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9" r:id="rId22"/>
    <p:sldId id="280" r:id="rId23"/>
    <p:sldId id="281" r:id="rId24"/>
    <p:sldId id="282" r:id="rId25"/>
    <p:sldId id="283" r:id="rId26"/>
    <p:sldId id="284" r:id="rId27"/>
    <p:sldId id="285" r:id="rId28"/>
    <p:sldId id="286" r:id="rId29"/>
  </p:sldIdLst>
  <p:sldSz cx="9144000" cy="6858000" type="screen4x3"/>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869"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EE8F88-C0AE-460E-9690-36FAC7FCA059}" type="datetimeFigureOut">
              <a:rPr lang="en-US" smtClean="0"/>
              <a:t>6/25/2015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B51FCB-5EAC-4AEE-8224-EA187D51EA55}" type="slidenum">
              <a:rPr lang="en-US" smtClean="0"/>
              <a:t>‹#›</a:t>
            </a:fld>
            <a:endParaRPr lang="en-US"/>
          </a:p>
        </p:txBody>
      </p:sp>
    </p:spTree>
    <p:extLst>
      <p:ext uri="{BB962C8B-B14F-4D97-AF65-F5344CB8AC3E}">
        <p14:creationId xmlns:p14="http://schemas.microsoft.com/office/powerpoint/2010/main" val="3049670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socialsecurity.gov/retire2/wep.ht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socialsecurity.gov/calc-gpo"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i="1" dirty="0">
                <a:solidFill>
                  <a:srgbClr val="FF0000"/>
                </a:solidFill>
                <a:latin typeface="Georgia" pitchFamily="18" charset="0"/>
                <a:cs typeface="Arial" pitchFamily="34" charset="0"/>
              </a:rPr>
              <a:t>my</a:t>
            </a:r>
            <a:r>
              <a:rPr lang="en-US" sz="1300" dirty="0">
                <a:solidFill>
                  <a:prstClr val="black"/>
                </a:solidFill>
                <a:latin typeface="Georgia" pitchFamily="18" charset="0"/>
                <a:cs typeface="Arial" pitchFamily="34" charset="0"/>
              </a:rPr>
              <a:t> </a:t>
            </a:r>
            <a:r>
              <a:rPr lang="en-US" sz="1300" dirty="0">
                <a:solidFill>
                  <a:srgbClr val="0070C0"/>
                </a:solidFill>
                <a:latin typeface="Georgia" pitchFamily="18" charset="0"/>
                <a:cs typeface="Arial" pitchFamily="34" charset="0"/>
              </a:rPr>
              <a:t>Social Security </a:t>
            </a:r>
            <a:r>
              <a:rPr lang="en-US" sz="1300" dirty="0">
                <a:latin typeface="Arial" pitchFamily="34" charset="0"/>
                <a:cs typeface="Arial" pitchFamily="34" charset="0"/>
              </a:rPr>
              <a:t>is the fastest, easiest and most secure way to access your personal Social Security information and we will add new information and services to this portal in the coming months and years. </a:t>
            </a:r>
          </a:p>
        </p:txBody>
      </p:sp>
      <p:sp>
        <p:nvSpPr>
          <p:cNvPr id="4" name="Slide Number Placeholder 3"/>
          <p:cNvSpPr>
            <a:spLocks noGrp="1"/>
          </p:cNvSpPr>
          <p:nvPr>
            <p:ph type="sldNum" sz="quarter" idx="10"/>
          </p:nvPr>
        </p:nvSpPr>
        <p:spPr/>
        <p:txBody>
          <a:bodyPr/>
          <a:lstStyle/>
          <a:p>
            <a:pPr>
              <a:defRPr/>
            </a:pPr>
            <a:fld id="{C09FF06F-A4AB-4568-908E-312721F9CB5F}" type="slidenum">
              <a:rPr lang="en-US" smtClean="0">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1386894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04256C40-3011-49CA-98B4-CBA550F98848}" type="slidenum">
              <a:rPr lang="en-US" smtClean="0"/>
              <a:pPr/>
              <a:t>10</a:t>
            </a:fld>
            <a:endParaRPr lang="en-US" dirty="0" smtClean="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xfrm>
            <a:off x="208819" y="4342458"/>
            <a:ext cx="5488912" cy="4117630"/>
          </a:xfrm>
          <a:noFill/>
          <a:ln/>
        </p:spPr>
        <p:txBody>
          <a:bodyPr/>
          <a:lstStyle/>
          <a:p>
            <a:pPr lvl="2" eaLnBrk="1" hangingPunct="1">
              <a:spcBef>
                <a:spcPct val="50000"/>
              </a:spcBef>
              <a:buFont typeface="Marlett" pitchFamily="2" charset="2"/>
              <a:buNone/>
            </a:pPr>
            <a:r>
              <a:rPr lang="en-US" sz="1300" dirty="0"/>
              <a:t>We need to see the appropriate proofs when you file </a:t>
            </a:r>
            <a:br>
              <a:rPr lang="en-US" sz="1300" dirty="0"/>
            </a:br>
            <a:r>
              <a:rPr lang="en-US" sz="1300" dirty="0"/>
              <a:t>your claim. </a:t>
            </a:r>
          </a:p>
        </p:txBody>
      </p:sp>
    </p:spTree>
    <p:extLst>
      <p:ext uri="{BB962C8B-B14F-4D97-AF65-F5344CB8AC3E}">
        <p14:creationId xmlns:p14="http://schemas.microsoft.com/office/powerpoint/2010/main" val="331611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5EBB79A5-4625-4CBD-B3AD-433372C7AC31}" type="slidenum">
              <a:rPr lang="en-US" smtClean="0"/>
              <a:pPr/>
              <a:t>11</a:t>
            </a:fld>
            <a:endParaRPr lang="en-US" dirty="0" smtClean="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xfrm>
            <a:off x="205678" y="4342458"/>
            <a:ext cx="5490482" cy="4117630"/>
          </a:xfrm>
          <a:noFill/>
          <a:ln/>
        </p:spPr>
        <p:txBody>
          <a:bodyPr/>
          <a:lstStyle/>
          <a:p>
            <a:pPr lvl="2" eaLnBrk="1" hangingPunct="1">
              <a:spcBef>
                <a:spcPct val="50000"/>
              </a:spcBef>
              <a:buFont typeface="Marlett" pitchFamily="2" charset="2"/>
              <a:buNone/>
            </a:pPr>
            <a:r>
              <a:rPr lang="en-US" sz="1300" dirty="0"/>
              <a:t>The length of marriage requirement for a widow or widower is 9 months, and for a surviving divorced wife it is 10 years immediately before the date of divorce. Please note, there are exceptions to the duration of marriage requirements.  </a:t>
            </a:r>
          </a:p>
          <a:p>
            <a:pPr lvl="2" eaLnBrk="1" hangingPunct="1">
              <a:spcBef>
                <a:spcPct val="50000"/>
              </a:spcBef>
              <a:buFont typeface="Marlett" pitchFamily="2" charset="2"/>
              <a:buNone/>
            </a:pPr>
            <a:r>
              <a:rPr lang="en-US" sz="1300" dirty="0"/>
              <a:t>Generally, you cannot get widow’s or widower’s benefits if you remarry before age 60. But remarriage after age 60 (or age 50 if you are disabled) will not prevent you from getting benefit payments based on your </a:t>
            </a:r>
            <a:r>
              <a:rPr lang="en-US" sz="1300" b="1" dirty="0"/>
              <a:t>former</a:t>
            </a:r>
            <a:r>
              <a:rPr lang="en-US" sz="1300" dirty="0"/>
              <a:t> spouse’s work. And at age 62 or older, you may get benefits based on your new spouse’s work, if those benefits would be higher.</a:t>
            </a:r>
          </a:p>
        </p:txBody>
      </p:sp>
    </p:spTree>
    <p:extLst>
      <p:ext uri="{BB962C8B-B14F-4D97-AF65-F5344CB8AC3E}">
        <p14:creationId xmlns:p14="http://schemas.microsoft.com/office/powerpoint/2010/main" val="28233167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6A40A391-9685-4603-85ED-12FC687877C8}" type="slidenum">
              <a:rPr lang="en-US" smtClean="0"/>
              <a:pPr/>
              <a:t>12</a:t>
            </a:fld>
            <a:endParaRPr lang="en-US" dirty="0" smtClean="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xfrm>
            <a:off x="205678" y="4342458"/>
            <a:ext cx="5490482" cy="4117630"/>
          </a:xfrm>
          <a:noFill/>
          <a:ln/>
        </p:spPr>
        <p:txBody>
          <a:bodyPr/>
          <a:lstStyle/>
          <a:p>
            <a:pPr lvl="2" eaLnBrk="1" hangingPunct="1">
              <a:spcBef>
                <a:spcPct val="50000"/>
              </a:spcBef>
            </a:pPr>
            <a:r>
              <a:rPr lang="en-US" sz="1300" dirty="0"/>
              <a:t>Regardless of the change in full retirement age, a widow or widower can still receive 71-1/2% of the worker’s benefit at age 60.</a:t>
            </a:r>
          </a:p>
          <a:p>
            <a:pPr lvl="2" eaLnBrk="1" hangingPunct="1">
              <a:spcBef>
                <a:spcPct val="50000"/>
              </a:spcBef>
              <a:buFont typeface="Marlett" pitchFamily="2" charset="2"/>
              <a:buNone/>
            </a:pPr>
            <a:r>
              <a:rPr lang="en-US" sz="1300" dirty="0"/>
              <a:t>A widow or widower can receive a survivors benefit at age 60 and then switch to a benefit on his or her own work record at age 62. Or, a widow or widower could receive a reduced survivors benefit at age 60 and then file for an unreduced benefit on his or her own work record at full retirement age. </a:t>
            </a:r>
          </a:p>
          <a:p>
            <a:pPr lvl="2" eaLnBrk="1" hangingPunct="1">
              <a:spcBef>
                <a:spcPct val="50000"/>
              </a:spcBef>
              <a:buFont typeface="Marlett" pitchFamily="2" charset="2"/>
              <a:buNone/>
            </a:pPr>
            <a:r>
              <a:rPr lang="en-US" sz="1300" dirty="0"/>
              <a:t>Benefits paid to a surviving divorced spouse who is 60 or older (age 50 if disabled) will not affect the benefit rates for other survivors receiving benefits.</a:t>
            </a:r>
          </a:p>
          <a:p>
            <a:pPr lvl="2" eaLnBrk="1" hangingPunct="1">
              <a:spcBef>
                <a:spcPct val="50000"/>
              </a:spcBef>
              <a:buFont typeface="Marlett" pitchFamily="2" charset="2"/>
              <a:buNone/>
            </a:pPr>
            <a:endParaRPr lang="en-US" sz="1300" dirty="0"/>
          </a:p>
        </p:txBody>
      </p:sp>
    </p:spTree>
    <p:extLst>
      <p:ext uri="{BB962C8B-B14F-4D97-AF65-F5344CB8AC3E}">
        <p14:creationId xmlns:p14="http://schemas.microsoft.com/office/powerpoint/2010/main" val="2458831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2906F06B-3DC9-45AB-855C-6A8A12521C55}" type="slidenum">
              <a:rPr lang="en-US" smtClean="0"/>
              <a:pPr/>
              <a:t>13</a:t>
            </a:fld>
            <a:endParaRPr lang="en-US" dirty="0" smtClean="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xfrm>
            <a:off x="281041" y="4342458"/>
            <a:ext cx="6087102" cy="4117630"/>
          </a:xfrm>
          <a:noFill/>
          <a:ln/>
        </p:spPr>
        <p:txBody>
          <a:bodyPr/>
          <a:lstStyle/>
          <a:p>
            <a:pPr lvl="2" eaLnBrk="1" hangingPunct="1">
              <a:spcBef>
                <a:spcPct val="50000"/>
              </a:spcBef>
              <a:buFont typeface="Marlett" pitchFamily="2" charset="2"/>
              <a:buNone/>
            </a:pPr>
            <a:r>
              <a:rPr lang="en-US" sz="1300" dirty="0"/>
              <a:t>Although parents’ benefits are included, the number of parent beneficiaries is negligible.</a:t>
            </a:r>
          </a:p>
          <a:p>
            <a:pPr lvl="2" eaLnBrk="1" hangingPunct="1">
              <a:spcBef>
                <a:spcPct val="50000"/>
              </a:spcBef>
              <a:buFont typeface="Marlett" pitchFamily="2" charset="2"/>
              <a:buNone/>
            </a:pPr>
            <a:r>
              <a:rPr lang="en-US" sz="1300" dirty="0"/>
              <a:t>Misleading advertising is sometimes used by some insurance companies that imply that the only benefit payable is the LSDP, without regard to the monthly widow or widower’s benefits.</a:t>
            </a:r>
          </a:p>
        </p:txBody>
      </p:sp>
    </p:spTree>
    <p:extLst>
      <p:ext uri="{BB962C8B-B14F-4D97-AF65-F5344CB8AC3E}">
        <p14:creationId xmlns:p14="http://schemas.microsoft.com/office/powerpoint/2010/main" val="7457232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FB17E34D-EB86-4D68-958F-BC341DA3DF82}" type="slidenum">
              <a:rPr lang="en-US" smtClean="0"/>
              <a:pPr/>
              <a:t>14</a:t>
            </a:fld>
            <a:endParaRPr lang="en-US" dirty="0"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xfrm>
            <a:off x="208819" y="4342458"/>
            <a:ext cx="5488912" cy="4117630"/>
          </a:xfrm>
          <a:noFill/>
          <a:ln/>
        </p:spPr>
        <p:txBody>
          <a:bodyPr/>
          <a:lstStyle/>
          <a:p>
            <a:pPr lvl="2" eaLnBrk="1" hangingPunct="1">
              <a:spcBef>
                <a:spcPct val="50000"/>
              </a:spcBef>
              <a:buFont typeface="Marlett" pitchFamily="2" charset="2"/>
              <a:buNone/>
            </a:pPr>
            <a:r>
              <a:rPr lang="en-US" sz="1300" dirty="0"/>
              <a:t>The actual disability definition makes the clear distinction between Social Security’s disability requirements compared to other disability programs, such as Veterans and Workman’s Compensation. Social Security’s disability definition is based on your medical condition and the fact that you are not expected to be able to do any work for at least 12 months or your condition is terminal. This work determination is based on your age, education and </a:t>
            </a:r>
            <a:br>
              <a:rPr lang="en-US" sz="1300" dirty="0"/>
            </a:br>
            <a:r>
              <a:rPr lang="en-US" sz="1300" dirty="0"/>
              <a:t>work experience.</a:t>
            </a:r>
          </a:p>
          <a:p>
            <a:pPr lvl="2" eaLnBrk="1" hangingPunct="1">
              <a:spcBef>
                <a:spcPct val="50000"/>
              </a:spcBef>
              <a:buFont typeface="Marlett" pitchFamily="2" charset="2"/>
              <a:buNone/>
            </a:pPr>
            <a:r>
              <a:rPr lang="en-US" sz="1300" dirty="0"/>
              <a:t>After becoming eligible for a disability benefit, the law requires us to review the continuing disability (CDRs) generally every 3 to 7 years, depending on the severity of the disability. </a:t>
            </a:r>
          </a:p>
          <a:p>
            <a:pPr lvl="2" eaLnBrk="1" hangingPunct="1">
              <a:spcBef>
                <a:spcPct val="50000"/>
              </a:spcBef>
              <a:buFont typeface="Marlett" pitchFamily="2" charset="2"/>
              <a:buNone/>
            </a:pPr>
            <a:endParaRPr lang="en-US" sz="1100" dirty="0"/>
          </a:p>
        </p:txBody>
      </p:sp>
    </p:spTree>
    <p:extLst>
      <p:ext uri="{BB962C8B-B14F-4D97-AF65-F5344CB8AC3E}">
        <p14:creationId xmlns:p14="http://schemas.microsoft.com/office/powerpoint/2010/main" val="36504380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CE2AA19A-6725-4D70-ACD3-1C48AE6D0C55}" type="slidenum">
              <a:rPr lang="en-US" smtClean="0"/>
              <a:pPr/>
              <a:t>15</a:t>
            </a:fld>
            <a:endParaRPr lang="en-US" dirty="0" smtClean="0"/>
          </a:p>
        </p:txBody>
      </p:sp>
      <p:sp>
        <p:nvSpPr>
          <p:cNvPr id="141315" name="Rectangle 2"/>
          <p:cNvSpPr>
            <a:spLocks noGrp="1" noRot="1" noChangeAspect="1" noChangeArrowheads="1" noTextEdit="1"/>
          </p:cNvSpPr>
          <p:nvPr>
            <p:ph type="sldImg"/>
          </p:nvPr>
        </p:nvSpPr>
        <p:spPr>
          <a:ln/>
        </p:spPr>
      </p:sp>
      <p:sp>
        <p:nvSpPr>
          <p:cNvPr id="141316" name="Text Box 4"/>
          <p:cNvSpPr>
            <a:spLocks noGrp="1" noChangeArrowheads="1"/>
          </p:cNvSpPr>
          <p:nvPr>
            <p:ph type="body" idx="1"/>
          </p:nvPr>
        </p:nvSpPr>
        <p:spPr>
          <a:xfrm>
            <a:off x="565221" y="4342458"/>
            <a:ext cx="5487343" cy="4117630"/>
          </a:xfrm>
          <a:noFill/>
          <a:ln/>
        </p:spPr>
        <p:txBody>
          <a:bodyPr/>
          <a:lstStyle/>
          <a:p>
            <a:pPr eaLnBrk="1" hangingPunct="1"/>
            <a:r>
              <a:rPr lang="en-US" sz="1300" dirty="0"/>
              <a:t>Under age 31 - Must have paid Social Security taxes for half the time elapsed since turning age 21</a:t>
            </a:r>
          </a:p>
          <a:p>
            <a:pPr eaLnBrk="1" hangingPunct="1"/>
            <a:endParaRPr lang="en-US" sz="1300" dirty="0"/>
          </a:p>
          <a:p>
            <a:pPr eaLnBrk="1" hangingPunct="1"/>
            <a:r>
              <a:rPr lang="en-US" sz="1300" dirty="0"/>
              <a:t>		 	</a:t>
            </a:r>
            <a:r>
              <a:rPr lang="en-US" sz="1300" u="sng" dirty="0"/>
              <a:t>Age</a:t>
            </a:r>
            <a:r>
              <a:rPr lang="en-US" sz="1300" dirty="0"/>
              <a:t>	 </a:t>
            </a:r>
            <a:r>
              <a:rPr lang="en-US" sz="1300" u="sng" dirty="0"/>
              <a:t>Social Security Taxes</a:t>
            </a:r>
          </a:p>
          <a:p>
            <a:pPr eaLnBrk="1" hangingPunct="1"/>
            <a:r>
              <a:rPr lang="en-US" sz="1300" dirty="0"/>
              <a:t>EXAMPLE: 			24	 1-1/2 years</a:t>
            </a:r>
          </a:p>
          <a:p>
            <a:pPr eaLnBrk="1" hangingPunct="1"/>
            <a:r>
              <a:rPr lang="en-US" sz="1300" dirty="0"/>
              <a:t>		 	29	 4 years</a:t>
            </a:r>
            <a:r>
              <a:rPr lang="en-US" b="1" dirty="0" smtClean="0"/>
              <a:t>		</a:t>
            </a:r>
          </a:p>
        </p:txBody>
      </p:sp>
    </p:spTree>
    <p:extLst>
      <p:ext uri="{BB962C8B-B14F-4D97-AF65-F5344CB8AC3E}">
        <p14:creationId xmlns:p14="http://schemas.microsoft.com/office/powerpoint/2010/main" val="8151326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2DCD02FD-A25F-4D1C-9147-852FCC3D23FD}" type="slidenum">
              <a:rPr lang="en-US" smtClean="0"/>
              <a:pPr/>
              <a:t>16</a:t>
            </a:fld>
            <a:endParaRPr lang="en-US" dirty="0"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xfrm>
            <a:off x="281041" y="4342458"/>
            <a:ext cx="5487342" cy="4117630"/>
          </a:xfrm>
          <a:noFill/>
          <a:ln/>
        </p:spPr>
        <p:txBody>
          <a:bodyPr/>
          <a:lstStyle/>
          <a:p>
            <a:pPr lvl="2" eaLnBrk="1" hangingPunct="1">
              <a:spcBef>
                <a:spcPct val="50000"/>
              </a:spcBef>
              <a:buFont typeface="Marlett" pitchFamily="2" charset="2"/>
              <a:buNone/>
            </a:pPr>
            <a:r>
              <a:rPr lang="en-US" sz="1300" dirty="0"/>
              <a:t>(Note to speaker: The children’s category is offered here as in the Retirement and Survivors Benefits Sections.)</a:t>
            </a:r>
          </a:p>
        </p:txBody>
      </p:sp>
    </p:spTree>
    <p:extLst>
      <p:ext uri="{BB962C8B-B14F-4D97-AF65-F5344CB8AC3E}">
        <p14:creationId xmlns:p14="http://schemas.microsoft.com/office/powerpoint/2010/main" val="6358745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B9BFA43F-4578-454C-A4E3-D976FA88ECC2}" type="slidenum">
              <a:rPr lang="en-US" smtClean="0"/>
              <a:pPr/>
              <a:t>17</a:t>
            </a:fld>
            <a:endParaRPr lang="en-US" dirty="0" smtClean="0"/>
          </a:p>
        </p:txBody>
      </p:sp>
      <p:sp>
        <p:nvSpPr>
          <p:cNvPr id="143363" name="Rectangle 2"/>
          <p:cNvSpPr>
            <a:spLocks noGrp="1" noRot="1" noChangeAspect="1" noChangeArrowheads="1" noTextEdit="1"/>
          </p:cNvSpPr>
          <p:nvPr>
            <p:ph type="sldImg"/>
          </p:nvPr>
        </p:nvSpPr>
        <p:spPr>
          <a:xfrm>
            <a:off x="1143000" y="684213"/>
            <a:ext cx="4572000" cy="3429000"/>
          </a:xfrm>
          <a:ln/>
        </p:spPr>
      </p:sp>
      <p:sp>
        <p:nvSpPr>
          <p:cNvPr id="143364" name="Rectangle 3"/>
          <p:cNvSpPr>
            <a:spLocks noGrp="1" noChangeArrowheads="1"/>
          </p:cNvSpPr>
          <p:nvPr>
            <p:ph type="body" idx="1"/>
          </p:nvPr>
        </p:nvSpPr>
        <p:spPr>
          <a:xfrm>
            <a:off x="686121" y="4344031"/>
            <a:ext cx="5485772" cy="4114485"/>
          </a:xfrm>
          <a:noFill/>
          <a:ln/>
        </p:spPr>
        <p:txBody>
          <a:bodyPr/>
          <a:lstStyle/>
          <a:p>
            <a:pPr eaLnBrk="1" hangingPunct="1"/>
            <a:endParaRPr lang="en-US" sz="1300" dirty="0"/>
          </a:p>
        </p:txBody>
      </p:sp>
    </p:spTree>
    <p:extLst>
      <p:ext uri="{BB962C8B-B14F-4D97-AF65-F5344CB8AC3E}">
        <p14:creationId xmlns:p14="http://schemas.microsoft.com/office/powerpoint/2010/main" val="38490655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953626C8-5B4E-407B-8F08-6A4159B80FF6}" type="slidenum">
              <a:rPr lang="en-US" smtClean="0"/>
              <a:pPr/>
              <a:t>18</a:t>
            </a:fld>
            <a:endParaRPr lang="en-US" dirty="0" smtClean="0"/>
          </a:p>
        </p:txBody>
      </p:sp>
      <p:sp>
        <p:nvSpPr>
          <p:cNvPr id="144387" name="Rectangle 2"/>
          <p:cNvSpPr>
            <a:spLocks noGrp="1" noRot="1" noChangeAspect="1" noChangeArrowheads="1" noTextEdit="1"/>
          </p:cNvSpPr>
          <p:nvPr>
            <p:ph type="sldImg"/>
          </p:nvPr>
        </p:nvSpPr>
        <p:spPr>
          <a:xfrm>
            <a:off x="1143000" y="684213"/>
            <a:ext cx="4572000" cy="3429000"/>
          </a:xfrm>
          <a:ln/>
        </p:spPr>
      </p:sp>
      <p:sp>
        <p:nvSpPr>
          <p:cNvPr id="144388" name="Rectangle 3"/>
          <p:cNvSpPr>
            <a:spLocks noGrp="1" noChangeArrowheads="1"/>
          </p:cNvSpPr>
          <p:nvPr>
            <p:ph type="body" idx="1"/>
          </p:nvPr>
        </p:nvSpPr>
        <p:spPr>
          <a:xfrm>
            <a:off x="686121" y="4344031"/>
            <a:ext cx="5485772" cy="4114485"/>
          </a:xfrm>
          <a:noFill/>
          <a:ln/>
        </p:spPr>
        <p:txBody>
          <a:bodyPr/>
          <a:lstStyle/>
          <a:p>
            <a:pPr eaLnBrk="1" hangingPunct="1"/>
            <a:endParaRPr lang="en-US" sz="1300" dirty="0"/>
          </a:p>
        </p:txBody>
      </p:sp>
    </p:spTree>
    <p:extLst>
      <p:ext uri="{BB962C8B-B14F-4D97-AF65-F5344CB8AC3E}">
        <p14:creationId xmlns:p14="http://schemas.microsoft.com/office/powerpoint/2010/main" val="13843293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pPr eaLnBrk="1" hangingPunct="1"/>
            <a:endParaRPr lang="en-US" sz="1300" dirty="0"/>
          </a:p>
        </p:txBody>
      </p:sp>
      <p:sp>
        <p:nvSpPr>
          <p:cNvPr id="147460" name="Slide Number Placeholder 3"/>
          <p:cNvSpPr>
            <a:spLocks noGrp="1"/>
          </p:cNvSpPr>
          <p:nvPr>
            <p:ph type="sldNum" sz="quarter" idx="5"/>
          </p:nvPr>
        </p:nvSpPr>
        <p:spPr>
          <a:noFill/>
        </p:spPr>
        <p:txBody>
          <a:bodyPr/>
          <a:lstStyle/>
          <a:p>
            <a:fld id="{40ACE734-9516-4E65-A546-314664BF50D6}" type="slidenum">
              <a:rPr lang="en-US" smtClean="0"/>
              <a:pPr/>
              <a:t>19</a:t>
            </a:fld>
            <a:endParaRPr lang="en-US" dirty="0" smtClean="0"/>
          </a:p>
        </p:txBody>
      </p:sp>
    </p:spTree>
    <p:extLst>
      <p:ext uri="{BB962C8B-B14F-4D97-AF65-F5344CB8AC3E}">
        <p14:creationId xmlns:p14="http://schemas.microsoft.com/office/powerpoint/2010/main" val="1594708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43C681DD-AF2F-4A56-9C35-FB582B50CC39}" type="slidenum">
              <a:rPr lang="en-US" smtClean="0"/>
              <a:pPr/>
              <a:t>2</a:t>
            </a:fld>
            <a:endParaRPr lang="en-US" dirty="0"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en-US" sz="1300" dirty="0"/>
          </a:p>
        </p:txBody>
      </p:sp>
    </p:spTree>
    <p:extLst>
      <p:ext uri="{BB962C8B-B14F-4D97-AF65-F5344CB8AC3E}">
        <p14:creationId xmlns:p14="http://schemas.microsoft.com/office/powerpoint/2010/main" val="41053181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9130BDA0-DED2-4F32-AEFD-0F48A8073953}" type="slidenum">
              <a:rPr lang="en-US" smtClean="0"/>
              <a:pPr/>
              <a:t>20</a:t>
            </a:fld>
            <a:endParaRPr lang="en-US" dirty="0" smtClean="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xfrm>
            <a:off x="284186" y="4342458"/>
            <a:ext cx="5631786" cy="4117630"/>
          </a:xfrm>
          <a:noFill/>
          <a:ln/>
        </p:spPr>
        <p:txBody>
          <a:bodyPr/>
          <a:lstStyle/>
          <a:p>
            <a:pPr lvl="2" eaLnBrk="1" hangingPunct="1">
              <a:spcBef>
                <a:spcPct val="50000"/>
              </a:spcBef>
              <a:buFont typeface="Marlett" pitchFamily="2" charset="2"/>
              <a:buNone/>
            </a:pPr>
            <a:endParaRPr lang="en-US" sz="1300" dirty="0"/>
          </a:p>
        </p:txBody>
      </p:sp>
    </p:spTree>
    <p:extLst>
      <p:ext uri="{BB962C8B-B14F-4D97-AF65-F5344CB8AC3E}">
        <p14:creationId xmlns:p14="http://schemas.microsoft.com/office/powerpoint/2010/main" val="24564546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01C3B891-1978-4CD3-B46D-91C1A19E5B7E}" type="slidenum">
              <a:rPr lang="en-US" smtClean="0"/>
              <a:pPr/>
              <a:t>21</a:t>
            </a:fld>
            <a:endParaRPr lang="en-US" dirty="0" smtClean="0"/>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xfrm>
            <a:off x="284186" y="4342458"/>
            <a:ext cx="5631786" cy="4117630"/>
          </a:xfrm>
          <a:noFill/>
          <a:ln/>
        </p:spPr>
        <p:txBody>
          <a:bodyPr/>
          <a:lstStyle/>
          <a:p>
            <a:pPr lvl="2" eaLnBrk="1" hangingPunct="1">
              <a:spcBef>
                <a:spcPct val="50000"/>
              </a:spcBef>
            </a:pPr>
            <a:r>
              <a:rPr lang="en-US" sz="1300" dirty="0"/>
              <a:t>Remember that although the full retirement age has increased above age 65, Medicare eligibility is still age 65. You should apply for Medicare 3 months before your 65</a:t>
            </a:r>
            <a:r>
              <a:rPr lang="en-US" sz="1300" baseline="30000" dirty="0"/>
              <a:t>th</a:t>
            </a:r>
            <a:r>
              <a:rPr lang="en-US" sz="1300" dirty="0"/>
              <a:t> birthday, even when you plan to apply for your retirement or spouse’s benefits later. </a:t>
            </a:r>
          </a:p>
          <a:p>
            <a:pPr lvl="2" eaLnBrk="1" hangingPunct="1">
              <a:spcBef>
                <a:spcPct val="50000"/>
              </a:spcBef>
              <a:buFont typeface="Marlett" pitchFamily="2" charset="2"/>
              <a:buNone/>
            </a:pPr>
            <a:r>
              <a:rPr lang="en-US" sz="1300" dirty="0"/>
              <a:t>You also are eligible for Medicare benefits, 24 months from the month you were </a:t>
            </a:r>
            <a:r>
              <a:rPr lang="en-US" sz="1300" i="1" dirty="0"/>
              <a:t>entitled</a:t>
            </a:r>
            <a:r>
              <a:rPr lang="en-US" sz="1300" dirty="0"/>
              <a:t> to receive Social Security disability benefits, not from the first month you receive a payment. If you have Amyotrophic Lateral Sclerosis (Lou Gehrig’s disease), or permanent kidney failure and you receive maintenance dialysis or a kidney transplant, you become entitled for Medicare beginning with the month you first become entitled to disability benefits. </a:t>
            </a:r>
          </a:p>
        </p:txBody>
      </p:sp>
    </p:spTree>
    <p:extLst>
      <p:ext uri="{BB962C8B-B14F-4D97-AF65-F5344CB8AC3E}">
        <p14:creationId xmlns:p14="http://schemas.microsoft.com/office/powerpoint/2010/main" val="35087090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20D356FD-723B-4A56-B5D2-6E9678B93FFB}" type="slidenum">
              <a:rPr lang="en-US" smtClean="0"/>
              <a:pPr/>
              <a:t>22</a:t>
            </a:fld>
            <a:endParaRPr lang="en-US" dirty="0" smtClean="0"/>
          </a:p>
        </p:txBody>
      </p:sp>
      <p:sp>
        <p:nvSpPr>
          <p:cNvPr id="151555" name="Rectangle 2"/>
          <p:cNvSpPr>
            <a:spLocks noGrp="1" noRot="1" noChangeAspect="1" noChangeArrowheads="1" noTextEdit="1"/>
          </p:cNvSpPr>
          <p:nvPr>
            <p:ph type="sldImg"/>
          </p:nvPr>
        </p:nvSpPr>
        <p:spPr>
          <a:ln/>
        </p:spPr>
      </p:sp>
      <p:sp>
        <p:nvSpPr>
          <p:cNvPr id="7" name="Rectangle 3"/>
          <p:cNvSpPr>
            <a:spLocks noGrp="1" noChangeArrowheads="1"/>
          </p:cNvSpPr>
          <p:nvPr>
            <p:ph type="body"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300" dirty="0"/>
              <a:t>There is no monthly premium for Part A if you are insured for </a:t>
            </a:r>
            <a:br>
              <a:rPr lang="en-US" sz="1300" dirty="0"/>
            </a:br>
            <a:r>
              <a:rPr lang="en-US" sz="1300" dirty="0"/>
              <a:t>retirement benefits.</a:t>
            </a:r>
          </a:p>
          <a:p>
            <a:r>
              <a:rPr lang="en-US" sz="1300" dirty="0"/>
              <a:t>After you retire, your health insurance may require for Medicare to pay first. Many supplemental plans require you to sign up for Medicare Part B. The Medicare premium most beneficiaries pay represents 1/4 of the actual cost. The Federal government covers the balance of the cost. </a:t>
            </a:r>
            <a:br>
              <a:rPr lang="en-US" sz="1300" dirty="0"/>
            </a:br>
            <a:r>
              <a:rPr lang="en-US" sz="1300" dirty="0"/>
              <a:t/>
            </a:r>
            <a:br>
              <a:rPr lang="en-US" sz="1300" dirty="0"/>
            </a:br>
            <a:endParaRPr lang="en-US" sz="1300" dirty="0"/>
          </a:p>
          <a:p>
            <a:endParaRPr lang="en-US" sz="1300" dirty="0"/>
          </a:p>
          <a:p>
            <a:endParaRPr lang="en-US" dirty="0"/>
          </a:p>
        </p:txBody>
      </p:sp>
    </p:spTree>
    <p:extLst>
      <p:ext uri="{BB962C8B-B14F-4D97-AF65-F5344CB8AC3E}">
        <p14:creationId xmlns:p14="http://schemas.microsoft.com/office/powerpoint/2010/main" val="10138117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20D356FD-723B-4A56-B5D2-6E9678B93FFB}" type="slidenum">
              <a:rPr lang="en-US" smtClean="0"/>
              <a:pPr/>
              <a:t>23</a:t>
            </a:fld>
            <a:endParaRPr lang="en-US" dirty="0" smtClean="0"/>
          </a:p>
        </p:txBody>
      </p:sp>
      <p:sp>
        <p:nvSpPr>
          <p:cNvPr id="151555" name="Rectangle 2"/>
          <p:cNvSpPr>
            <a:spLocks noGrp="1" noRot="1" noChangeAspect="1" noChangeArrowheads="1" noTextEdit="1"/>
          </p:cNvSpPr>
          <p:nvPr>
            <p:ph type="sldImg"/>
          </p:nvPr>
        </p:nvSpPr>
        <p:spPr>
          <a:ln/>
        </p:spPr>
      </p:sp>
      <p:sp>
        <p:nvSpPr>
          <p:cNvPr id="7" name="Rectangle 3"/>
          <p:cNvSpPr>
            <a:spLocks noGrp="1" noChangeArrowheads="1"/>
          </p:cNvSpPr>
          <p:nvPr>
            <p:ph type="body"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300" dirty="0"/>
              <a:t>Each Medicare Advantage plan can charge different out-of-pocket costs, but they must follow rules established by Medicare. </a:t>
            </a:r>
          </a:p>
          <a:p>
            <a:r>
              <a:rPr lang="en-US" sz="1300" dirty="0"/>
              <a:t>Medicare-approved prescription drug plans cover a major portion of your prescription drug costs. </a:t>
            </a:r>
          </a:p>
          <a:p>
            <a:r>
              <a:rPr lang="en-US" sz="1300" dirty="0"/>
              <a:t>NOTE FOR HIGHER-INCOME BENEFICIARIES ONLY: If you have higher income, the law requires an adjustment to your monthly Medicare Part B (medical insurance) and Medicare prescription drug coverage premiums. Higher-income beneficiaries pay higher premiums for Part B and prescription drug coverage. </a:t>
            </a:r>
            <a:r>
              <a:rPr lang="en-US" sz="1300" b="1" dirty="0"/>
              <a:t>This affects less than 5 percent of people with Medicare, so most people do not pay a higher premium.</a:t>
            </a:r>
          </a:p>
          <a:p>
            <a:endParaRPr lang="en-US" sz="1300" dirty="0"/>
          </a:p>
          <a:p>
            <a:endParaRPr lang="en-US" sz="1300" dirty="0"/>
          </a:p>
          <a:p>
            <a:endParaRPr lang="en-US" dirty="0"/>
          </a:p>
        </p:txBody>
      </p:sp>
    </p:spTree>
    <p:extLst>
      <p:ext uri="{BB962C8B-B14F-4D97-AF65-F5344CB8AC3E}">
        <p14:creationId xmlns:p14="http://schemas.microsoft.com/office/powerpoint/2010/main" val="22345768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dirty="0"/>
          </a:p>
        </p:txBody>
      </p:sp>
      <p:sp>
        <p:nvSpPr>
          <p:cNvPr id="4" name="Slide Number Placeholder 3"/>
          <p:cNvSpPr>
            <a:spLocks noGrp="1"/>
          </p:cNvSpPr>
          <p:nvPr>
            <p:ph type="sldNum" sz="quarter" idx="10"/>
          </p:nvPr>
        </p:nvSpPr>
        <p:spPr/>
        <p:txBody>
          <a:bodyPr/>
          <a:lstStyle/>
          <a:p>
            <a:pPr>
              <a:defRPr/>
            </a:pPr>
            <a:fld id="{C09FF06F-A4AB-4568-908E-312721F9CB5F}" type="slidenum">
              <a:rPr lang="en-US" smtClean="0"/>
              <a:pPr>
                <a:defRPr/>
              </a:pPr>
              <a:t>24</a:t>
            </a:fld>
            <a:endParaRPr lang="en-US" dirty="0"/>
          </a:p>
        </p:txBody>
      </p:sp>
    </p:spTree>
    <p:extLst>
      <p:ext uri="{BB962C8B-B14F-4D97-AF65-F5344CB8AC3E}">
        <p14:creationId xmlns:p14="http://schemas.microsoft.com/office/powerpoint/2010/main" val="13905404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41FF9BE9-C198-4C7F-B955-3AF567698B9D}" type="slidenum">
              <a:rPr lang="en-US" smtClean="0"/>
              <a:pPr/>
              <a:t>25</a:t>
            </a:fld>
            <a:endParaRPr lang="en-US" dirty="0" smtClean="0"/>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p:spPr>
        <p:txBody>
          <a:bodyPr/>
          <a:lstStyle/>
          <a:p>
            <a:pPr eaLnBrk="1" hangingPunct="1"/>
            <a:endParaRPr lang="en-US" sz="1300" dirty="0"/>
          </a:p>
        </p:txBody>
      </p:sp>
    </p:spTree>
    <p:extLst>
      <p:ext uri="{BB962C8B-B14F-4D97-AF65-F5344CB8AC3E}">
        <p14:creationId xmlns:p14="http://schemas.microsoft.com/office/powerpoint/2010/main" val="40179355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44E1CD58-3A2D-4CDE-941A-E0F39BB6D7A3}" type="slidenum">
              <a:rPr lang="en-US" smtClean="0"/>
              <a:pPr/>
              <a:t>26</a:t>
            </a:fld>
            <a:endParaRPr lang="en-US" dirty="0"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xfrm>
            <a:off x="791307" y="4345608"/>
            <a:ext cx="5200022" cy="4367612"/>
          </a:xfrm>
          <a:noFill/>
          <a:ln/>
        </p:spPr>
        <p:txBody>
          <a:bodyPr/>
          <a:lstStyle/>
          <a:p>
            <a:pPr marL="226081" lvl="2">
              <a:spcBef>
                <a:spcPct val="50000"/>
              </a:spcBef>
            </a:pPr>
            <a:endParaRPr lang="en-US" sz="1300" dirty="0"/>
          </a:p>
        </p:txBody>
      </p:sp>
    </p:spTree>
    <p:extLst>
      <p:ext uri="{BB962C8B-B14F-4D97-AF65-F5344CB8AC3E}">
        <p14:creationId xmlns:p14="http://schemas.microsoft.com/office/powerpoint/2010/main" val="22730047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7D0C4ED0-51B4-4FD5-A2FB-9144B3B76EEF}" type="slidenum">
              <a:rPr lang="en-US" smtClean="0"/>
              <a:pPr/>
              <a:t>27</a:t>
            </a:fld>
            <a:endParaRPr lang="en-US" dirty="0" smtClean="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xfrm>
            <a:off x="1147711" y="4342462"/>
            <a:ext cx="5220432" cy="4606589"/>
          </a:xfrm>
          <a:noFill/>
          <a:ln/>
        </p:spPr>
        <p:txBody>
          <a:bodyPr/>
          <a:lstStyle/>
          <a:p>
            <a:pPr eaLnBrk="1" hangingPunct="1">
              <a:spcBef>
                <a:spcPct val="50000"/>
              </a:spcBef>
            </a:pPr>
            <a:r>
              <a:rPr lang="en-US" sz="1100" dirty="0"/>
              <a:t>( Note to speaker: depending on your audience, you may wish to briefly describe the quick calculator, online calculator and the detailed estimate.)</a:t>
            </a:r>
          </a:p>
          <a:p>
            <a:pPr eaLnBrk="1" hangingPunct="1"/>
            <a:r>
              <a:rPr lang="en-US" sz="1100" dirty="0"/>
              <a:t>What You Can Do Online @ www.socialsecurity.gov</a:t>
            </a:r>
          </a:p>
          <a:p>
            <a:pPr eaLnBrk="1" hangingPunct="1"/>
            <a:r>
              <a:rPr lang="en-US" sz="1000" dirty="0"/>
              <a:t>Apply for Social Security retirement/spouse’s benefits www.socialsecurity.gov/applyforbenefits</a:t>
            </a:r>
          </a:p>
          <a:p>
            <a:pPr eaLnBrk="1" hangingPunct="1"/>
            <a:r>
              <a:rPr lang="en-US" sz="1000" dirty="0"/>
              <a:t>Apply for Social Security disability benefits www.socialsecurity.gov/applyfordisability</a:t>
            </a:r>
          </a:p>
          <a:p>
            <a:pPr eaLnBrk="1" hangingPunct="1"/>
            <a:r>
              <a:rPr lang="en-US" sz="1000" dirty="0"/>
              <a:t>Apply for extra help with your Medicare prescription drug costs www.socialsecurity.gov/i1020</a:t>
            </a:r>
          </a:p>
          <a:p>
            <a:pPr eaLnBrk="1" hangingPunct="1"/>
            <a:r>
              <a:rPr lang="en-US" sz="1000" dirty="0"/>
              <a:t>Check the status of your online application www.socialsecurity.gov/applyforbenefits</a:t>
            </a:r>
          </a:p>
          <a:p>
            <a:pPr eaLnBrk="1" hangingPunct="1"/>
            <a:r>
              <a:rPr lang="en-US" sz="1000" dirty="0"/>
              <a:t>Find out what benefits you can apply for www.socialsecurity.gov/best</a:t>
            </a:r>
          </a:p>
          <a:p>
            <a:pPr eaLnBrk="1" hangingPunct="1"/>
            <a:r>
              <a:rPr lang="en-US" sz="1000" dirty="0"/>
              <a:t>Find out if you can get extra help with your Medicare prescription drug costs www.socialsecurity.gov/prescriptionhelp</a:t>
            </a:r>
          </a:p>
          <a:p>
            <a:pPr eaLnBrk="1" hangingPunct="1"/>
            <a:r>
              <a:rPr lang="en-US" sz="1000" dirty="0"/>
              <a:t>Use our benefit planners to calculate your retirement, disability and survivors benefits www.socialsecurity.gov/planners</a:t>
            </a:r>
          </a:p>
          <a:p>
            <a:pPr eaLnBrk="1" hangingPunct="1"/>
            <a:r>
              <a:rPr lang="en-US" sz="1000" dirty="0"/>
              <a:t>Request a Social Security Statement www.socialsecurity.gov/statement</a:t>
            </a:r>
          </a:p>
          <a:p>
            <a:pPr eaLnBrk="1" hangingPunct="1"/>
            <a:r>
              <a:rPr lang="en-US" sz="1000" dirty="0"/>
              <a:t>Change your address or telephone number www.socialsecurity.gov/coa</a:t>
            </a:r>
          </a:p>
          <a:p>
            <a:pPr eaLnBrk="1" hangingPunct="1"/>
            <a:r>
              <a:rPr lang="en-US" sz="1000" dirty="0"/>
              <a:t>Get a replacement Medicare card www.socialsecurity.gov/medicarecard</a:t>
            </a:r>
          </a:p>
          <a:p>
            <a:pPr eaLnBrk="1" hangingPunct="1"/>
            <a:r>
              <a:rPr lang="en-US" sz="1000" dirty="0"/>
              <a:t>Request a Proof of Income letter www.socialsecurity.gov/beve</a:t>
            </a:r>
          </a:p>
          <a:p>
            <a:pPr eaLnBrk="1" hangingPunct="1"/>
            <a:r>
              <a:rPr lang="en-US" sz="1000" dirty="0"/>
              <a:t>Get a Form 1099/1042S—Social Security Benefit Statement www.socialsecurity.gov/1099</a:t>
            </a:r>
          </a:p>
          <a:p>
            <a:pPr eaLnBrk="1" hangingPunct="1"/>
            <a:r>
              <a:rPr lang="en-US" sz="1000" dirty="0"/>
              <a:t>Get a password www.socialsecurity.gov/password</a:t>
            </a:r>
          </a:p>
          <a:p>
            <a:pPr eaLnBrk="1" hangingPunct="1"/>
            <a:r>
              <a:rPr lang="en-US" sz="1000" dirty="0"/>
              <a:t>Check your information and benefits www.socialsecurity.gov/pcyb</a:t>
            </a:r>
          </a:p>
          <a:p>
            <a:pPr eaLnBrk="1" hangingPunct="1"/>
            <a:r>
              <a:rPr lang="en-US" sz="1000" dirty="0"/>
              <a:t>Start or change direct deposit www.socialsecurity.gov/pdd</a:t>
            </a:r>
          </a:p>
        </p:txBody>
      </p:sp>
    </p:spTree>
    <p:extLst>
      <p:ext uri="{BB962C8B-B14F-4D97-AF65-F5344CB8AC3E}">
        <p14:creationId xmlns:p14="http://schemas.microsoft.com/office/powerpoint/2010/main" val="28348209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300" dirty="0">
                <a:solidFill>
                  <a:srgbClr val="000000"/>
                </a:solidFill>
                <a:latin typeface="Arial" pitchFamily="34" charset="0"/>
                <a:cs typeface="Arial" pitchFamily="34" charset="0"/>
              </a:rPr>
              <a:t>At Social Security, we are all about social media, and we offer quick and easy access to all our social media channels right from socialsecurity.gov, with our social media hub.</a:t>
            </a:r>
          </a:p>
          <a:p>
            <a:pPr lvl="0"/>
            <a:r>
              <a:rPr lang="en-US" sz="1300" dirty="0">
                <a:solidFill>
                  <a:srgbClr val="000000"/>
                </a:solidFill>
                <a:latin typeface="Arial" pitchFamily="34" charset="0"/>
                <a:cs typeface="Arial" pitchFamily="34" charset="0"/>
              </a:rPr>
              <a:t>You can find us on Facebook, Twitter, YouTube, and </a:t>
            </a:r>
            <a:r>
              <a:rPr lang="en-US" sz="1300" dirty="0" err="1">
                <a:solidFill>
                  <a:srgbClr val="000000"/>
                </a:solidFill>
                <a:latin typeface="Arial" pitchFamily="34" charset="0"/>
                <a:cs typeface="Arial" pitchFamily="34" charset="0"/>
              </a:rPr>
              <a:t>Pinterest</a:t>
            </a:r>
            <a:r>
              <a:rPr lang="en-US" sz="1300" dirty="0">
                <a:solidFill>
                  <a:srgbClr val="000000"/>
                </a:solidFill>
                <a:latin typeface="Arial" pitchFamily="34" charset="0"/>
                <a:cs typeface="Arial" pitchFamily="34" charset="0"/>
              </a:rPr>
              <a:t>.</a:t>
            </a:r>
          </a:p>
          <a:p>
            <a:pPr lvl="0"/>
            <a:r>
              <a:rPr lang="en-US" sz="1300" dirty="0">
                <a:solidFill>
                  <a:srgbClr val="000000"/>
                </a:solidFill>
                <a:latin typeface="Arial" pitchFamily="34" charset="0"/>
                <a:cs typeface="Arial" pitchFamily="34" charset="0"/>
              </a:rPr>
              <a:t>The Hub also provides you quick access to our online webinars and the ability to sign up for email or text messages to learn when we update popular web pages on our site.</a:t>
            </a:r>
          </a:p>
          <a:p>
            <a:endParaRPr lang="en-US" dirty="0"/>
          </a:p>
        </p:txBody>
      </p:sp>
      <p:sp>
        <p:nvSpPr>
          <p:cNvPr id="4" name="Slide Number Placeholder 3"/>
          <p:cNvSpPr>
            <a:spLocks noGrp="1"/>
          </p:cNvSpPr>
          <p:nvPr>
            <p:ph type="sldNum" sz="quarter" idx="10"/>
          </p:nvPr>
        </p:nvSpPr>
        <p:spPr/>
        <p:txBody>
          <a:bodyPr/>
          <a:lstStyle/>
          <a:p>
            <a:pPr>
              <a:defRPr/>
            </a:pPr>
            <a:fld id="{C09FF06F-A4AB-4568-908E-312721F9CB5F}" type="slidenum">
              <a:rPr lang="en-US" smtClean="0"/>
              <a:pPr>
                <a:defRPr/>
              </a:pPr>
              <a:t>28</a:t>
            </a:fld>
            <a:endParaRPr lang="en-US" dirty="0"/>
          </a:p>
        </p:txBody>
      </p:sp>
    </p:spTree>
    <p:extLst>
      <p:ext uri="{BB962C8B-B14F-4D97-AF65-F5344CB8AC3E}">
        <p14:creationId xmlns:p14="http://schemas.microsoft.com/office/powerpoint/2010/main" val="2662301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43C681DD-AF2F-4A56-9C35-FB582B50CC39}" type="slidenum">
              <a:rPr lang="en-US" smtClean="0"/>
              <a:pPr/>
              <a:t>3</a:t>
            </a:fld>
            <a:endParaRPr lang="en-US" dirty="0"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en-US" sz="1300" dirty="0"/>
          </a:p>
        </p:txBody>
      </p:sp>
    </p:spTree>
    <p:extLst>
      <p:ext uri="{BB962C8B-B14F-4D97-AF65-F5344CB8AC3E}">
        <p14:creationId xmlns:p14="http://schemas.microsoft.com/office/powerpoint/2010/main" val="2708752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03AC2336-0672-41DB-858E-FF40774FE3C7}" type="slidenum">
              <a:rPr lang="en-US" smtClean="0"/>
              <a:pPr/>
              <a:t>4</a:t>
            </a:fld>
            <a:endParaRPr lang="en-US" dirty="0"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xfrm>
            <a:off x="281042" y="4342458"/>
            <a:ext cx="5634927" cy="4117630"/>
          </a:xfrm>
          <a:noFill/>
          <a:ln/>
        </p:spPr>
        <p:txBody>
          <a:bodyPr/>
          <a:lstStyle/>
          <a:p>
            <a:pPr lvl="2" eaLnBrk="1" hangingPunct="1">
              <a:spcBef>
                <a:spcPct val="50000"/>
              </a:spcBef>
              <a:buFont typeface="Symbol" pitchFamily="18" charset="2"/>
              <a:buNone/>
            </a:pPr>
            <a:r>
              <a:rPr lang="en-US" sz="1300" dirty="0"/>
              <a:t>This chart is a simple reflection of the major exception to WEP and its variables. A government worker with 21 to 30 years of significant (substantial) years of Social Security wages will have a different percentage factor used in the first level of their benefit computation.</a:t>
            </a:r>
          </a:p>
          <a:p>
            <a:pPr lvl="2" eaLnBrk="1" hangingPunct="1">
              <a:spcBef>
                <a:spcPct val="50000"/>
              </a:spcBef>
              <a:buFont typeface="Symbol" pitchFamily="18" charset="2"/>
              <a:buNone/>
            </a:pPr>
            <a:r>
              <a:rPr lang="en-US" sz="1300" dirty="0"/>
              <a:t>To see how your benefit may be reduced by WEP use our WEP calculator at </a:t>
            </a:r>
            <a:r>
              <a:rPr lang="en-US" sz="1300" dirty="0">
                <a:hlinkClick r:id="rId3"/>
              </a:rPr>
              <a:t>www.socialsecurity.gov/retire2/wep.htm</a:t>
            </a:r>
            <a:r>
              <a:rPr lang="en-US" sz="1300" dirty="0"/>
              <a:t>.</a:t>
            </a:r>
          </a:p>
          <a:p>
            <a:pPr lvl="2" eaLnBrk="1" hangingPunct="1">
              <a:spcBef>
                <a:spcPct val="50000"/>
              </a:spcBef>
              <a:buFont typeface="Symbol" pitchFamily="18" charset="2"/>
              <a:buNone/>
            </a:pPr>
            <a:endParaRPr lang="en-US" sz="1300" dirty="0"/>
          </a:p>
        </p:txBody>
      </p:sp>
    </p:spTree>
    <p:extLst>
      <p:ext uri="{BB962C8B-B14F-4D97-AF65-F5344CB8AC3E}">
        <p14:creationId xmlns:p14="http://schemas.microsoft.com/office/powerpoint/2010/main" val="1112956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3C9D083C-5554-4E49-B1A5-67B37EFF7DBE}" type="slidenum">
              <a:rPr lang="en-US" smtClean="0"/>
              <a:pPr/>
              <a:t>5</a:t>
            </a:fld>
            <a:endParaRPr lang="en-US" dirty="0" smtClean="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endParaRPr lang="en-US" sz="1300" dirty="0"/>
          </a:p>
        </p:txBody>
      </p:sp>
    </p:spTree>
    <p:extLst>
      <p:ext uri="{BB962C8B-B14F-4D97-AF65-F5344CB8AC3E}">
        <p14:creationId xmlns:p14="http://schemas.microsoft.com/office/powerpoint/2010/main" val="2259702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F7D8FF65-5673-4B3F-967C-4BB45267EB3F}" type="slidenum">
              <a:rPr lang="en-US" smtClean="0"/>
              <a:pPr/>
              <a:t>6</a:t>
            </a:fld>
            <a:endParaRPr lang="en-US" dirty="0" smtClean="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xfrm>
            <a:off x="224520" y="4194669"/>
            <a:ext cx="5691449" cy="4760405"/>
          </a:xfrm>
          <a:noFill/>
          <a:ln/>
        </p:spPr>
        <p:txBody>
          <a:bodyPr/>
          <a:lstStyle/>
          <a:p>
            <a:pPr lvl="2" eaLnBrk="1" hangingPunct="1">
              <a:spcBef>
                <a:spcPct val="50000"/>
              </a:spcBef>
              <a:buFont typeface="Marlett" pitchFamily="2" charset="2"/>
              <a:buNone/>
            </a:pPr>
            <a:r>
              <a:rPr lang="en-US" sz="1300" dirty="0"/>
              <a:t>The Government Pension Offset (GPO) affects people who earned a pension while working in non-covered government employment. Unless a federal worker switched to the Federal Employees Retirement System (FERS) and worked under FERS for at least 5 years, GPO will affect the amount of the wife’s/husband’s or widow’s(er’s) benefits payable to them.</a:t>
            </a:r>
          </a:p>
          <a:p>
            <a:pPr lvl="2" eaLnBrk="1" hangingPunct="1">
              <a:spcBef>
                <a:spcPct val="50000"/>
              </a:spcBef>
              <a:buFont typeface="Marlett" pitchFamily="2" charset="2"/>
              <a:buNone/>
            </a:pPr>
            <a:r>
              <a:rPr lang="en-US" sz="1300" dirty="0"/>
              <a:t>Generally, the concept of spouse’s benefits have the inherent concept of dependency. The notion that a spouse is working in non-covered employment and thereby earning a pension from that employment argues against the notion of dependency. As a result, GPO was passed as part of the 1983 Amendments.</a:t>
            </a:r>
          </a:p>
          <a:p>
            <a:pPr lvl="2" eaLnBrk="1" hangingPunct="1">
              <a:spcBef>
                <a:spcPct val="50000"/>
              </a:spcBef>
              <a:buFont typeface="Marlett" pitchFamily="2" charset="2"/>
              <a:buNone/>
            </a:pPr>
            <a:r>
              <a:rPr lang="en-US" sz="1300" dirty="0"/>
              <a:t>The fact sheet, "Government Pension Offset," provides a detailed overview of GPO and all of the exceptions.</a:t>
            </a:r>
          </a:p>
          <a:p>
            <a:pPr lvl="2" eaLnBrk="1" hangingPunct="1">
              <a:spcBef>
                <a:spcPct val="50000"/>
              </a:spcBef>
              <a:buFont typeface="Marlett" pitchFamily="2" charset="2"/>
              <a:buNone/>
            </a:pPr>
            <a:r>
              <a:rPr lang="en-US" sz="1300" dirty="0"/>
              <a:t>Understanding WEP and GPO by themselves is not a problem. Many people become confused when they mix the principles of each together. It is possible for a worker to be affected by WEP on their own work record due to their government pension and to have any potential spousal benefit payable to them affected by GPO. </a:t>
            </a:r>
          </a:p>
          <a:p>
            <a:pPr lvl="2" eaLnBrk="1" hangingPunct="1">
              <a:spcBef>
                <a:spcPct val="50000"/>
              </a:spcBef>
              <a:buFont typeface="Marlett" pitchFamily="2" charset="2"/>
              <a:buNone/>
            </a:pPr>
            <a:r>
              <a:rPr lang="en-US" sz="1300" dirty="0"/>
              <a:t>To estimate your future benefits under GPO, use our Online GPO calculator at </a:t>
            </a:r>
            <a:r>
              <a:rPr lang="en-US" sz="1300" dirty="0">
                <a:hlinkClick r:id="rId3"/>
              </a:rPr>
              <a:t>www.socialsecurity.gov/calc-gpo</a:t>
            </a:r>
            <a:r>
              <a:rPr lang="en-US" sz="1300" dirty="0"/>
              <a:t>.</a:t>
            </a:r>
          </a:p>
          <a:p>
            <a:pPr lvl="2" eaLnBrk="1" hangingPunct="1">
              <a:spcBef>
                <a:spcPct val="50000"/>
              </a:spcBef>
              <a:buFont typeface="Marlett" pitchFamily="2" charset="2"/>
              <a:buNone/>
            </a:pPr>
            <a:endParaRPr lang="en-US" sz="1300" dirty="0"/>
          </a:p>
        </p:txBody>
      </p:sp>
    </p:spTree>
    <p:extLst>
      <p:ext uri="{BB962C8B-B14F-4D97-AF65-F5344CB8AC3E}">
        <p14:creationId xmlns:p14="http://schemas.microsoft.com/office/powerpoint/2010/main" val="636267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827E76EA-8938-4767-BFFB-BC324D4878E8}" type="slidenum">
              <a:rPr lang="en-US" smtClean="0"/>
              <a:pPr/>
              <a:t>7</a:t>
            </a:fld>
            <a:endParaRPr lang="en-US" dirty="0"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xfrm>
            <a:off x="281042" y="4342458"/>
            <a:ext cx="5861015" cy="4117630"/>
          </a:xfrm>
          <a:noFill/>
          <a:ln/>
        </p:spPr>
        <p:txBody>
          <a:bodyPr/>
          <a:lstStyle/>
          <a:p>
            <a:pPr lvl="2" eaLnBrk="1" hangingPunct="1">
              <a:spcBef>
                <a:spcPct val="50000"/>
              </a:spcBef>
              <a:buFont typeface="Wingdings" pitchFamily="2" charset="2"/>
              <a:buNone/>
            </a:pPr>
            <a:endParaRPr lang="en-US" sz="1300" dirty="0"/>
          </a:p>
        </p:txBody>
      </p:sp>
    </p:spTree>
    <p:extLst>
      <p:ext uri="{BB962C8B-B14F-4D97-AF65-F5344CB8AC3E}">
        <p14:creationId xmlns:p14="http://schemas.microsoft.com/office/powerpoint/2010/main" val="3994093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9928DB8C-587B-4507-BDE5-DFB4ACB3EC50}" type="slidenum">
              <a:rPr lang="en-US" smtClean="0"/>
              <a:pPr/>
              <a:t>8</a:t>
            </a:fld>
            <a:endParaRPr lang="en-US" dirty="0" smtClean="0"/>
          </a:p>
        </p:txBody>
      </p:sp>
      <p:sp>
        <p:nvSpPr>
          <p:cNvPr id="133123" name="Rectangle 2"/>
          <p:cNvSpPr>
            <a:spLocks noGrp="1" noRot="1" noChangeAspect="1" noChangeArrowheads="1" noTextEdit="1"/>
          </p:cNvSpPr>
          <p:nvPr>
            <p:ph type="sldImg"/>
          </p:nvPr>
        </p:nvSpPr>
        <p:spPr>
          <a:xfrm>
            <a:off x="1143000" y="571500"/>
            <a:ext cx="4572000" cy="3429000"/>
          </a:xfrm>
          <a:ln/>
        </p:spPr>
      </p:sp>
      <p:sp>
        <p:nvSpPr>
          <p:cNvPr id="133124" name="Rectangle 3"/>
          <p:cNvSpPr>
            <a:spLocks noGrp="1" noChangeArrowheads="1"/>
          </p:cNvSpPr>
          <p:nvPr>
            <p:ph type="body" idx="1"/>
          </p:nvPr>
        </p:nvSpPr>
        <p:spPr>
          <a:xfrm>
            <a:off x="686121" y="4344031"/>
            <a:ext cx="5485772" cy="4114485"/>
          </a:xfrm>
          <a:noFill/>
          <a:ln/>
        </p:spPr>
        <p:txBody>
          <a:bodyPr/>
          <a:lstStyle/>
          <a:p>
            <a:pPr eaLnBrk="1" hangingPunct="1">
              <a:buFont typeface="Times New Roman" pitchFamily="18" charset="0"/>
              <a:buNone/>
            </a:pPr>
            <a:endParaRPr lang="en-US" sz="1300" dirty="0"/>
          </a:p>
        </p:txBody>
      </p:sp>
    </p:spTree>
    <p:extLst>
      <p:ext uri="{BB962C8B-B14F-4D97-AF65-F5344CB8AC3E}">
        <p14:creationId xmlns:p14="http://schemas.microsoft.com/office/powerpoint/2010/main" val="1269803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021EECBE-6693-4199-A27C-87D4757D9D88}" type="slidenum">
              <a:rPr lang="en-US" smtClean="0"/>
              <a:pPr/>
              <a:t>9</a:t>
            </a:fld>
            <a:endParaRPr lang="en-US" dirty="0" smtClean="0"/>
          </a:p>
        </p:txBody>
      </p:sp>
      <p:sp>
        <p:nvSpPr>
          <p:cNvPr id="134147" name="Rectangle 2"/>
          <p:cNvSpPr>
            <a:spLocks noGrp="1" noRot="1" noChangeAspect="1" noChangeArrowheads="1" noTextEdit="1"/>
          </p:cNvSpPr>
          <p:nvPr>
            <p:ph type="sldImg"/>
          </p:nvPr>
        </p:nvSpPr>
        <p:spPr>
          <a:xfrm>
            <a:off x="1143000" y="684213"/>
            <a:ext cx="4572000" cy="3429000"/>
          </a:xfrm>
          <a:ln/>
        </p:spPr>
      </p:sp>
      <p:sp>
        <p:nvSpPr>
          <p:cNvPr id="134148" name="Rectangle 3"/>
          <p:cNvSpPr>
            <a:spLocks noGrp="1" noChangeArrowheads="1"/>
          </p:cNvSpPr>
          <p:nvPr>
            <p:ph type="body" idx="1"/>
          </p:nvPr>
        </p:nvSpPr>
        <p:spPr>
          <a:xfrm>
            <a:off x="686121" y="4344031"/>
            <a:ext cx="5485772" cy="4114485"/>
          </a:xfrm>
          <a:noFill/>
          <a:ln/>
        </p:spPr>
        <p:txBody>
          <a:bodyPr/>
          <a:lstStyle/>
          <a:p>
            <a:pPr eaLnBrk="1" hangingPunct="1"/>
            <a:endParaRPr lang="en-US" sz="1300" dirty="0"/>
          </a:p>
        </p:txBody>
      </p:sp>
    </p:spTree>
    <p:extLst>
      <p:ext uri="{BB962C8B-B14F-4D97-AF65-F5344CB8AC3E}">
        <p14:creationId xmlns:p14="http://schemas.microsoft.com/office/powerpoint/2010/main" val="2896781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3C34AE-E918-4D3F-A2A8-70D2B24E99FB}" type="datetimeFigureOut">
              <a:rPr lang="en-US" smtClean="0"/>
              <a:t>6/25/2015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81F762-B551-4879-9C96-6A47FADB6D5E}" type="slidenum">
              <a:rPr lang="en-US" smtClean="0"/>
              <a:t>‹#›</a:t>
            </a:fld>
            <a:endParaRPr lang="en-US"/>
          </a:p>
        </p:txBody>
      </p:sp>
    </p:spTree>
    <p:extLst>
      <p:ext uri="{BB962C8B-B14F-4D97-AF65-F5344CB8AC3E}">
        <p14:creationId xmlns:p14="http://schemas.microsoft.com/office/powerpoint/2010/main" val="460838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3C34AE-E918-4D3F-A2A8-70D2B24E99FB}" type="datetimeFigureOut">
              <a:rPr lang="en-US" smtClean="0"/>
              <a:t>6/25/2015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81F762-B551-4879-9C96-6A47FADB6D5E}" type="slidenum">
              <a:rPr lang="en-US" smtClean="0"/>
              <a:t>‹#›</a:t>
            </a:fld>
            <a:endParaRPr lang="en-US"/>
          </a:p>
        </p:txBody>
      </p:sp>
    </p:spTree>
    <p:extLst>
      <p:ext uri="{BB962C8B-B14F-4D97-AF65-F5344CB8AC3E}">
        <p14:creationId xmlns:p14="http://schemas.microsoft.com/office/powerpoint/2010/main" val="3937324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3C34AE-E918-4D3F-A2A8-70D2B24E99FB}" type="datetimeFigureOut">
              <a:rPr lang="en-US" smtClean="0"/>
              <a:t>6/25/2015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81F762-B551-4879-9C96-6A47FADB6D5E}" type="slidenum">
              <a:rPr lang="en-US" smtClean="0"/>
              <a:t>‹#›</a:t>
            </a:fld>
            <a:endParaRPr lang="en-US"/>
          </a:p>
        </p:txBody>
      </p:sp>
    </p:spTree>
    <p:extLst>
      <p:ext uri="{BB962C8B-B14F-4D97-AF65-F5344CB8AC3E}">
        <p14:creationId xmlns:p14="http://schemas.microsoft.com/office/powerpoint/2010/main" val="2232928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605805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3C34AE-E918-4D3F-A2A8-70D2B24E99FB}" type="datetimeFigureOut">
              <a:rPr lang="en-US" smtClean="0"/>
              <a:t>6/25/2015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81F762-B551-4879-9C96-6A47FADB6D5E}" type="slidenum">
              <a:rPr lang="en-US" smtClean="0"/>
              <a:t>‹#›</a:t>
            </a:fld>
            <a:endParaRPr lang="en-US"/>
          </a:p>
        </p:txBody>
      </p:sp>
    </p:spTree>
    <p:extLst>
      <p:ext uri="{BB962C8B-B14F-4D97-AF65-F5344CB8AC3E}">
        <p14:creationId xmlns:p14="http://schemas.microsoft.com/office/powerpoint/2010/main" val="1073268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3C34AE-E918-4D3F-A2A8-70D2B24E99FB}" type="datetimeFigureOut">
              <a:rPr lang="en-US" smtClean="0"/>
              <a:t>6/25/2015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81F762-B551-4879-9C96-6A47FADB6D5E}" type="slidenum">
              <a:rPr lang="en-US" smtClean="0"/>
              <a:t>‹#›</a:t>
            </a:fld>
            <a:endParaRPr lang="en-US"/>
          </a:p>
        </p:txBody>
      </p:sp>
    </p:spTree>
    <p:extLst>
      <p:ext uri="{BB962C8B-B14F-4D97-AF65-F5344CB8AC3E}">
        <p14:creationId xmlns:p14="http://schemas.microsoft.com/office/powerpoint/2010/main" val="133567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3C34AE-E918-4D3F-A2A8-70D2B24E99FB}" type="datetimeFigureOut">
              <a:rPr lang="en-US" smtClean="0"/>
              <a:t>6/25/2015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81F762-B551-4879-9C96-6A47FADB6D5E}" type="slidenum">
              <a:rPr lang="en-US" smtClean="0"/>
              <a:t>‹#›</a:t>
            </a:fld>
            <a:endParaRPr lang="en-US"/>
          </a:p>
        </p:txBody>
      </p:sp>
    </p:spTree>
    <p:extLst>
      <p:ext uri="{BB962C8B-B14F-4D97-AF65-F5344CB8AC3E}">
        <p14:creationId xmlns:p14="http://schemas.microsoft.com/office/powerpoint/2010/main" val="821598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3C34AE-E918-4D3F-A2A8-70D2B24E99FB}" type="datetimeFigureOut">
              <a:rPr lang="en-US" smtClean="0"/>
              <a:t>6/25/2015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81F762-B551-4879-9C96-6A47FADB6D5E}" type="slidenum">
              <a:rPr lang="en-US" smtClean="0"/>
              <a:t>‹#›</a:t>
            </a:fld>
            <a:endParaRPr lang="en-US"/>
          </a:p>
        </p:txBody>
      </p:sp>
    </p:spTree>
    <p:extLst>
      <p:ext uri="{BB962C8B-B14F-4D97-AF65-F5344CB8AC3E}">
        <p14:creationId xmlns:p14="http://schemas.microsoft.com/office/powerpoint/2010/main" val="1265959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3C34AE-E918-4D3F-A2A8-70D2B24E99FB}" type="datetimeFigureOut">
              <a:rPr lang="en-US" smtClean="0"/>
              <a:t>6/25/2015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81F762-B551-4879-9C96-6A47FADB6D5E}" type="slidenum">
              <a:rPr lang="en-US" smtClean="0"/>
              <a:t>‹#›</a:t>
            </a:fld>
            <a:endParaRPr lang="en-US"/>
          </a:p>
        </p:txBody>
      </p:sp>
    </p:spTree>
    <p:extLst>
      <p:ext uri="{BB962C8B-B14F-4D97-AF65-F5344CB8AC3E}">
        <p14:creationId xmlns:p14="http://schemas.microsoft.com/office/powerpoint/2010/main" val="175294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3C34AE-E918-4D3F-A2A8-70D2B24E99FB}" type="datetimeFigureOut">
              <a:rPr lang="en-US" smtClean="0"/>
              <a:t>6/25/2015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81F762-B551-4879-9C96-6A47FADB6D5E}" type="slidenum">
              <a:rPr lang="en-US" smtClean="0"/>
              <a:t>‹#›</a:t>
            </a:fld>
            <a:endParaRPr lang="en-US"/>
          </a:p>
        </p:txBody>
      </p:sp>
    </p:spTree>
    <p:extLst>
      <p:ext uri="{BB962C8B-B14F-4D97-AF65-F5344CB8AC3E}">
        <p14:creationId xmlns:p14="http://schemas.microsoft.com/office/powerpoint/2010/main" val="985648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3C34AE-E918-4D3F-A2A8-70D2B24E99FB}" type="datetimeFigureOut">
              <a:rPr lang="en-US" smtClean="0"/>
              <a:t>6/25/2015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81F762-B551-4879-9C96-6A47FADB6D5E}" type="slidenum">
              <a:rPr lang="en-US" smtClean="0"/>
              <a:t>‹#›</a:t>
            </a:fld>
            <a:endParaRPr lang="en-US"/>
          </a:p>
        </p:txBody>
      </p:sp>
    </p:spTree>
    <p:extLst>
      <p:ext uri="{BB962C8B-B14F-4D97-AF65-F5344CB8AC3E}">
        <p14:creationId xmlns:p14="http://schemas.microsoft.com/office/powerpoint/2010/main" val="1545151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3C34AE-E918-4D3F-A2A8-70D2B24E99FB}" type="datetimeFigureOut">
              <a:rPr lang="en-US" smtClean="0"/>
              <a:t>6/25/2015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81F762-B551-4879-9C96-6A47FADB6D5E}" type="slidenum">
              <a:rPr lang="en-US" smtClean="0"/>
              <a:t>‹#›</a:t>
            </a:fld>
            <a:endParaRPr lang="en-US"/>
          </a:p>
        </p:txBody>
      </p:sp>
    </p:spTree>
    <p:extLst>
      <p:ext uri="{BB962C8B-B14F-4D97-AF65-F5344CB8AC3E}">
        <p14:creationId xmlns:p14="http://schemas.microsoft.com/office/powerpoint/2010/main" val="574094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3C34AE-E918-4D3F-A2A8-70D2B24E99FB}" type="datetimeFigureOut">
              <a:rPr lang="en-US" smtClean="0"/>
              <a:t>6/25/2015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81F762-B551-4879-9C96-6A47FADB6D5E}" type="slidenum">
              <a:rPr lang="en-US" smtClean="0"/>
              <a:t>‹#›</a:t>
            </a:fld>
            <a:endParaRPr lang="en-US"/>
          </a:p>
        </p:txBody>
      </p:sp>
    </p:spTree>
    <p:extLst>
      <p:ext uri="{BB962C8B-B14F-4D97-AF65-F5344CB8AC3E}">
        <p14:creationId xmlns:p14="http://schemas.microsoft.com/office/powerpoint/2010/main" val="2571556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8153400" cy="1143000"/>
          </a:xfrm>
        </p:spPr>
        <p:txBody>
          <a:bodyPr anchor="ctr">
            <a:normAutofit fontScale="90000"/>
          </a:bodyPr>
          <a:lstStyle/>
          <a:p>
            <a:r>
              <a:rPr lang="en-US" sz="3600" b="1" dirty="0">
                <a:solidFill>
                  <a:srgbClr val="002060"/>
                </a:solidFill>
              </a:rPr>
              <a:t>Remember t</a:t>
            </a:r>
            <a:r>
              <a:rPr lang="en-US" sz="3600" b="1" dirty="0" smtClean="0">
                <a:solidFill>
                  <a:srgbClr val="002060"/>
                </a:solidFill>
              </a:rPr>
              <a:t>he </a:t>
            </a:r>
            <a:r>
              <a:rPr lang="en-US" sz="3600" b="1" dirty="0">
                <a:solidFill>
                  <a:srgbClr val="002060"/>
                </a:solidFill>
              </a:rPr>
              <a:t>F</a:t>
            </a:r>
            <a:r>
              <a:rPr lang="en-US" sz="3600" b="1" dirty="0" smtClean="0">
                <a:solidFill>
                  <a:srgbClr val="002060"/>
                </a:solidFill>
              </a:rPr>
              <a:t>astest </a:t>
            </a:r>
            <a:r>
              <a:rPr lang="en-US" sz="3600" b="1" dirty="0">
                <a:solidFill>
                  <a:srgbClr val="002060"/>
                </a:solidFill>
              </a:rPr>
              <a:t>W</a:t>
            </a:r>
            <a:r>
              <a:rPr lang="en-US" sz="3600" b="1" dirty="0" smtClean="0">
                <a:solidFill>
                  <a:srgbClr val="002060"/>
                </a:solidFill>
              </a:rPr>
              <a:t>ay to Verify </a:t>
            </a:r>
            <a:br>
              <a:rPr lang="en-US" sz="3600" b="1" dirty="0" smtClean="0">
                <a:solidFill>
                  <a:srgbClr val="002060"/>
                </a:solidFill>
              </a:rPr>
            </a:br>
            <a:r>
              <a:rPr lang="en-US" sz="3600" b="1" dirty="0" smtClean="0">
                <a:solidFill>
                  <a:srgbClr val="002060"/>
                </a:solidFill>
              </a:rPr>
              <a:t>Social Security </a:t>
            </a:r>
            <a:r>
              <a:rPr lang="en-US" sz="3600" b="1" dirty="0">
                <a:solidFill>
                  <a:srgbClr val="002060"/>
                </a:solidFill>
              </a:rPr>
              <a:t>a</a:t>
            </a:r>
            <a:r>
              <a:rPr lang="en-US" sz="3600" b="1" dirty="0" smtClean="0">
                <a:solidFill>
                  <a:srgbClr val="002060"/>
                </a:solidFill>
              </a:rPr>
              <a:t>nd SSI </a:t>
            </a:r>
            <a:r>
              <a:rPr lang="en-US" sz="3600" b="1" dirty="0">
                <a:solidFill>
                  <a:srgbClr val="002060"/>
                </a:solidFill>
              </a:rPr>
              <a:t> </a:t>
            </a:r>
            <a:r>
              <a:rPr lang="en-US" sz="3600" b="1" dirty="0" smtClean="0">
                <a:solidFill>
                  <a:srgbClr val="002060"/>
                </a:solidFill>
              </a:rPr>
              <a:t>Benefits—</a:t>
            </a:r>
            <a:endParaRPr lang="en-US" sz="3600" b="1" dirty="0">
              <a:solidFill>
                <a:srgbClr val="002060"/>
              </a:solidFill>
            </a:endParaRPr>
          </a:p>
        </p:txBody>
      </p:sp>
      <p:sp>
        <p:nvSpPr>
          <p:cNvPr id="3" name="Content Placeholder 2"/>
          <p:cNvSpPr>
            <a:spLocks noGrp="1"/>
          </p:cNvSpPr>
          <p:nvPr>
            <p:ph idx="1"/>
          </p:nvPr>
        </p:nvSpPr>
        <p:spPr>
          <a:xfrm>
            <a:off x="1046017" y="1219200"/>
            <a:ext cx="7720157" cy="990600"/>
          </a:xfrm>
        </p:spPr>
        <p:txBody>
          <a:bodyPr/>
          <a:lstStyle/>
          <a:p>
            <a:pPr marL="0" indent="0" algn="ctr">
              <a:buNone/>
            </a:pPr>
            <a:r>
              <a:rPr lang="en-US" sz="2800" i="1" dirty="0">
                <a:solidFill>
                  <a:srgbClr val="D12229"/>
                </a:solidFill>
                <a:latin typeface="Georgia" pitchFamily="18" charset="0"/>
              </a:rPr>
              <a:t>my</a:t>
            </a:r>
            <a:r>
              <a:rPr lang="en-US" sz="2800" i="1" dirty="0">
                <a:solidFill>
                  <a:srgbClr val="002060"/>
                </a:solidFill>
                <a:latin typeface="Georgia" pitchFamily="18" charset="0"/>
              </a:rPr>
              <a:t> </a:t>
            </a:r>
            <a:r>
              <a:rPr lang="en-US" sz="2800" dirty="0">
                <a:solidFill>
                  <a:srgbClr val="0054A6"/>
                </a:solidFill>
                <a:latin typeface="Georgia" pitchFamily="18" charset="0"/>
              </a:rPr>
              <a:t>Social Security</a:t>
            </a:r>
            <a:r>
              <a:rPr lang="en-US" sz="2800" dirty="0">
                <a:solidFill>
                  <a:srgbClr val="6089CC"/>
                </a:solidFill>
              </a:rPr>
              <a:t> </a:t>
            </a:r>
            <a:r>
              <a:rPr lang="en-US" sz="2800" dirty="0" smtClean="0">
                <a:solidFill>
                  <a:srgbClr val="002060"/>
                </a:solidFill>
              </a:rPr>
              <a:t>provides an online benefit </a:t>
            </a:r>
            <a:br>
              <a:rPr lang="en-US" sz="2800" dirty="0" smtClean="0">
                <a:solidFill>
                  <a:srgbClr val="002060"/>
                </a:solidFill>
              </a:rPr>
            </a:br>
            <a:r>
              <a:rPr lang="en-US" sz="2800" dirty="0" smtClean="0">
                <a:solidFill>
                  <a:srgbClr val="002060"/>
                </a:solidFill>
              </a:rPr>
              <a:t>verification </a:t>
            </a:r>
            <a:r>
              <a:rPr lang="en-US" sz="2800" dirty="0">
                <a:solidFill>
                  <a:srgbClr val="002060"/>
                </a:solidFill>
              </a:rPr>
              <a:t>letter immediately</a:t>
            </a:r>
            <a:r>
              <a:rPr lang="en-US" sz="2800" b="1" dirty="0">
                <a:solidFill>
                  <a:srgbClr val="002060"/>
                </a:solidFill>
                <a:latin typeface="Times New Roman" pitchFamily="18" charset="0"/>
                <a:cs typeface="Times New Roman" pitchFamily="18" charset="0"/>
              </a:rPr>
              <a:t>.</a:t>
            </a:r>
          </a:p>
          <a:p>
            <a:endParaRPr lang="en-US" sz="2800" dirty="0"/>
          </a:p>
        </p:txBody>
      </p:sp>
      <p:sp>
        <p:nvSpPr>
          <p:cNvPr id="6" name="Rectangle 5"/>
          <p:cNvSpPr/>
          <p:nvPr/>
        </p:nvSpPr>
        <p:spPr>
          <a:xfrm>
            <a:off x="762000" y="5754469"/>
            <a:ext cx="8381999" cy="646331"/>
          </a:xfrm>
          <a:prstGeom prst="rect">
            <a:avLst/>
          </a:prstGeom>
        </p:spPr>
        <p:txBody>
          <a:bodyPr wrap="square">
            <a:spAutoFit/>
          </a:bodyPr>
          <a:lstStyle/>
          <a:p>
            <a:pPr algn="ctr"/>
            <a:r>
              <a:rPr lang="en-US" sz="3600" i="1" dirty="0" smtClean="0">
                <a:solidFill>
                  <a:srgbClr val="002060"/>
                </a:solidFill>
                <a:cs typeface="Times New Roman" pitchFamily="18" charset="0"/>
              </a:rPr>
              <a:t>socialsecurity.gov/</a:t>
            </a:r>
            <a:r>
              <a:rPr lang="en-US" sz="3600" i="1" dirty="0" err="1" smtClean="0">
                <a:solidFill>
                  <a:srgbClr val="002060"/>
                </a:solidFill>
                <a:cs typeface="Times New Roman" pitchFamily="18" charset="0"/>
              </a:rPr>
              <a:t>myaccount</a:t>
            </a:r>
            <a:endParaRPr lang="en-US" sz="3600" i="1" dirty="0">
              <a:solidFill>
                <a:srgbClr val="002060"/>
              </a:solidFill>
              <a:cs typeface="Times New Roman" pitchFamily="18"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6400" y="2463136"/>
            <a:ext cx="6477000" cy="2944876"/>
          </a:xfrm>
          <a:prstGeom prst="rect">
            <a:avLst/>
          </a:prstGeom>
        </p:spPr>
      </p:pic>
    </p:spTree>
    <p:custDataLst>
      <p:tags r:id="rId1"/>
    </p:custDataLst>
    <p:extLst>
      <p:ext uri="{BB962C8B-B14F-4D97-AF65-F5344CB8AC3E}">
        <p14:creationId xmlns:p14="http://schemas.microsoft.com/office/powerpoint/2010/main" val="19827767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7"/>
          <p:cNvSpPr txBox="1">
            <a:spLocks noChangeArrowheads="1"/>
          </p:cNvSpPr>
          <p:nvPr/>
        </p:nvSpPr>
        <p:spPr bwMode="auto">
          <a:xfrm>
            <a:off x="685800" y="63500"/>
            <a:ext cx="8382000" cy="1079500"/>
          </a:xfrm>
          <a:prstGeom prst="rect">
            <a:avLst/>
          </a:prstGeom>
          <a:noFill/>
          <a:ln w="9525">
            <a:noFill/>
            <a:miter lim="800000"/>
            <a:headEnd/>
            <a:tailEnd/>
          </a:ln>
        </p:spPr>
        <p:txBody>
          <a:bodyPr>
            <a:spAutoFit/>
          </a:bodyPr>
          <a:lstStyle/>
          <a:p>
            <a:pPr algn="ctr">
              <a:lnSpc>
                <a:spcPct val="90000"/>
              </a:lnSpc>
            </a:pPr>
            <a:r>
              <a:rPr lang="en-US" sz="3600" dirty="0">
                <a:solidFill>
                  <a:srgbClr val="002060"/>
                </a:solidFill>
              </a:rPr>
              <a:t>What Will You Need When Applying</a:t>
            </a:r>
          </a:p>
          <a:p>
            <a:pPr algn="ctr">
              <a:lnSpc>
                <a:spcPct val="90000"/>
              </a:lnSpc>
            </a:pPr>
            <a:r>
              <a:rPr lang="en-US" sz="3600" dirty="0">
                <a:solidFill>
                  <a:srgbClr val="002060"/>
                </a:solidFill>
              </a:rPr>
              <a:t>for Your Social Security Benefits?</a:t>
            </a:r>
          </a:p>
        </p:txBody>
      </p:sp>
      <p:sp>
        <p:nvSpPr>
          <p:cNvPr id="40963" name="Text Box 21"/>
          <p:cNvSpPr txBox="1">
            <a:spLocks noChangeArrowheads="1"/>
          </p:cNvSpPr>
          <p:nvPr/>
        </p:nvSpPr>
        <p:spPr bwMode="auto">
          <a:xfrm>
            <a:off x="914400" y="1466195"/>
            <a:ext cx="8229600" cy="4401205"/>
          </a:xfrm>
          <a:prstGeom prst="rect">
            <a:avLst/>
          </a:prstGeom>
          <a:noFill/>
          <a:ln w="9525" algn="ctr">
            <a:noFill/>
            <a:miter lim="800000"/>
            <a:headEnd/>
            <a:tailEnd/>
          </a:ln>
        </p:spPr>
        <p:txBody>
          <a:bodyPr wrap="square">
            <a:spAutoFit/>
          </a:bodyPr>
          <a:lstStyle/>
          <a:p>
            <a:pPr>
              <a:spcBef>
                <a:spcPct val="50000"/>
              </a:spcBef>
              <a:buClr>
                <a:srgbClr val="FF3300"/>
              </a:buClr>
              <a:buFont typeface="Wingdings" pitchFamily="2" charset="2"/>
              <a:buChar char="Ø"/>
              <a:tabLst>
                <a:tab pos="228600" algn="l"/>
                <a:tab pos="3429000" algn="l"/>
              </a:tabLst>
            </a:pPr>
            <a:r>
              <a:rPr lang="en-US" sz="2800" dirty="0">
                <a:solidFill>
                  <a:srgbClr val="002060"/>
                </a:solidFill>
              </a:rPr>
              <a:t> Social Security number for each applicant</a:t>
            </a:r>
          </a:p>
          <a:p>
            <a:pPr>
              <a:spcBef>
                <a:spcPct val="50000"/>
              </a:spcBef>
              <a:buClr>
                <a:srgbClr val="FF3300"/>
              </a:buClr>
              <a:buFont typeface="Wingdings" pitchFamily="2" charset="2"/>
              <a:buChar char="Ø"/>
              <a:tabLst>
                <a:tab pos="228600" algn="l"/>
                <a:tab pos="3429000" algn="l"/>
              </a:tabLst>
            </a:pPr>
            <a:r>
              <a:rPr lang="en-US" sz="2800" dirty="0">
                <a:solidFill>
                  <a:srgbClr val="002060"/>
                </a:solidFill>
              </a:rPr>
              <a:t> Proof of age </a:t>
            </a:r>
            <a:r>
              <a:rPr lang="en-US" sz="1600" b="0" dirty="0" smtClean="0">
                <a:solidFill>
                  <a:srgbClr val="002060"/>
                </a:solidFill>
              </a:rPr>
              <a:t>(only if date of birth allegation doesn't match Social Security records)</a:t>
            </a:r>
            <a:endParaRPr lang="en-US" sz="1600" b="0" dirty="0">
              <a:solidFill>
                <a:srgbClr val="002060"/>
              </a:solidFill>
            </a:endParaRPr>
          </a:p>
          <a:p>
            <a:pPr>
              <a:spcBef>
                <a:spcPct val="50000"/>
              </a:spcBef>
              <a:buClr>
                <a:srgbClr val="FF3300"/>
              </a:buClr>
              <a:buFont typeface="Wingdings" pitchFamily="2" charset="2"/>
              <a:buChar char="Ø"/>
              <a:tabLst>
                <a:tab pos="228600" algn="l"/>
                <a:tab pos="3429000" algn="l"/>
              </a:tabLst>
            </a:pPr>
            <a:r>
              <a:rPr lang="en-US" sz="2800" dirty="0">
                <a:solidFill>
                  <a:srgbClr val="002060"/>
                </a:solidFill>
              </a:rPr>
              <a:t> Latest W-2 or self-employment tax return</a:t>
            </a:r>
          </a:p>
          <a:p>
            <a:pPr>
              <a:spcBef>
                <a:spcPct val="50000"/>
              </a:spcBef>
              <a:buClr>
                <a:srgbClr val="FF3300"/>
              </a:buClr>
              <a:buFont typeface="Wingdings" pitchFamily="2" charset="2"/>
              <a:buChar char="Ø"/>
              <a:tabLst>
                <a:tab pos="228600" algn="l"/>
                <a:tab pos="3429000" algn="l"/>
              </a:tabLst>
            </a:pPr>
            <a:r>
              <a:rPr lang="en-US" sz="2800" dirty="0">
                <a:solidFill>
                  <a:srgbClr val="002060"/>
                </a:solidFill>
              </a:rPr>
              <a:t> Earnings estimate</a:t>
            </a:r>
          </a:p>
          <a:p>
            <a:pPr>
              <a:spcBef>
                <a:spcPct val="50000"/>
              </a:spcBef>
              <a:buClr>
                <a:srgbClr val="FF3300"/>
              </a:buClr>
              <a:buFont typeface="Wingdings" pitchFamily="2" charset="2"/>
              <a:buChar char="Ø"/>
              <a:tabLst>
                <a:tab pos="228600" algn="l"/>
                <a:tab pos="3429000" algn="l"/>
              </a:tabLst>
            </a:pPr>
            <a:r>
              <a:rPr lang="en-US" sz="2800" dirty="0">
                <a:solidFill>
                  <a:srgbClr val="002060"/>
                </a:solidFill>
              </a:rPr>
              <a:t> Bank information for direct deposit</a:t>
            </a:r>
          </a:p>
          <a:p>
            <a:pPr>
              <a:spcBef>
                <a:spcPct val="50000"/>
              </a:spcBef>
              <a:buClr>
                <a:srgbClr val="FF3300"/>
              </a:buClr>
              <a:buFont typeface="Wingdings" pitchFamily="2" charset="2"/>
              <a:buChar char="Ø"/>
              <a:tabLst>
                <a:tab pos="228600" algn="l"/>
                <a:tab pos="3429000" algn="l"/>
              </a:tabLst>
            </a:pPr>
            <a:r>
              <a:rPr lang="en-US" sz="2800" dirty="0">
                <a:solidFill>
                  <a:srgbClr val="002060"/>
                </a:solidFill>
              </a:rPr>
              <a:t> Information about marriages/divorces</a:t>
            </a:r>
          </a:p>
          <a:p>
            <a:pPr>
              <a:spcBef>
                <a:spcPct val="50000"/>
              </a:spcBef>
              <a:buClr>
                <a:srgbClr val="FF3300"/>
              </a:buClr>
              <a:buFont typeface="Wingdings" pitchFamily="2" charset="2"/>
              <a:buChar char="Ø"/>
              <a:tabLst>
                <a:tab pos="228600" algn="l"/>
                <a:tab pos="3429000" algn="l"/>
              </a:tabLst>
            </a:pPr>
            <a:r>
              <a:rPr lang="en-US" sz="2800" dirty="0">
                <a:solidFill>
                  <a:srgbClr val="002060"/>
                </a:solidFill>
              </a:rPr>
              <a:t> Information about military or railroad service</a:t>
            </a:r>
          </a:p>
        </p:txBody>
      </p:sp>
      <p:sp>
        <p:nvSpPr>
          <p:cNvPr id="40964" name="Line 22"/>
          <p:cNvSpPr>
            <a:spLocks noChangeShapeType="1"/>
          </p:cNvSpPr>
          <p:nvPr/>
        </p:nvSpPr>
        <p:spPr bwMode="auto">
          <a:xfrm>
            <a:off x="1066800" y="1143000"/>
            <a:ext cx="7696200" cy="0"/>
          </a:xfrm>
          <a:prstGeom prst="line">
            <a:avLst/>
          </a:prstGeom>
          <a:noFill/>
          <a:ln w="57150" cmpd="thinThick">
            <a:solidFill>
              <a:srgbClr val="FF3300"/>
            </a:solidFill>
            <a:round/>
            <a:headEnd/>
            <a:tailEnd/>
          </a:ln>
        </p:spPr>
        <p:txBody>
          <a:bodyPr>
            <a:spAutoFit/>
          </a:bodyPr>
          <a:lstStyle/>
          <a:p>
            <a:endParaRPr lang="en-US" dirty="0"/>
          </a:p>
        </p:txBody>
      </p:sp>
    </p:spTree>
    <p:extLst>
      <p:ext uri="{BB962C8B-B14F-4D97-AF65-F5344CB8AC3E}">
        <p14:creationId xmlns:p14="http://schemas.microsoft.com/office/powerpoint/2010/main" val="334482352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7"/>
          <p:cNvSpPr txBox="1">
            <a:spLocks noChangeArrowheads="1"/>
          </p:cNvSpPr>
          <p:nvPr/>
        </p:nvSpPr>
        <p:spPr bwMode="auto">
          <a:xfrm>
            <a:off x="762000" y="228600"/>
            <a:ext cx="8382000" cy="707886"/>
          </a:xfrm>
          <a:prstGeom prst="rect">
            <a:avLst/>
          </a:prstGeom>
          <a:noFill/>
          <a:ln w="9525">
            <a:noFill/>
            <a:miter lim="800000"/>
            <a:headEnd/>
            <a:tailEnd/>
          </a:ln>
        </p:spPr>
        <p:txBody>
          <a:bodyPr>
            <a:spAutoFit/>
          </a:bodyPr>
          <a:lstStyle/>
          <a:p>
            <a:pPr algn="ctr"/>
            <a:r>
              <a:rPr lang="en-US" sz="4000" dirty="0">
                <a:solidFill>
                  <a:srgbClr val="002060"/>
                </a:solidFill>
              </a:rPr>
              <a:t>Who Can Get Survivors Benefits?</a:t>
            </a:r>
          </a:p>
        </p:txBody>
      </p:sp>
      <p:sp>
        <p:nvSpPr>
          <p:cNvPr id="41987" name="Text Box 16"/>
          <p:cNvSpPr txBox="1">
            <a:spLocks noChangeArrowheads="1"/>
          </p:cNvSpPr>
          <p:nvPr/>
        </p:nvSpPr>
        <p:spPr bwMode="auto">
          <a:xfrm>
            <a:off x="990600" y="1177290"/>
            <a:ext cx="7620000" cy="5909310"/>
          </a:xfrm>
          <a:prstGeom prst="rect">
            <a:avLst/>
          </a:prstGeom>
          <a:noFill/>
          <a:ln w="9525">
            <a:noFill/>
            <a:miter lim="800000"/>
            <a:headEnd/>
            <a:tailEnd/>
          </a:ln>
        </p:spPr>
        <p:txBody>
          <a:bodyPr>
            <a:spAutoFit/>
          </a:bodyPr>
          <a:lstStyle/>
          <a:p>
            <a:pPr>
              <a:lnSpc>
                <a:spcPct val="150000"/>
              </a:lnSpc>
              <a:spcBef>
                <a:spcPct val="50000"/>
              </a:spcBef>
            </a:pPr>
            <a:r>
              <a:rPr lang="en-US" u="sng" dirty="0">
                <a:solidFill>
                  <a:srgbClr val="002060"/>
                </a:solidFill>
              </a:rPr>
              <a:t>Your Child if:</a:t>
            </a:r>
          </a:p>
          <a:p>
            <a:pPr>
              <a:spcBef>
                <a:spcPts val="1200"/>
              </a:spcBef>
              <a:buClr>
                <a:srgbClr val="FF3300"/>
              </a:buClr>
              <a:buFont typeface="Wingdings" pitchFamily="2" charset="2"/>
              <a:buChar char="Ø"/>
            </a:pPr>
            <a:r>
              <a:rPr lang="en-US" dirty="0" smtClean="0">
                <a:solidFill>
                  <a:srgbClr val="002060"/>
                </a:solidFill>
              </a:rPr>
              <a:t> Not </a:t>
            </a:r>
            <a:r>
              <a:rPr lang="en-US" dirty="0">
                <a:solidFill>
                  <a:srgbClr val="002060"/>
                </a:solidFill>
              </a:rPr>
              <a:t>married under age 18 </a:t>
            </a:r>
            <a:r>
              <a:rPr lang="en-US" sz="1800" b="0" dirty="0">
                <a:solidFill>
                  <a:srgbClr val="002060"/>
                </a:solidFill>
              </a:rPr>
              <a:t>(under 19 if still in high school)</a:t>
            </a:r>
          </a:p>
          <a:p>
            <a:pPr>
              <a:spcBef>
                <a:spcPts val="1200"/>
              </a:spcBef>
              <a:buClr>
                <a:srgbClr val="FF3300"/>
              </a:buClr>
              <a:buFont typeface="Wingdings" pitchFamily="2" charset="2"/>
              <a:buChar char="Ø"/>
            </a:pPr>
            <a:r>
              <a:rPr lang="en-US" dirty="0" smtClean="0">
                <a:solidFill>
                  <a:srgbClr val="002060"/>
                </a:solidFill>
              </a:rPr>
              <a:t> Not </a:t>
            </a:r>
            <a:r>
              <a:rPr lang="en-US" dirty="0">
                <a:solidFill>
                  <a:srgbClr val="002060"/>
                </a:solidFill>
              </a:rPr>
              <a:t>married and disabled before age </a:t>
            </a:r>
            <a:r>
              <a:rPr lang="en-US" dirty="0" smtClean="0">
                <a:solidFill>
                  <a:srgbClr val="002060"/>
                </a:solidFill>
              </a:rPr>
              <a:t>22</a:t>
            </a:r>
          </a:p>
          <a:p>
            <a:pPr>
              <a:spcBef>
                <a:spcPts val="1200"/>
              </a:spcBef>
              <a:buClr>
                <a:srgbClr val="FF3300"/>
              </a:buClr>
            </a:pPr>
            <a:r>
              <a:rPr lang="en-US" u="sng" dirty="0" smtClean="0">
                <a:solidFill>
                  <a:srgbClr val="002060"/>
                </a:solidFill>
              </a:rPr>
              <a:t>Widow </a:t>
            </a:r>
            <a:r>
              <a:rPr lang="en-US" u="sng" dirty="0">
                <a:solidFill>
                  <a:srgbClr val="002060"/>
                </a:solidFill>
              </a:rPr>
              <a:t>or Widower:</a:t>
            </a:r>
          </a:p>
          <a:p>
            <a:pPr>
              <a:spcBef>
                <a:spcPts val="1200"/>
              </a:spcBef>
              <a:buClr>
                <a:srgbClr val="FF3300"/>
              </a:buClr>
              <a:buFont typeface="Wingdings" pitchFamily="2" charset="2"/>
              <a:buChar char="Ø"/>
            </a:pPr>
            <a:r>
              <a:rPr lang="en-US" dirty="0" smtClean="0">
                <a:solidFill>
                  <a:srgbClr val="002060"/>
                </a:solidFill>
              </a:rPr>
              <a:t> Full </a:t>
            </a:r>
            <a:r>
              <a:rPr lang="en-US" dirty="0">
                <a:solidFill>
                  <a:srgbClr val="002060"/>
                </a:solidFill>
              </a:rPr>
              <a:t>benefits at full retirement age</a:t>
            </a:r>
          </a:p>
          <a:p>
            <a:pPr>
              <a:spcBef>
                <a:spcPts val="1200"/>
              </a:spcBef>
              <a:buClr>
                <a:srgbClr val="FF3300"/>
              </a:buClr>
              <a:buFont typeface="Wingdings" pitchFamily="2" charset="2"/>
              <a:buChar char="Ø"/>
            </a:pPr>
            <a:r>
              <a:rPr lang="en-US" dirty="0" smtClean="0">
                <a:solidFill>
                  <a:srgbClr val="002060"/>
                </a:solidFill>
              </a:rPr>
              <a:t> Reduced </a:t>
            </a:r>
            <a:r>
              <a:rPr lang="en-US" dirty="0">
                <a:solidFill>
                  <a:srgbClr val="002060"/>
                </a:solidFill>
              </a:rPr>
              <a:t>benefits at age 60 </a:t>
            </a:r>
          </a:p>
          <a:p>
            <a:pPr>
              <a:spcBef>
                <a:spcPts val="1200"/>
              </a:spcBef>
              <a:buClr>
                <a:srgbClr val="FF3300"/>
              </a:buClr>
              <a:buFont typeface="Wingdings" pitchFamily="2" charset="2"/>
              <a:buChar char="Ø"/>
            </a:pPr>
            <a:r>
              <a:rPr lang="en-US" dirty="0" smtClean="0">
                <a:solidFill>
                  <a:srgbClr val="002060"/>
                </a:solidFill>
              </a:rPr>
              <a:t> If </a:t>
            </a:r>
            <a:r>
              <a:rPr lang="en-US" dirty="0">
                <a:solidFill>
                  <a:srgbClr val="002060"/>
                </a:solidFill>
              </a:rPr>
              <a:t>disabled as early as age 50</a:t>
            </a:r>
          </a:p>
          <a:p>
            <a:pPr>
              <a:spcBef>
                <a:spcPts val="1200"/>
              </a:spcBef>
              <a:buClr>
                <a:srgbClr val="FF3300"/>
              </a:buClr>
              <a:buFont typeface="Wingdings" pitchFamily="2" charset="2"/>
              <a:buChar char="Ø"/>
            </a:pPr>
            <a:r>
              <a:rPr lang="en-US" dirty="0" smtClean="0">
                <a:solidFill>
                  <a:srgbClr val="002060"/>
                </a:solidFill>
              </a:rPr>
              <a:t> At </a:t>
            </a:r>
            <a:r>
              <a:rPr lang="en-US" dirty="0">
                <a:solidFill>
                  <a:srgbClr val="002060"/>
                </a:solidFill>
              </a:rPr>
              <a:t>any age if caring for child under 16 or disabled</a:t>
            </a:r>
          </a:p>
          <a:p>
            <a:pPr>
              <a:spcBef>
                <a:spcPts val="1200"/>
              </a:spcBef>
              <a:buClr>
                <a:srgbClr val="FF3300"/>
              </a:buClr>
              <a:buFont typeface="Wingdings" pitchFamily="2" charset="2"/>
              <a:buChar char="Ø"/>
            </a:pPr>
            <a:r>
              <a:rPr lang="en-US" dirty="0" smtClean="0">
                <a:solidFill>
                  <a:srgbClr val="002060"/>
                </a:solidFill>
              </a:rPr>
              <a:t> Remarriage </a:t>
            </a:r>
            <a:r>
              <a:rPr lang="en-US" dirty="0">
                <a:solidFill>
                  <a:srgbClr val="002060"/>
                </a:solidFill>
              </a:rPr>
              <a:t>after age 60 (50 if disabled)</a:t>
            </a:r>
          </a:p>
          <a:p>
            <a:pPr>
              <a:spcBef>
                <a:spcPts val="1200"/>
              </a:spcBef>
              <a:buClr>
                <a:srgbClr val="FF3300"/>
              </a:buClr>
              <a:buFont typeface="Wingdings" pitchFamily="2" charset="2"/>
              <a:buChar char="Ø"/>
            </a:pPr>
            <a:r>
              <a:rPr lang="en-US" dirty="0" smtClean="0">
                <a:solidFill>
                  <a:srgbClr val="002060"/>
                </a:solidFill>
              </a:rPr>
              <a:t> Divorced </a:t>
            </a:r>
            <a:r>
              <a:rPr lang="en-US" dirty="0">
                <a:solidFill>
                  <a:srgbClr val="002060"/>
                </a:solidFill>
              </a:rPr>
              <a:t>widows/widowers may qualify</a:t>
            </a:r>
          </a:p>
          <a:p>
            <a:pPr>
              <a:spcBef>
                <a:spcPct val="50000"/>
              </a:spcBef>
              <a:buClr>
                <a:srgbClr val="BD010A"/>
              </a:buClr>
              <a:buFont typeface="Wingdings" pitchFamily="2" charset="2"/>
              <a:buChar char="§"/>
            </a:pPr>
            <a:endParaRPr lang="en-US" dirty="0">
              <a:solidFill>
                <a:srgbClr val="002060"/>
              </a:solidFill>
            </a:endParaRPr>
          </a:p>
        </p:txBody>
      </p:sp>
    </p:spTree>
    <p:extLst>
      <p:ext uri="{BB962C8B-B14F-4D97-AF65-F5344CB8AC3E}">
        <p14:creationId xmlns:p14="http://schemas.microsoft.com/office/powerpoint/2010/main" val="255626490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7"/>
          <p:cNvSpPr txBox="1">
            <a:spLocks noChangeArrowheads="1"/>
          </p:cNvSpPr>
          <p:nvPr/>
        </p:nvSpPr>
        <p:spPr bwMode="auto">
          <a:xfrm>
            <a:off x="762000" y="268288"/>
            <a:ext cx="8382000" cy="646112"/>
          </a:xfrm>
          <a:prstGeom prst="rect">
            <a:avLst/>
          </a:prstGeom>
          <a:noFill/>
          <a:ln w="9525">
            <a:noFill/>
            <a:miter lim="800000"/>
            <a:headEnd/>
            <a:tailEnd/>
          </a:ln>
        </p:spPr>
        <p:txBody>
          <a:bodyPr>
            <a:spAutoFit/>
          </a:bodyPr>
          <a:lstStyle/>
          <a:p>
            <a:pPr algn="ctr"/>
            <a:r>
              <a:rPr lang="en-US" sz="3600" dirty="0">
                <a:solidFill>
                  <a:srgbClr val="002060"/>
                </a:solidFill>
              </a:rPr>
              <a:t>Widow or Widower Benefit Computation</a:t>
            </a:r>
          </a:p>
        </p:txBody>
      </p:sp>
      <p:sp>
        <p:nvSpPr>
          <p:cNvPr id="43011" name="Text Box 16"/>
          <p:cNvSpPr txBox="1">
            <a:spLocks noChangeArrowheads="1"/>
          </p:cNvSpPr>
          <p:nvPr/>
        </p:nvSpPr>
        <p:spPr bwMode="auto">
          <a:xfrm>
            <a:off x="914400" y="1447800"/>
            <a:ext cx="8229600" cy="4431983"/>
          </a:xfrm>
          <a:prstGeom prst="rect">
            <a:avLst/>
          </a:prstGeom>
          <a:noFill/>
          <a:ln w="9525">
            <a:noFill/>
            <a:miter lim="800000"/>
            <a:headEnd/>
            <a:tailEnd/>
          </a:ln>
        </p:spPr>
        <p:txBody>
          <a:bodyPr wrap="square">
            <a:spAutoFit/>
          </a:bodyPr>
          <a:lstStyle/>
          <a:p>
            <a:pPr marL="457200" indent="-457200">
              <a:spcBef>
                <a:spcPts val="1200"/>
              </a:spcBef>
              <a:buClr>
                <a:srgbClr val="FF3300"/>
              </a:buClr>
              <a:buFont typeface="Wingdings" pitchFamily="2" charset="2"/>
              <a:buChar char="Ø"/>
            </a:pPr>
            <a:r>
              <a:rPr lang="en-US" sz="2800" dirty="0" smtClean="0">
                <a:solidFill>
                  <a:srgbClr val="002060"/>
                </a:solidFill>
              </a:rPr>
              <a:t>At </a:t>
            </a:r>
            <a:r>
              <a:rPr lang="en-US" sz="2800" dirty="0">
                <a:solidFill>
                  <a:srgbClr val="002060"/>
                </a:solidFill>
              </a:rPr>
              <a:t>full retirement age, 100% of </a:t>
            </a:r>
            <a:r>
              <a:rPr lang="en-US" sz="2800" dirty="0" smtClean="0">
                <a:solidFill>
                  <a:srgbClr val="002060"/>
                </a:solidFill>
              </a:rPr>
              <a:t>deceased worker’s </a:t>
            </a:r>
            <a:r>
              <a:rPr lang="en-US" sz="2800" dirty="0">
                <a:solidFill>
                  <a:srgbClr val="002060"/>
                </a:solidFill>
              </a:rPr>
              <a:t>unreduced benefit</a:t>
            </a:r>
          </a:p>
          <a:p>
            <a:pPr marL="457200" indent="-457200">
              <a:spcBef>
                <a:spcPts val="1200"/>
              </a:spcBef>
              <a:buClr>
                <a:srgbClr val="FF3300"/>
              </a:buClr>
              <a:buFont typeface="Wingdings" pitchFamily="2" charset="2"/>
              <a:buChar char="Ø"/>
            </a:pPr>
            <a:r>
              <a:rPr lang="en-US" sz="2800" dirty="0">
                <a:solidFill>
                  <a:srgbClr val="002060"/>
                </a:solidFill>
              </a:rPr>
              <a:t>At age 60, 71.5% of deceased worker’s</a:t>
            </a:r>
            <a:br>
              <a:rPr lang="en-US" sz="2800" dirty="0">
                <a:solidFill>
                  <a:srgbClr val="002060"/>
                </a:solidFill>
              </a:rPr>
            </a:br>
            <a:r>
              <a:rPr lang="en-US" sz="2800" dirty="0" smtClean="0">
                <a:solidFill>
                  <a:srgbClr val="002060"/>
                </a:solidFill>
              </a:rPr>
              <a:t>unreduced </a:t>
            </a:r>
            <a:r>
              <a:rPr lang="en-US" sz="2800" dirty="0">
                <a:solidFill>
                  <a:srgbClr val="002060"/>
                </a:solidFill>
              </a:rPr>
              <a:t>benefit </a:t>
            </a:r>
          </a:p>
          <a:p>
            <a:pPr marL="457200" indent="-457200">
              <a:spcBef>
                <a:spcPts val="1200"/>
              </a:spcBef>
              <a:buClr>
                <a:srgbClr val="FF3300"/>
              </a:buClr>
              <a:buFont typeface="Wingdings" pitchFamily="2" charset="2"/>
              <a:buChar char="Ø"/>
            </a:pPr>
            <a:r>
              <a:rPr lang="en-US" sz="2800" dirty="0">
                <a:solidFill>
                  <a:srgbClr val="002060"/>
                </a:solidFill>
              </a:rPr>
              <a:t>Reduced benefits on one record at </a:t>
            </a:r>
            <a:r>
              <a:rPr lang="en-US" sz="2800" dirty="0" smtClean="0">
                <a:solidFill>
                  <a:srgbClr val="002060"/>
                </a:solidFill>
              </a:rPr>
              <a:t>age 60</a:t>
            </a:r>
            <a:r>
              <a:rPr lang="en-US" sz="2800" dirty="0">
                <a:solidFill>
                  <a:srgbClr val="002060"/>
                </a:solidFill>
              </a:rPr>
              <a:t>,  </a:t>
            </a:r>
            <a:r>
              <a:rPr lang="en-US" sz="2800" dirty="0" smtClean="0">
                <a:solidFill>
                  <a:srgbClr val="002060"/>
                </a:solidFill>
              </a:rPr>
              <a:t/>
            </a:r>
            <a:br>
              <a:rPr lang="en-US" sz="2800" dirty="0" smtClean="0">
                <a:solidFill>
                  <a:srgbClr val="002060"/>
                </a:solidFill>
              </a:rPr>
            </a:br>
            <a:r>
              <a:rPr lang="en-US" sz="2800" dirty="0" smtClean="0">
                <a:solidFill>
                  <a:srgbClr val="002060"/>
                </a:solidFill>
              </a:rPr>
              <a:t>reduced </a:t>
            </a:r>
            <a:r>
              <a:rPr lang="en-US" sz="2800" dirty="0">
                <a:solidFill>
                  <a:srgbClr val="002060"/>
                </a:solidFill>
              </a:rPr>
              <a:t>or unreduced benefit </a:t>
            </a:r>
            <a:r>
              <a:rPr lang="en-US" sz="2800" dirty="0" smtClean="0">
                <a:solidFill>
                  <a:srgbClr val="002060"/>
                </a:solidFill>
              </a:rPr>
              <a:t>on </a:t>
            </a:r>
            <a:r>
              <a:rPr lang="en-US" sz="2800" dirty="0">
                <a:solidFill>
                  <a:srgbClr val="002060"/>
                </a:solidFill>
              </a:rPr>
              <a:t>other record </a:t>
            </a:r>
            <a:r>
              <a:rPr lang="en-US" sz="2800" dirty="0" smtClean="0">
                <a:solidFill>
                  <a:srgbClr val="002060"/>
                </a:solidFill>
              </a:rPr>
              <a:t/>
            </a:r>
            <a:br>
              <a:rPr lang="en-US" sz="2800" dirty="0" smtClean="0">
                <a:solidFill>
                  <a:srgbClr val="002060"/>
                </a:solidFill>
              </a:rPr>
            </a:br>
            <a:r>
              <a:rPr lang="en-US" sz="2800" dirty="0" smtClean="0">
                <a:solidFill>
                  <a:srgbClr val="002060"/>
                </a:solidFill>
              </a:rPr>
              <a:t>at </a:t>
            </a:r>
            <a:r>
              <a:rPr lang="en-US" sz="2800" dirty="0">
                <a:solidFill>
                  <a:srgbClr val="002060"/>
                </a:solidFill>
              </a:rPr>
              <a:t>age 62 or older</a:t>
            </a:r>
          </a:p>
          <a:p>
            <a:pPr marL="457200" indent="-457200">
              <a:spcBef>
                <a:spcPts val="1200"/>
              </a:spcBef>
              <a:buClr>
                <a:srgbClr val="FF3300"/>
              </a:buClr>
              <a:buFont typeface="Wingdings" pitchFamily="2" charset="2"/>
              <a:buChar char="Ø"/>
            </a:pPr>
            <a:r>
              <a:rPr lang="en-US" sz="2800" dirty="0">
                <a:solidFill>
                  <a:srgbClr val="002060"/>
                </a:solidFill>
              </a:rPr>
              <a:t>Full benefits to both widow or </a:t>
            </a:r>
            <a:r>
              <a:rPr lang="en-US" sz="2800" dirty="0" smtClean="0">
                <a:solidFill>
                  <a:srgbClr val="002060"/>
                </a:solidFill>
              </a:rPr>
              <a:t>widower </a:t>
            </a:r>
            <a:r>
              <a:rPr lang="en-US" sz="2800" dirty="0">
                <a:solidFill>
                  <a:srgbClr val="002060"/>
                </a:solidFill>
              </a:rPr>
              <a:t>and divorced widow or </a:t>
            </a:r>
            <a:r>
              <a:rPr lang="en-US" sz="2800" dirty="0" smtClean="0">
                <a:solidFill>
                  <a:srgbClr val="002060"/>
                </a:solidFill>
              </a:rPr>
              <a:t>widower</a:t>
            </a:r>
            <a:endParaRPr lang="en-US" sz="2800" dirty="0">
              <a:solidFill>
                <a:srgbClr val="002060"/>
              </a:solidFill>
            </a:endParaRPr>
          </a:p>
        </p:txBody>
      </p:sp>
    </p:spTree>
    <p:extLst>
      <p:ext uri="{BB962C8B-B14F-4D97-AF65-F5344CB8AC3E}">
        <p14:creationId xmlns:p14="http://schemas.microsoft.com/office/powerpoint/2010/main" val="80756886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ext Box 11"/>
          <p:cNvSpPr txBox="1">
            <a:spLocks noChangeArrowheads="1"/>
          </p:cNvSpPr>
          <p:nvPr/>
        </p:nvSpPr>
        <p:spPr bwMode="auto">
          <a:xfrm>
            <a:off x="685800" y="228600"/>
            <a:ext cx="8382000" cy="707886"/>
          </a:xfrm>
          <a:prstGeom prst="rect">
            <a:avLst/>
          </a:prstGeom>
          <a:noFill/>
          <a:ln w="9525">
            <a:noFill/>
            <a:miter lim="800000"/>
            <a:headEnd/>
            <a:tailEnd/>
          </a:ln>
        </p:spPr>
        <p:txBody>
          <a:bodyPr>
            <a:spAutoFit/>
          </a:bodyPr>
          <a:lstStyle/>
          <a:p>
            <a:pPr algn="ctr"/>
            <a:r>
              <a:rPr lang="en-US" sz="4000" dirty="0">
                <a:solidFill>
                  <a:srgbClr val="002060"/>
                </a:solidFill>
              </a:rPr>
              <a:t>Other Survivors Benefits</a:t>
            </a:r>
          </a:p>
        </p:txBody>
      </p:sp>
      <p:sp>
        <p:nvSpPr>
          <p:cNvPr id="44037" name="Rectangle 25"/>
          <p:cNvSpPr>
            <a:spLocks noChangeArrowheads="1"/>
          </p:cNvSpPr>
          <p:nvPr/>
        </p:nvSpPr>
        <p:spPr bwMode="auto">
          <a:xfrm>
            <a:off x="969168" y="1219200"/>
            <a:ext cx="7815263" cy="2840778"/>
          </a:xfrm>
          <a:prstGeom prst="rect">
            <a:avLst/>
          </a:prstGeom>
          <a:noFill/>
          <a:ln w="9525" algn="ctr">
            <a:noFill/>
            <a:miter lim="800000"/>
            <a:headEnd/>
            <a:tailEnd/>
          </a:ln>
        </p:spPr>
        <p:txBody>
          <a:bodyPr>
            <a:spAutoFit/>
          </a:bodyPr>
          <a:lstStyle/>
          <a:p>
            <a:pPr>
              <a:spcAft>
                <a:spcPct val="30000"/>
              </a:spcAft>
              <a:buClr>
                <a:srgbClr val="FF3300"/>
              </a:buClr>
              <a:buFont typeface="Wingdings" pitchFamily="2" charset="2"/>
              <a:buChar char="Ø"/>
              <a:tabLst>
                <a:tab pos="228600" algn="l"/>
              </a:tabLst>
            </a:pPr>
            <a:r>
              <a:rPr lang="en-US" sz="3200" dirty="0">
                <a:solidFill>
                  <a:srgbClr val="002060"/>
                </a:solidFill>
              </a:rPr>
              <a:t> Parents</a:t>
            </a:r>
          </a:p>
          <a:p>
            <a:pPr marL="741363" lvl="1" indent="-284163">
              <a:buClr>
                <a:srgbClr val="FF3300"/>
              </a:buClr>
              <a:buFont typeface="Arial" pitchFamily="34" charset="0"/>
              <a:buChar char="•"/>
              <a:tabLst>
                <a:tab pos="228600" algn="l"/>
              </a:tabLst>
            </a:pPr>
            <a:r>
              <a:rPr lang="en-US" sz="2800" dirty="0" smtClean="0">
                <a:solidFill>
                  <a:srgbClr val="002060"/>
                </a:solidFill>
              </a:rPr>
              <a:t>Age </a:t>
            </a:r>
            <a:r>
              <a:rPr lang="en-US" sz="2800" dirty="0">
                <a:solidFill>
                  <a:srgbClr val="002060"/>
                </a:solidFill>
              </a:rPr>
              <a:t>62 and was receiving at least </a:t>
            </a:r>
            <a:r>
              <a:rPr lang="en-US" sz="2800" dirty="0" smtClean="0">
                <a:solidFill>
                  <a:srgbClr val="002060"/>
                </a:solidFill>
              </a:rPr>
              <a:t>one-half </a:t>
            </a:r>
            <a:r>
              <a:rPr lang="en-US" sz="2800" dirty="0">
                <a:solidFill>
                  <a:srgbClr val="002060"/>
                </a:solidFill>
              </a:rPr>
              <a:t>support from deceased worker</a:t>
            </a:r>
          </a:p>
          <a:p>
            <a:pPr marL="457200" indent="-457200">
              <a:spcBef>
                <a:spcPct val="50000"/>
              </a:spcBef>
              <a:buClr>
                <a:srgbClr val="FF3300"/>
              </a:buClr>
              <a:buFont typeface="Wingdings" pitchFamily="2" charset="2"/>
              <a:buChar char="Ø"/>
            </a:pPr>
            <a:r>
              <a:rPr lang="en-US" sz="2800" dirty="0" smtClean="0">
                <a:solidFill>
                  <a:srgbClr val="002060"/>
                </a:solidFill>
              </a:rPr>
              <a:t>Lump </a:t>
            </a:r>
            <a:r>
              <a:rPr lang="en-US" sz="2800" dirty="0">
                <a:solidFill>
                  <a:srgbClr val="002060"/>
                </a:solidFill>
              </a:rPr>
              <a:t>Sum Death Payment </a:t>
            </a:r>
            <a:r>
              <a:rPr lang="en-US" sz="2800" b="0" dirty="0">
                <a:solidFill>
                  <a:srgbClr val="002060"/>
                </a:solidFill>
              </a:rPr>
              <a:t>($255)</a:t>
            </a:r>
          </a:p>
          <a:p>
            <a:pPr marL="741363" lvl="1" indent="-284163">
              <a:spcBef>
                <a:spcPct val="50000"/>
              </a:spcBef>
              <a:buClr>
                <a:srgbClr val="FF3300"/>
              </a:buClr>
              <a:buFont typeface="Arial" pitchFamily="34" charset="0"/>
              <a:buChar char="•"/>
            </a:pPr>
            <a:r>
              <a:rPr lang="en-US" sz="2600" dirty="0" smtClean="0">
                <a:solidFill>
                  <a:srgbClr val="002060"/>
                </a:solidFill>
              </a:rPr>
              <a:t>Most spouses and some </a:t>
            </a:r>
            <a:r>
              <a:rPr lang="en-US" sz="2600" dirty="0">
                <a:solidFill>
                  <a:srgbClr val="002060"/>
                </a:solidFill>
              </a:rPr>
              <a:t>children</a:t>
            </a:r>
          </a:p>
        </p:txBody>
      </p:sp>
      <p:pic>
        <p:nvPicPr>
          <p:cNvPr id="44038" name="Picture 27" descr="95660788"/>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24200" y="4120375"/>
            <a:ext cx="3657600" cy="2432825"/>
          </a:xfrm>
          <a:prstGeom prst="rect">
            <a:avLst/>
          </a:prstGeom>
          <a:noFill/>
          <a:ln w="38100">
            <a:solidFill>
              <a:schemeClr val="bg1">
                <a:lumMod val="85000"/>
              </a:schemeClr>
            </a:solidFill>
            <a:miter lim="800000"/>
            <a:headEnd/>
            <a:tailEnd/>
          </a:ln>
        </p:spPr>
      </p:pic>
    </p:spTree>
    <p:extLst>
      <p:ext uri="{BB962C8B-B14F-4D97-AF65-F5344CB8AC3E}">
        <p14:creationId xmlns:p14="http://schemas.microsoft.com/office/powerpoint/2010/main" val="107550091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9"/>
          <p:cNvSpPr>
            <a:spLocks noChangeArrowheads="1"/>
          </p:cNvSpPr>
          <p:nvPr/>
        </p:nvSpPr>
        <p:spPr bwMode="auto">
          <a:xfrm>
            <a:off x="609600" y="273050"/>
            <a:ext cx="8534400" cy="641350"/>
          </a:xfrm>
          <a:prstGeom prst="rect">
            <a:avLst/>
          </a:prstGeom>
          <a:noFill/>
          <a:ln w="9525" algn="ctr">
            <a:noFill/>
            <a:miter lim="800000"/>
            <a:headEnd/>
            <a:tailEnd/>
          </a:ln>
        </p:spPr>
        <p:txBody>
          <a:bodyPr>
            <a:spAutoFit/>
          </a:bodyPr>
          <a:lstStyle/>
          <a:p>
            <a:pPr algn="ctr"/>
            <a:r>
              <a:rPr lang="en-US" sz="3600" dirty="0">
                <a:solidFill>
                  <a:srgbClr val="002060"/>
                </a:solidFill>
              </a:rPr>
              <a:t>Social Security’s Disability Definition:</a:t>
            </a:r>
          </a:p>
        </p:txBody>
      </p:sp>
      <p:sp>
        <p:nvSpPr>
          <p:cNvPr id="45059" name="Text Box 10"/>
          <p:cNvSpPr txBox="1">
            <a:spLocks noChangeArrowheads="1"/>
          </p:cNvSpPr>
          <p:nvPr/>
        </p:nvSpPr>
        <p:spPr bwMode="auto">
          <a:xfrm>
            <a:off x="914400" y="1295400"/>
            <a:ext cx="8153400" cy="2246769"/>
          </a:xfrm>
          <a:prstGeom prst="rect">
            <a:avLst/>
          </a:prstGeom>
          <a:noFill/>
          <a:ln w="9525" algn="ctr">
            <a:noFill/>
            <a:miter lim="800000"/>
            <a:headEnd/>
            <a:tailEnd/>
          </a:ln>
        </p:spPr>
        <p:txBody>
          <a:bodyPr wrap="square">
            <a:spAutoFit/>
          </a:bodyPr>
          <a:lstStyle/>
          <a:p>
            <a:pPr algn="ctr" eaLnBrk="0" hangingPunct="0">
              <a:buClr>
                <a:srgbClr val="FF3300"/>
              </a:buClr>
              <a:buFont typeface="Wingdings" pitchFamily="2" charset="2"/>
              <a:buNone/>
            </a:pPr>
            <a:r>
              <a:rPr lang="en-US" sz="2800" dirty="0">
                <a:solidFill>
                  <a:srgbClr val="002060"/>
                </a:solidFill>
              </a:rPr>
              <a:t>A</a:t>
            </a:r>
            <a:r>
              <a:rPr lang="en-US" sz="2800" i="1" dirty="0">
                <a:solidFill>
                  <a:srgbClr val="002060"/>
                </a:solidFill>
              </a:rPr>
              <a:t> </a:t>
            </a:r>
            <a:r>
              <a:rPr lang="en-US" sz="2800" dirty="0">
                <a:solidFill>
                  <a:srgbClr val="002060"/>
                </a:solidFill>
              </a:rPr>
              <a:t>medical condition or combination of impairments preventing substantial work for at least 12 months, or expected to result in death. The determination also considers age, education &amp; work experience.</a:t>
            </a:r>
          </a:p>
          <a:p>
            <a:endParaRPr lang="en-US" sz="2800" dirty="0">
              <a:solidFill>
                <a:srgbClr val="00206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000" y="3434025"/>
            <a:ext cx="4572000" cy="3042975"/>
          </a:xfrm>
          <a:prstGeom prst="rect">
            <a:avLst/>
          </a:prstGeom>
          <a:ln w="38100">
            <a:solidFill>
              <a:schemeClr val="bg1">
                <a:lumMod val="85000"/>
              </a:schemeClr>
            </a:solidFill>
          </a:ln>
        </p:spPr>
      </p:pic>
    </p:spTree>
    <p:extLst>
      <p:ext uri="{BB962C8B-B14F-4D97-AF65-F5344CB8AC3E}">
        <p14:creationId xmlns:p14="http://schemas.microsoft.com/office/powerpoint/2010/main" val="3954195274"/>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0"/>
          <p:cNvSpPr>
            <a:spLocks noChangeArrowheads="1"/>
          </p:cNvSpPr>
          <p:nvPr/>
        </p:nvSpPr>
        <p:spPr bwMode="auto">
          <a:xfrm>
            <a:off x="685800" y="273050"/>
            <a:ext cx="8458200" cy="641350"/>
          </a:xfrm>
          <a:prstGeom prst="rect">
            <a:avLst/>
          </a:prstGeom>
          <a:noFill/>
          <a:ln w="9525" algn="ctr">
            <a:noFill/>
            <a:miter lim="800000"/>
            <a:headEnd/>
            <a:tailEnd/>
          </a:ln>
        </p:spPr>
        <p:txBody>
          <a:bodyPr>
            <a:spAutoFit/>
          </a:bodyPr>
          <a:lstStyle/>
          <a:p>
            <a:pPr algn="ctr" eaLnBrk="0" hangingPunct="0"/>
            <a:r>
              <a:rPr lang="en-US" sz="3600" dirty="0">
                <a:solidFill>
                  <a:srgbClr val="002060"/>
                </a:solidFill>
              </a:rPr>
              <a:t>Who Can Get Disability Benefits?</a:t>
            </a:r>
          </a:p>
        </p:txBody>
      </p:sp>
      <p:sp>
        <p:nvSpPr>
          <p:cNvPr id="46083" name="Text Box 17"/>
          <p:cNvSpPr txBox="1">
            <a:spLocks noChangeArrowheads="1"/>
          </p:cNvSpPr>
          <p:nvPr/>
        </p:nvSpPr>
        <p:spPr bwMode="auto">
          <a:xfrm>
            <a:off x="1066800" y="1386751"/>
            <a:ext cx="7924800" cy="1585049"/>
          </a:xfrm>
          <a:prstGeom prst="rect">
            <a:avLst/>
          </a:prstGeom>
          <a:noFill/>
          <a:ln w="9525">
            <a:noFill/>
            <a:miter lim="800000"/>
            <a:headEnd/>
            <a:tailEnd/>
          </a:ln>
        </p:spPr>
        <p:txBody>
          <a:bodyPr wrap="square">
            <a:spAutoFit/>
          </a:bodyPr>
          <a:lstStyle/>
          <a:p>
            <a:pPr indent="-457200">
              <a:spcBef>
                <a:spcPct val="100000"/>
              </a:spcBef>
              <a:tabLst>
                <a:tab pos="228600" algn="l"/>
              </a:tabLst>
            </a:pPr>
            <a:r>
              <a:rPr lang="en-US" sz="2800" dirty="0">
                <a:solidFill>
                  <a:srgbClr val="002060"/>
                </a:solidFill>
              </a:rPr>
              <a:t>Worker</a:t>
            </a:r>
          </a:p>
          <a:p>
            <a:pPr marL="347663" indent="-347663">
              <a:spcBef>
                <a:spcPct val="50000"/>
              </a:spcBef>
              <a:buClr>
                <a:srgbClr val="FF3300"/>
              </a:buClr>
              <a:buFont typeface="Wingdings" pitchFamily="2" charset="2"/>
              <a:buChar char="Ø"/>
              <a:tabLst>
                <a:tab pos="228600" algn="l"/>
              </a:tabLst>
            </a:pPr>
            <a:r>
              <a:rPr lang="en-US" sz="2300" dirty="0" smtClean="0">
                <a:solidFill>
                  <a:srgbClr val="002060"/>
                </a:solidFill>
              </a:rPr>
              <a:t>Must </a:t>
            </a:r>
            <a:r>
              <a:rPr lang="en-US" sz="2300" dirty="0">
                <a:solidFill>
                  <a:srgbClr val="002060"/>
                </a:solidFill>
              </a:rPr>
              <a:t>have paid into Social </a:t>
            </a:r>
            <a:r>
              <a:rPr lang="en-US" sz="2300" dirty="0" smtClean="0">
                <a:solidFill>
                  <a:srgbClr val="002060"/>
                </a:solidFill>
              </a:rPr>
              <a:t>Security five </a:t>
            </a:r>
            <a:r>
              <a:rPr lang="en-US" sz="2300" dirty="0">
                <a:solidFill>
                  <a:srgbClr val="002060"/>
                </a:solidFill>
              </a:rPr>
              <a:t>out of last 10 years</a:t>
            </a:r>
          </a:p>
          <a:p>
            <a:pPr marL="347663" indent="-347663">
              <a:spcBef>
                <a:spcPct val="50000"/>
              </a:spcBef>
              <a:buClr>
                <a:srgbClr val="FF3300"/>
              </a:buClr>
              <a:buFont typeface="Wingdings" pitchFamily="2" charset="2"/>
              <a:buChar char="Ø"/>
              <a:tabLst>
                <a:tab pos="228600" algn="l"/>
              </a:tabLst>
            </a:pPr>
            <a:r>
              <a:rPr lang="en-US" sz="2300" dirty="0" smtClean="0">
                <a:solidFill>
                  <a:srgbClr val="002060"/>
                </a:solidFill>
              </a:rPr>
              <a:t>For </a:t>
            </a:r>
            <a:r>
              <a:rPr lang="en-US" sz="2300" dirty="0">
                <a:solidFill>
                  <a:srgbClr val="002060"/>
                </a:solidFill>
              </a:rPr>
              <a:t>younger workers, under age </a:t>
            </a:r>
            <a:r>
              <a:rPr lang="en-US" sz="2300" dirty="0" smtClean="0">
                <a:solidFill>
                  <a:srgbClr val="002060"/>
                </a:solidFill>
              </a:rPr>
              <a:t>31 less </a:t>
            </a:r>
            <a:r>
              <a:rPr lang="en-US" sz="2300" dirty="0">
                <a:solidFill>
                  <a:srgbClr val="002060"/>
                </a:solidFill>
              </a:rPr>
              <a:t>work is </a:t>
            </a:r>
            <a:r>
              <a:rPr lang="en-US" sz="2300" dirty="0" smtClean="0">
                <a:solidFill>
                  <a:srgbClr val="002060"/>
                </a:solidFill>
              </a:rPr>
              <a:t>required</a:t>
            </a:r>
            <a:endParaRPr lang="en-US" sz="2300" dirty="0">
              <a:solidFill>
                <a:srgbClr val="002060"/>
              </a:solidFill>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482" t="3082"/>
          <a:stretch/>
        </p:blipFill>
        <p:spPr>
          <a:xfrm>
            <a:off x="2514600" y="3215070"/>
            <a:ext cx="4624007" cy="3033330"/>
          </a:xfrm>
          <a:prstGeom prst="rect">
            <a:avLst/>
          </a:prstGeom>
          <a:ln w="38100">
            <a:solidFill>
              <a:schemeClr val="bg1">
                <a:lumMod val="85000"/>
              </a:schemeClr>
            </a:solidFill>
          </a:ln>
        </p:spPr>
      </p:pic>
    </p:spTree>
    <p:extLst>
      <p:ext uri="{BB962C8B-B14F-4D97-AF65-F5344CB8AC3E}">
        <p14:creationId xmlns:p14="http://schemas.microsoft.com/office/powerpoint/2010/main" val="3467065187"/>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ChangeArrowheads="1"/>
          </p:cNvSpPr>
          <p:nvPr/>
        </p:nvSpPr>
        <p:spPr bwMode="auto">
          <a:xfrm>
            <a:off x="609600" y="273050"/>
            <a:ext cx="8534400" cy="641350"/>
          </a:xfrm>
          <a:prstGeom prst="rect">
            <a:avLst/>
          </a:prstGeom>
          <a:noFill/>
          <a:ln w="9525" algn="ctr">
            <a:noFill/>
            <a:miter lim="800000"/>
            <a:headEnd/>
            <a:tailEnd/>
          </a:ln>
        </p:spPr>
        <p:txBody>
          <a:bodyPr>
            <a:spAutoFit/>
          </a:bodyPr>
          <a:lstStyle/>
          <a:p>
            <a:pPr algn="ctr" eaLnBrk="0" hangingPunct="0"/>
            <a:r>
              <a:rPr lang="en-US" sz="3600" dirty="0">
                <a:solidFill>
                  <a:srgbClr val="002060"/>
                </a:solidFill>
              </a:rPr>
              <a:t>Who Can Get Disability Benefits?</a:t>
            </a:r>
          </a:p>
        </p:txBody>
      </p:sp>
      <p:sp>
        <p:nvSpPr>
          <p:cNvPr id="47107" name="Text Box 12"/>
          <p:cNvSpPr txBox="1">
            <a:spLocks noChangeArrowheads="1"/>
          </p:cNvSpPr>
          <p:nvPr/>
        </p:nvSpPr>
        <p:spPr bwMode="auto">
          <a:xfrm>
            <a:off x="1066800" y="1295400"/>
            <a:ext cx="7924800" cy="5863144"/>
          </a:xfrm>
          <a:prstGeom prst="rect">
            <a:avLst/>
          </a:prstGeom>
          <a:noFill/>
          <a:ln w="9525">
            <a:noFill/>
            <a:miter lim="800000"/>
            <a:headEnd/>
            <a:tailEnd/>
          </a:ln>
        </p:spPr>
        <p:txBody>
          <a:bodyPr>
            <a:spAutoFit/>
          </a:bodyPr>
          <a:lstStyle/>
          <a:p>
            <a:r>
              <a:rPr lang="en-US" sz="2800" dirty="0">
                <a:solidFill>
                  <a:srgbClr val="002060"/>
                </a:solidFill>
              </a:rPr>
              <a:t>Child</a:t>
            </a:r>
          </a:p>
          <a:p>
            <a:pPr>
              <a:spcBef>
                <a:spcPct val="50000"/>
              </a:spcBef>
              <a:buClr>
                <a:srgbClr val="FF3300"/>
              </a:buClr>
              <a:buFont typeface="Wingdings" pitchFamily="2" charset="2"/>
              <a:buChar char="Ø"/>
            </a:pPr>
            <a:r>
              <a:rPr lang="en-US" dirty="0">
                <a:solidFill>
                  <a:srgbClr val="002060"/>
                </a:solidFill>
              </a:rPr>
              <a:t> Not married under age 18 </a:t>
            </a:r>
            <a:r>
              <a:rPr lang="en-US" b="0" dirty="0">
                <a:solidFill>
                  <a:srgbClr val="002060"/>
                </a:solidFill>
              </a:rPr>
              <a:t>(under 19 if still in high school)</a:t>
            </a:r>
          </a:p>
          <a:p>
            <a:pPr>
              <a:spcBef>
                <a:spcPct val="50000"/>
              </a:spcBef>
              <a:buClr>
                <a:srgbClr val="FF3300"/>
              </a:buClr>
              <a:buFont typeface="Wingdings" pitchFamily="2" charset="2"/>
              <a:buChar char="Ø"/>
            </a:pPr>
            <a:r>
              <a:rPr lang="en-US" dirty="0">
                <a:solidFill>
                  <a:srgbClr val="002060"/>
                </a:solidFill>
              </a:rPr>
              <a:t> Not married and disabled before age </a:t>
            </a:r>
            <a:r>
              <a:rPr lang="en-US" dirty="0" smtClean="0">
                <a:solidFill>
                  <a:srgbClr val="002060"/>
                </a:solidFill>
              </a:rPr>
              <a:t>22</a:t>
            </a:r>
          </a:p>
          <a:p>
            <a:pPr lvl="0" indent="-457200">
              <a:spcBef>
                <a:spcPct val="100000"/>
              </a:spcBef>
              <a:tabLst>
                <a:tab pos="228600" algn="l"/>
              </a:tabLst>
            </a:pPr>
            <a:r>
              <a:rPr lang="en-US" sz="2800" dirty="0" smtClean="0">
                <a:solidFill>
                  <a:srgbClr val="002060"/>
                </a:solidFill>
              </a:rPr>
              <a:t>Spouse</a:t>
            </a:r>
          </a:p>
          <a:p>
            <a:pPr marL="347663" lvl="0" indent="-347663">
              <a:spcBef>
                <a:spcPts val="1440"/>
              </a:spcBef>
              <a:buClr>
                <a:srgbClr val="FF3300"/>
              </a:buClr>
              <a:buFont typeface="Wingdings" pitchFamily="2" charset="2"/>
              <a:buChar char="Ø"/>
            </a:pPr>
            <a:r>
              <a:rPr lang="en-US" dirty="0" smtClean="0">
                <a:solidFill>
                  <a:srgbClr val="002060"/>
                </a:solidFill>
              </a:rPr>
              <a:t>At </a:t>
            </a:r>
            <a:r>
              <a:rPr lang="en-US" dirty="0">
                <a:solidFill>
                  <a:srgbClr val="002060"/>
                </a:solidFill>
              </a:rPr>
              <a:t>age 62</a:t>
            </a:r>
          </a:p>
          <a:p>
            <a:pPr marL="347663" lvl="0" indent="-347663">
              <a:spcBef>
                <a:spcPts val="1440"/>
              </a:spcBef>
              <a:buClr>
                <a:srgbClr val="FF3300"/>
              </a:buClr>
              <a:buFont typeface="Wingdings" pitchFamily="2" charset="2"/>
              <a:buChar char="Ø"/>
              <a:tabLst>
                <a:tab pos="517525" algn="l"/>
              </a:tabLst>
            </a:pPr>
            <a:r>
              <a:rPr lang="en-US" dirty="0">
                <a:solidFill>
                  <a:srgbClr val="002060"/>
                </a:solidFill>
              </a:rPr>
              <a:t>At any age if caring for child </a:t>
            </a:r>
            <a:r>
              <a:rPr lang="en-US" dirty="0" smtClean="0">
                <a:solidFill>
                  <a:srgbClr val="002060"/>
                </a:solidFill>
              </a:rPr>
              <a:t/>
            </a:r>
            <a:br>
              <a:rPr lang="en-US" dirty="0" smtClean="0">
                <a:solidFill>
                  <a:srgbClr val="002060"/>
                </a:solidFill>
              </a:rPr>
            </a:br>
            <a:r>
              <a:rPr lang="en-US" dirty="0" smtClean="0">
                <a:solidFill>
                  <a:srgbClr val="002060"/>
                </a:solidFill>
              </a:rPr>
              <a:t>under </a:t>
            </a:r>
            <a:r>
              <a:rPr lang="en-US" dirty="0">
                <a:solidFill>
                  <a:srgbClr val="002060"/>
                </a:solidFill>
              </a:rPr>
              <a:t>16 or disabled</a:t>
            </a:r>
          </a:p>
          <a:p>
            <a:pPr marL="347663" lvl="0" indent="-347663">
              <a:spcBef>
                <a:spcPts val="1440"/>
              </a:spcBef>
              <a:buClr>
                <a:srgbClr val="FF3300"/>
              </a:buClr>
              <a:buFont typeface="Wingdings" pitchFamily="2" charset="2"/>
              <a:buChar char="Ø"/>
            </a:pPr>
            <a:r>
              <a:rPr lang="en-US" dirty="0">
                <a:solidFill>
                  <a:srgbClr val="002060"/>
                </a:solidFill>
              </a:rPr>
              <a:t>Divorced spouses may qualify</a:t>
            </a:r>
          </a:p>
          <a:p>
            <a:pPr>
              <a:spcBef>
                <a:spcPct val="50000"/>
              </a:spcBef>
              <a:buClr>
                <a:srgbClr val="FF3300"/>
              </a:buClr>
              <a:buFont typeface="Wingdings" pitchFamily="2" charset="2"/>
              <a:buChar char="Ø"/>
            </a:pPr>
            <a:endParaRPr lang="en-US" dirty="0">
              <a:solidFill>
                <a:srgbClr val="002060"/>
              </a:solidFill>
            </a:endParaRPr>
          </a:p>
          <a:p>
            <a:endParaRPr lang="en-US" b="0" dirty="0">
              <a:solidFill>
                <a:srgbClr val="002060"/>
              </a:solidFill>
            </a:endParaRPr>
          </a:p>
          <a:p>
            <a:endParaRPr lang="en-US" sz="2800" dirty="0">
              <a:solidFill>
                <a:srgbClr val="00206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1649" y="3124200"/>
            <a:ext cx="2755900" cy="293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9900319"/>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95020352"/>
          <p:cNvPicPr>
            <a:picLocks noChangeAspect="1" noChangeArrowheads="1"/>
          </p:cNvPicPr>
          <p:nvPr/>
        </p:nvPicPr>
        <p:blipFill rotWithShape="1">
          <a:blip r:embed="rId3" cstate="print"/>
          <a:srcRect b="15396"/>
          <a:stretch/>
        </p:blipFill>
        <p:spPr bwMode="auto">
          <a:xfrm>
            <a:off x="1447800" y="1603829"/>
            <a:ext cx="2843057" cy="3610197"/>
          </a:xfrm>
          <a:prstGeom prst="rect">
            <a:avLst/>
          </a:prstGeom>
          <a:noFill/>
          <a:ln w="38100">
            <a:solidFill>
              <a:schemeClr val="bg1">
                <a:lumMod val="85000"/>
              </a:schemeClr>
            </a:solidFill>
            <a:miter lim="800000"/>
            <a:headEnd/>
            <a:tailEnd/>
          </a:ln>
        </p:spPr>
      </p:pic>
      <p:sp>
        <p:nvSpPr>
          <p:cNvPr id="48131" name="Rectangle 3"/>
          <p:cNvSpPr>
            <a:spLocks noGrp="1" noChangeArrowheads="1"/>
          </p:cNvSpPr>
          <p:nvPr>
            <p:ph type="title" idx="4294967295"/>
          </p:nvPr>
        </p:nvSpPr>
        <p:spPr bwMode="auto">
          <a:xfrm>
            <a:off x="838200" y="304800"/>
            <a:ext cx="8229600" cy="6858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600" b="1" dirty="0" smtClean="0">
                <a:solidFill>
                  <a:srgbClr val="002060"/>
                </a:solidFill>
                <a:latin typeface="Times New Roman" pitchFamily="18" charset="0"/>
              </a:rPr>
              <a:t> Applying Online for Disability Benefits</a:t>
            </a:r>
          </a:p>
        </p:txBody>
      </p:sp>
      <p:sp>
        <p:nvSpPr>
          <p:cNvPr id="48132" name="Rectangle 4"/>
          <p:cNvSpPr>
            <a:spLocks noGrp="1" noChangeArrowheads="1"/>
          </p:cNvSpPr>
          <p:nvPr>
            <p:ph type="body" idx="4294967295"/>
          </p:nvPr>
        </p:nvSpPr>
        <p:spPr bwMode="auto">
          <a:xfrm>
            <a:off x="4572000" y="2133600"/>
            <a:ext cx="4648200" cy="43434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457200" indent="-457200" eaLnBrk="1" hangingPunct="1">
              <a:buClr>
                <a:srgbClr val="FF3300"/>
              </a:buClr>
              <a:buFont typeface="Wingdings" pitchFamily="2" charset="2"/>
              <a:buChar char="Ø"/>
            </a:pPr>
            <a:r>
              <a:rPr lang="en-US" sz="2800" b="1" dirty="0" smtClean="0">
                <a:solidFill>
                  <a:srgbClr val="002060"/>
                </a:solidFill>
                <a:latin typeface="Times New Roman" pitchFamily="18" charset="0"/>
                <a:ea typeface="Kozuka Gothic Pr6N B" pitchFamily="34" charset="-128"/>
              </a:rPr>
              <a:t>Social Security offers </a:t>
            </a:r>
            <a:br>
              <a:rPr lang="en-US" sz="2800" b="1" dirty="0" smtClean="0">
                <a:solidFill>
                  <a:srgbClr val="002060"/>
                </a:solidFill>
                <a:latin typeface="Times New Roman" pitchFamily="18" charset="0"/>
                <a:ea typeface="Kozuka Gothic Pr6N B" pitchFamily="34" charset="-128"/>
              </a:rPr>
            </a:br>
            <a:r>
              <a:rPr lang="en-US" sz="2800" b="1" dirty="0" smtClean="0">
                <a:solidFill>
                  <a:srgbClr val="002060"/>
                </a:solidFill>
                <a:latin typeface="Times New Roman" pitchFamily="18" charset="0"/>
                <a:ea typeface="Kozuka Gothic Pr6N B" pitchFamily="34" charset="-128"/>
              </a:rPr>
              <a:t>an online application </a:t>
            </a:r>
            <a:br>
              <a:rPr lang="en-US" sz="2800" b="1" dirty="0" smtClean="0">
                <a:solidFill>
                  <a:srgbClr val="002060"/>
                </a:solidFill>
                <a:latin typeface="Times New Roman" pitchFamily="18" charset="0"/>
                <a:ea typeface="Kozuka Gothic Pr6N B" pitchFamily="34" charset="-128"/>
              </a:rPr>
            </a:br>
            <a:r>
              <a:rPr lang="en-US" sz="2800" b="1" dirty="0" smtClean="0">
                <a:solidFill>
                  <a:srgbClr val="002060"/>
                </a:solidFill>
                <a:latin typeface="Times New Roman" pitchFamily="18" charset="0"/>
                <a:ea typeface="Kozuka Gothic Pr6N B" pitchFamily="34" charset="-128"/>
              </a:rPr>
              <a:t>for adults to apply for disability benefits.</a:t>
            </a:r>
          </a:p>
          <a:p>
            <a:pPr marL="457200" indent="-457200" eaLnBrk="1" hangingPunct="1">
              <a:spcBef>
                <a:spcPct val="55000"/>
              </a:spcBef>
              <a:buClr>
                <a:srgbClr val="FF3300"/>
              </a:buClr>
              <a:buFont typeface="Wingdings" pitchFamily="2" charset="2"/>
              <a:buChar char="Ø"/>
            </a:pPr>
            <a:r>
              <a:rPr lang="en-US" sz="2800" b="1" dirty="0" smtClean="0">
                <a:solidFill>
                  <a:srgbClr val="002060"/>
                </a:solidFill>
                <a:latin typeface="Times New Roman" pitchFamily="18" charset="0"/>
                <a:ea typeface="Kozuka Gothic Pr6N B" pitchFamily="34" charset="-128"/>
              </a:rPr>
              <a:t>It’s the most convenient </a:t>
            </a:r>
            <a:br>
              <a:rPr lang="en-US" sz="2800" b="1" dirty="0" smtClean="0">
                <a:solidFill>
                  <a:srgbClr val="002060"/>
                </a:solidFill>
                <a:latin typeface="Times New Roman" pitchFamily="18" charset="0"/>
                <a:ea typeface="Kozuka Gothic Pr6N B" pitchFamily="34" charset="-128"/>
              </a:rPr>
            </a:br>
            <a:r>
              <a:rPr lang="en-US" sz="2800" b="1" dirty="0" smtClean="0">
                <a:solidFill>
                  <a:srgbClr val="002060"/>
                </a:solidFill>
                <a:latin typeface="Times New Roman" pitchFamily="18" charset="0"/>
                <a:ea typeface="Kozuka Gothic Pr6N B" pitchFamily="34" charset="-128"/>
              </a:rPr>
              <a:t>way to apply</a:t>
            </a:r>
            <a:r>
              <a:rPr lang="en-US" b="1" dirty="0" smtClean="0">
                <a:solidFill>
                  <a:srgbClr val="002060"/>
                </a:solidFill>
                <a:latin typeface="Times New Roman" pitchFamily="18" charset="0"/>
                <a:ea typeface="Kozuka Gothic Pr6N B" pitchFamily="34" charset="-128"/>
              </a:rPr>
              <a:t>.</a:t>
            </a:r>
          </a:p>
        </p:txBody>
      </p:sp>
      <p:sp>
        <p:nvSpPr>
          <p:cNvPr id="2" name="Rectangle 1"/>
          <p:cNvSpPr/>
          <p:nvPr/>
        </p:nvSpPr>
        <p:spPr>
          <a:xfrm>
            <a:off x="1487670" y="5451901"/>
            <a:ext cx="7046730" cy="523220"/>
          </a:xfrm>
          <a:prstGeom prst="rect">
            <a:avLst/>
          </a:prstGeom>
        </p:spPr>
        <p:txBody>
          <a:bodyPr wrap="square">
            <a:spAutoFit/>
          </a:bodyPr>
          <a:lstStyle/>
          <a:p>
            <a:pPr marL="339725" lvl="6" indent="-339725">
              <a:spcBef>
                <a:spcPct val="55000"/>
              </a:spcBef>
              <a:buClr>
                <a:srgbClr val="FF3300"/>
              </a:buClr>
              <a:buFont typeface="Wingdings" pitchFamily="2" charset="2"/>
              <a:buChar char="Ø"/>
            </a:pPr>
            <a:r>
              <a:rPr lang="en-US" sz="2800" i="1" dirty="0">
                <a:solidFill>
                  <a:srgbClr val="002060"/>
                </a:solidFill>
                <a:ea typeface="Kozuka Gothic Pr6N B" pitchFamily="34" charset="-128"/>
              </a:rPr>
              <a:t>www.socialsecurity.gov/applyforbenefits</a:t>
            </a:r>
          </a:p>
        </p:txBody>
      </p:sp>
    </p:spTree>
    <p:extLst>
      <p:ext uri="{BB962C8B-B14F-4D97-AF65-F5344CB8AC3E}">
        <p14:creationId xmlns:p14="http://schemas.microsoft.com/office/powerpoint/2010/main" val="1250300864"/>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bwMode="auto">
          <a:xfrm>
            <a:off x="685800" y="-76200"/>
            <a:ext cx="8458200" cy="762000"/>
          </a:xfrm>
          <a:prstGeom prst="rect">
            <a:avLst/>
          </a:prstGeom>
          <a:noFill/>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r>
              <a:rPr lang="en-US" sz="3600" b="1" dirty="0" smtClean="0">
                <a:solidFill>
                  <a:srgbClr val="002060"/>
                </a:solidFill>
                <a:latin typeface="Times New Roman" pitchFamily="18" charset="0"/>
              </a:rPr>
              <a:t>Advantages of Applying</a:t>
            </a:r>
            <a:br>
              <a:rPr lang="en-US" sz="3600" b="1" dirty="0" smtClean="0">
                <a:solidFill>
                  <a:srgbClr val="002060"/>
                </a:solidFill>
                <a:latin typeface="Times New Roman" pitchFamily="18" charset="0"/>
              </a:rPr>
            </a:br>
            <a:r>
              <a:rPr lang="en-US" sz="3600" b="1" dirty="0" smtClean="0">
                <a:solidFill>
                  <a:srgbClr val="002060"/>
                </a:solidFill>
                <a:latin typeface="Times New Roman" pitchFamily="18" charset="0"/>
              </a:rPr>
              <a:t> Online for Disability</a:t>
            </a:r>
          </a:p>
        </p:txBody>
      </p:sp>
      <p:sp>
        <p:nvSpPr>
          <p:cNvPr id="49155" name="Rectangle 3"/>
          <p:cNvSpPr>
            <a:spLocks noGrp="1" noChangeArrowheads="1"/>
          </p:cNvSpPr>
          <p:nvPr>
            <p:ph type="body" idx="4294967295"/>
          </p:nvPr>
        </p:nvSpPr>
        <p:spPr bwMode="auto">
          <a:xfrm>
            <a:off x="914400" y="1265237"/>
            <a:ext cx="8229600" cy="4525963"/>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spcBef>
                <a:spcPct val="50000"/>
              </a:spcBef>
              <a:buClr>
                <a:srgbClr val="FF3300"/>
              </a:buClr>
              <a:buFont typeface="Wingdings" pitchFamily="2" charset="2"/>
              <a:buNone/>
            </a:pPr>
            <a:r>
              <a:rPr lang="en-US" sz="2400" b="1" u="sng" dirty="0" smtClean="0">
                <a:solidFill>
                  <a:srgbClr val="002060"/>
                </a:solidFill>
                <a:latin typeface="Times New Roman" pitchFamily="18" charset="0"/>
              </a:rPr>
              <a:t>You can:</a:t>
            </a:r>
          </a:p>
          <a:p>
            <a:pPr eaLnBrk="1" hangingPunct="1">
              <a:lnSpc>
                <a:spcPct val="90000"/>
              </a:lnSpc>
              <a:spcBef>
                <a:spcPct val="50000"/>
              </a:spcBef>
              <a:buClr>
                <a:srgbClr val="FF3300"/>
              </a:buClr>
              <a:buFont typeface="Wingdings" pitchFamily="2" charset="2"/>
              <a:buChar char="Ø"/>
            </a:pPr>
            <a:r>
              <a:rPr lang="en-US" sz="2400" b="1" dirty="0" smtClean="0">
                <a:solidFill>
                  <a:srgbClr val="002060"/>
                </a:solidFill>
                <a:latin typeface="Times New Roman" pitchFamily="18" charset="0"/>
              </a:rPr>
              <a:t>Apply for yourself or for someone else;</a:t>
            </a:r>
          </a:p>
          <a:p>
            <a:pPr eaLnBrk="1" hangingPunct="1">
              <a:lnSpc>
                <a:spcPct val="90000"/>
              </a:lnSpc>
              <a:spcBef>
                <a:spcPct val="50000"/>
              </a:spcBef>
              <a:buClr>
                <a:srgbClr val="FF3300"/>
              </a:buClr>
              <a:buFont typeface="Wingdings" pitchFamily="2" charset="2"/>
              <a:buChar char="Ø"/>
            </a:pPr>
            <a:r>
              <a:rPr lang="en-US" sz="2400" b="1" dirty="0" smtClean="0">
                <a:solidFill>
                  <a:srgbClr val="002060"/>
                </a:solidFill>
                <a:latin typeface="Times New Roman" pitchFamily="18" charset="0"/>
              </a:rPr>
              <a:t>Provide all the information at once or over several sessions, in the setting of your choice;</a:t>
            </a:r>
          </a:p>
          <a:p>
            <a:pPr eaLnBrk="1" hangingPunct="1">
              <a:lnSpc>
                <a:spcPct val="90000"/>
              </a:lnSpc>
              <a:spcBef>
                <a:spcPct val="50000"/>
              </a:spcBef>
              <a:buClr>
                <a:srgbClr val="FF3300"/>
              </a:buClr>
              <a:buFont typeface="Wingdings" pitchFamily="2" charset="2"/>
              <a:buChar char="Ø"/>
            </a:pPr>
            <a:r>
              <a:rPr lang="en-US" sz="2400" b="1" dirty="0" smtClean="0">
                <a:solidFill>
                  <a:srgbClr val="002060"/>
                </a:solidFill>
                <a:latin typeface="Times New Roman" pitchFamily="18" charset="0"/>
              </a:rPr>
              <a:t>Use the “more info” links if you need help answering </a:t>
            </a:r>
            <a:br>
              <a:rPr lang="en-US" sz="2400" b="1" dirty="0" smtClean="0">
                <a:solidFill>
                  <a:srgbClr val="002060"/>
                </a:solidFill>
                <a:latin typeface="Times New Roman" pitchFamily="18" charset="0"/>
              </a:rPr>
            </a:br>
            <a:r>
              <a:rPr lang="en-US" sz="2400" b="1" dirty="0" smtClean="0">
                <a:solidFill>
                  <a:srgbClr val="002060"/>
                </a:solidFill>
                <a:latin typeface="Times New Roman" pitchFamily="18" charset="0"/>
              </a:rPr>
              <a:t>a question; </a:t>
            </a:r>
          </a:p>
          <a:p>
            <a:pPr eaLnBrk="1" hangingPunct="1">
              <a:lnSpc>
                <a:spcPct val="90000"/>
              </a:lnSpc>
              <a:spcBef>
                <a:spcPct val="50000"/>
              </a:spcBef>
              <a:buClr>
                <a:srgbClr val="FF3300"/>
              </a:buClr>
              <a:buFont typeface="Wingdings" pitchFamily="2" charset="2"/>
              <a:buChar char="Ø"/>
            </a:pPr>
            <a:r>
              <a:rPr lang="en-US" sz="2400" b="1" dirty="0" smtClean="0">
                <a:solidFill>
                  <a:srgbClr val="002060"/>
                </a:solidFill>
                <a:latin typeface="Times New Roman" pitchFamily="18" charset="0"/>
              </a:rPr>
              <a:t>Print or save a copy of what you submit;</a:t>
            </a:r>
          </a:p>
          <a:p>
            <a:pPr eaLnBrk="1" hangingPunct="1">
              <a:lnSpc>
                <a:spcPct val="90000"/>
              </a:lnSpc>
              <a:spcBef>
                <a:spcPct val="50000"/>
              </a:spcBef>
              <a:buClr>
                <a:srgbClr val="FF3300"/>
              </a:buClr>
              <a:buFont typeface="Wingdings" pitchFamily="2" charset="2"/>
              <a:buChar char="Ø"/>
            </a:pPr>
            <a:r>
              <a:rPr lang="en-US" sz="2400" b="1" dirty="0" smtClean="0">
                <a:solidFill>
                  <a:srgbClr val="002060"/>
                </a:solidFill>
                <a:latin typeface="Times New Roman" pitchFamily="18" charset="0"/>
              </a:rPr>
              <a:t>Send the information electronically; and</a:t>
            </a:r>
          </a:p>
          <a:p>
            <a:pPr eaLnBrk="1" hangingPunct="1">
              <a:lnSpc>
                <a:spcPct val="90000"/>
              </a:lnSpc>
              <a:spcBef>
                <a:spcPct val="50000"/>
              </a:spcBef>
              <a:buClr>
                <a:srgbClr val="FF3300"/>
              </a:buClr>
              <a:buFont typeface="Wingdings" pitchFamily="2" charset="2"/>
              <a:buChar char="Ø"/>
            </a:pPr>
            <a:r>
              <a:rPr lang="en-US" sz="2400" b="1" dirty="0" smtClean="0">
                <a:solidFill>
                  <a:srgbClr val="002060"/>
                </a:solidFill>
                <a:latin typeface="Times New Roman" pitchFamily="18" charset="0"/>
              </a:rPr>
              <a:t>Check the status of your application online after </a:t>
            </a:r>
            <a:br>
              <a:rPr lang="en-US" sz="2400" b="1" dirty="0" smtClean="0">
                <a:solidFill>
                  <a:srgbClr val="002060"/>
                </a:solidFill>
                <a:latin typeface="Times New Roman" pitchFamily="18" charset="0"/>
              </a:rPr>
            </a:br>
            <a:r>
              <a:rPr lang="en-US" sz="2400" b="1" dirty="0" smtClean="0">
                <a:solidFill>
                  <a:srgbClr val="002060"/>
                </a:solidFill>
                <a:latin typeface="Times New Roman" pitchFamily="18" charset="0"/>
              </a:rPr>
              <a:t>you submit it.</a:t>
            </a:r>
          </a:p>
        </p:txBody>
      </p:sp>
    </p:spTree>
    <p:extLst>
      <p:ext uri="{BB962C8B-B14F-4D97-AF65-F5344CB8AC3E}">
        <p14:creationId xmlns:p14="http://schemas.microsoft.com/office/powerpoint/2010/main" val="365027507"/>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keybord.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09600" y="2143125"/>
            <a:ext cx="8534400" cy="4528851"/>
          </a:xfrm>
          <a:prstGeom prst="rect">
            <a:avLst/>
          </a:prstGeom>
          <a:ln>
            <a:noFill/>
          </a:ln>
        </p:spPr>
      </p:pic>
      <p:sp>
        <p:nvSpPr>
          <p:cNvPr id="52226" name="Rectangle 2"/>
          <p:cNvSpPr>
            <a:spLocks noGrp="1" noChangeArrowheads="1"/>
          </p:cNvSpPr>
          <p:nvPr>
            <p:ph type="title" idx="4294967295"/>
          </p:nvPr>
        </p:nvSpPr>
        <p:spPr bwMode="auto">
          <a:xfrm>
            <a:off x="687389" y="304800"/>
            <a:ext cx="8456611" cy="1143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200" b="1" dirty="0" smtClean="0">
                <a:solidFill>
                  <a:srgbClr val="002060"/>
                </a:solidFill>
                <a:latin typeface="Times New Roman" pitchFamily="18" charset="0"/>
              </a:rPr>
              <a:t>Three Steps to Applying Online for Disability</a:t>
            </a:r>
          </a:p>
        </p:txBody>
      </p:sp>
      <p:sp>
        <p:nvSpPr>
          <p:cNvPr id="52227" name="Rectangle 3"/>
          <p:cNvSpPr>
            <a:spLocks noGrp="1" noChangeArrowheads="1"/>
          </p:cNvSpPr>
          <p:nvPr>
            <p:ph type="body" idx="4294967295"/>
          </p:nvPr>
        </p:nvSpPr>
        <p:spPr bwMode="auto">
          <a:xfrm>
            <a:off x="914400" y="1371601"/>
            <a:ext cx="8229600" cy="1752600"/>
          </a:xfrm>
          <a:prstGeom prst="rect">
            <a:avLst/>
          </a:prstGeom>
          <a:noFill/>
          <a:ln>
            <a:miter lim="800000"/>
            <a:headEnd/>
            <a:tailEnd/>
          </a:ln>
        </p:spPr>
        <p:txBody>
          <a:bodyPr vert="horz" wrap="square" lIns="91440" tIns="45720" rIns="91440" bIns="45720" numCol="1" anchor="t" anchorCtr="0" compatLnSpc="1">
            <a:prstTxWarp prst="textNoShape">
              <a:avLst/>
            </a:prstTxWarp>
            <a:normAutofit fontScale="92500" lnSpcReduction="20000"/>
          </a:bodyPr>
          <a:lstStyle/>
          <a:p>
            <a:pPr eaLnBrk="1" hangingPunct="1">
              <a:spcBef>
                <a:spcPts val="1200"/>
              </a:spcBef>
              <a:buClr>
                <a:srgbClr val="FF3300"/>
              </a:buClr>
              <a:buFont typeface="Wingdings" pitchFamily="2" charset="2"/>
              <a:buChar char="Ø"/>
            </a:pPr>
            <a:r>
              <a:rPr lang="en-US" sz="2800" b="1" dirty="0" smtClean="0">
                <a:solidFill>
                  <a:srgbClr val="002060"/>
                </a:solidFill>
                <a:latin typeface="Times New Roman" pitchFamily="18" charset="0"/>
              </a:rPr>
              <a:t>Complete the online disability benefits application</a:t>
            </a:r>
          </a:p>
          <a:p>
            <a:pPr eaLnBrk="1" hangingPunct="1">
              <a:spcBef>
                <a:spcPts val="1200"/>
              </a:spcBef>
              <a:buClr>
                <a:srgbClr val="FF3300"/>
              </a:buClr>
              <a:buFont typeface="Wingdings" pitchFamily="2" charset="2"/>
              <a:buChar char="Ø"/>
            </a:pPr>
            <a:r>
              <a:rPr lang="en-US" sz="2800" b="1" dirty="0" smtClean="0">
                <a:solidFill>
                  <a:srgbClr val="002060"/>
                </a:solidFill>
                <a:latin typeface="Times New Roman" pitchFamily="18" charset="0"/>
              </a:rPr>
              <a:t>Complete the online adult disability report</a:t>
            </a:r>
          </a:p>
          <a:p>
            <a:pPr eaLnBrk="1" hangingPunct="1">
              <a:spcBef>
                <a:spcPts val="1200"/>
              </a:spcBef>
              <a:buClr>
                <a:srgbClr val="FF3300"/>
              </a:buClr>
              <a:buFont typeface="Wingdings" pitchFamily="2" charset="2"/>
              <a:buChar char="Ø"/>
            </a:pPr>
            <a:r>
              <a:rPr lang="en-US" sz="2800" b="1" dirty="0" smtClean="0">
                <a:solidFill>
                  <a:srgbClr val="002060"/>
                </a:solidFill>
                <a:latin typeface="Times New Roman" pitchFamily="18" charset="0"/>
              </a:rPr>
              <a:t>Electronically sign and submit the Authorization to Disclose Information to </a:t>
            </a:r>
            <a:r>
              <a:rPr lang="en-US" sz="2800" b="1" dirty="0" err="1" smtClean="0">
                <a:solidFill>
                  <a:srgbClr val="002060"/>
                </a:solidFill>
                <a:latin typeface="Times New Roman" pitchFamily="18" charset="0"/>
              </a:rPr>
              <a:t>SSA</a:t>
            </a:r>
            <a:r>
              <a:rPr lang="en-US" sz="2800" b="1" dirty="0" smtClean="0">
                <a:solidFill>
                  <a:srgbClr val="002060"/>
                </a:solidFill>
                <a:latin typeface="Times New Roman" pitchFamily="18" charset="0"/>
              </a:rPr>
              <a:t> form (SSA-827</a:t>
            </a:r>
            <a:r>
              <a:rPr lang="en-US" sz="2800" b="1" dirty="0">
                <a:solidFill>
                  <a:srgbClr val="002060"/>
                </a:solidFill>
                <a:latin typeface="Times New Roman" pitchFamily="18" charset="0"/>
              </a:rPr>
              <a:t>)</a:t>
            </a:r>
            <a:endParaRPr lang="en-US" sz="2800" b="1" dirty="0" smtClean="0">
              <a:solidFill>
                <a:srgbClr val="002060"/>
              </a:solidFill>
              <a:latin typeface="Times New Roman" pitchFamily="18" charset="0"/>
            </a:endParaRPr>
          </a:p>
        </p:txBody>
      </p:sp>
      <p:sp>
        <p:nvSpPr>
          <p:cNvPr id="7" name="Line 22"/>
          <p:cNvSpPr>
            <a:spLocks noChangeShapeType="1"/>
          </p:cNvSpPr>
          <p:nvPr/>
        </p:nvSpPr>
        <p:spPr bwMode="auto">
          <a:xfrm rot="5400000">
            <a:off x="-2742406" y="3428206"/>
            <a:ext cx="6858000" cy="1588"/>
          </a:xfrm>
          <a:prstGeom prst="line">
            <a:avLst/>
          </a:prstGeom>
          <a:noFill/>
          <a:ln w="76200" cmpd="tri">
            <a:solidFill>
              <a:srgbClr val="FF2B15"/>
            </a:solidFill>
            <a:round/>
            <a:headEnd/>
            <a:tailEnd/>
          </a:ln>
          <a:effectLst/>
        </p:spPr>
        <p:txBody>
          <a:bodyPr/>
          <a:lstStyle/>
          <a:p>
            <a:pPr>
              <a:defRPr/>
            </a:pPr>
            <a:endParaRPr lang="en-US" dirty="0"/>
          </a:p>
        </p:txBody>
      </p:sp>
      <p:sp>
        <p:nvSpPr>
          <p:cNvPr id="9" name="TextBox 8"/>
          <p:cNvSpPr txBox="1"/>
          <p:nvPr/>
        </p:nvSpPr>
        <p:spPr>
          <a:xfrm>
            <a:off x="8610600" y="6248400"/>
            <a:ext cx="838200" cy="276999"/>
          </a:xfrm>
          <a:prstGeom prst="rect">
            <a:avLst/>
          </a:prstGeom>
          <a:noFill/>
        </p:spPr>
        <p:txBody>
          <a:bodyPr wrap="square" rtlCol="0">
            <a:spAutoFit/>
          </a:bodyPr>
          <a:lstStyle/>
          <a:p>
            <a:fld id="{AB74DF88-66DE-410B-B4E7-AE280CBA8EBA}" type="slidenum">
              <a:rPr lang="en-US" sz="1200" smtClean="0">
                <a:solidFill>
                  <a:srgbClr val="002060"/>
                </a:solidFill>
              </a:rPr>
              <a:t>19</a:t>
            </a:fld>
            <a:endParaRPr lang="en-US" sz="1200" dirty="0">
              <a:solidFill>
                <a:srgbClr val="002060"/>
              </a:solidFill>
            </a:endParaRPr>
          </a:p>
        </p:txBody>
      </p:sp>
    </p:spTree>
    <p:extLst>
      <p:ext uri="{BB962C8B-B14F-4D97-AF65-F5344CB8AC3E}">
        <p14:creationId xmlns:p14="http://schemas.microsoft.com/office/powerpoint/2010/main" val="422045314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8" descr="93167278 white out check"/>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3400" y="1803400"/>
            <a:ext cx="8610600" cy="5054600"/>
          </a:xfrm>
          <a:prstGeom prst="rect">
            <a:avLst/>
          </a:prstGeom>
          <a:noFill/>
          <a:ln w="9525">
            <a:noFill/>
            <a:miter lim="800000"/>
            <a:headEnd/>
            <a:tailEnd/>
          </a:ln>
        </p:spPr>
      </p:pic>
      <p:sp>
        <p:nvSpPr>
          <p:cNvPr id="31747" name="Text Box 8"/>
          <p:cNvSpPr txBox="1">
            <a:spLocks noChangeArrowheads="1"/>
          </p:cNvSpPr>
          <p:nvPr/>
        </p:nvSpPr>
        <p:spPr bwMode="auto">
          <a:xfrm>
            <a:off x="687388" y="1524000"/>
            <a:ext cx="8456612" cy="2308324"/>
          </a:xfrm>
          <a:prstGeom prst="rect">
            <a:avLst/>
          </a:prstGeom>
          <a:noFill/>
          <a:ln w="9525">
            <a:noFill/>
            <a:miter lim="800000"/>
            <a:headEnd/>
            <a:tailEnd/>
          </a:ln>
        </p:spPr>
        <p:txBody>
          <a:bodyPr>
            <a:spAutoFit/>
          </a:bodyPr>
          <a:lstStyle/>
          <a:p>
            <a:pPr algn="ctr">
              <a:buClr>
                <a:srgbClr val="FF3300"/>
              </a:buClr>
              <a:buFont typeface="Wingdings" pitchFamily="2" charset="2"/>
              <a:buNone/>
            </a:pPr>
            <a:r>
              <a:rPr lang="en-US" sz="3600" dirty="0">
                <a:solidFill>
                  <a:srgbClr val="002060"/>
                </a:solidFill>
              </a:rPr>
              <a:t>If any part of your pension is based </a:t>
            </a:r>
            <a:br>
              <a:rPr lang="en-US" sz="3600" dirty="0">
                <a:solidFill>
                  <a:srgbClr val="002060"/>
                </a:solidFill>
              </a:rPr>
            </a:br>
            <a:r>
              <a:rPr lang="en-US" sz="3600" dirty="0">
                <a:solidFill>
                  <a:srgbClr val="002060"/>
                </a:solidFill>
              </a:rPr>
              <a:t>on work not covered by Social </a:t>
            </a:r>
            <a:br>
              <a:rPr lang="en-US" sz="3600" dirty="0">
                <a:solidFill>
                  <a:srgbClr val="002060"/>
                </a:solidFill>
              </a:rPr>
            </a:br>
            <a:r>
              <a:rPr lang="en-US" sz="3600" dirty="0">
                <a:solidFill>
                  <a:srgbClr val="002060"/>
                </a:solidFill>
              </a:rPr>
              <a:t>Security, you may be affected by the </a:t>
            </a:r>
            <a:br>
              <a:rPr lang="en-US" sz="3600" dirty="0">
                <a:solidFill>
                  <a:srgbClr val="002060"/>
                </a:solidFill>
              </a:rPr>
            </a:br>
            <a:r>
              <a:rPr lang="en-US" sz="3600" dirty="0">
                <a:solidFill>
                  <a:srgbClr val="002060"/>
                </a:solidFill>
              </a:rPr>
              <a:t>Windfall Elimination Provision.</a:t>
            </a:r>
          </a:p>
        </p:txBody>
      </p:sp>
      <p:sp>
        <p:nvSpPr>
          <p:cNvPr id="31748" name="Text Box 9"/>
          <p:cNvSpPr txBox="1">
            <a:spLocks noChangeArrowheads="1"/>
          </p:cNvSpPr>
          <p:nvPr/>
        </p:nvSpPr>
        <p:spPr bwMode="auto">
          <a:xfrm>
            <a:off x="762000" y="273050"/>
            <a:ext cx="8382000" cy="707886"/>
          </a:xfrm>
          <a:prstGeom prst="rect">
            <a:avLst/>
          </a:prstGeom>
          <a:noFill/>
          <a:ln w="9525">
            <a:noFill/>
            <a:miter lim="800000"/>
            <a:headEnd/>
            <a:tailEnd/>
          </a:ln>
        </p:spPr>
        <p:txBody>
          <a:bodyPr>
            <a:spAutoFit/>
          </a:bodyPr>
          <a:lstStyle/>
          <a:p>
            <a:pPr algn="ctr"/>
            <a:r>
              <a:rPr lang="en-US" sz="4000" dirty="0">
                <a:solidFill>
                  <a:srgbClr val="002060"/>
                </a:solidFill>
              </a:rPr>
              <a:t>Windfall Elimination Provision</a:t>
            </a:r>
          </a:p>
        </p:txBody>
      </p:sp>
      <p:sp>
        <p:nvSpPr>
          <p:cNvPr id="31751" name="Rectangle 16"/>
          <p:cNvSpPr>
            <a:spLocks noChangeArrowheads="1"/>
          </p:cNvSpPr>
          <p:nvPr/>
        </p:nvSpPr>
        <p:spPr bwMode="auto">
          <a:xfrm rot="5400000">
            <a:off x="-3124200" y="3124200"/>
            <a:ext cx="6858000" cy="609600"/>
          </a:xfrm>
          <a:prstGeom prst="rect">
            <a:avLst/>
          </a:prstGeom>
          <a:solidFill>
            <a:srgbClr val="002060"/>
          </a:solidFill>
          <a:ln w="9525">
            <a:noFill/>
            <a:miter lim="800000"/>
            <a:headEnd/>
            <a:tailEnd/>
          </a:ln>
        </p:spPr>
        <p:txBody>
          <a:bodyPr wrap="none" anchor="ctr"/>
          <a:lstStyle/>
          <a:p>
            <a:endParaRPr lang="en-US" dirty="0"/>
          </a:p>
        </p:txBody>
      </p:sp>
      <p:sp>
        <p:nvSpPr>
          <p:cNvPr id="31752" name="Rectangle 17"/>
          <p:cNvSpPr>
            <a:spLocks noChangeArrowheads="1"/>
          </p:cNvSpPr>
          <p:nvPr/>
        </p:nvSpPr>
        <p:spPr bwMode="auto">
          <a:xfrm>
            <a:off x="609600" y="6667500"/>
            <a:ext cx="8534400" cy="190500"/>
          </a:xfrm>
          <a:prstGeom prst="rect">
            <a:avLst/>
          </a:prstGeom>
          <a:solidFill>
            <a:srgbClr val="FF2B15"/>
          </a:solidFill>
          <a:ln w="9525">
            <a:solidFill>
              <a:srgbClr val="FF2B15"/>
            </a:solidFill>
            <a:miter lim="800000"/>
            <a:headEnd/>
            <a:tailEnd/>
          </a:ln>
        </p:spPr>
        <p:txBody>
          <a:bodyPr wrap="none" anchor="ctr"/>
          <a:lstStyle/>
          <a:p>
            <a:endParaRPr lang="en-US" dirty="0"/>
          </a:p>
        </p:txBody>
      </p:sp>
      <p:sp>
        <p:nvSpPr>
          <p:cNvPr id="9" name="Line 22"/>
          <p:cNvSpPr>
            <a:spLocks noChangeShapeType="1"/>
          </p:cNvSpPr>
          <p:nvPr/>
        </p:nvSpPr>
        <p:spPr bwMode="auto">
          <a:xfrm rot="5400000">
            <a:off x="-2742406" y="3428206"/>
            <a:ext cx="6858000" cy="1588"/>
          </a:xfrm>
          <a:prstGeom prst="line">
            <a:avLst/>
          </a:prstGeom>
          <a:noFill/>
          <a:ln w="76200" cmpd="tri">
            <a:solidFill>
              <a:srgbClr val="FF2B15"/>
            </a:solidFill>
            <a:round/>
            <a:headEnd/>
            <a:tailEnd/>
          </a:ln>
          <a:effectLst/>
        </p:spPr>
        <p:txBody>
          <a:bodyPr/>
          <a:lstStyle/>
          <a:p>
            <a:pPr>
              <a:defRPr/>
            </a:pPr>
            <a:endParaRPr lang="en-US" dirty="0"/>
          </a:p>
        </p:txBody>
      </p:sp>
      <p:sp>
        <p:nvSpPr>
          <p:cNvPr id="10" name="TextBox 9"/>
          <p:cNvSpPr txBox="1"/>
          <p:nvPr/>
        </p:nvSpPr>
        <p:spPr>
          <a:xfrm>
            <a:off x="8610600" y="6248400"/>
            <a:ext cx="838200" cy="276999"/>
          </a:xfrm>
          <a:prstGeom prst="rect">
            <a:avLst/>
          </a:prstGeom>
          <a:noFill/>
        </p:spPr>
        <p:txBody>
          <a:bodyPr wrap="square" rtlCol="0">
            <a:spAutoFit/>
          </a:bodyPr>
          <a:lstStyle/>
          <a:p>
            <a:fld id="{1FB1DB2C-1627-4E1C-A9EB-8D93EAAE1F0C}" type="slidenum">
              <a:rPr lang="en-US" sz="1200" smtClean="0">
                <a:solidFill>
                  <a:srgbClr val="002060"/>
                </a:solidFill>
              </a:rPr>
              <a:t>2</a:t>
            </a:fld>
            <a:endParaRPr lang="en-US" sz="1200" dirty="0">
              <a:solidFill>
                <a:srgbClr val="002060"/>
              </a:solidFill>
            </a:endParaRPr>
          </a:p>
        </p:txBody>
      </p:sp>
    </p:spTree>
    <p:extLst>
      <p:ext uri="{BB962C8B-B14F-4D97-AF65-F5344CB8AC3E}">
        <p14:creationId xmlns:p14="http://schemas.microsoft.com/office/powerpoint/2010/main" val="1332052879"/>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8"/>
          <p:cNvSpPr>
            <a:spLocks noChangeArrowheads="1"/>
          </p:cNvSpPr>
          <p:nvPr/>
        </p:nvSpPr>
        <p:spPr bwMode="auto">
          <a:xfrm>
            <a:off x="838200" y="1371600"/>
            <a:ext cx="8077200" cy="4572000"/>
          </a:xfrm>
          <a:prstGeom prst="rect">
            <a:avLst/>
          </a:prstGeom>
          <a:noFill/>
          <a:ln w="12700">
            <a:noFill/>
            <a:miter lim="800000"/>
            <a:headEnd/>
            <a:tailEnd/>
          </a:ln>
        </p:spPr>
        <p:txBody>
          <a:bodyPr lIns="90488" tIns="44450" rIns="90488" bIns="44450"/>
          <a:lstStyle/>
          <a:p>
            <a:pPr marL="342900" indent="-342900">
              <a:spcBef>
                <a:spcPts val="1200"/>
              </a:spcBef>
              <a:buClr>
                <a:srgbClr val="FF3300"/>
              </a:buClr>
              <a:buFont typeface="Wingdings" pitchFamily="2" charset="2"/>
              <a:buChar char="Ø"/>
            </a:pPr>
            <a:r>
              <a:rPr lang="en-US" sz="2800" dirty="0">
                <a:solidFill>
                  <a:srgbClr val="002060"/>
                </a:solidFill>
              </a:rPr>
              <a:t>About </a:t>
            </a:r>
            <a:r>
              <a:rPr lang="en-US" sz="2800" dirty="0" smtClean="0">
                <a:solidFill>
                  <a:srgbClr val="002060"/>
                </a:solidFill>
              </a:rPr>
              <a:t>40 percent </a:t>
            </a:r>
            <a:r>
              <a:rPr lang="en-US" sz="2800" dirty="0">
                <a:solidFill>
                  <a:srgbClr val="002060"/>
                </a:solidFill>
              </a:rPr>
              <a:t>of people who get Social Security pay income taxes on their </a:t>
            </a:r>
            <a:r>
              <a:rPr lang="en-US" sz="2800" dirty="0" smtClean="0">
                <a:solidFill>
                  <a:srgbClr val="002060"/>
                </a:solidFill>
              </a:rPr>
              <a:t>benefits.</a:t>
            </a:r>
            <a:endParaRPr lang="en-US" sz="2800" dirty="0">
              <a:solidFill>
                <a:srgbClr val="002060"/>
              </a:solidFill>
            </a:endParaRPr>
          </a:p>
          <a:p>
            <a:pPr marL="342900" indent="-342900">
              <a:spcBef>
                <a:spcPts val="1200"/>
              </a:spcBef>
              <a:buClr>
                <a:srgbClr val="FF3300"/>
              </a:buClr>
              <a:buFont typeface="Wingdings" pitchFamily="2" charset="2"/>
              <a:buChar char="Ø"/>
            </a:pPr>
            <a:r>
              <a:rPr lang="en-US" sz="2800" dirty="0" smtClean="0">
                <a:solidFill>
                  <a:srgbClr val="002060"/>
                </a:solidFill>
              </a:rPr>
              <a:t>At </a:t>
            </a:r>
            <a:r>
              <a:rPr lang="en-US" sz="2800" dirty="0">
                <a:solidFill>
                  <a:srgbClr val="002060"/>
                </a:solidFill>
              </a:rPr>
              <a:t>the end of each year, you’ll receive a </a:t>
            </a:r>
            <a:r>
              <a:rPr lang="en-US" sz="2800" i="1" dirty="0">
                <a:solidFill>
                  <a:srgbClr val="002060"/>
                </a:solidFill>
              </a:rPr>
              <a:t>Social Security Benefit Statement </a:t>
            </a:r>
            <a:r>
              <a:rPr lang="en-US" sz="2800" dirty="0">
                <a:solidFill>
                  <a:srgbClr val="002060"/>
                </a:solidFill>
              </a:rPr>
              <a:t>(Form SSA-1099). </a:t>
            </a:r>
            <a:br>
              <a:rPr lang="en-US" sz="2800" dirty="0">
                <a:solidFill>
                  <a:srgbClr val="002060"/>
                </a:solidFill>
              </a:rPr>
            </a:br>
            <a:r>
              <a:rPr lang="en-US" sz="2800" dirty="0">
                <a:solidFill>
                  <a:srgbClr val="002060"/>
                </a:solidFill>
              </a:rPr>
              <a:t>Use this statement to complete your Federal income tax return to find out if you have to pay taxes on your benefit. </a:t>
            </a:r>
          </a:p>
        </p:txBody>
      </p:sp>
      <p:sp>
        <p:nvSpPr>
          <p:cNvPr id="53251" name="Rectangle 10"/>
          <p:cNvSpPr>
            <a:spLocks noChangeArrowheads="1"/>
          </p:cNvSpPr>
          <p:nvPr/>
        </p:nvSpPr>
        <p:spPr bwMode="auto">
          <a:xfrm>
            <a:off x="685800" y="268287"/>
            <a:ext cx="8458200" cy="707886"/>
          </a:xfrm>
          <a:prstGeom prst="rect">
            <a:avLst/>
          </a:prstGeom>
          <a:noFill/>
          <a:ln w="9525" algn="ctr">
            <a:noFill/>
            <a:miter lim="800000"/>
            <a:headEnd/>
            <a:tailEnd/>
          </a:ln>
        </p:spPr>
        <p:txBody>
          <a:bodyPr wrap="square">
            <a:spAutoFit/>
          </a:bodyPr>
          <a:lstStyle/>
          <a:p>
            <a:pPr algn="ctr" eaLnBrk="0" hangingPunct="0"/>
            <a:r>
              <a:rPr lang="en-US" sz="4000" dirty="0">
                <a:solidFill>
                  <a:srgbClr val="002060"/>
                </a:solidFill>
              </a:rPr>
              <a:t>Your Benefits Can Be Taxable	</a:t>
            </a:r>
          </a:p>
        </p:txBody>
      </p:sp>
    </p:spTree>
    <p:extLst>
      <p:ext uri="{BB962C8B-B14F-4D97-AF65-F5344CB8AC3E}">
        <p14:creationId xmlns:p14="http://schemas.microsoft.com/office/powerpoint/2010/main" val="1571556759"/>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8"/>
          <p:cNvSpPr>
            <a:spLocks noChangeArrowheads="1"/>
          </p:cNvSpPr>
          <p:nvPr/>
        </p:nvSpPr>
        <p:spPr bwMode="auto">
          <a:xfrm>
            <a:off x="762000" y="1371600"/>
            <a:ext cx="8305800" cy="4572000"/>
          </a:xfrm>
          <a:prstGeom prst="rect">
            <a:avLst/>
          </a:prstGeom>
          <a:noFill/>
          <a:ln w="12700">
            <a:noFill/>
            <a:miter lim="800000"/>
            <a:headEnd/>
            <a:tailEnd/>
          </a:ln>
        </p:spPr>
        <p:txBody>
          <a:bodyPr lIns="90488" tIns="44450" rIns="90488" bIns="44450"/>
          <a:lstStyle/>
          <a:p>
            <a:pPr marL="342900" indent="-342900" algn="ctr">
              <a:lnSpc>
                <a:spcPct val="90000"/>
              </a:lnSpc>
              <a:spcBef>
                <a:spcPct val="75000"/>
              </a:spcBef>
            </a:pPr>
            <a:r>
              <a:rPr lang="en-US" sz="2500" dirty="0">
                <a:solidFill>
                  <a:srgbClr val="002060"/>
                </a:solidFill>
              </a:rPr>
              <a:t>65 &amp; older</a:t>
            </a:r>
          </a:p>
          <a:p>
            <a:pPr marL="342900" indent="-342900" algn="ctr">
              <a:lnSpc>
                <a:spcPct val="90000"/>
              </a:lnSpc>
              <a:spcBef>
                <a:spcPct val="38000"/>
              </a:spcBef>
            </a:pPr>
            <a:r>
              <a:rPr lang="en-US" sz="2500" b="0" dirty="0">
                <a:solidFill>
                  <a:srgbClr val="002060"/>
                </a:solidFill>
              </a:rPr>
              <a:t>-or-</a:t>
            </a:r>
          </a:p>
          <a:p>
            <a:pPr marL="342900" indent="-342900" algn="ctr">
              <a:lnSpc>
                <a:spcPct val="90000"/>
              </a:lnSpc>
              <a:spcBef>
                <a:spcPct val="38000"/>
              </a:spcBef>
            </a:pPr>
            <a:r>
              <a:rPr lang="en-US" sz="2500" dirty="0">
                <a:solidFill>
                  <a:srgbClr val="002060"/>
                </a:solidFill>
              </a:rPr>
              <a:t>24 months </a:t>
            </a:r>
            <a:r>
              <a:rPr lang="en-US" sz="2500" dirty="0" smtClean="0">
                <a:solidFill>
                  <a:srgbClr val="002060"/>
                </a:solidFill>
              </a:rPr>
              <a:t>after entitlement to Social </a:t>
            </a:r>
            <a:r>
              <a:rPr lang="en-US" sz="2500" dirty="0">
                <a:solidFill>
                  <a:srgbClr val="002060"/>
                </a:solidFill>
              </a:rPr>
              <a:t>Security </a:t>
            </a:r>
            <a:r>
              <a:rPr lang="en-US" sz="2500" dirty="0" smtClean="0">
                <a:solidFill>
                  <a:srgbClr val="002060"/>
                </a:solidFill>
              </a:rPr>
              <a:t/>
            </a:r>
            <a:br>
              <a:rPr lang="en-US" sz="2500" dirty="0" smtClean="0">
                <a:solidFill>
                  <a:srgbClr val="002060"/>
                </a:solidFill>
              </a:rPr>
            </a:br>
            <a:r>
              <a:rPr lang="en-US" sz="2500" dirty="0" smtClean="0">
                <a:solidFill>
                  <a:srgbClr val="002060"/>
                </a:solidFill>
              </a:rPr>
              <a:t>disability </a:t>
            </a:r>
            <a:r>
              <a:rPr lang="en-US" sz="2500" dirty="0">
                <a:solidFill>
                  <a:srgbClr val="002060"/>
                </a:solidFill>
              </a:rPr>
              <a:t>benefits </a:t>
            </a:r>
          </a:p>
          <a:p>
            <a:pPr marL="342900" indent="-342900" algn="ctr">
              <a:lnSpc>
                <a:spcPct val="90000"/>
              </a:lnSpc>
              <a:spcBef>
                <a:spcPct val="38000"/>
              </a:spcBef>
            </a:pPr>
            <a:r>
              <a:rPr lang="en-US" sz="2500" b="0" dirty="0">
                <a:solidFill>
                  <a:srgbClr val="002060"/>
                </a:solidFill>
              </a:rPr>
              <a:t>-or-</a:t>
            </a:r>
          </a:p>
          <a:p>
            <a:pPr marL="342900" indent="-342900" algn="ctr">
              <a:lnSpc>
                <a:spcPct val="90000"/>
              </a:lnSpc>
              <a:spcBef>
                <a:spcPct val="38000"/>
              </a:spcBef>
            </a:pPr>
            <a:r>
              <a:rPr lang="en-US" sz="2500" dirty="0">
                <a:solidFill>
                  <a:srgbClr val="002060"/>
                </a:solidFill>
              </a:rPr>
              <a:t>Amyotrophic Lateral </a:t>
            </a:r>
            <a:r>
              <a:rPr lang="en-US" sz="2500" dirty="0" smtClean="0">
                <a:solidFill>
                  <a:srgbClr val="002060"/>
                </a:solidFill>
              </a:rPr>
              <a:t>Sclerosis</a:t>
            </a:r>
            <a:endParaRPr lang="en-US" sz="2500" dirty="0">
              <a:solidFill>
                <a:srgbClr val="002060"/>
              </a:solidFill>
            </a:endParaRPr>
          </a:p>
          <a:p>
            <a:pPr marL="342900" indent="-342900" algn="ctr">
              <a:lnSpc>
                <a:spcPct val="90000"/>
              </a:lnSpc>
              <a:spcBef>
                <a:spcPct val="38000"/>
              </a:spcBef>
            </a:pPr>
            <a:r>
              <a:rPr lang="en-US" sz="2500" b="0" dirty="0">
                <a:solidFill>
                  <a:srgbClr val="002060"/>
                </a:solidFill>
              </a:rPr>
              <a:t>-or-</a:t>
            </a:r>
          </a:p>
          <a:p>
            <a:pPr marL="342900" indent="-342900" algn="ctr">
              <a:lnSpc>
                <a:spcPct val="90000"/>
              </a:lnSpc>
              <a:spcBef>
                <a:spcPct val="38000"/>
              </a:spcBef>
            </a:pPr>
            <a:r>
              <a:rPr lang="en-US" sz="2500" dirty="0">
                <a:solidFill>
                  <a:srgbClr val="002060"/>
                </a:solidFill>
              </a:rPr>
              <a:t>Permanent kidney failure and receive maintenance dialysis or a kidney </a:t>
            </a:r>
            <a:r>
              <a:rPr lang="en-US" sz="2500" dirty="0" smtClean="0">
                <a:solidFill>
                  <a:srgbClr val="002060"/>
                </a:solidFill>
              </a:rPr>
              <a:t>transplant</a:t>
            </a:r>
          </a:p>
          <a:p>
            <a:pPr marL="342900" indent="-342900" algn="ctr">
              <a:lnSpc>
                <a:spcPct val="90000"/>
              </a:lnSpc>
              <a:spcBef>
                <a:spcPct val="38000"/>
              </a:spcBef>
            </a:pPr>
            <a:r>
              <a:rPr lang="en-US" sz="2500" b="0" dirty="0" smtClean="0">
                <a:solidFill>
                  <a:srgbClr val="002060"/>
                </a:solidFill>
              </a:rPr>
              <a:t>-or-</a:t>
            </a:r>
          </a:p>
          <a:p>
            <a:pPr marL="342900" indent="-342900" algn="ctr">
              <a:lnSpc>
                <a:spcPct val="90000"/>
              </a:lnSpc>
              <a:spcBef>
                <a:spcPct val="38000"/>
              </a:spcBef>
            </a:pPr>
            <a:r>
              <a:rPr lang="en-US" sz="2500" dirty="0" smtClean="0">
                <a:solidFill>
                  <a:srgbClr val="002060"/>
                </a:solidFill>
              </a:rPr>
              <a:t>Exposure to Environmental Health Hazards</a:t>
            </a:r>
          </a:p>
          <a:p>
            <a:pPr marL="342900" indent="-342900" algn="ctr">
              <a:lnSpc>
                <a:spcPct val="90000"/>
              </a:lnSpc>
              <a:spcBef>
                <a:spcPct val="38000"/>
              </a:spcBef>
            </a:pPr>
            <a:endParaRPr lang="en-US" sz="2500" dirty="0">
              <a:solidFill>
                <a:srgbClr val="002060"/>
              </a:solidFill>
            </a:endParaRPr>
          </a:p>
        </p:txBody>
      </p:sp>
      <p:sp>
        <p:nvSpPr>
          <p:cNvPr id="54275" name="Rectangle 10"/>
          <p:cNvSpPr>
            <a:spLocks noChangeArrowheads="1"/>
          </p:cNvSpPr>
          <p:nvPr/>
        </p:nvSpPr>
        <p:spPr bwMode="auto">
          <a:xfrm>
            <a:off x="762000" y="206514"/>
            <a:ext cx="8382000" cy="707886"/>
          </a:xfrm>
          <a:prstGeom prst="rect">
            <a:avLst/>
          </a:prstGeom>
          <a:noFill/>
          <a:ln w="9525" algn="ctr">
            <a:noFill/>
            <a:miter lim="800000"/>
            <a:headEnd/>
            <a:tailEnd/>
          </a:ln>
        </p:spPr>
        <p:txBody>
          <a:bodyPr wrap="square">
            <a:spAutoFit/>
          </a:bodyPr>
          <a:lstStyle/>
          <a:p>
            <a:pPr algn="ctr" eaLnBrk="0" hangingPunct="0"/>
            <a:r>
              <a:rPr lang="en-US" sz="4000" dirty="0">
                <a:solidFill>
                  <a:srgbClr val="002060"/>
                </a:solidFill>
              </a:rPr>
              <a:t>Who Can Get </a:t>
            </a:r>
            <a:r>
              <a:rPr lang="en-US" sz="4000" dirty="0" smtClean="0">
                <a:solidFill>
                  <a:srgbClr val="002060"/>
                </a:solidFill>
              </a:rPr>
              <a:t>Medicare ?</a:t>
            </a:r>
            <a:endParaRPr lang="en-US" sz="4000" dirty="0">
              <a:solidFill>
                <a:srgbClr val="002060"/>
              </a:solidFill>
            </a:endParaRPr>
          </a:p>
        </p:txBody>
      </p:sp>
    </p:spTree>
    <p:extLst>
      <p:ext uri="{BB962C8B-B14F-4D97-AF65-F5344CB8AC3E}">
        <p14:creationId xmlns:p14="http://schemas.microsoft.com/office/powerpoint/2010/main" val="3108601275"/>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8"/>
          <p:cNvSpPr>
            <a:spLocks noChangeArrowheads="1"/>
          </p:cNvSpPr>
          <p:nvPr/>
        </p:nvSpPr>
        <p:spPr bwMode="auto">
          <a:xfrm>
            <a:off x="674914" y="228600"/>
            <a:ext cx="8458200" cy="707886"/>
          </a:xfrm>
          <a:prstGeom prst="rect">
            <a:avLst/>
          </a:prstGeom>
          <a:noFill/>
          <a:ln w="9525" algn="ctr">
            <a:noFill/>
            <a:miter lim="800000"/>
            <a:headEnd/>
            <a:tailEnd/>
          </a:ln>
        </p:spPr>
        <p:txBody>
          <a:bodyPr>
            <a:spAutoFit/>
          </a:bodyPr>
          <a:lstStyle/>
          <a:p>
            <a:pPr algn="ctr" eaLnBrk="0" hangingPunct="0"/>
            <a:r>
              <a:rPr lang="en-US" sz="4000" dirty="0" smtClean="0">
                <a:solidFill>
                  <a:srgbClr val="002060"/>
                </a:solidFill>
              </a:rPr>
              <a:t>Medicare Has Four Parts</a:t>
            </a:r>
            <a:endParaRPr lang="en-US" sz="4000" dirty="0">
              <a:solidFill>
                <a:srgbClr val="002060"/>
              </a:solidFill>
            </a:endParaRPr>
          </a:p>
        </p:txBody>
      </p:sp>
      <p:sp>
        <p:nvSpPr>
          <p:cNvPr id="56323" name="Rectangle 10"/>
          <p:cNvSpPr>
            <a:spLocks noChangeArrowheads="1"/>
          </p:cNvSpPr>
          <p:nvPr/>
        </p:nvSpPr>
        <p:spPr bwMode="auto">
          <a:xfrm>
            <a:off x="1905000" y="1981200"/>
            <a:ext cx="5715000" cy="1600200"/>
          </a:xfrm>
          <a:prstGeom prst="rect">
            <a:avLst/>
          </a:prstGeom>
          <a:noFill/>
          <a:ln w="12700">
            <a:noFill/>
            <a:miter lim="800000"/>
            <a:headEnd/>
            <a:tailEnd/>
          </a:ln>
        </p:spPr>
        <p:txBody>
          <a:bodyPr lIns="90488" tIns="44450" rIns="90488" bIns="44450"/>
          <a:lstStyle/>
          <a:p>
            <a:pPr marL="57150" indent="-57150">
              <a:spcBef>
                <a:spcPct val="20000"/>
              </a:spcBef>
            </a:pPr>
            <a:endParaRPr lang="en-US" dirty="0">
              <a:solidFill>
                <a:srgbClr val="00008C"/>
              </a:solidFill>
              <a:latin typeface="Arial" charset="0"/>
            </a:endParaRPr>
          </a:p>
        </p:txBody>
      </p:sp>
      <p:sp>
        <p:nvSpPr>
          <p:cNvPr id="56324" name="Text Box 14"/>
          <p:cNvSpPr txBox="1">
            <a:spLocks noChangeArrowheads="1"/>
          </p:cNvSpPr>
          <p:nvPr/>
        </p:nvSpPr>
        <p:spPr bwMode="auto">
          <a:xfrm>
            <a:off x="1021442" y="1457504"/>
            <a:ext cx="8111671" cy="4262705"/>
          </a:xfrm>
          <a:prstGeom prst="rect">
            <a:avLst/>
          </a:prstGeom>
          <a:noFill/>
          <a:ln w="9525" algn="ctr">
            <a:noFill/>
            <a:miter lim="800000"/>
            <a:headEnd/>
            <a:tailEnd/>
          </a:ln>
        </p:spPr>
        <p:txBody>
          <a:bodyPr wrap="square">
            <a:spAutoFit/>
          </a:bodyPr>
          <a:lstStyle/>
          <a:p>
            <a:r>
              <a:rPr lang="en-US" sz="2800" u="sng" dirty="0">
                <a:solidFill>
                  <a:srgbClr val="002060"/>
                </a:solidFill>
              </a:rPr>
              <a:t>Part A - Hospital Insurance</a:t>
            </a:r>
          </a:p>
          <a:p>
            <a:pPr lvl="2" indent="-396875">
              <a:spcBef>
                <a:spcPct val="25000"/>
              </a:spcBef>
              <a:buClr>
                <a:srgbClr val="FF3300"/>
              </a:buClr>
              <a:buFont typeface="Wingdings" pitchFamily="2" charset="2"/>
              <a:buChar char="Ø"/>
            </a:pPr>
            <a:r>
              <a:rPr lang="en-US" dirty="0">
                <a:solidFill>
                  <a:srgbClr val="002060"/>
                </a:solidFill>
              </a:rPr>
              <a:t>Covers most inpatient hospital expenses</a:t>
            </a:r>
          </a:p>
          <a:p>
            <a:pPr lvl="2" indent="-396875">
              <a:spcBef>
                <a:spcPct val="25000"/>
              </a:spcBef>
              <a:buClr>
                <a:srgbClr val="FF3300"/>
              </a:buClr>
              <a:buFont typeface="Wingdings" pitchFamily="2" charset="2"/>
              <a:buChar char="Ø"/>
            </a:pPr>
            <a:r>
              <a:rPr lang="en-US" dirty="0" smtClean="0">
                <a:solidFill>
                  <a:srgbClr val="002060"/>
                </a:solidFill>
              </a:rPr>
              <a:t>2015 deductible </a:t>
            </a:r>
            <a:r>
              <a:rPr lang="en-US" baseline="30000" dirty="0">
                <a:solidFill>
                  <a:srgbClr val="002060"/>
                </a:solidFill>
              </a:rPr>
              <a:t>$</a:t>
            </a:r>
            <a:r>
              <a:rPr lang="en-US" dirty="0" smtClean="0">
                <a:solidFill>
                  <a:srgbClr val="002060"/>
                </a:solidFill>
              </a:rPr>
              <a:t>1,260</a:t>
            </a:r>
          </a:p>
          <a:p>
            <a:pPr>
              <a:spcBef>
                <a:spcPct val="75000"/>
              </a:spcBef>
            </a:pPr>
            <a:r>
              <a:rPr lang="en-US" sz="2800" u="sng" dirty="0" smtClean="0">
                <a:solidFill>
                  <a:srgbClr val="002060"/>
                </a:solidFill>
              </a:rPr>
              <a:t>Part </a:t>
            </a:r>
            <a:r>
              <a:rPr lang="en-US" sz="2800" u="sng" dirty="0">
                <a:solidFill>
                  <a:srgbClr val="002060"/>
                </a:solidFill>
              </a:rPr>
              <a:t>B - Medical Insurance</a:t>
            </a:r>
          </a:p>
          <a:p>
            <a:pPr lvl="2" indent="-396875">
              <a:spcBef>
                <a:spcPct val="25000"/>
              </a:spcBef>
              <a:buClr>
                <a:srgbClr val="FF3300"/>
              </a:buClr>
              <a:buFont typeface="Wingdings" pitchFamily="2" charset="2"/>
              <a:buChar char="Ø"/>
            </a:pPr>
            <a:r>
              <a:rPr lang="en-US" dirty="0" smtClean="0">
                <a:solidFill>
                  <a:srgbClr val="002060"/>
                </a:solidFill>
              </a:rPr>
              <a:t>Covers 80</a:t>
            </a:r>
            <a:r>
              <a:rPr lang="en-US" dirty="0">
                <a:solidFill>
                  <a:srgbClr val="002060"/>
                </a:solidFill>
              </a:rPr>
              <a:t>% doctor </a:t>
            </a:r>
            <a:r>
              <a:rPr lang="en-US" dirty="0" smtClean="0">
                <a:solidFill>
                  <a:srgbClr val="002060"/>
                </a:solidFill>
              </a:rPr>
              <a:t>bills &amp; other outpatient </a:t>
            </a:r>
            <a:r>
              <a:rPr lang="en-US" dirty="0">
                <a:solidFill>
                  <a:srgbClr val="002060"/>
                </a:solidFill>
              </a:rPr>
              <a:t>medical expenses after 1</a:t>
            </a:r>
            <a:r>
              <a:rPr lang="en-US" baseline="30000" dirty="0">
                <a:solidFill>
                  <a:srgbClr val="002060"/>
                </a:solidFill>
              </a:rPr>
              <a:t>st</a:t>
            </a:r>
            <a:r>
              <a:rPr lang="en-US" dirty="0">
                <a:solidFill>
                  <a:srgbClr val="002060"/>
                </a:solidFill>
              </a:rPr>
              <a:t> </a:t>
            </a:r>
            <a:r>
              <a:rPr lang="en-US" baseline="30000" dirty="0" smtClean="0">
                <a:solidFill>
                  <a:srgbClr val="002060"/>
                </a:solidFill>
              </a:rPr>
              <a:t>$</a:t>
            </a:r>
            <a:r>
              <a:rPr lang="en-US" dirty="0" smtClean="0">
                <a:solidFill>
                  <a:srgbClr val="002060"/>
                </a:solidFill>
              </a:rPr>
              <a:t>147 </a:t>
            </a:r>
            <a:r>
              <a:rPr lang="en-US" dirty="0">
                <a:solidFill>
                  <a:srgbClr val="002060"/>
                </a:solidFill>
              </a:rPr>
              <a:t>in approved charges</a:t>
            </a:r>
          </a:p>
          <a:p>
            <a:pPr lvl="2" indent="-396875">
              <a:spcBef>
                <a:spcPct val="25000"/>
              </a:spcBef>
              <a:buClr>
                <a:srgbClr val="FF3300"/>
              </a:buClr>
              <a:buFont typeface="Wingdings" pitchFamily="2" charset="2"/>
              <a:buChar char="Ø"/>
            </a:pPr>
            <a:r>
              <a:rPr lang="en-US" dirty="0" smtClean="0">
                <a:solidFill>
                  <a:srgbClr val="002060"/>
                </a:solidFill>
              </a:rPr>
              <a:t>2015 standard </a:t>
            </a:r>
            <a:r>
              <a:rPr lang="en-US" dirty="0">
                <a:solidFill>
                  <a:srgbClr val="002060"/>
                </a:solidFill>
              </a:rPr>
              <a:t>m</a:t>
            </a:r>
            <a:r>
              <a:rPr lang="en-US" dirty="0" smtClean="0">
                <a:solidFill>
                  <a:srgbClr val="002060"/>
                </a:solidFill>
              </a:rPr>
              <a:t>onthly premium </a:t>
            </a:r>
            <a:r>
              <a:rPr lang="en-US" baseline="30000" dirty="0" smtClean="0">
                <a:solidFill>
                  <a:srgbClr val="002060"/>
                </a:solidFill>
              </a:rPr>
              <a:t>$</a:t>
            </a:r>
            <a:r>
              <a:rPr lang="en-US" dirty="0" smtClean="0">
                <a:solidFill>
                  <a:srgbClr val="002060"/>
                </a:solidFill>
              </a:rPr>
              <a:t>104.90</a:t>
            </a:r>
          </a:p>
          <a:p>
            <a:pPr lvl="2" indent="-396875">
              <a:spcBef>
                <a:spcPct val="25000"/>
              </a:spcBef>
              <a:buClr>
                <a:srgbClr val="FF3300"/>
              </a:buClr>
              <a:buFont typeface="Wingdings" pitchFamily="2" charset="2"/>
              <a:buChar char="Ø"/>
            </a:pPr>
            <a:endParaRPr lang="en-US" sz="2000" dirty="0">
              <a:solidFill>
                <a:srgbClr val="002060"/>
              </a:solidFill>
            </a:endParaRPr>
          </a:p>
          <a:p>
            <a:pPr lvl="2" indent="-396875">
              <a:spcBef>
                <a:spcPct val="25000"/>
              </a:spcBef>
              <a:buClr>
                <a:srgbClr val="FF3300"/>
              </a:buClr>
              <a:buFont typeface="Wingdings" pitchFamily="2" charset="2"/>
              <a:buChar char="Ø"/>
            </a:pPr>
            <a:endParaRPr lang="en-US" sz="2000" dirty="0">
              <a:solidFill>
                <a:srgbClr val="002060"/>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Tree>
    <p:extLst>
      <p:ext uri="{BB962C8B-B14F-4D97-AF65-F5344CB8AC3E}">
        <p14:creationId xmlns:p14="http://schemas.microsoft.com/office/powerpoint/2010/main" val="635271149"/>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8"/>
          <p:cNvSpPr>
            <a:spLocks noChangeArrowheads="1"/>
          </p:cNvSpPr>
          <p:nvPr/>
        </p:nvSpPr>
        <p:spPr bwMode="auto">
          <a:xfrm>
            <a:off x="674914" y="228600"/>
            <a:ext cx="8458200" cy="707886"/>
          </a:xfrm>
          <a:prstGeom prst="rect">
            <a:avLst/>
          </a:prstGeom>
          <a:noFill/>
          <a:ln w="9525" algn="ctr">
            <a:noFill/>
            <a:miter lim="800000"/>
            <a:headEnd/>
            <a:tailEnd/>
          </a:ln>
        </p:spPr>
        <p:txBody>
          <a:bodyPr>
            <a:spAutoFit/>
          </a:bodyPr>
          <a:lstStyle/>
          <a:p>
            <a:pPr algn="ctr" eaLnBrk="0" hangingPunct="0"/>
            <a:r>
              <a:rPr lang="en-US" sz="4000" dirty="0">
                <a:solidFill>
                  <a:srgbClr val="002060"/>
                </a:solidFill>
              </a:rPr>
              <a:t>Medicare </a:t>
            </a:r>
            <a:r>
              <a:rPr lang="en-US" sz="4000" dirty="0" smtClean="0">
                <a:solidFill>
                  <a:srgbClr val="002060"/>
                </a:solidFill>
              </a:rPr>
              <a:t>Has Four Parts</a:t>
            </a:r>
            <a:endParaRPr lang="en-US" sz="4000" dirty="0">
              <a:solidFill>
                <a:srgbClr val="002060"/>
              </a:solidFill>
            </a:endParaRPr>
          </a:p>
        </p:txBody>
      </p:sp>
      <p:sp>
        <p:nvSpPr>
          <p:cNvPr id="56323" name="Rectangle 10"/>
          <p:cNvSpPr>
            <a:spLocks noChangeArrowheads="1"/>
          </p:cNvSpPr>
          <p:nvPr/>
        </p:nvSpPr>
        <p:spPr bwMode="auto">
          <a:xfrm>
            <a:off x="1905000" y="1981200"/>
            <a:ext cx="5715000" cy="1600200"/>
          </a:xfrm>
          <a:prstGeom prst="rect">
            <a:avLst/>
          </a:prstGeom>
          <a:noFill/>
          <a:ln w="12700">
            <a:noFill/>
            <a:miter lim="800000"/>
            <a:headEnd/>
            <a:tailEnd/>
          </a:ln>
        </p:spPr>
        <p:txBody>
          <a:bodyPr lIns="90488" tIns="44450" rIns="90488" bIns="44450"/>
          <a:lstStyle/>
          <a:p>
            <a:pPr marL="57150" indent="-57150">
              <a:spcBef>
                <a:spcPct val="20000"/>
              </a:spcBef>
            </a:pPr>
            <a:endParaRPr lang="en-US" dirty="0">
              <a:solidFill>
                <a:srgbClr val="00008C"/>
              </a:solidFill>
              <a:latin typeface="Arial" charset="0"/>
            </a:endParaRPr>
          </a:p>
        </p:txBody>
      </p:sp>
      <p:sp>
        <p:nvSpPr>
          <p:cNvPr id="56324" name="Text Box 14"/>
          <p:cNvSpPr txBox="1">
            <a:spLocks noChangeArrowheads="1"/>
          </p:cNvSpPr>
          <p:nvPr/>
        </p:nvSpPr>
        <p:spPr bwMode="auto">
          <a:xfrm>
            <a:off x="1055914" y="1367909"/>
            <a:ext cx="7696200" cy="4955203"/>
          </a:xfrm>
          <a:prstGeom prst="rect">
            <a:avLst/>
          </a:prstGeom>
          <a:noFill/>
          <a:ln w="9525" algn="ctr">
            <a:noFill/>
            <a:miter lim="800000"/>
            <a:headEnd/>
            <a:tailEnd/>
          </a:ln>
        </p:spPr>
        <p:txBody>
          <a:bodyPr wrap="square">
            <a:spAutoFit/>
          </a:bodyPr>
          <a:lstStyle/>
          <a:p>
            <a:pPr>
              <a:spcBef>
                <a:spcPct val="75000"/>
              </a:spcBef>
              <a:buClr>
                <a:srgbClr val="BD010A"/>
              </a:buClr>
              <a:buFont typeface="Wingdings" pitchFamily="2" charset="2"/>
              <a:buNone/>
            </a:pPr>
            <a:r>
              <a:rPr lang="en-US" u="sng" dirty="0" smtClean="0">
                <a:solidFill>
                  <a:srgbClr val="002060"/>
                </a:solidFill>
              </a:rPr>
              <a:t>Part C – Medicare Advantage Plans</a:t>
            </a:r>
          </a:p>
          <a:p>
            <a:pPr lvl="2" indent="-396875">
              <a:spcBef>
                <a:spcPts val="1200"/>
              </a:spcBef>
              <a:buClr>
                <a:srgbClr val="FF3300"/>
              </a:buClr>
              <a:buFont typeface="Wingdings" pitchFamily="2" charset="2"/>
              <a:buChar char="Ø"/>
            </a:pPr>
            <a:r>
              <a:rPr lang="en-US" sz="2000" dirty="0" smtClean="0">
                <a:solidFill>
                  <a:srgbClr val="002060"/>
                </a:solidFill>
              </a:rPr>
              <a:t>Health plan options offered by Medicare-approved private insurance companies  </a:t>
            </a:r>
          </a:p>
          <a:p>
            <a:pPr lvl="2" indent="-396875">
              <a:spcBef>
                <a:spcPts val="1200"/>
              </a:spcBef>
              <a:buClr>
                <a:srgbClr val="FF3300"/>
              </a:buClr>
              <a:buFont typeface="Wingdings" pitchFamily="2" charset="2"/>
              <a:buChar char="Ø"/>
            </a:pPr>
            <a:r>
              <a:rPr lang="en-US" sz="2000" dirty="0" smtClean="0">
                <a:solidFill>
                  <a:srgbClr val="002060"/>
                </a:solidFill>
              </a:rPr>
              <a:t>When you join a Medicare advantage plan, you can get the benefits and services covered under Part A, Part B, and in most plans, Part D</a:t>
            </a:r>
            <a:endParaRPr lang="en-US" sz="1200" u="sng" dirty="0" smtClean="0">
              <a:solidFill>
                <a:srgbClr val="002060"/>
              </a:solidFill>
            </a:endParaRPr>
          </a:p>
          <a:p>
            <a:pPr>
              <a:spcBef>
                <a:spcPct val="75000"/>
              </a:spcBef>
              <a:buClr>
                <a:srgbClr val="BD010A"/>
              </a:buClr>
              <a:buFont typeface="Wingdings" pitchFamily="2" charset="2"/>
              <a:buNone/>
            </a:pPr>
            <a:r>
              <a:rPr lang="en-US" u="sng" dirty="0" smtClean="0">
                <a:solidFill>
                  <a:srgbClr val="002060"/>
                </a:solidFill>
              </a:rPr>
              <a:t>Part D </a:t>
            </a:r>
            <a:r>
              <a:rPr lang="en-US" u="sng" dirty="0">
                <a:solidFill>
                  <a:srgbClr val="002060"/>
                </a:solidFill>
              </a:rPr>
              <a:t>– </a:t>
            </a:r>
            <a:r>
              <a:rPr lang="en-US" u="sng" dirty="0" smtClean="0">
                <a:solidFill>
                  <a:srgbClr val="002060"/>
                </a:solidFill>
              </a:rPr>
              <a:t>Medicare Prescription </a:t>
            </a:r>
            <a:r>
              <a:rPr lang="en-US" u="sng" dirty="0">
                <a:solidFill>
                  <a:srgbClr val="002060"/>
                </a:solidFill>
              </a:rPr>
              <a:t>Drug </a:t>
            </a:r>
            <a:r>
              <a:rPr lang="en-US" u="sng" dirty="0" smtClean="0">
                <a:solidFill>
                  <a:srgbClr val="002060"/>
                </a:solidFill>
              </a:rPr>
              <a:t>Coverage</a:t>
            </a:r>
            <a:endParaRPr lang="en-US" u="sng" dirty="0">
              <a:solidFill>
                <a:srgbClr val="002060"/>
              </a:solidFill>
            </a:endParaRPr>
          </a:p>
          <a:p>
            <a:pPr lvl="2" indent="-396875">
              <a:spcBef>
                <a:spcPts val="1200"/>
              </a:spcBef>
              <a:buClr>
                <a:srgbClr val="FF3300"/>
              </a:buClr>
              <a:buFont typeface="Wingdings" pitchFamily="2" charset="2"/>
              <a:buChar char="Ø"/>
            </a:pPr>
            <a:r>
              <a:rPr lang="en-US" sz="2000" dirty="0">
                <a:solidFill>
                  <a:srgbClr val="002060"/>
                </a:solidFill>
              </a:rPr>
              <a:t>Covers a major portion of </a:t>
            </a:r>
            <a:r>
              <a:rPr lang="en-US" sz="2000" dirty="0" smtClean="0">
                <a:solidFill>
                  <a:srgbClr val="002060"/>
                </a:solidFill>
              </a:rPr>
              <a:t> your prescription drug costs </a:t>
            </a:r>
          </a:p>
          <a:p>
            <a:pPr lvl="2" indent="-396875">
              <a:spcBef>
                <a:spcPts val="1200"/>
              </a:spcBef>
              <a:buClr>
                <a:srgbClr val="FF3300"/>
              </a:buClr>
              <a:buFont typeface="Wingdings" pitchFamily="2" charset="2"/>
              <a:buChar char="Ø"/>
            </a:pPr>
            <a:r>
              <a:rPr lang="en-US" sz="2000" dirty="0">
                <a:solidFill>
                  <a:srgbClr val="002060"/>
                </a:solidFill>
              </a:rPr>
              <a:t>Your </a:t>
            </a:r>
            <a:r>
              <a:rPr lang="en-US" sz="2000" dirty="0" smtClean="0">
                <a:solidFill>
                  <a:srgbClr val="002060"/>
                </a:solidFill>
              </a:rPr>
              <a:t>out-of-pocket costs—monthly </a:t>
            </a:r>
            <a:r>
              <a:rPr lang="en-US" sz="2000" dirty="0">
                <a:solidFill>
                  <a:srgbClr val="002060"/>
                </a:solidFill>
              </a:rPr>
              <a:t>premiums, annual deductible and prescription </a:t>
            </a:r>
            <a:r>
              <a:rPr lang="en-US" sz="2000" dirty="0" smtClean="0">
                <a:solidFill>
                  <a:srgbClr val="002060"/>
                </a:solidFill>
              </a:rPr>
              <a:t>co-payments—will vary by plan </a:t>
            </a:r>
            <a:endParaRPr lang="en-US" sz="2000" dirty="0">
              <a:solidFill>
                <a:srgbClr val="002060"/>
              </a:solidFill>
            </a:endParaRPr>
          </a:p>
          <a:p>
            <a:pPr lvl="2" indent="-396875">
              <a:spcBef>
                <a:spcPts val="1200"/>
              </a:spcBef>
              <a:buClr>
                <a:srgbClr val="FF3300"/>
              </a:buClr>
              <a:buFont typeface="Wingdings" pitchFamily="2" charset="2"/>
              <a:buChar char="Ø"/>
            </a:pPr>
            <a:r>
              <a:rPr lang="en-US" sz="2000" dirty="0" smtClean="0">
                <a:solidFill>
                  <a:srgbClr val="002060"/>
                </a:solidFill>
              </a:rPr>
              <a:t>You enroll with a Medicare-approved prescription drug provider not Social Security</a:t>
            </a: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Tree>
    <p:extLst>
      <p:ext uri="{BB962C8B-B14F-4D97-AF65-F5344CB8AC3E}">
        <p14:creationId xmlns:p14="http://schemas.microsoft.com/office/powerpoint/2010/main" val="3160627306"/>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3" descr="cal"/>
          <p:cNvPicPr>
            <a:picLocks noChangeAspect="1" noChangeArrowheads="1"/>
          </p:cNvPicPr>
          <p:nvPr/>
        </p:nvPicPr>
        <p:blipFill>
          <a:blip r:embed="rId3" cstate="print"/>
          <a:srcRect/>
          <a:stretch>
            <a:fillRect/>
          </a:stretch>
        </p:blipFill>
        <p:spPr bwMode="auto">
          <a:xfrm>
            <a:off x="743856" y="2500086"/>
            <a:ext cx="8400144" cy="4147458"/>
          </a:xfrm>
          <a:prstGeom prst="rect">
            <a:avLst/>
          </a:prstGeom>
          <a:noFill/>
          <a:ln w="9525">
            <a:noFill/>
            <a:miter lim="800000"/>
            <a:headEnd/>
            <a:tailEnd/>
          </a:ln>
        </p:spPr>
      </p:pic>
      <p:sp>
        <p:nvSpPr>
          <p:cNvPr id="3" name="Rectangle 9"/>
          <p:cNvSpPr>
            <a:spLocks noChangeArrowheads="1"/>
          </p:cNvSpPr>
          <p:nvPr/>
        </p:nvSpPr>
        <p:spPr bwMode="auto">
          <a:xfrm>
            <a:off x="685800" y="304800"/>
            <a:ext cx="8458200" cy="615553"/>
          </a:xfrm>
          <a:prstGeom prst="rect">
            <a:avLst/>
          </a:prstGeom>
          <a:noFill/>
          <a:ln w="9525" algn="ctr">
            <a:noFill/>
            <a:miter lim="800000"/>
            <a:headEnd/>
            <a:tailEnd/>
          </a:ln>
        </p:spPr>
        <p:txBody>
          <a:bodyPr>
            <a:spAutoFit/>
          </a:bodyPr>
          <a:lstStyle/>
          <a:p>
            <a:pPr algn="ctr" eaLnBrk="0" hangingPunct="0"/>
            <a:r>
              <a:rPr lang="en-US" sz="3300" dirty="0">
                <a:solidFill>
                  <a:srgbClr val="002060"/>
                </a:solidFill>
              </a:rPr>
              <a:t>When Can I Sign Up for </a:t>
            </a:r>
            <a:r>
              <a:rPr lang="en-US" sz="3300" dirty="0" smtClean="0">
                <a:solidFill>
                  <a:srgbClr val="002060"/>
                </a:solidFill>
              </a:rPr>
              <a:t>Medicare Part B?</a:t>
            </a:r>
            <a:endParaRPr lang="en-US" sz="3300" dirty="0">
              <a:solidFill>
                <a:srgbClr val="002060"/>
              </a:solidFill>
            </a:endParaRPr>
          </a:p>
        </p:txBody>
      </p:sp>
      <p:sp>
        <p:nvSpPr>
          <p:cNvPr id="4" name="Rectangle 11"/>
          <p:cNvSpPr>
            <a:spLocks noChangeArrowheads="1"/>
          </p:cNvSpPr>
          <p:nvPr/>
        </p:nvSpPr>
        <p:spPr bwMode="auto">
          <a:xfrm>
            <a:off x="2057400" y="2438400"/>
            <a:ext cx="5562600" cy="1143000"/>
          </a:xfrm>
          <a:prstGeom prst="rect">
            <a:avLst/>
          </a:prstGeom>
          <a:noFill/>
          <a:ln w="12700">
            <a:noFill/>
            <a:miter lim="800000"/>
            <a:headEnd/>
            <a:tailEnd/>
          </a:ln>
        </p:spPr>
        <p:txBody>
          <a:bodyPr lIns="90488" tIns="44450" rIns="90488" bIns="44450" anchor="ctr"/>
          <a:lstStyle/>
          <a:p>
            <a:pPr indent="-457200" eaLnBrk="0" hangingPunct="0">
              <a:spcBef>
                <a:spcPct val="75000"/>
              </a:spcBef>
              <a:buClr>
                <a:srgbClr val="FF3300"/>
              </a:buClr>
              <a:buFont typeface="Wingdings" pitchFamily="2" charset="2"/>
              <a:buChar char="Ø"/>
              <a:tabLst>
                <a:tab pos="2743200" algn="l"/>
              </a:tabLst>
            </a:pPr>
            <a:r>
              <a:rPr lang="en-US" dirty="0">
                <a:solidFill>
                  <a:srgbClr val="002060"/>
                </a:solidFill>
              </a:rPr>
              <a:t>Initial – at age 65</a:t>
            </a:r>
          </a:p>
          <a:p>
            <a:pPr indent="-457200">
              <a:spcBef>
                <a:spcPct val="38000"/>
              </a:spcBef>
              <a:buClr>
                <a:srgbClr val="FF3300"/>
              </a:buClr>
              <a:buFont typeface="Wingdings" pitchFamily="2" charset="2"/>
              <a:buChar char="Ø"/>
              <a:tabLst>
                <a:tab pos="2743200" algn="l"/>
              </a:tabLst>
            </a:pPr>
            <a:r>
              <a:rPr lang="en-US" dirty="0">
                <a:solidFill>
                  <a:srgbClr val="002060"/>
                </a:solidFill>
              </a:rPr>
              <a:t>Special – if still working</a:t>
            </a:r>
          </a:p>
          <a:p>
            <a:pPr indent="-457200">
              <a:spcBef>
                <a:spcPct val="38000"/>
              </a:spcBef>
              <a:buClr>
                <a:srgbClr val="FF3300"/>
              </a:buClr>
              <a:buFont typeface="Wingdings" pitchFamily="2" charset="2"/>
              <a:buChar char="Ø"/>
              <a:tabLst>
                <a:tab pos="2743200" algn="l"/>
              </a:tabLst>
            </a:pPr>
            <a:r>
              <a:rPr lang="en-US" dirty="0">
                <a:solidFill>
                  <a:srgbClr val="002060"/>
                </a:solidFill>
              </a:rPr>
              <a:t>General – January-March</a:t>
            </a:r>
            <a:endParaRPr lang="en-US" sz="3200" dirty="0">
              <a:solidFill>
                <a:srgbClr val="002060"/>
              </a:solidFill>
            </a:endParaRPr>
          </a:p>
        </p:txBody>
      </p:sp>
      <p:sp>
        <p:nvSpPr>
          <p:cNvPr id="5" name="Rectangle 22"/>
          <p:cNvSpPr>
            <a:spLocks noChangeArrowheads="1"/>
          </p:cNvSpPr>
          <p:nvPr/>
        </p:nvSpPr>
        <p:spPr bwMode="auto">
          <a:xfrm>
            <a:off x="2057400" y="1568450"/>
            <a:ext cx="6127750" cy="641350"/>
          </a:xfrm>
          <a:prstGeom prst="rect">
            <a:avLst/>
          </a:prstGeom>
          <a:noFill/>
          <a:ln w="9525" algn="ctr">
            <a:noFill/>
            <a:miter lim="800000"/>
            <a:headEnd/>
            <a:tailEnd/>
          </a:ln>
        </p:spPr>
        <p:txBody>
          <a:bodyPr wrap="none">
            <a:spAutoFit/>
          </a:bodyPr>
          <a:lstStyle/>
          <a:p>
            <a:pPr eaLnBrk="0" hangingPunct="0">
              <a:spcBef>
                <a:spcPct val="75000"/>
              </a:spcBef>
            </a:pPr>
            <a:r>
              <a:rPr lang="en-US" sz="3600" dirty="0">
                <a:solidFill>
                  <a:srgbClr val="002060"/>
                </a:solidFill>
              </a:rPr>
              <a:t>Medicare Enrollment Periods:</a:t>
            </a:r>
          </a:p>
        </p:txBody>
      </p:sp>
      <p:sp>
        <p:nvSpPr>
          <p:cNvPr id="6" name="TextBox 5"/>
          <p:cNvSpPr txBox="1"/>
          <p:nvPr/>
        </p:nvSpPr>
        <p:spPr>
          <a:xfrm>
            <a:off x="8610600" y="6248400"/>
            <a:ext cx="838200" cy="276999"/>
          </a:xfrm>
          <a:prstGeom prst="rect">
            <a:avLst/>
          </a:prstGeom>
          <a:noFill/>
        </p:spPr>
        <p:txBody>
          <a:bodyPr wrap="square" rtlCol="0">
            <a:spAutoFit/>
          </a:bodyPr>
          <a:lstStyle/>
          <a:p>
            <a:fld id="{0549A326-86EA-48F4-B8F9-E11CC8BAAB79}" type="slidenum">
              <a:rPr lang="en-US" sz="1200" smtClean="0">
                <a:solidFill>
                  <a:srgbClr val="002060"/>
                </a:solidFill>
              </a:rPr>
              <a:t>24</a:t>
            </a:fld>
            <a:endParaRPr lang="en-US" sz="1200" dirty="0" smtClean="0">
              <a:solidFill>
                <a:srgbClr val="002060"/>
              </a:solidFill>
            </a:endParaRPr>
          </a:p>
        </p:txBody>
      </p:sp>
    </p:spTree>
    <p:extLst>
      <p:ext uri="{BB962C8B-B14F-4D97-AF65-F5344CB8AC3E}">
        <p14:creationId xmlns:p14="http://schemas.microsoft.com/office/powerpoint/2010/main" val="10327635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685800" y="282714"/>
            <a:ext cx="8458200" cy="707886"/>
          </a:xfrm>
          <a:prstGeom prst="rect">
            <a:avLst/>
          </a:prstGeom>
          <a:noFill/>
          <a:ln w="9525">
            <a:noFill/>
            <a:miter lim="800000"/>
            <a:headEnd/>
            <a:tailEnd/>
          </a:ln>
        </p:spPr>
        <p:txBody>
          <a:bodyPr>
            <a:spAutoFit/>
          </a:bodyPr>
          <a:lstStyle/>
          <a:p>
            <a:pPr algn="ctr"/>
            <a:r>
              <a:rPr lang="en-US" sz="4000" dirty="0">
                <a:solidFill>
                  <a:srgbClr val="002060"/>
                </a:solidFill>
              </a:rPr>
              <a:t>For More Medicare Information</a:t>
            </a:r>
          </a:p>
        </p:txBody>
      </p:sp>
      <p:sp>
        <p:nvSpPr>
          <p:cNvPr id="65539" name="Text Box 3"/>
          <p:cNvSpPr txBox="1">
            <a:spLocks noChangeArrowheads="1"/>
          </p:cNvSpPr>
          <p:nvPr/>
        </p:nvSpPr>
        <p:spPr bwMode="auto">
          <a:xfrm>
            <a:off x="685800" y="1524000"/>
            <a:ext cx="8458200" cy="3140075"/>
          </a:xfrm>
          <a:prstGeom prst="rect">
            <a:avLst/>
          </a:prstGeom>
          <a:noFill/>
          <a:ln w="9525">
            <a:noFill/>
            <a:miter lim="800000"/>
            <a:headEnd/>
            <a:tailEnd/>
          </a:ln>
        </p:spPr>
        <p:txBody>
          <a:bodyPr>
            <a:spAutoFit/>
          </a:bodyPr>
          <a:lstStyle/>
          <a:p>
            <a:pPr algn="ctr"/>
            <a:r>
              <a:rPr lang="en-US" sz="6000" dirty="0">
                <a:solidFill>
                  <a:srgbClr val="002060"/>
                </a:solidFill>
              </a:rPr>
              <a:t>1-800-MEDICARE</a:t>
            </a:r>
          </a:p>
          <a:p>
            <a:pPr algn="ctr"/>
            <a:r>
              <a:rPr lang="en-US" sz="4800" b="0" dirty="0">
                <a:solidFill>
                  <a:srgbClr val="002060"/>
                </a:solidFill>
              </a:rPr>
              <a:t>(1-800-633-4227)</a:t>
            </a:r>
          </a:p>
          <a:p>
            <a:pPr algn="ctr"/>
            <a:r>
              <a:rPr lang="en-US" sz="3200" b="0" dirty="0">
                <a:solidFill>
                  <a:srgbClr val="002060"/>
                </a:solidFill>
              </a:rPr>
              <a:t>TTY 1-877-486-2048</a:t>
            </a:r>
          </a:p>
          <a:p>
            <a:pPr algn="ctr"/>
            <a:r>
              <a:rPr lang="en-US" sz="6000" dirty="0">
                <a:solidFill>
                  <a:srgbClr val="0070C0"/>
                </a:solidFill>
              </a:rPr>
              <a:t>www.medicare.gov</a:t>
            </a:r>
          </a:p>
        </p:txBody>
      </p:sp>
    </p:spTree>
    <p:extLst>
      <p:ext uri="{BB962C8B-B14F-4D97-AF65-F5344CB8AC3E}">
        <p14:creationId xmlns:p14="http://schemas.microsoft.com/office/powerpoint/2010/main" val="1602282804"/>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9"/>
          <p:cNvSpPr txBox="1">
            <a:spLocks noChangeArrowheads="1"/>
          </p:cNvSpPr>
          <p:nvPr/>
        </p:nvSpPr>
        <p:spPr bwMode="auto">
          <a:xfrm>
            <a:off x="1066800" y="914400"/>
            <a:ext cx="7467600" cy="4302125"/>
          </a:xfrm>
          <a:prstGeom prst="rect">
            <a:avLst/>
          </a:prstGeom>
          <a:noFill/>
          <a:ln w="9525">
            <a:noFill/>
            <a:miter lim="800000"/>
            <a:headEnd/>
            <a:tailEnd/>
          </a:ln>
        </p:spPr>
        <p:txBody>
          <a:bodyPr>
            <a:spAutoFit/>
          </a:bodyPr>
          <a:lstStyle/>
          <a:p>
            <a:pPr fontAlgn="ctr">
              <a:lnSpc>
                <a:spcPct val="180000"/>
              </a:lnSpc>
            </a:pPr>
            <a:r>
              <a:rPr lang="en-US" sz="3200" dirty="0">
                <a:solidFill>
                  <a:srgbClr val="002060"/>
                </a:solidFill>
              </a:rPr>
              <a:t>Who Can Get SSI?</a:t>
            </a:r>
          </a:p>
          <a:p>
            <a:pPr lvl="1" fontAlgn="ctr">
              <a:lnSpc>
                <a:spcPct val="180000"/>
              </a:lnSpc>
              <a:buClr>
                <a:srgbClr val="FF3300"/>
              </a:buClr>
              <a:buFont typeface="Wingdings" pitchFamily="2" charset="2"/>
              <a:buChar char="Ø"/>
            </a:pPr>
            <a:r>
              <a:rPr lang="en-US" dirty="0">
                <a:solidFill>
                  <a:srgbClr val="002060"/>
                </a:solidFill>
              </a:rPr>
              <a:t> Age 65 or older</a:t>
            </a:r>
          </a:p>
          <a:p>
            <a:pPr lvl="1" fontAlgn="ctr">
              <a:lnSpc>
                <a:spcPct val="180000"/>
              </a:lnSpc>
              <a:buClr>
                <a:srgbClr val="FF3300"/>
              </a:buClr>
              <a:buFont typeface="Wingdings" pitchFamily="2" charset="2"/>
              <a:buChar char="Ø"/>
            </a:pPr>
            <a:r>
              <a:rPr lang="en-US" dirty="0">
                <a:solidFill>
                  <a:srgbClr val="002060"/>
                </a:solidFill>
              </a:rPr>
              <a:t> Blind—any age</a:t>
            </a:r>
          </a:p>
          <a:p>
            <a:pPr lvl="1" fontAlgn="ctr">
              <a:lnSpc>
                <a:spcPct val="180000"/>
              </a:lnSpc>
              <a:buClr>
                <a:srgbClr val="FF3300"/>
              </a:buClr>
              <a:buFont typeface="Wingdings" pitchFamily="2" charset="2"/>
              <a:buChar char="Ø"/>
            </a:pPr>
            <a:r>
              <a:rPr lang="en-US" dirty="0">
                <a:solidFill>
                  <a:srgbClr val="002060"/>
                </a:solidFill>
              </a:rPr>
              <a:t> Disabled—any age</a:t>
            </a:r>
          </a:p>
          <a:p>
            <a:pPr lvl="1" fontAlgn="ctr">
              <a:lnSpc>
                <a:spcPct val="180000"/>
              </a:lnSpc>
              <a:buClr>
                <a:srgbClr val="FF3300"/>
              </a:buClr>
              <a:buFont typeface="Wingdings" pitchFamily="2" charset="2"/>
              <a:buChar char="Ø"/>
            </a:pPr>
            <a:r>
              <a:rPr lang="en-US" dirty="0">
                <a:solidFill>
                  <a:srgbClr val="002060"/>
                </a:solidFill>
              </a:rPr>
              <a:t> Limited income</a:t>
            </a:r>
          </a:p>
          <a:p>
            <a:pPr lvl="1" fontAlgn="ctr">
              <a:lnSpc>
                <a:spcPct val="180000"/>
              </a:lnSpc>
              <a:buClr>
                <a:srgbClr val="FF3300"/>
              </a:buClr>
              <a:buFont typeface="Wingdings" pitchFamily="2" charset="2"/>
              <a:buChar char="Ø"/>
            </a:pPr>
            <a:r>
              <a:rPr lang="en-US" dirty="0">
                <a:solidFill>
                  <a:srgbClr val="002060"/>
                </a:solidFill>
              </a:rPr>
              <a:t> Limited resources</a:t>
            </a:r>
          </a:p>
        </p:txBody>
      </p:sp>
      <p:sp>
        <p:nvSpPr>
          <p:cNvPr id="66563" name="Rectangle 22"/>
          <p:cNvSpPr>
            <a:spLocks noChangeArrowheads="1"/>
          </p:cNvSpPr>
          <p:nvPr/>
        </p:nvSpPr>
        <p:spPr bwMode="auto">
          <a:xfrm>
            <a:off x="685800" y="273050"/>
            <a:ext cx="8458200" cy="641350"/>
          </a:xfrm>
          <a:prstGeom prst="rect">
            <a:avLst/>
          </a:prstGeom>
          <a:noFill/>
          <a:ln w="9525" algn="ctr">
            <a:noFill/>
            <a:miter lim="800000"/>
            <a:headEnd/>
            <a:tailEnd/>
          </a:ln>
        </p:spPr>
        <p:txBody>
          <a:bodyPr>
            <a:spAutoFit/>
          </a:bodyPr>
          <a:lstStyle/>
          <a:p>
            <a:pPr algn="ctr"/>
            <a:r>
              <a:rPr lang="en-US" sz="3600" dirty="0">
                <a:solidFill>
                  <a:srgbClr val="002060"/>
                </a:solidFill>
              </a:rPr>
              <a:t>Supplemental Security Income (SSI)</a:t>
            </a:r>
          </a:p>
        </p:txBody>
      </p:sp>
      <p:sp>
        <p:nvSpPr>
          <p:cNvPr id="66565" name="Text Placeholder 9"/>
          <p:cNvSpPr>
            <a:spLocks noGrp="1"/>
          </p:cNvSpPr>
          <p:nvPr>
            <p:ph type="body" sz="half" idx="4294967295"/>
          </p:nvPr>
        </p:nvSpPr>
        <p:spPr bwMode="auto">
          <a:xfrm>
            <a:off x="990600" y="5562600"/>
            <a:ext cx="8077200" cy="804863"/>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buClr>
                <a:srgbClr val="FF0000"/>
              </a:buClr>
            </a:pPr>
            <a:r>
              <a:rPr lang="en-US" sz="2400" b="1" dirty="0" smtClean="0">
                <a:solidFill>
                  <a:srgbClr val="002060"/>
                </a:solidFill>
                <a:latin typeface="Times New Roman" pitchFamily="18" charset="0"/>
                <a:cs typeface="Times New Roman" pitchFamily="18" charset="0"/>
              </a:rPr>
              <a:t>Noncitizens must meet special requirements to qualify</a:t>
            </a:r>
          </a:p>
        </p:txBody>
      </p:sp>
      <p:pic>
        <p:nvPicPr>
          <p:cNvPr id="60423" name="Picture 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19700" y="1676400"/>
            <a:ext cx="3276600" cy="3193458"/>
          </a:xfrm>
          <a:prstGeom prst="rect">
            <a:avLst/>
          </a:prstGeom>
          <a:ln w="38100">
            <a:solidFill>
              <a:schemeClr val="bg1">
                <a:lumMod val="85000"/>
              </a:schemeClr>
            </a:solidFill>
          </a:ln>
          <a:effectLst/>
        </p:spPr>
      </p:pic>
    </p:spTree>
    <p:extLst>
      <p:ext uri="{BB962C8B-B14F-4D97-AF65-F5344CB8AC3E}">
        <p14:creationId xmlns:p14="http://schemas.microsoft.com/office/powerpoint/2010/main" val="2816208038"/>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0"/>
          <p:cNvSpPr>
            <a:spLocks noChangeArrowheads="1"/>
          </p:cNvSpPr>
          <p:nvPr/>
        </p:nvSpPr>
        <p:spPr bwMode="auto">
          <a:xfrm>
            <a:off x="685800" y="-69096"/>
            <a:ext cx="8458200" cy="1754326"/>
          </a:xfrm>
          <a:prstGeom prst="rect">
            <a:avLst/>
          </a:prstGeom>
          <a:noFill/>
          <a:ln w="9525" algn="ctr">
            <a:noFill/>
            <a:miter lim="800000"/>
            <a:headEnd/>
            <a:tailEnd/>
          </a:ln>
        </p:spPr>
        <p:txBody>
          <a:bodyPr wrap="square">
            <a:spAutoFit/>
          </a:bodyPr>
          <a:lstStyle/>
          <a:p>
            <a:pPr algn="ctr" eaLnBrk="0" hangingPunct="0"/>
            <a:r>
              <a:rPr lang="en-US" sz="3600" dirty="0">
                <a:solidFill>
                  <a:srgbClr val="002060"/>
                </a:solidFill>
              </a:rPr>
              <a:t>Social Security’s Online </a:t>
            </a:r>
            <a:r>
              <a:rPr lang="en-US" sz="3600" dirty="0" smtClean="0">
                <a:solidFill>
                  <a:srgbClr val="002060"/>
                </a:solidFill>
              </a:rPr>
              <a:t>Services</a:t>
            </a:r>
          </a:p>
          <a:p>
            <a:pPr algn="ctr" eaLnBrk="0" hangingPunct="0"/>
            <a:r>
              <a:rPr lang="en-US" sz="3600" dirty="0">
                <a:solidFill>
                  <a:srgbClr val="002060"/>
                </a:solidFill>
              </a:rPr>
              <a:t>www.socialsecurity.gov</a:t>
            </a:r>
          </a:p>
          <a:p>
            <a:pPr algn="ctr" eaLnBrk="0" hangingPunct="0"/>
            <a:endParaRPr lang="en-US" sz="3600" dirty="0">
              <a:solidFill>
                <a:srgbClr val="002060"/>
              </a:solidFill>
            </a:endParaRPr>
          </a:p>
        </p:txBody>
      </p:sp>
      <p:sp>
        <p:nvSpPr>
          <p:cNvPr id="67587" name="Text Box 13"/>
          <p:cNvSpPr txBox="1">
            <a:spLocks noChangeArrowheads="1"/>
          </p:cNvSpPr>
          <p:nvPr/>
        </p:nvSpPr>
        <p:spPr bwMode="auto">
          <a:xfrm>
            <a:off x="838200" y="1351776"/>
            <a:ext cx="9015413" cy="5124480"/>
          </a:xfrm>
          <a:prstGeom prst="rect">
            <a:avLst/>
          </a:prstGeom>
          <a:noFill/>
          <a:ln w="9525" algn="ctr">
            <a:noFill/>
            <a:miter lim="800000"/>
            <a:headEnd/>
            <a:tailEnd/>
          </a:ln>
        </p:spPr>
        <p:txBody>
          <a:bodyPr>
            <a:spAutoFit/>
          </a:bodyPr>
          <a:lstStyle/>
          <a:p>
            <a:pPr>
              <a:spcBef>
                <a:spcPts val="1200"/>
              </a:spcBef>
              <a:buClr>
                <a:srgbClr val="FF3300"/>
              </a:buClr>
            </a:pPr>
            <a:r>
              <a:rPr lang="en-US" sz="2700" dirty="0">
                <a:solidFill>
                  <a:srgbClr val="002060"/>
                </a:solidFill>
              </a:rPr>
              <a:t>Online Services for before or </a:t>
            </a:r>
            <a:r>
              <a:rPr lang="en-US" sz="2700" dirty="0" smtClean="0">
                <a:solidFill>
                  <a:srgbClr val="002060"/>
                </a:solidFill>
              </a:rPr>
              <a:t>after </a:t>
            </a:r>
            <a:r>
              <a:rPr lang="en-US" sz="2700" dirty="0">
                <a:solidFill>
                  <a:srgbClr val="002060"/>
                </a:solidFill>
              </a:rPr>
              <a:t>you receive benefits</a:t>
            </a:r>
          </a:p>
          <a:p>
            <a:pPr>
              <a:spcBef>
                <a:spcPts val="1200"/>
              </a:spcBef>
              <a:buClr>
                <a:srgbClr val="FF3300"/>
              </a:buClr>
              <a:buFont typeface="Wingdings" pitchFamily="2" charset="2"/>
              <a:buChar char="Ø"/>
            </a:pPr>
            <a:r>
              <a:rPr lang="en-US" sz="2000" dirty="0">
                <a:solidFill>
                  <a:srgbClr val="002060"/>
                </a:solidFill>
              </a:rPr>
              <a:t> Social Security Statement </a:t>
            </a:r>
            <a:endParaRPr lang="en-US" sz="2000" dirty="0" smtClean="0">
              <a:solidFill>
                <a:srgbClr val="002060"/>
              </a:solidFill>
            </a:endParaRPr>
          </a:p>
          <a:p>
            <a:pPr>
              <a:spcBef>
                <a:spcPts val="1200"/>
              </a:spcBef>
              <a:buClr>
                <a:srgbClr val="FF3300"/>
              </a:buClr>
              <a:buFont typeface="Wingdings" pitchFamily="2" charset="2"/>
              <a:buChar char="Ø"/>
            </a:pPr>
            <a:r>
              <a:rPr lang="en-US" sz="2000" dirty="0">
                <a:solidFill>
                  <a:srgbClr val="002060"/>
                </a:solidFill>
              </a:rPr>
              <a:t> Change of </a:t>
            </a:r>
            <a:r>
              <a:rPr lang="en-US" sz="2000" dirty="0" smtClean="0">
                <a:solidFill>
                  <a:srgbClr val="002060"/>
                </a:solidFill>
              </a:rPr>
              <a:t>Address and Phone Number</a:t>
            </a:r>
          </a:p>
          <a:p>
            <a:pPr>
              <a:spcBef>
                <a:spcPts val="1200"/>
              </a:spcBef>
              <a:buClr>
                <a:srgbClr val="FF3300"/>
              </a:buClr>
              <a:buFont typeface="Wingdings" pitchFamily="2" charset="2"/>
              <a:buChar char="Ø"/>
            </a:pPr>
            <a:r>
              <a:rPr lang="en-US" sz="2000" dirty="0">
                <a:solidFill>
                  <a:srgbClr val="002060"/>
                </a:solidFill>
              </a:rPr>
              <a:t> Get a Benefit Verification </a:t>
            </a:r>
            <a:r>
              <a:rPr lang="en-US" sz="2000" dirty="0" smtClean="0">
                <a:solidFill>
                  <a:srgbClr val="002060"/>
                </a:solidFill>
              </a:rPr>
              <a:t>Letter</a:t>
            </a:r>
          </a:p>
          <a:p>
            <a:pPr marL="282575" lvl="0" indent="-282575">
              <a:spcBef>
                <a:spcPts val="1200"/>
              </a:spcBef>
              <a:buClr>
                <a:srgbClr val="FF3300"/>
              </a:buClr>
              <a:buFont typeface="Wingdings" pitchFamily="2" charset="2"/>
              <a:buChar char="Ø"/>
            </a:pPr>
            <a:r>
              <a:rPr lang="en-US" sz="2000" dirty="0">
                <a:solidFill>
                  <a:srgbClr val="002060"/>
                </a:solidFill>
              </a:rPr>
              <a:t>Start or Change Direct Deposit</a:t>
            </a:r>
          </a:p>
          <a:p>
            <a:pPr marL="282575" indent="-282575">
              <a:spcBef>
                <a:spcPts val="1200"/>
              </a:spcBef>
              <a:buClr>
                <a:srgbClr val="FF3300"/>
              </a:buClr>
              <a:buFont typeface="Wingdings" pitchFamily="2" charset="2"/>
              <a:buChar char="Ø"/>
            </a:pPr>
            <a:r>
              <a:rPr lang="en-US" sz="2000" dirty="0" smtClean="0">
                <a:solidFill>
                  <a:srgbClr val="002060"/>
                </a:solidFill>
              </a:rPr>
              <a:t>Retirement </a:t>
            </a:r>
            <a:r>
              <a:rPr lang="en-US" sz="2000" dirty="0">
                <a:solidFill>
                  <a:srgbClr val="002060"/>
                </a:solidFill>
              </a:rPr>
              <a:t>Estimator </a:t>
            </a:r>
            <a:endParaRPr lang="en-US" sz="2000" dirty="0" smtClean="0">
              <a:solidFill>
                <a:srgbClr val="002060"/>
              </a:solidFill>
            </a:endParaRPr>
          </a:p>
          <a:p>
            <a:pPr marL="282575" indent="-282575">
              <a:spcBef>
                <a:spcPts val="1200"/>
              </a:spcBef>
              <a:buClr>
                <a:srgbClr val="FF3300"/>
              </a:buClr>
              <a:buFont typeface="Wingdings" pitchFamily="2" charset="2"/>
              <a:buChar char="Ø"/>
            </a:pPr>
            <a:r>
              <a:rPr lang="en-US" sz="2000" dirty="0" smtClean="0">
                <a:solidFill>
                  <a:srgbClr val="002060"/>
                </a:solidFill>
              </a:rPr>
              <a:t>Retirement </a:t>
            </a:r>
            <a:r>
              <a:rPr lang="en-US" sz="2000" dirty="0">
                <a:solidFill>
                  <a:srgbClr val="002060"/>
                </a:solidFill>
              </a:rPr>
              <a:t>&amp; Disability </a:t>
            </a:r>
            <a:r>
              <a:rPr lang="en-US" sz="2000" dirty="0" smtClean="0">
                <a:solidFill>
                  <a:srgbClr val="002060"/>
                </a:solidFill>
              </a:rPr>
              <a:t>Applications</a:t>
            </a:r>
          </a:p>
          <a:p>
            <a:pPr>
              <a:spcBef>
                <a:spcPts val="1200"/>
              </a:spcBef>
              <a:buClr>
                <a:srgbClr val="FF3300"/>
              </a:buClr>
              <a:buFont typeface="Wingdings" pitchFamily="2" charset="2"/>
              <a:buChar char="Ø"/>
            </a:pPr>
            <a:r>
              <a:rPr lang="en-US" sz="2000" dirty="0" smtClean="0">
                <a:solidFill>
                  <a:srgbClr val="002060"/>
                </a:solidFill>
              </a:rPr>
              <a:t> Medicare Online</a:t>
            </a:r>
            <a:endParaRPr lang="en-US" sz="2000" dirty="0">
              <a:solidFill>
                <a:srgbClr val="002060"/>
              </a:solidFill>
            </a:endParaRPr>
          </a:p>
          <a:p>
            <a:pPr>
              <a:spcBef>
                <a:spcPts val="1200"/>
              </a:spcBef>
              <a:buClr>
                <a:srgbClr val="FF3300"/>
              </a:buClr>
              <a:buFont typeface="Wingdings" pitchFamily="2" charset="2"/>
              <a:buChar char="Ø"/>
            </a:pPr>
            <a:r>
              <a:rPr lang="en-US" sz="2000" dirty="0">
                <a:solidFill>
                  <a:srgbClr val="002060"/>
                </a:solidFill>
              </a:rPr>
              <a:t> </a:t>
            </a:r>
            <a:r>
              <a:rPr lang="en-US" sz="2000" dirty="0" smtClean="0">
                <a:solidFill>
                  <a:srgbClr val="002060"/>
                </a:solidFill>
              </a:rPr>
              <a:t>Apply </a:t>
            </a:r>
            <a:r>
              <a:rPr lang="en-US" sz="2000" dirty="0">
                <a:solidFill>
                  <a:srgbClr val="002060"/>
                </a:solidFill>
              </a:rPr>
              <a:t>for Extra Help With Medicare Drug Plan Costs</a:t>
            </a:r>
          </a:p>
          <a:p>
            <a:pPr>
              <a:spcBef>
                <a:spcPts val="1200"/>
              </a:spcBef>
              <a:buClr>
                <a:srgbClr val="FF3300"/>
              </a:buClr>
              <a:buFont typeface="Wingdings" pitchFamily="2" charset="2"/>
              <a:buChar char="Ø"/>
            </a:pPr>
            <a:r>
              <a:rPr lang="en-US" sz="2000" dirty="0">
                <a:solidFill>
                  <a:srgbClr val="002060"/>
                </a:solidFill>
              </a:rPr>
              <a:t> </a:t>
            </a:r>
            <a:r>
              <a:rPr lang="en-US" sz="2000" dirty="0" smtClean="0">
                <a:solidFill>
                  <a:srgbClr val="002060"/>
                </a:solidFill>
              </a:rPr>
              <a:t>Retirement/Survivors/Disability </a:t>
            </a:r>
            <a:r>
              <a:rPr lang="en-US" sz="2000" dirty="0">
                <a:solidFill>
                  <a:srgbClr val="002060"/>
                </a:solidFill>
              </a:rPr>
              <a:t>Planner</a:t>
            </a:r>
          </a:p>
          <a:p>
            <a:pPr marL="282575" indent="-282575">
              <a:spcBef>
                <a:spcPts val="1200"/>
              </a:spcBef>
              <a:buClr>
                <a:srgbClr val="FF3300"/>
              </a:buClr>
              <a:buFont typeface="Wingdings" pitchFamily="2" charset="2"/>
              <a:buChar char="Ø"/>
            </a:pPr>
            <a:r>
              <a:rPr lang="en-US" sz="2000" dirty="0" smtClean="0">
                <a:solidFill>
                  <a:srgbClr val="002060"/>
                </a:solidFill>
              </a:rPr>
              <a:t>Medicare </a:t>
            </a:r>
            <a:r>
              <a:rPr lang="en-US" sz="2000" dirty="0">
                <a:solidFill>
                  <a:srgbClr val="002060"/>
                </a:solidFill>
              </a:rPr>
              <a:t>Card </a:t>
            </a:r>
            <a:r>
              <a:rPr lang="en-US" sz="2000" dirty="0" smtClean="0">
                <a:solidFill>
                  <a:srgbClr val="002060"/>
                </a:solidFill>
              </a:rPr>
              <a:t>Replacements</a:t>
            </a:r>
            <a:endParaRPr lang="en-US" sz="2000" dirty="0">
              <a:solidFill>
                <a:srgbClr val="002060"/>
              </a:solidFill>
            </a:endParaRPr>
          </a:p>
        </p:txBody>
      </p:sp>
    </p:spTree>
    <p:extLst>
      <p:ext uri="{BB962C8B-B14F-4D97-AF65-F5344CB8AC3E}">
        <p14:creationId xmlns:p14="http://schemas.microsoft.com/office/powerpoint/2010/main" val="605734914"/>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52400"/>
            <a:ext cx="8229600" cy="124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1"/>
          <p:cNvPicPr>
            <a:picLocks noChangeAspect="1" noChangeArrowheads="1"/>
          </p:cNvPicPr>
          <p:nvPr/>
        </p:nvPicPr>
        <p:blipFill rotWithShape="1">
          <a:blip r:embed="rId4">
            <a:extLst>
              <a:ext uri="{28A0092B-C50C-407E-A947-70E740481C1C}">
                <a14:useLocalDpi xmlns:a14="http://schemas.microsoft.com/office/drawing/2010/main" val="0"/>
              </a:ext>
            </a:extLst>
          </a:blip>
          <a:srcRect t="26332" b="19749"/>
          <a:stretch/>
        </p:blipFill>
        <p:spPr bwMode="auto">
          <a:xfrm>
            <a:off x="2705100" y="1312260"/>
            <a:ext cx="4495800" cy="11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914400" y="2459985"/>
            <a:ext cx="7848600" cy="3280898"/>
          </a:xfrm>
          <a:prstGeom prst="rect">
            <a:avLst/>
          </a:prstGeom>
        </p:spPr>
        <p:txBody>
          <a:bodyPr wrap="square">
            <a:spAutoFit/>
          </a:bodyPr>
          <a:lstStyle/>
          <a:p>
            <a:pPr marL="342900" lvl="0" indent="-342900" eaLnBrk="0" hangingPunct="0">
              <a:spcBef>
                <a:spcPct val="20000"/>
              </a:spcBef>
              <a:buFontTx/>
              <a:buChar char="•"/>
            </a:pPr>
            <a:r>
              <a:rPr lang="en-US" sz="2800" kern="0" dirty="0">
                <a:solidFill>
                  <a:srgbClr val="000066"/>
                </a:solidFill>
                <a:cs typeface="Times New Roman" pitchFamily="18" charset="0"/>
              </a:rPr>
              <a:t>Discover us on Facebook, Twitter, </a:t>
            </a:r>
            <a:r>
              <a:rPr lang="en-US" sz="2800" kern="0" dirty="0" smtClean="0">
                <a:solidFill>
                  <a:srgbClr val="000066"/>
                </a:solidFill>
                <a:cs typeface="Times New Roman" pitchFamily="18" charset="0"/>
              </a:rPr>
              <a:t>YouTube</a:t>
            </a:r>
            <a:r>
              <a:rPr lang="en-US" sz="2800" kern="0" dirty="0">
                <a:solidFill>
                  <a:srgbClr val="000066"/>
                </a:solidFill>
                <a:cs typeface="Times New Roman" pitchFamily="18" charset="0"/>
              </a:rPr>
              <a:t>, </a:t>
            </a:r>
            <a:r>
              <a:rPr lang="en-US" sz="2800" kern="0" dirty="0" smtClean="0">
                <a:solidFill>
                  <a:srgbClr val="000066"/>
                </a:solidFill>
                <a:cs typeface="Times New Roman" pitchFamily="18" charset="0"/>
              </a:rPr>
              <a:t>and </a:t>
            </a:r>
            <a:r>
              <a:rPr lang="en-US" sz="2800" kern="0" dirty="0" err="1">
                <a:solidFill>
                  <a:srgbClr val="000066"/>
                </a:solidFill>
                <a:cs typeface="Times New Roman" pitchFamily="18" charset="0"/>
              </a:rPr>
              <a:t>Pinterest</a:t>
            </a:r>
            <a:endParaRPr lang="en-US" sz="2800" kern="0" dirty="0">
              <a:solidFill>
                <a:srgbClr val="000066"/>
              </a:solidFill>
              <a:cs typeface="Times New Roman" pitchFamily="18" charset="0"/>
            </a:endParaRPr>
          </a:p>
          <a:p>
            <a:pPr marL="342900" lvl="0" indent="-342900" eaLnBrk="0" hangingPunct="0">
              <a:spcBef>
                <a:spcPct val="20000"/>
              </a:spcBef>
              <a:buFontTx/>
              <a:buChar char="•"/>
            </a:pPr>
            <a:r>
              <a:rPr lang="en-US" sz="2800" kern="0" dirty="0">
                <a:solidFill>
                  <a:srgbClr val="000066"/>
                </a:solidFill>
                <a:cs typeface="Times New Roman" pitchFamily="18" charset="0"/>
              </a:rPr>
              <a:t>View popular agency webinar videos at</a:t>
            </a:r>
            <a:br>
              <a:rPr lang="en-US" sz="2800" kern="0" dirty="0">
                <a:solidFill>
                  <a:srgbClr val="000066"/>
                </a:solidFill>
                <a:cs typeface="Times New Roman" pitchFamily="18" charset="0"/>
              </a:rPr>
            </a:br>
            <a:r>
              <a:rPr lang="en-US" sz="2800" i="1" kern="0" dirty="0">
                <a:solidFill>
                  <a:srgbClr val="000066"/>
                </a:solidFill>
                <a:cs typeface="Times New Roman" pitchFamily="18" charset="0"/>
              </a:rPr>
              <a:t>www.socialsecurity.gov/webinars</a:t>
            </a:r>
          </a:p>
          <a:p>
            <a:pPr marL="342900" lvl="0" indent="-342900" eaLnBrk="0" hangingPunct="0">
              <a:spcBef>
                <a:spcPct val="20000"/>
              </a:spcBef>
              <a:buFontTx/>
              <a:buChar char="•"/>
            </a:pPr>
            <a:r>
              <a:rPr lang="en-US" sz="2800" kern="0" dirty="0">
                <a:solidFill>
                  <a:srgbClr val="000066"/>
                </a:solidFill>
                <a:cs typeface="Times New Roman" pitchFamily="18" charset="0"/>
              </a:rPr>
              <a:t>Sign-up to get emails and SMS/Texting </a:t>
            </a:r>
            <a:br>
              <a:rPr lang="en-US" sz="2800" kern="0" dirty="0">
                <a:solidFill>
                  <a:srgbClr val="000066"/>
                </a:solidFill>
                <a:cs typeface="Times New Roman" pitchFamily="18" charset="0"/>
              </a:rPr>
            </a:br>
            <a:r>
              <a:rPr lang="en-US" sz="2800" kern="0" dirty="0">
                <a:solidFill>
                  <a:srgbClr val="000066"/>
                </a:solidFill>
                <a:cs typeface="Times New Roman" pitchFamily="18" charset="0"/>
              </a:rPr>
              <a:t>when we update popular </a:t>
            </a:r>
            <a:r>
              <a:rPr lang="en-US" sz="2800" i="1" kern="0" dirty="0">
                <a:solidFill>
                  <a:srgbClr val="000066"/>
                </a:solidFill>
                <a:cs typeface="Times New Roman" pitchFamily="18" charset="0"/>
              </a:rPr>
              <a:t>www.socialsecurity.gov</a:t>
            </a:r>
            <a:r>
              <a:rPr lang="en-US" sz="2800" kern="0" dirty="0">
                <a:solidFill>
                  <a:srgbClr val="000066"/>
                </a:solidFill>
                <a:cs typeface="Times New Roman" pitchFamily="18" charset="0"/>
              </a:rPr>
              <a:t> web pages</a:t>
            </a:r>
            <a:endParaRPr lang="en-US" sz="2800" b="0" kern="0" dirty="0">
              <a:solidFill>
                <a:srgbClr val="000066"/>
              </a:solidFill>
              <a:cs typeface="Times New Roman" pitchFamily="18" charset="0"/>
            </a:endParaRPr>
          </a:p>
        </p:txBody>
      </p:sp>
    </p:spTree>
    <p:extLst>
      <p:ext uri="{BB962C8B-B14F-4D97-AF65-F5344CB8AC3E}">
        <p14:creationId xmlns:p14="http://schemas.microsoft.com/office/powerpoint/2010/main" val="2106797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8" descr="93167278 white out check"/>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3400" y="1803400"/>
            <a:ext cx="8610600" cy="5054600"/>
          </a:xfrm>
          <a:prstGeom prst="rect">
            <a:avLst/>
          </a:prstGeom>
          <a:noFill/>
          <a:ln w="9525">
            <a:noFill/>
            <a:miter lim="800000"/>
            <a:headEnd/>
            <a:tailEnd/>
          </a:ln>
        </p:spPr>
      </p:pic>
      <p:sp>
        <p:nvSpPr>
          <p:cNvPr id="31747" name="Text Box 8"/>
          <p:cNvSpPr txBox="1">
            <a:spLocks noChangeArrowheads="1"/>
          </p:cNvSpPr>
          <p:nvPr/>
        </p:nvSpPr>
        <p:spPr bwMode="auto">
          <a:xfrm>
            <a:off x="687388" y="1524000"/>
            <a:ext cx="8456612" cy="2308324"/>
          </a:xfrm>
          <a:prstGeom prst="rect">
            <a:avLst/>
          </a:prstGeom>
          <a:noFill/>
          <a:ln w="9525">
            <a:noFill/>
            <a:miter lim="800000"/>
            <a:headEnd/>
            <a:tailEnd/>
          </a:ln>
        </p:spPr>
        <p:txBody>
          <a:bodyPr>
            <a:spAutoFit/>
          </a:bodyPr>
          <a:lstStyle/>
          <a:p>
            <a:pPr algn="ctr">
              <a:buClr>
                <a:srgbClr val="FF3300"/>
              </a:buClr>
              <a:buFont typeface="Wingdings" pitchFamily="2" charset="2"/>
              <a:buNone/>
            </a:pPr>
            <a:r>
              <a:rPr lang="en-US" sz="3600" dirty="0">
                <a:solidFill>
                  <a:srgbClr val="002060"/>
                </a:solidFill>
              </a:rPr>
              <a:t>If any part of your pension is based </a:t>
            </a:r>
            <a:br>
              <a:rPr lang="en-US" sz="3600" dirty="0">
                <a:solidFill>
                  <a:srgbClr val="002060"/>
                </a:solidFill>
              </a:rPr>
            </a:br>
            <a:r>
              <a:rPr lang="en-US" sz="3600" dirty="0">
                <a:solidFill>
                  <a:srgbClr val="002060"/>
                </a:solidFill>
              </a:rPr>
              <a:t>on work not covered by Social </a:t>
            </a:r>
            <a:br>
              <a:rPr lang="en-US" sz="3600" dirty="0">
                <a:solidFill>
                  <a:srgbClr val="002060"/>
                </a:solidFill>
              </a:rPr>
            </a:br>
            <a:r>
              <a:rPr lang="en-US" sz="3600" dirty="0">
                <a:solidFill>
                  <a:srgbClr val="002060"/>
                </a:solidFill>
              </a:rPr>
              <a:t>Security, you may be affected by the </a:t>
            </a:r>
            <a:br>
              <a:rPr lang="en-US" sz="3600" dirty="0">
                <a:solidFill>
                  <a:srgbClr val="002060"/>
                </a:solidFill>
              </a:rPr>
            </a:br>
            <a:r>
              <a:rPr lang="en-US" sz="3600" dirty="0">
                <a:solidFill>
                  <a:srgbClr val="002060"/>
                </a:solidFill>
              </a:rPr>
              <a:t>Windfall Elimination Provision.</a:t>
            </a:r>
          </a:p>
        </p:txBody>
      </p:sp>
      <p:sp>
        <p:nvSpPr>
          <p:cNvPr id="31748" name="Text Box 9"/>
          <p:cNvSpPr txBox="1">
            <a:spLocks noChangeArrowheads="1"/>
          </p:cNvSpPr>
          <p:nvPr/>
        </p:nvSpPr>
        <p:spPr bwMode="auto">
          <a:xfrm>
            <a:off x="762000" y="273050"/>
            <a:ext cx="8382000" cy="707886"/>
          </a:xfrm>
          <a:prstGeom prst="rect">
            <a:avLst/>
          </a:prstGeom>
          <a:noFill/>
          <a:ln w="9525">
            <a:noFill/>
            <a:miter lim="800000"/>
            <a:headEnd/>
            <a:tailEnd/>
          </a:ln>
        </p:spPr>
        <p:txBody>
          <a:bodyPr>
            <a:spAutoFit/>
          </a:bodyPr>
          <a:lstStyle/>
          <a:p>
            <a:pPr algn="ctr"/>
            <a:r>
              <a:rPr lang="en-US" sz="4000" dirty="0">
                <a:solidFill>
                  <a:srgbClr val="002060"/>
                </a:solidFill>
              </a:rPr>
              <a:t>Windfall Elimination Provision</a:t>
            </a:r>
          </a:p>
        </p:txBody>
      </p:sp>
      <p:sp>
        <p:nvSpPr>
          <p:cNvPr id="31751" name="Rectangle 16"/>
          <p:cNvSpPr>
            <a:spLocks noChangeArrowheads="1"/>
          </p:cNvSpPr>
          <p:nvPr/>
        </p:nvSpPr>
        <p:spPr bwMode="auto">
          <a:xfrm rot="5400000">
            <a:off x="-3124200" y="3124200"/>
            <a:ext cx="6858000" cy="609600"/>
          </a:xfrm>
          <a:prstGeom prst="rect">
            <a:avLst/>
          </a:prstGeom>
          <a:solidFill>
            <a:srgbClr val="002060"/>
          </a:solidFill>
          <a:ln w="9525">
            <a:noFill/>
            <a:miter lim="800000"/>
            <a:headEnd/>
            <a:tailEnd/>
          </a:ln>
        </p:spPr>
        <p:txBody>
          <a:bodyPr wrap="none" anchor="ctr"/>
          <a:lstStyle/>
          <a:p>
            <a:endParaRPr lang="en-US" dirty="0"/>
          </a:p>
        </p:txBody>
      </p:sp>
      <p:sp>
        <p:nvSpPr>
          <p:cNvPr id="31752" name="Rectangle 17"/>
          <p:cNvSpPr>
            <a:spLocks noChangeArrowheads="1"/>
          </p:cNvSpPr>
          <p:nvPr/>
        </p:nvSpPr>
        <p:spPr bwMode="auto">
          <a:xfrm>
            <a:off x="609600" y="6667500"/>
            <a:ext cx="8534400" cy="190500"/>
          </a:xfrm>
          <a:prstGeom prst="rect">
            <a:avLst/>
          </a:prstGeom>
          <a:solidFill>
            <a:srgbClr val="FF2B15"/>
          </a:solidFill>
          <a:ln w="9525">
            <a:solidFill>
              <a:srgbClr val="FF2B15"/>
            </a:solidFill>
            <a:miter lim="800000"/>
            <a:headEnd/>
            <a:tailEnd/>
          </a:ln>
        </p:spPr>
        <p:txBody>
          <a:bodyPr wrap="none" anchor="ctr"/>
          <a:lstStyle/>
          <a:p>
            <a:endParaRPr lang="en-US" dirty="0"/>
          </a:p>
        </p:txBody>
      </p:sp>
      <p:sp>
        <p:nvSpPr>
          <p:cNvPr id="9" name="Line 22"/>
          <p:cNvSpPr>
            <a:spLocks noChangeShapeType="1"/>
          </p:cNvSpPr>
          <p:nvPr/>
        </p:nvSpPr>
        <p:spPr bwMode="auto">
          <a:xfrm rot="5400000">
            <a:off x="-2742406" y="3428206"/>
            <a:ext cx="6858000" cy="1588"/>
          </a:xfrm>
          <a:prstGeom prst="line">
            <a:avLst/>
          </a:prstGeom>
          <a:noFill/>
          <a:ln w="76200" cmpd="tri">
            <a:solidFill>
              <a:srgbClr val="FF2B15"/>
            </a:solidFill>
            <a:round/>
            <a:headEnd/>
            <a:tailEnd/>
          </a:ln>
          <a:effectLst/>
        </p:spPr>
        <p:txBody>
          <a:bodyPr/>
          <a:lstStyle/>
          <a:p>
            <a:pPr>
              <a:defRPr/>
            </a:pPr>
            <a:endParaRPr lang="en-US" dirty="0"/>
          </a:p>
        </p:txBody>
      </p:sp>
      <p:sp>
        <p:nvSpPr>
          <p:cNvPr id="10" name="TextBox 9"/>
          <p:cNvSpPr txBox="1"/>
          <p:nvPr/>
        </p:nvSpPr>
        <p:spPr>
          <a:xfrm>
            <a:off x="8610600" y="6248400"/>
            <a:ext cx="838200" cy="276999"/>
          </a:xfrm>
          <a:prstGeom prst="rect">
            <a:avLst/>
          </a:prstGeom>
          <a:noFill/>
        </p:spPr>
        <p:txBody>
          <a:bodyPr wrap="square" rtlCol="0">
            <a:spAutoFit/>
          </a:bodyPr>
          <a:lstStyle/>
          <a:p>
            <a:fld id="{1FB1DB2C-1627-4E1C-A9EB-8D93EAAE1F0C}" type="slidenum">
              <a:rPr lang="en-US" sz="1200" smtClean="0">
                <a:solidFill>
                  <a:srgbClr val="002060"/>
                </a:solidFill>
              </a:rPr>
              <a:t>3</a:t>
            </a:fld>
            <a:endParaRPr lang="en-US" sz="1200" dirty="0">
              <a:solidFill>
                <a:srgbClr val="002060"/>
              </a:solidFill>
            </a:endParaRPr>
          </a:p>
        </p:txBody>
      </p:sp>
    </p:spTree>
    <p:extLst>
      <p:ext uri="{BB962C8B-B14F-4D97-AF65-F5344CB8AC3E}">
        <p14:creationId xmlns:p14="http://schemas.microsoft.com/office/powerpoint/2010/main" val="263300304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1524000" y="2040117"/>
            <a:ext cx="6629400" cy="3827282"/>
          </a:xfrm>
          <a:prstGeom prst="rect">
            <a:avLst/>
          </a:prstGeom>
          <a:solidFill>
            <a:schemeClr val="bg1">
              <a:lumMod val="95000"/>
            </a:schemeClr>
          </a:solidFill>
          <a:ln w="9525" cap="flat" cmpd="sng" algn="ctr">
            <a:noFill/>
            <a:prstDash val="solid"/>
            <a:round/>
            <a:headEnd type="none" w="med" len="med"/>
            <a:tailEnd type="none" w="med" len="med"/>
          </a:ln>
          <a:effectLst/>
        </p:spPr>
        <p:txBody>
          <a:bodyPr wrap="square">
            <a:spAutoFit/>
          </a:bodyPr>
          <a:lstStyle/>
          <a:p>
            <a:pPr>
              <a:defRPr/>
            </a:pPr>
            <a:endParaRPr lang="en-US" dirty="0"/>
          </a:p>
        </p:txBody>
      </p:sp>
      <p:sp>
        <p:nvSpPr>
          <p:cNvPr id="33797" name="Title 8"/>
          <p:cNvSpPr>
            <a:spLocks noGrp="1"/>
          </p:cNvSpPr>
          <p:nvPr>
            <p:ph type="title" idx="4294967295"/>
          </p:nvPr>
        </p:nvSpPr>
        <p:spPr bwMode="auto">
          <a:xfrm>
            <a:off x="685800" y="350838"/>
            <a:ext cx="8458200" cy="563562"/>
          </a:xfrm>
          <a:prstGeom prst="rect">
            <a:avLst/>
          </a:prstGeom>
          <a:noFill/>
          <a:ln>
            <a:miter lim="800000"/>
            <a:headEnd/>
            <a:tailEnd/>
          </a:ln>
        </p:spPr>
        <p:txBody>
          <a:bodyPr vert="horz" wrap="square" lIns="91440" tIns="45720" rIns="91440" bIns="45720" numCol="1" anchor="t" anchorCtr="0" compatLnSpc="1">
            <a:prstTxWarp prst="textNoShape">
              <a:avLst/>
            </a:prstTxWarp>
            <a:normAutofit fontScale="90000"/>
          </a:bodyPr>
          <a:lstStyle/>
          <a:p>
            <a:r>
              <a:rPr lang="en-US" sz="2800" b="1" dirty="0" smtClean="0">
                <a:solidFill>
                  <a:srgbClr val="002060"/>
                </a:solidFill>
                <a:latin typeface="Times New Roman" pitchFamily="18" charset="0"/>
                <a:cs typeface="Times New Roman" pitchFamily="18" charset="0"/>
              </a:rPr>
              <a:t>Exception to the Windfall Elimination Provision</a:t>
            </a:r>
            <a:r>
              <a:rPr lang="en-US" sz="2800" dirty="0" smtClean="0">
                <a:solidFill>
                  <a:srgbClr val="002060"/>
                </a:solidFill>
              </a:rPr>
              <a:t/>
            </a:r>
            <a:br>
              <a:rPr lang="en-US" sz="2800" dirty="0" smtClean="0">
                <a:solidFill>
                  <a:srgbClr val="002060"/>
                </a:solidFill>
              </a:rPr>
            </a:br>
            <a:endParaRPr lang="en-US" sz="2800" dirty="0" smtClean="0">
              <a:solidFill>
                <a:srgbClr val="002060"/>
              </a:solidFill>
            </a:endParaRPr>
          </a:p>
        </p:txBody>
      </p:sp>
      <p:sp>
        <p:nvSpPr>
          <p:cNvPr id="33799" name="Rectangle 6"/>
          <p:cNvSpPr>
            <a:spLocks noChangeArrowheads="1"/>
          </p:cNvSpPr>
          <p:nvPr/>
        </p:nvSpPr>
        <p:spPr bwMode="auto">
          <a:xfrm>
            <a:off x="1143000" y="5867400"/>
            <a:ext cx="7772400" cy="830997"/>
          </a:xfrm>
          <a:prstGeom prst="rect">
            <a:avLst/>
          </a:prstGeom>
          <a:noFill/>
          <a:ln w="9525">
            <a:noFill/>
            <a:miter lim="800000"/>
            <a:headEnd/>
            <a:tailEnd/>
          </a:ln>
        </p:spPr>
        <p:txBody>
          <a:bodyPr>
            <a:spAutoFit/>
          </a:bodyPr>
          <a:lstStyle/>
          <a:p>
            <a:pPr algn="ctr">
              <a:buClr>
                <a:srgbClr val="FF0000"/>
              </a:buClr>
              <a:tabLst>
                <a:tab pos="1206500" algn="ctr"/>
                <a:tab pos="4000500" algn="ctr"/>
              </a:tabLst>
            </a:pPr>
            <a:r>
              <a:rPr lang="en-US" dirty="0">
                <a:solidFill>
                  <a:srgbClr val="002060"/>
                </a:solidFill>
              </a:rPr>
              <a:t>Our Online WEP calculator allows you to </a:t>
            </a:r>
            <a:r>
              <a:rPr lang="en-US" dirty="0" smtClean="0">
                <a:solidFill>
                  <a:srgbClr val="002060"/>
                </a:solidFill>
              </a:rPr>
              <a:t/>
            </a:r>
            <a:br>
              <a:rPr lang="en-US" dirty="0" smtClean="0">
                <a:solidFill>
                  <a:srgbClr val="002060"/>
                </a:solidFill>
              </a:rPr>
            </a:br>
            <a:r>
              <a:rPr lang="en-US" dirty="0" smtClean="0">
                <a:solidFill>
                  <a:srgbClr val="002060"/>
                </a:solidFill>
              </a:rPr>
              <a:t>estimate your </a:t>
            </a:r>
            <a:r>
              <a:rPr lang="en-US" dirty="0">
                <a:solidFill>
                  <a:srgbClr val="002060"/>
                </a:solidFill>
              </a:rPr>
              <a:t>Social Security benefit. </a:t>
            </a:r>
          </a:p>
        </p:txBody>
      </p:sp>
      <p:sp>
        <p:nvSpPr>
          <p:cNvPr id="4" name="Rectangle 3"/>
          <p:cNvSpPr/>
          <p:nvPr/>
        </p:nvSpPr>
        <p:spPr bwMode="auto">
          <a:xfrm>
            <a:off x="1524000" y="1288143"/>
            <a:ext cx="6629400" cy="997857"/>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DDDDDD"/>
              </a:solidFill>
              <a:effectLst/>
              <a:latin typeface="Times New Roman" pitchFamily="18" charset="0"/>
            </a:endParaRPr>
          </a:p>
        </p:txBody>
      </p:sp>
      <p:sp>
        <p:nvSpPr>
          <p:cNvPr id="2" name="TextBox 1"/>
          <p:cNvSpPr txBox="1"/>
          <p:nvPr/>
        </p:nvSpPr>
        <p:spPr>
          <a:xfrm>
            <a:off x="1676400" y="1378803"/>
            <a:ext cx="2819400" cy="830997"/>
          </a:xfrm>
          <a:prstGeom prst="rect">
            <a:avLst/>
          </a:prstGeom>
          <a:noFill/>
        </p:spPr>
        <p:txBody>
          <a:bodyPr wrap="square" rtlCol="0">
            <a:spAutoFit/>
          </a:bodyPr>
          <a:lstStyle/>
          <a:p>
            <a:r>
              <a:rPr lang="en-US" dirty="0" smtClean="0">
                <a:solidFill>
                  <a:srgbClr val="002060"/>
                </a:solidFill>
              </a:rPr>
              <a:t>Years of Social Security Coverage</a:t>
            </a:r>
            <a:endParaRPr lang="en-US" dirty="0">
              <a:solidFill>
                <a:srgbClr val="002060"/>
              </a:solidFill>
            </a:endParaRPr>
          </a:p>
        </p:txBody>
      </p:sp>
      <p:sp>
        <p:nvSpPr>
          <p:cNvPr id="11" name="TextBox 10"/>
          <p:cNvSpPr txBox="1"/>
          <p:nvPr/>
        </p:nvSpPr>
        <p:spPr>
          <a:xfrm>
            <a:off x="5216071" y="1378803"/>
            <a:ext cx="2819400" cy="830997"/>
          </a:xfrm>
          <a:prstGeom prst="rect">
            <a:avLst/>
          </a:prstGeom>
          <a:noFill/>
        </p:spPr>
        <p:txBody>
          <a:bodyPr wrap="square" rtlCol="0">
            <a:spAutoFit/>
          </a:bodyPr>
          <a:lstStyle/>
          <a:p>
            <a:pPr algn="r"/>
            <a:r>
              <a:rPr lang="en-US" dirty="0" smtClean="0">
                <a:solidFill>
                  <a:srgbClr val="002060"/>
                </a:solidFill>
              </a:rPr>
              <a:t>% of First Factor in Benefit Formula</a:t>
            </a:r>
            <a:endParaRPr lang="en-US" dirty="0">
              <a:solidFill>
                <a:srgbClr val="002060"/>
              </a:solidFill>
            </a:endParaRPr>
          </a:p>
        </p:txBody>
      </p:sp>
      <p:sp>
        <p:nvSpPr>
          <p:cNvPr id="33796" name="Text Box 18"/>
          <p:cNvSpPr txBox="1">
            <a:spLocks noChangeArrowheads="1"/>
          </p:cNvSpPr>
          <p:nvPr/>
        </p:nvSpPr>
        <p:spPr bwMode="auto">
          <a:xfrm>
            <a:off x="1295400" y="2369671"/>
            <a:ext cx="6172200" cy="3954929"/>
          </a:xfrm>
          <a:prstGeom prst="rect">
            <a:avLst/>
          </a:prstGeom>
          <a:noFill/>
          <a:ln w="9525" algn="ctr">
            <a:noFill/>
            <a:miter lim="800000"/>
            <a:headEnd/>
            <a:tailEnd/>
          </a:ln>
        </p:spPr>
        <p:txBody>
          <a:bodyPr wrap="square">
            <a:spAutoFit/>
          </a:bodyPr>
          <a:lstStyle/>
          <a:p>
            <a:pPr>
              <a:tabLst>
                <a:tab pos="1206500" algn="ctr"/>
                <a:tab pos="4000500" algn="ctr"/>
              </a:tabLst>
            </a:pPr>
            <a:r>
              <a:rPr lang="en-US" sz="2000" dirty="0">
                <a:solidFill>
                  <a:srgbClr val="002060"/>
                </a:solidFill>
              </a:rPr>
              <a:t>  	</a:t>
            </a:r>
            <a:r>
              <a:rPr lang="en-US" sz="2000" dirty="0" smtClean="0">
                <a:solidFill>
                  <a:srgbClr val="002060"/>
                </a:solidFill>
              </a:rPr>
              <a:t>30 </a:t>
            </a:r>
            <a:r>
              <a:rPr lang="en-US" sz="2000" dirty="0">
                <a:solidFill>
                  <a:srgbClr val="002060"/>
                </a:solidFill>
              </a:rPr>
              <a:t>or more			90</a:t>
            </a:r>
          </a:p>
          <a:p>
            <a:pPr>
              <a:tabLst>
                <a:tab pos="1206500" algn="ctr"/>
                <a:tab pos="4000500" algn="ctr"/>
              </a:tabLst>
            </a:pPr>
            <a:r>
              <a:rPr lang="en-US" sz="2000" dirty="0">
                <a:solidFill>
                  <a:srgbClr val="002060"/>
                </a:solidFill>
              </a:rPr>
              <a:t>	29			85</a:t>
            </a:r>
          </a:p>
          <a:p>
            <a:pPr>
              <a:tabLst>
                <a:tab pos="1206500" algn="ctr"/>
                <a:tab pos="4000500" algn="ctr"/>
              </a:tabLst>
            </a:pPr>
            <a:r>
              <a:rPr lang="en-US" sz="2000" dirty="0">
                <a:solidFill>
                  <a:srgbClr val="002060"/>
                </a:solidFill>
              </a:rPr>
              <a:t>	28			80</a:t>
            </a:r>
          </a:p>
          <a:p>
            <a:pPr>
              <a:tabLst>
                <a:tab pos="1206500" algn="ctr"/>
                <a:tab pos="4000500" algn="ctr"/>
              </a:tabLst>
            </a:pPr>
            <a:r>
              <a:rPr lang="en-US" sz="2000" dirty="0">
                <a:solidFill>
                  <a:srgbClr val="002060"/>
                </a:solidFill>
              </a:rPr>
              <a:t>	27			75</a:t>
            </a:r>
          </a:p>
          <a:p>
            <a:pPr>
              <a:tabLst>
                <a:tab pos="1206500" algn="ctr"/>
                <a:tab pos="4000500" algn="ctr"/>
              </a:tabLst>
            </a:pPr>
            <a:r>
              <a:rPr lang="en-US" sz="2000" dirty="0">
                <a:solidFill>
                  <a:srgbClr val="002060"/>
                </a:solidFill>
              </a:rPr>
              <a:t>	26			70</a:t>
            </a:r>
          </a:p>
          <a:p>
            <a:pPr>
              <a:tabLst>
                <a:tab pos="1206500" algn="ctr"/>
                <a:tab pos="4000500" algn="ctr"/>
              </a:tabLst>
            </a:pPr>
            <a:r>
              <a:rPr lang="en-US" sz="2000" dirty="0">
                <a:solidFill>
                  <a:srgbClr val="002060"/>
                </a:solidFill>
              </a:rPr>
              <a:t>	25			65</a:t>
            </a:r>
          </a:p>
          <a:p>
            <a:pPr>
              <a:tabLst>
                <a:tab pos="1206500" algn="ctr"/>
                <a:tab pos="4000500" algn="ctr"/>
              </a:tabLst>
            </a:pPr>
            <a:r>
              <a:rPr lang="en-US" sz="2000" dirty="0">
                <a:solidFill>
                  <a:srgbClr val="002060"/>
                </a:solidFill>
              </a:rPr>
              <a:t>	24			60</a:t>
            </a:r>
          </a:p>
          <a:p>
            <a:pPr>
              <a:tabLst>
                <a:tab pos="1206500" algn="ctr"/>
                <a:tab pos="4000500" algn="ctr"/>
              </a:tabLst>
            </a:pPr>
            <a:r>
              <a:rPr lang="en-US" sz="2000" dirty="0">
                <a:solidFill>
                  <a:srgbClr val="002060"/>
                </a:solidFill>
              </a:rPr>
              <a:t>	23			55</a:t>
            </a:r>
          </a:p>
          <a:p>
            <a:pPr>
              <a:tabLst>
                <a:tab pos="1206500" algn="ctr"/>
                <a:tab pos="4000500" algn="ctr"/>
              </a:tabLst>
            </a:pPr>
            <a:r>
              <a:rPr lang="en-US" sz="2000" dirty="0">
                <a:solidFill>
                  <a:srgbClr val="002060"/>
                </a:solidFill>
              </a:rPr>
              <a:t>	22			50</a:t>
            </a:r>
          </a:p>
          <a:p>
            <a:pPr>
              <a:tabLst>
                <a:tab pos="1206500" algn="ctr"/>
                <a:tab pos="4000500" algn="ctr"/>
              </a:tabLst>
            </a:pPr>
            <a:r>
              <a:rPr lang="en-US" sz="2000" dirty="0">
                <a:solidFill>
                  <a:srgbClr val="002060"/>
                </a:solidFill>
              </a:rPr>
              <a:t>	21			45</a:t>
            </a:r>
          </a:p>
          <a:p>
            <a:pPr>
              <a:tabLst>
                <a:tab pos="1206500" algn="ctr"/>
                <a:tab pos="4000500" algn="ctr"/>
              </a:tabLst>
            </a:pPr>
            <a:r>
              <a:rPr lang="en-US" sz="2000" dirty="0">
                <a:solidFill>
                  <a:srgbClr val="002060"/>
                </a:solidFill>
              </a:rPr>
              <a:t>	20 or fewer			40 </a:t>
            </a:r>
            <a:br>
              <a:rPr lang="en-US" sz="2000" dirty="0">
                <a:solidFill>
                  <a:srgbClr val="002060"/>
                </a:solidFill>
              </a:rPr>
            </a:br>
            <a:endParaRPr lang="en-US" sz="1100" dirty="0">
              <a:solidFill>
                <a:srgbClr val="002060"/>
              </a:solidFill>
            </a:endParaRPr>
          </a:p>
          <a:p>
            <a:pPr>
              <a:tabLst>
                <a:tab pos="1206500" algn="ctr"/>
                <a:tab pos="4000500" algn="ctr"/>
              </a:tabLst>
            </a:pPr>
            <a:endParaRPr lang="en-US" sz="2000" dirty="0">
              <a:solidFill>
                <a:srgbClr val="002060"/>
              </a:solidFill>
            </a:endParaRPr>
          </a:p>
        </p:txBody>
      </p:sp>
    </p:spTree>
    <p:extLst>
      <p:ext uri="{BB962C8B-B14F-4D97-AF65-F5344CB8AC3E}">
        <p14:creationId xmlns:p14="http://schemas.microsoft.com/office/powerpoint/2010/main" val="184805067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8"/>
          <p:cNvSpPr txBox="1">
            <a:spLocks noChangeArrowheads="1"/>
          </p:cNvSpPr>
          <p:nvPr/>
        </p:nvSpPr>
        <p:spPr bwMode="auto">
          <a:xfrm>
            <a:off x="685800" y="273050"/>
            <a:ext cx="8458200" cy="641350"/>
          </a:xfrm>
          <a:prstGeom prst="rect">
            <a:avLst/>
          </a:prstGeom>
          <a:noFill/>
          <a:ln w="9525">
            <a:noFill/>
            <a:miter lim="800000"/>
            <a:headEnd/>
            <a:tailEnd/>
          </a:ln>
        </p:spPr>
        <p:txBody>
          <a:bodyPr>
            <a:spAutoFit/>
          </a:bodyPr>
          <a:lstStyle/>
          <a:p>
            <a:pPr algn="ctr"/>
            <a:r>
              <a:rPr lang="en-US" sz="3600" dirty="0">
                <a:solidFill>
                  <a:srgbClr val="002060"/>
                </a:solidFill>
              </a:rPr>
              <a:t>Government Pension Offset (GPO)</a:t>
            </a:r>
          </a:p>
        </p:txBody>
      </p:sp>
      <p:sp>
        <p:nvSpPr>
          <p:cNvPr id="34819" name="Text Box 9"/>
          <p:cNvSpPr txBox="1">
            <a:spLocks noChangeArrowheads="1"/>
          </p:cNvSpPr>
          <p:nvPr/>
        </p:nvSpPr>
        <p:spPr bwMode="auto">
          <a:xfrm>
            <a:off x="1219200" y="1214497"/>
            <a:ext cx="7467600" cy="2062103"/>
          </a:xfrm>
          <a:prstGeom prst="rect">
            <a:avLst/>
          </a:prstGeom>
          <a:noFill/>
          <a:ln w="9525">
            <a:noFill/>
            <a:miter lim="800000"/>
            <a:headEnd/>
            <a:tailEnd/>
          </a:ln>
        </p:spPr>
        <p:txBody>
          <a:bodyPr>
            <a:spAutoFit/>
          </a:bodyPr>
          <a:lstStyle/>
          <a:p>
            <a:pPr algn="ctr">
              <a:buClr>
                <a:srgbClr val="FF3300"/>
              </a:buClr>
              <a:buFont typeface="Wingdings" pitchFamily="2" charset="2"/>
              <a:buNone/>
            </a:pPr>
            <a:r>
              <a:rPr lang="en-US" sz="3200" dirty="0">
                <a:solidFill>
                  <a:srgbClr val="002060"/>
                </a:solidFill>
              </a:rPr>
              <a:t>If you receive a government pension </a:t>
            </a:r>
            <a:br>
              <a:rPr lang="en-US" sz="3200" dirty="0">
                <a:solidFill>
                  <a:srgbClr val="002060"/>
                </a:solidFill>
              </a:rPr>
            </a:br>
            <a:r>
              <a:rPr lang="en-US" sz="3200" dirty="0">
                <a:solidFill>
                  <a:srgbClr val="002060"/>
                </a:solidFill>
              </a:rPr>
              <a:t>based on work not covered by Social </a:t>
            </a:r>
            <a:br>
              <a:rPr lang="en-US" sz="3200" dirty="0">
                <a:solidFill>
                  <a:srgbClr val="002060"/>
                </a:solidFill>
              </a:rPr>
            </a:br>
            <a:r>
              <a:rPr lang="en-US" sz="3200" dirty="0">
                <a:solidFill>
                  <a:srgbClr val="002060"/>
                </a:solidFill>
              </a:rPr>
              <a:t>Security, your Social Security spouse’s </a:t>
            </a:r>
            <a:br>
              <a:rPr lang="en-US" sz="3200" dirty="0">
                <a:solidFill>
                  <a:srgbClr val="002060"/>
                </a:solidFill>
              </a:rPr>
            </a:br>
            <a:r>
              <a:rPr lang="en-US" sz="3200" dirty="0">
                <a:solidFill>
                  <a:srgbClr val="002060"/>
                </a:solidFill>
              </a:rPr>
              <a:t>or widow(er)’s benefits may be reduced.</a:t>
            </a:r>
          </a:p>
        </p:txBody>
      </p:sp>
      <p:pic>
        <p:nvPicPr>
          <p:cNvPr id="6" name="Picture 5" descr="9683561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53672" y="3505200"/>
            <a:ext cx="4456728" cy="2971800"/>
          </a:xfrm>
          <a:prstGeom prst="rect">
            <a:avLst/>
          </a:prstGeom>
          <a:ln w="38100">
            <a:solidFill>
              <a:schemeClr val="bg1">
                <a:lumMod val="85000"/>
              </a:schemeClr>
            </a:solidFill>
          </a:ln>
          <a:effectLst/>
        </p:spPr>
      </p:pic>
    </p:spTree>
    <p:extLst>
      <p:ext uri="{BB962C8B-B14F-4D97-AF65-F5344CB8AC3E}">
        <p14:creationId xmlns:p14="http://schemas.microsoft.com/office/powerpoint/2010/main" val="359915942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ext Box 11"/>
          <p:cNvSpPr txBox="1">
            <a:spLocks noChangeArrowheads="1"/>
          </p:cNvSpPr>
          <p:nvPr/>
        </p:nvSpPr>
        <p:spPr bwMode="auto">
          <a:xfrm>
            <a:off x="685800" y="273050"/>
            <a:ext cx="8458200" cy="707886"/>
          </a:xfrm>
          <a:prstGeom prst="rect">
            <a:avLst/>
          </a:prstGeom>
          <a:noFill/>
          <a:ln w="9525">
            <a:noFill/>
            <a:miter lim="800000"/>
            <a:headEnd/>
            <a:tailEnd/>
          </a:ln>
        </p:spPr>
        <p:txBody>
          <a:bodyPr>
            <a:spAutoFit/>
          </a:bodyPr>
          <a:lstStyle/>
          <a:p>
            <a:pPr algn="ctr"/>
            <a:r>
              <a:rPr lang="en-US" sz="4000" dirty="0">
                <a:solidFill>
                  <a:srgbClr val="002060"/>
                </a:solidFill>
              </a:rPr>
              <a:t>Government Pension Offset (GPO)</a:t>
            </a:r>
          </a:p>
        </p:txBody>
      </p:sp>
      <p:sp>
        <p:nvSpPr>
          <p:cNvPr id="35844" name="Text Box 12"/>
          <p:cNvSpPr txBox="1">
            <a:spLocks noChangeArrowheads="1"/>
          </p:cNvSpPr>
          <p:nvPr/>
        </p:nvSpPr>
        <p:spPr bwMode="auto">
          <a:xfrm>
            <a:off x="838200" y="1448574"/>
            <a:ext cx="8382000" cy="5601533"/>
          </a:xfrm>
          <a:prstGeom prst="rect">
            <a:avLst/>
          </a:prstGeom>
          <a:noFill/>
          <a:ln w="9525">
            <a:noFill/>
            <a:miter lim="800000"/>
            <a:headEnd/>
            <a:tailEnd/>
          </a:ln>
        </p:spPr>
        <p:txBody>
          <a:bodyPr wrap="square">
            <a:spAutoFit/>
          </a:bodyPr>
          <a:lstStyle/>
          <a:p>
            <a:r>
              <a:rPr lang="en-US" sz="3200" u="sng" dirty="0">
                <a:solidFill>
                  <a:srgbClr val="002060"/>
                </a:solidFill>
              </a:rPr>
              <a:t>Applies to Spouse’s </a:t>
            </a:r>
            <a:r>
              <a:rPr lang="en-US" sz="3200" u="sng" dirty="0" smtClean="0">
                <a:solidFill>
                  <a:srgbClr val="002060"/>
                </a:solidFill>
              </a:rPr>
              <a:t>Benefits Only</a:t>
            </a:r>
          </a:p>
          <a:p>
            <a:pPr marL="406400" indent="-406400">
              <a:spcBef>
                <a:spcPts val="1200"/>
              </a:spcBef>
              <a:buClr>
                <a:srgbClr val="FF0000"/>
              </a:buClr>
              <a:buFont typeface="Wingdings" pitchFamily="2" charset="2"/>
              <a:buChar char="Ø"/>
            </a:pPr>
            <a:r>
              <a:rPr lang="en-US" sz="2800" dirty="0" smtClean="0">
                <a:solidFill>
                  <a:srgbClr val="002060"/>
                </a:solidFill>
              </a:rPr>
              <a:t>2/3 of amount of government pension will be used to reduce the Social Security spouse’s benefits</a:t>
            </a:r>
          </a:p>
          <a:p>
            <a:pPr>
              <a:spcBef>
                <a:spcPts val="1200"/>
              </a:spcBef>
            </a:pPr>
            <a:r>
              <a:rPr lang="en-US" sz="2800" u="sng" dirty="0">
                <a:solidFill>
                  <a:srgbClr val="002060"/>
                </a:solidFill>
              </a:rPr>
              <a:t>Example:</a:t>
            </a:r>
          </a:p>
          <a:p>
            <a:pPr marL="406400" indent="-406400">
              <a:spcBef>
                <a:spcPts val="1200"/>
              </a:spcBef>
              <a:buClr>
                <a:srgbClr val="FF0000"/>
              </a:buClr>
              <a:buFont typeface="Wingdings" pitchFamily="2" charset="2"/>
              <a:buChar char="Ø"/>
            </a:pPr>
            <a:r>
              <a:rPr lang="en-US" sz="2800" dirty="0">
                <a:solidFill>
                  <a:srgbClr val="002060"/>
                </a:solidFill>
              </a:rPr>
              <a:t>$1,200 of government pension 2/3 = $800</a:t>
            </a:r>
          </a:p>
          <a:p>
            <a:pPr>
              <a:buClr>
                <a:srgbClr val="FF0000"/>
              </a:buClr>
            </a:pPr>
            <a:r>
              <a:rPr lang="en-US" sz="2800" dirty="0">
                <a:solidFill>
                  <a:srgbClr val="002060"/>
                </a:solidFill>
              </a:rPr>
              <a:t>     Social Security spouse’s benefits = $750</a:t>
            </a:r>
          </a:p>
          <a:p>
            <a:pPr>
              <a:buClr>
                <a:srgbClr val="FF0000"/>
              </a:buClr>
            </a:pPr>
            <a:r>
              <a:rPr lang="en-US" sz="2800" dirty="0">
                <a:solidFill>
                  <a:srgbClr val="002060"/>
                </a:solidFill>
              </a:rPr>
              <a:t>     No benefit payable by Social Security</a:t>
            </a:r>
          </a:p>
          <a:p>
            <a:pPr indent="398463">
              <a:spcBef>
                <a:spcPts val="1200"/>
              </a:spcBef>
              <a:buClr>
                <a:srgbClr val="FF0000"/>
              </a:buClr>
              <a:buFont typeface="Wingdings" pitchFamily="2" charset="2"/>
              <a:buChar char="Ø"/>
              <a:tabLst>
                <a:tab pos="1206500" algn="ctr"/>
                <a:tab pos="4000500" algn="ctr"/>
              </a:tabLst>
            </a:pPr>
            <a:r>
              <a:rPr lang="en-US" sz="2800" dirty="0" smtClean="0">
                <a:solidFill>
                  <a:srgbClr val="002060"/>
                </a:solidFill>
              </a:rPr>
              <a:t>Our </a:t>
            </a:r>
            <a:r>
              <a:rPr lang="en-US" sz="2800" dirty="0">
                <a:solidFill>
                  <a:srgbClr val="002060"/>
                </a:solidFill>
              </a:rPr>
              <a:t>Online GPO calculator allows you to estimate </a:t>
            </a:r>
            <a:br>
              <a:rPr lang="en-US" sz="2800" dirty="0">
                <a:solidFill>
                  <a:srgbClr val="002060"/>
                </a:solidFill>
              </a:rPr>
            </a:br>
            <a:r>
              <a:rPr lang="en-US" sz="2800" dirty="0">
                <a:solidFill>
                  <a:srgbClr val="002060"/>
                </a:solidFill>
              </a:rPr>
              <a:t>     your Social Security benefit. </a:t>
            </a:r>
            <a:r>
              <a:rPr lang="en-US" sz="2800" dirty="0" smtClean="0">
                <a:solidFill>
                  <a:srgbClr val="002060"/>
                </a:solidFill>
              </a:rPr>
              <a:t>	</a:t>
            </a:r>
            <a:br>
              <a:rPr lang="en-US" sz="2800" dirty="0" smtClean="0">
                <a:solidFill>
                  <a:srgbClr val="002060"/>
                </a:solidFill>
              </a:rPr>
            </a:br>
            <a:r>
              <a:rPr lang="en-US" sz="2800" dirty="0" smtClean="0">
                <a:solidFill>
                  <a:srgbClr val="002060"/>
                </a:solidFill>
              </a:rPr>
              <a:t>	     </a:t>
            </a:r>
            <a:r>
              <a:rPr lang="en-US" sz="2800" i="1" dirty="0" smtClean="0">
                <a:solidFill>
                  <a:srgbClr val="002060"/>
                </a:solidFill>
              </a:rPr>
              <a:t>www.socialsecurity.gov/calc-gpo</a:t>
            </a:r>
          </a:p>
          <a:p>
            <a:pPr indent="406400">
              <a:spcBef>
                <a:spcPts val="1200"/>
              </a:spcBef>
              <a:buClr>
                <a:srgbClr val="FF0000"/>
              </a:buClr>
              <a:buFont typeface="Wingdings" pitchFamily="2" charset="2"/>
              <a:buChar char="Ø"/>
              <a:tabLst>
                <a:tab pos="1206500" algn="ctr"/>
                <a:tab pos="4000500" algn="ctr"/>
              </a:tabLst>
            </a:pPr>
            <a:endParaRPr lang="en-US" dirty="0">
              <a:solidFill>
                <a:srgbClr val="002060"/>
              </a:solidFill>
            </a:endParaRPr>
          </a:p>
        </p:txBody>
      </p:sp>
    </p:spTree>
    <p:extLst>
      <p:ext uri="{BB962C8B-B14F-4D97-AF65-F5344CB8AC3E}">
        <p14:creationId xmlns:p14="http://schemas.microsoft.com/office/powerpoint/2010/main" val="34076345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6"/>
          <p:cNvSpPr>
            <a:spLocks noChangeArrowheads="1"/>
          </p:cNvSpPr>
          <p:nvPr/>
        </p:nvSpPr>
        <p:spPr bwMode="auto">
          <a:xfrm>
            <a:off x="1019628" y="2311400"/>
            <a:ext cx="7772400" cy="2133600"/>
          </a:xfrm>
          <a:prstGeom prst="rect">
            <a:avLst/>
          </a:prstGeom>
          <a:solidFill>
            <a:srgbClr val="F8F8F8"/>
          </a:solidFill>
          <a:ln w="9525" algn="ctr">
            <a:noFill/>
            <a:miter lim="800000"/>
            <a:headEnd/>
            <a:tailEnd/>
          </a:ln>
        </p:spPr>
        <p:txBody>
          <a:bodyPr wrap="none" anchor="ctr">
            <a:spAutoFit/>
          </a:bodyPr>
          <a:lstStyle/>
          <a:p>
            <a:endParaRPr lang="en-US" dirty="0"/>
          </a:p>
        </p:txBody>
      </p:sp>
      <p:sp>
        <p:nvSpPr>
          <p:cNvPr id="36867" name="Text Box 8"/>
          <p:cNvSpPr txBox="1">
            <a:spLocks noChangeArrowheads="1"/>
          </p:cNvSpPr>
          <p:nvPr/>
        </p:nvSpPr>
        <p:spPr bwMode="auto">
          <a:xfrm>
            <a:off x="685800" y="273050"/>
            <a:ext cx="8458200" cy="641350"/>
          </a:xfrm>
          <a:prstGeom prst="rect">
            <a:avLst/>
          </a:prstGeom>
          <a:noFill/>
          <a:ln w="9525">
            <a:noFill/>
            <a:miter lim="800000"/>
            <a:headEnd/>
            <a:tailEnd/>
          </a:ln>
        </p:spPr>
        <p:txBody>
          <a:bodyPr>
            <a:spAutoFit/>
          </a:bodyPr>
          <a:lstStyle/>
          <a:p>
            <a:pPr algn="ctr"/>
            <a:r>
              <a:rPr lang="en-US" sz="3600" dirty="0">
                <a:solidFill>
                  <a:srgbClr val="002060"/>
                </a:solidFill>
              </a:rPr>
              <a:t>You Can Work &amp; Still Receive Benefits</a:t>
            </a:r>
          </a:p>
        </p:txBody>
      </p:sp>
      <p:sp>
        <p:nvSpPr>
          <p:cNvPr id="37912" name="Rectangle 24"/>
          <p:cNvSpPr>
            <a:spLocks noChangeArrowheads="1"/>
          </p:cNvSpPr>
          <p:nvPr/>
        </p:nvSpPr>
        <p:spPr bwMode="auto">
          <a:xfrm>
            <a:off x="304800" y="3276600"/>
            <a:ext cx="8458200" cy="3654425"/>
          </a:xfrm>
          <a:prstGeom prst="rect">
            <a:avLst/>
          </a:prstGeom>
          <a:noFill/>
          <a:ln w="9525" algn="ctr">
            <a:noFill/>
            <a:miter lim="800000"/>
            <a:headEnd/>
            <a:tailEnd/>
          </a:ln>
          <a:effectLst>
            <a:outerShdw dist="28398" dir="12393903" algn="ctr" rotWithShape="0">
              <a:schemeClr val="tx1">
                <a:alpha val="50000"/>
              </a:schemeClr>
            </a:outerShdw>
          </a:effectLst>
        </p:spPr>
        <p:txBody>
          <a:bodyPr wrap="none" anchor="ctr">
            <a:spAutoFit/>
          </a:bodyPr>
          <a:lstStyle/>
          <a:p>
            <a:pPr>
              <a:defRPr/>
            </a:pPr>
            <a:endParaRPr lang="en-US" dirty="0"/>
          </a:p>
        </p:txBody>
      </p:sp>
      <p:pic>
        <p:nvPicPr>
          <p:cNvPr id="36872" name="Picture 39" descr="9582920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71600" y="4876800"/>
            <a:ext cx="3257581" cy="1676400"/>
          </a:xfrm>
          <a:prstGeom prst="rect">
            <a:avLst/>
          </a:prstGeom>
          <a:noFill/>
          <a:ln w="38100">
            <a:solidFill>
              <a:schemeClr val="bg1">
                <a:lumMod val="85000"/>
              </a:schemeClr>
            </a:solidFill>
            <a:miter lim="800000"/>
            <a:headEnd/>
            <a:tailEnd/>
          </a:ln>
        </p:spPr>
      </p:pic>
      <p:sp>
        <p:nvSpPr>
          <p:cNvPr id="36873" name="Text Box 40"/>
          <p:cNvSpPr txBox="1">
            <a:spLocks noChangeArrowheads="1"/>
          </p:cNvSpPr>
          <p:nvPr/>
        </p:nvSpPr>
        <p:spPr bwMode="auto">
          <a:xfrm>
            <a:off x="4905828" y="4907340"/>
            <a:ext cx="3857172" cy="1569660"/>
          </a:xfrm>
          <a:prstGeom prst="rect">
            <a:avLst/>
          </a:prstGeom>
          <a:noFill/>
          <a:ln w="9525" algn="ctr">
            <a:noFill/>
            <a:miter lim="800000"/>
            <a:headEnd/>
            <a:tailEnd/>
          </a:ln>
        </p:spPr>
        <p:txBody>
          <a:bodyPr wrap="square">
            <a:spAutoFit/>
          </a:bodyPr>
          <a:lstStyle/>
          <a:p>
            <a:pPr>
              <a:spcBef>
                <a:spcPct val="50000"/>
              </a:spcBef>
            </a:pPr>
            <a:r>
              <a:rPr lang="en-US" sz="1600" dirty="0">
                <a:solidFill>
                  <a:srgbClr val="002060"/>
                </a:solidFill>
              </a:rPr>
              <a:t>Note: If some of your retirement benefits are withheld because of your earnings, your benefits will be increased starting at your full retirement age to take into account those months in which benefits were withheld.</a:t>
            </a:r>
          </a:p>
        </p:txBody>
      </p:sp>
      <p:graphicFrame>
        <p:nvGraphicFramePr>
          <p:cNvPr id="5" name="Table 4"/>
          <p:cNvGraphicFramePr>
            <a:graphicFrameLocks noGrp="1"/>
          </p:cNvGraphicFramePr>
          <p:nvPr>
            <p:extLst>
              <p:ext uri="{D42A27DB-BD31-4B8C-83A1-F6EECF244321}">
                <p14:modId xmlns:p14="http://schemas.microsoft.com/office/powerpoint/2010/main" val="903761425"/>
              </p:ext>
            </p:extLst>
          </p:nvPr>
        </p:nvGraphicFramePr>
        <p:xfrm>
          <a:off x="1295400" y="1260870"/>
          <a:ext cx="7362372" cy="3421592"/>
        </p:xfrm>
        <a:graphic>
          <a:graphicData uri="http://schemas.openxmlformats.org/drawingml/2006/table">
            <a:tbl>
              <a:tblPr firstRow="1" bandRow="1">
                <a:effectLst/>
                <a:tableStyleId>{3C2FFA5D-87B4-456A-9821-1D502468CF0F}</a:tableStyleId>
              </a:tblPr>
              <a:tblGrid>
                <a:gridCol w="2454124"/>
                <a:gridCol w="2454124"/>
                <a:gridCol w="2454124"/>
              </a:tblGrid>
              <a:tr h="791196">
                <a:tc>
                  <a:txBody>
                    <a:bodyPr/>
                    <a:lstStyle/>
                    <a:p>
                      <a:pPr algn="ctr"/>
                      <a:r>
                        <a:rPr lang="en-US" sz="1800" i="0" u="sng" dirty="0" smtClean="0">
                          <a:solidFill>
                            <a:srgbClr val="002060"/>
                          </a:solidFill>
                          <a:latin typeface="Times New Roman" pitchFamily="18" charset="0"/>
                          <a:cs typeface="Times New Roman" pitchFamily="18" charset="0"/>
                        </a:rPr>
                        <a:t>If You</a:t>
                      </a:r>
                      <a:r>
                        <a:rPr lang="en-US" sz="1800" i="0" u="sng" baseline="0" dirty="0" smtClean="0">
                          <a:solidFill>
                            <a:srgbClr val="002060"/>
                          </a:solidFill>
                          <a:latin typeface="Times New Roman" pitchFamily="18" charset="0"/>
                          <a:cs typeface="Times New Roman" pitchFamily="18" charset="0"/>
                        </a:rPr>
                        <a:t> Are</a:t>
                      </a:r>
                      <a:endParaRPr lang="en-US" sz="1800" i="0" u="sng" dirty="0">
                        <a:solidFill>
                          <a:srgbClr val="002060"/>
                        </a:solidFill>
                        <a:latin typeface="Times New Roman" pitchFamily="18" charset="0"/>
                        <a:cs typeface="Times New Roman" pitchFamily="18" charset="0"/>
                      </a:endParaRPr>
                    </a:p>
                  </a:txBody>
                  <a:tcPr marL="78156" marR="78156" marT="39079" marB="39079" anchor="ctr">
                    <a:lnL w="9525" cap="flat" cmpd="sng" algn="ctr">
                      <a:noFill/>
                      <a:prstDash val="solid"/>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solidFill>
                      <a:srgbClr val="DDDDDD"/>
                    </a:solidFill>
                  </a:tcPr>
                </a:tc>
                <a:tc>
                  <a:txBody>
                    <a:bodyPr/>
                    <a:lstStyle/>
                    <a:p>
                      <a:pPr algn="ctr"/>
                      <a:r>
                        <a:rPr lang="en-US" sz="1800" i="0" u="sng" dirty="0" smtClean="0">
                          <a:solidFill>
                            <a:srgbClr val="002060"/>
                          </a:solidFill>
                          <a:latin typeface="Times New Roman" pitchFamily="18" charset="0"/>
                          <a:cs typeface="Times New Roman" pitchFamily="18" charset="0"/>
                        </a:rPr>
                        <a:t>You Can Make Up To</a:t>
                      </a:r>
                      <a:endParaRPr lang="en-US" sz="1800" i="0" u="sng" dirty="0">
                        <a:solidFill>
                          <a:srgbClr val="002060"/>
                        </a:solidFill>
                        <a:latin typeface="Times New Roman" pitchFamily="18" charset="0"/>
                        <a:cs typeface="Times New Roman" pitchFamily="18" charset="0"/>
                      </a:endParaRPr>
                    </a:p>
                  </a:txBody>
                  <a:tcPr marL="78156" marR="78156" marT="39079" marB="39079" anchor="ctr">
                    <a:lnL>
                      <a:noFill/>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solidFill>
                      <a:srgbClr val="DDDDDD"/>
                    </a:solidFill>
                  </a:tcPr>
                </a:tc>
                <a:tc>
                  <a:txBody>
                    <a:bodyPr/>
                    <a:lstStyle/>
                    <a:p>
                      <a:pPr algn="ctr"/>
                      <a:r>
                        <a:rPr lang="en-US" sz="1800" i="0" u="sng" dirty="0" smtClean="0">
                          <a:solidFill>
                            <a:srgbClr val="002060"/>
                          </a:solidFill>
                          <a:latin typeface="Times New Roman" pitchFamily="18" charset="0"/>
                          <a:cs typeface="Times New Roman" pitchFamily="18" charset="0"/>
                        </a:rPr>
                        <a:t>If You Make More,</a:t>
                      </a:r>
                      <a:r>
                        <a:rPr lang="en-US" sz="1800" i="0" u="sng" baseline="0" dirty="0" smtClean="0">
                          <a:solidFill>
                            <a:srgbClr val="002060"/>
                          </a:solidFill>
                          <a:latin typeface="Times New Roman" pitchFamily="18" charset="0"/>
                          <a:cs typeface="Times New Roman" pitchFamily="18" charset="0"/>
                        </a:rPr>
                        <a:t> Some Benefits Will </a:t>
                      </a:r>
                      <a:br>
                        <a:rPr lang="en-US" sz="1800" i="0" u="sng" baseline="0" dirty="0" smtClean="0">
                          <a:solidFill>
                            <a:srgbClr val="002060"/>
                          </a:solidFill>
                          <a:latin typeface="Times New Roman" pitchFamily="18" charset="0"/>
                          <a:cs typeface="Times New Roman" pitchFamily="18" charset="0"/>
                        </a:rPr>
                      </a:br>
                      <a:r>
                        <a:rPr lang="en-US" sz="1800" i="0" u="sng" baseline="0" dirty="0" smtClean="0">
                          <a:solidFill>
                            <a:srgbClr val="002060"/>
                          </a:solidFill>
                          <a:latin typeface="Times New Roman" pitchFamily="18" charset="0"/>
                          <a:cs typeface="Times New Roman" pitchFamily="18" charset="0"/>
                        </a:rPr>
                        <a:t>Be Withheld</a:t>
                      </a:r>
                      <a:endParaRPr lang="en-US" sz="1800" i="0" u="sng" dirty="0">
                        <a:solidFill>
                          <a:srgbClr val="002060"/>
                        </a:solidFill>
                        <a:latin typeface="Times New Roman" pitchFamily="18" charset="0"/>
                        <a:cs typeface="Times New Roman" pitchFamily="18" charset="0"/>
                      </a:endParaRPr>
                    </a:p>
                  </a:txBody>
                  <a:tcPr marL="78156" marR="78156" marT="39079" marB="39079" anchor="ctr">
                    <a:lnL>
                      <a:noFill/>
                    </a:lnL>
                    <a:lnR w="9525" cap="flat" cmpd="sng" algn="ctr">
                      <a:noFill/>
                      <a:prstDash val="solid"/>
                    </a:lnR>
                    <a:lnT w="9525" cap="flat" cmpd="sng" algn="ctr">
                      <a:noFill/>
                      <a:prstDash val="solid"/>
                    </a:lnT>
                    <a:lnB w="25400" cap="flat" cmpd="sng" algn="ctr">
                      <a:noFill/>
                      <a:prstDash val="solid"/>
                    </a:lnB>
                    <a:lnTlToBr w="12700" cmpd="sng">
                      <a:noFill/>
                      <a:prstDash val="solid"/>
                    </a:lnTlToBr>
                    <a:lnBlToTr w="12700" cmpd="sng">
                      <a:noFill/>
                      <a:prstDash val="solid"/>
                    </a:lnBlToTr>
                    <a:solidFill>
                      <a:srgbClr val="DDDDDD"/>
                    </a:solidFill>
                  </a:tcPr>
                </a:tc>
              </a:tr>
              <a:tr h="632742">
                <a:tc>
                  <a:txBody>
                    <a:bodyPr/>
                    <a:lstStyle/>
                    <a:p>
                      <a:pPr algn="ctr"/>
                      <a:r>
                        <a:rPr lang="en-US" sz="1800" b="1" i="0" dirty="0" smtClean="0">
                          <a:solidFill>
                            <a:srgbClr val="002060"/>
                          </a:solidFill>
                          <a:latin typeface="Times New Roman" pitchFamily="18" charset="0"/>
                          <a:cs typeface="Times New Roman" pitchFamily="18" charset="0"/>
                        </a:rPr>
                        <a:t>Under Full </a:t>
                      </a:r>
                      <a:br>
                        <a:rPr lang="en-US" sz="1800" b="1" i="0" dirty="0" smtClean="0">
                          <a:solidFill>
                            <a:srgbClr val="002060"/>
                          </a:solidFill>
                          <a:latin typeface="Times New Roman" pitchFamily="18" charset="0"/>
                          <a:cs typeface="Times New Roman" pitchFamily="18" charset="0"/>
                        </a:rPr>
                      </a:br>
                      <a:r>
                        <a:rPr lang="en-US" sz="1800" b="1" i="0" dirty="0" smtClean="0">
                          <a:solidFill>
                            <a:srgbClr val="002060"/>
                          </a:solidFill>
                          <a:latin typeface="Times New Roman" pitchFamily="18" charset="0"/>
                          <a:cs typeface="Times New Roman" pitchFamily="18" charset="0"/>
                        </a:rPr>
                        <a:t>Retirement Age</a:t>
                      </a:r>
                      <a:endParaRPr lang="en-US" sz="1800" b="1" i="0" dirty="0">
                        <a:solidFill>
                          <a:srgbClr val="002060"/>
                        </a:solidFill>
                        <a:latin typeface="Times New Roman" pitchFamily="18" charset="0"/>
                        <a:cs typeface="Times New Roman" pitchFamily="18" charset="0"/>
                      </a:endParaRPr>
                    </a:p>
                  </a:txBody>
                  <a:tcPr marL="78156" marR="78156" marT="39079" marB="39079"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a:r>
                        <a:rPr lang="en-US" sz="1800" b="1" i="0" baseline="30000" dirty="0" smtClean="0">
                          <a:solidFill>
                            <a:srgbClr val="002060"/>
                          </a:solidFill>
                          <a:latin typeface="Times New Roman" pitchFamily="18" charset="0"/>
                          <a:cs typeface="Times New Roman" pitchFamily="18" charset="0"/>
                        </a:rPr>
                        <a:t>$</a:t>
                      </a:r>
                      <a:r>
                        <a:rPr lang="en-US" sz="1800" b="1" i="0" dirty="0" smtClean="0">
                          <a:solidFill>
                            <a:srgbClr val="002060"/>
                          </a:solidFill>
                          <a:latin typeface="Times New Roman" pitchFamily="18" charset="0"/>
                          <a:cs typeface="Times New Roman" pitchFamily="18" charset="0"/>
                        </a:rPr>
                        <a:t>15,720/yr. (</a:t>
                      </a:r>
                      <a:r>
                        <a:rPr lang="en-US" sz="1800" b="1" i="0" baseline="30000" dirty="0" smtClean="0">
                          <a:solidFill>
                            <a:srgbClr val="002060"/>
                          </a:solidFill>
                          <a:latin typeface="Times New Roman" pitchFamily="18" charset="0"/>
                          <a:cs typeface="Times New Roman" pitchFamily="18" charset="0"/>
                        </a:rPr>
                        <a:t>$</a:t>
                      </a:r>
                      <a:r>
                        <a:rPr lang="en-US" sz="1800" b="1" i="0" dirty="0" smtClean="0">
                          <a:solidFill>
                            <a:srgbClr val="002060"/>
                          </a:solidFill>
                          <a:latin typeface="Times New Roman" pitchFamily="18" charset="0"/>
                          <a:cs typeface="Times New Roman" pitchFamily="18" charset="0"/>
                        </a:rPr>
                        <a:t>1,310/mo.)</a:t>
                      </a:r>
                      <a:endParaRPr lang="en-US" sz="1800" b="1" i="0" dirty="0">
                        <a:solidFill>
                          <a:srgbClr val="002060"/>
                        </a:solidFill>
                        <a:latin typeface="Times New Roman" pitchFamily="18" charset="0"/>
                        <a:cs typeface="Times New Roman" pitchFamily="18" charset="0"/>
                      </a:endParaRPr>
                    </a:p>
                  </a:txBody>
                  <a:tcPr marL="78156" marR="78156" marT="39079" marB="39079"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i="0" kern="1200" baseline="30000" dirty="0" smtClean="0">
                        <a:solidFill>
                          <a:srgbClr val="002060"/>
                        </a:solidFill>
                        <a:latin typeface="Times New Roman" pitchFamily="18" charset="0"/>
                        <a:ea typeface="+mn-ea"/>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kern="1200" baseline="30000" dirty="0" smtClean="0">
                          <a:solidFill>
                            <a:srgbClr val="002060"/>
                          </a:solidFill>
                          <a:latin typeface="Times New Roman" pitchFamily="18" charset="0"/>
                          <a:ea typeface="+mn-ea"/>
                          <a:cs typeface="Times New Roman" pitchFamily="18" charset="0"/>
                        </a:rPr>
                        <a:t>$</a:t>
                      </a:r>
                      <a:r>
                        <a:rPr lang="en-US" sz="1800" b="1" i="0" kern="1200" dirty="0" smtClean="0">
                          <a:solidFill>
                            <a:srgbClr val="002060"/>
                          </a:solidFill>
                          <a:latin typeface="Times New Roman" pitchFamily="18" charset="0"/>
                          <a:ea typeface="+mn-ea"/>
                          <a:cs typeface="Times New Roman" pitchFamily="18" charset="0"/>
                        </a:rPr>
                        <a:t>1 for every </a:t>
                      </a:r>
                      <a:r>
                        <a:rPr lang="en-US" sz="1800" b="1" i="0" kern="1200" baseline="30000" dirty="0" smtClean="0">
                          <a:solidFill>
                            <a:srgbClr val="002060"/>
                          </a:solidFill>
                          <a:latin typeface="Times New Roman" pitchFamily="18" charset="0"/>
                          <a:ea typeface="+mn-ea"/>
                          <a:cs typeface="Times New Roman" pitchFamily="18" charset="0"/>
                        </a:rPr>
                        <a:t>$</a:t>
                      </a:r>
                      <a:r>
                        <a:rPr lang="en-US" sz="1800" b="1" i="0" kern="1200" dirty="0" smtClean="0">
                          <a:solidFill>
                            <a:srgbClr val="002060"/>
                          </a:solidFill>
                          <a:latin typeface="Times New Roman" pitchFamily="18" charset="0"/>
                          <a:ea typeface="+mn-ea"/>
                          <a:cs typeface="Times New Roman" pitchFamily="18" charset="0"/>
                        </a:rPr>
                        <a:t>2</a:t>
                      </a:r>
                    </a:p>
                    <a:p>
                      <a:pPr marL="0" algn="ctr" defTabSz="914400" rtl="0" eaLnBrk="1" latinLnBrk="0" hangingPunct="1"/>
                      <a:endParaRPr lang="en-US" sz="1800" b="1" i="0" kern="1200" baseline="30000" dirty="0">
                        <a:solidFill>
                          <a:srgbClr val="002060"/>
                        </a:solidFill>
                        <a:latin typeface="Times New Roman" pitchFamily="18" charset="0"/>
                        <a:ea typeface="+mn-ea"/>
                        <a:cs typeface="Times New Roman" pitchFamily="18" charset="0"/>
                      </a:endParaRPr>
                    </a:p>
                  </a:txBody>
                  <a:tcPr marL="78156" marR="78156" marT="39079" marB="39079"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tr>
              <a:tr h="791196">
                <a:tc>
                  <a:txBody>
                    <a:bodyPr/>
                    <a:lstStyle/>
                    <a:p>
                      <a:pPr algn="ctr"/>
                      <a:r>
                        <a:rPr lang="en-US" sz="1800" b="1" i="0" dirty="0" smtClean="0">
                          <a:solidFill>
                            <a:srgbClr val="002060"/>
                          </a:solidFill>
                          <a:latin typeface="Times New Roman" pitchFamily="18" charset="0"/>
                          <a:cs typeface="Times New Roman" pitchFamily="18" charset="0"/>
                        </a:rPr>
                        <a:t>The Year Full </a:t>
                      </a:r>
                      <a:br>
                        <a:rPr lang="en-US" sz="1800" b="1" i="0" dirty="0" smtClean="0">
                          <a:solidFill>
                            <a:srgbClr val="002060"/>
                          </a:solidFill>
                          <a:latin typeface="Times New Roman" pitchFamily="18" charset="0"/>
                          <a:cs typeface="Times New Roman" pitchFamily="18" charset="0"/>
                        </a:rPr>
                      </a:br>
                      <a:r>
                        <a:rPr lang="en-US" sz="1800" b="1" i="0" dirty="0" smtClean="0">
                          <a:solidFill>
                            <a:srgbClr val="002060"/>
                          </a:solidFill>
                          <a:latin typeface="Times New Roman" pitchFamily="18" charset="0"/>
                          <a:cs typeface="Times New Roman" pitchFamily="18" charset="0"/>
                        </a:rPr>
                        <a:t>Retirement Age </a:t>
                      </a:r>
                      <a:br>
                        <a:rPr lang="en-US" sz="1800" b="1" i="0" dirty="0" smtClean="0">
                          <a:solidFill>
                            <a:srgbClr val="002060"/>
                          </a:solidFill>
                          <a:latin typeface="Times New Roman" pitchFamily="18" charset="0"/>
                          <a:cs typeface="Times New Roman" pitchFamily="18" charset="0"/>
                        </a:rPr>
                      </a:br>
                      <a:r>
                        <a:rPr lang="en-US" sz="1800" b="1" i="0" dirty="0" smtClean="0">
                          <a:solidFill>
                            <a:srgbClr val="002060"/>
                          </a:solidFill>
                          <a:latin typeface="Times New Roman" pitchFamily="18" charset="0"/>
                          <a:cs typeface="Times New Roman" pitchFamily="18" charset="0"/>
                        </a:rPr>
                        <a:t>is</a:t>
                      </a:r>
                      <a:r>
                        <a:rPr lang="en-US" sz="1800" b="1" i="0" baseline="0" dirty="0" smtClean="0">
                          <a:solidFill>
                            <a:srgbClr val="002060"/>
                          </a:solidFill>
                          <a:latin typeface="Times New Roman" pitchFamily="18" charset="0"/>
                          <a:cs typeface="Times New Roman" pitchFamily="18" charset="0"/>
                        </a:rPr>
                        <a:t> Reached</a:t>
                      </a:r>
                      <a:endParaRPr lang="en-US" sz="1800" b="1" i="0" dirty="0">
                        <a:solidFill>
                          <a:srgbClr val="002060"/>
                        </a:solidFill>
                        <a:latin typeface="Times New Roman" pitchFamily="18" charset="0"/>
                        <a:cs typeface="Times New Roman" pitchFamily="18" charset="0"/>
                      </a:endParaRPr>
                    </a:p>
                  </a:txBody>
                  <a:tcPr marL="78156" marR="78156" marT="39079" marB="39079"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a:r>
                        <a:rPr lang="en-US" sz="1800" b="1" baseline="30000" dirty="0" smtClean="0">
                          <a:solidFill>
                            <a:srgbClr val="002060"/>
                          </a:solidFill>
                          <a:latin typeface="Times New Roman" pitchFamily="18" charset="0"/>
                          <a:cs typeface="Times New Roman" pitchFamily="18" charset="0"/>
                        </a:rPr>
                        <a:t>$</a:t>
                      </a:r>
                      <a:r>
                        <a:rPr lang="en-US" sz="1800" b="1" dirty="0" smtClean="0">
                          <a:solidFill>
                            <a:srgbClr val="002060"/>
                          </a:solidFill>
                          <a:latin typeface="Times New Roman" pitchFamily="18" charset="0"/>
                          <a:cs typeface="Times New Roman" pitchFamily="18" charset="0"/>
                        </a:rPr>
                        <a:t>41,880/yr. (</a:t>
                      </a:r>
                      <a:r>
                        <a:rPr lang="en-US" sz="1800" b="1" baseline="30000" dirty="0" smtClean="0">
                          <a:solidFill>
                            <a:srgbClr val="002060"/>
                          </a:solidFill>
                          <a:latin typeface="Times New Roman" pitchFamily="18" charset="0"/>
                          <a:cs typeface="Times New Roman" pitchFamily="18" charset="0"/>
                        </a:rPr>
                        <a:t>$</a:t>
                      </a:r>
                      <a:r>
                        <a:rPr lang="en-US" sz="1800" b="1" dirty="0" smtClean="0">
                          <a:solidFill>
                            <a:srgbClr val="002060"/>
                          </a:solidFill>
                          <a:latin typeface="Times New Roman" pitchFamily="18" charset="0"/>
                          <a:cs typeface="Times New Roman" pitchFamily="18" charset="0"/>
                        </a:rPr>
                        <a:t>3,490/mo.)</a:t>
                      </a:r>
                      <a:endParaRPr lang="en-US" sz="1800" b="1" i="0" dirty="0">
                        <a:solidFill>
                          <a:srgbClr val="002060"/>
                        </a:solidFill>
                        <a:latin typeface="Times New Roman" pitchFamily="18" charset="0"/>
                        <a:cs typeface="Times New Roman" pitchFamily="18" charset="0"/>
                      </a:endParaRPr>
                    </a:p>
                  </a:txBody>
                  <a:tcPr marL="78156" marR="78156" marT="39079" marB="39079"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baseline="30000" dirty="0" smtClean="0">
                        <a:solidFill>
                          <a:srgbClr val="002060"/>
                        </a:solidFill>
                        <a:latin typeface="Times New Roman" pitchFamily="18" charset="0"/>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1" baseline="30000" dirty="0" smtClean="0">
                          <a:solidFill>
                            <a:srgbClr val="002060"/>
                          </a:solidFill>
                          <a:latin typeface="Times New Roman" pitchFamily="18" charset="0"/>
                          <a:cs typeface="Times New Roman" pitchFamily="18" charset="0"/>
                        </a:rPr>
                        <a:t>$</a:t>
                      </a:r>
                      <a:r>
                        <a:rPr lang="en-US" sz="1800" b="1" dirty="0" smtClean="0">
                          <a:solidFill>
                            <a:srgbClr val="002060"/>
                          </a:solidFill>
                          <a:latin typeface="Times New Roman" pitchFamily="18" charset="0"/>
                          <a:cs typeface="Times New Roman" pitchFamily="18" charset="0"/>
                        </a:rPr>
                        <a:t>1 for every </a:t>
                      </a:r>
                      <a:r>
                        <a:rPr lang="en-US" sz="1800" b="1" baseline="30000" dirty="0" smtClean="0">
                          <a:solidFill>
                            <a:srgbClr val="002060"/>
                          </a:solidFill>
                          <a:latin typeface="Times New Roman" pitchFamily="18" charset="0"/>
                          <a:cs typeface="Times New Roman" pitchFamily="18" charset="0"/>
                        </a:rPr>
                        <a:t>$</a:t>
                      </a:r>
                      <a:r>
                        <a:rPr lang="en-US" sz="1800" b="1" dirty="0" smtClean="0">
                          <a:solidFill>
                            <a:srgbClr val="002060"/>
                          </a:solidFill>
                          <a:latin typeface="Times New Roman" pitchFamily="18" charset="0"/>
                          <a:cs typeface="Times New Roman" pitchFamily="18" charset="0"/>
                        </a:rPr>
                        <a:t>3</a:t>
                      </a:r>
                    </a:p>
                    <a:p>
                      <a:pPr algn="ctr"/>
                      <a:endParaRPr lang="en-US" sz="1800" b="1" i="0" dirty="0">
                        <a:solidFill>
                          <a:srgbClr val="002060"/>
                        </a:solidFill>
                        <a:latin typeface="Times New Roman" pitchFamily="18" charset="0"/>
                        <a:cs typeface="Times New Roman" pitchFamily="18" charset="0"/>
                      </a:endParaRPr>
                    </a:p>
                  </a:txBody>
                  <a:tcPr marL="78156" marR="78156" marT="39079" marB="39079"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tr>
              <a:tr h="791196">
                <a:tc>
                  <a:txBody>
                    <a:bodyPr/>
                    <a:lstStyle/>
                    <a:p>
                      <a:pPr algn="ctr"/>
                      <a:r>
                        <a:rPr lang="en-US" sz="1800" b="1" i="0" dirty="0" smtClean="0">
                          <a:solidFill>
                            <a:srgbClr val="002060"/>
                          </a:solidFill>
                          <a:latin typeface="Times New Roman" pitchFamily="18" charset="0"/>
                          <a:cs typeface="Times New Roman" pitchFamily="18" charset="0"/>
                        </a:rPr>
                        <a:t>Month of Full</a:t>
                      </a:r>
                      <a:r>
                        <a:rPr lang="en-US" sz="1800" b="1" i="0" baseline="0" dirty="0" smtClean="0">
                          <a:solidFill>
                            <a:srgbClr val="002060"/>
                          </a:solidFill>
                          <a:latin typeface="Times New Roman" pitchFamily="18" charset="0"/>
                          <a:cs typeface="Times New Roman" pitchFamily="18" charset="0"/>
                        </a:rPr>
                        <a:t> </a:t>
                      </a:r>
                      <a:br>
                        <a:rPr lang="en-US" sz="1800" b="1" i="0" baseline="0" dirty="0" smtClean="0">
                          <a:solidFill>
                            <a:srgbClr val="002060"/>
                          </a:solidFill>
                          <a:latin typeface="Times New Roman" pitchFamily="18" charset="0"/>
                          <a:cs typeface="Times New Roman" pitchFamily="18" charset="0"/>
                        </a:rPr>
                      </a:br>
                      <a:r>
                        <a:rPr lang="en-US" sz="1800" b="1" i="0" baseline="0" dirty="0" smtClean="0">
                          <a:solidFill>
                            <a:srgbClr val="002060"/>
                          </a:solidFill>
                          <a:latin typeface="Times New Roman" pitchFamily="18" charset="0"/>
                          <a:cs typeface="Times New Roman" pitchFamily="18" charset="0"/>
                        </a:rPr>
                        <a:t>Retirement Age </a:t>
                      </a:r>
                      <a:br>
                        <a:rPr lang="en-US" sz="1800" b="1" i="0" baseline="0" dirty="0" smtClean="0">
                          <a:solidFill>
                            <a:srgbClr val="002060"/>
                          </a:solidFill>
                          <a:latin typeface="Times New Roman" pitchFamily="18" charset="0"/>
                          <a:cs typeface="Times New Roman" pitchFamily="18" charset="0"/>
                        </a:rPr>
                      </a:br>
                      <a:r>
                        <a:rPr lang="en-US" sz="1800" b="1" i="0" baseline="0" dirty="0" smtClean="0">
                          <a:solidFill>
                            <a:srgbClr val="002060"/>
                          </a:solidFill>
                          <a:latin typeface="Times New Roman" pitchFamily="18" charset="0"/>
                          <a:cs typeface="Times New Roman" pitchFamily="18" charset="0"/>
                        </a:rPr>
                        <a:t>and Above</a:t>
                      </a:r>
                      <a:endParaRPr lang="en-US" sz="1800" b="1" i="0" dirty="0">
                        <a:solidFill>
                          <a:srgbClr val="002060"/>
                        </a:solidFill>
                        <a:latin typeface="Times New Roman" pitchFamily="18" charset="0"/>
                        <a:cs typeface="Times New Roman" pitchFamily="18" charset="0"/>
                      </a:endParaRPr>
                    </a:p>
                  </a:txBody>
                  <a:tcPr marL="78156" marR="78156" marT="39079" marB="39079"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a:r>
                        <a:rPr lang="en-US" sz="1800" b="1" i="0" dirty="0" smtClean="0">
                          <a:solidFill>
                            <a:srgbClr val="002060"/>
                          </a:solidFill>
                          <a:latin typeface="Times New Roman" pitchFamily="18" charset="0"/>
                          <a:cs typeface="Times New Roman" pitchFamily="18" charset="0"/>
                        </a:rPr>
                        <a:t>No Limit</a:t>
                      </a:r>
                      <a:endParaRPr lang="en-US" sz="1800" b="1" i="0" dirty="0">
                        <a:solidFill>
                          <a:srgbClr val="002060"/>
                        </a:solidFill>
                        <a:latin typeface="Times New Roman" pitchFamily="18" charset="0"/>
                        <a:cs typeface="Times New Roman" pitchFamily="18" charset="0"/>
                      </a:endParaRPr>
                    </a:p>
                  </a:txBody>
                  <a:tcPr marL="78156" marR="78156" marT="39079" marB="39079"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a:r>
                        <a:rPr lang="en-US" sz="1800" b="1" i="0" dirty="0" smtClean="0">
                          <a:solidFill>
                            <a:srgbClr val="002060"/>
                          </a:solidFill>
                          <a:latin typeface="Times New Roman" pitchFamily="18" charset="0"/>
                          <a:cs typeface="Times New Roman" pitchFamily="18" charset="0"/>
                        </a:rPr>
                        <a:t>No Limit</a:t>
                      </a:r>
                      <a:endParaRPr lang="en-US" sz="1800" b="1" i="0" dirty="0">
                        <a:solidFill>
                          <a:srgbClr val="002060"/>
                        </a:solidFill>
                        <a:latin typeface="Times New Roman" pitchFamily="18" charset="0"/>
                        <a:cs typeface="Times New Roman" pitchFamily="18" charset="0"/>
                      </a:endParaRPr>
                    </a:p>
                  </a:txBody>
                  <a:tcPr marL="78156" marR="78156" marT="39079" marB="39079"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tr>
            </a:tbl>
          </a:graphicData>
        </a:graphic>
      </p:graphicFrame>
    </p:spTree>
    <p:extLst>
      <p:ext uri="{BB962C8B-B14F-4D97-AF65-F5344CB8AC3E}">
        <p14:creationId xmlns:p14="http://schemas.microsoft.com/office/powerpoint/2010/main" val="5144512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914400" y="1295400"/>
            <a:ext cx="8077200" cy="3262432"/>
          </a:xfrm>
          <a:prstGeom prst="rect">
            <a:avLst/>
          </a:prstGeom>
          <a:noFill/>
          <a:ln w="9525">
            <a:noFill/>
            <a:miter lim="800000"/>
            <a:headEnd/>
            <a:tailEnd/>
          </a:ln>
        </p:spPr>
        <p:txBody>
          <a:bodyPr>
            <a:spAutoFit/>
          </a:bodyPr>
          <a:lstStyle/>
          <a:p>
            <a:pPr marL="465138" indent="-465138">
              <a:spcBef>
                <a:spcPts val="1200"/>
              </a:spcBef>
              <a:buClr>
                <a:srgbClr val="FA1200"/>
              </a:buClr>
              <a:buFont typeface="Wingdings" pitchFamily="2" charset="2"/>
              <a:buChar char="Ø"/>
            </a:pPr>
            <a:r>
              <a:rPr lang="en-US" sz="2800" dirty="0">
                <a:solidFill>
                  <a:srgbClr val="002060"/>
                </a:solidFill>
                <a:cs typeface="Arial" charset="0"/>
              </a:rPr>
              <a:t>Apply online at www.socialsecurity.gov</a:t>
            </a:r>
            <a:br>
              <a:rPr lang="en-US" sz="2800" dirty="0">
                <a:solidFill>
                  <a:srgbClr val="002060"/>
                </a:solidFill>
                <a:cs typeface="Arial" charset="0"/>
              </a:rPr>
            </a:br>
            <a:r>
              <a:rPr lang="en-US" sz="2800" dirty="0">
                <a:solidFill>
                  <a:srgbClr val="002060"/>
                </a:solidFill>
                <a:cs typeface="Arial" charset="0"/>
              </a:rPr>
              <a:t>It is the most convenient way to apply; </a:t>
            </a:r>
          </a:p>
          <a:p>
            <a:pPr marL="465138" indent="-465138">
              <a:spcBef>
                <a:spcPts val="1200"/>
              </a:spcBef>
              <a:buClr>
                <a:srgbClr val="FA1200"/>
              </a:buClr>
              <a:buFont typeface="Wingdings" pitchFamily="2" charset="2"/>
              <a:buChar char="Ø"/>
            </a:pPr>
            <a:r>
              <a:rPr lang="en-US" sz="2800" dirty="0" smtClean="0">
                <a:solidFill>
                  <a:srgbClr val="002060"/>
                </a:solidFill>
                <a:cs typeface="Arial" charset="0"/>
              </a:rPr>
              <a:t>Call </a:t>
            </a:r>
            <a:r>
              <a:rPr lang="en-US" sz="2800" dirty="0">
                <a:solidFill>
                  <a:srgbClr val="002060"/>
                </a:solidFill>
                <a:cs typeface="Arial" charset="0"/>
              </a:rPr>
              <a:t>Social Security to schedule an appointment 1-800-772-1213 (TTY 1-800-325-0778); </a:t>
            </a:r>
            <a:r>
              <a:rPr lang="en-US" sz="2800" dirty="0" smtClean="0">
                <a:solidFill>
                  <a:srgbClr val="002060"/>
                </a:solidFill>
                <a:cs typeface="Arial" charset="0"/>
              </a:rPr>
              <a:t>or</a:t>
            </a:r>
          </a:p>
          <a:p>
            <a:pPr marL="465138" indent="-465138">
              <a:spcBef>
                <a:spcPts val="1200"/>
              </a:spcBef>
              <a:buClr>
                <a:srgbClr val="FA1200"/>
              </a:buClr>
              <a:buFont typeface="Wingdings" pitchFamily="2" charset="2"/>
              <a:buChar char="Ø"/>
            </a:pPr>
            <a:r>
              <a:rPr lang="en-US" sz="2800" dirty="0" smtClean="0">
                <a:solidFill>
                  <a:srgbClr val="002060"/>
                </a:solidFill>
                <a:cs typeface="Arial" charset="0"/>
              </a:rPr>
              <a:t>Apply </a:t>
            </a:r>
            <a:r>
              <a:rPr lang="en-US" sz="2800" dirty="0">
                <a:solidFill>
                  <a:srgbClr val="002060"/>
                </a:solidFill>
                <a:cs typeface="Arial" charset="0"/>
              </a:rPr>
              <a:t>at your local Social Security office.</a:t>
            </a:r>
          </a:p>
          <a:p>
            <a:pPr marL="1257300" lvl="2" indent="-342900" algn="ctr">
              <a:spcBef>
                <a:spcPts val="1200"/>
              </a:spcBef>
              <a:buClr>
                <a:srgbClr val="FA1200"/>
              </a:buClr>
              <a:buFont typeface="Wingdings" pitchFamily="2" charset="2"/>
              <a:buNone/>
            </a:pPr>
            <a:endParaRPr lang="en-US" sz="2800" dirty="0">
              <a:solidFill>
                <a:srgbClr val="000066"/>
              </a:solidFill>
              <a:cs typeface="Arial" charset="0"/>
            </a:endParaRPr>
          </a:p>
        </p:txBody>
      </p:sp>
      <p:sp>
        <p:nvSpPr>
          <p:cNvPr id="37891" name="Text Box 3"/>
          <p:cNvSpPr txBox="1">
            <a:spLocks noChangeArrowheads="1"/>
          </p:cNvSpPr>
          <p:nvPr/>
        </p:nvSpPr>
        <p:spPr bwMode="auto">
          <a:xfrm>
            <a:off x="685800" y="329625"/>
            <a:ext cx="8382000" cy="584775"/>
          </a:xfrm>
          <a:prstGeom prst="rect">
            <a:avLst/>
          </a:prstGeom>
          <a:noFill/>
          <a:ln w="9525">
            <a:noFill/>
            <a:miter lim="800000"/>
            <a:headEnd/>
            <a:tailEnd/>
          </a:ln>
        </p:spPr>
        <p:txBody>
          <a:bodyPr>
            <a:spAutoFit/>
          </a:bodyPr>
          <a:lstStyle/>
          <a:p>
            <a:pPr algn="ctr">
              <a:spcBef>
                <a:spcPct val="50000"/>
              </a:spcBef>
            </a:pPr>
            <a:r>
              <a:rPr lang="en-US" sz="3200" dirty="0">
                <a:solidFill>
                  <a:srgbClr val="002060"/>
                </a:solidFill>
              </a:rPr>
              <a:t>How Do I Apply for Retirement Benefits?</a:t>
            </a:r>
          </a:p>
        </p:txBody>
      </p:sp>
      <p:pic>
        <p:nvPicPr>
          <p:cNvPr id="1026" name="Picture 2" descr="C:\Users\363279.BA\Desktop\WomenGardenerBillboard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0171" y="4114800"/>
            <a:ext cx="4321629" cy="2430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805403"/>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776083\Desktop\FireShot Screen Capture #022 - 'The United States Social Security Administration' - www_ssa_gov.png"/>
          <p:cNvPicPr>
            <a:picLocks noChangeAspect="1" noChangeArrowheads="1"/>
          </p:cNvPicPr>
          <p:nvPr/>
        </p:nvPicPr>
        <p:blipFill rotWithShape="1">
          <a:blip r:embed="rId3">
            <a:extLst>
              <a:ext uri="{28A0092B-C50C-407E-A947-70E740481C1C}">
                <a14:useLocalDpi xmlns:a14="http://schemas.microsoft.com/office/drawing/2010/main" val="0"/>
              </a:ext>
            </a:extLst>
          </a:blip>
          <a:srcRect l="7482" t="1" r="6430" b="29771"/>
          <a:stretch/>
        </p:blipFill>
        <p:spPr bwMode="auto">
          <a:xfrm>
            <a:off x="838200" y="1360714"/>
            <a:ext cx="4800600" cy="5301343"/>
          </a:xfrm>
          <a:prstGeom prst="rect">
            <a:avLst/>
          </a:prstGeom>
          <a:noFill/>
          <a:effectLst>
            <a:outerShdw blurRad="292100" dist="139700" dir="2700000" algn="tl" rotWithShape="0">
              <a:prstClr val="black">
                <a:alpha val="65000"/>
              </a:prstClr>
            </a:outerShdw>
          </a:effectLst>
          <a:extLst>
            <a:ext uri="{909E8E84-426E-40DD-AFC4-6F175D3DCCD1}">
              <a14:hiddenFill xmlns:a14="http://schemas.microsoft.com/office/drawing/2010/main">
                <a:solidFill>
                  <a:srgbClr val="FFFFFF"/>
                </a:solidFill>
              </a14:hiddenFill>
            </a:ext>
          </a:extLst>
        </p:spPr>
      </p:pic>
      <p:sp>
        <p:nvSpPr>
          <p:cNvPr id="38914" name="Rectangle 3"/>
          <p:cNvSpPr>
            <a:spLocks noGrp="1" noChangeArrowheads="1"/>
          </p:cNvSpPr>
          <p:nvPr>
            <p:ph type="body" idx="4294967295"/>
          </p:nvPr>
        </p:nvSpPr>
        <p:spPr bwMode="auto">
          <a:xfrm>
            <a:off x="762000" y="231775"/>
            <a:ext cx="8382000" cy="606425"/>
          </a:xfrm>
          <a:prstGeom prst="rect">
            <a:avLst/>
          </a:prstGeom>
          <a:noFill/>
          <a:ln>
            <a:miter lim="800000"/>
            <a:headEnd/>
            <a:tailEnd/>
          </a:ln>
        </p:spPr>
        <p:txBody>
          <a:bodyPr vert="horz" wrap="square" lIns="91440" tIns="45720" rIns="91440" bIns="45720" numCol="1" anchor="t" anchorCtr="0" compatLnSpc="1">
            <a:prstTxWarp prst="textNoShape">
              <a:avLst/>
            </a:prstTxWarp>
            <a:normAutofit lnSpcReduction="10000"/>
          </a:bodyPr>
          <a:lstStyle/>
          <a:p>
            <a:pPr marL="0" indent="0" algn="ctr" eaLnBrk="1" hangingPunct="1">
              <a:lnSpc>
                <a:spcPct val="90000"/>
              </a:lnSpc>
              <a:buFontTx/>
              <a:buNone/>
            </a:pPr>
            <a:r>
              <a:rPr lang="en-US" sz="4000" b="1" dirty="0" smtClean="0">
                <a:solidFill>
                  <a:srgbClr val="002060"/>
                </a:solidFill>
                <a:latin typeface="Times New Roman" pitchFamily="18" charset="0"/>
              </a:rPr>
              <a:t>Applying for Retirement Benefits</a:t>
            </a:r>
          </a:p>
        </p:txBody>
      </p:sp>
      <p:sp>
        <p:nvSpPr>
          <p:cNvPr id="8" name="Rectangle 7"/>
          <p:cNvSpPr>
            <a:spLocks noChangeArrowheads="1"/>
          </p:cNvSpPr>
          <p:nvPr/>
        </p:nvSpPr>
        <p:spPr bwMode="auto">
          <a:xfrm>
            <a:off x="2054888" y="1752600"/>
            <a:ext cx="421170" cy="204178"/>
          </a:xfrm>
          <a:prstGeom prst="rect">
            <a:avLst/>
          </a:prstGeom>
          <a:noFill/>
          <a:ln w="38100" algn="ctr">
            <a:solidFill>
              <a:srgbClr val="FF3300"/>
            </a:solidFill>
            <a:round/>
            <a:headEnd/>
            <a:tailEnd/>
          </a:ln>
        </p:spPr>
        <p:txBody>
          <a:bodyPr wrap="square">
            <a:spAutoFit/>
          </a:bodyPr>
          <a:lstStyle/>
          <a:p>
            <a:endParaRPr lang="en-US" sz="900" baseline="-25000" dirty="0"/>
          </a:p>
        </p:txBody>
      </p:sp>
      <p:cxnSp>
        <p:nvCxnSpPr>
          <p:cNvPr id="9" name="Straight Arrow Connector 8"/>
          <p:cNvCxnSpPr>
            <a:cxnSpLocks noChangeShapeType="1"/>
          </p:cNvCxnSpPr>
          <p:nvPr/>
        </p:nvCxnSpPr>
        <p:spPr bwMode="auto">
          <a:xfrm flipV="1">
            <a:off x="1038627" y="2022929"/>
            <a:ext cx="1016261" cy="421257"/>
          </a:xfrm>
          <a:prstGeom prst="straightConnector1">
            <a:avLst/>
          </a:prstGeom>
          <a:noFill/>
          <a:ln w="57150" algn="ctr">
            <a:solidFill>
              <a:srgbClr val="FF3300"/>
            </a:solidFill>
            <a:round/>
            <a:headEnd/>
            <a:tailEnd type="arrow" w="med" len="med"/>
          </a:ln>
        </p:spPr>
      </p:cxnSp>
      <p:sp>
        <p:nvSpPr>
          <p:cNvPr id="10" name="Text Box 11"/>
          <p:cNvSpPr txBox="1">
            <a:spLocks noChangeArrowheads="1"/>
          </p:cNvSpPr>
          <p:nvPr/>
        </p:nvSpPr>
        <p:spPr bwMode="auto">
          <a:xfrm>
            <a:off x="5638800" y="2590800"/>
            <a:ext cx="3309135" cy="1938992"/>
          </a:xfrm>
          <a:prstGeom prst="rect">
            <a:avLst/>
          </a:prstGeom>
          <a:noFill/>
          <a:ln w="9525" algn="ctr">
            <a:noFill/>
            <a:miter lim="800000"/>
            <a:headEnd/>
            <a:tailEnd/>
          </a:ln>
        </p:spPr>
        <p:txBody>
          <a:bodyPr wrap="square">
            <a:spAutoFit/>
          </a:bodyPr>
          <a:lstStyle/>
          <a:p>
            <a:pPr algn="ctr">
              <a:spcBef>
                <a:spcPct val="50000"/>
              </a:spcBef>
            </a:pPr>
            <a:r>
              <a:rPr lang="en-US" dirty="0">
                <a:solidFill>
                  <a:srgbClr val="002060"/>
                </a:solidFill>
              </a:rPr>
              <a:t>You can apply online for </a:t>
            </a:r>
            <a:r>
              <a:rPr lang="en-US" dirty="0" smtClean="0">
                <a:solidFill>
                  <a:srgbClr val="002060"/>
                </a:solidFill>
              </a:rPr>
              <a:t>Retirement Benefits </a:t>
            </a:r>
            <a:r>
              <a:rPr lang="en-US" dirty="0">
                <a:solidFill>
                  <a:srgbClr val="002060"/>
                </a:solidFill>
              </a:rPr>
              <a:t>by visiting </a:t>
            </a:r>
            <a:r>
              <a:rPr lang="en-US" dirty="0">
                <a:solidFill>
                  <a:srgbClr val="3366FF"/>
                </a:solidFill>
              </a:rPr>
              <a:t>www.socialsecurity.gov </a:t>
            </a:r>
            <a:r>
              <a:rPr lang="en-US" dirty="0">
                <a:solidFill>
                  <a:srgbClr val="002060"/>
                </a:solidFill>
              </a:rPr>
              <a:t>and </a:t>
            </a:r>
            <a:r>
              <a:rPr lang="en-US" dirty="0" smtClean="0">
                <a:solidFill>
                  <a:srgbClr val="002060"/>
                </a:solidFill>
              </a:rPr>
              <a:t>clicking “Benefits”</a:t>
            </a:r>
            <a:endParaRPr lang="en-US" dirty="0">
              <a:solidFill>
                <a:srgbClr val="002060"/>
              </a:solidFill>
            </a:endParaRPr>
          </a:p>
        </p:txBody>
      </p:sp>
    </p:spTree>
    <p:extLst>
      <p:ext uri="{BB962C8B-B14F-4D97-AF65-F5344CB8AC3E}">
        <p14:creationId xmlns:p14="http://schemas.microsoft.com/office/powerpoint/2010/main" val="664677303"/>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8"/>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2223</Words>
  <Application>Microsoft Office PowerPoint</Application>
  <PresentationFormat>On-screen Show (4:3)</PresentationFormat>
  <Paragraphs>261</Paragraphs>
  <Slides>28</Slides>
  <Notes>28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Calibri</vt:lpstr>
      <vt:lpstr>Georgia</vt:lpstr>
      <vt:lpstr>Kozuka Gothic Pr6N B</vt:lpstr>
      <vt:lpstr>Marlett</vt:lpstr>
      <vt:lpstr>Symbol</vt:lpstr>
      <vt:lpstr>Times New Roman</vt:lpstr>
      <vt:lpstr>Wingdings</vt:lpstr>
      <vt:lpstr>Office Theme</vt:lpstr>
      <vt:lpstr>Remember the Fastest Way to Verify  Social Security and SSI  Benefits—</vt:lpstr>
      <vt:lpstr>PowerPoint Presentation</vt:lpstr>
      <vt:lpstr>PowerPoint Presentation</vt:lpstr>
      <vt:lpstr>Exception to the Windfall Elimination Provision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Applying Online for Disability Benefits</vt:lpstr>
      <vt:lpstr>Advantages of Applying  Online for Disability</vt:lpstr>
      <vt:lpstr>Three Steps to Applying Online for Disability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Social Security Administration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Remember the Fastest Way to Verify  Social Security and SSI  Benefits—</dc:title>
  <dc:creator>889123</dc:creator>
  <cp:lastModifiedBy>Nicolescu, Nancy</cp:lastModifiedBy>
  <cp:revision>2</cp:revision>
  <dcterms:created xsi:type="dcterms:W3CDTF">2015-03-30T12:58:59Z</dcterms:created>
  <dcterms:modified xsi:type="dcterms:W3CDTF">2015-06-25T14:43:23Z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C38775CA-B4B6-41EF-9CF8-3DA523A2346E</vt:lpwstr>
  </property>
  <property fmtid="{D5CDD505-2E9C-101B-9397-08002B2CF9AE}" pid="3" name="ArticulatePath">
    <vt:lpwstr>2015 Universal Slide Show Part 2</vt:lpwstr>
  </property>
</Properties>
</file>