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5" r:id="rId3"/>
    <p:sldId id="292" r:id="rId4"/>
    <p:sldId id="350" r:id="rId5"/>
    <p:sldId id="354" r:id="rId6"/>
    <p:sldId id="349" r:id="rId7"/>
    <p:sldId id="351" r:id="rId8"/>
    <p:sldId id="352" r:id="rId9"/>
    <p:sldId id="353" r:id="rId10"/>
    <p:sldId id="355" r:id="rId11"/>
    <p:sldId id="317" r:id="rId12"/>
    <p:sldId id="356" r:id="rId13"/>
    <p:sldId id="358" r:id="rId14"/>
    <p:sldId id="357" r:id="rId15"/>
    <p:sldId id="359" r:id="rId16"/>
    <p:sldId id="340" r:id="rId17"/>
    <p:sldId id="294" r:id="rId18"/>
    <p:sldId id="336" r:id="rId19"/>
    <p:sldId id="341" r:id="rId20"/>
    <p:sldId id="342" r:id="rId21"/>
    <p:sldId id="343" r:id="rId22"/>
    <p:sldId id="344" r:id="rId23"/>
    <p:sldId id="345" r:id="rId24"/>
    <p:sldId id="347" r:id="rId25"/>
    <p:sldId id="348" r:id="rId26"/>
    <p:sldId id="29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7" autoAdjust="0"/>
    <p:restoredTop sz="94660"/>
  </p:normalViewPr>
  <p:slideViewPr>
    <p:cSldViewPr snapToGrid="0">
      <p:cViewPr varScale="1">
        <p:scale>
          <a:sx n="110" d="100"/>
          <a:sy n="110" d="100"/>
        </p:scale>
        <p:origin x="26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12/15/2022</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12/15/2022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12/15/2022</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ortal.ct.gov/-/media/LTCOP/PDF/WEBPORTAL/LTCOP-INV-Transfer-Website-Help-Manual-For-Facility-Staff-Dec-2022.pdf" TargetMode="External"/><Relationship Id="rId2" Type="http://schemas.openxmlformats.org/officeDocument/2006/relationships/hyperlink" Target="https://www.cga.ct.gov/2022/ACT/PA/PDF/2022PA-00058-R00HB-05500-PA.PDF" TargetMode="External"/><Relationship Id="rId1" Type="http://schemas.openxmlformats.org/officeDocument/2006/relationships/slideLayout" Target="../slideLayouts/slideLayout2.xml"/><Relationship Id="rId4" Type="http://schemas.openxmlformats.org/officeDocument/2006/relationships/hyperlink" Target="https://adsapps.ct.gov/ADSPortal/Account/Login.aspx?ReturnUrl=http%3a%2f%2fadsapps.ct.gov%2fLTCOP%2fDefault.asp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59D7C1-6E25-48C3-B420-ED45FFDB7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7262" y="0"/>
            <a:ext cx="60647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374EBE0-04D0-42B1-93D5-4FC7C9EBA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9691" y="2054942"/>
            <a:ext cx="6072309" cy="1828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612E56-9CB6-E4B9-291A-BDB0A5CC3F1A}"/>
              </a:ext>
            </a:extLst>
          </p:cNvPr>
          <p:cNvSpPr>
            <a:spLocks noGrp="1"/>
          </p:cNvSpPr>
          <p:nvPr>
            <p:ph type="ctrTitle"/>
          </p:nvPr>
        </p:nvSpPr>
        <p:spPr>
          <a:xfrm>
            <a:off x="6449950" y="2194560"/>
            <a:ext cx="5418961" cy="1739347"/>
          </a:xfrm>
        </p:spPr>
        <p:txBody>
          <a:bodyPr>
            <a:normAutofit/>
          </a:bodyPr>
          <a:lstStyle/>
          <a:p>
            <a:r>
              <a:rPr lang="en-US" altLang="en-US" sz="3300" dirty="0">
                <a:solidFill>
                  <a:schemeClr val="tx2"/>
                </a:solidFill>
                <a:latin typeface="Arial Narrow" pitchFamily="34" charset="0"/>
                <a:cs typeface="Arial"/>
              </a:rPr>
              <a:t>RCH </a:t>
            </a:r>
            <a:br>
              <a:rPr lang="en-US" altLang="en-US" sz="3300" dirty="0">
                <a:solidFill>
                  <a:schemeClr val="tx2"/>
                </a:solidFill>
                <a:latin typeface="Arial Narrow" pitchFamily="34" charset="0"/>
                <a:cs typeface="Arial"/>
              </a:rPr>
            </a:br>
            <a:r>
              <a:rPr lang="en-US" altLang="en-US" sz="3300" dirty="0">
                <a:solidFill>
                  <a:schemeClr val="tx2"/>
                </a:solidFill>
                <a:latin typeface="Arial Narrow" pitchFamily="34" charset="0"/>
                <a:cs typeface="Arial"/>
              </a:rPr>
              <a:t>Residents Rights, Transfers &amp; Discharges</a:t>
            </a:r>
            <a:endParaRPr lang="en-US" sz="3300" dirty="0">
              <a:solidFill>
                <a:schemeClr val="tx2"/>
              </a:solidFill>
            </a:endParaRPr>
          </a:p>
        </p:txBody>
      </p:sp>
      <p:sp>
        <p:nvSpPr>
          <p:cNvPr id="3" name="Subtitle 2">
            <a:extLst>
              <a:ext uri="{FF2B5EF4-FFF2-40B4-BE49-F238E27FC236}">
                <a16:creationId xmlns:a16="http://schemas.microsoft.com/office/drawing/2014/main" id="{BE9B6807-79D1-A646-DBB6-F60B8D658626}"/>
              </a:ext>
            </a:extLst>
          </p:cNvPr>
          <p:cNvSpPr>
            <a:spLocks noGrp="1"/>
          </p:cNvSpPr>
          <p:nvPr>
            <p:ph type="subTitle" idx="1"/>
          </p:nvPr>
        </p:nvSpPr>
        <p:spPr>
          <a:xfrm>
            <a:off x="6449950" y="4533900"/>
            <a:ext cx="5418962" cy="1739347"/>
          </a:xfrm>
        </p:spPr>
        <p:txBody>
          <a:bodyPr>
            <a:normAutofit/>
          </a:bodyPr>
          <a:lstStyle/>
          <a:p>
            <a:endParaRPr lang="en-US" dirty="0">
              <a:solidFill>
                <a:schemeClr val="bg2"/>
              </a:solidFill>
            </a:endParaRPr>
          </a:p>
          <a:p>
            <a:r>
              <a:rPr lang="en-US" dirty="0">
                <a:solidFill>
                  <a:schemeClr val="bg2"/>
                </a:solidFill>
              </a:rPr>
              <a:t>Mairead Painter CT. SLTCO</a:t>
            </a:r>
          </a:p>
        </p:txBody>
      </p:sp>
      <p:sp>
        <p:nvSpPr>
          <p:cNvPr id="13" name="Rectangle 12">
            <a:extLst>
              <a:ext uri="{FF2B5EF4-FFF2-40B4-BE49-F238E27FC236}">
                <a16:creationId xmlns:a16="http://schemas.microsoft.com/office/drawing/2014/main" id="{E1EAEB6D-60FF-455D-B8CC-2AC963CE03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5497" cy="6858000"/>
          </a:xfrm>
          <a:prstGeom prst="rect">
            <a:avLst/>
          </a:prstGeom>
          <a:solidFill>
            <a:schemeClr val="bg1"/>
          </a:solid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solidFill>
                <a:schemeClr val="tx2"/>
              </a:solidFill>
            </a:endParaRPr>
          </a:p>
        </p:txBody>
      </p:sp>
    </p:spTree>
    <p:extLst>
      <p:ext uri="{BB962C8B-B14F-4D97-AF65-F5344CB8AC3E}">
        <p14:creationId xmlns:p14="http://schemas.microsoft.com/office/powerpoint/2010/main" val="320884923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E25B-6212-3D72-DFF6-E4F6A985B624}"/>
              </a:ext>
            </a:extLst>
          </p:cNvPr>
          <p:cNvSpPr>
            <a:spLocks noGrp="1"/>
          </p:cNvSpPr>
          <p:nvPr>
            <p:ph type="title"/>
          </p:nvPr>
        </p:nvSpPr>
        <p:spPr/>
        <p:txBody>
          <a:bodyPr/>
          <a:lstStyle/>
          <a:p>
            <a:r>
              <a:rPr lang="en-US" dirty="0"/>
              <a:t>The residents’ bill of rights shall provide that each such resident: </a:t>
            </a:r>
          </a:p>
        </p:txBody>
      </p:sp>
      <p:sp>
        <p:nvSpPr>
          <p:cNvPr id="4" name="Content Placeholder 3">
            <a:extLst>
              <a:ext uri="{FF2B5EF4-FFF2-40B4-BE49-F238E27FC236}">
                <a16:creationId xmlns:a16="http://schemas.microsoft.com/office/drawing/2014/main" id="{54331C83-3BCA-F667-A2BC-49AB8FA88A47}"/>
              </a:ext>
            </a:extLst>
          </p:cNvPr>
          <p:cNvSpPr>
            <a:spLocks noGrp="1"/>
          </p:cNvSpPr>
          <p:nvPr>
            <p:ph sz="half" idx="2"/>
          </p:nvPr>
        </p:nvSpPr>
        <p:spPr>
          <a:xfrm>
            <a:off x="152400" y="2717800"/>
            <a:ext cx="5943600" cy="4000500"/>
          </a:xfrm>
        </p:spPr>
        <p:txBody>
          <a:bodyPr>
            <a:noAutofit/>
          </a:bodyPr>
          <a:lstStyle/>
          <a:p>
            <a:r>
              <a:rPr lang="en-US" sz="2800" dirty="0">
                <a:latin typeface="Calibri" panose="020F0502020204030204" pitchFamily="34" charset="0"/>
                <a:cs typeface="Calibri" panose="020F0502020204030204" pitchFamily="34" charset="0"/>
              </a:rPr>
              <a:t>can only be transferred  from one room to another for limited reasons:</a:t>
            </a:r>
          </a:p>
          <a:p>
            <a:pPr lvl="1"/>
            <a:r>
              <a:rPr lang="en-US" sz="2800" dirty="0">
                <a:latin typeface="Calibri" panose="020F0502020204030204" pitchFamily="34" charset="0"/>
                <a:cs typeface="Calibri" panose="020F0502020204030204" pitchFamily="34" charset="0"/>
              </a:rPr>
              <a:t>medical reasons</a:t>
            </a:r>
          </a:p>
          <a:p>
            <a:pPr lvl="1"/>
            <a:r>
              <a:rPr lang="en-US" sz="2800" dirty="0">
                <a:latin typeface="Calibri" panose="020F0502020204030204" pitchFamily="34" charset="0"/>
                <a:cs typeface="Calibri" panose="020F0502020204030204" pitchFamily="34" charset="0"/>
              </a:rPr>
              <a:t>for the resident’s welfare or that of other residents</a:t>
            </a:r>
          </a:p>
          <a:p>
            <a:pPr lvl="1"/>
            <a:r>
              <a:rPr lang="en-US" sz="2800" dirty="0">
                <a:latin typeface="Calibri" panose="020F0502020204030204" pitchFamily="34" charset="0"/>
                <a:cs typeface="Calibri" panose="020F0502020204030204" pitchFamily="34" charset="0"/>
              </a:rPr>
              <a:t>An Individual who goes from private pay to state assistance may be transferred from a private room to a nonprivate room</a:t>
            </a:r>
          </a:p>
        </p:txBody>
      </p:sp>
      <p:sp>
        <p:nvSpPr>
          <p:cNvPr id="6" name="Content Placeholder 5">
            <a:extLst>
              <a:ext uri="{FF2B5EF4-FFF2-40B4-BE49-F238E27FC236}">
                <a16:creationId xmlns:a16="http://schemas.microsoft.com/office/drawing/2014/main" id="{2C2DBFD4-7D5F-5C9E-16B7-52ABB13F861C}"/>
              </a:ext>
            </a:extLst>
          </p:cNvPr>
          <p:cNvSpPr>
            <a:spLocks noGrp="1"/>
          </p:cNvSpPr>
          <p:nvPr>
            <p:ph sz="quarter" idx="4"/>
          </p:nvPr>
        </p:nvSpPr>
        <p:spPr>
          <a:xfrm>
            <a:off x="6477000" y="2779064"/>
            <a:ext cx="5397500" cy="3697936"/>
          </a:xfrm>
        </p:spPr>
        <p:txBody>
          <a:bodyPr>
            <a:normAutofit/>
          </a:bodyPr>
          <a:lstStyle/>
          <a:p>
            <a:pPr lvl="1"/>
            <a:r>
              <a:rPr lang="en-US" sz="2800" dirty="0">
                <a:latin typeface="Calibri" panose="020F0502020204030204" pitchFamily="34" charset="0"/>
                <a:cs typeface="Calibri" panose="020F0502020204030204" pitchFamily="34" charset="0"/>
              </a:rPr>
              <a:t>Have choice of roommates</a:t>
            </a:r>
          </a:p>
          <a:p>
            <a:pPr lvl="1"/>
            <a:r>
              <a:rPr lang="en-US" sz="2800" dirty="0">
                <a:latin typeface="Calibri" panose="020F0502020204030204" pitchFamily="34" charset="0"/>
                <a:cs typeface="Calibri" panose="020F0502020204030204" pitchFamily="34" charset="0"/>
              </a:rPr>
              <a:t>Have privacy in their unit, including lockable doors, choice of roommates and freedom to furnish or decorate the unit;</a:t>
            </a:r>
          </a:p>
          <a:p>
            <a:pPr lvl="1"/>
            <a:endParaRPr lang="en-US" sz="2800" dirty="0">
              <a:latin typeface="Calibri" panose="020F0502020204030204" pitchFamily="34" charset="0"/>
              <a:cs typeface="Calibri" panose="020F0502020204030204" pitchFamily="34" charset="0"/>
            </a:endParaRPr>
          </a:p>
        </p:txBody>
      </p:sp>
      <p:sp>
        <p:nvSpPr>
          <p:cNvPr id="7" name="Rectangle 6">
            <a:extLst>
              <a:ext uri="{FF2B5EF4-FFF2-40B4-BE49-F238E27FC236}">
                <a16:creationId xmlns:a16="http://schemas.microsoft.com/office/drawing/2014/main" id="{5BF58BC6-604D-7556-F1C4-C671359BCA4E}"/>
              </a:ext>
            </a:extLst>
          </p:cNvPr>
          <p:cNvSpPr/>
          <p:nvPr/>
        </p:nvSpPr>
        <p:spPr>
          <a:xfrm>
            <a:off x="317500" y="2006600"/>
            <a:ext cx="524510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Current Resident Rights</a:t>
            </a:r>
          </a:p>
        </p:txBody>
      </p:sp>
      <p:sp>
        <p:nvSpPr>
          <p:cNvPr id="11" name="Rectangle 10">
            <a:extLst>
              <a:ext uri="{FF2B5EF4-FFF2-40B4-BE49-F238E27FC236}">
                <a16:creationId xmlns:a16="http://schemas.microsoft.com/office/drawing/2014/main" id="{1FB36834-797F-53DA-5E1B-48BCDC8A3E6B}"/>
              </a:ext>
            </a:extLst>
          </p:cNvPr>
          <p:cNvSpPr/>
          <p:nvPr/>
        </p:nvSpPr>
        <p:spPr>
          <a:xfrm>
            <a:off x="6231230" y="2006600"/>
            <a:ext cx="578297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Home and Community Based Settings Rule</a:t>
            </a:r>
          </a:p>
        </p:txBody>
      </p:sp>
    </p:spTree>
    <p:extLst>
      <p:ext uri="{BB962C8B-B14F-4D97-AF65-F5344CB8AC3E}">
        <p14:creationId xmlns:p14="http://schemas.microsoft.com/office/powerpoint/2010/main" val="2640105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D84C4-4116-E88A-9055-D179545B769B}"/>
              </a:ext>
            </a:extLst>
          </p:cNvPr>
          <p:cNvSpPr>
            <a:spLocks noGrp="1"/>
          </p:cNvSpPr>
          <p:nvPr>
            <p:ph type="title"/>
          </p:nvPr>
        </p:nvSpPr>
        <p:spPr/>
        <p:txBody>
          <a:bodyPr/>
          <a:lstStyle/>
          <a:p>
            <a:r>
              <a:rPr lang="en-US" b="1" i="1" dirty="0">
                <a:effectLst/>
              </a:rPr>
              <a:t>Room changes</a:t>
            </a:r>
            <a:endParaRPr lang="en-US" dirty="0"/>
          </a:p>
        </p:txBody>
      </p:sp>
      <p:sp>
        <p:nvSpPr>
          <p:cNvPr id="3" name="Content Placeholder 2">
            <a:extLst>
              <a:ext uri="{FF2B5EF4-FFF2-40B4-BE49-F238E27FC236}">
                <a16:creationId xmlns:a16="http://schemas.microsoft.com/office/drawing/2014/main" id="{B9C4D834-80DF-8CC7-1C6C-520AD9861CE0}"/>
              </a:ext>
            </a:extLst>
          </p:cNvPr>
          <p:cNvSpPr>
            <a:spLocks noGrp="1"/>
          </p:cNvSpPr>
          <p:nvPr>
            <p:ph idx="1"/>
          </p:nvPr>
        </p:nvSpPr>
        <p:spPr>
          <a:xfrm>
            <a:off x="1879600" y="2011680"/>
            <a:ext cx="8115300" cy="4562144"/>
          </a:xfrm>
        </p:spPr>
        <p:txBody>
          <a:bodyPr>
            <a:noAutofit/>
          </a:bodyPr>
          <a:lstStyle/>
          <a:p>
            <a:r>
              <a:rPr lang="en-US" sz="2800" dirty="0">
                <a:latin typeface="Calibri" panose="020F0502020204030204" pitchFamily="34" charset="0"/>
                <a:cs typeface="Calibri" panose="020F0502020204030204" pitchFamily="34" charset="0"/>
              </a:rPr>
              <a:t>For an involuntary transfer from one room to another must be given not less than 30 days’ and not more than 60 days’ written notice.</a:t>
            </a:r>
          </a:p>
          <a:p>
            <a:pPr lvl="1"/>
            <a:r>
              <a:rPr lang="en-US" sz="2800" dirty="0">
                <a:latin typeface="Calibri" panose="020F0502020204030204" pitchFamily="34" charset="0"/>
                <a:cs typeface="Calibri" panose="020F0502020204030204" pitchFamily="34" charset="0"/>
              </a:rPr>
              <a:t>Exceptions for health, safety or welfare where immediate transfer from one room to another is necessitated by urgent medical need of the resident </a:t>
            </a:r>
          </a:p>
          <a:p>
            <a:pPr lvl="1"/>
            <a:r>
              <a:rPr lang="en-US" sz="2800" dirty="0">
                <a:latin typeface="Calibri" panose="020F0502020204030204" pitchFamily="34" charset="0"/>
                <a:cs typeface="Calibri" panose="020F0502020204030204" pitchFamily="34" charset="0"/>
              </a:rPr>
              <a:t>or a resident who has resided in the RCH for less than thirty days, in which case notice shall be given as many days before the transfer as practicable</a:t>
            </a:r>
          </a:p>
        </p:txBody>
      </p:sp>
    </p:spTree>
    <p:extLst>
      <p:ext uri="{BB962C8B-B14F-4D97-AF65-F5344CB8AC3E}">
        <p14:creationId xmlns:p14="http://schemas.microsoft.com/office/powerpoint/2010/main" val="2825494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E25B-6212-3D72-DFF6-E4F6A985B624}"/>
              </a:ext>
            </a:extLst>
          </p:cNvPr>
          <p:cNvSpPr>
            <a:spLocks noGrp="1"/>
          </p:cNvSpPr>
          <p:nvPr>
            <p:ph type="title"/>
          </p:nvPr>
        </p:nvSpPr>
        <p:spPr/>
        <p:txBody>
          <a:bodyPr/>
          <a:lstStyle/>
          <a:p>
            <a:r>
              <a:rPr lang="en-US" dirty="0"/>
              <a:t>The residents’ bill of rights shall provide that each such resident: </a:t>
            </a:r>
          </a:p>
        </p:txBody>
      </p:sp>
      <p:sp>
        <p:nvSpPr>
          <p:cNvPr id="4" name="Content Placeholder 3">
            <a:extLst>
              <a:ext uri="{FF2B5EF4-FFF2-40B4-BE49-F238E27FC236}">
                <a16:creationId xmlns:a16="http://schemas.microsoft.com/office/drawing/2014/main" id="{54331C83-3BCA-F667-A2BC-49AB8FA88A47}"/>
              </a:ext>
            </a:extLst>
          </p:cNvPr>
          <p:cNvSpPr>
            <a:spLocks noGrp="1"/>
          </p:cNvSpPr>
          <p:nvPr>
            <p:ph sz="half" idx="2"/>
          </p:nvPr>
        </p:nvSpPr>
        <p:spPr>
          <a:xfrm>
            <a:off x="152400" y="2717800"/>
            <a:ext cx="5943600" cy="4000500"/>
          </a:xfrm>
        </p:spPr>
        <p:txBody>
          <a:bodyPr>
            <a:noAutofit/>
          </a:bodyPr>
          <a:lstStyle/>
          <a:p>
            <a:r>
              <a:rPr lang="en-US" sz="2800" dirty="0">
                <a:latin typeface="Calibri" panose="020F0502020204030204" pitchFamily="34" charset="0"/>
                <a:cs typeface="Calibri" panose="020F0502020204030204" pitchFamily="34" charset="0"/>
              </a:rPr>
              <a:t>manage their personal financial affairs, and if the RCH manages any component of the resident's funds, they must give the resident a </a:t>
            </a:r>
            <a:r>
              <a:rPr lang="en-US" sz="2800" b="1" dirty="0">
                <a:latin typeface="Calibri" panose="020F0502020204030204" pitchFamily="34" charset="0"/>
                <a:cs typeface="Calibri" panose="020F0502020204030204" pitchFamily="34" charset="0"/>
              </a:rPr>
              <a:t>quarterly</a:t>
            </a:r>
            <a:r>
              <a:rPr lang="en-US" sz="2800" dirty="0">
                <a:latin typeface="Calibri" panose="020F0502020204030204" pitchFamily="34" charset="0"/>
                <a:cs typeface="Calibri" panose="020F0502020204030204" pitchFamily="34" charset="0"/>
              </a:rPr>
              <a:t> accounting of financial transactions made on their behalf</a:t>
            </a:r>
          </a:p>
          <a:p>
            <a:r>
              <a:rPr lang="en-US" sz="2800" dirty="0">
                <a:latin typeface="Calibri" panose="020F0502020204030204" pitchFamily="34" charset="0"/>
                <a:cs typeface="Calibri" panose="020F0502020204030204" pitchFamily="34" charset="0"/>
              </a:rPr>
              <a:t>be free from mental and physical abuse, corporal, not be disciplined </a:t>
            </a:r>
          </a:p>
          <a:p>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2C2DBFD4-7D5F-5C9E-16B7-52ABB13F861C}"/>
              </a:ext>
            </a:extLst>
          </p:cNvPr>
          <p:cNvSpPr>
            <a:spLocks noGrp="1"/>
          </p:cNvSpPr>
          <p:nvPr>
            <p:ph sz="quarter" idx="4"/>
          </p:nvPr>
        </p:nvSpPr>
        <p:spPr>
          <a:xfrm>
            <a:off x="6477000" y="2779064"/>
            <a:ext cx="5397500" cy="3697936"/>
          </a:xfrm>
        </p:spPr>
        <p:txBody>
          <a:bodyPr>
            <a:normAutofit/>
          </a:bodyPr>
          <a:lstStyle/>
          <a:p>
            <a:pPr lvl="1"/>
            <a:r>
              <a:rPr lang="en-US" sz="2800" dirty="0">
                <a:latin typeface="Calibri" panose="020F0502020204030204" pitchFamily="34" charset="0"/>
                <a:cs typeface="Calibri" panose="020F0502020204030204" pitchFamily="34" charset="0"/>
              </a:rPr>
              <a:t>Have the right to control his/her own schedule including access to food at any time</a:t>
            </a:r>
          </a:p>
          <a:p>
            <a:pPr lvl="1"/>
            <a:r>
              <a:rPr lang="en-US" sz="2800" dirty="0">
                <a:latin typeface="Calibri" panose="020F0502020204030204" pitchFamily="34" charset="0"/>
                <a:cs typeface="Calibri" panose="020F0502020204030204" pitchFamily="34" charset="0"/>
              </a:rPr>
              <a:t>Control over their individual plan and environment</a:t>
            </a:r>
          </a:p>
          <a:p>
            <a:pPr marL="228600" lvl="1" indent="0">
              <a:buNone/>
            </a:pPr>
            <a:endParaRPr lang="en-US" sz="2800" dirty="0">
              <a:latin typeface="Calibri" panose="020F0502020204030204" pitchFamily="34" charset="0"/>
              <a:cs typeface="Calibri" panose="020F0502020204030204" pitchFamily="34" charset="0"/>
            </a:endParaRPr>
          </a:p>
        </p:txBody>
      </p:sp>
      <p:sp>
        <p:nvSpPr>
          <p:cNvPr id="7" name="Rectangle 6">
            <a:extLst>
              <a:ext uri="{FF2B5EF4-FFF2-40B4-BE49-F238E27FC236}">
                <a16:creationId xmlns:a16="http://schemas.microsoft.com/office/drawing/2014/main" id="{5BF58BC6-604D-7556-F1C4-C671359BCA4E}"/>
              </a:ext>
            </a:extLst>
          </p:cNvPr>
          <p:cNvSpPr/>
          <p:nvPr/>
        </p:nvSpPr>
        <p:spPr>
          <a:xfrm>
            <a:off x="317500" y="2006600"/>
            <a:ext cx="524510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Current Resident Rights</a:t>
            </a:r>
          </a:p>
        </p:txBody>
      </p:sp>
      <p:sp>
        <p:nvSpPr>
          <p:cNvPr id="11" name="Rectangle 10">
            <a:extLst>
              <a:ext uri="{FF2B5EF4-FFF2-40B4-BE49-F238E27FC236}">
                <a16:creationId xmlns:a16="http://schemas.microsoft.com/office/drawing/2014/main" id="{1FB36834-797F-53DA-5E1B-48BCDC8A3E6B}"/>
              </a:ext>
            </a:extLst>
          </p:cNvPr>
          <p:cNvSpPr/>
          <p:nvPr/>
        </p:nvSpPr>
        <p:spPr>
          <a:xfrm>
            <a:off x="6231230" y="2006600"/>
            <a:ext cx="578297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Home and Community Based Settings Rule</a:t>
            </a:r>
          </a:p>
        </p:txBody>
      </p:sp>
    </p:spTree>
    <p:extLst>
      <p:ext uri="{BB962C8B-B14F-4D97-AF65-F5344CB8AC3E}">
        <p14:creationId xmlns:p14="http://schemas.microsoft.com/office/powerpoint/2010/main" val="1306932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E25B-6212-3D72-DFF6-E4F6A985B624}"/>
              </a:ext>
            </a:extLst>
          </p:cNvPr>
          <p:cNvSpPr>
            <a:spLocks noGrp="1"/>
          </p:cNvSpPr>
          <p:nvPr>
            <p:ph type="title"/>
          </p:nvPr>
        </p:nvSpPr>
        <p:spPr/>
        <p:txBody>
          <a:bodyPr/>
          <a:lstStyle/>
          <a:p>
            <a:r>
              <a:rPr lang="en-US" dirty="0"/>
              <a:t>The residents’ bill of rights shall provide that each such resident: </a:t>
            </a:r>
          </a:p>
        </p:txBody>
      </p:sp>
      <p:sp>
        <p:nvSpPr>
          <p:cNvPr id="4" name="Content Placeholder 3">
            <a:extLst>
              <a:ext uri="{FF2B5EF4-FFF2-40B4-BE49-F238E27FC236}">
                <a16:creationId xmlns:a16="http://schemas.microsoft.com/office/drawing/2014/main" id="{54331C83-3BCA-F667-A2BC-49AB8FA88A47}"/>
              </a:ext>
            </a:extLst>
          </p:cNvPr>
          <p:cNvSpPr>
            <a:spLocks noGrp="1"/>
          </p:cNvSpPr>
          <p:nvPr>
            <p:ph sz="half" idx="2"/>
          </p:nvPr>
        </p:nvSpPr>
        <p:spPr>
          <a:xfrm>
            <a:off x="152400" y="2667000"/>
            <a:ext cx="5943600" cy="4051300"/>
          </a:xfrm>
        </p:spPr>
        <p:txBody>
          <a:bodyPr>
            <a:noAutofit/>
          </a:bodyPr>
          <a:lstStyle/>
          <a:p>
            <a:r>
              <a:rPr lang="en-US" sz="2800" dirty="0">
                <a:latin typeface="Calibri" panose="020F0502020204030204" pitchFamily="34" charset="0"/>
                <a:cs typeface="Calibri" panose="020F0502020204030204" pitchFamily="34" charset="0"/>
              </a:rPr>
              <a:t>receive confidential treatment of the resident’s personal and medical records</a:t>
            </a:r>
          </a:p>
          <a:p>
            <a:r>
              <a:rPr lang="en-US" sz="2800" dirty="0">
                <a:latin typeface="Calibri" panose="020F0502020204030204" pitchFamily="34" charset="0"/>
                <a:cs typeface="Calibri" panose="020F0502020204030204" pitchFamily="34" charset="0"/>
              </a:rPr>
              <a:t>receive quality care and services with reasonable accommodation of individual needs and preferences</a:t>
            </a:r>
          </a:p>
          <a:p>
            <a:r>
              <a:rPr lang="en-US" sz="2800" dirty="0">
                <a:latin typeface="Calibri" panose="020F0502020204030204" pitchFamily="34" charset="0"/>
                <a:cs typeface="Calibri" panose="020F0502020204030204" pitchFamily="34" charset="0"/>
              </a:rPr>
              <a:t>be treated with consideration, respect, and dignity and individuality</a:t>
            </a:r>
          </a:p>
          <a:p>
            <a:r>
              <a:rPr lang="en-US" sz="2800" dirty="0">
                <a:latin typeface="Calibri" panose="020F0502020204030204" pitchFamily="34" charset="0"/>
                <a:cs typeface="Calibri" panose="020F0502020204030204" pitchFamily="34" charset="0"/>
              </a:rPr>
              <a:t>privacy for treatment and for care</a:t>
            </a:r>
          </a:p>
          <a:p>
            <a:endParaRPr lang="en-US" sz="2800" dirty="0">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2C2DBFD4-7D5F-5C9E-16B7-52ABB13F861C}"/>
              </a:ext>
            </a:extLst>
          </p:cNvPr>
          <p:cNvSpPr>
            <a:spLocks noGrp="1"/>
          </p:cNvSpPr>
          <p:nvPr>
            <p:ph sz="quarter" idx="4"/>
          </p:nvPr>
        </p:nvSpPr>
        <p:spPr>
          <a:xfrm>
            <a:off x="6477000" y="2779064"/>
            <a:ext cx="5397500" cy="3697936"/>
          </a:xfrm>
        </p:spPr>
        <p:txBody>
          <a:bodyPr>
            <a:normAutofit/>
          </a:bodyPr>
          <a:lstStyle/>
          <a:p>
            <a:pPr lvl="1"/>
            <a:r>
              <a:rPr lang="en-US" sz="2800" dirty="0">
                <a:latin typeface="Calibri" panose="020F0502020204030204" pitchFamily="34" charset="0"/>
                <a:cs typeface="Calibri" panose="020F0502020204030204" pitchFamily="34" charset="0"/>
              </a:rPr>
              <a:t>have privacy in their unit</a:t>
            </a:r>
          </a:p>
          <a:p>
            <a:pPr lvl="1"/>
            <a:r>
              <a:rPr lang="en-US" sz="2800" dirty="0">
                <a:latin typeface="Calibri" panose="020F0502020204030204" pitchFamily="34" charset="0"/>
                <a:cs typeface="Calibri" panose="020F0502020204030204" pitchFamily="34" charset="0"/>
              </a:rPr>
              <a:t>lockable doors </a:t>
            </a:r>
          </a:p>
          <a:p>
            <a:pPr lvl="1"/>
            <a:r>
              <a:rPr lang="en-US" sz="2800" dirty="0">
                <a:latin typeface="Calibri" panose="020F0502020204030204" pitchFamily="34" charset="0"/>
                <a:cs typeface="Calibri" panose="020F0502020204030204" pitchFamily="34" charset="0"/>
              </a:rPr>
              <a:t>choice of roommates </a:t>
            </a:r>
          </a:p>
          <a:p>
            <a:pPr lvl="1"/>
            <a:r>
              <a:rPr lang="en-US" sz="2800" dirty="0">
                <a:latin typeface="Calibri" panose="020F0502020204030204" pitchFamily="34" charset="0"/>
                <a:cs typeface="Calibri" panose="020F0502020204030204" pitchFamily="34" charset="0"/>
              </a:rPr>
              <a:t>freedom to furnish or decorate the unit</a:t>
            </a:r>
          </a:p>
          <a:p>
            <a:pPr lvl="1"/>
            <a:endParaRPr lang="en-US" sz="2800" dirty="0">
              <a:latin typeface="Calibri" panose="020F0502020204030204" pitchFamily="34" charset="0"/>
              <a:cs typeface="Calibri" panose="020F0502020204030204" pitchFamily="34" charset="0"/>
            </a:endParaRPr>
          </a:p>
        </p:txBody>
      </p:sp>
      <p:sp>
        <p:nvSpPr>
          <p:cNvPr id="7" name="Rectangle 6">
            <a:extLst>
              <a:ext uri="{FF2B5EF4-FFF2-40B4-BE49-F238E27FC236}">
                <a16:creationId xmlns:a16="http://schemas.microsoft.com/office/drawing/2014/main" id="{5BF58BC6-604D-7556-F1C4-C671359BCA4E}"/>
              </a:ext>
            </a:extLst>
          </p:cNvPr>
          <p:cNvSpPr/>
          <p:nvPr/>
        </p:nvSpPr>
        <p:spPr>
          <a:xfrm>
            <a:off x="317500" y="2006600"/>
            <a:ext cx="524510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Current Resident Rights</a:t>
            </a:r>
          </a:p>
        </p:txBody>
      </p:sp>
      <p:sp>
        <p:nvSpPr>
          <p:cNvPr id="11" name="Rectangle 10">
            <a:extLst>
              <a:ext uri="{FF2B5EF4-FFF2-40B4-BE49-F238E27FC236}">
                <a16:creationId xmlns:a16="http://schemas.microsoft.com/office/drawing/2014/main" id="{1FB36834-797F-53DA-5E1B-48BCDC8A3E6B}"/>
              </a:ext>
            </a:extLst>
          </p:cNvPr>
          <p:cNvSpPr/>
          <p:nvPr/>
        </p:nvSpPr>
        <p:spPr>
          <a:xfrm>
            <a:off x="6231230" y="2006600"/>
            <a:ext cx="578297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Home and Community Based Settings Rule</a:t>
            </a:r>
          </a:p>
        </p:txBody>
      </p:sp>
    </p:spTree>
    <p:extLst>
      <p:ext uri="{BB962C8B-B14F-4D97-AF65-F5344CB8AC3E}">
        <p14:creationId xmlns:p14="http://schemas.microsoft.com/office/powerpoint/2010/main" val="375441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E25B-6212-3D72-DFF6-E4F6A985B624}"/>
              </a:ext>
            </a:extLst>
          </p:cNvPr>
          <p:cNvSpPr>
            <a:spLocks noGrp="1"/>
          </p:cNvSpPr>
          <p:nvPr>
            <p:ph type="title"/>
          </p:nvPr>
        </p:nvSpPr>
        <p:spPr/>
        <p:txBody>
          <a:bodyPr/>
          <a:lstStyle/>
          <a:p>
            <a:r>
              <a:rPr lang="en-US" dirty="0"/>
              <a:t>The residents’ bill of rights shall provide that each such resident: </a:t>
            </a:r>
          </a:p>
        </p:txBody>
      </p:sp>
      <p:sp>
        <p:nvSpPr>
          <p:cNvPr id="4" name="Content Placeholder 3">
            <a:extLst>
              <a:ext uri="{FF2B5EF4-FFF2-40B4-BE49-F238E27FC236}">
                <a16:creationId xmlns:a16="http://schemas.microsoft.com/office/drawing/2014/main" id="{54331C83-3BCA-F667-A2BC-49AB8FA88A47}"/>
              </a:ext>
            </a:extLst>
          </p:cNvPr>
          <p:cNvSpPr>
            <a:spLocks noGrp="1"/>
          </p:cNvSpPr>
          <p:nvPr>
            <p:ph sz="half" idx="2"/>
          </p:nvPr>
        </p:nvSpPr>
        <p:spPr>
          <a:xfrm>
            <a:off x="152400" y="2717800"/>
            <a:ext cx="5943600" cy="4000500"/>
          </a:xfrm>
        </p:spPr>
        <p:txBody>
          <a:bodyPr>
            <a:noAutofit/>
          </a:bodyPr>
          <a:lstStyle/>
          <a:p>
            <a:r>
              <a:rPr lang="en-US" sz="2800" dirty="0">
                <a:latin typeface="Calibri" panose="020F0502020204030204" pitchFamily="34" charset="0"/>
                <a:cs typeface="Calibri" panose="020F0502020204030204" pitchFamily="34" charset="0"/>
              </a:rPr>
              <a:t>send and receive the personal mail unopened, make calls privately </a:t>
            </a:r>
          </a:p>
          <a:p>
            <a:r>
              <a:rPr lang="en-US" sz="2800" dirty="0">
                <a:latin typeface="Calibri" panose="020F0502020204030204" pitchFamily="34" charset="0"/>
                <a:cs typeface="Calibri" panose="020F0502020204030204" pitchFamily="34" charset="0"/>
              </a:rPr>
              <a:t>receive notice before the resident’s room or roommate is changed</a:t>
            </a:r>
          </a:p>
          <a:p>
            <a:r>
              <a:rPr lang="en-US" sz="2800" dirty="0">
                <a:latin typeface="Calibri" panose="020F0502020204030204" pitchFamily="34" charset="0"/>
                <a:cs typeface="Calibri" panose="020F0502020204030204" pitchFamily="34" charset="0"/>
              </a:rPr>
              <a:t>organize and participate in resident groups social, religious and community activities</a:t>
            </a:r>
          </a:p>
          <a:p>
            <a:r>
              <a:rPr lang="en-US" sz="2800" dirty="0">
                <a:latin typeface="Calibri" panose="020F0502020204030204" pitchFamily="34" charset="0"/>
                <a:cs typeface="Calibri" panose="020F0502020204030204" pitchFamily="34" charset="0"/>
              </a:rPr>
              <a:t>retain and use the personal clothing and possessions</a:t>
            </a:r>
          </a:p>
          <a:p>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2C2DBFD4-7D5F-5C9E-16B7-52ABB13F861C}"/>
              </a:ext>
            </a:extLst>
          </p:cNvPr>
          <p:cNvSpPr>
            <a:spLocks noGrp="1"/>
          </p:cNvSpPr>
          <p:nvPr>
            <p:ph sz="quarter" idx="4"/>
          </p:nvPr>
        </p:nvSpPr>
        <p:spPr>
          <a:xfrm>
            <a:off x="6477000" y="2779064"/>
            <a:ext cx="5397500" cy="3939236"/>
          </a:xfrm>
        </p:spPr>
        <p:txBody>
          <a:bodyPr>
            <a:normAutofit/>
          </a:bodyPr>
          <a:lstStyle/>
          <a:p>
            <a:pPr lvl="1"/>
            <a:r>
              <a:rPr lang="en-US" sz="2800" dirty="0">
                <a:latin typeface="Calibri" panose="020F0502020204030204" pitchFamily="34" charset="0"/>
                <a:cs typeface="Calibri" panose="020F0502020204030204" pitchFamily="34" charset="0"/>
              </a:rPr>
              <a:t>have privacy in their unit, including lockable doors, choice of roommates and freedom to</a:t>
            </a:r>
          </a:p>
          <a:p>
            <a:pPr lvl="1"/>
            <a:r>
              <a:rPr lang="en-US" sz="2800" dirty="0">
                <a:latin typeface="Calibri" panose="020F0502020204030204" pitchFamily="34" charset="0"/>
                <a:cs typeface="Calibri" panose="020F0502020204030204" pitchFamily="34" charset="0"/>
              </a:rPr>
              <a:t>furnish or decorate the unit</a:t>
            </a:r>
          </a:p>
          <a:p>
            <a:pPr lvl="1"/>
            <a:r>
              <a:rPr lang="en-US" sz="2800" dirty="0">
                <a:latin typeface="Calibri" panose="020F0502020204030204" pitchFamily="34" charset="0"/>
                <a:cs typeface="Calibri" panose="020F0502020204030204" pitchFamily="34" charset="0"/>
              </a:rPr>
              <a:t>have the right to control his/her own schedule including access to food at any time</a:t>
            </a:r>
          </a:p>
          <a:p>
            <a:pPr lvl="1"/>
            <a:r>
              <a:rPr lang="en-US" sz="2800" dirty="0">
                <a:latin typeface="Calibri" panose="020F0502020204030204" pitchFamily="34" charset="0"/>
                <a:cs typeface="Calibri" panose="020F0502020204030204" pitchFamily="34" charset="0"/>
              </a:rPr>
              <a:t>have the right to visitors at any time</a:t>
            </a:r>
          </a:p>
          <a:p>
            <a:pPr lvl="1"/>
            <a:endParaRPr lang="en-US" sz="2800" dirty="0">
              <a:latin typeface="Calibri" panose="020F0502020204030204" pitchFamily="34" charset="0"/>
              <a:cs typeface="Calibri" panose="020F0502020204030204" pitchFamily="34" charset="0"/>
            </a:endParaRPr>
          </a:p>
        </p:txBody>
      </p:sp>
      <p:sp>
        <p:nvSpPr>
          <p:cNvPr id="7" name="Rectangle 6">
            <a:extLst>
              <a:ext uri="{FF2B5EF4-FFF2-40B4-BE49-F238E27FC236}">
                <a16:creationId xmlns:a16="http://schemas.microsoft.com/office/drawing/2014/main" id="{5BF58BC6-604D-7556-F1C4-C671359BCA4E}"/>
              </a:ext>
            </a:extLst>
          </p:cNvPr>
          <p:cNvSpPr/>
          <p:nvPr/>
        </p:nvSpPr>
        <p:spPr>
          <a:xfrm>
            <a:off x="317500" y="2006600"/>
            <a:ext cx="524510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Current Resident Rights</a:t>
            </a:r>
          </a:p>
        </p:txBody>
      </p:sp>
      <p:sp>
        <p:nvSpPr>
          <p:cNvPr id="11" name="Rectangle 10">
            <a:extLst>
              <a:ext uri="{FF2B5EF4-FFF2-40B4-BE49-F238E27FC236}">
                <a16:creationId xmlns:a16="http://schemas.microsoft.com/office/drawing/2014/main" id="{1FB36834-797F-53DA-5E1B-48BCDC8A3E6B}"/>
              </a:ext>
            </a:extLst>
          </p:cNvPr>
          <p:cNvSpPr/>
          <p:nvPr/>
        </p:nvSpPr>
        <p:spPr>
          <a:xfrm>
            <a:off x="6231230" y="2006600"/>
            <a:ext cx="578297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Home and Community Based Settings Rule</a:t>
            </a:r>
          </a:p>
        </p:txBody>
      </p:sp>
    </p:spTree>
    <p:extLst>
      <p:ext uri="{BB962C8B-B14F-4D97-AF65-F5344CB8AC3E}">
        <p14:creationId xmlns:p14="http://schemas.microsoft.com/office/powerpoint/2010/main" val="1799944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E25B-6212-3D72-DFF6-E4F6A985B624}"/>
              </a:ext>
            </a:extLst>
          </p:cNvPr>
          <p:cNvSpPr>
            <a:spLocks noGrp="1"/>
          </p:cNvSpPr>
          <p:nvPr>
            <p:ph type="title"/>
          </p:nvPr>
        </p:nvSpPr>
        <p:spPr/>
        <p:txBody>
          <a:bodyPr/>
          <a:lstStyle/>
          <a:p>
            <a:r>
              <a:rPr lang="en-US" dirty="0"/>
              <a:t>Searches</a:t>
            </a:r>
          </a:p>
        </p:txBody>
      </p:sp>
      <p:sp>
        <p:nvSpPr>
          <p:cNvPr id="4" name="Content Placeholder 3">
            <a:extLst>
              <a:ext uri="{FF2B5EF4-FFF2-40B4-BE49-F238E27FC236}">
                <a16:creationId xmlns:a16="http://schemas.microsoft.com/office/drawing/2014/main" id="{54331C83-3BCA-F667-A2BC-49AB8FA88A47}"/>
              </a:ext>
            </a:extLst>
          </p:cNvPr>
          <p:cNvSpPr>
            <a:spLocks noGrp="1"/>
          </p:cNvSpPr>
          <p:nvPr>
            <p:ph sz="half" idx="2"/>
          </p:nvPr>
        </p:nvSpPr>
        <p:spPr>
          <a:xfrm>
            <a:off x="152400" y="2717800"/>
            <a:ext cx="5943600" cy="4000500"/>
          </a:xfrm>
        </p:spPr>
        <p:txBody>
          <a:bodyPr>
            <a:noAutofit/>
          </a:bodyPr>
          <a:lstStyle/>
          <a:p>
            <a:pPr marL="0" indent="0">
              <a:buNone/>
            </a:pPr>
            <a:r>
              <a:rPr lang="en-US" sz="2800" dirty="0">
                <a:latin typeface="Calibri" panose="020F0502020204030204" pitchFamily="34" charset="0"/>
                <a:cs typeface="Calibri" panose="020F0502020204030204" pitchFamily="34" charset="0"/>
              </a:rPr>
              <a:t>RCH’s can not just do </a:t>
            </a:r>
          </a:p>
          <a:p>
            <a:r>
              <a:rPr lang="en-US" sz="2800" dirty="0">
                <a:latin typeface="Calibri" panose="020F0502020204030204" pitchFamily="34" charset="0"/>
                <a:cs typeface="Calibri" panose="020F0502020204030204" pitchFamily="34" charset="0"/>
              </a:rPr>
              <a:t>searches of person </a:t>
            </a:r>
          </a:p>
          <a:p>
            <a:r>
              <a:rPr lang="en-US" sz="2800" dirty="0">
                <a:latin typeface="Calibri" panose="020F0502020204030204" pitchFamily="34" charset="0"/>
                <a:cs typeface="Calibri" panose="020F0502020204030204" pitchFamily="34" charset="0"/>
              </a:rPr>
              <a:t>searches of property or food </a:t>
            </a:r>
          </a:p>
          <a:p>
            <a:r>
              <a:rPr lang="en-US" sz="2800" dirty="0">
                <a:latin typeface="Calibri" panose="020F0502020204030204" pitchFamily="34" charset="0"/>
                <a:cs typeface="Calibri" panose="020F0502020204030204" pitchFamily="34" charset="0"/>
              </a:rPr>
              <a:t>searching or opening of packages that come to the facility </a:t>
            </a:r>
          </a:p>
          <a:p>
            <a:r>
              <a:rPr lang="en-US" sz="2800" dirty="0">
                <a:latin typeface="Calibri" panose="020F0502020204030204" pitchFamily="34" charset="0"/>
                <a:cs typeface="Calibri" panose="020F0502020204030204" pitchFamily="34" charset="0"/>
              </a:rPr>
              <a:t>staff should not be working in a capacity of a legal authority </a:t>
            </a:r>
          </a:p>
          <a:p>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2C2DBFD4-7D5F-5C9E-16B7-52ABB13F861C}"/>
              </a:ext>
            </a:extLst>
          </p:cNvPr>
          <p:cNvSpPr>
            <a:spLocks noGrp="1"/>
          </p:cNvSpPr>
          <p:nvPr>
            <p:ph sz="quarter" idx="4"/>
          </p:nvPr>
        </p:nvSpPr>
        <p:spPr>
          <a:xfrm>
            <a:off x="6477000" y="2779064"/>
            <a:ext cx="5397500" cy="3939236"/>
          </a:xfrm>
        </p:spPr>
        <p:txBody>
          <a:bodyPr>
            <a:normAutofit/>
          </a:bodyPr>
          <a:lstStyle/>
          <a:p>
            <a:pPr lvl="1"/>
            <a:r>
              <a:rPr lang="en-US" sz="2800" dirty="0">
                <a:latin typeface="Calibri" panose="020F0502020204030204" pitchFamily="34" charset="0"/>
                <a:cs typeface="Calibri" panose="020F0502020204030204" pitchFamily="34" charset="0"/>
              </a:rPr>
              <a:t>have privacy in their unit, including lockable doors, choice of roommates and freedom to</a:t>
            </a:r>
          </a:p>
          <a:p>
            <a:pPr lvl="1"/>
            <a:r>
              <a:rPr lang="en-US" sz="2800" dirty="0">
                <a:latin typeface="Calibri" panose="020F0502020204030204" pitchFamily="34" charset="0"/>
                <a:cs typeface="Calibri" panose="020F0502020204030204" pitchFamily="34" charset="0"/>
              </a:rPr>
              <a:t>furnish or decorate the unit</a:t>
            </a:r>
          </a:p>
          <a:p>
            <a:pPr lvl="1"/>
            <a:r>
              <a:rPr lang="en-US" sz="2800" dirty="0">
                <a:latin typeface="Calibri" panose="020F0502020204030204" pitchFamily="34" charset="0"/>
                <a:cs typeface="Calibri" panose="020F0502020204030204" pitchFamily="34" charset="0"/>
              </a:rPr>
              <a:t>have the right to control his/her own schedule including access to food at any time</a:t>
            </a:r>
          </a:p>
        </p:txBody>
      </p:sp>
      <p:sp>
        <p:nvSpPr>
          <p:cNvPr id="7" name="Rectangle 6">
            <a:extLst>
              <a:ext uri="{FF2B5EF4-FFF2-40B4-BE49-F238E27FC236}">
                <a16:creationId xmlns:a16="http://schemas.microsoft.com/office/drawing/2014/main" id="{5BF58BC6-604D-7556-F1C4-C671359BCA4E}"/>
              </a:ext>
            </a:extLst>
          </p:cNvPr>
          <p:cNvSpPr/>
          <p:nvPr/>
        </p:nvSpPr>
        <p:spPr>
          <a:xfrm>
            <a:off x="317500" y="2006600"/>
            <a:ext cx="524510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Current Resident Rights</a:t>
            </a:r>
          </a:p>
        </p:txBody>
      </p:sp>
      <p:sp>
        <p:nvSpPr>
          <p:cNvPr id="11" name="Rectangle 10">
            <a:extLst>
              <a:ext uri="{FF2B5EF4-FFF2-40B4-BE49-F238E27FC236}">
                <a16:creationId xmlns:a16="http://schemas.microsoft.com/office/drawing/2014/main" id="{1FB36834-797F-53DA-5E1B-48BCDC8A3E6B}"/>
              </a:ext>
            </a:extLst>
          </p:cNvPr>
          <p:cNvSpPr/>
          <p:nvPr/>
        </p:nvSpPr>
        <p:spPr>
          <a:xfrm>
            <a:off x="6231230" y="2006600"/>
            <a:ext cx="578297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Home and Community Based Settings Rule</a:t>
            </a:r>
          </a:p>
        </p:txBody>
      </p:sp>
    </p:spTree>
    <p:extLst>
      <p:ext uri="{BB962C8B-B14F-4D97-AF65-F5344CB8AC3E}">
        <p14:creationId xmlns:p14="http://schemas.microsoft.com/office/powerpoint/2010/main" val="137105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C7D6B-F7F5-E458-5BB0-91AA4AA8CA1E}"/>
              </a:ext>
            </a:extLst>
          </p:cNvPr>
          <p:cNvSpPr>
            <a:spLocks noGrp="1"/>
          </p:cNvSpPr>
          <p:nvPr>
            <p:ph type="title"/>
          </p:nvPr>
        </p:nvSpPr>
        <p:spPr>
          <a:xfrm>
            <a:off x="660400" y="258776"/>
            <a:ext cx="11049000" cy="1508760"/>
          </a:xfrm>
        </p:spPr>
        <p:txBody>
          <a:bodyPr/>
          <a:lstStyle/>
          <a:p>
            <a:r>
              <a:rPr lang="en-US" dirty="0"/>
              <a:t>Involuntary transfer /discharge notices </a:t>
            </a:r>
          </a:p>
        </p:txBody>
      </p:sp>
      <p:sp>
        <p:nvSpPr>
          <p:cNvPr id="3" name="Content Placeholder 2">
            <a:extLst>
              <a:ext uri="{FF2B5EF4-FFF2-40B4-BE49-F238E27FC236}">
                <a16:creationId xmlns:a16="http://schemas.microsoft.com/office/drawing/2014/main" id="{E1127952-A344-AAFE-4F2C-CC3460FEE891}"/>
              </a:ext>
            </a:extLst>
          </p:cNvPr>
          <p:cNvSpPr>
            <a:spLocks noGrp="1"/>
          </p:cNvSpPr>
          <p:nvPr>
            <p:ph idx="1"/>
          </p:nvPr>
        </p:nvSpPr>
        <p:spPr>
          <a:xfrm>
            <a:off x="177800" y="2057400"/>
            <a:ext cx="8610600" cy="4686300"/>
          </a:xfrm>
        </p:spPr>
        <p:txBody>
          <a:bodyPr>
            <a:normAutofit/>
          </a:bodyPr>
          <a:lstStyle/>
          <a:p>
            <a:r>
              <a:rPr lang="en-US" sz="2800" dirty="0">
                <a:latin typeface="Calibri" panose="020F0502020204030204" pitchFamily="34" charset="0"/>
                <a:cs typeface="Calibri" panose="020F0502020204030204" pitchFamily="34" charset="0"/>
              </a:rPr>
              <a:t>The RCH shall not transfer or discharge a resident unless:</a:t>
            </a:r>
          </a:p>
          <a:p>
            <a:pPr lvl="1"/>
            <a:r>
              <a:rPr lang="en-US" sz="2600" dirty="0">
                <a:latin typeface="Calibri" panose="020F0502020204030204" pitchFamily="34" charset="0"/>
                <a:cs typeface="Calibri" panose="020F0502020204030204" pitchFamily="34" charset="0"/>
              </a:rPr>
              <a:t>the transfer or discharge is necessary to meet the resident's welfare and it can't be met in the RCH</a:t>
            </a:r>
          </a:p>
          <a:p>
            <a:pPr lvl="1"/>
            <a:r>
              <a:rPr lang="en-US" sz="2600" dirty="0">
                <a:latin typeface="Calibri" panose="020F0502020204030204" pitchFamily="34" charset="0"/>
                <a:cs typeface="Calibri" panose="020F0502020204030204" pitchFamily="34" charset="0"/>
              </a:rPr>
              <a:t>the </a:t>
            </a:r>
            <a:r>
              <a:rPr lang="en-US" sz="2800" dirty="0">
                <a:latin typeface="Calibri" panose="020F0502020204030204" pitchFamily="34" charset="0"/>
                <a:cs typeface="Calibri" panose="020F0502020204030204" pitchFamily="34" charset="0"/>
              </a:rPr>
              <a:t>transfer or discharge is appropriate because the resident's health has improved sufficiently so the resident no longer needs the services provided by the RCH </a:t>
            </a:r>
          </a:p>
          <a:p>
            <a:pPr lvl="1"/>
            <a:r>
              <a:rPr lang="en-US" sz="2800" dirty="0">
                <a:latin typeface="Calibri" panose="020F0502020204030204" pitchFamily="34" charset="0"/>
                <a:cs typeface="Calibri" panose="020F0502020204030204" pitchFamily="34" charset="0"/>
              </a:rPr>
              <a:t>the health or safety of individuals others is endangered</a:t>
            </a:r>
          </a:p>
          <a:p>
            <a:pPr lvl="1"/>
            <a:r>
              <a:rPr lang="en-US" sz="2800" dirty="0">
                <a:latin typeface="Calibri" panose="020F0502020204030204" pitchFamily="34" charset="0"/>
                <a:cs typeface="Calibri" panose="020F0502020204030204" pitchFamily="34" charset="0"/>
              </a:rPr>
              <a:t>the resident has failed, after reasonable and appropriate notice, to pay for a stay (Not AI)</a:t>
            </a:r>
          </a:p>
          <a:p>
            <a:pPr lvl="1"/>
            <a:r>
              <a:rPr lang="en-US" sz="2800" dirty="0">
                <a:latin typeface="Calibri" panose="020F0502020204030204" pitchFamily="34" charset="0"/>
                <a:cs typeface="Calibri" panose="020F0502020204030204" pitchFamily="34" charset="0"/>
              </a:rPr>
              <a:t>the RCH ceases to operate.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Rectangle 3">
            <a:extLst>
              <a:ext uri="{FF2B5EF4-FFF2-40B4-BE49-F238E27FC236}">
                <a16:creationId xmlns:a16="http://schemas.microsoft.com/office/drawing/2014/main" id="{8D6BA6DB-D368-F4E9-1677-F99BAED894E4}"/>
              </a:ext>
            </a:extLst>
          </p:cNvPr>
          <p:cNvSpPr/>
          <p:nvPr/>
        </p:nvSpPr>
        <p:spPr>
          <a:xfrm>
            <a:off x="8890000" y="2057400"/>
            <a:ext cx="3200400" cy="45418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2800" dirty="0">
                <a:latin typeface="Calibri" panose="020F0502020204030204" pitchFamily="34" charset="0"/>
                <a:cs typeface="Calibri" panose="020F0502020204030204" pitchFamily="34" charset="0"/>
              </a:rPr>
              <a:t>HCBS - Have a lease or other legally enforceable agreement providing similar protections</a:t>
            </a:r>
          </a:p>
        </p:txBody>
      </p:sp>
    </p:spTree>
    <p:extLst>
      <p:ext uri="{BB962C8B-B14F-4D97-AF65-F5344CB8AC3E}">
        <p14:creationId xmlns:p14="http://schemas.microsoft.com/office/powerpoint/2010/main" val="893551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FCF9-AEDF-3ACF-75D1-167F840C5FB7}"/>
              </a:ext>
            </a:extLst>
          </p:cNvPr>
          <p:cNvSpPr>
            <a:spLocks noGrp="1"/>
          </p:cNvSpPr>
          <p:nvPr>
            <p:ph type="title"/>
          </p:nvPr>
        </p:nvSpPr>
        <p:spPr>
          <a:xfrm>
            <a:off x="825500" y="284176"/>
            <a:ext cx="10985500" cy="1508760"/>
          </a:xfrm>
        </p:spPr>
        <p:txBody>
          <a:bodyPr/>
          <a:lstStyle/>
          <a:p>
            <a:r>
              <a:rPr lang="en-US" dirty="0"/>
              <a:t>Involuntary transfer /discharge notices </a:t>
            </a:r>
          </a:p>
        </p:txBody>
      </p:sp>
      <p:sp>
        <p:nvSpPr>
          <p:cNvPr id="3" name="Content Placeholder 2">
            <a:extLst>
              <a:ext uri="{FF2B5EF4-FFF2-40B4-BE49-F238E27FC236}">
                <a16:creationId xmlns:a16="http://schemas.microsoft.com/office/drawing/2014/main" id="{AAB487DE-3F64-B505-2833-DDDB9E2021CF}"/>
              </a:ext>
            </a:extLst>
          </p:cNvPr>
          <p:cNvSpPr>
            <a:spLocks noGrp="1"/>
          </p:cNvSpPr>
          <p:nvPr>
            <p:ph idx="1"/>
          </p:nvPr>
        </p:nvSpPr>
        <p:spPr>
          <a:xfrm>
            <a:off x="825500" y="2011680"/>
            <a:ext cx="10490200" cy="4757420"/>
          </a:xfrm>
        </p:spPr>
        <p:txBody>
          <a:bodyPr>
            <a:normAutofit fontScale="92500"/>
          </a:bodyPr>
          <a:lstStyle/>
          <a:p>
            <a:r>
              <a:rPr lang="en-US" sz="2800" dirty="0">
                <a:latin typeface="Calibri" panose="020F0502020204030204" pitchFamily="34" charset="0"/>
                <a:cs typeface="Calibri" panose="020F0502020204030204" pitchFamily="34" charset="0"/>
              </a:rPr>
              <a:t>Involuntary transfer or discharge </a:t>
            </a:r>
          </a:p>
          <a:p>
            <a:r>
              <a:rPr lang="en-US" sz="2800" dirty="0">
                <a:latin typeface="Calibri" panose="020F0502020204030204" pitchFamily="34" charset="0"/>
                <a:cs typeface="Calibri" panose="020F0502020204030204" pitchFamily="34" charset="0"/>
              </a:rPr>
              <a:t>RCH shall provide written notice to the resident not less than </a:t>
            </a:r>
            <a:r>
              <a:rPr lang="en-US" sz="2800" b="1" dirty="0">
                <a:latin typeface="Calibri" panose="020F0502020204030204" pitchFamily="34" charset="0"/>
                <a:cs typeface="Calibri" panose="020F0502020204030204" pitchFamily="34" charset="0"/>
              </a:rPr>
              <a:t>thirty days prior </a:t>
            </a:r>
            <a:r>
              <a:rPr lang="en-US" sz="2800" dirty="0">
                <a:latin typeface="Calibri" panose="020F0502020204030204" pitchFamily="34" charset="0"/>
                <a:cs typeface="Calibri" panose="020F0502020204030204" pitchFamily="34" charset="0"/>
              </a:rPr>
              <a:t>to the proposed transfer or discharge date</a:t>
            </a:r>
          </a:p>
          <a:p>
            <a:pPr lvl="1"/>
            <a:r>
              <a:rPr lang="en-US" sz="2600" dirty="0">
                <a:latin typeface="Calibri" panose="020F0502020204030204" pitchFamily="34" charset="0"/>
                <a:cs typeface="Calibri" panose="020F0502020204030204" pitchFamily="34" charset="0"/>
              </a:rPr>
              <a:t>except In the case of an emergency or need for immediate transfer or discharge </a:t>
            </a:r>
          </a:p>
          <a:p>
            <a:r>
              <a:rPr lang="en-US" sz="2800" dirty="0">
                <a:latin typeface="Calibri" panose="020F0502020204030204" pitchFamily="34" charset="0"/>
                <a:cs typeface="Calibri" panose="020F0502020204030204" pitchFamily="34" charset="0"/>
              </a:rPr>
              <a:t>Such notice shall include the reason for the transfer or discharge, the effective date of the transfer or discharge, the right of the resident to appeal a transfer or discharge, the resident's right to represent themself  or be represented by legal counsel. </a:t>
            </a:r>
          </a:p>
          <a:p>
            <a:r>
              <a:rPr lang="en-US" sz="2800" dirty="0">
                <a:latin typeface="Calibri" panose="020F0502020204030204" pitchFamily="34" charset="0"/>
                <a:cs typeface="Calibri" panose="020F0502020204030204" pitchFamily="34" charset="0"/>
              </a:rPr>
              <a:t>Such notice shall be in a form and manner prescribed by the commissioner</a:t>
            </a:r>
          </a:p>
          <a:p>
            <a:pPr lvl="1"/>
            <a:r>
              <a:rPr lang="en-US" sz="2600" dirty="0">
                <a:latin typeface="Calibri" panose="020F0502020204030204" pitchFamily="34" charset="0"/>
                <a:cs typeface="Calibri" panose="020F0502020204030204" pitchFamily="34" charset="0"/>
              </a:rPr>
              <a:t>shall include the name, mailing address and telephone number of the State Long-Term Care Ombudsman and be sent through the LTCOP </a:t>
            </a:r>
            <a:r>
              <a:rPr lang="en-US" sz="2600" b="1" dirty="0">
                <a:latin typeface="Calibri" panose="020F0502020204030204" pitchFamily="34" charset="0"/>
                <a:cs typeface="Calibri" panose="020F0502020204030204" pitchFamily="34" charset="0"/>
              </a:rPr>
              <a:t>electronic portal</a:t>
            </a:r>
            <a:r>
              <a:rPr lang="en-US" sz="2600" dirty="0">
                <a:latin typeface="Calibri" panose="020F0502020204030204" pitchFamily="34" charset="0"/>
                <a:cs typeface="Calibri" panose="020F0502020204030204" pitchFamily="34" charset="0"/>
              </a:rPr>
              <a:t>. </a:t>
            </a:r>
          </a:p>
          <a:p>
            <a:endParaRPr lang="en-US" sz="2800" dirty="0">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578763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D84C4-4116-E88A-9055-D179545B769B}"/>
              </a:ext>
            </a:extLst>
          </p:cNvPr>
          <p:cNvSpPr>
            <a:spLocks noGrp="1"/>
          </p:cNvSpPr>
          <p:nvPr>
            <p:ph type="title"/>
          </p:nvPr>
        </p:nvSpPr>
        <p:spPr>
          <a:xfrm>
            <a:off x="546100" y="284176"/>
            <a:ext cx="11201400" cy="1508760"/>
          </a:xfrm>
        </p:spPr>
        <p:txBody>
          <a:bodyPr/>
          <a:lstStyle/>
          <a:p>
            <a:r>
              <a:rPr lang="en-US" dirty="0"/>
              <a:t>Involuntary transfer /discharge notices </a:t>
            </a:r>
          </a:p>
        </p:txBody>
      </p:sp>
      <p:sp>
        <p:nvSpPr>
          <p:cNvPr id="3" name="Content Placeholder 2">
            <a:extLst>
              <a:ext uri="{FF2B5EF4-FFF2-40B4-BE49-F238E27FC236}">
                <a16:creationId xmlns:a16="http://schemas.microsoft.com/office/drawing/2014/main" id="{B9C4D834-80DF-8CC7-1C6C-520AD9861CE0}"/>
              </a:ext>
            </a:extLst>
          </p:cNvPr>
          <p:cNvSpPr>
            <a:spLocks noGrp="1"/>
          </p:cNvSpPr>
          <p:nvPr>
            <p:ph idx="1"/>
          </p:nvPr>
        </p:nvSpPr>
        <p:spPr>
          <a:xfrm>
            <a:off x="2108200" y="2197100"/>
            <a:ext cx="8470900" cy="4495800"/>
          </a:xfrm>
        </p:spPr>
        <p:txBody>
          <a:bodyPr>
            <a:noAutofit/>
          </a:bodyPr>
          <a:lstStyle/>
          <a:p>
            <a:pPr marL="0" indent="0" algn="ctr">
              <a:buNone/>
            </a:pPr>
            <a:r>
              <a:rPr lang="en-US" sz="2800" b="1" i="0" dirty="0">
                <a:effectLst/>
                <a:latin typeface="Calibri" panose="020F0502020204030204" pitchFamily="34" charset="0"/>
                <a:cs typeface="Calibri" panose="020F0502020204030204" pitchFamily="34" charset="0"/>
              </a:rPr>
              <a:t>As of 1/1/23</a:t>
            </a:r>
          </a:p>
          <a:p>
            <a:pPr algn="ctr"/>
            <a:r>
              <a:rPr lang="en-US" sz="2800" b="1" i="0" dirty="0">
                <a:effectLst/>
                <a:latin typeface="Calibri" panose="020F0502020204030204" pitchFamily="34" charset="0"/>
                <a:cs typeface="Calibri" panose="020F0502020204030204" pitchFamily="34" charset="0"/>
              </a:rPr>
              <a:t>Residential Care Home Notice of Transfer / Discharge Requirements outlined by Public Act 22-58</a:t>
            </a:r>
            <a:endParaRPr lang="en-US" sz="2800" b="0" i="0" dirty="0">
              <a:effectLst/>
              <a:latin typeface="Calibri" panose="020F0502020204030204" pitchFamily="34" charset="0"/>
              <a:cs typeface="Calibri" panose="020F0502020204030204" pitchFamily="34" charset="0"/>
            </a:endParaRPr>
          </a:p>
          <a:p>
            <a:pPr algn="ctr"/>
            <a:r>
              <a:rPr lang="en-US" sz="2000" b="1" i="0" u="none" strike="noStrike" dirty="0">
                <a:solidFill>
                  <a:srgbClr val="0771BB"/>
                </a:solidFill>
                <a:effectLst/>
                <a:latin typeface="Calibri" panose="020F0502020204030204" pitchFamily="34" charset="0"/>
                <a:cs typeface="Calibri" panose="020F0502020204030204" pitchFamily="34" charset="0"/>
                <a:hlinkClick r:id="rId2"/>
              </a:rPr>
              <a:t>Public Act No. 22-58</a:t>
            </a:r>
            <a:endParaRPr lang="en-US" sz="2000" b="1" i="0" u="none" strike="noStrike" dirty="0">
              <a:solidFill>
                <a:srgbClr val="0771BB"/>
              </a:solidFill>
              <a:effectLst/>
              <a:latin typeface="Calibri" panose="020F0502020204030204" pitchFamily="34" charset="0"/>
              <a:cs typeface="Calibri" panose="020F0502020204030204" pitchFamily="34" charset="0"/>
            </a:endParaRPr>
          </a:p>
          <a:p>
            <a:pPr marL="0" indent="0" algn="l">
              <a:buNone/>
            </a:pPr>
            <a:endParaRPr lang="en-US" sz="2000" b="0" i="0" dirty="0">
              <a:solidFill>
                <a:srgbClr val="0A0A0A"/>
              </a:solidFill>
              <a:effectLst/>
              <a:latin typeface="Calibri" panose="020F0502020204030204" pitchFamily="34" charset="0"/>
              <a:cs typeface="Calibri" panose="020F0502020204030204" pitchFamily="34" charset="0"/>
            </a:endParaRPr>
          </a:p>
          <a:p>
            <a:pPr algn="ctr"/>
            <a:r>
              <a:rPr lang="en-US" sz="2000" b="1" i="0" u="none" strike="noStrike" dirty="0">
                <a:solidFill>
                  <a:srgbClr val="054266"/>
                </a:solidFill>
                <a:effectLst/>
                <a:latin typeface="Calibri" panose="020F0502020204030204" pitchFamily="34" charset="0"/>
                <a:cs typeface="Calibri" panose="020F0502020204030204" pitchFamily="34" charset="0"/>
                <a:hlinkClick r:id="rId3"/>
              </a:rPr>
              <a:t>LTCOP Involuntary Discharge Portal User Manual</a:t>
            </a:r>
            <a:endParaRPr lang="en-US" sz="2000" b="0" i="0" dirty="0">
              <a:solidFill>
                <a:srgbClr val="0A0A0A"/>
              </a:solidFill>
              <a:effectLst/>
              <a:latin typeface="Calibri" panose="020F0502020204030204" pitchFamily="34" charset="0"/>
              <a:cs typeface="Calibri" panose="020F0502020204030204" pitchFamily="34" charset="0"/>
            </a:endParaRPr>
          </a:p>
          <a:p>
            <a:pPr algn="ctr"/>
            <a:r>
              <a:rPr lang="en-US" sz="2000" b="0" i="0" dirty="0">
                <a:solidFill>
                  <a:srgbClr val="0A0A0A"/>
                </a:solidFill>
                <a:effectLst/>
                <a:latin typeface="Calibri" panose="020F0502020204030204" pitchFamily="34" charset="0"/>
                <a:cs typeface="Calibri" panose="020F0502020204030204" pitchFamily="34" charset="0"/>
              </a:rPr>
              <a:t> </a:t>
            </a:r>
          </a:p>
          <a:p>
            <a:pPr algn="ctr"/>
            <a:r>
              <a:rPr lang="en-US" sz="2000" b="1" i="0" u="none" strike="noStrike" dirty="0">
                <a:solidFill>
                  <a:srgbClr val="0771BB"/>
                </a:solidFill>
                <a:effectLst/>
                <a:latin typeface="Calibri" panose="020F0502020204030204" pitchFamily="34" charset="0"/>
                <a:cs typeface="Calibri" panose="020F0502020204030204" pitchFamily="34" charset="0"/>
                <a:hlinkClick r:id="rId4"/>
              </a:rPr>
              <a:t>LTCOP Involuntary Discharge Portal Link</a:t>
            </a:r>
            <a:endParaRPr lang="en-US" sz="2000" b="0" i="0" dirty="0">
              <a:solidFill>
                <a:srgbClr val="0A0A0A"/>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093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F933-5B74-F43D-5CE5-35A9C1B820AE}"/>
              </a:ext>
            </a:extLst>
          </p:cNvPr>
          <p:cNvSpPr>
            <a:spLocks noGrp="1"/>
          </p:cNvSpPr>
          <p:nvPr>
            <p:ph type="title"/>
          </p:nvPr>
        </p:nvSpPr>
        <p:spPr>
          <a:xfrm>
            <a:off x="1202918" y="284176"/>
            <a:ext cx="10023881" cy="1508760"/>
          </a:xfrm>
        </p:spPr>
        <p:txBody>
          <a:bodyPr/>
          <a:lstStyle/>
          <a:p>
            <a:r>
              <a:rPr lang="en-US" dirty="0">
                <a:latin typeface="Calibri" panose="020F0502020204030204" pitchFamily="34" charset="0"/>
                <a:cs typeface="Calibri" panose="020F0502020204030204" pitchFamily="34" charset="0"/>
              </a:rPr>
              <a:t>Involuntary transfer /discharge notices </a:t>
            </a:r>
          </a:p>
        </p:txBody>
      </p:sp>
      <p:sp>
        <p:nvSpPr>
          <p:cNvPr id="3" name="Content Placeholder 2">
            <a:extLst>
              <a:ext uri="{FF2B5EF4-FFF2-40B4-BE49-F238E27FC236}">
                <a16:creationId xmlns:a16="http://schemas.microsoft.com/office/drawing/2014/main" id="{623BF15F-A451-C214-7944-993725AA2047}"/>
              </a:ext>
            </a:extLst>
          </p:cNvPr>
          <p:cNvSpPr>
            <a:spLocks noGrp="1"/>
          </p:cNvSpPr>
          <p:nvPr>
            <p:ph idx="1"/>
          </p:nvPr>
        </p:nvSpPr>
        <p:spPr>
          <a:xfrm>
            <a:off x="2273300" y="2095500"/>
            <a:ext cx="7823200" cy="4762500"/>
          </a:xfrm>
        </p:spPr>
        <p:txBody>
          <a:bodyPr>
            <a:normAutofit/>
          </a:bodyPr>
          <a:lstStyle/>
          <a:p>
            <a:pPr marL="228600" lvl="1" indent="0">
              <a:spcAft>
                <a:spcPct val="0"/>
              </a:spcAft>
              <a:buNone/>
            </a:pPr>
            <a:r>
              <a:rPr lang="en-US" sz="2800" dirty="0">
                <a:latin typeface="Calibri" panose="020F0502020204030204" pitchFamily="34" charset="0"/>
                <a:cs typeface="Calibri" panose="020F0502020204030204" pitchFamily="34" charset="0"/>
              </a:rPr>
              <a:t>The RCH is responsible for assisting the resident in finding an alternative residence. </a:t>
            </a:r>
          </a:p>
          <a:p>
            <a:pPr marL="228600" lvl="1" indent="0">
              <a:spcAft>
                <a:spcPct val="0"/>
              </a:spcAft>
              <a:buNone/>
            </a:pPr>
            <a:endParaRPr lang="en-US" sz="2800" dirty="0">
              <a:latin typeface="Calibri" panose="020F0502020204030204" pitchFamily="34" charset="0"/>
              <a:cs typeface="Calibri" panose="020F0502020204030204" pitchFamily="34" charset="0"/>
            </a:endParaRPr>
          </a:p>
          <a:p>
            <a:pPr marL="228600" lvl="1" indent="0">
              <a:spcAft>
                <a:spcPct val="0"/>
              </a:spcAft>
              <a:buNone/>
            </a:pPr>
            <a:r>
              <a:rPr lang="en-US" sz="2800" dirty="0">
                <a:latin typeface="Calibri" panose="020F0502020204030204" pitchFamily="34" charset="0"/>
                <a:cs typeface="Calibri" panose="020F0502020204030204" pitchFamily="34" charset="0"/>
              </a:rPr>
              <a:t>A discharge plan, prepared by the facility, in a form and manner prescribed by the commissioner shall include the resident's individual needs and shall be submitted to the resident </a:t>
            </a:r>
            <a:r>
              <a:rPr lang="en-US" sz="2800" b="1" dirty="0">
                <a:latin typeface="Calibri" panose="020F0502020204030204" pitchFamily="34" charset="0"/>
                <a:cs typeface="Calibri" panose="020F0502020204030204" pitchFamily="34" charset="0"/>
              </a:rPr>
              <a:t>not later than seven days after the notice </a:t>
            </a:r>
            <a:r>
              <a:rPr lang="en-US" sz="2800" dirty="0">
                <a:latin typeface="Calibri" panose="020F0502020204030204" pitchFamily="34" charset="0"/>
                <a:cs typeface="Calibri" panose="020F0502020204030204" pitchFamily="34" charset="0"/>
              </a:rPr>
              <a:t>of transfer or discharge is issued to the resident. </a:t>
            </a:r>
            <a:endParaRPr lang="en-US" sz="3200"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004874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1EB83-D857-C9A8-94C8-D476F737834E}"/>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What Is The Long-Term Care Ombudsman Program?</a:t>
            </a:r>
          </a:p>
        </p:txBody>
      </p:sp>
      <p:sp>
        <p:nvSpPr>
          <p:cNvPr id="3" name="Content Placeholder 2">
            <a:extLst>
              <a:ext uri="{FF2B5EF4-FFF2-40B4-BE49-F238E27FC236}">
                <a16:creationId xmlns:a16="http://schemas.microsoft.com/office/drawing/2014/main" id="{4FC4C2AF-7414-5664-26F9-06A911AB8574}"/>
              </a:ext>
            </a:extLst>
          </p:cNvPr>
          <p:cNvSpPr>
            <a:spLocks noGrp="1"/>
          </p:cNvSpPr>
          <p:nvPr>
            <p:ph idx="1"/>
          </p:nvPr>
        </p:nvSpPr>
        <p:spPr/>
        <p:txBody>
          <a:bodyPr>
            <a:normAutofit/>
          </a:bodyPr>
          <a:lstStyle/>
          <a:p>
            <a:r>
              <a:rPr lang="en-US" sz="2800" dirty="0">
                <a:latin typeface="Calibri" panose="020F0502020204030204" pitchFamily="34" charset="0"/>
                <a:cs typeface="Calibri" panose="020F0502020204030204" pitchFamily="34" charset="0"/>
              </a:rPr>
              <a:t>The Long-Term Care Ombudsman Program (LTCOP) works to improve the quality of life and quality of care of Connecticut citizens residing in nursing homes, residential care homes and assisted living communities.  All Ombudsman activity is performed on behalf of, and at the direction of residents.  All communication with the residents, their family members or legal guardians, as applicable, is held in strict confidentiality.</a:t>
            </a:r>
          </a:p>
        </p:txBody>
      </p:sp>
    </p:spTree>
    <p:extLst>
      <p:ext uri="{BB962C8B-B14F-4D97-AF65-F5344CB8AC3E}">
        <p14:creationId xmlns:p14="http://schemas.microsoft.com/office/powerpoint/2010/main" val="141338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F933-5B74-F43D-5CE5-35A9C1B820AE}"/>
              </a:ext>
            </a:extLst>
          </p:cNvPr>
          <p:cNvSpPr>
            <a:spLocks noGrp="1"/>
          </p:cNvSpPr>
          <p:nvPr>
            <p:ph type="title"/>
          </p:nvPr>
        </p:nvSpPr>
        <p:spPr>
          <a:xfrm>
            <a:off x="1202918" y="284176"/>
            <a:ext cx="9998481" cy="1508760"/>
          </a:xfrm>
        </p:spPr>
        <p:txBody>
          <a:bodyPr/>
          <a:lstStyle/>
          <a:p>
            <a:r>
              <a:rPr lang="en-US" dirty="0">
                <a:latin typeface="Calibri" panose="020F0502020204030204" pitchFamily="34" charset="0"/>
                <a:cs typeface="Calibri" panose="020F0502020204030204" pitchFamily="34" charset="0"/>
              </a:rPr>
              <a:t>Involuntary transfer /discharge notices </a:t>
            </a:r>
          </a:p>
        </p:txBody>
      </p:sp>
      <p:sp>
        <p:nvSpPr>
          <p:cNvPr id="3" name="Content Placeholder 2">
            <a:extLst>
              <a:ext uri="{FF2B5EF4-FFF2-40B4-BE49-F238E27FC236}">
                <a16:creationId xmlns:a16="http://schemas.microsoft.com/office/drawing/2014/main" id="{623BF15F-A451-C214-7944-993725AA2047}"/>
              </a:ext>
            </a:extLst>
          </p:cNvPr>
          <p:cNvSpPr>
            <a:spLocks noGrp="1"/>
          </p:cNvSpPr>
          <p:nvPr>
            <p:ph idx="1"/>
          </p:nvPr>
        </p:nvSpPr>
        <p:spPr>
          <a:xfrm>
            <a:off x="2095500" y="2095500"/>
            <a:ext cx="8343900" cy="4478324"/>
          </a:xfrm>
        </p:spPr>
        <p:txBody>
          <a:bodyPr>
            <a:normAutofit/>
          </a:bodyPr>
          <a:lstStyle/>
          <a:p>
            <a:pPr lvl="1">
              <a:spcAft>
                <a:spcPct val="0"/>
              </a:spcAft>
            </a:pPr>
            <a:r>
              <a:rPr lang="en-US" sz="3000" dirty="0">
                <a:latin typeface="Calibri" panose="020F0502020204030204" pitchFamily="34" charset="0"/>
                <a:cs typeface="Calibri" panose="020F0502020204030204" pitchFamily="34" charset="0"/>
              </a:rPr>
              <a:t>A resident or resident's representative may appeal the transfer or discharge by filing a request for a hearing with the commissioner not later than ten days after the receipt of such notice. </a:t>
            </a:r>
          </a:p>
          <a:p>
            <a:pPr lvl="1">
              <a:spcAft>
                <a:spcPct val="0"/>
              </a:spcAft>
            </a:pPr>
            <a:r>
              <a:rPr lang="en-US" sz="3000" dirty="0">
                <a:latin typeface="Calibri" panose="020F0502020204030204" pitchFamily="34" charset="0"/>
                <a:cs typeface="Calibri" panose="020F0502020204030204" pitchFamily="34" charset="0"/>
              </a:rPr>
              <a:t>Upon receipt of any such request, the commissioner shall hold a hearing.</a:t>
            </a:r>
            <a:endParaRPr lang="en-US" dirty="0"/>
          </a:p>
        </p:txBody>
      </p:sp>
    </p:spTree>
    <p:extLst>
      <p:ext uri="{BB962C8B-B14F-4D97-AF65-F5344CB8AC3E}">
        <p14:creationId xmlns:p14="http://schemas.microsoft.com/office/powerpoint/2010/main" val="4244742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F933-5B74-F43D-5CE5-35A9C1B820AE}"/>
              </a:ext>
            </a:extLst>
          </p:cNvPr>
          <p:cNvSpPr>
            <a:spLocks noGrp="1"/>
          </p:cNvSpPr>
          <p:nvPr>
            <p:ph type="title"/>
          </p:nvPr>
        </p:nvSpPr>
        <p:spPr>
          <a:xfrm>
            <a:off x="1202918" y="284176"/>
            <a:ext cx="10277881" cy="1508760"/>
          </a:xfrm>
        </p:spPr>
        <p:txBody>
          <a:bodyPr/>
          <a:lstStyle/>
          <a:p>
            <a:r>
              <a:rPr lang="en-US" dirty="0">
                <a:latin typeface="Calibri" panose="020F0502020204030204" pitchFamily="34" charset="0"/>
                <a:cs typeface="Calibri" panose="020F0502020204030204" pitchFamily="34" charset="0"/>
              </a:rPr>
              <a:t>Involuntary transfer /discharge notices </a:t>
            </a:r>
          </a:p>
        </p:txBody>
      </p:sp>
      <p:sp>
        <p:nvSpPr>
          <p:cNvPr id="3" name="Content Placeholder 2">
            <a:extLst>
              <a:ext uri="{FF2B5EF4-FFF2-40B4-BE49-F238E27FC236}">
                <a16:creationId xmlns:a16="http://schemas.microsoft.com/office/drawing/2014/main" id="{623BF15F-A451-C214-7944-993725AA2047}"/>
              </a:ext>
            </a:extLst>
          </p:cNvPr>
          <p:cNvSpPr>
            <a:spLocks noGrp="1"/>
          </p:cNvSpPr>
          <p:nvPr>
            <p:ph idx="1"/>
          </p:nvPr>
        </p:nvSpPr>
        <p:spPr>
          <a:xfrm>
            <a:off x="1435099" y="1917700"/>
            <a:ext cx="8623301" cy="4656124"/>
          </a:xfrm>
        </p:spPr>
        <p:txBody>
          <a:bodyPr>
            <a:normAutofit fontScale="92500"/>
          </a:bodyPr>
          <a:lstStyle/>
          <a:p>
            <a:r>
              <a:rPr lang="en-US" sz="2800" dirty="0">
                <a:latin typeface="Calibri" panose="020F0502020204030204" pitchFamily="34" charset="0"/>
                <a:cs typeface="Calibri" panose="020F0502020204030204" pitchFamily="34" charset="0"/>
              </a:rPr>
              <a:t>A hearing is held within 7 business days after the receipt of the request. </a:t>
            </a:r>
          </a:p>
          <a:p>
            <a:r>
              <a:rPr lang="en-US" sz="2800" dirty="0">
                <a:latin typeface="Calibri" panose="020F0502020204030204" pitchFamily="34" charset="0"/>
                <a:cs typeface="Calibri" panose="020F0502020204030204" pitchFamily="34" charset="0"/>
              </a:rPr>
              <a:t>The commissioner issues a decision within twenty days after the closing of the hearing. </a:t>
            </a:r>
          </a:p>
          <a:p>
            <a:r>
              <a:rPr lang="en-US" sz="2800" dirty="0">
                <a:latin typeface="Calibri" panose="020F0502020204030204" pitchFamily="34" charset="0"/>
                <a:cs typeface="Calibri" panose="020F0502020204030204" pitchFamily="34" charset="0"/>
              </a:rPr>
              <a:t>Any involuntary transfer or discharge that is appealed under this subsection shall be stayed pending a final determination by the commissioner.</a:t>
            </a:r>
          </a:p>
          <a:p>
            <a:r>
              <a:rPr lang="en-US" sz="2800" dirty="0">
                <a:latin typeface="Calibri" panose="020F0502020204030204" pitchFamily="34" charset="0"/>
                <a:cs typeface="Calibri" panose="020F0502020204030204" pitchFamily="34" charset="0"/>
              </a:rPr>
              <a:t>The commissioner sends a copy of the decision to the RCH, the resident /Representative/ legal guardian/conservator or other authorized representative, or the resident's legally liable relative and the State Long-Term Care Ombudsman.</a:t>
            </a:r>
          </a:p>
          <a:p>
            <a:endParaRPr lang="en-US" dirty="0"/>
          </a:p>
        </p:txBody>
      </p:sp>
    </p:spTree>
    <p:extLst>
      <p:ext uri="{BB962C8B-B14F-4D97-AF65-F5344CB8AC3E}">
        <p14:creationId xmlns:p14="http://schemas.microsoft.com/office/powerpoint/2010/main" val="3936711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F933-5B74-F43D-5CE5-35A9C1B820AE}"/>
              </a:ext>
            </a:extLst>
          </p:cNvPr>
          <p:cNvSpPr>
            <a:spLocks noGrp="1"/>
          </p:cNvSpPr>
          <p:nvPr>
            <p:ph type="title"/>
          </p:nvPr>
        </p:nvSpPr>
        <p:spPr>
          <a:xfrm>
            <a:off x="1202918" y="284176"/>
            <a:ext cx="10277881" cy="1508760"/>
          </a:xfrm>
        </p:spPr>
        <p:txBody>
          <a:bodyPr/>
          <a:lstStyle/>
          <a:p>
            <a:r>
              <a:rPr lang="en-US" dirty="0">
                <a:latin typeface="Calibri" panose="020F0502020204030204" pitchFamily="34" charset="0"/>
                <a:cs typeface="Calibri" panose="020F0502020204030204" pitchFamily="34" charset="0"/>
              </a:rPr>
              <a:t>Emergency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Involuntary transfer /discharge notices </a:t>
            </a:r>
          </a:p>
        </p:txBody>
      </p:sp>
      <p:sp>
        <p:nvSpPr>
          <p:cNvPr id="3" name="Content Placeholder 2">
            <a:extLst>
              <a:ext uri="{FF2B5EF4-FFF2-40B4-BE49-F238E27FC236}">
                <a16:creationId xmlns:a16="http://schemas.microsoft.com/office/drawing/2014/main" id="{623BF15F-A451-C214-7944-993725AA2047}"/>
              </a:ext>
            </a:extLst>
          </p:cNvPr>
          <p:cNvSpPr>
            <a:spLocks noGrp="1"/>
          </p:cNvSpPr>
          <p:nvPr>
            <p:ph idx="1"/>
          </p:nvPr>
        </p:nvSpPr>
        <p:spPr>
          <a:xfrm>
            <a:off x="1905000" y="1892300"/>
            <a:ext cx="8394700" cy="4681524"/>
          </a:xfrm>
        </p:spPr>
        <p:txBody>
          <a:bodyPr>
            <a:noAutofit/>
          </a:bodyPr>
          <a:lstStyle/>
          <a:p>
            <a:r>
              <a:rPr lang="en-US" sz="2800" dirty="0">
                <a:latin typeface="Calibri" panose="020F0502020204030204" pitchFamily="34" charset="0"/>
                <a:cs typeface="Calibri" panose="020F0502020204030204" pitchFamily="34" charset="0"/>
              </a:rPr>
              <a:t>In the case of an emergency, a RCH may request the need for an immediate transfer or discharge of a resident by submitting a sworn affidavit attesting to the basis for the emergency transfer/ discharge. </a:t>
            </a:r>
          </a:p>
          <a:p>
            <a:r>
              <a:rPr lang="en-US" sz="2800" dirty="0">
                <a:latin typeface="Calibri" panose="020F0502020204030204" pitchFamily="34" charset="0"/>
                <a:cs typeface="Calibri" panose="020F0502020204030204" pitchFamily="34" charset="0"/>
              </a:rPr>
              <a:t>The RCH shall provide a copy of the request for an immediate transfer or discharge and the notice to the resident. </a:t>
            </a:r>
          </a:p>
          <a:p>
            <a:r>
              <a:rPr lang="en-US" sz="2800" dirty="0">
                <a:latin typeface="Calibri" panose="020F0502020204030204" pitchFamily="34" charset="0"/>
                <a:cs typeface="Calibri" panose="020F0502020204030204" pitchFamily="34" charset="0"/>
              </a:rPr>
              <a:t>After receipt of the request, the commissioner may issue an order for the immediate temporary transfer or discharge of the resident. The temporary order shall remain in place until a final decision is issued by the commissioner, unless rescinded. </a:t>
            </a:r>
          </a:p>
        </p:txBody>
      </p:sp>
    </p:spTree>
    <p:extLst>
      <p:ext uri="{BB962C8B-B14F-4D97-AF65-F5344CB8AC3E}">
        <p14:creationId xmlns:p14="http://schemas.microsoft.com/office/powerpoint/2010/main" val="1281808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F933-5B74-F43D-5CE5-35A9C1B820AE}"/>
              </a:ext>
            </a:extLst>
          </p:cNvPr>
          <p:cNvSpPr>
            <a:spLocks noGrp="1"/>
          </p:cNvSpPr>
          <p:nvPr>
            <p:ph type="title"/>
          </p:nvPr>
        </p:nvSpPr>
        <p:spPr>
          <a:xfrm>
            <a:off x="1202918" y="284176"/>
            <a:ext cx="10277881" cy="1508760"/>
          </a:xfrm>
        </p:spPr>
        <p:txBody>
          <a:bodyPr/>
          <a:lstStyle/>
          <a:p>
            <a:r>
              <a:rPr lang="en-US" dirty="0">
                <a:latin typeface="Calibri" panose="020F0502020204030204" pitchFamily="34" charset="0"/>
                <a:cs typeface="Calibri" panose="020F0502020204030204" pitchFamily="34" charset="0"/>
              </a:rPr>
              <a:t>Emergency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Involuntary transfer /discharge notices </a:t>
            </a:r>
          </a:p>
        </p:txBody>
      </p:sp>
      <p:sp>
        <p:nvSpPr>
          <p:cNvPr id="3" name="Content Placeholder 2">
            <a:extLst>
              <a:ext uri="{FF2B5EF4-FFF2-40B4-BE49-F238E27FC236}">
                <a16:creationId xmlns:a16="http://schemas.microsoft.com/office/drawing/2014/main" id="{623BF15F-A451-C214-7944-993725AA2047}"/>
              </a:ext>
            </a:extLst>
          </p:cNvPr>
          <p:cNvSpPr>
            <a:spLocks noGrp="1"/>
          </p:cNvSpPr>
          <p:nvPr>
            <p:ph idx="1"/>
          </p:nvPr>
        </p:nvSpPr>
        <p:spPr>
          <a:xfrm>
            <a:off x="2311400" y="1917700"/>
            <a:ext cx="8077200" cy="4656124"/>
          </a:xfrm>
        </p:spPr>
        <p:txBody>
          <a:bodyPr>
            <a:noAutofit/>
          </a:bodyPr>
          <a:lstStyle/>
          <a:p>
            <a:r>
              <a:rPr lang="en-US" sz="2800" dirty="0">
                <a:latin typeface="Calibri" panose="020F0502020204030204" pitchFamily="34" charset="0"/>
                <a:cs typeface="Calibri" panose="020F0502020204030204" pitchFamily="34" charset="0"/>
              </a:rPr>
              <a:t>The commissioner shall issue the determination as to the need for an immediate transfer or discharge of a resident not later than 7 days after receipt of the request. </a:t>
            </a:r>
          </a:p>
          <a:p>
            <a:r>
              <a:rPr lang="en-US" sz="2800" dirty="0">
                <a:latin typeface="Calibri" panose="020F0502020204030204" pitchFamily="34" charset="0"/>
                <a:cs typeface="Calibri" panose="020F0502020204030204" pitchFamily="34" charset="0"/>
              </a:rPr>
              <a:t>A hearing shall be held not later than 7 business days after the date on which a determination is issued.</a:t>
            </a:r>
          </a:p>
          <a:p>
            <a:r>
              <a:rPr lang="en-US" sz="2800" dirty="0">
                <a:latin typeface="Calibri" panose="020F0502020204030204" pitchFamily="34" charset="0"/>
                <a:cs typeface="Calibri" panose="020F0502020204030204" pitchFamily="34" charset="0"/>
              </a:rPr>
              <a:t>The commissioner shall issue a decision not later than 20 days after the date on which the hearing record is closed.</a:t>
            </a:r>
          </a:p>
        </p:txBody>
      </p:sp>
    </p:spTree>
    <p:extLst>
      <p:ext uri="{BB962C8B-B14F-4D97-AF65-F5344CB8AC3E}">
        <p14:creationId xmlns:p14="http://schemas.microsoft.com/office/powerpoint/2010/main" val="2285074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F933-5B74-F43D-5CE5-35A9C1B820AE}"/>
              </a:ext>
            </a:extLst>
          </p:cNvPr>
          <p:cNvSpPr>
            <a:spLocks noGrp="1"/>
          </p:cNvSpPr>
          <p:nvPr>
            <p:ph type="title"/>
          </p:nvPr>
        </p:nvSpPr>
        <p:spPr>
          <a:xfrm>
            <a:off x="1202918" y="284176"/>
            <a:ext cx="10277881" cy="1508760"/>
          </a:xfrm>
        </p:spPr>
        <p:txBody>
          <a:bodyPr/>
          <a:lstStyle/>
          <a:p>
            <a:r>
              <a:rPr lang="en-US" dirty="0">
                <a:latin typeface="Calibri" panose="020F0502020204030204" pitchFamily="34" charset="0"/>
                <a:cs typeface="Calibri" panose="020F0502020204030204" pitchFamily="34" charset="0"/>
              </a:rPr>
              <a:t>Emergency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Involuntary transfer /discharge notices </a:t>
            </a:r>
          </a:p>
        </p:txBody>
      </p:sp>
      <p:sp>
        <p:nvSpPr>
          <p:cNvPr id="3" name="Content Placeholder 2">
            <a:extLst>
              <a:ext uri="{FF2B5EF4-FFF2-40B4-BE49-F238E27FC236}">
                <a16:creationId xmlns:a16="http://schemas.microsoft.com/office/drawing/2014/main" id="{623BF15F-A451-C214-7944-993725AA2047}"/>
              </a:ext>
            </a:extLst>
          </p:cNvPr>
          <p:cNvSpPr>
            <a:spLocks noGrp="1"/>
          </p:cNvSpPr>
          <p:nvPr>
            <p:ph idx="1"/>
          </p:nvPr>
        </p:nvSpPr>
        <p:spPr>
          <a:xfrm>
            <a:off x="2070100" y="1917700"/>
            <a:ext cx="8191500" cy="4656124"/>
          </a:xfrm>
        </p:spPr>
        <p:txBody>
          <a:bodyPr>
            <a:noAutofit/>
          </a:bodyPr>
          <a:lstStyle/>
          <a:p>
            <a:endParaRPr lang="en-US"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The commissioner sends a copy of the decision regarding an emergency transfer or discharge to the RCH, the resident and the resident's legal or other authorized representative, and the State Long-Term Care Ombudsman.</a:t>
            </a:r>
          </a:p>
          <a:p>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45560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F933-5B74-F43D-5CE5-35A9C1B820AE}"/>
              </a:ext>
            </a:extLst>
          </p:cNvPr>
          <p:cNvSpPr>
            <a:spLocks noGrp="1"/>
          </p:cNvSpPr>
          <p:nvPr>
            <p:ph type="title"/>
          </p:nvPr>
        </p:nvSpPr>
        <p:spPr>
          <a:xfrm>
            <a:off x="863602" y="284176"/>
            <a:ext cx="10617198" cy="1508760"/>
          </a:xfrm>
        </p:spPr>
        <p:txBody>
          <a:bodyPr/>
          <a:lstStyle/>
          <a:p>
            <a:r>
              <a:rPr lang="en-US" dirty="0">
                <a:latin typeface="Calibri" panose="020F0502020204030204" pitchFamily="34" charset="0"/>
                <a:cs typeface="Calibri" panose="020F0502020204030204" pitchFamily="34" charset="0"/>
              </a:rPr>
              <a:t>Emergency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Involuntary transfer /discharge notices </a:t>
            </a:r>
          </a:p>
        </p:txBody>
      </p:sp>
      <p:sp>
        <p:nvSpPr>
          <p:cNvPr id="3" name="Content Placeholder 2">
            <a:extLst>
              <a:ext uri="{FF2B5EF4-FFF2-40B4-BE49-F238E27FC236}">
                <a16:creationId xmlns:a16="http://schemas.microsoft.com/office/drawing/2014/main" id="{623BF15F-A451-C214-7944-993725AA2047}"/>
              </a:ext>
            </a:extLst>
          </p:cNvPr>
          <p:cNvSpPr>
            <a:spLocks noGrp="1"/>
          </p:cNvSpPr>
          <p:nvPr>
            <p:ph idx="1"/>
          </p:nvPr>
        </p:nvSpPr>
        <p:spPr>
          <a:xfrm>
            <a:off x="1282700" y="1905000"/>
            <a:ext cx="9525000" cy="4668824"/>
          </a:xfrm>
        </p:spPr>
        <p:txBody>
          <a:bodyPr>
            <a:noAutofit/>
          </a:bodyPr>
          <a:lstStyle/>
          <a:p>
            <a:pPr marL="0" indent="0">
              <a:buNone/>
            </a:pPr>
            <a:r>
              <a:rPr lang="en-US" sz="2800" dirty="0">
                <a:latin typeface="Calibri" panose="020F0502020204030204" pitchFamily="34" charset="0"/>
                <a:cs typeface="Calibri" panose="020F0502020204030204" pitchFamily="34" charset="0"/>
              </a:rPr>
              <a:t>If the commissioner determines that an emergency does not exist, the commissioner shall proceed with a hearing in accordance with the provisions of subsection of this section. (f) A RCH or resident who is aggrieved by a final decision of the commissioner may appeal to the Superior Court in accordance with the provisions of chapter 54. </a:t>
            </a:r>
          </a:p>
          <a:p>
            <a:pPr marL="0" indent="0">
              <a:buNone/>
            </a:pPr>
            <a:r>
              <a:rPr lang="en-US" sz="2800" dirty="0">
                <a:latin typeface="Calibri" panose="020F0502020204030204" pitchFamily="34" charset="0"/>
                <a:cs typeface="Calibri" panose="020F0502020204030204" pitchFamily="34" charset="0"/>
              </a:rPr>
              <a:t>Pursuant to subsection (f) of section 4-183, the filing of an appeal to the Superior Court shall not, of itself, stay enforcement of an agency decision. The Superior Court shall consider an appeal from a decision of the commissioner pursuant to this section as a privileged case in order to dispose of the case with the least possible delay. </a:t>
            </a:r>
          </a:p>
          <a:p>
            <a:pPr marL="0" indent="0">
              <a:buNone/>
            </a:pP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1420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A457F22-2034-4200-B6E4-5B8372AAC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163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9DA7986-F4F5-4F92-94A3-343B2D7200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6981"/>
            <a:ext cx="4686300" cy="16395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D9A70A1C-C9B2-C015-6594-911BFBFC9C6D}"/>
              </a:ext>
            </a:extLst>
          </p:cNvPr>
          <p:cNvSpPr>
            <a:spLocks noGrp="1"/>
          </p:cNvSpPr>
          <p:nvPr>
            <p:ph idx="1"/>
          </p:nvPr>
        </p:nvSpPr>
        <p:spPr>
          <a:xfrm>
            <a:off x="114300" y="2552700"/>
            <a:ext cx="4196655" cy="3665220"/>
          </a:xfrm>
        </p:spPr>
        <p:txBody>
          <a:bodyPr>
            <a:normAutofit/>
          </a:bodyPr>
          <a:lstStyle/>
          <a:p>
            <a:pPr marL="0" indent="0" algn="ctr">
              <a:buNone/>
            </a:pPr>
            <a:r>
              <a:rPr lang="en-US" sz="4000" dirty="0">
                <a:solidFill>
                  <a:schemeClr val="bg1"/>
                </a:solidFill>
                <a:latin typeface="Calibri" panose="020F0502020204030204" pitchFamily="34" charset="0"/>
                <a:cs typeface="Calibri" panose="020F0502020204030204" pitchFamily="34" charset="0"/>
              </a:rPr>
              <a:t>Mairead Painter </a:t>
            </a:r>
          </a:p>
          <a:p>
            <a:pPr marL="0" indent="0" algn="ctr">
              <a:buNone/>
            </a:pPr>
            <a:r>
              <a:rPr lang="en-US" sz="4000" dirty="0">
                <a:solidFill>
                  <a:schemeClr val="bg1"/>
                </a:solidFill>
                <a:latin typeface="Calibri" panose="020F0502020204030204" pitchFamily="34" charset="0"/>
                <a:cs typeface="Calibri" panose="020F0502020204030204" pitchFamily="34" charset="0"/>
              </a:rPr>
              <a:t>CT State </a:t>
            </a:r>
          </a:p>
          <a:p>
            <a:pPr marL="0" indent="0" algn="ctr">
              <a:buNone/>
            </a:pPr>
            <a:r>
              <a:rPr lang="en-US" sz="4000" dirty="0">
                <a:solidFill>
                  <a:schemeClr val="bg1"/>
                </a:solidFill>
                <a:latin typeface="Calibri" panose="020F0502020204030204" pitchFamily="34" charset="0"/>
                <a:cs typeface="Calibri" panose="020F0502020204030204" pitchFamily="34" charset="0"/>
              </a:rPr>
              <a:t>Long-Term Care Ombudsperson</a:t>
            </a:r>
          </a:p>
        </p:txBody>
      </p:sp>
      <p:sp>
        <p:nvSpPr>
          <p:cNvPr id="15" name="Rectangle 14">
            <a:extLst>
              <a:ext uri="{FF2B5EF4-FFF2-40B4-BE49-F238E27FC236}">
                <a16:creationId xmlns:a16="http://schemas.microsoft.com/office/drawing/2014/main" id="{428E76FD-76EE-4DE6-BBA4-EEA6E4B98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190" y="0"/>
            <a:ext cx="7566810" cy="6858000"/>
          </a:xfrm>
          <a:prstGeom prst="rect">
            <a:avLst/>
          </a:prstGeom>
          <a:solidFill>
            <a:schemeClr val="bg1"/>
          </a:solid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pic>
        <p:nvPicPr>
          <p:cNvPr id="4" name="Content Placeholder 7" descr="CT LTCOP Contact Info Image  1-866-388-1888">
            <a:extLst>
              <a:ext uri="{FF2B5EF4-FFF2-40B4-BE49-F238E27FC236}">
                <a16:creationId xmlns:a16="http://schemas.microsoft.com/office/drawing/2014/main" id="{C2CAD9E3-92BA-8F68-9E6C-CEF0941F246B}"/>
              </a:ext>
            </a:extLst>
          </p:cNvPr>
          <p:cNvPicPr>
            <a:picLocks noChangeAspect="1"/>
          </p:cNvPicPr>
          <p:nvPr/>
        </p:nvPicPr>
        <p:blipFill>
          <a:blip r:embed="rId2"/>
          <a:stretch>
            <a:fillRect/>
          </a:stretch>
        </p:blipFill>
        <p:spPr>
          <a:xfrm>
            <a:off x="5617029" y="176981"/>
            <a:ext cx="5940694" cy="6681019"/>
          </a:xfrm>
          <a:prstGeom prst="rect">
            <a:avLst/>
          </a:prstGeom>
        </p:spPr>
      </p:pic>
      <p:pic>
        <p:nvPicPr>
          <p:cNvPr id="1026" name="Picture 2">
            <a:extLst>
              <a:ext uri="{FF2B5EF4-FFF2-40B4-BE49-F238E27FC236}">
                <a16:creationId xmlns:a16="http://schemas.microsoft.com/office/drawing/2014/main" id="{1199B65F-4BE5-8E08-C934-BF589802FF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694" y="391941"/>
            <a:ext cx="1504950"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77301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4B95D-A5EF-E1B7-E823-93BC520587EE}"/>
              </a:ext>
            </a:extLst>
          </p:cNvPr>
          <p:cNvSpPr>
            <a:spLocks noGrp="1"/>
          </p:cNvSpPr>
          <p:nvPr>
            <p:ph type="title"/>
          </p:nvPr>
        </p:nvSpPr>
        <p:spPr/>
        <p:txBody>
          <a:bodyPr>
            <a:normAutofit fontScale="90000"/>
          </a:bodyPr>
          <a:lstStyle/>
          <a:p>
            <a:r>
              <a:rPr lang="en-US" dirty="0">
                <a:latin typeface="Calibri" panose="020F0502020204030204" pitchFamily="34" charset="0"/>
                <a:cs typeface="Calibri" panose="020F0502020204030204" pitchFamily="34" charset="0"/>
              </a:rPr>
              <a:t>Residents Rights </a:t>
            </a:r>
            <a:br>
              <a:rPr lang="en-US" dirty="0">
                <a:latin typeface="Calibri" panose="020F0502020204030204" pitchFamily="34" charset="0"/>
                <a:cs typeface="Calibri" panose="020F0502020204030204" pitchFamily="34" charset="0"/>
              </a:rPr>
            </a:br>
            <a:r>
              <a:rPr lang="en-US" sz="3100" dirty="0">
                <a:latin typeface="Calibri" panose="020F0502020204030204" pitchFamily="34" charset="0"/>
                <a:cs typeface="Calibri" panose="020F0502020204030204" pitchFamily="34" charset="0"/>
              </a:rPr>
              <a:t>Connecticut General Statutes 19a-550 – Patients’ bill of rights</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F60F6CE-C454-D57F-8ADD-D8DAABE89399}"/>
              </a:ext>
            </a:extLst>
          </p:cNvPr>
          <p:cNvSpPr>
            <a:spLocks noGrp="1"/>
          </p:cNvSpPr>
          <p:nvPr>
            <p:ph idx="1"/>
          </p:nvPr>
        </p:nvSpPr>
        <p:spPr>
          <a:xfrm>
            <a:off x="1993900" y="2011680"/>
            <a:ext cx="8343900" cy="4562144"/>
          </a:xfrm>
        </p:spPr>
        <p:txBody>
          <a:bodyPr>
            <a:normAutofit/>
          </a:bodyPr>
          <a:lstStyle/>
          <a:p>
            <a:pPr marL="0" indent="0">
              <a:buNone/>
            </a:pPr>
            <a:r>
              <a:rPr lang="en-US" sz="2800" b="0" i="0" dirty="0">
                <a:effectLst/>
                <a:latin typeface="Calibri" panose="020F0502020204030204" pitchFamily="34" charset="0"/>
                <a:cs typeface="Calibri" panose="020F0502020204030204" pitchFamily="34" charset="0"/>
              </a:rPr>
              <a:t>There is an established a residents’ bill of rights for any person admitted to residential care home. </a:t>
            </a:r>
          </a:p>
          <a:p>
            <a:r>
              <a:rPr lang="en-US" sz="2800" dirty="0">
                <a:latin typeface="Calibri" panose="020F0502020204030204" pitchFamily="34" charset="0"/>
                <a:cs typeface="Calibri" panose="020F0502020204030204" pitchFamily="34" charset="0"/>
              </a:rPr>
              <a:t>When you live in a residential care home (RCH), you have many important rights. The most important of these, the foundation of all the other rights you have, are the rights to be treated with </a:t>
            </a:r>
            <a:r>
              <a:rPr lang="en-US" sz="2800" b="1" dirty="0">
                <a:latin typeface="Calibri" panose="020F0502020204030204" pitchFamily="34" charset="0"/>
                <a:cs typeface="Calibri" panose="020F0502020204030204" pitchFamily="34" charset="0"/>
              </a:rPr>
              <a:t>dignity, respect and with consideration of your personal preferences.</a:t>
            </a:r>
          </a:p>
        </p:txBody>
      </p:sp>
    </p:spTree>
    <p:extLst>
      <p:ext uri="{BB962C8B-B14F-4D97-AF65-F5344CB8AC3E}">
        <p14:creationId xmlns:p14="http://schemas.microsoft.com/office/powerpoint/2010/main" val="1516463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FEEEF-2D99-C212-9165-722D229EF25F}"/>
              </a:ext>
            </a:extLst>
          </p:cNvPr>
          <p:cNvSpPr>
            <a:spLocks noGrp="1"/>
          </p:cNvSpPr>
          <p:nvPr>
            <p:ph type="title"/>
          </p:nvPr>
        </p:nvSpPr>
        <p:spPr>
          <a:xfrm>
            <a:off x="457200" y="640080"/>
            <a:ext cx="11112499" cy="1152856"/>
          </a:xfrm>
        </p:spPr>
        <p:txBody>
          <a:bodyPr>
            <a:normAutofit fontScale="90000"/>
          </a:bodyPr>
          <a:lstStyle/>
          <a:p>
            <a:r>
              <a:rPr lang="en-US" dirty="0"/>
              <a:t>What does the HCBS Settings Rule require of a “provider-owned or controlled residential setting”?</a:t>
            </a:r>
            <a:br>
              <a:rPr lang="en-US" dirty="0"/>
            </a:br>
            <a:endParaRPr lang="en-US" dirty="0"/>
          </a:p>
        </p:txBody>
      </p:sp>
      <p:sp>
        <p:nvSpPr>
          <p:cNvPr id="3" name="Content Placeholder 2">
            <a:extLst>
              <a:ext uri="{FF2B5EF4-FFF2-40B4-BE49-F238E27FC236}">
                <a16:creationId xmlns:a16="http://schemas.microsoft.com/office/drawing/2014/main" id="{4B1A400D-0A10-1A9F-6BDD-59B60DBB7A20}"/>
              </a:ext>
            </a:extLst>
          </p:cNvPr>
          <p:cNvSpPr>
            <a:spLocks noGrp="1"/>
          </p:cNvSpPr>
          <p:nvPr>
            <p:ph idx="1"/>
          </p:nvPr>
        </p:nvSpPr>
        <p:spPr>
          <a:xfrm>
            <a:off x="1701800" y="2011680"/>
            <a:ext cx="8864600" cy="4655820"/>
          </a:xfrm>
        </p:spPr>
        <p:txBody>
          <a:bodyPr>
            <a:normAutofit fontScale="92500" lnSpcReduction="10000"/>
          </a:bodyPr>
          <a:lstStyle/>
          <a:p>
            <a:r>
              <a:rPr lang="en-US" sz="3000" dirty="0">
                <a:latin typeface="Calibri" panose="020F0502020204030204" pitchFamily="34" charset="0"/>
                <a:cs typeface="Calibri" panose="020F0502020204030204" pitchFamily="34" charset="0"/>
              </a:rPr>
              <a:t>A “provider-owned or controlled residential setting” is one in which the service provider also owns or controls the real estate where the individual lives, </a:t>
            </a:r>
          </a:p>
          <a:p>
            <a:pPr lvl="1"/>
            <a:r>
              <a:rPr lang="en-US" sz="3000" dirty="0">
                <a:latin typeface="Calibri" panose="020F0502020204030204" pitchFamily="34" charset="0"/>
                <a:cs typeface="Calibri" panose="020F0502020204030204" pitchFamily="34" charset="0"/>
              </a:rPr>
              <a:t>Different then a setting owned or controlled by the person or their family, where the provider arrives to deliver support services. </a:t>
            </a:r>
          </a:p>
          <a:p>
            <a:pPr marL="228600" lvl="1" indent="0">
              <a:buNone/>
            </a:pPr>
            <a:endParaRPr lang="en-US" sz="3000" dirty="0">
              <a:latin typeface="Calibri" panose="020F0502020204030204" pitchFamily="34" charset="0"/>
              <a:cs typeface="Calibri" panose="020F0502020204030204" pitchFamily="34" charset="0"/>
            </a:endParaRPr>
          </a:p>
          <a:p>
            <a:pPr marL="228600" lvl="1" indent="0">
              <a:buNone/>
            </a:pPr>
            <a:r>
              <a:rPr lang="en-US" sz="3000" dirty="0">
                <a:latin typeface="Calibri" panose="020F0502020204030204" pitchFamily="34" charset="0"/>
                <a:cs typeface="Calibri" panose="020F0502020204030204" pitchFamily="34" charset="0"/>
              </a:rPr>
              <a:t>In a provider-owned or controlled Residential setting has some additional requirements, because research shows that these settings are more likely to limit residents’ rights </a:t>
            </a:r>
          </a:p>
          <a:p>
            <a:pPr lvl="2"/>
            <a:r>
              <a:rPr lang="en-US" sz="3000" dirty="0">
                <a:latin typeface="Calibri" panose="020F0502020204030204" pitchFamily="34" charset="0"/>
                <a:cs typeface="Calibri" panose="020F0502020204030204" pitchFamily="34" charset="0"/>
              </a:rPr>
              <a:t>in part because residents can't fire their service provider without having to move to a new home.</a:t>
            </a:r>
          </a:p>
          <a:p>
            <a:endParaRPr lang="en-US" dirty="0"/>
          </a:p>
        </p:txBody>
      </p:sp>
    </p:spTree>
    <p:extLst>
      <p:ext uri="{BB962C8B-B14F-4D97-AF65-F5344CB8AC3E}">
        <p14:creationId xmlns:p14="http://schemas.microsoft.com/office/powerpoint/2010/main" val="1629975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FEEEF-2D99-C212-9165-722D229EF25F}"/>
              </a:ext>
            </a:extLst>
          </p:cNvPr>
          <p:cNvSpPr>
            <a:spLocks noGrp="1"/>
          </p:cNvSpPr>
          <p:nvPr>
            <p:ph type="title"/>
          </p:nvPr>
        </p:nvSpPr>
        <p:spPr>
          <a:xfrm>
            <a:off x="457200" y="640080"/>
            <a:ext cx="11112499" cy="1152856"/>
          </a:xfrm>
        </p:spPr>
        <p:txBody>
          <a:bodyPr>
            <a:normAutofit/>
          </a:bodyPr>
          <a:lstStyle/>
          <a:p>
            <a:r>
              <a:rPr lang="en-US" dirty="0"/>
              <a:t>What does the HCBS Settings Rule mean</a:t>
            </a:r>
            <a:br>
              <a:rPr lang="en-US" dirty="0"/>
            </a:br>
            <a:endParaRPr lang="en-US" dirty="0"/>
          </a:p>
        </p:txBody>
      </p:sp>
      <p:sp>
        <p:nvSpPr>
          <p:cNvPr id="3" name="Content Placeholder 2">
            <a:extLst>
              <a:ext uri="{FF2B5EF4-FFF2-40B4-BE49-F238E27FC236}">
                <a16:creationId xmlns:a16="http://schemas.microsoft.com/office/drawing/2014/main" id="{4B1A400D-0A10-1A9F-6BDD-59B60DBB7A20}"/>
              </a:ext>
            </a:extLst>
          </p:cNvPr>
          <p:cNvSpPr>
            <a:spLocks noGrp="1"/>
          </p:cNvSpPr>
          <p:nvPr>
            <p:ph idx="1"/>
          </p:nvPr>
        </p:nvSpPr>
        <p:spPr>
          <a:xfrm>
            <a:off x="1701800" y="2011680"/>
            <a:ext cx="8864600" cy="4655820"/>
          </a:xfrm>
        </p:spPr>
        <p:txBody>
          <a:bodyPr>
            <a:normAutofit/>
          </a:bodyPr>
          <a:lstStyle/>
          <a:p>
            <a:r>
              <a:rPr lang="en-US" sz="3000" dirty="0">
                <a:latin typeface="Calibri" panose="020F0502020204030204" pitchFamily="34" charset="0"/>
                <a:cs typeface="Calibri" panose="020F0502020204030204" pitchFamily="34" charset="0"/>
              </a:rPr>
              <a:t>Individuals in these settings must:</a:t>
            </a:r>
          </a:p>
          <a:p>
            <a:pPr lvl="1"/>
            <a:r>
              <a:rPr lang="en-US" sz="2800" dirty="0">
                <a:latin typeface="Calibri" panose="020F0502020204030204" pitchFamily="34" charset="0"/>
                <a:cs typeface="Calibri" panose="020F0502020204030204" pitchFamily="34" charset="0"/>
              </a:rPr>
              <a:t>have a lease or other legally enforceable agreement providing similar protections</a:t>
            </a:r>
          </a:p>
          <a:p>
            <a:pPr lvl="1"/>
            <a:r>
              <a:rPr lang="en-US" sz="3000" dirty="0">
                <a:latin typeface="Calibri" panose="020F0502020204030204" pitchFamily="34" charset="0"/>
                <a:cs typeface="Calibri" panose="020F0502020204030204" pitchFamily="34" charset="0"/>
              </a:rPr>
              <a:t>have privacy in their unit, including lockable doors, choice of roommates and freedom to</a:t>
            </a:r>
          </a:p>
          <a:p>
            <a:pPr lvl="1"/>
            <a:r>
              <a:rPr lang="en-US" sz="3000" dirty="0">
                <a:latin typeface="Calibri" panose="020F0502020204030204" pitchFamily="34" charset="0"/>
                <a:cs typeface="Calibri" panose="020F0502020204030204" pitchFamily="34" charset="0"/>
              </a:rPr>
              <a:t>furnish or decorate the unit</a:t>
            </a:r>
          </a:p>
          <a:p>
            <a:pPr lvl="1"/>
            <a:r>
              <a:rPr lang="en-US" sz="3000" dirty="0">
                <a:latin typeface="Calibri" panose="020F0502020204030204" pitchFamily="34" charset="0"/>
                <a:cs typeface="Calibri" panose="020F0502020204030204" pitchFamily="34" charset="0"/>
              </a:rPr>
              <a:t>have the right to control his/her own schedule including access to food at any time;</a:t>
            </a:r>
          </a:p>
          <a:p>
            <a:pPr lvl="1"/>
            <a:r>
              <a:rPr lang="en-US" sz="3000" dirty="0">
                <a:latin typeface="Calibri" panose="020F0502020204030204" pitchFamily="34" charset="0"/>
                <a:cs typeface="Calibri" panose="020F0502020204030204" pitchFamily="34" charset="0"/>
              </a:rPr>
              <a:t>have the right to visitors at any time; and</a:t>
            </a:r>
          </a:p>
          <a:p>
            <a:pPr lvl="1"/>
            <a:r>
              <a:rPr lang="en-US" sz="3000" dirty="0">
                <a:latin typeface="Calibri" panose="020F0502020204030204" pitchFamily="34" charset="0"/>
                <a:cs typeface="Calibri" panose="020F0502020204030204" pitchFamily="34" charset="0"/>
              </a:rPr>
              <a:t>have a setting that is physically accessible.</a:t>
            </a:r>
          </a:p>
          <a:p>
            <a:endParaRPr lang="en-US" dirty="0"/>
          </a:p>
        </p:txBody>
      </p:sp>
    </p:spTree>
    <p:extLst>
      <p:ext uri="{BB962C8B-B14F-4D97-AF65-F5344CB8AC3E}">
        <p14:creationId xmlns:p14="http://schemas.microsoft.com/office/powerpoint/2010/main" val="426507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E25B-6212-3D72-DFF6-E4F6A985B624}"/>
              </a:ext>
            </a:extLst>
          </p:cNvPr>
          <p:cNvSpPr>
            <a:spLocks noGrp="1"/>
          </p:cNvSpPr>
          <p:nvPr>
            <p:ph type="title"/>
          </p:nvPr>
        </p:nvSpPr>
        <p:spPr/>
        <p:txBody>
          <a:bodyPr/>
          <a:lstStyle/>
          <a:p>
            <a:r>
              <a:rPr lang="en-US" dirty="0"/>
              <a:t>The residents’ bill of rights shall provide that each such resident: </a:t>
            </a:r>
          </a:p>
        </p:txBody>
      </p:sp>
      <p:sp>
        <p:nvSpPr>
          <p:cNvPr id="4" name="Content Placeholder 3">
            <a:extLst>
              <a:ext uri="{FF2B5EF4-FFF2-40B4-BE49-F238E27FC236}">
                <a16:creationId xmlns:a16="http://schemas.microsoft.com/office/drawing/2014/main" id="{54331C83-3BCA-F667-A2BC-49AB8FA88A47}"/>
              </a:ext>
            </a:extLst>
          </p:cNvPr>
          <p:cNvSpPr>
            <a:spLocks noGrp="1"/>
          </p:cNvSpPr>
          <p:nvPr>
            <p:ph sz="half" idx="2"/>
          </p:nvPr>
        </p:nvSpPr>
        <p:spPr>
          <a:xfrm>
            <a:off x="317500" y="2717800"/>
            <a:ext cx="5644388" cy="4000500"/>
          </a:xfrm>
        </p:spPr>
        <p:txBody>
          <a:bodyPr>
            <a:normAutofit/>
          </a:bodyPr>
          <a:lstStyle/>
          <a:p>
            <a:r>
              <a:rPr lang="en-US" sz="2800" dirty="0"/>
              <a:t>entitled to treat his or her living quarters as his or her home </a:t>
            </a:r>
          </a:p>
          <a:p>
            <a:endParaRPr lang="en-US" dirty="0"/>
          </a:p>
        </p:txBody>
      </p:sp>
      <p:sp>
        <p:nvSpPr>
          <p:cNvPr id="6" name="Content Placeholder 5">
            <a:extLst>
              <a:ext uri="{FF2B5EF4-FFF2-40B4-BE49-F238E27FC236}">
                <a16:creationId xmlns:a16="http://schemas.microsoft.com/office/drawing/2014/main" id="{2C2DBFD4-7D5F-5C9E-16B7-52ABB13F861C}"/>
              </a:ext>
            </a:extLst>
          </p:cNvPr>
          <p:cNvSpPr>
            <a:spLocks noGrp="1"/>
          </p:cNvSpPr>
          <p:nvPr>
            <p:ph sz="quarter" idx="4"/>
          </p:nvPr>
        </p:nvSpPr>
        <p:spPr>
          <a:xfrm>
            <a:off x="6231230" y="2717800"/>
            <a:ext cx="5643270" cy="3759200"/>
          </a:xfrm>
        </p:spPr>
        <p:txBody>
          <a:bodyPr>
            <a:normAutofit/>
          </a:bodyPr>
          <a:lstStyle/>
          <a:p>
            <a:r>
              <a:rPr lang="en-US" sz="2800" dirty="0"/>
              <a:t>control over their personal space</a:t>
            </a:r>
          </a:p>
          <a:p>
            <a:r>
              <a:rPr lang="en-US" sz="2800" dirty="0"/>
              <a:t>privacy in their unit, including lockable doors</a:t>
            </a:r>
          </a:p>
          <a:p>
            <a:r>
              <a:rPr lang="en-US" sz="2800" dirty="0"/>
              <a:t>choice of roommates and freedom to furnish or decorate the unit</a:t>
            </a:r>
          </a:p>
          <a:p>
            <a:endParaRPr lang="en-US" sz="2800" dirty="0"/>
          </a:p>
          <a:p>
            <a:pPr lvl="1"/>
            <a:endParaRPr lang="en-US" sz="2800" dirty="0"/>
          </a:p>
        </p:txBody>
      </p:sp>
      <p:sp>
        <p:nvSpPr>
          <p:cNvPr id="7" name="Rectangle 6">
            <a:extLst>
              <a:ext uri="{FF2B5EF4-FFF2-40B4-BE49-F238E27FC236}">
                <a16:creationId xmlns:a16="http://schemas.microsoft.com/office/drawing/2014/main" id="{5BF58BC6-604D-7556-F1C4-C671359BCA4E}"/>
              </a:ext>
            </a:extLst>
          </p:cNvPr>
          <p:cNvSpPr/>
          <p:nvPr/>
        </p:nvSpPr>
        <p:spPr>
          <a:xfrm>
            <a:off x="317500" y="2006600"/>
            <a:ext cx="524510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Current Resident Rights</a:t>
            </a:r>
          </a:p>
        </p:txBody>
      </p:sp>
      <p:sp>
        <p:nvSpPr>
          <p:cNvPr id="11" name="Rectangle 10">
            <a:extLst>
              <a:ext uri="{FF2B5EF4-FFF2-40B4-BE49-F238E27FC236}">
                <a16:creationId xmlns:a16="http://schemas.microsoft.com/office/drawing/2014/main" id="{1FB36834-797F-53DA-5E1B-48BCDC8A3E6B}"/>
              </a:ext>
            </a:extLst>
          </p:cNvPr>
          <p:cNvSpPr/>
          <p:nvPr/>
        </p:nvSpPr>
        <p:spPr>
          <a:xfrm>
            <a:off x="6231230" y="2006600"/>
            <a:ext cx="578297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Home and Community Based Settings Rule</a:t>
            </a:r>
          </a:p>
        </p:txBody>
      </p:sp>
    </p:spTree>
    <p:extLst>
      <p:ext uri="{BB962C8B-B14F-4D97-AF65-F5344CB8AC3E}">
        <p14:creationId xmlns:p14="http://schemas.microsoft.com/office/powerpoint/2010/main" val="2333718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E25B-6212-3D72-DFF6-E4F6A985B624}"/>
              </a:ext>
            </a:extLst>
          </p:cNvPr>
          <p:cNvSpPr>
            <a:spLocks noGrp="1"/>
          </p:cNvSpPr>
          <p:nvPr>
            <p:ph type="title"/>
          </p:nvPr>
        </p:nvSpPr>
        <p:spPr/>
        <p:txBody>
          <a:bodyPr/>
          <a:lstStyle/>
          <a:p>
            <a:r>
              <a:rPr lang="en-US" dirty="0"/>
              <a:t>The residents’ bill of rights shall provide that each such resident: </a:t>
            </a:r>
          </a:p>
        </p:txBody>
      </p:sp>
      <p:sp>
        <p:nvSpPr>
          <p:cNvPr id="4" name="Content Placeholder 3">
            <a:extLst>
              <a:ext uri="{FF2B5EF4-FFF2-40B4-BE49-F238E27FC236}">
                <a16:creationId xmlns:a16="http://schemas.microsoft.com/office/drawing/2014/main" id="{54331C83-3BCA-F667-A2BC-49AB8FA88A47}"/>
              </a:ext>
            </a:extLst>
          </p:cNvPr>
          <p:cNvSpPr>
            <a:spLocks noGrp="1"/>
          </p:cNvSpPr>
          <p:nvPr>
            <p:ph sz="half" idx="2"/>
          </p:nvPr>
        </p:nvSpPr>
        <p:spPr>
          <a:xfrm>
            <a:off x="317500" y="2717800"/>
            <a:ext cx="5644388" cy="4000500"/>
          </a:xfrm>
        </p:spPr>
        <p:txBody>
          <a:bodyPr>
            <a:normAutofit/>
          </a:bodyPr>
          <a:lstStyle/>
          <a:p>
            <a:r>
              <a:rPr lang="en-US" sz="2800" dirty="0"/>
              <a:t>has no fewer rights than any other resident of the state, associating and communicating privately with persons of their choosing, and purchasing and using technology</a:t>
            </a:r>
          </a:p>
          <a:p>
            <a:endParaRPr lang="en-US" dirty="0"/>
          </a:p>
        </p:txBody>
      </p:sp>
      <p:sp>
        <p:nvSpPr>
          <p:cNvPr id="6" name="Content Placeholder 5">
            <a:extLst>
              <a:ext uri="{FF2B5EF4-FFF2-40B4-BE49-F238E27FC236}">
                <a16:creationId xmlns:a16="http://schemas.microsoft.com/office/drawing/2014/main" id="{2C2DBFD4-7D5F-5C9E-16B7-52ABB13F861C}"/>
              </a:ext>
            </a:extLst>
          </p:cNvPr>
          <p:cNvSpPr>
            <a:spLocks noGrp="1"/>
          </p:cNvSpPr>
          <p:nvPr>
            <p:ph sz="quarter" idx="4"/>
          </p:nvPr>
        </p:nvSpPr>
        <p:spPr>
          <a:xfrm>
            <a:off x="6231230" y="2717800"/>
            <a:ext cx="5643270" cy="3759200"/>
          </a:xfrm>
        </p:spPr>
        <p:txBody>
          <a:bodyPr>
            <a:normAutofit/>
          </a:bodyPr>
          <a:lstStyle/>
          <a:p>
            <a:pPr lvl="1"/>
            <a:r>
              <a:rPr lang="en-US" sz="2800" dirty="0"/>
              <a:t>Have the right to visitors at any time</a:t>
            </a:r>
          </a:p>
        </p:txBody>
      </p:sp>
      <p:sp>
        <p:nvSpPr>
          <p:cNvPr id="7" name="Rectangle 6">
            <a:extLst>
              <a:ext uri="{FF2B5EF4-FFF2-40B4-BE49-F238E27FC236}">
                <a16:creationId xmlns:a16="http://schemas.microsoft.com/office/drawing/2014/main" id="{5BF58BC6-604D-7556-F1C4-C671359BCA4E}"/>
              </a:ext>
            </a:extLst>
          </p:cNvPr>
          <p:cNvSpPr/>
          <p:nvPr/>
        </p:nvSpPr>
        <p:spPr>
          <a:xfrm>
            <a:off x="317500" y="2006600"/>
            <a:ext cx="524510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Current Resident Rights</a:t>
            </a:r>
          </a:p>
        </p:txBody>
      </p:sp>
      <p:sp>
        <p:nvSpPr>
          <p:cNvPr id="11" name="Rectangle 10">
            <a:extLst>
              <a:ext uri="{FF2B5EF4-FFF2-40B4-BE49-F238E27FC236}">
                <a16:creationId xmlns:a16="http://schemas.microsoft.com/office/drawing/2014/main" id="{1FB36834-797F-53DA-5E1B-48BCDC8A3E6B}"/>
              </a:ext>
            </a:extLst>
          </p:cNvPr>
          <p:cNvSpPr/>
          <p:nvPr/>
        </p:nvSpPr>
        <p:spPr>
          <a:xfrm>
            <a:off x="6231230" y="2006600"/>
            <a:ext cx="578297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Home and Community Based Settings Rule</a:t>
            </a:r>
          </a:p>
        </p:txBody>
      </p:sp>
    </p:spTree>
    <p:extLst>
      <p:ext uri="{BB962C8B-B14F-4D97-AF65-F5344CB8AC3E}">
        <p14:creationId xmlns:p14="http://schemas.microsoft.com/office/powerpoint/2010/main" val="1209818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E25B-6212-3D72-DFF6-E4F6A985B624}"/>
              </a:ext>
            </a:extLst>
          </p:cNvPr>
          <p:cNvSpPr>
            <a:spLocks noGrp="1"/>
          </p:cNvSpPr>
          <p:nvPr>
            <p:ph type="title"/>
          </p:nvPr>
        </p:nvSpPr>
        <p:spPr/>
        <p:txBody>
          <a:bodyPr/>
          <a:lstStyle/>
          <a:p>
            <a:r>
              <a:rPr lang="en-US" dirty="0"/>
              <a:t>The residents’ bill of rights shall provide that each such resident: </a:t>
            </a:r>
          </a:p>
        </p:txBody>
      </p:sp>
      <p:sp>
        <p:nvSpPr>
          <p:cNvPr id="4" name="Content Placeholder 3">
            <a:extLst>
              <a:ext uri="{FF2B5EF4-FFF2-40B4-BE49-F238E27FC236}">
                <a16:creationId xmlns:a16="http://schemas.microsoft.com/office/drawing/2014/main" id="{54331C83-3BCA-F667-A2BC-49AB8FA88A47}"/>
              </a:ext>
            </a:extLst>
          </p:cNvPr>
          <p:cNvSpPr>
            <a:spLocks noGrp="1"/>
          </p:cNvSpPr>
          <p:nvPr>
            <p:ph sz="half" idx="2"/>
          </p:nvPr>
        </p:nvSpPr>
        <p:spPr>
          <a:xfrm>
            <a:off x="152400" y="2667000"/>
            <a:ext cx="6078830" cy="4051300"/>
          </a:xfrm>
        </p:spPr>
        <p:txBody>
          <a:bodyPr>
            <a:normAutofit fontScale="62500" lnSpcReduction="20000"/>
          </a:bodyPr>
          <a:lstStyle/>
          <a:p>
            <a:r>
              <a:rPr lang="en-US" sz="4000" dirty="0">
                <a:latin typeface="Calibri" panose="020F0502020204030204" pitchFamily="34" charset="0"/>
                <a:cs typeface="Calibri" panose="020F0502020204030204" pitchFamily="34" charset="0"/>
              </a:rPr>
              <a:t>to exercise the resident’s rights as a resident and as a citizen</a:t>
            </a:r>
          </a:p>
          <a:p>
            <a:r>
              <a:rPr lang="en-US" sz="4000" dirty="0">
                <a:latin typeface="Calibri" panose="020F0502020204030204" pitchFamily="34" charset="0"/>
                <a:cs typeface="Calibri" panose="020F0502020204030204" pitchFamily="34" charset="0"/>
              </a:rPr>
              <a:t>to be fully informed about residents’ rights </a:t>
            </a:r>
          </a:p>
          <a:p>
            <a:r>
              <a:rPr lang="en-US" sz="4000" dirty="0">
                <a:latin typeface="Calibri" panose="020F0502020204030204" pitchFamily="34" charset="0"/>
                <a:cs typeface="Calibri" panose="020F0502020204030204" pitchFamily="34" charset="0"/>
              </a:rPr>
              <a:t>present grievances </a:t>
            </a:r>
          </a:p>
          <a:p>
            <a:r>
              <a:rPr lang="en-US" sz="4000" dirty="0">
                <a:latin typeface="Calibri" panose="020F0502020204030204" pitchFamily="34" charset="0"/>
                <a:cs typeface="Calibri" panose="020F0502020204030204" pitchFamily="34" charset="0"/>
              </a:rPr>
              <a:t>recommend changes in policies, procedures and services without fear of reprisal from the RCH </a:t>
            </a:r>
          </a:p>
          <a:p>
            <a:r>
              <a:rPr lang="en-US" sz="4000" dirty="0">
                <a:latin typeface="Calibri" panose="020F0502020204030204" pitchFamily="34" charset="0"/>
                <a:cs typeface="Calibri" panose="020F0502020204030204" pitchFamily="34" charset="0"/>
              </a:rPr>
              <a:t>access to the Department of Public Health or the Long-Term Care Ombudsman</a:t>
            </a:r>
          </a:p>
          <a:p>
            <a:endParaRPr lang="en-US" dirty="0"/>
          </a:p>
        </p:txBody>
      </p:sp>
      <p:sp>
        <p:nvSpPr>
          <p:cNvPr id="6" name="Content Placeholder 5">
            <a:extLst>
              <a:ext uri="{FF2B5EF4-FFF2-40B4-BE49-F238E27FC236}">
                <a16:creationId xmlns:a16="http://schemas.microsoft.com/office/drawing/2014/main" id="{2C2DBFD4-7D5F-5C9E-16B7-52ABB13F861C}"/>
              </a:ext>
            </a:extLst>
          </p:cNvPr>
          <p:cNvSpPr>
            <a:spLocks noGrp="1"/>
          </p:cNvSpPr>
          <p:nvPr>
            <p:ph sz="quarter" idx="4"/>
          </p:nvPr>
        </p:nvSpPr>
        <p:spPr>
          <a:xfrm>
            <a:off x="6477000" y="2779064"/>
            <a:ext cx="5397500" cy="3697936"/>
          </a:xfrm>
        </p:spPr>
        <p:txBody>
          <a:bodyPr>
            <a:normAutofit fontScale="62500" lnSpcReduction="20000"/>
          </a:bodyPr>
          <a:lstStyle/>
          <a:p>
            <a:pPr lvl="1"/>
            <a:r>
              <a:rPr lang="en-US" sz="4400" dirty="0">
                <a:latin typeface="Calibri" panose="020F0502020204030204" pitchFamily="34" charset="0"/>
                <a:cs typeface="Calibri" panose="020F0502020204030204" pitchFamily="34" charset="0"/>
              </a:rPr>
              <a:t>Has the right to control over their environment at anytime</a:t>
            </a:r>
          </a:p>
        </p:txBody>
      </p:sp>
      <p:sp>
        <p:nvSpPr>
          <p:cNvPr id="7" name="Rectangle 6">
            <a:extLst>
              <a:ext uri="{FF2B5EF4-FFF2-40B4-BE49-F238E27FC236}">
                <a16:creationId xmlns:a16="http://schemas.microsoft.com/office/drawing/2014/main" id="{5BF58BC6-604D-7556-F1C4-C671359BCA4E}"/>
              </a:ext>
            </a:extLst>
          </p:cNvPr>
          <p:cNvSpPr/>
          <p:nvPr/>
        </p:nvSpPr>
        <p:spPr>
          <a:xfrm>
            <a:off x="317500" y="2006600"/>
            <a:ext cx="524510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Current Resident Rights</a:t>
            </a:r>
          </a:p>
        </p:txBody>
      </p:sp>
      <p:sp>
        <p:nvSpPr>
          <p:cNvPr id="11" name="Rectangle 10">
            <a:extLst>
              <a:ext uri="{FF2B5EF4-FFF2-40B4-BE49-F238E27FC236}">
                <a16:creationId xmlns:a16="http://schemas.microsoft.com/office/drawing/2014/main" id="{1FB36834-797F-53DA-5E1B-48BCDC8A3E6B}"/>
              </a:ext>
            </a:extLst>
          </p:cNvPr>
          <p:cNvSpPr/>
          <p:nvPr/>
        </p:nvSpPr>
        <p:spPr>
          <a:xfrm>
            <a:off x="6231230" y="2006600"/>
            <a:ext cx="578297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Home and Community Based Settings Rule</a:t>
            </a:r>
          </a:p>
        </p:txBody>
      </p:sp>
    </p:spTree>
    <p:extLst>
      <p:ext uri="{BB962C8B-B14F-4D97-AF65-F5344CB8AC3E}">
        <p14:creationId xmlns:p14="http://schemas.microsoft.com/office/powerpoint/2010/main" val="6333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E25B-6212-3D72-DFF6-E4F6A985B624}"/>
              </a:ext>
            </a:extLst>
          </p:cNvPr>
          <p:cNvSpPr>
            <a:spLocks noGrp="1"/>
          </p:cNvSpPr>
          <p:nvPr>
            <p:ph type="title"/>
          </p:nvPr>
        </p:nvSpPr>
        <p:spPr/>
        <p:txBody>
          <a:bodyPr/>
          <a:lstStyle/>
          <a:p>
            <a:r>
              <a:rPr lang="en-US" dirty="0"/>
              <a:t>The residents’ bill of rights shall provide that each such resident: </a:t>
            </a:r>
          </a:p>
        </p:txBody>
      </p:sp>
      <p:sp>
        <p:nvSpPr>
          <p:cNvPr id="4" name="Content Placeholder 3">
            <a:extLst>
              <a:ext uri="{FF2B5EF4-FFF2-40B4-BE49-F238E27FC236}">
                <a16:creationId xmlns:a16="http://schemas.microsoft.com/office/drawing/2014/main" id="{54331C83-3BCA-F667-A2BC-49AB8FA88A47}"/>
              </a:ext>
            </a:extLst>
          </p:cNvPr>
          <p:cNvSpPr>
            <a:spLocks noGrp="1"/>
          </p:cNvSpPr>
          <p:nvPr>
            <p:ph sz="half" idx="2"/>
          </p:nvPr>
        </p:nvSpPr>
        <p:spPr>
          <a:xfrm>
            <a:off x="152400" y="2717800"/>
            <a:ext cx="5943600" cy="4000500"/>
          </a:xfrm>
        </p:spPr>
        <p:txBody>
          <a:bodyPr>
            <a:normAutofit fontScale="92500"/>
          </a:bodyPr>
          <a:lstStyle/>
          <a:p>
            <a:r>
              <a:rPr lang="en-US" sz="3000" dirty="0">
                <a:latin typeface="Calibri" panose="020F0502020204030204" pitchFamily="34" charset="0"/>
                <a:cs typeface="Calibri" panose="020F0502020204030204" pitchFamily="34" charset="0"/>
              </a:rPr>
              <a:t>must be fully informed of their rights and of all rules regarding resident conduct and responsibilities</a:t>
            </a:r>
          </a:p>
          <a:p>
            <a:r>
              <a:rPr lang="en-US" sz="3000" dirty="0">
                <a:latin typeface="Calibri" panose="020F0502020204030204" pitchFamily="34" charset="0"/>
                <a:cs typeface="Calibri" panose="020F0502020204030204" pitchFamily="34" charset="0"/>
              </a:rPr>
              <a:t>be fully informed of services available in the RCH</a:t>
            </a:r>
          </a:p>
          <a:p>
            <a:r>
              <a:rPr lang="en-US" sz="3000" dirty="0">
                <a:latin typeface="Calibri" panose="020F0502020204030204" pitchFamily="34" charset="0"/>
                <a:cs typeface="Calibri" panose="020F0502020204030204" pitchFamily="34" charset="0"/>
              </a:rPr>
              <a:t>The RCH cannot charge for an additional fee for things that are paid for by the state or are inclusive in the daily rate.</a:t>
            </a:r>
          </a:p>
          <a:p>
            <a:endParaRPr lang="en-US" dirty="0"/>
          </a:p>
        </p:txBody>
      </p:sp>
      <p:sp>
        <p:nvSpPr>
          <p:cNvPr id="6" name="Content Placeholder 5">
            <a:extLst>
              <a:ext uri="{FF2B5EF4-FFF2-40B4-BE49-F238E27FC236}">
                <a16:creationId xmlns:a16="http://schemas.microsoft.com/office/drawing/2014/main" id="{2C2DBFD4-7D5F-5C9E-16B7-52ABB13F861C}"/>
              </a:ext>
            </a:extLst>
          </p:cNvPr>
          <p:cNvSpPr>
            <a:spLocks noGrp="1"/>
          </p:cNvSpPr>
          <p:nvPr>
            <p:ph sz="quarter" idx="4"/>
          </p:nvPr>
        </p:nvSpPr>
        <p:spPr>
          <a:xfrm>
            <a:off x="6477000" y="2779064"/>
            <a:ext cx="5397500" cy="3697936"/>
          </a:xfrm>
        </p:spPr>
        <p:txBody>
          <a:bodyPr>
            <a:normAutofit fontScale="92500"/>
          </a:bodyPr>
          <a:lstStyle/>
          <a:p>
            <a:pPr lvl="1"/>
            <a:r>
              <a:rPr lang="en-US" sz="2800" dirty="0">
                <a:latin typeface="Calibri" panose="020F0502020204030204" pitchFamily="34" charset="0"/>
                <a:cs typeface="Calibri" panose="020F0502020204030204" pitchFamily="34" charset="0"/>
              </a:rPr>
              <a:t>Has the Right to Visitors at anytime</a:t>
            </a:r>
          </a:p>
        </p:txBody>
      </p:sp>
      <p:sp>
        <p:nvSpPr>
          <p:cNvPr id="7" name="Rectangle 6">
            <a:extLst>
              <a:ext uri="{FF2B5EF4-FFF2-40B4-BE49-F238E27FC236}">
                <a16:creationId xmlns:a16="http://schemas.microsoft.com/office/drawing/2014/main" id="{5BF58BC6-604D-7556-F1C4-C671359BCA4E}"/>
              </a:ext>
            </a:extLst>
          </p:cNvPr>
          <p:cNvSpPr/>
          <p:nvPr/>
        </p:nvSpPr>
        <p:spPr>
          <a:xfrm>
            <a:off x="317500" y="2006600"/>
            <a:ext cx="524510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Current Resident Rights</a:t>
            </a:r>
          </a:p>
        </p:txBody>
      </p:sp>
      <p:sp>
        <p:nvSpPr>
          <p:cNvPr id="11" name="Rectangle 10">
            <a:extLst>
              <a:ext uri="{FF2B5EF4-FFF2-40B4-BE49-F238E27FC236}">
                <a16:creationId xmlns:a16="http://schemas.microsoft.com/office/drawing/2014/main" id="{1FB36834-797F-53DA-5E1B-48BCDC8A3E6B}"/>
              </a:ext>
            </a:extLst>
          </p:cNvPr>
          <p:cNvSpPr/>
          <p:nvPr/>
        </p:nvSpPr>
        <p:spPr>
          <a:xfrm>
            <a:off x="6231230" y="2006600"/>
            <a:ext cx="5782970" cy="55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ysClr val="windowText" lastClr="000000"/>
                </a:solidFill>
                <a:latin typeface="Calibri" panose="020F0502020204030204" pitchFamily="34" charset="0"/>
                <a:cs typeface="Calibri" panose="020F0502020204030204" pitchFamily="34" charset="0"/>
              </a:rPr>
              <a:t>Home and Community Based Settings Rule</a:t>
            </a:r>
          </a:p>
        </p:txBody>
      </p:sp>
    </p:spTree>
    <p:extLst>
      <p:ext uri="{BB962C8B-B14F-4D97-AF65-F5344CB8AC3E}">
        <p14:creationId xmlns:p14="http://schemas.microsoft.com/office/powerpoint/2010/main" val="29871473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8078</TotalTime>
  <Words>2052</Words>
  <Application>Microsoft Office PowerPoint</Application>
  <PresentationFormat>Widescreen</PresentationFormat>
  <Paragraphs>161</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 Narrow</vt:lpstr>
      <vt:lpstr>Calibri</vt:lpstr>
      <vt:lpstr>Corbel</vt:lpstr>
      <vt:lpstr>Wingdings</vt:lpstr>
      <vt:lpstr>Banded</vt:lpstr>
      <vt:lpstr>RCH  Residents Rights, Transfers &amp; Discharges</vt:lpstr>
      <vt:lpstr>What Is The Long-Term Care Ombudsman Program?</vt:lpstr>
      <vt:lpstr>Residents Rights  Connecticut General Statutes 19a-550 – Patients’ bill of rights </vt:lpstr>
      <vt:lpstr>What does the HCBS Settings Rule require of a “provider-owned or controlled residential setting”? </vt:lpstr>
      <vt:lpstr>What does the HCBS Settings Rule mean </vt:lpstr>
      <vt:lpstr>The residents’ bill of rights shall provide that each such resident: </vt:lpstr>
      <vt:lpstr>The residents’ bill of rights shall provide that each such resident: </vt:lpstr>
      <vt:lpstr>The residents’ bill of rights shall provide that each such resident: </vt:lpstr>
      <vt:lpstr>The residents’ bill of rights shall provide that each such resident: </vt:lpstr>
      <vt:lpstr>The residents’ bill of rights shall provide that each such resident: </vt:lpstr>
      <vt:lpstr>Room changes</vt:lpstr>
      <vt:lpstr>The residents’ bill of rights shall provide that each such resident: </vt:lpstr>
      <vt:lpstr>The residents’ bill of rights shall provide that each such resident: </vt:lpstr>
      <vt:lpstr>The residents’ bill of rights shall provide that each such resident: </vt:lpstr>
      <vt:lpstr>Searches</vt:lpstr>
      <vt:lpstr>Involuntary transfer /discharge notices </vt:lpstr>
      <vt:lpstr>Involuntary transfer /discharge notices </vt:lpstr>
      <vt:lpstr>Involuntary transfer /discharge notices </vt:lpstr>
      <vt:lpstr>Involuntary transfer /discharge notices </vt:lpstr>
      <vt:lpstr>Involuntary transfer /discharge notices </vt:lpstr>
      <vt:lpstr>Involuntary transfer /discharge notices </vt:lpstr>
      <vt:lpstr>Emergency  Involuntary transfer /discharge notices </vt:lpstr>
      <vt:lpstr>Emergency  Involuntary transfer /discharge notices </vt:lpstr>
      <vt:lpstr>Emergency  Involuntary transfer /discharge notices </vt:lpstr>
      <vt:lpstr>Emergency  Involuntary transfer /discharge notices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Transfers, Discharges, Refusals to Readmit from Hospital and Room Changes</dc:title>
  <dc:creator>Painter, Mairead</dc:creator>
  <cp:lastModifiedBy>Beem, Daniel</cp:lastModifiedBy>
  <cp:revision>51</cp:revision>
  <dcterms:created xsi:type="dcterms:W3CDTF">2022-11-29T18:00:36Z</dcterms:created>
  <dcterms:modified xsi:type="dcterms:W3CDTF">2022-12-15T17:00:59Z</dcterms:modified>
</cp:coreProperties>
</file>