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86" r:id="rId3"/>
    <p:sldId id="306" r:id="rId4"/>
    <p:sldId id="324" r:id="rId5"/>
    <p:sldId id="335" r:id="rId6"/>
    <p:sldId id="336" r:id="rId7"/>
    <p:sldId id="285" r:id="rId8"/>
    <p:sldId id="337" r:id="rId9"/>
    <p:sldId id="331" r:id="rId10"/>
    <p:sldId id="298" r:id="rId11"/>
    <p:sldId id="338" r:id="rId12"/>
    <p:sldId id="292"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10"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sorterViewPr>
    <p:cViewPr>
      <p:scale>
        <a:sx n="150" d="100"/>
        <a:sy n="150" d="100"/>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5F68C1-1D56-48B3-A126-5ABD09DFA168}" type="datetimeFigureOut">
              <a:rPr lang="en-US" smtClean="0"/>
              <a:t>12/21/2022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802484-C4C1-4525-B94E-2AB17BFAB078}" type="slidenum">
              <a:rPr lang="en-US" smtClean="0"/>
              <a:t>‹#›</a:t>
            </a:fld>
            <a:endParaRPr lang="en-US"/>
          </a:p>
        </p:txBody>
      </p:sp>
    </p:spTree>
    <p:extLst>
      <p:ext uri="{BB962C8B-B14F-4D97-AF65-F5344CB8AC3E}">
        <p14:creationId xmlns:p14="http://schemas.microsoft.com/office/powerpoint/2010/main" val="346559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C13288E-301A-449F-B560-3597BE2E44DB}"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999920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2"/>
                </a:solidFill>
                <a:latin typeface="Calibri" panose="020F0502020204030204" pitchFamily="34" charset="0"/>
                <a:ea typeface="Arial"/>
                <a:cs typeface="Arial"/>
                <a:sym typeface="Arial"/>
              </a:rPr>
              <a:t>AT Service includes: </a:t>
            </a:r>
          </a:p>
          <a:p>
            <a:r>
              <a:rPr lang="en-US" b="1" dirty="0">
                <a:solidFill>
                  <a:schemeClr val="tx2"/>
                </a:solidFill>
                <a:latin typeface="Calibri" panose="020F0502020204030204" pitchFamily="34" charset="0"/>
              </a:rPr>
              <a:t>Evaluation of need</a:t>
            </a:r>
          </a:p>
          <a:p>
            <a:r>
              <a:rPr lang="en-US" b="1" dirty="0">
                <a:solidFill>
                  <a:schemeClr val="tx2"/>
                </a:solidFill>
                <a:latin typeface="Calibri" panose="020F0502020204030204" pitchFamily="34" charset="0"/>
              </a:rPr>
              <a:t>Device Trials</a:t>
            </a:r>
          </a:p>
          <a:p>
            <a:r>
              <a:rPr lang="en-US" b="1" dirty="0">
                <a:solidFill>
                  <a:schemeClr val="tx2"/>
                </a:solidFill>
                <a:latin typeface="Calibri" panose="020F0502020204030204" pitchFamily="34" charset="0"/>
              </a:rPr>
              <a:t>Designing, customizing, fitting, adapting the AT device</a:t>
            </a:r>
          </a:p>
          <a:p>
            <a:r>
              <a:rPr lang="en-US" b="1" dirty="0">
                <a:solidFill>
                  <a:schemeClr val="tx2"/>
                </a:solidFill>
                <a:latin typeface="Calibri" panose="020F0502020204030204" pitchFamily="34" charset="0"/>
              </a:rPr>
              <a:t>Training &amp; Follow up	</a:t>
            </a:r>
          </a:p>
          <a:p>
            <a:r>
              <a:rPr lang="en-US" b="1" dirty="0">
                <a:solidFill>
                  <a:schemeClr val="tx2"/>
                </a:solidFill>
                <a:latin typeface="Calibri" panose="020F0502020204030204" pitchFamily="34" charset="0"/>
              </a:rPr>
              <a:t>Maintenance or Repair</a:t>
            </a:r>
          </a:p>
          <a:p>
            <a:pPr marL="379790" indent="-300668">
              <a:buSzPct val="25000"/>
            </a:pPr>
            <a:endParaRPr lang="en-US" b="1" dirty="0">
              <a:solidFill>
                <a:schemeClr val="tx2"/>
              </a:solidFill>
              <a:latin typeface="Calibri" panose="020F0502020204030204" pitchFamily="34" charset="0"/>
              <a:ea typeface="Arial"/>
              <a:cs typeface="Arial"/>
              <a:sym typeface="Arial"/>
            </a:endParaRPr>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10</a:t>
            </a:fld>
            <a:endParaRPr lang="en-US">
              <a:solidFill>
                <a:prstClr val="black"/>
              </a:solidFill>
              <a:latin typeface="Calibri"/>
            </a:endParaRPr>
          </a:p>
        </p:txBody>
      </p:sp>
    </p:spTree>
    <p:extLst>
      <p:ext uri="{BB962C8B-B14F-4D97-AF65-F5344CB8AC3E}">
        <p14:creationId xmlns:p14="http://schemas.microsoft.com/office/powerpoint/2010/main" val="79011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9790" indent="-300668">
              <a:buSzPct val="25000"/>
            </a:pPr>
            <a:endParaRPr lang="en-US" b="1" dirty="0">
              <a:solidFill>
                <a:schemeClr val="tx2"/>
              </a:solidFill>
              <a:latin typeface="Calibri" panose="020F0502020204030204" pitchFamily="34" charset="0"/>
              <a:ea typeface="Arial"/>
              <a:cs typeface="Arial"/>
              <a:sym typeface="Arial"/>
            </a:endParaRPr>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11</a:t>
            </a:fld>
            <a:endParaRPr lang="en-US">
              <a:solidFill>
                <a:prstClr val="black"/>
              </a:solidFill>
              <a:latin typeface="Calibri"/>
            </a:endParaRPr>
          </a:p>
        </p:txBody>
      </p:sp>
    </p:spTree>
    <p:extLst>
      <p:ext uri="{BB962C8B-B14F-4D97-AF65-F5344CB8AC3E}">
        <p14:creationId xmlns:p14="http://schemas.microsoft.com/office/powerpoint/2010/main" val="375038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12</a:t>
            </a:fld>
            <a:endParaRPr lang="en-US">
              <a:solidFill>
                <a:prstClr val="black"/>
              </a:solidFill>
              <a:latin typeface="Calibri"/>
            </a:endParaRPr>
          </a:p>
        </p:txBody>
      </p:sp>
    </p:spTree>
    <p:extLst>
      <p:ext uri="{BB962C8B-B14F-4D97-AF65-F5344CB8AC3E}">
        <p14:creationId xmlns:p14="http://schemas.microsoft.com/office/powerpoint/2010/main" val="167770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Act was just reauthorized as the 21</a:t>
            </a:r>
            <a:r>
              <a:rPr lang="en-US" baseline="30000" dirty="0"/>
              <a:t>st</a:t>
            </a:r>
            <a:r>
              <a:rPr lang="en-US" baseline="0" dirty="0"/>
              <a:t> Century Assistive Technology Act of 2022.</a:t>
            </a:r>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2</a:t>
            </a:fld>
            <a:endParaRPr lang="en-US">
              <a:solidFill>
                <a:prstClr val="black"/>
              </a:solidFill>
              <a:latin typeface="Calibri"/>
            </a:endParaRPr>
          </a:p>
        </p:txBody>
      </p:sp>
    </p:spTree>
    <p:extLst>
      <p:ext uri="{BB962C8B-B14F-4D97-AF65-F5344CB8AC3E}">
        <p14:creationId xmlns:p14="http://schemas.microsoft.com/office/powerpoint/2010/main" val="79011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Demos allow you to interact with device &amp; make an informed decision</a:t>
            </a:r>
          </a:p>
          <a:p>
            <a:r>
              <a:rPr lang="en-US" baseline="0" dirty="0"/>
              <a:t>AT lending allows you to borrow and use device in your environment</a:t>
            </a:r>
          </a:p>
          <a:p>
            <a:r>
              <a:rPr lang="en-US" baseline="0" dirty="0"/>
              <a:t>Recycling allows you to get gently used equipment for less – cost savings</a:t>
            </a:r>
          </a:p>
          <a:p>
            <a:r>
              <a:rPr lang="en-US" baseline="0" dirty="0"/>
              <a:t>AT Financial Loan – allows you to borrow money to purchase AT you want or need at a lower rates with flexible </a:t>
            </a:r>
            <a:r>
              <a:rPr lang="en-US" baseline="0" dirty="0" err="1"/>
              <a:t>paymetns</a:t>
            </a:r>
            <a:endParaRPr lang="en-US" baseline="0" dirty="0"/>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3</a:t>
            </a:fld>
            <a:endParaRPr lang="en-US">
              <a:solidFill>
                <a:prstClr val="black"/>
              </a:solidFill>
              <a:latin typeface="Calibri"/>
            </a:endParaRPr>
          </a:p>
        </p:txBody>
      </p:sp>
    </p:spTree>
    <p:extLst>
      <p:ext uri="{BB962C8B-B14F-4D97-AF65-F5344CB8AC3E}">
        <p14:creationId xmlns:p14="http://schemas.microsoft.com/office/powerpoint/2010/main" val="79011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4</a:t>
            </a:fld>
            <a:endParaRPr lang="en-US">
              <a:solidFill>
                <a:prstClr val="black"/>
              </a:solidFill>
              <a:latin typeface="Calibri"/>
            </a:endParaRPr>
          </a:p>
        </p:txBody>
      </p:sp>
    </p:spTree>
    <p:extLst>
      <p:ext uri="{BB962C8B-B14F-4D97-AF65-F5344CB8AC3E}">
        <p14:creationId xmlns:p14="http://schemas.microsoft.com/office/powerpoint/2010/main" val="293585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5</a:t>
            </a:fld>
            <a:endParaRPr lang="en-US">
              <a:solidFill>
                <a:prstClr val="black"/>
              </a:solidFill>
              <a:latin typeface="Calibri"/>
            </a:endParaRPr>
          </a:p>
        </p:txBody>
      </p:sp>
    </p:spTree>
    <p:extLst>
      <p:ext uri="{BB962C8B-B14F-4D97-AF65-F5344CB8AC3E}">
        <p14:creationId xmlns:p14="http://schemas.microsoft.com/office/powerpoint/2010/main" val="362877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6</a:t>
            </a:fld>
            <a:endParaRPr lang="en-US">
              <a:solidFill>
                <a:prstClr val="black"/>
              </a:solidFill>
              <a:latin typeface="Calibri"/>
            </a:endParaRPr>
          </a:p>
        </p:txBody>
      </p:sp>
    </p:spTree>
    <p:extLst>
      <p:ext uri="{BB962C8B-B14F-4D97-AF65-F5344CB8AC3E}">
        <p14:creationId xmlns:p14="http://schemas.microsoft.com/office/powerpoint/2010/main" val="335270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9790" indent="-300668">
              <a:buSzPct val="25000"/>
            </a:pPr>
            <a:r>
              <a:rPr lang="en-US" dirty="0"/>
              <a:t>Assistive</a:t>
            </a:r>
            <a:r>
              <a:rPr lang="en-US" baseline="0" dirty="0"/>
              <a:t> Technology is defined as …any item, piece of equipment or product system, whether acquired commercially, modified or customized, that is used to  increase, maintain, or improve the functional capabilities of individuals with disabilities.” – AT Act</a:t>
            </a:r>
          </a:p>
          <a:p>
            <a:pPr marL="379790" indent="-300668">
              <a:buSzPct val="25000"/>
            </a:pPr>
            <a:r>
              <a:rPr lang="en-US" baseline="0" dirty="0"/>
              <a:t>I like to focus on the words “any item” …</a:t>
            </a:r>
          </a:p>
          <a:p>
            <a:pPr marL="379790" indent="-300668">
              <a:buSzPct val="25000"/>
            </a:pPr>
            <a:endParaRPr lang="en-US" b="1" dirty="0">
              <a:solidFill>
                <a:schemeClr val="tx2"/>
              </a:solidFill>
              <a:latin typeface="Calibri" panose="020F0502020204030204" pitchFamily="34" charset="0"/>
              <a:ea typeface="Arial"/>
              <a:cs typeface="Arial"/>
              <a:sym typeface="Arial"/>
            </a:endParaRPr>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7</a:t>
            </a:fld>
            <a:endParaRPr lang="en-US">
              <a:solidFill>
                <a:prstClr val="black"/>
              </a:solidFill>
              <a:latin typeface="Calibri"/>
            </a:endParaRPr>
          </a:p>
        </p:txBody>
      </p:sp>
    </p:spTree>
    <p:extLst>
      <p:ext uri="{BB962C8B-B14F-4D97-AF65-F5344CB8AC3E}">
        <p14:creationId xmlns:p14="http://schemas.microsoft.com/office/powerpoint/2010/main" val="79011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9790" indent="-300668">
              <a:buSzPct val="25000"/>
            </a:pPr>
            <a:r>
              <a:rPr lang="en-US" dirty="0"/>
              <a:t>Assistive</a:t>
            </a:r>
            <a:r>
              <a:rPr lang="en-US" baseline="0" dirty="0"/>
              <a:t> Technology is defined as …any item, piece of equipment or product system, whether acquired commercially, modified or customized, that is used to  increase, maintain, or improve the functional capabilities of individuals with disabilities.” – AT Act</a:t>
            </a:r>
          </a:p>
          <a:p>
            <a:pPr marL="379790" indent="-300668">
              <a:buSzPct val="25000"/>
            </a:pPr>
            <a:r>
              <a:rPr lang="en-US" baseline="0" dirty="0"/>
              <a:t>I like to focus on the words “any item” …</a:t>
            </a:r>
          </a:p>
          <a:p>
            <a:pPr marL="379790" indent="-300668">
              <a:buSzPct val="25000"/>
            </a:pPr>
            <a:endParaRPr lang="en-US" b="1" dirty="0">
              <a:solidFill>
                <a:schemeClr val="tx2"/>
              </a:solidFill>
              <a:latin typeface="Calibri" panose="020F0502020204030204" pitchFamily="34" charset="0"/>
              <a:ea typeface="Arial"/>
              <a:cs typeface="Arial"/>
              <a:sym typeface="Arial"/>
            </a:endParaRPr>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8</a:t>
            </a:fld>
            <a:endParaRPr lang="en-US">
              <a:solidFill>
                <a:prstClr val="black"/>
              </a:solidFill>
              <a:latin typeface="Calibri"/>
            </a:endParaRPr>
          </a:p>
        </p:txBody>
      </p:sp>
    </p:spTree>
    <p:extLst>
      <p:ext uri="{BB962C8B-B14F-4D97-AF65-F5344CB8AC3E}">
        <p14:creationId xmlns:p14="http://schemas.microsoft.com/office/powerpoint/2010/main" val="289209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9790" indent="-300668">
              <a:buSzPct val="25000"/>
            </a:pPr>
            <a:r>
              <a:rPr lang="en-US" b="1" dirty="0">
                <a:solidFill>
                  <a:schemeClr val="tx2"/>
                </a:solidFill>
                <a:latin typeface="Calibri" panose="020F0502020204030204" pitchFamily="34" charset="0"/>
                <a:ea typeface="Arial"/>
                <a:cs typeface="Arial"/>
                <a:sym typeface="Arial"/>
              </a:rPr>
              <a:t>Assistive Technology (AT) Services refers to “any service that directly assists an individual with a disability in the selection, acquisition or use of an assistive technology device.” 	</a:t>
            </a:r>
          </a:p>
          <a:p>
            <a:pPr marL="379790" indent="-300668">
              <a:buSzPct val="25000"/>
            </a:pPr>
            <a:r>
              <a:rPr lang="en-US" b="1" dirty="0">
                <a:solidFill>
                  <a:schemeClr val="tx2"/>
                </a:solidFill>
                <a:latin typeface="Calibri" panose="020F0502020204030204" pitchFamily="34" charset="0"/>
                <a:ea typeface="Arial"/>
                <a:cs typeface="Arial"/>
                <a:sym typeface="Arial"/>
              </a:rPr>
              <a:t>- AT Act of 1998, as amended</a:t>
            </a:r>
          </a:p>
          <a:p>
            <a:pPr marL="379790" indent="-300668">
              <a:buSzPct val="25000"/>
            </a:pPr>
            <a:endParaRPr lang="en-US" b="1" dirty="0">
              <a:solidFill>
                <a:schemeClr val="tx2"/>
              </a:solidFill>
              <a:latin typeface="Calibri" panose="020F0502020204030204" pitchFamily="34" charset="0"/>
              <a:ea typeface="Arial"/>
              <a:cs typeface="Arial"/>
              <a:sym typeface="Arial"/>
            </a:endParaRPr>
          </a:p>
          <a:p>
            <a:pPr marL="379790" indent="-300668">
              <a:buSzPct val="25000"/>
            </a:pPr>
            <a:endParaRPr lang="en-US" b="1" dirty="0">
              <a:solidFill>
                <a:schemeClr val="tx2"/>
              </a:solidFill>
              <a:latin typeface="Calibri" panose="020F0502020204030204" pitchFamily="34" charset="0"/>
              <a:ea typeface="Arial"/>
              <a:cs typeface="Arial"/>
              <a:sym typeface="Arial"/>
            </a:endParaRPr>
          </a:p>
        </p:txBody>
      </p:sp>
      <p:sp>
        <p:nvSpPr>
          <p:cNvPr id="4" name="Slide Number Placeholder 3"/>
          <p:cNvSpPr>
            <a:spLocks noGrp="1"/>
          </p:cNvSpPr>
          <p:nvPr>
            <p:ph type="sldNum" sz="quarter" idx="10"/>
          </p:nvPr>
        </p:nvSpPr>
        <p:spPr/>
        <p:txBody>
          <a:bodyPr/>
          <a:lstStyle/>
          <a:p>
            <a:pPr defTabSz="931774">
              <a:defRPr/>
            </a:pPr>
            <a:fld id="{45C73C80-EC3A-4D30-BBA5-E77386391B29}" type="slidenum">
              <a:rPr lang="en-US">
                <a:solidFill>
                  <a:prstClr val="black"/>
                </a:solidFill>
                <a:latin typeface="Calibri"/>
              </a:rPr>
              <a:pPr defTabSz="931774">
                <a:defRPr/>
              </a:pPr>
              <a:t>9</a:t>
            </a:fld>
            <a:endParaRPr lang="en-US">
              <a:solidFill>
                <a:prstClr val="black"/>
              </a:solidFill>
              <a:latin typeface="Calibri"/>
            </a:endParaRPr>
          </a:p>
        </p:txBody>
      </p:sp>
    </p:spTree>
    <p:extLst>
      <p:ext uri="{BB962C8B-B14F-4D97-AF65-F5344CB8AC3E}">
        <p14:creationId xmlns:p14="http://schemas.microsoft.com/office/powerpoint/2010/main" val="79011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22BAB1-1FAC-4420-A4DC-7EEE6652FFE9}" type="datetime2">
              <a:rPr lang="en-US" smtClean="0"/>
              <a:pPr/>
              <a:t>Wednesday, December 21,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22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E1180-4169-4037-BF06-79418F43CE03}" type="datetime2">
              <a:rPr lang="en-US" smtClean="0"/>
              <a:pPr/>
              <a:t>Wednesday, December 21,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8854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CAC22-F6DD-4AC0-B9CD-70D47A9E3147}" type="datetime2">
              <a:rPr lang="en-US" smtClean="0"/>
              <a:pPr/>
              <a:t>Wednesday, December 21,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3447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0E6C1-DC17-4D3C-B8BB-8F6A3952FEB8}" type="datetime2">
              <a:rPr lang="en-US" smtClean="0"/>
              <a:pPr/>
              <a:t>Wednesday, December 21,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9073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3172C-647F-4FD3-9E39-6E548D0B140D}" type="datetime2">
              <a:rPr lang="en-US" smtClean="0"/>
              <a:pPr/>
              <a:t>Wednesday, December 21,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68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2E3F8A-C256-4F87-9C1F-D705F1657BB2}" type="datetime2">
              <a:rPr lang="en-US" smtClean="0"/>
              <a:pPr/>
              <a:t>Wednesday, December 21,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5968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26AF38-DCE0-4964-9D35-171980B4E373}" type="datetime2">
              <a:rPr lang="en-US" smtClean="0"/>
              <a:pPr/>
              <a:t>Wednesday, December 21, 2022</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70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36F865-1145-48A2-82DF-9A9A978966E6}" type="datetime2">
              <a:rPr lang="en-US" smtClean="0"/>
              <a:pPr/>
              <a:t>Wednesday, December 21, 2022</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4916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19D0E-E331-40CA-80A8-0A229782723F}" type="datetime2">
              <a:rPr lang="en-US" smtClean="0"/>
              <a:pPr/>
              <a:t>Wednesday, December 21, 2022</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14550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8F8C5F-17C6-4EDC-B418-E36C6D44537D}" type="datetime2">
              <a:rPr lang="en-US" smtClean="0"/>
              <a:pPr/>
              <a:t>Wednesday, December 21,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59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9C16B8-5B0F-4E75-A11B-167C15B2750C}" type="datetime2">
              <a:rPr lang="en-US" smtClean="0"/>
              <a:pPr/>
              <a:t>Wednesday, December 21,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4160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CE7EEDC9-6145-47CE-B222-A02E3EDD912F}" type="datetime2">
              <a:rPr lang="en-US" smtClean="0"/>
              <a:pPr/>
              <a:t>Wednesday, December 21, 2022</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377195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hyperlink" Target="http://www.cttechact.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cttechact.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hyperlink" Target="http://www.facebook.com/CTtechact/"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www.cttech.com/att"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jpg"/><Relationship Id="rId4" Type="http://schemas.openxmlformats.org/officeDocument/2006/relationships/image" Target="../media/image8.jf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0.jpg"/><Relationship Id="rId4" Type="http://schemas.openxmlformats.org/officeDocument/2006/relationships/hyperlink" Target="https://cttechact.com/holiday-shopping-just-got-smarter/#sthash.4GH3ZuHJ.XrdNecR7.dpb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971801"/>
            <a:ext cx="8229600" cy="1241425"/>
          </a:xfrm>
        </p:spPr>
        <p:txBody>
          <a:bodyPr/>
          <a:lstStyle/>
          <a:p>
            <a:pPr algn="ctr"/>
            <a:r>
              <a:rPr lang="en-US" sz="4600" b="1" cap="none" dirty="0">
                <a:solidFill>
                  <a:srgbClr val="0070C0"/>
                </a:solidFill>
                <a:latin typeface="Calibri" panose="020F0502020204030204" pitchFamily="34" charset="0"/>
              </a:rPr>
              <a:t>CT Tech Act Project</a:t>
            </a:r>
            <a:br>
              <a:rPr lang="en-US" sz="4000" b="1" cap="none" dirty="0">
                <a:latin typeface="Calibri" panose="020F0502020204030204" pitchFamily="34" charset="0"/>
              </a:rPr>
            </a:br>
            <a:br>
              <a:rPr lang="en-US" sz="4000" b="1" cap="none" dirty="0">
                <a:latin typeface="Calibri" panose="020F0502020204030204" pitchFamily="34" charset="0"/>
              </a:rPr>
            </a:br>
            <a:endParaRPr lang="en-US" sz="4000" b="1" cap="none" dirty="0">
              <a:latin typeface="Calibri" panose="020F0502020204030204" pitchFamily="34" charset="0"/>
            </a:endParaRPr>
          </a:p>
        </p:txBody>
      </p:sp>
      <p:sp>
        <p:nvSpPr>
          <p:cNvPr id="3" name="Subtitle 2"/>
          <p:cNvSpPr>
            <a:spLocks noGrp="1"/>
          </p:cNvSpPr>
          <p:nvPr>
            <p:ph type="subTitle" idx="1"/>
          </p:nvPr>
        </p:nvSpPr>
        <p:spPr>
          <a:xfrm>
            <a:off x="1905000" y="3482710"/>
            <a:ext cx="8382000" cy="1406122"/>
          </a:xfrm>
        </p:spPr>
        <p:txBody>
          <a:bodyPr>
            <a:noAutofit/>
          </a:bodyPr>
          <a:lstStyle/>
          <a:p>
            <a:pPr algn="ctr"/>
            <a:r>
              <a:rPr lang="en-US" sz="3000" b="1" dirty="0">
                <a:latin typeface="Calibri" panose="020F0502020204030204" pitchFamily="34" charset="0"/>
                <a:cs typeface="Adobe Devanagari" pitchFamily="18" charset="0"/>
              </a:rPr>
              <a:t>Arlene Lugo, ATP, Program Director</a:t>
            </a:r>
          </a:p>
          <a:p>
            <a:pPr algn="ctr"/>
            <a:r>
              <a:rPr lang="en-US" sz="3000" b="1" dirty="0">
                <a:latin typeface="Calibri" panose="020F0502020204030204" pitchFamily="34" charset="0"/>
                <a:cs typeface="Adobe Devanagari" pitchFamily="18" charset="0"/>
                <a:hlinkClick r:id="rId4"/>
              </a:rPr>
              <a:t>www.CTtechact.com</a:t>
            </a:r>
            <a:r>
              <a:rPr lang="en-US" sz="3000" b="1" dirty="0">
                <a:latin typeface="Calibri" panose="020F0502020204030204" pitchFamily="34" charset="0"/>
                <a:cs typeface="Adobe Devanagari" pitchFamily="18" charset="0"/>
              </a:rPr>
              <a:t> </a:t>
            </a:r>
          </a:p>
          <a:p>
            <a:endParaRPr lang="en-US" sz="2600" b="1" dirty="0">
              <a:latin typeface="Calibri" panose="020F0502020204030204" pitchFamily="34" charset="0"/>
              <a:cs typeface="Adobe Devanagari" pitchFamily="18" charset="0"/>
            </a:endParaRPr>
          </a:p>
          <a:p>
            <a:pPr algn="r"/>
            <a:endParaRPr lang="en-US" sz="2600" b="1" dirty="0">
              <a:latin typeface="Calibri" panose="020F0502020204030204" pitchFamily="34" charset="0"/>
              <a:cs typeface="Adobe Devanagari" pitchFamily="18" charset="0"/>
            </a:endParaRPr>
          </a:p>
          <a:p>
            <a:endParaRPr lang="en-US" sz="2800" b="1" dirty="0">
              <a:latin typeface="Calibri" panose="020F0502020204030204" pitchFamily="34" charset="0"/>
              <a:cs typeface="Adobe Devanagari" pitchFamily="18" charset="0"/>
            </a:endParaRPr>
          </a:p>
          <a:p>
            <a:endParaRPr lang="en-US" sz="2600" b="1" dirty="0">
              <a:latin typeface="Calibri" panose="020F0502020204030204" pitchFamily="34" charset="0"/>
              <a:cs typeface="Adobe Devanagari" pitchFamily="18" charset="0"/>
            </a:endParaRPr>
          </a:p>
        </p:txBody>
      </p:sp>
      <p:sp>
        <p:nvSpPr>
          <p:cNvPr id="4" name="TextBox 3"/>
          <p:cNvSpPr txBox="1"/>
          <p:nvPr/>
        </p:nvSpPr>
        <p:spPr>
          <a:xfrm>
            <a:off x="701040" y="472523"/>
            <a:ext cx="6858000" cy="369332"/>
          </a:xfrm>
          <a:prstGeom prst="rect">
            <a:avLst/>
          </a:prstGeom>
          <a:noFill/>
        </p:spPr>
        <p:txBody>
          <a:bodyPr wrap="square" rtlCol="0">
            <a:spAutoFit/>
          </a:bodyPr>
          <a:lstStyle/>
          <a:p>
            <a:r>
              <a:rPr lang="en-US" b="1" dirty="0">
                <a:solidFill>
                  <a:srgbClr val="629DD1">
                    <a:lumMod val="75000"/>
                  </a:srgbClr>
                </a:solidFill>
                <a:latin typeface="Franklin Gothic Book"/>
              </a:rPr>
              <a:t>Department of Aging and Disability Services</a:t>
            </a:r>
          </a:p>
        </p:txBody>
      </p:sp>
      <p:pic>
        <p:nvPicPr>
          <p:cNvPr id="6" name="Picture 5" descr="ADS Logo">
            <a:extLst>
              <a:ext uri="{FF2B5EF4-FFF2-40B4-BE49-F238E27FC236}">
                <a16:creationId xmlns:a16="http://schemas.microsoft.com/office/drawing/2014/main" id="{099F20FD-0488-4DBA-B152-EC3196908B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757" y="905760"/>
            <a:ext cx="1072243" cy="714829"/>
          </a:xfrm>
          <a:prstGeom prst="rect">
            <a:avLst/>
          </a:prstGeom>
        </p:spPr>
      </p:pic>
      <p:pic>
        <p:nvPicPr>
          <p:cNvPr id="8" name="Shape 109" descr="CT Tech Act Project logo">
            <a:extLst>
              <a:ext uri="{FF2B5EF4-FFF2-40B4-BE49-F238E27FC236}">
                <a16:creationId xmlns:a16="http://schemas.microsoft.com/office/drawing/2014/main" id="{6AEA6E8F-53EF-4C4D-8A19-5A0959999F30}"/>
              </a:ext>
            </a:extLst>
          </p:cNvPr>
          <p:cNvPicPr preferRelativeResize="0"/>
          <p:nvPr/>
        </p:nvPicPr>
        <p:blipFill rotWithShape="1">
          <a:blip r:embed="rId6">
            <a:alphaModFix/>
          </a:blip>
          <a:srcRect/>
          <a:stretch/>
        </p:blipFill>
        <p:spPr>
          <a:xfrm>
            <a:off x="9334500" y="5564438"/>
            <a:ext cx="2057400" cy="1074107"/>
          </a:xfrm>
          <a:prstGeom prst="rect">
            <a:avLst/>
          </a:prstGeom>
          <a:noFill/>
          <a:ln>
            <a:noFill/>
          </a:ln>
        </p:spPr>
      </p:pic>
      <p:pic>
        <p:nvPicPr>
          <p:cNvPr id="7" name="Picture 3">
            <a:extLst>
              <a:ext uri="{FF2B5EF4-FFF2-40B4-BE49-F238E27FC236}">
                <a16:creationId xmlns:a16="http://schemas.microsoft.com/office/drawing/2014/main" id="{8A7068C2-DAB4-4B33-91DB-B6929CCFEF8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618" y="4483767"/>
            <a:ext cx="2369113" cy="23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687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AT Services includes:</a:t>
            </a:r>
            <a:endParaRPr lang="en-US" dirty="0">
              <a:latin typeface="Calibri" panose="020F0502020204030204" pitchFamily="34" charset="0"/>
            </a:endParaRPr>
          </a:p>
        </p:txBody>
      </p:sp>
      <p:sp>
        <p:nvSpPr>
          <p:cNvPr id="3" name="Content Placeholder 2"/>
          <p:cNvSpPr>
            <a:spLocks noGrp="1"/>
          </p:cNvSpPr>
          <p:nvPr>
            <p:ph idx="1"/>
          </p:nvPr>
        </p:nvSpPr>
        <p:spPr>
          <a:xfrm>
            <a:off x="2362200" y="1600200"/>
            <a:ext cx="7848600" cy="3962400"/>
          </a:xfrm>
        </p:spPr>
        <p:txBody>
          <a:bodyPr>
            <a:normAutofit/>
          </a:bodyPr>
          <a:lstStyle/>
          <a:p>
            <a:r>
              <a:rPr lang="en-US" sz="3000" b="1" dirty="0">
                <a:solidFill>
                  <a:schemeClr val="tx2"/>
                </a:solidFill>
                <a:latin typeface="Calibri" panose="020F0502020204030204" pitchFamily="34" charset="0"/>
              </a:rPr>
              <a:t>Evaluation of need</a:t>
            </a:r>
          </a:p>
          <a:p>
            <a:r>
              <a:rPr lang="en-US" sz="3000" b="1" dirty="0">
                <a:solidFill>
                  <a:schemeClr val="tx2"/>
                </a:solidFill>
                <a:latin typeface="Calibri" panose="020F0502020204030204" pitchFamily="34" charset="0"/>
              </a:rPr>
              <a:t>Device Trials</a:t>
            </a:r>
          </a:p>
          <a:p>
            <a:r>
              <a:rPr lang="en-US" sz="3000" b="1" dirty="0">
                <a:solidFill>
                  <a:schemeClr val="tx2"/>
                </a:solidFill>
                <a:latin typeface="Calibri" panose="020F0502020204030204" pitchFamily="34" charset="0"/>
              </a:rPr>
              <a:t>Designing, customizing, fitting, adapting the AT device</a:t>
            </a:r>
          </a:p>
          <a:p>
            <a:r>
              <a:rPr lang="en-US" sz="3000" b="1" dirty="0">
                <a:solidFill>
                  <a:schemeClr val="tx2"/>
                </a:solidFill>
                <a:latin typeface="Calibri" panose="020F0502020204030204" pitchFamily="34" charset="0"/>
              </a:rPr>
              <a:t>Training &amp; Follow up	</a:t>
            </a:r>
          </a:p>
          <a:p>
            <a:r>
              <a:rPr lang="en-US" sz="3000" b="1" dirty="0">
                <a:solidFill>
                  <a:schemeClr val="tx2"/>
                </a:solidFill>
                <a:latin typeface="Calibri" panose="020F0502020204030204" pitchFamily="34" charset="0"/>
              </a:rPr>
              <a:t>Maintenance or Repair</a:t>
            </a:r>
          </a:p>
          <a:p>
            <a:pPr marL="0" indent="0" algn="r">
              <a:buNone/>
            </a:pPr>
            <a:r>
              <a:rPr lang="en-US" sz="2000" b="1" dirty="0">
                <a:solidFill>
                  <a:srgbClr val="242852"/>
                </a:solidFill>
                <a:latin typeface="Calibri" panose="020F0502020204030204" pitchFamily="34" charset="0"/>
                <a:ea typeface="Arial"/>
                <a:cs typeface="Arial"/>
                <a:sym typeface="Arial"/>
              </a:rPr>
              <a:t>- AT Act of 2004</a:t>
            </a:r>
          </a:p>
          <a:p>
            <a:pPr marL="0" indent="0">
              <a:buNone/>
            </a:pPr>
            <a:endParaRPr lang="en-US" sz="3000" b="1" dirty="0">
              <a:solidFill>
                <a:schemeClr val="tx2"/>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10</a:t>
            </a:fld>
            <a:endParaRPr lang="en-US">
              <a:latin typeface="Franklin Gothic Book"/>
            </a:endParaRPr>
          </a:p>
        </p:txBody>
      </p:sp>
    </p:spTree>
    <p:custDataLst>
      <p:tags r:id="rId1"/>
    </p:custDataLst>
    <p:extLst>
      <p:ext uri="{BB962C8B-B14F-4D97-AF65-F5344CB8AC3E}">
        <p14:creationId xmlns:p14="http://schemas.microsoft.com/office/powerpoint/2010/main" val="152635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How can you learn more?</a:t>
            </a:r>
            <a:endParaRPr lang="en-US" dirty="0">
              <a:latin typeface="Calibri" panose="020F0502020204030204" pitchFamily="34" charset="0"/>
            </a:endParaRPr>
          </a:p>
        </p:txBody>
      </p:sp>
      <p:sp>
        <p:nvSpPr>
          <p:cNvPr id="3" name="Content Placeholder 2"/>
          <p:cNvSpPr>
            <a:spLocks noGrp="1"/>
          </p:cNvSpPr>
          <p:nvPr>
            <p:ph idx="1"/>
          </p:nvPr>
        </p:nvSpPr>
        <p:spPr>
          <a:xfrm>
            <a:off x="1107025" y="1709928"/>
            <a:ext cx="4295887" cy="4432688"/>
          </a:xfrm>
        </p:spPr>
        <p:txBody>
          <a:bodyPr>
            <a:normAutofit/>
          </a:bodyPr>
          <a:lstStyle/>
          <a:p>
            <a:r>
              <a:rPr lang="en-US" sz="3000" b="1" dirty="0">
                <a:solidFill>
                  <a:schemeClr val="tx2"/>
                </a:solidFill>
                <a:latin typeface="Calibri" panose="020F0502020204030204" pitchFamily="34" charset="0"/>
              </a:rPr>
              <a:t>Visit our website: </a:t>
            </a:r>
            <a:r>
              <a:rPr lang="en-US" sz="3000" b="1" dirty="0">
                <a:solidFill>
                  <a:srgbClr val="0070C0"/>
                </a:solidFill>
                <a:latin typeface="Calibri" panose="020F0502020204030204" pitchFamily="34" charset="0"/>
                <a:hlinkClick r:id="rId4">
                  <a:extLst>
                    <a:ext uri="{A12FA001-AC4F-418D-AE19-62706E023703}">
                      <ahyp:hlinkClr xmlns:ahyp="http://schemas.microsoft.com/office/drawing/2018/hyperlinkcolor" val="tx"/>
                    </a:ext>
                  </a:extLst>
                </a:hlinkClick>
              </a:rPr>
              <a:t>www.CTTechact.com</a:t>
            </a:r>
            <a:endParaRPr lang="en-US" sz="3000" b="1" dirty="0">
              <a:solidFill>
                <a:srgbClr val="0070C0"/>
              </a:solidFill>
              <a:latin typeface="Calibri" panose="020F0502020204030204" pitchFamily="34" charset="0"/>
            </a:endParaRPr>
          </a:p>
          <a:p>
            <a:pPr lvl="1"/>
            <a:r>
              <a:rPr lang="en-US" sz="2600" b="1" dirty="0">
                <a:solidFill>
                  <a:schemeClr val="tx2"/>
                </a:solidFill>
                <a:latin typeface="Calibri" panose="020F0502020204030204" pitchFamily="34" charset="0"/>
              </a:rPr>
              <a:t>Sign up for our quarterly e-newsletter</a:t>
            </a:r>
          </a:p>
          <a:p>
            <a:pPr lvl="1"/>
            <a:r>
              <a:rPr lang="en-US" sz="2600" b="1" dirty="0">
                <a:solidFill>
                  <a:schemeClr val="tx2"/>
                </a:solidFill>
                <a:latin typeface="Calibri" panose="020F0502020204030204" pitchFamily="34" charset="0"/>
              </a:rPr>
              <a:t>Find contact info for our AT Partners</a:t>
            </a:r>
          </a:p>
          <a:p>
            <a:pPr lvl="1"/>
            <a:r>
              <a:rPr lang="en-US" sz="2600" b="1" dirty="0">
                <a:solidFill>
                  <a:schemeClr val="tx2"/>
                </a:solidFill>
                <a:latin typeface="Calibri" panose="020F0502020204030204" pitchFamily="34" charset="0"/>
              </a:rPr>
              <a:t>Sign up for AT Partners’ e-newsletters and follow on social media</a:t>
            </a:r>
          </a:p>
          <a:p>
            <a:pPr marL="274320" lvl="1" indent="0">
              <a:buNone/>
            </a:pPr>
            <a:endParaRPr lang="en-US" sz="2600" b="1" dirty="0">
              <a:solidFill>
                <a:schemeClr val="tx2"/>
              </a:solidFill>
              <a:latin typeface="Calibri" panose="020F0502020204030204" pitchFamily="34" charset="0"/>
            </a:endParaRPr>
          </a:p>
          <a:p>
            <a:pPr marL="0" indent="0">
              <a:buNone/>
            </a:pPr>
            <a:endParaRPr lang="en-US" sz="3000" b="1" dirty="0">
              <a:solidFill>
                <a:schemeClr val="tx2"/>
              </a:solidFill>
              <a:latin typeface="Calibri" panose="020F0502020204030204" pitchFamily="34" charset="0"/>
            </a:endParaRPr>
          </a:p>
          <a:p>
            <a:pPr marL="0" indent="0">
              <a:buNone/>
            </a:pPr>
            <a:endParaRPr lang="en-US" sz="3000" b="1" dirty="0">
              <a:solidFill>
                <a:schemeClr val="tx2"/>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11</a:t>
            </a:fld>
            <a:endParaRPr lang="en-US">
              <a:latin typeface="Franklin Gothic Book"/>
            </a:endParaRPr>
          </a:p>
        </p:txBody>
      </p:sp>
      <p:grpSp>
        <p:nvGrpSpPr>
          <p:cNvPr id="11" name="Group 10" descr="Image of top of www.CTtechact.com home page with arrow pointing to the very bottom of the home page where one can subscribe to our e-newsletter.">
            <a:extLst>
              <a:ext uri="{FF2B5EF4-FFF2-40B4-BE49-F238E27FC236}">
                <a16:creationId xmlns:a16="http://schemas.microsoft.com/office/drawing/2014/main" id="{3F117DA0-9D6B-C6B5-DAF3-6E0EAFD72A58}"/>
              </a:ext>
            </a:extLst>
          </p:cNvPr>
          <p:cNvGrpSpPr/>
          <p:nvPr/>
        </p:nvGrpSpPr>
        <p:grpSpPr>
          <a:xfrm>
            <a:off x="6096000" y="1049768"/>
            <a:ext cx="4793312" cy="5569535"/>
            <a:chOff x="6096000" y="1049768"/>
            <a:chExt cx="4793312" cy="5569535"/>
          </a:xfrm>
        </p:grpSpPr>
        <p:pic>
          <p:nvPicPr>
            <p:cNvPr id="6" name="Picture 5" descr="Image of top of www.CTtechact.com home page">
              <a:extLst>
                <a:ext uri="{FF2B5EF4-FFF2-40B4-BE49-F238E27FC236}">
                  <a16:creationId xmlns:a16="http://schemas.microsoft.com/office/drawing/2014/main" id="{B298DA10-D44F-CD28-D7E6-FB48DFEF4E5A}"/>
                </a:ext>
              </a:extLst>
            </p:cNvPr>
            <p:cNvPicPr>
              <a:picLocks noChangeAspect="1"/>
            </p:cNvPicPr>
            <p:nvPr/>
          </p:nvPicPr>
          <p:blipFill>
            <a:blip r:embed="rId5"/>
            <a:stretch>
              <a:fillRect/>
            </a:stretch>
          </p:blipFill>
          <p:spPr>
            <a:xfrm>
              <a:off x="6096000" y="1049768"/>
              <a:ext cx="4793312" cy="3239499"/>
            </a:xfrm>
            <a:prstGeom prst="rect">
              <a:avLst/>
            </a:prstGeom>
          </p:spPr>
        </p:pic>
        <p:pic>
          <p:nvPicPr>
            <p:cNvPr id="8" name="Picture 7">
              <a:extLst>
                <a:ext uri="{FF2B5EF4-FFF2-40B4-BE49-F238E27FC236}">
                  <a16:creationId xmlns:a16="http://schemas.microsoft.com/office/drawing/2014/main" id="{9675F8B4-A5EF-BCC5-8007-93C6B4989A3F}"/>
                </a:ext>
              </a:extLst>
            </p:cNvPr>
            <p:cNvPicPr>
              <a:picLocks noChangeAspect="1"/>
            </p:cNvPicPr>
            <p:nvPr/>
          </p:nvPicPr>
          <p:blipFill>
            <a:blip r:embed="rId6"/>
            <a:stretch>
              <a:fillRect/>
            </a:stretch>
          </p:blipFill>
          <p:spPr>
            <a:xfrm>
              <a:off x="8331226" y="5199632"/>
              <a:ext cx="2558086" cy="1419671"/>
            </a:xfrm>
            <a:prstGeom prst="rect">
              <a:avLst/>
            </a:prstGeom>
          </p:spPr>
        </p:pic>
        <p:sp>
          <p:nvSpPr>
            <p:cNvPr id="10" name="Arrow: Right 9">
              <a:extLst>
                <a:ext uri="{FF2B5EF4-FFF2-40B4-BE49-F238E27FC236}">
                  <a16:creationId xmlns:a16="http://schemas.microsoft.com/office/drawing/2014/main" id="{9829B6C9-C27A-5210-FCE6-70B1A5714146}"/>
                </a:ext>
              </a:extLst>
            </p:cNvPr>
            <p:cNvSpPr/>
            <p:nvPr/>
          </p:nvSpPr>
          <p:spPr>
            <a:xfrm rot="1620900">
              <a:off x="6528101" y="4600099"/>
              <a:ext cx="1559859" cy="796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9017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16" y="533400"/>
            <a:ext cx="9557084" cy="990600"/>
          </a:xfrm>
        </p:spPr>
        <p:txBody>
          <a:bodyPr/>
          <a:lstStyle/>
          <a:p>
            <a:r>
              <a:rPr lang="en-US" b="1" dirty="0">
                <a:latin typeface="Calibri" panose="020F0502020204030204" pitchFamily="34" charset="0"/>
              </a:rPr>
              <a:t>Contact Information</a:t>
            </a:r>
            <a:endParaRPr lang="en-US" dirty="0">
              <a:latin typeface="Calibri" panose="020F0502020204030204" pitchFamily="34" charset="0"/>
            </a:endParaRPr>
          </a:p>
        </p:txBody>
      </p:sp>
      <p:sp>
        <p:nvSpPr>
          <p:cNvPr id="3" name="Content Placeholder 2"/>
          <p:cNvSpPr>
            <a:spLocks noGrp="1"/>
          </p:cNvSpPr>
          <p:nvPr>
            <p:ph idx="1"/>
          </p:nvPr>
        </p:nvSpPr>
        <p:spPr>
          <a:xfrm>
            <a:off x="993776" y="1281276"/>
            <a:ext cx="9557084" cy="2719227"/>
          </a:xfrm>
        </p:spPr>
        <p:txBody>
          <a:bodyPr>
            <a:normAutofit/>
          </a:bodyPr>
          <a:lstStyle/>
          <a:p>
            <a:pPr marL="0" indent="0" algn="ctr">
              <a:buNone/>
            </a:pPr>
            <a:endParaRPr lang="en-US" sz="3000" b="1" dirty="0">
              <a:solidFill>
                <a:schemeClr val="tx2"/>
              </a:solidFill>
              <a:latin typeface="Calibri" panose="020F0502020204030204" pitchFamily="34" charset="0"/>
              <a:hlinkClick r:id="" action="ppaction://noaction"/>
            </a:endParaRPr>
          </a:p>
          <a:p>
            <a:pPr marL="0" indent="0">
              <a:buNone/>
            </a:pPr>
            <a:r>
              <a:rPr lang="en-US" sz="3000" b="1" dirty="0">
                <a:solidFill>
                  <a:schemeClr val="tx2"/>
                </a:solidFill>
                <a:latin typeface="Calibri" panose="020F0502020204030204" pitchFamily="34" charset="0"/>
                <a:hlinkClick r:id="" action="ppaction://noaction"/>
              </a:rPr>
              <a:t>Arlene.Lugo@ct.gov</a:t>
            </a:r>
            <a:r>
              <a:rPr lang="en-US" sz="3000" b="1" dirty="0">
                <a:solidFill>
                  <a:schemeClr val="tx2"/>
                </a:solidFill>
                <a:latin typeface="Calibri" panose="020F0502020204030204" pitchFamily="34" charset="0"/>
              </a:rPr>
              <a:t> </a:t>
            </a:r>
          </a:p>
          <a:p>
            <a:pPr marL="0" indent="0">
              <a:buNone/>
            </a:pPr>
            <a:r>
              <a:rPr lang="en-US" sz="3000" b="1" dirty="0">
                <a:solidFill>
                  <a:schemeClr val="tx2"/>
                </a:solidFill>
                <a:latin typeface="Calibri" panose="020F0502020204030204" pitchFamily="34" charset="0"/>
              </a:rPr>
              <a:t>860-803-0588 (call or text)</a:t>
            </a:r>
          </a:p>
          <a:p>
            <a:pPr marL="0" indent="0">
              <a:buNone/>
            </a:pPr>
            <a:endParaRPr lang="en-US" sz="3000" b="1" dirty="0">
              <a:solidFill>
                <a:schemeClr val="tx2"/>
              </a:solidFill>
              <a:latin typeface="Calibri" panose="020F0502020204030204" pitchFamily="34" charset="0"/>
            </a:endParaRPr>
          </a:p>
          <a:p>
            <a:endParaRPr lang="en-US" sz="3000" b="1" dirty="0">
              <a:solidFill>
                <a:schemeClr val="tx2"/>
              </a:solidFill>
              <a:latin typeface="Calibri" panose="020F0502020204030204" pitchFamily="34" charset="0"/>
            </a:endParaRPr>
          </a:p>
          <a:p>
            <a:endParaRPr lang="en-US" sz="3000" b="1" dirty="0">
              <a:solidFill>
                <a:schemeClr val="tx2"/>
              </a:solidFill>
              <a:latin typeface="Calibri" panose="020F0502020204030204" pitchFamily="34" charset="0"/>
            </a:endParaRPr>
          </a:p>
          <a:p>
            <a:endParaRPr lang="en-US" sz="3000" b="1" dirty="0">
              <a:solidFill>
                <a:schemeClr val="tx2"/>
              </a:solidFill>
              <a:latin typeface="Calibri" panose="020F0502020204030204" pitchFamily="34" charset="0"/>
            </a:endParaRPr>
          </a:p>
          <a:p>
            <a:endParaRPr lang="en-US" sz="3000" b="1" dirty="0">
              <a:solidFill>
                <a:schemeClr val="tx2"/>
              </a:solidFill>
              <a:latin typeface="Calibri" panose="020F0502020204030204" pitchFamily="34" charset="0"/>
            </a:endParaRPr>
          </a:p>
          <a:p>
            <a:endParaRPr lang="en-US" sz="3000" b="1" dirty="0">
              <a:solidFill>
                <a:schemeClr val="tx2"/>
              </a:solidFill>
              <a:latin typeface="Calibri" panose="020F0502020204030204" pitchFamily="34" charset="0"/>
            </a:endParaRPr>
          </a:p>
          <a:p>
            <a:endParaRPr lang="en-US" sz="3000" b="1" dirty="0">
              <a:solidFill>
                <a:schemeClr val="tx2"/>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12</a:t>
            </a:fld>
            <a:endParaRPr lang="en-US">
              <a:latin typeface="Franklin Gothic Book"/>
            </a:endParaRPr>
          </a:p>
        </p:txBody>
      </p:sp>
      <p:sp>
        <p:nvSpPr>
          <p:cNvPr id="6" name="AutoShape 2" descr="Image result for twitter log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Franklin Gothic Book"/>
            </a:endParaRPr>
          </a:p>
        </p:txBody>
      </p:sp>
      <p:pic>
        <p:nvPicPr>
          <p:cNvPr id="7" name="Picture 6" descr="Twit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1321" y="5718215"/>
            <a:ext cx="889473" cy="722696"/>
          </a:xfrm>
          <a:prstGeom prst="rect">
            <a:avLst/>
          </a:prstGeom>
        </p:spPr>
      </p:pic>
      <p:sp>
        <p:nvSpPr>
          <p:cNvPr id="9" name="Content Placeholder 2">
            <a:extLst>
              <a:ext uri="{FF2B5EF4-FFF2-40B4-BE49-F238E27FC236}">
                <a16:creationId xmlns:a16="http://schemas.microsoft.com/office/drawing/2014/main" id="{4A23A7C8-F6A8-435A-BB9B-731A8E6D81CC}"/>
              </a:ext>
            </a:extLst>
          </p:cNvPr>
          <p:cNvSpPr txBox="1">
            <a:spLocks/>
          </p:cNvSpPr>
          <p:nvPr/>
        </p:nvSpPr>
        <p:spPr>
          <a:xfrm>
            <a:off x="4863239" y="3964408"/>
            <a:ext cx="7232508" cy="258092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629DD1"/>
              </a:buClr>
              <a:buNone/>
            </a:pPr>
            <a:r>
              <a:rPr lang="en-US" sz="3000" dirty="0">
                <a:solidFill>
                  <a:srgbClr val="242852"/>
                </a:solidFill>
                <a:latin typeface="Calibri" panose="020F0502020204030204" pitchFamily="34" charset="0"/>
              </a:rPr>
              <a:t>Follow us on:</a:t>
            </a:r>
          </a:p>
          <a:p>
            <a:pPr marL="0" indent="0">
              <a:buClr>
                <a:srgbClr val="629DD1"/>
              </a:buClr>
              <a:buNone/>
            </a:pPr>
            <a:r>
              <a:rPr lang="en-US" sz="3000" dirty="0">
                <a:solidFill>
                  <a:srgbClr val="242852"/>
                </a:solidFill>
                <a:latin typeface="Calibri" panose="020F0502020204030204" pitchFamily="34" charset="0"/>
              </a:rPr>
              <a:t>Twitter, Instagram </a:t>
            </a:r>
            <a:r>
              <a:rPr lang="en-US" sz="3000">
                <a:solidFill>
                  <a:srgbClr val="242852"/>
                </a:solidFill>
                <a:latin typeface="Calibri" panose="020F0502020204030204" pitchFamily="34" charset="0"/>
              </a:rPr>
              <a:t>or Facebook</a:t>
            </a:r>
            <a:endParaRPr lang="en-US" sz="600" dirty="0">
              <a:solidFill>
                <a:srgbClr val="242852"/>
              </a:solidFill>
              <a:latin typeface="Calibri" panose="020F0502020204030204" pitchFamily="34" charset="0"/>
            </a:endParaRPr>
          </a:p>
          <a:p>
            <a:pPr marL="0" indent="0">
              <a:buClr>
                <a:srgbClr val="629DD1"/>
              </a:buClr>
              <a:buNone/>
            </a:pPr>
            <a:r>
              <a:rPr lang="en-US" sz="3000" dirty="0">
                <a:solidFill>
                  <a:srgbClr val="242852"/>
                </a:solidFill>
                <a:latin typeface="Calibri" panose="020F0502020204030204" pitchFamily="34" charset="0"/>
              </a:rPr>
              <a:t>@</a:t>
            </a:r>
            <a:r>
              <a:rPr lang="en-US" sz="3000" dirty="0" err="1">
                <a:solidFill>
                  <a:srgbClr val="242852"/>
                </a:solidFill>
                <a:latin typeface="Calibri" panose="020F0502020204030204" pitchFamily="34" charset="0"/>
              </a:rPr>
              <a:t>CTtechact</a:t>
            </a:r>
            <a:r>
              <a:rPr lang="en-US" sz="3000" dirty="0">
                <a:solidFill>
                  <a:srgbClr val="242852"/>
                </a:solidFill>
                <a:latin typeface="Calibri" panose="020F0502020204030204" pitchFamily="34" charset="0"/>
              </a:rPr>
              <a:t> or </a:t>
            </a:r>
            <a:r>
              <a:rPr lang="en-US" sz="3000" dirty="0">
                <a:solidFill>
                  <a:srgbClr val="242852"/>
                </a:solidFill>
                <a:latin typeface="Calibri" panose="020F0502020204030204" pitchFamily="34" charset="0"/>
                <a:hlinkClick r:id="rId5"/>
              </a:rPr>
              <a:t>ww.facebook.com/CTtechact/</a:t>
            </a:r>
            <a:endParaRPr lang="en-US" sz="3000" dirty="0">
              <a:solidFill>
                <a:srgbClr val="242852"/>
              </a:solidFill>
              <a:latin typeface="Calibri" panose="020F0502020204030204" pitchFamily="34" charset="0"/>
            </a:endParaRPr>
          </a:p>
          <a:p>
            <a:pPr marL="0" indent="0">
              <a:buClr>
                <a:srgbClr val="629DD1"/>
              </a:buClr>
              <a:buNone/>
            </a:pPr>
            <a:endParaRPr lang="en-US" sz="3000" b="1" dirty="0">
              <a:solidFill>
                <a:srgbClr val="242852"/>
              </a:solidFill>
              <a:latin typeface="Calibri" panose="020F0502020204030204" pitchFamily="34" charset="0"/>
            </a:endParaRPr>
          </a:p>
          <a:p>
            <a:pPr marL="0" indent="0">
              <a:buClr>
                <a:srgbClr val="629DD1"/>
              </a:buClr>
              <a:buNone/>
            </a:pPr>
            <a:endParaRPr lang="en-US" sz="3000" b="1" dirty="0">
              <a:solidFill>
                <a:srgbClr val="242852"/>
              </a:solidFill>
              <a:latin typeface="Calibri" panose="020F0502020204030204" pitchFamily="34" charset="0"/>
            </a:endParaRPr>
          </a:p>
          <a:p>
            <a:pPr>
              <a:buClr>
                <a:srgbClr val="629DD1"/>
              </a:buClr>
            </a:pPr>
            <a:endParaRPr lang="en-US" sz="3000" b="1" dirty="0">
              <a:solidFill>
                <a:srgbClr val="242852"/>
              </a:solidFill>
              <a:latin typeface="Calibri" panose="020F0502020204030204" pitchFamily="34" charset="0"/>
            </a:endParaRPr>
          </a:p>
          <a:p>
            <a:pPr>
              <a:buClr>
                <a:srgbClr val="629DD1"/>
              </a:buClr>
            </a:pPr>
            <a:endParaRPr lang="en-US" sz="3000" b="1" dirty="0">
              <a:solidFill>
                <a:srgbClr val="242852"/>
              </a:solidFill>
              <a:latin typeface="Calibri" panose="020F0502020204030204" pitchFamily="34" charset="0"/>
            </a:endParaRPr>
          </a:p>
          <a:p>
            <a:pPr>
              <a:buClr>
                <a:srgbClr val="629DD1"/>
              </a:buClr>
            </a:pPr>
            <a:endParaRPr lang="en-US" sz="3000" b="1" dirty="0">
              <a:solidFill>
                <a:srgbClr val="242852"/>
              </a:solidFill>
              <a:latin typeface="Calibri" panose="020F0502020204030204" pitchFamily="34" charset="0"/>
            </a:endParaRPr>
          </a:p>
        </p:txBody>
      </p:sp>
      <p:pic>
        <p:nvPicPr>
          <p:cNvPr id="10" name="Picture 9" descr="Instagram Logo">
            <a:extLst>
              <a:ext uri="{FF2B5EF4-FFF2-40B4-BE49-F238E27FC236}">
                <a16:creationId xmlns:a16="http://schemas.microsoft.com/office/drawing/2014/main" id="{8AB0D6EC-5723-40CB-BD15-087375A7AF02}"/>
              </a:ext>
            </a:extLst>
          </p:cNvPr>
          <p:cNvPicPr>
            <a:picLocks noChangeAspect="1"/>
          </p:cNvPicPr>
          <p:nvPr/>
        </p:nvPicPr>
        <p:blipFill>
          <a:blip r:embed="rId6"/>
          <a:stretch>
            <a:fillRect/>
          </a:stretch>
        </p:blipFill>
        <p:spPr>
          <a:xfrm>
            <a:off x="7904180" y="5724439"/>
            <a:ext cx="575313" cy="583266"/>
          </a:xfrm>
          <a:prstGeom prst="rect">
            <a:avLst/>
          </a:prstGeom>
        </p:spPr>
      </p:pic>
      <p:pic>
        <p:nvPicPr>
          <p:cNvPr id="11" name="Picture 10" descr="Facebook logo">
            <a:extLst>
              <a:ext uri="{FF2B5EF4-FFF2-40B4-BE49-F238E27FC236}">
                <a16:creationId xmlns:a16="http://schemas.microsoft.com/office/drawing/2014/main" id="{948FB44C-29F7-4E65-B66A-73149CEA26CB}"/>
              </a:ext>
            </a:extLst>
          </p:cNvPr>
          <p:cNvPicPr>
            <a:picLocks noChangeAspect="1"/>
          </p:cNvPicPr>
          <p:nvPr/>
        </p:nvPicPr>
        <p:blipFill>
          <a:blip r:embed="rId7"/>
          <a:stretch>
            <a:fillRect/>
          </a:stretch>
        </p:blipFill>
        <p:spPr>
          <a:xfrm>
            <a:off x="10848475" y="5721964"/>
            <a:ext cx="624835" cy="629235"/>
          </a:xfrm>
          <a:prstGeom prst="rect">
            <a:avLst/>
          </a:prstGeom>
        </p:spPr>
      </p:pic>
      <p:pic>
        <p:nvPicPr>
          <p:cNvPr id="12" name="Picture 2">
            <a:extLst>
              <a:ext uri="{FF2B5EF4-FFF2-40B4-BE49-F238E27FC236}">
                <a16:creationId xmlns:a16="http://schemas.microsoft.com/office/drawing/2014/main" id="{2D321F40-0107-413D-9C50-43B8581727C7}"/>
              </a:ex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544" t="8117" r="2376"/>
          <a:stretch/>
        </p:blipFill>
        <p:spPr bwMode="auto">
          <a:xfrm>
            <a:off x="829406" y="3524797"/>
            <a:ext cx="2892739" cy="2606097"/>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2750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rPr>
              <a:t>Connecticut Tech Act Project Mission</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2</a:t>
            </a:fld>
            <a:endParaRPr lang="en-US">
              <a:latin typeface="Franklin Gothic Book"/>
            </a:endParaRPr>
          </a:p>
        </p:txBody>
      </p:sp>
      <p:sp>
        <p:nvSpPr>
          <p:cNvPr id="6" name="Rectangle 5"/>
          <p:cNvSpPr/>
          <p:nvPr/>
        </p:nvSpPr>
        <p:spPr>
          <a:xfrm>
            <a:off x="2133600" y="1752600"/>
            <a:ext cx="7467600" cy="3785652"/>
          </a:xfrm>
          <a:prstGeom prst="rect">
            <a:avLst/>
          </a:prstGeom>
        </p:spPr>
        <p:txBody>
          <a:bodyPr wrap="square">
            <a:spAutoFit/>
          </a:bodyPr>
          <a:lstStyle/>
          <a:p>
            <a:pPr marL="182880" indent="-182880">
              <a:spcBef>
                <a:spcPct val="20000"/>
              </a:spcBef>
              <a:buClr>
                <a:srgbClr val="629DD1"/>
              </a:buClr>
              <a:buSzPct val="85000"/>
              <a:buFont typeface="Arial" pitchFamily="34" charset="0"/>
              <a:buChar char="•"/>
            </a:pPr>
            <a:r>
              <a:rPr lang="en-US" sz="3000" b="1" dirty="0">
                <a:solidFill>
                  <a:srgbClr val="242852"/>
                </a:solidFill>
                <a:latin typeface="Calibri" panose="020F0502020204030204" pitchFamily="34" charset="0"/>
              </a:rPr>
              <a:t>To </a:t>
            </a:r>
            <a:r>
              <a:rPr lang="en-US" sz="3000" b="1" dirty="0">
                <a:solidFill>
                  <a:srgbClr val="242852"/>
                </a:solidFill>
                <a:latin typeface="Calibri" panose="020F0502020204030204" pitchFamily="34" charset="0"/>
                <a:cs typeface="Adobe Devanagari" pitchFamily="18" charset="0"/>
                <a:sym typeface="Cabin"/>
              </a:rPr>
              <a:t>increase independence and improve the lives of individuals with disabilities through increased access to Assistive Technology for work, school and community living.</a:t>
            </a:r>
          </a:p>
          <a:p>
            <a:pPr>
              <a:spcBef>
                <a:spcPct val="20000"/>
              </a:spcBef>
              <a:buClr>
                <a:srgbClr val="629DD1"/>
              </a:buClr>
              <a:buSzPct val="85000"/>
            </a:pPr>
            <a:endParaRPr lang="en-US" sz="3000" b="1" dirty="0">
              <a:solidFill>
                <a:srgbClr val="242852"/>
              </a:solidFill>
              <a:latin typeface="Calibri" panose="020F0502020204030204" pitchFamily="34" charset="0"/>
              <a:cs typeface="Adobe Devanagari" pitchFamily="18" charset="0"/>
              <a:sym typeface="Cabin"/>
            </a:endParaRPr>
          </a:p>
          <a:p>
            <a:pPr marL="182880" indent="-182880">
              <a:spcBef>
                <a:spcPct val="20000"/>
              </a:spcBef>
              <a:buClr>
                <a:srgbClr val="629DD1"/>
              </a:buClr>
              <a:buSzPct val="85000"/>
              <a:buFont typeface="Arial" pitchFamily="34" charset="0"/>
              <a:buChar char="•"/>
            </a:pPr>
            <a:r>
              <a:rPr lang="en-US" sz="3000" b="1" dirty="0">
                <a:solidFill>
                  <a:srgbClr val="242852"/>
                </a:solidFill>
                <a:latin typeface="Calibri" panose="020F0502020204030204" pitchFamily="34" charset="0"/>
                <a:cs typeface="Adobe Devanagari" pitchFamily="18" charset="0"/>
                <a:sym typeface="Cabin"/>
              </a:rPr>
              <a:t>Federally funded by the Assistive Technology Act legislation</a:t>
            </a:r>
          </a:p>
          <a:p>
            <a:pPr>
              <a:spcBef>
                <a:spcPct val="20000"/>
              </a:spcBef>
              <a:buClr>
                <a:srgbClr val="629DD1"/>
              </a:buClr>
              <a:buSzPct val="85000"/>
            </a:pPr>
            <a:endParaRPr lang="en-US" sz="1500" b="1" dirty="0">
              <a:solidFill>
                <a:srgbClr val="242852"/>
              </a:solidFill>
              <a:latin typeface="Calibri" panose="020F0502020204030204" pitchFamily="34" charset="0"/>
              <a:cs typeface="Adobe Devanagari" pitchFamily="18" charset="0"/>
              <a:sym typeface="Cabin"/>
            </a:endParaRPr>
          </a:p>
        </p:txBody>
      </p:sp>
      <p:pic>
        <p:nvPicPr>
          <p:cNvPr id="8" name="Shape 109">
            <a:extLst>
              <a:ext uri="{FF2B5EF4-FFF2-40B4-BE49-F238E27FC236}">
                <a16:creationId xmlns:a16="http://schemas.microsoft.com/office/drawing/2014/main" id="{68B66D93-8DC7-414B-B910-68DF66AC4C08}"/>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334500" y="5564438"/>
            <a:ext cx="2057400" cy="1074107"/>
          </a:xfrm>
          <a:prstGeom prst="rect">
            <a:avLst/>
          </a:prstGeom>
          <a:noFill/>
          <a:ln>
            <a:noFill/>
          </a:ln>
        </p:spPr>
      </p:pic>
    </p:spTree>
    <p:custDataLst>
      <p:tags r:id="rId1"/>
    </p:custDataLst>
    <p:extLst>
      <p:ext uri="{BB962C8B-B14F-4D97-AF65-F5344CB8AC3E}">
        <p14:creationId xmlns:p14="http://schemas.microsoft.com/office/powerpoint/2010/main" val="384285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rPr>
              <a:t>What is the Connecticut Tech Act Project? </a:t>
            </a:r>
            <a:endParaRPr lang="en-US" sz="35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3</a:t>
            </a:fld>
            <a:endParaRPr lang="en-US">
              <a:latin typeface="Franklin Gothic Book"/>
            </a:endParaRPr>
          </a:p>
        </p:txBody>
      </p:sp>
      <p:sp>
        <p:nvSpPr>
          <p:cNvPr id="6" name="Rectangle 5"/>
          <p:cNvSpPr/>
          <p:nvPr/>
        </p:nvSpPr>
        <p:spPr>
          <a:xfrm>
            <a:off x="792480" y="1524001"/>
            <a:ext cx="10092088" cy="4173450"/>
          </a:xfrm>
          <a:prstGeom prst="rect">
            <a:avLst/>
          </a:prstGeom>
        </p:spPr>
        <p:txBody>
          <a:bodyPr wrap="square">
            <a:spAutoFit/>
          </a:bodyPr>
          <a:lstStyle/>
          <a:p>
            <a:pPr marL="182880" indent="-182880">
              <a:spcBef>
                <a:spcPct val="20000"/>
              </a:spcBef>
              <a:buClr>
                <a:srgbClr val="629DD1"/>
              </a:buClr>
              <a:buSzPct val="85000"/>
              <a:buFont typeface="Arial" pitchFamily="34" charset="0"/>
              <a:buChar char="•"/>
            </a:pPr>
            <a:r>
              <a:rPr lang="en-US" sz="3000" b="1" dirty="0">
                <a:solidFill>
                  <a:srgbClr val="242852"/>
                </a:solidFill>
                <a:latin typeface="Calibri" panose="020F0502020204030204" pitchFamily="34" charset="0"/>
              </a:rPr>
              <a:t>Required to provide core services across the state:</a:t>
            </a:r>
            <a:endParaRPr lang="en-US" sz="3000" b="1" dirty="0">
              <a:solidFill>
                <a:srgbClr val="242852"/>
              </a:solidFill>
              <a:latin typeface="Calibri" panose="020F0502020204030204" pitchFamily="34" charset="0"/>
              <a:cs typeface="Adobe Devanagari" pitchFamily="18" charset="0"/>
              <a:sym typeface="Cabin"/>
            </a:endParaRPr>
          </a:p>
          <a:p>
            <a:pPr marL="640080" lvl="1" indent="-182880">
              <a:spcBef>
                <a:spcPct val="20000"/>
              </a:spcBef>
              <a:buClr>
                <a:srgbClr val="629DD1"/>
              </a:buClr>
              <a:buSzPct val="85000"/>
              <a:buFont typeface="Arial" pitchFamily="34" charset="0"/>
              <a:buChar char="•"/>
            </a:pPr>
            <a:r>
              <a:rPr lang="en-US" sz="2800" b="1" dirty="0">
                <a:solidFill>
                  <a:srgbClr val="242852"/>
                </a:solidFill>
                <a:latin typeface="Calibri" panose="020F0502020204030204" pitchFamily="34" charset="0"/>
                <a:cs typeface="Adobe Devanagari" pitchFamily="18" charset="0"/>
                <a:sym typeface="Cabin"/>
              </a:rPr>
              <a:t>AT Demonstration Centers</a:t>
            </a:r>
          </a:p>
          <a:p>
            <a:pPr marL="640080" lvl="1" indent="-182880">
              <a:spcBef>
                <a:spcPct val="20000"/>
              </a:spcBef>
              <a:buClr>
                <a:srgbClr val="629DD1"/>
              </a:buClr>
              <a:buSzPct val="85000"/>
              <a:buFont typeface="Arial" pitchFamily="34" charset="0"/>
              <a:buChar char="•"/>
            </a:pPr>
            <a:r>
              <a:rPr lang="en-US" sz="2800" b="1" dirty="0">
                <a:solidFill>
                  <a:srgbClr val="242852"/>
                </a:solidFill>
                <a:latin typeface="Calibri" panose="020F0502020204030204" pitchFamily="34" charset="0"/>
                <a:cs typeface="Adobe Devanagari" pitchFamily="18" charset="0"/>
                <a:sym typeface="Cabin"/>
              </a:rPr>
              <a:t>AT Lending</a:t>
            </a:r>
          </a:p>
          <a:p>
            <a:pPr marL="640080" lvl="1" indent="-182880">
              <a:spcBef>
                <a:spcPct val="20000"/>
              </a:spcBef>
              <a:buClr>
                <a:srgbClr val="629DD1"/>
              </a:buClr>
              <a:buSzPct val="85000"/>
              <a:buFont typeface="Arial" pitchFamily="34" charset="0"/>
              <a:buChar char="•"/>
            </a:pPr>
            <a:r>
              <a:rPr lang="en-US" sz="2800" b="1" dirty="0">
                <a:solidFill>
                  <a:srgbClr val="242852"/>
                </a:solidFill>
                <a:latin typeface="Calibri" panose="020F0502020204030204" pitchFamily="34" charset="0"/>
                <a:cs typeface="Adobe Devanagari" pitchFamily="18" charset="0"/>
                <a:sym typeface="Cabin"/>
              </a:rPr>
              <a:t>AT Recycling</a:t>
            </a:r>
          </a:p>
          <a:p>
            <a:pPr marL="640080" lvl="1" indent="-182880">
              <a:spcBef>
                <a:spcPct val="20000"/>
              </a:spcBef>
              <a:buClr>
                <a:srgbClr val="629DD1"/>
              </a:buClr>
              <a:buSzPct val="85000"/>
              <a:buFont typeface="Arial" pitchFamily="34" charset="0"/>
              <a:buChar char="•"/>
            </a:pPr>
            <a:r>
              <a:rPr lang="en-US" sz="2800" b="1" dirty="0">
                <a:solidFill>
                  <a:srgbClr val="242852"/>
                </a:solidFill>
                <a:latin typeface="Calibri" panose="020F0502020204030204" pitchFamily="34" charset="0"/>
                <a:cs typeface="Adobe Devanagari" pitchFamily="18" charset="0"/>
                <a:sym typeface="Cabin"/>
              </a:rPr>
              <a:t>AT Financial Loan</a:t>
            </a:r>
          </a:p>
          <a:p>
            <a:pPr marL="640080" lvl="1" indent="-182880">
              <a:spcBef>
                <a:spcPct val="20000"/>
              </a:spcBef>
              <a:buClr>
                <a:srgbClr val="629DD1"/>
              </a:buClr>
              <a:buSzPct val="85000"/>
              <a:buFont typeface="Arial" pitchFamily="34" charset="0"/>
              <a:buChar char="•"/>
            </a:pPr>
            <a:r>
              <a:rPr lang="en-US" sz="2800" b="1" dirty="0">
                <a:solidFill>
                  <a:schemeClr val="tx2"/>
                </a:solidFill>
                <a:latin typeface="Calibri" panose="020F0502020204030204" pitchFamily="34" charset="0"/>
                <a:cs typeface="Adobe Devanagari" pitchFamily="18" charset="0"/>
                <a:sym typeface="Cabin"/>
              </a:rPr>
              <a:t>Training &amp; Technical Assistance</a:t>
            </a:r>
          </a:p>
          <a:p>
            <a:pPr marL="640080" lvl="1" indent="-182880">
              <a:spcBef>
                <a:spcPct val="20000"/>
              </a:spcBef>
              <a:buClr>
                <a:srgbClr val="629DD1"/>
              </a:buClr>
              <a:buSzPct val="85000"/>
              <a:buFont typeface="Arial" pitchFamily="34" charset="0"/>
              <a:buChar char="•"/>
            </a:pPr>
            <a:r>
              <a:rPr lang="en-US" sz="2800" b="1" dirty="0">
                <a:solidFill>
                  <a:schemeClr val="tx2"/>
                </a:solidFill>
                <a:latin typeface="Calibri" panose="020F0502020204030204" pitchFamily="34" charset="0"/>
                <a:cs typeface="Adobe Devanagari" pitchFamily="18" charset="0"/>
                <a:sym typeface="Cabin"/>
              </a:rPr>
              <a:t>Public Awareness</a:t>
            </a:r>
          </a:p>
          <a:p>
            <a:pPr marL="640080" lvl="1" indent="-182880">
              <a:spcBef>
                <a:spcPct val="20000"/>
              </a:spcBef>
              <a:buClr>
                <a:srgbClr val="629DD1"/>
              </a:buClr>
              <a:buSzPct val="85000"/>
              <a:buFont typeface="Arial" pitchFamily="34" charset="0"/>
              <a:buChar char="•"/>
            </a:pPr>
            <a:r>
              <a:rPr lang="en-US" sz="2800" b="1" dirty="0">
                <a:solidFill>
                  <a:schemeClr val="tx2"/>
                </a:solidFill>
                <a:latin typeface="Calibri" panose="020F0502020204030204" pitchFamily="34" charset="0"/>
                <a:cs typeface="Adobe Devanagari" pitchFamily="18" charset="0"/>
                <a:sym typeface="Cabin"/>
              </a:rPr>
              <a:t>Information &amp; Assistance</a:t>
            </a:r>
          </a:p>
        </p:txBody>
      </p:sp>
      <p:pic>
        <p:nvPicPr>
          <p:cNvPr id="14" name="Picture 13" descr="Shannon from UCP doing a device demo with two older women.">
            <a:extLst>
              <a:ext uri="{FF2B5EF4-FFF2-40B4-BE49-F238E27FC236}">
                <a16:creationId xmlns:a16="http://schemas.microsoft.com/office/drawing/2014/main" id="{F729E998-31F4-083D-4780-73B82AB0E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9654" y="3001384"/>
            <a:ext cx="4815411" cy="3898413"/>
          </a:xfrm>
          <a:prstGeom prst="rect">
            <a:avLst/>
          </a:prstGeom>
        </p:spPr>
      </p:pic>
    </p:spTree>
    <p:custDataLst>
      <p:tags r:id="rId1"/>
    </p:custDataLst>
    <p:extLst>
      <p:ext uri="{BB962C8B-B14F-4D97-AF65-F5344CB8AC3E}">
        <p14:creationId xmlns:p14="http://schemas.microsoft.com/office/powerpoint/2010/main" val="238406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AT Community Partner Agencies</a:t>
            </a:r>
          </a:p>
        </p:txBody>
      </p:sp>
      <p:sp>
        <p:nvSpPr>
          <p:cNvPr id="3" name="Content Placeholder 2"/>
          <p:cNvSpPr>
            <a:spLocks noGrp="1"/>
          </p:cNvSpPr>
          <p:nvPr>
            <p:ph idx="1"/>
          </p:nvPr>
        </p:nvSpPr>
        <p:spPr>
          <a:xfrm>
            <a:off x="609600" y="1524000"/>
            <a:ext cx="8229600" cy="3225800"/>
          </a:xfrm>
        </p:spPr>
        <p:txBody>
          <a:bodyPr>
            <a:normAutofit/>
          </a:bodyPr>
          <a:lstStyle/>
          <a:p>
            <a:pPr marL="576580" indent="-457200">
              <a:spcBef>
                <a:spcPts val="0"/>
              </a:spcBef>
              <a:buSzPct val="100000"/>
            </a:pPr>
            <a:r>
              <a:rPr lang="en-US" sz="3000" b="1" dirty="0">
                <a:solidFill>
                  <a:schemeClr val="tx2"/>
                </a:solidFill>
                <a:latin typeface="Calibri" panose="020F0502020204030204" pitchFamily="34" charset="0"/>
                <a:sym typeface="Cabin"/>
              </a:rPr>
              <a:t>CREC</a:t>
            </a:r>
          </a:p>
          <a:p>
            <a:pPr marL="576580" indent="-457200">
              <a:spcBef>
                <a:spcPts val="0"/>
              </a:spcBef>
              <a:buSzPct val="100000"/>
            </a:pPr>
            <a:r>
              <a:rPr lang="en-US" sz="3000" b="1" dirty="0">
                <a:solidFill>
                  <a:schemeClr val="tx2"/>
                </a:solidFill>
                <a:latin typeface="Calibri" panose="020F0502020204030204" pitchFamily="34" charset="0"/>
                <a:sym typeface="Cabin"/>
              </a:rPr>
              <a:t>EASTCONN</a:t>
            </a:r>
          </a:p>
          <a:p>
            <a:pPr marL="576580" indent="-457200">
              <a:spcBef>
                <a:spcPts val="0"/>
              </a:spcBef>
              <a:buSzPct val="100000"/>
            </a:pPr>
            <a:r>
              <a:rPr lang="en-US" sz="3000" b="1" dirty="0">
                <a:solidFill>
                  <a:schemeClr val="tx2"/>
                </a:solidFill>
                <a:latin typeface="Calibri" panose="020F0502020204030204" pitchFamily="34" charset="0"/>
                <a:sym typeface="Cabin"/>
              </a:rPr>
              <a:t>Meriden ATECH</a:t>
            </a:r>
          </a:p>
          <a:p>
            <a:pPr marL="576580" indent="-457200">
              <a:spcBef>
                <a:spcPts val="0"/>
              </a:spcBef>
              <a:buSzPct val="100000"/>
            </a:pPr>
            <a:r>
              <a:rPr lang="en-US" sz="3000" b="1" dirty="0">
                <a:solidFill>
                  <a:schemeClr val="tx2"/>
                </a:solidFill>
                <a:latin typeface="Calibri" panose="020F0502020204030204" pitchFamily="34" charset="0"/>
                <a:sym typeface="Cabin"/>
              </a:rPr>
              <a:t>NEAT Center at Oak Hill</a:t>
            </a:r>
          </a:p>
          <a:p>
            <a:pPr marL="576580" indent="-457200">
              <a:spcBef>
                <a:spcPts val="0"/>
              </a:spcBef>
              <a:buSzPct val="100000"/>
            </a:pPr>
            <a:r>
              <a:rPr lang="en-US" sz="3000" b="1" dirty="0">
                <a:solidFill>
                  <a:schemeClr val="tx2"/>
                </a:solidFill>
                <a:latin typeface="Calibri" panose="020F0502020204030204" pitchFamily="34" charset="0"/>
                <a:sym typeface="Cabin"/>
              </a:rPr>
              <a:t>SERC</a:t>
            </a:r>
          </a:p>
          <a:p>
            <a:pPr marL="576580" indent="-457200">
              <a:spcBef>
                <a:spcPts val="0"/>
              </a:spcBef>
              <a:buSzPct val="100000"/>
            </a:pPr>
            <a:r>
              <a:rPr lang="en-US" sz="3000" b="1" dirty="0">
                <a:solidFill>
                  <a:schemeClr val="tx2"/>
                </a:solidFill>
                <a:latin typeface="Calibri" panose="020F0502020204030204" pitchFamily="34" charset="0"/>
                <a:sym typeface="Cabin"/>
              </a:rPr>
              <a:t>UCP of Eastern CT</a:t>
            </a:r>
          </a:p>
          <a:p>
            <a:endParaRPr lang="en-US" sz="3000" b="1" dirty="0">
              <a:solidFill>
                <a:schemeClr val="tx2"/>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4</a:t>
            </a:fld>
            <a:endParaRPr lang="en-US">
              <a:latin typeface="Franklin Gothic Book"/>
            </a:endParaRPr>
          </a:p>
        </p:txBody>
      </p:sp>
      <p:pic>
        <p:nvPicPr>
          <p:cNvPr id="18" name="Picture 17" descr="Various devices on shelves at EASTCONN AT Lending Library">
            <a:extLst>
              <a:ext uri="{FF2B5EF4-FFF2-40B4-BE49-F238E27FC236}">
                <a16:creationId xmlns:a16="http://schemas.microsoft.com/office/drawing/2014/main" id="{1787F0AF-A9DC-A362-D6A0-45E3F658C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168" y="1717217"/>
            <a:ext cx="5274832" cy="4407860"/>
          </a:xfrm>
          <a:prstGeom prst="rect">
            <a:avLst/>
          </a:prstGeom>
        </p:spPr>
      </p:pic>
      <p:pic>
        <p:nvPicPr>
          <p:cNvPr id="20" name="Picture 19" descr="Nicole from NEAT presenting at a training even with participants seated at their laptops.">
            <a:extLst>
              <a:ext uri="{FF2B5EF4-FFF2-40B4-BE49-F238E27FC236}">
                <a16:creationId xmlns:a16="http://schemas.microsoft.com/office/drawing/2014/main" id="{0B46A1F5-1876-8958-A881-53C6FA466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824" y="4507648"/>
            <a:ext cx="3698256" cy="2465504"/>
          </a:xfrm>
          <a:prstGeom prst="rect">
            <a:avLst/>
          </a:prstGeom>
        </p:spPr>
      </p:pic>
    </p:spTree>
    <p:custDataLst>
      <p:tags r:id="rId1"/>
    </p:custDataLst>
    <p:extLst>
      <p:ext uri="{BB962C8B-B14F-4D97-AF65-F5344CB8AC3E}">
        <p14:creationId xmlns:p14="http://schemas.microsoft.com/office/powerpoint/2010/main" val="405844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rPr>
              <a:t>Access Through Technology  - FCC grant</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5</a:t>
            </a:fld>
            <a:endParaRPr lang="en-US">
              <a:latin typeface="Franklin Gothic Book"/>
            </a:endParaRPr>
          </a:p>
        </p:txBody>
      </p:sp>
      <p:sp>
        <p:nvSpPr>
          <p:cNvPr id="6" name="Rectangle 5"/>
          <p:cNvSpPr/>
          <p:nvPr/>
        </p:nvSpPr>
        <p:spPr>
          <a:xfrm>
            <a:off x="365311" y="1792942"/>
            <a:ext cx="10972800" cy="5004447"/>
          </a:xfrm>
          <a:prstGeom prst="rect">
            <a:avLst/>
          </a:prstGeom>
        </p:spPr>
        <p:txBody>
          <a:bodyPr wrap="square">
            <a:spAutoFit/>
          </a:bodyPr>
          <a:lstStyle/>
          <a:p>
            <a:pPr marL="640080" lvl="1" indent="-182880">
              <a:spcBef>
                <a:spcPct val="20000"/>
              </a:spcBef>
              <a:buClr>
                <a:srgbClr val="629DD1"/>
              </a:buClr>
              <a:buSzPct val="85000"/>
              <a:buFont typeface="Arial" pitchFamily="34" charset="0"/>
              <a:buChar char="•"/>
            </a:pPr>
            <a:r>
              <a:rPr lang="en-US" sz="2800" b="1" dirty="0">
                <a:solidFill>
                  <a:srgbClr val="242852"/>
                </a:solidFill>
                <a:latin typeface="Calibri" panose="020F0502020204030204" pitchFamily="34" charset="0"/>
                <a:cs typeface="Adobe Devanagari" pitchFamily="18" charset="0"/>
                <a:sym typeface="Cabin"/>
              </a:rPr>
              <a:t>Provides a range of telecommunication devices – computers, tablets, smartphones, amplified phones &amp; more – to people with a combination of Deafness &amp; Blindness at no cost. </a:t>
            </a:r>
          </a:p>
          <a:p>
            <a:pPr marL="640080" lvl="1" indent="-182880">
              <a:spcBef>
                <a:spcPct val="20000"/>
              </a:spcBef>
              <a:buClr>
                <a:srgbClr val="629DD1"/>
              </a:buClr>
              <a:buSzPct val="85000"/>
              <a:buFont typeface="Arial" pitchFamily="34" charset="0"/>
              <a:buChar char="•"/>
            </a:pPr>
            <a:endParaRPr lang="en-US" sz="2800" b="1" dirty="0">
              <a:solidFill>
                <a:srgbClr val="242852"/>
              </a:solidFill>
              <a:latin typeface="Calibri" panose="020F0502020204030204" pitchFamily="34" charset="0"/>
              <a:cs typeface="Adobe Devanagari" pitchFamily="18" charset="0"/>
              <a:sym typeface="Cabin"/>
            </a:endParaRPr>
          </a:p>
          <a:p>
            <a:pPr marL="640080" lvl="1" indent="-182880">
              <a:spcBef>
                <a:spcPct val="20000"/>
              </a:spcBef>
              <a:buClr>
                <a:srgbClr val="629DD1"/>
              </a:buClr>
              <a:buSzPct val="85000"/>
              <a:buFont typeface="Arial" pitchFamily="34" charset="0"/>
              <a:buChar char="•"/>
            </a:pPr>
            <a:r>
              <a:rPr lang="en-US" sz="2800" b="1" dirty="0">
                <a:solidFill>
                  <a:srgbClr val="242852"/>
                </a:solidFill>
                <a:latin typeface="Calibri" panose="020F0502020204030204" pitchFamily="34" charset="0"/>
                <a:cs typeface="Adobe Devanagari" pitchFamily="18" charset="0"/>
                <a:sym typeface="Cabin"/>
              </a:rPr>
              <a:t>Includes: </a:t>
            </a:r>
          </a:p>
          <a:p>
            <a:pPr marL="1097280" lvl="2" indent="-182880">
              <a:spcBef>
                <a:spcPct val="20000"/>
              </a:spcBef>
              <a:buClr>
                <a:srgbClr val="629DD1"/>
              </a:buClr>
              <a:buSzPct val="85000"/>
              <a:buFont typeface="Arial" pitchFamily="34" charset="0"/>
              <a:buChar char="•"/>
            </a:pPr>
            <a:r>
              <a:rPr lang="en-US" sz="2800" b="1" dirty="0">
                <a:solidFill>
                  <a:srgbClr val="242852"/>
                </a:solidFill>
                <a:latin typeface="Calibri" panose="020F0502020204030204" pitchFamily="34" charset="0"/>
                <a:cs typeface="Adobe Devanagari" pitchFamily="18" charset="0"/>
                <a:sym typeface="Cabin"/>
              </a:rPr>
              <a:t>Assessment, </a:t>
            </a:r>
          </a:p>
          <a:p>
            <a:pPr marL="1097280" lvl="2" indent="-182880">
              <a:spcBef>
                <a:spcPct val="20000"/>
              </a:spcBef>
              <a:buClr>
                <a:srgbClr val="629DD1"/>
              </a:buClr>
              <a:buSzPct val="85000"/>
              <a:buFont typeface="Arial" pitchFamily="34" charset="0"/>
              <a:buChar char="•"/>
            </a:pPr>
            <a:r>
              <a:rPr lang="en-US" sz="2800" b="1" dirty="0">
                <a:solidFill>
                  <a:srgbClr val="242852"/>
                </a:solidFill>
                <a:latin typeface="Calibri" panose="020F0502020204030204" pitchFamily="34" charset="0"/>
                <a:cs typeface="Adobe Devanagari" pitchFamily="18" charset="0"/>
                <a:sym typeface="Cabin"/>
              </a:rPr>
              <a:t>Free equipment,</a:t>
            </a:r>
          </a:p>
          <a:p>
            <a:pPr marL="1097280" lvl="2" indent="-182880">
              <a:spcBef>
                <a:spcPct val="20000"/>
              </a:spcBef>
              <a:buClr>
                <a:srgbClr val="629DD1"/>
              </a:buClr>
              <a:buSzPct val="85000"/>
              <a:buFont typeface="Arial" pitchFamily="34" charset="0"/>
              <a:buChar char="•"/>
            </a:pPr>
            <a:r>
              <a:rPr lang="en-US" sz="2800" b="1" dirty="0">
                <a:solidFill>
                  <a:srgbClr val="242852"/>
                </a:solidFill>
                <a:latin typeface="Calibri" panose="020F0502020204030204" pitchFamily="34" charset="0"/>
                <a:cs typeface="Adobe Devanagari" pitchFamily="18" charset="0"/>
                <a:sym typeface="Cabin"/>
              </a:rPr>
              <a:t>Installation &amp; Training </a:t>
            </a:r>
          </a:p>
          <a:p>
            <a:pPr lvl="2">
              <a:spcBef>
                <a:spcPct val="20000"/>
              </a:spcBef>
              <a:buClr>
                <a:srgbClr val="629DD1"/>
              </a:buClr>
              <a:buSzPct val="85000"/>
            </a:pPr>
            <a:endParaRPr lang="en-US" sz="2800" b="1" dirty="0">
              <a:solidFill>
                <a:srgbClr val="242852"/>
              </a:solidFill>
              <a:latin typeface="Calibri" panose="020F0502020204030204" pitchFamily="34" charset="0"/>
              <a:cs typeface="Adobe Devanagari" pitchFamily="18" charset="0"/>
              <a:sym typeface="Cabin"/>
              <a:hlinkClick r:id="rId4"/>
            </a:endParaRPr>
          </a:p>
          <a:p>
            <a:pPr lvl="2">
              <a:spcBef>
                <a:spcPct val="20000"/>
              </a:spcBef>
              <a:buClr>
                <a:srgbClr val="629DD1"/>
              </a:buClr>
              <a:buSzPct val="85000"/>
            </a:pPr>
            <a:r>
              <a:rPr lang="en-US" sz="2800" b="1" dirty="0">
                <a:solidFill>
                  <a:srgbClr val="242852"/>
                </a:solidFill>
                <a:latin typeface="Calibri" panose="020F0502020204030204" pitchFamily="34" charset="0"/>
                <a:cs typeface="Adobe Devanagari" pitchFamily="18" charset="0"/>
                <a:sym typeface="Cabin"/>
                <a:hlinkClick r:id="rId4"/>
              </a:rPr>
              <a:t>www.CTtech.com/att</a:t>
            </a:r>
            <a:r>
              <a:rPr lang="en-US" sz="2800" b="1" dirty="0">
                <a:solidFill>
                  <a:srgbClr val="242852"/>
                </a:solidFill>
                <a:latin typeface="Calibri" panose="020F0502020204030204" pitchFamily="34" charset="0"/>
                <a:cs typeface="Adobe Devanagari" pitchFamily="18" charset="0"/>
                <a:sym typeface="Cabin"/>
              </a:rPr>
              <a:t> </a:t>
            </a:r>
          </a:p>
        </p:txBody>
      </p:sp>
    </p:spTree>
    <p:custDataLst>
      <p:tags r:id="rId1"/>
    </p:custDataLst>
    <p:extLst>
      <p:ext uri="{BB962C8B-B14F-4D97-AF65-F5344CB8AC3E}">
        <p14:creationId xmlns:p14="http://schemas.microsoft.com/office/powerpoint/2010/main" val="368062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rPr>
              <a:t>Bridging the Digital Divide</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6</a:t>
            </a:fld>
            <a:endParaRPr lang="en-US">
              <a:latin typeface="Franklin Gothic Book"/>
            </a:endParaRPr>
          </a:p>
        </p:txBody>
      </p:sp>
      <p:pic>
        <p:nvPicPr>
          <p:cNvPr id="3" name="Picture 2" descr="Older woman using tablet">
            <a:extLst>
              <a:ext uri="{FF2B5EF4-FFF2-40B4-BE49-F238E27FC236}">
                <a16:creationId xmlns:a16="http://schemas.microsoft.com/office/drawing/2014/main" id="{29A1B84E-0677-6DF3-A6CC-92E4E3B58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360" y="4656233"/>
            <a:ext cx="3596640" cy="2201768"/>
          </a:xfrm>
          <a:prstGeom prst="rect">
            <a:avLst/>
          </a:prstGeom>
        </p:spPr>
      </p:pic>
      <p:pic>
        <p:nvPicPr>
          <p:cNvPr id="5" name="Picture 4" descr="Bridging the Digital Divide logo">
            <a:extLst>
              <a:ext uri="{FF2B5EF4-FFF2-40B4-BE49-F238E27FC236}">
                <a16:creationId xmlns:a16="http://schemas.microsoft.com/office/drawing/2014/main" id="{23FBEF71-3FD4-1F93-6EC2-7CDA378B5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176" y="368554"/>
            <a:ext cx="4307824" cy="1733899"/>
          </a:xfrm>
          <a:prstGeom prst="rect">
            <a:avLst/>
          </a:prstGeom>
        </p:spPr>
      </p:pic>
      <p:sp>
        <p:nvSpPr>
          <p:cNvPr id="7" name="Rectangle 6">
            <a:extLst>
              <a:ext uri="{FF2B5EF4-FFF2-40B4-BE49-F238E27FC236}">
                <a16:creationId xmlns:a16="http://schemas.microsoft.com/office/drawing/2014/main" id="{C23C57F1-2BCE-FC8C-B406-0E28C7FACB9B}"/>
              </a:ext>
            </a:extLst>
          </p:cNvPr>
          <p:cNvSpPr/>
          <p:nvPr/>
        </p:nvSpPr>
        <p:spPr>
          <a:xfrm>
            <a:off x="458992" y="2210030"/>
            <a:ext cx="10599420" cy="4734629"/>
          </a:xfrm>
          <a:prstGeom prst="rect">
            <a:avLst/>
          </a:prstGeom>
        </p:spPr>
        <p:txBody>
          <a:bodyPr wrap="square">
            <a:spAutoFit/>
          </a:bodyPr>
          <a:lstStyle/>
          <a:p>
            <a:pPr marL="457200" marR="0" indent="-457200">
              <a:lnSpc>
                <a:spcPct val="107000"/>
              </a:lnSpc>
              <a:spcBef>
                <a:spcPts val="1200"/>
              </a:spcBef>
              <a:spcAft>
                <a:spcPts val="0"/>
              </a:spcAft>
              <a:buFont typeface="Arial" panose="020B0604020202020204" pitchFamily="34" charset="0"/>
              <a:buChar char="•"/>
            </a:pPr>
            <a:r>
              <a:rPr lang="en-US" sz="2800" b="1" dirty="0">
                <a:solidFill>
                  <a:srgbClr val="242852"/>
                </a:solidFill>
                <a:latin typeface="Calibri" panose="020F0502020204030204" pitchFamily="34" charset="0"/>
              </a:rPr>
              <a:t>Provide 1 on 1 or group training / technology supports to adults with disabilities and individuals 60 &amp; older to help increase access to community, virtual programming &amp; telehealth to reduce social isolation via mobile / tablet technology.</a:t>
            </a:r>
          </a:p>
          <a:p>
            <a:pPr marL="457200" marR="0" indent="-457200">
              <a:lnSpc>
                <a:spcPct val="107000"/>
              </a:lnSpc>
              <a:spcBef>
                <a:spcPts val="1200"/>
              </a:spcBef>
              <a:spcAft>
                <a:spcPts val="0"/>
              </a:spcAft>
              <a:buFont typeface="Arial" panose="020B0604020202020204" pitchFamily="34" charset="0"/>
              <a:buChar char="•"/>
            </a:pPr>
            <a:r>
              <a:rPr lang="en-US" sz="2800" b="1" dirty="0">
                <a:solidFill>
                  <a:srgbClr val="242852"/>
                </a:solidFill>
                <a:latin typeface="Calibri" panose="020F0502020204030204" pitchFamily="34" charset="0"/>
              </a:rPr>
              <a:t>Training &amp; supports to organizations &amp; staff to help them support their clientele.</a:t>
            </a:r>
          </a:p>
          <a:p>
            <a:pPr marL="0" marR="0">
              <a:lnSpc>
                <a:spcPct val="107000"/>
              </a:lnSpc>
              <a:spcBef>
                <a:spcPts val="1200"/>
              </a:spcBef>
              <a:spcAft>
                <a:spcPts val="0"/>
              </a:spcAft>
            </a:pPr>
            <a:endParaRPr lang="en-US" sz="2800" b="1" kern="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1200"/>
              </a:spcBef>
              <a:spcAft>
                <a:spcPts val="0"/>
              </a:spcAft>
            </a:pPr>
            <a:endParaRPr lang="en-US" sz="2000" b="1" kern="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a:p>
            <a:pPr marL="0" marR="0">
              <a:spcAft>
                <a:spcPts val="0"/>
              </a:spcAft>
            </a:pPr>
            <a:r>
              <a:rPr lang="en-US" sz="2000" b="1" kern="0" dirty="0">
                <a:solidFill>
                  <a:srgbClr val="002060"/>
                </a:solidFill>
                <a:effectLst/>
                <a:latin typeface="Calibri Light" panose="020F0302020204030204" pitchFamily="34" charset="0"/>
                <a:ea typeface="Times New Roman" panose="02020603050405020304" pitchFamily="18" charset="0"/>
                <a:cs typeface="Times New Roman" panose="02020603050405020304" pitchFamily="18" charset="0"/>
              </a:rPr>
              <a:t>A collaboration between the Dept of Aging and Disability Services, </a:t>
            </a:r>
          </a:p>
          <a:p>
            <a:pPr marL="0" marR="0">
              <a:spcAft>
                <a:spcPts val="0"/>
              </a:spcAft>
            </a:pPr>
            <a:r>
              <a:rPr lang="en-US" sz="2000" b="1" kern="0" dirty="0">
                <a:solidFill>
                  <a:srgbClr val="002060"/>
                </a:solidFill>
                <a:effectLst/>
                <a:latin typeface="Calibri Light" panose="020F0302020204030204" pitchFamily="34" charset="0"/>
                <a:ea typeface="Times New Roman" panose="02020603050405020304" pitchFamily="18" charset="0"/>
                <a:cs typeface="Times New Roman" panose="02020603050405020304" pitchFamily="18" charset="0"/>
              </a:rPr>
              <a:t>State Unit on Aging &amp; CT Tech Act Project.</a:t>
            </a:r>
            <a:endParaRPr lang="en-US" sz="2000" dirty="0">
              <a:solidFill>
                <a:srgbClr val="242852"/>
              </a:solidFill>
              <a:latin typeface="Calibri" panose="020F0502020204030204" pitchFamily="34" charset="0"/>
              <a:cs typeface="Adobe Devanagari" pitchFamily="18" charset="0"/>
              <a:sym typeface="Cabin"/>
            </a:endParaRPr>
          </a:p>
        </p:txBody>
      </p:sp>
    </p:spTree>
    <p:custDataLst>
      <p:tags r:id="rId1"/>
    </p:custDataLst>
    <p:extLst>
      <p:ext uri="{BB962C8B-B14F-4D97-AF65-F5344CB8AC3E}">
        <p14:creationId xmlns:p14="http://schemas.microsoft.com/office/powerpoint/2010/main" val="78293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What is Assistive Technology (AT)?</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7</a:t>
            </a:fld>
            <a:endParaRPr lang="en-US">
              <a:latin typeface="Franklin Gothic Book"/>
            </a:endParaRPr>
          </a:p>
        </p:txBody>
      </p:sp>
      <p:sp>
        <p:nvSpPr>
          <p:cNvPr id="5" name="Rectangle 4"/>
          <p:cNvSpPr/>
          <p:nvPr/>
        </p:nvSpPr>
        <p:spPr>
          <a:xfrm>
            <a:off x="1981200" y="1600200"/>
            <a:ext cx="8305800" cy="3600986"/>
          </a:xfrm>
          <a:prstGeom prst="rect">
            <a:avLst/>
          </a:prstGeom>
        </p:spPr>
        <p:txBody>
          <a:bodyPr wrap="square">
            <a:spAutoFit/>
          </a:bodyPr>
          <a:lstStyle/>
          <a:p>
            <a:pPr marL="365760" indent="-289560">
              <a:buSzPct val="25000"/>
            </a:pPr>
            <a:endParaRPr lang="en-US" sz="2600" b="1" dirty="0">
              <a:solidFill>
                <a:srgbClr val="242852"/>
              </a:solidFill>
              <a:latin typeface="Arial"/>
              <a:ea typeface="Arial"/>
              <a:cs typeface="Arial"/>
              <a:sym typeface="Arial"/>
            </a:endParaRPr>
          </a:p>
          <a:p>
            <a:pPr marL="365760" indent="-289560">
              <a:buSzPct val="25000"/>
            </a:pPr>
            <a:r>
              <a:rPr lang="en-US" sz="2600" b="1" dirty="0">
                <a:solidFill>
                  <a:srgbClr val="242852"/>
                </a:solidFill>
                <a:latin typeface="Arial"/>
                <a:ea typeface="Arial"/>
                <a:cs typeface="Arial"/>
                <a:sym typeface="Arial"/>
              </a:rPr>
              <a:t>“</a:t>
            </a:r>
            <a:r>
              <a:rPr lang="en-US" sz="2600" b="1" i="1" dirty="0">
                <a:solidFill>
                  <a:srgbClr val="242852"/>
                </a:solidFill>
                <a:latin typeface="Calibri" panose="020F0502020204030204" pitchFamily="34" charset="0"/>
                <a:ea typeface="Arial"/>
                <a:cs typeface="Arial"/>
                <a:sym typeface="Arial"/>
              </a:rPr>
              <a:t>Assistive Technology (AT) </a:t>
            </a:r>
            <a:r>
              <a:rPr lang="en-US" sz="2600" b="1" dirty="0">
                <a:solidFill>
                  <a:srgbClr val="242852"/>
                </a:solidFill>
                <a:latin typeface="Calibri" panose="020F0502020204030204" pitchFamily="34" charset="0"/>
                <a:ea typeface="Arial"/>
                <a:cs typeface="Arial"/>
                <a:sym typeface="Arial"/>
              </a:rPr>
              <a:t>device is </a:t>
            </a:r>
            <a:r>
              <a:rPr lang="en-US" sz="2600" b="1" i="1" dirty="0">
                <a:solidFill>
                  <a:srgbClr val="ACCBF9">
                    <a:lumMod val="50000"/>
                  </a:srgbClr>
                </a:solidFill>
                <a:latin typeface="Calibri" panose="020F0502020204030204" pitchFamily="34" charset="0"/>
                <a:ea typeface="Arial"/>
                <a:cs typeface="Arial"/>
                <a:sym typeface="Arial"/>
              </a:rPr>
              <a:t>any item</a:t>
            </a:r>
            <a:r>
              <a:rPr lang="en-US" sz="2600" b="1" dirty="0">
                <a:solidFill>
                  <a:prstClr val="black"/>
                </a:solidFill>
                <a:latin typeface="Calibri" panose="020F0502020204030204" pitchFamily="34" charset="0"/>
                <a:ea typeface="Arial"/>
                <a:cs typeface="Arial"/>
                <a:sym typeface="Arial"/>
              </a:rPr>
              <a:t>, </a:t>
            </a:r>
            <a:r>
              <a:rPr lang="en-US" sz="2600" b="1" dirty="0">
                <a:solidFill>
                  <a:srgbClr val="242852"/>
                </a:solidFill>
                <a:latin typeface="Calibri" panose="020F0502020204030204" pitchFamily="34" charset="0"/>
                <a:ea typeface="Arial"/>
                <a:cs typeface="Arial"/>
                <a:sym typeface="Arial"/>
              </a:rPr>
              <a:t>piece of equipment or product system, whether acquired commercially, modified or customized, that is used to  </a:t>
            </a:r>
            <a:r>
              <a:rPr lang="en-US" sz="2600" b="1" i="1" dirty="0">
                <a:solidFill>
                  <a:srgbClr val="ACCBF9">
                    <a:lumMod val="50000"/>
                  </a:srgbClr>
                </a:solidFill>
                <a:latin typeface="Calibri" panose="020F0502020204030204" pitchFamily="34" charset="0"/>
                <a:ea typeface="Arial"/>
                <a:cs typeface="Arial"/>
                <a:sym typeface="Arial"/>
              </a:rPr>
              <a:t>increase, maintain, or improve </a:t>
            </a:r>
            <a:r>
              <a:rPr lang="en-US" sz="2600" b="1" dirty="0">
                <a:solidFill>
                  <a:srgbClr val="242852"/>
                </a:solidFill>
                <a:latin typeface="Calibri" panose="020F0502020204030204" pitchFamily="34" charset="0"/>
                <a:ea typeface="Arial"/>
                <a:cs typeface="Arial"/>
                <a:sym typeface="Arial"/>
              </a:rPr>
              <a:t>the functional capabilities of individuals with disabilities.” </a:t>
            </a:r>
          </a:p>
          <a:p>
            <a:pPr marL="365760" indent="-289560">
              <a:buSzPct val="25000"/>
            </a:pPr>
            <a:endParaRPr lang="en-US" sz="2600" b="1" dirty="0">
              <a:solidFill>
                <a:srgbClr val="242852"/>
              </a:solidFill>
              <a:latin typeface="Calibri" panose="020F0502020204030204" pitchFamily="34" charset="0"/>
              <a:ea typeface="Arial"/>
              <a:cs typeface="Arial"/>
              <a:sym typeface="Arial"/>
            </a:endParaRPr>
          </a:p>
          <a:p>
            <a:pPr marL="365760" indent="-289560" algn="r">
              <a:buSzPct val="25000"/>
            </a:pPr>
            <a:r>
              <a:rPr lang="en-US" sz="2000" b="1" dirty="0">
                <a:solidFill>
                  <a:srgbClr val="242852"/>
                </a:solidFill>
                <a:latin typeface="Calibri" panose="020F0502020204030204" pitchFamily="34" charset="0"/>
                <a:ea typeface="Arial"/>
                <a:cs typeface="Arial"/>
                <a:sym typeface="Arial"/>
              </a:rPr>
              <a:t>- AT Act of 2004</a:t>
            </a:r>
          </a:p>
          <a:p>
            <a:pPr marL="365760" indent="-289560">
              <a:buSzPct val="25000"/>
            </a:pPr>
            <a:endParaRPr lang="en-US" sz="2600" b="1" dirty="0">
              <a:solidFill>
                <a:srgbClr val="242852"/>
              </a:solidFill>
              <a:latin typeface="Calibri" panose="020F0502020204030204" pitchFamily="34" charset="0"/>
              <a:ea typeface="Arial"/>
              <a:cs typeface="Arial"/>
              <a:sym typeface="Arial"/>
            </a:endParaRPr>
          </a:p>
        </p:txBody>
      </p:sp>
    </p:spTree>
    <p:custDataLst>
      <p:tags r:id="rId1"/>
    </p:custDataLst>
    <p:extLst>
      <p:ext uri="{BB962C8B-B14F-4D97-AF65-F5344CB8AC3E}">
        <p14:creationId xmlns:p14="http://schemas.microsoft.com/office/powerpoint/2010/main" val="69800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0" dirty="0">
                <a:effectLst/>
                <a:latin typeface="Open Sans" panose="020B0606030504020204" pitchFamily="34" charset="0"/>
              </a:rPr>
              <a:t>“Holiday Shopping Just Got Smarter!”</a:t>
            </a: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8</a:t>
            </a:fld>
            <a:endParaRPr lang="en-US">
              <a:latin typeface="Franklin Gothic Book"/>
            </a:endParaRPr>
          </a:p>
        </p:txBody>
      </p:sp>
      <p:sp>
        <p:nvSpPr>
          <p:cNvPr id="6" name="TextBox 5">
            <a:extLst>
              <a:ext uri="{FF2B5EF4-FFF2-40B4-BE49-F238E27FC236}">
                <a16:creationId xmlns:a16="http://schemas.microsoft.com/office/drawing/2014/main" id="{FAA00014-9DDE-1716-D773-2D1F05BB80BA}"/>
              </a:ext>
            </a:extLst>
          </p:cNvPr>
          <p:cNvSpPr txBox="1"/>
          <p:nvPr/>
        </p:nvSpPr>
        <p:spPr>
          <a:xfrm>
            <a:off x="3186951" y="6139934"/>
            <a:ext cx="5873675" cy="369332"/>
          </a:xfrm>
          <a:prstGeom prst="rect">
            <a:avLst/>
          </a:prstGeom>
          <a:noFill/>
        </p:spPr>
        <p:txBody>
          <a:bodyPr wrap="square">
            <a:spAutoFit/>
          </a:bodyPr>
          <a:lstStyle/>
          <a:p>
            <a:r>
              <a:rPr lang="en-US" dirty="0">
                <a:hlinkClick r:id="rId4"/>
              </a:rPr>
              <a:t>https://cttechact.com/holiday-shopping-just-got-smarter</a:t>
            </a:r>
            <a:endParaRPr lang="en-US" dirty="0"/>
          </a:p>
        </p:txBody>
      </p:sp>
      <p:pic>
        <p:nvPicPr>
          <p:cNvPr id="8" name="Picture 7" descr="Smart home devices with snowflakes in the background">
            <a:extLst>
              <a:ext uri="{FF2B5EF4-FFF2-40B4-BE49-F238E27FC236}">
                <a16:creationId xmlns:a16="http://schemas.microsoft.com/office/drawing/2014/main" id="{E6E05DCB-ABEB-D052-58DE-973D8EC27B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952" y="1709928"/>
            <a:ext cx="6300711" cy="4184723"/>
          </a:xfrm>
          <a:prstGeom prst="rect">
            <a:avLst/>
          </a:prstGeom>
        </p:spPr>
      </p:pic>
      <p:sp>
        <p:nvSpPr>
          <p:cNvPr id="10" name="TextBox 9">
            <a:extLst>
              <a:ext uri="{FF2B5EF4-FFF2-40B4-BE49-F238E27FC236}">
                <a16:creationId xmlns:a16="http://schemas.microsoft.com/office/drawing/2014/main" id="{CCEBA2D9-045D-5BA4-EF61-B5CBED7D48CC}"/>
              </a:ext>
            </a:extLst>
          </p:cNvPr>
          <p:cNvSpPr txBox="1"/>
          <p:nvPr/>
        </p:nvSpPr>
        <p:spPr>
          <a:xfrm>
            <a:off x="6852620" y="1709928"/>
            <a:ext cx="4416013" cy="4093428"/>
          </a:xfrm>
          <a:prstGeom prst="rect">
            <a:avLst/>
          </a:prstGeom>
          <a:noFill/>
        </p:spPr>
        <p:txBody>
          <a:bodyPr wrap="square">
            <a:spAutoFit/>
          </a:bodyPr>
          <a:lstStyle/>
          <a:p>
            <a:r>
              <a:rPr lang="en-US" sz="2600" b="1" dirty="0">
                <a:solidFill>
                  <a:srgbClr val="242852"/>
                </a:solidFill>
                <a:latin typeface="Calibri" panose="020F0502020204030204" pitchFamily="34" charset="0"/>
                <a:cs typeface="Arial"/>
              </a:rPr>
              <a:t>“Smart home technology devices make awesome holiday gifts, especially for individuals with disabilities or aging adults who might be looking for ways to enhance access to their home, improve their functioning, and make a real difference in increasing their independence!”</a:t>
            </a:r>
          </a:p>
        </p:txBody>
      </p:sp>
    </p:spTree>
    <p:custDataLst>
      <p:tags r:id="rId1"/>
    </p:custDataLst>
    <p:extLst>
      <p:ext uri="{BB962C8B-B14F-4D97-AF65-F5344CB8AC3E}">
        <p14:creationId xmlns:p14="http://schemas.microsoft.com/office/powerpoint/2010/main" val="339463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What is AT Services?</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a:latin typeface="Franklin Gothic Book"/>
              </a:rPr>
              <a:pPr/>
              <a:t>9</a:t>
            </a:fld>
            <a:endParaRPr lang="en-US">
              <a:latin typeface="Franklin Gothic Book"/>
            </a:endParaRPr>
          </a:p>
        </p:txBody>
      </p:sp>
      <p:sp>
        <p:nvSpPr>
          <p:cNvPr id="5" name="Rectangle 4"/>
          <p:cNvSpPr/>
          <p:nvPr/>
        </p:nvSpPr>
        <p:spPr>
          <a:xfrm>
            <a:off x="1981200" y="1600200"/>
            <a:ext cx="8305800" cy="3200876"/>
          </a:xfrm>
          <a:prstGeom prst="rect">
            <a:avLst/>
          </a:prstGeom>
        </p:spPr>
        <p:txBody>
          <a:bodyPr wrap="square">
            <a:spAutoFit/>
          </a:bodyPr>
          <a:lstStyle/>
          <a:p>
            <a:pPr marL="365760" indent="-289560">
              <a:buSzPct val="25000"/>
            </a:pPr>
            <a:endParaRPr lang="en-US" sz="2600" b="1" dirty="0">
              <a:solidFill>
                <a:srgbClr val="242852"/>
              </a:solidFill>
              <a:latin typeface="Arial"/>
              <a:ea typeface="Arial"/>
              <a:cs typeface="Arial"/>
              <a:sym typeface="Arial"/>
            </a:endParaRPr>
          </a:p>
          <a:p>
            <a:pPr marL="365760" indent="-289560">
              <a:buSzPct val="25000"/>
            </a:pPr>
            <a:r>
              <a:rPr lang="en-US" sz="2600" b="1" i="1" dirty="0">
                <a:solidFill>
                  <a:srgbClr val="242852"/>
                </a:solidFill>
                <a:latin typeface="Calibri" panose="020F0502020204030204" pitchFamily="34" charset="0"/>
                <a:ea typeface="Arial"/>
                <a:cs typeface="Arial"/>
                <a:sym typeface="Arial"/>
              </a:rPr>
              <a:t>Assistive Technology (AT) Services</a:t>
            </a:r>
            <a:r>
              <a:rPr lang="en-US" sz="2600" b="1" dirty="0">
                <a:solidFill>
                  <a:srgbClr val="242852"/>
                </a:solidFill>
                <a:latin typeface="Calibri" panose="020F0502020204030204" pitchFamily="34" charset="0"/>
                <a:ea typeface="Arial"/>
                <a:cs typeface="Arial"/>
                <a:sym typeface="Arial"/>
              </a:rPr>
              <a:t> refers to “any service that directly assists an individual with a disability in the </a:t>
            </a:r>
            <a:r>
              <a:rPr lang="en-US" sz="2600" b="1" i="1" dirty="0">
                <a:solidFill>
                  <a:srgbClr val="0070C0"/>
                </a:solidFill>
                <a:latin typeface="Calibri" panose="020F0502020204030204" pitchFamily="34" charset="0"/>
                <a:ea typeface="Arial"/>
                <a:cs typeface="Arial"/>
                <a:sym typeface="Arial"/>
              </a:rPr>
              <a:t>selection, acquisition or use </a:t>
            </a:r>
            <a:r>
              <a:rPr lang="en-US" sz="2600" b="1" dirty="0">
                <a:solidFill>
                  <a:srgbClr val="242852"/>
                </a:solidFill>
                <a:latin typeface="Calibri" panose="020F0502020204030204" pitchFamily="34" charset="0"/>
                <a:ea typeface="Arial"/>
                <a:cs typeface="Arial"/>
                <a:sym typeface="Arial"/>
              </a:rPr>
              <a:t>of an assistive technology device.” 	</a:t>
            </a:r>
          </a:p>
          <a:p>
            <a:pPr marL="365760" indent="-289560" algn="r">
              <a:buSzPct val="25000"/>
            </a:pPr>
            <a:r>
              <a:rPr lang="en-US" sz="2000" b="1" dirty="0">
                <a:solidFill>
                  <a:srgbClr val="242852"/>
                </a:solidFill>
                <a:latin typeface="Calibri" panose="020F0502020204030204" pitchFamily="34" charset="0"/>
                <a:ea typeface="Arial"/>
                <a:cs typeface="Arial"/>
                <a:sym typeface="Arial"/>
              </a:rPr>
              <a:t>- AT Act of 2004</a:t>
            </a:r>
          </a:p>
          <a:p>
            <a:pPr marL="365760" indent="-289560">
              <a:buSzPct val="25000"/>
            </a:pPr>
            <a:endParaRPr lang="en-US" sz="2600" b="1" dirty="0">
              <a:solidFill>
                <a:srgbClr val="242852"/>
              </a:solidFill>
              <a:latin typeface="Calibri" panose="020F0502020204030204" pitchFamily="34" charset="0"/>
              <a:ea typeface="Arial"/>
              <a:cs typeface="Arial"/>
              <a:sym typeface="Arial"/>
            </a:endParaRPr>
          </a:p>
          <a:p>
            <a:pPr marL="365760" indent="-289560">
              <a:buSzPct val="25000"/>
            </a:pPr>
            <a:endParaRPr lang="en-US" sz="2600" b="1" dirty="0">
              <a:solidFill>
                <a:srgbClr val="242852"/>
              </a:solidFill>
              <a:latin typeface="Calibri" panose="020F0502020204030204" pitchFamily="34" charset="0"/>
              <a:ea typeface="Arial"/>
              <a:cs typeface="Arial"/>
              <a:sym typeface="Arial"/>
            </a:endParaRPr>
          </a:p>
        </p:txBody>
      </p:sp>
    </p:spTree>
    <p:custDataLst>
      <p:tags r:id="rId1"/>
    </p:custDataLst>
    <p:extLst>
      <p:ext uri="{BB962C8B-B14F-4D97-AF65-F5344CB8AC3E}">
        <p14:creationId xmlns:p14="http://schemas.microsoft.com/office/powerpoint/2010/main" val="3904356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6e6d9d96-4541-4118-ba40-da8ac417dbf8&quot;,&quot;TimeStamp&quot;:&quot;2019-10-09T12:23:06.8315032-04: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ea434e8f-e3d0-4828-a33c-67cccaaa4e4c&quot;,&quot;TimeStamp&quot;:&quot;2019-10-09T12:23:06.881321-04: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ea434e8f-e3d0-4828-a33c-67cccaaa4e4c&quot;,&quot;TimeStamp&quot;:&quot;2019-10-09T12:23:06.881321-04: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76aa938c-42d6-408e-a713-fdc598ea0e5a&quot;,&quot;TimeStamp&quot;:&quot;2019-10-17T15:16:21.4291306-04: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60d30042-680c-4254-a58a-1d3141a9da73&quot;,&quot;TimeStamp&quot;:&quot;2019-10-09T12:23:06.8783279-04: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bb0915c5-3448-4a67-b833-03879cca1247&quot;,&quot;TimeStamp&quot;:&quot;2019-10-09T12:23:06.881321-04: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ed99b573-640d-499b-b4f1-d44f6537eb16&quot;,&quot;TimeStamp&quot;:&quot;2019-10-17T15:16:21.4281319-04: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bb0915c5-3448-4a67-b833-03879cca1247&quot;,&quot;TimeStamp&quot;:&quot;2019-10-09T12:23:06.881321-04: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bb0915c5-3448-4a67-b833-03879cca1247&quot;,&quot;TimeStamp&quot;:&quot;2019-10-09T12:23:06.881321-04: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90a0d722-43b7-4ee8-8d96-aac7afff82b8&quot;,&quot;TimeStamp&quot;:&quot;2019-10-09T12:23:06.881321-04: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90a0d722-43b7-4ee8-8d96-aac7afff82b8&quot;,&quot;TimeStamp&quot;:&quot;2019-10-09T12:23:06.881321-04: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296a7908-be02-4192-bcea-3cf3905c1140&quot;,&quot;TimeStamp&quot;:&quot;2019-10-09T12:23:06.881321-04:00&qu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72B62"/>
      </a:hlink>
      <a:folHlink>
        <a:srgbClr val="70369A"/>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794</Words>
  <Application>Microsoft Office PowerPoint</Application>
  <PresentationFormat>Widescreen</PresentationFormat>
  <Paragraphs>122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Franklin Gothic Book</vt:lpstr>
      <vt:lpstr>Franklin Gothic Medium</vt:lpstr>
      <vt:lpstr>Open Sans</vt:lpstr>
      <vt:lpstr>Clarity</vt:lpstr>
      <vt:lpstr>CT Tech Act Project  </vt:lpstr>
      <vt:lpstr>Connecticut Tech Act Project Mission</vt:lpstr>
      <vt:lpstr>What is the Connecticut Tech Act Project? </vt:lpstr>
      <vt:lpstr>AT Community Partner Agencies</vt:lpstr>
      <vt:lpstr>Access Through Technology  - FCC grant</vt:lpstr>
      <vt:lpstr>Bridging the Digital Divide</vt:lpstr>
      <vt:lpstr>What is Assistive Technology (AT)?</vt:lpstr>
      <vt:lpstr>“Holiday Shopping Just Got Smarter!”</vt:lpstr>
      <vt:lpstr>What is AT Services?</vt:lpstr>
      <vt:lpstr>AT Services includes:</vt:lpstr>
      <vt:lpstr>How can you learn more?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Lugo, Arlene</dc:creator>
  <cp:lastModifiedBy>Robin DeLieto</cp:lastModifiedBy>
  <cp:revision>22</cp:revision>
  <cp:lastPrinted>2020-02-25T17:34:50Z</cp:lastPrinted>
  <dcterms:created xsi:type="dcterms:W3CDTF">2020-01-21T19:48:38Z</dcterms:created>
  <dcterms:modified xsi:type="dcterms:W3CDTF">2022-12-21T18:55:47Z</dcterms:modified>
</cp:coreProperties>
</file>