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7F3E8C40_EBE228B4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7F3E8C42_1427485B.xml" ContentType="application/vnd.ms-powerpoint.comments+xml"/>
  <Override PartName="/ppt/comments/modernComment_7F3E8C47_A1813066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4"/>
  </p:sldMasterIdLst>
  <p:notesMasterIdLst>
    <p:notesMasterId r:id="rId26"/>
  </p:notesMasterIdLst>
  <p:sldIdLst>
    <p:sldId id="256" r:id="rId5"/>
    <p:sldId id="2134805567" r:id="rId6"/>
    <p:sldId id="2134805568" r:id="rId7"/>
    <p:sldId id="259" r:id="rId8"/>
    <p:sldId id="2134805574" r:id="rId9"/>
    <p:sldId id="367" r:id="rId10"/>
    <p:sldId id="2134805573" r:id="rId11"/>
    <p:sldId id="2134805570" r:id="rId12"/>
    <p:sldId id="368" r:id="rId13"/>
    <p:sldId id="369" r:id="rId14"/>
    <p:sldId id="257" r:id="rId15"/>
    <p:sldId id="267" r:id="rId16"/>
    <p:sldId id="2134805575" r:id="rId17"/>
    <p:sldId id="2134805579" r:id="rId18"/>
    <p:sldId id="2145707078" r:id="rId19"/>
    <p:sldId id="2134805577" r:id="rId20"/>
    <p:sldId id="2134805578" r:id="rId21"/>
    <p:sldId id="2134805561" r:id="rId22"/>
    <p:sldId id="2134805560" r:id="rId23"/>
    <p:sldId id="2134805562" r:id="rId24"/>
    <p:sldId id="2134805564" r:id="rId25"/>
  </p:sldIdLst>
  <p:sldSz cx="12192000" cy="6858000"/>
  <p:notesSz cx="6950075" cy="9236075"/>
  <p:embeddedFontLst>
    <p:embeddedFont>
      <p:font typeface="Helvetica" panose="020B0604020202020204" pitchFamily="34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5F3B1A-0B71-3BCA-3DC2-B4288CEB49CB}" name="Ashley Grubert" initials="AG" userId="S::ashley.grubert@budderfly.com::f9726104-3730-4451-8d71-4917b065b960" providerId="AD"/>
  <p188:author id="{5F71311C-CF75-9CFB-1232-EA5B954E75C6}" name="Gabby Chen" initials="" userId="S::gabby.chen@budderfly.com::53ce884a-d760-473e-b654-af45506436e8" providerId="AD"/>
  <p188:author id="{1CD37B1E-514C-5108-DC5C-C3A534924EFD}" name="Lee Kaufman" initials="" userId="S::lee.kaufman@budderfly.com::6363550f-ac74-4a8b-8bb5-ae091c9b814a" providerId="AD"/>
  <p188:author id="{0D5CD666-E465-6B8E-B079-E37C8CA423E1}" name="Jodi Susman" initials="JS" userId="S::jodi.susman@budderfly.com::6c42f0e8-4aed-43fe-8cef-501978cd8c27" providerId="AD"/>
  <p188:author id="{D7263B6B-3E48-22B4-8A17-BD220A8537CA}" name="Alex Torelli" initials="AT" userId="S::ATorelli@CTInnovations.org::f7d93d04-bb2b-4ebb-a5e1-3cf7dac5ca4c" providerId="AD"/>
  <p188:author id="{6F4959A0-1E56-20F5-6CDF-A1C60A56BE05}" name="Nicole Anderson" initials="NA" userId="S::NAnderson@CTInnovations.org::ddb0ed3d-a204-4429-b22e-bb9bbe60f7ba" providerId="AD"/>
  <p188:author id="{01ED98B2-9D82-4B08-DC89-CFC54C965563}" name="Alanna  Diffendal" initials="AD" userId="S::alanna.diffendal@budderfly.com::7eb1218d-5b82-425c-8bf0-d480cb1bdbfc" providerId="AD"/>
  <p188:author id="{674407C1-4BFC-D24B-8B7D-3EF23C9478E8}" name="Megan Fullagar" initials="MF" userId="S::megan.fullagar@budderfly.com::92e49a2d-f695-4c03-aa35-9c429105ec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3F5"/>
    <a:srgbClr val="ED7D31"/>
    <a:srgbClr val="2F5597"/>
    <a:srgbClr val="70AD47"/>
    <a:srgbClr val="0C2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46A8BD-9E14-7DCE-F020-44841BBB0571}" v="31" dt="2024-05-08T21:18:35.025"/>
    <p1510:client id="{AF57B732-483D-2A4E-B90C-34CA709CFC83}" v="16" dt="2024-05-09T19:25:30.137"/>
    <p1510:client id="{BE0856D1-D2BA-3741-BCDB-2028A1C4B00F}" v="1823" dt="2024-05-09T15:55:48.988"/>
    <p1510:client id="{E18278D1-79F3-FC42-8C82-1C36EB0C3169}" v="1" dt="2024-05-09T13:56:27.945"/>
    <p1510:client id="{EE4B0020-3B3C-D24B-909A-0537A45E0EDF}" v="4594" dt="2024-05-09T14:15:02.6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7"/>
    <p:restoredTop sz="94648"/>
  </p:normalViewPr>
  <p:slideViewPr>
    <p:cSldViewPr snapToGrid="0">
      <p:cViewPr varScale="1">
        <p:scale>
          <a:sx n="60" d="100"/>
          <a:sy n="60" d="100"/>
        </p:scale>
        <p:origin x="7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comments/modernComment_7F3E8C40_EBE228B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62D192-9121-2D4A-8FA1-A831AF779888}" authorId="{674407C1-4BFC-D24B-8B7D-3EF23C9478E8}" status="resolved" created="2024-05-07T20:47:28.02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57467316" sldId="2134805568"/>
      <ac:picMk id="2050" creationId="{0FF3E3F7-41E5-0718-AF6F-52608B77B261}"/>
    </ac:deMkLst>
    <p188:replyLst>
      <p188:reply id="{24FAF00F-D495-AF42-A146-ED31BD16EC99}" authorId="{674407C1-4BFC-D24B-8B7D-3EF23C9478E8}" created="2024-05-07T20:47:34.754">
        <p188:txBody>
          <a:bodyPr/>
          <a:lstStyle/>
          <a:p>
            <a:r>
              <a:rPr lang="en-US"/>
              <a:t>[@Gabby Chen]</a:t>
            </a:r>
          </a:p>
        </p188:txBody>
      </p188:reply>
    </p188:replyLst>
    <p188:txBody>
      <a:bodyPr/>
      <a:lstStyle/>
      <a:p>
        <a:r>
          <a:rPr lang="en-US"/>
          <a:t>David Bruno
Director, Innovation Lab add David to the intro slide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5-07T21:05:12.949" authorId="{5F71311C-CF75-9CFB-1232-EA5B954E75C6}"/>
          </p223:rxn>
        </p223:reactions>
      </p:ext>
    </p188:extLst>
  </p188:cm>
</p188:cmLst>
</file>

<file path=ppt/comments/modernComment_7F3E8C42_1427485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AD5D8C8-C860-E746-859A-06EDFA53B4B7}" authorId="{674407C1-4BFC-D24B-8B7D-3EF23C9478E8}" status="resolved" created="2024-05-07T20:44:40.028" complete="100000">
    <pc:sldMkLst xmlns:pc="http://schemas.microsoft.com/office/powerpoint/2013/main/command">
      <pc:docMk/>
      <pc:sldMk cId="338118747" sldId="2134805570"/>
    </pc:sldMkLst>
    <p188:replyLst>
      <p188:reply id="{7731F5CA-2D62-D54B-9535-C63389E8D8A8}" authorId="{674407C1-4BFC-D24B-8B7D-3EF23C9478E8}" created="2024-05-07T20:45:40.952">
        <p188:txBody>
          <a:bodyPr/>
          <a:lstStyle/>
          <a:p>
            <a:r>
              <a:rPr lang="en-US"/>
              <a:t>[@Gabby Chen] - will you put in his head shot and title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4-05-07T20:55:14.821" authorId="{5F71311C-CF75-9CFB-1232-EA5B954E75C6}"/>
              </p223:rxn>
            </p223:reactions>
          </p:ext>
        </p188:extLst>
      </p188:reply>
    </p188:replyLst>
    <p188:txBody>
      <a:bodyPr/>
      <a:lstStyle/>
      <a:p>
        <a:r>
          <a:rPr lang="en-US"/>
          <a:t>Eric Kruger, MBA | Vice President
Facilities Development &amp; Operations | UConn Health</a:t>
        </a:r>
      </a:p>
    </p188:txBody>
  </p188:cm>
</p188:cmLst>
</file>

<file path=ppt/comments/modernComment_7F3E8C47_A181306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7DE6F17-C8A6-2147-9C8E-B38356397987}" authorId="{674407C1-4BFC-D24B-8B7D-3EF23C9478E8}" status="resolved" created="2024-05-07T21:02:36.38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09598310" sldId="2134805575"/>
      <ac:picMk id="16386" creationId="{C93B3616-C215-65E7-619C-118FA059ECB8}"/>
    </ac:deMkLst>
    <p188:txBody>
      <a:bodyPr/>
      <a:lstStyle/>
      <a:p>
        <a:r>
          <a:rPr lang="en-US"/>
          <a:t>[@Ashley Grubert] can we switch with Al’s photo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5-07T21:04:12.505" authorId="{1B5F3B1A-0B71-3BCA-3DC2-B4288CEB49CB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1699" cy="46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36768" y="0"/>
            <a:ext cx="3011699" cy="46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72669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d564d20473_0_10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200" cy="3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g1d564d2047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33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Update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6" name="Google Shape;346;p33:notes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bb87e4dc77_0_13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200" cy="3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7" name="Google Shape;707;g1bb87e4dc7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3059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bb87e4dc77_0_18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200" cy="3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1bb87e4dc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6575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365" indent="-243205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827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365" indent="-243205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6418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4364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8300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7;p35">
            <a:extLst>
              <a:ext uri="{FF2B5EF4-FFF2-40B4-BE49-F238E27FC236}">
                <a16:creationId xmlns:a16="http://schemas.microsoft.com/office/drawing/2014/main" id="{37E9BEBD-C568-B999-22EE-6AF2B6E0762D}"/>
              </a:ext>
            </a:extLst>
          </p:cNvPr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5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Placeholder 6">
            <a:extLst>
              <a:ext uri="{FF2B5EF4-FFF2-40B4-BE49-F238E27FC236}">
                <a16:creationId xmlns:a16="http://schemas.microsoft.com/office/drawing/2014/main" id="{61AA0ECC-D5F2-5396-0482-8F181340C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597378"/>
            <a:ext cx="10340622" cy="19591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US" sz="6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CLICK TO EDIT MASTER TITLE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01AD50E-10CE-7AF2-F343-E65AA999BDA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4698" y="4549984"/>
            <a:ext cx="6020025" cy="710638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 lang="en-US" sz="1600" b="0" i="0" u="none" strike="noStrike" cap="none" dirty="0" smtClean="0">
                <a:solidFill>
                  <a:srgbClr val="C2D3F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69900" indent="-342900"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Click to edit 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D51228-18C0-E36A-2825-093E9F1F3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>
              <a:defRPr lang="en-US" sz="1200" smtClean="0">
                <a:solidFill>
                  <a:srgbClr val="C2D3F5"/>
                </a:solidFill>
              </a:defRPr>
            </a:lvl1pPr>
          </a:lstStyle>
          <a:p>
            <a:pPr algn="r">
              <a:buSzPts val="1200"/>
            </a:pPr>
            <a:fld id="{9A78DE0C-5E84-5940-976C-C0EB82B0D410}" type="slidenum">
              <a:rPr lang="en-US" smtClean="0"/>
              <a:pPr algn="r">
                <a:buSzPts val="1200"/>
              </a:pPr>
              <a:t>‹#›</a:t>
            </a:fld>
            <a:endParaRPr lang="en-US"/>
          </a:p>
        </p:txBody>
      </p:sp>
      <p:pic>
        <p:nvPicPr>
          <p:cNvPr id="12" name="Google Shape;353;p38">
            <a:extLst>
              <a:ext uri="{FF2B5EF4-FFF2-40B4-BE49-F238E27FC236}">
                <a16:creationId xmlns:a16="http://schemas.microsoft.com/office/drawing/2014/main" id="{716DCF39-AFAC-3456-260D-C687A38BC77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6206726"/>
            <a:ext cx="1337500" cy="42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00;p35">
            <a:extLst>
              <a:ext uri="{FF2B5EF4-FFF2-40B4-BE49-F238E27FC236}">
                <a16:creationId xmlns:a16="http://schemas.microsoft.com/office/drawing/2014/main" id="{95C4B699-A373-7350-FB35-D2878E16CBCB}"/>
              </a:ext>
            </a:extLst>
          </p:cNvPr>
          <p:cNvSpPr/>
          <p:nvPr userDrawn="1"/>
        </p:nvSpPr>
        <p:spPr>
          <a:xfrm>
            <a:off x="5324618" y="3935809"/>
            <a:ext cx="1356000" cy="10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032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;p3">
            <a:extLst>
              <a:ext uri="{FF2B5EF4-FFF2-40B4-BE49-F238E27FC236}">
                <a16:creationId xmlns:a16="http://schemas.microsoft.com/office/drawing/2014/main" id="{216E77FE-3B8B-43F0-CD4E-8AC51DEF03D6}"/>
              </a:ext>
            </a:extLst>
          </p:cNvPr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BA2B70-E23D-E06B-EF50-05378BBA3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>
              <a:defRPr lang="en-US" sz="1200" smtClean="0">
                <a:solidFill>
                  <a:srgbClr val="C2D3F5"/>
                </a:solidFill>
              </a:defRPr>
            </a:lvl1pPr>
          </a:lstStyle>
          <a:p>
            <a:pPr algn="r">
              <a:buSzPts val="1200"/>
            </a:pPr>
            <a:fld id="{9A78DE0C-5E84-5940-976C-C0EB82B0D410}" type="slidenum">
              <a:rPr lang="en-US" smtClean="0"/>
              <a:pPr algn="r">
                <a:buSzPts val="1200"/>
              </a:pPr>
              <a:t>‹#›</a:t>
            </a:fld>
            <a:endParaRPr lang="en-US"/>
          </a:p>
        </p:txBody>
      </p:sp>
      <p:pic>
        <p:nvPicPr>
          <p:cNvPr id="8" name="Google Shape;353;p38">
            <a:extLst>
              <a:ext uri="{FF2B5EF4-FFF2-40B4-BE49-F238E27FC236}">
                <a16:creationId xmlns:a16="http://schemas.microsoft.com/office/drawing/2014/main" id="{7F874A79-22D2-348A-E9A9-59C856DCD08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6206726"/>
            <a:ext cx="1337500" cy="426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726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7;p35">
            <a:extLst>
              <a:ext uri="{FF2B5EF4-FFF2-40B4-BE49-F238E27FC236}">
                <a16:creationId xmlns:a16="http://schemas.microsoft.com/office/drawing/2014/main" id="{37E9BEBD-C568-B999-22EE-6AF2B6E0762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BA2B70-E23D-E06B-EF50-05378BBA3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>
              <a:defRPr lang="en-US" sz="1200" smtClean="0">
                <a:solidFill>
                  <a:srgbClr val="C2D3F5"/>
                </a:solidFill>
              </a:defRPr>
            </a:lvl1pPr>
          </a:lstStyle>
          <a:p>
            <a:pPr algn="r">
              <a:buSzPts val="1200"/>
            </a:pPr>
            <a:fld id="{9A78DE0C-5E84-5940-976C-C0EB82B0D410}" type="slidenum">
              <a:rPr lang="en-US" smtClean="0"/>
              <a:pPr algn="r">
                <a:buSzPts val="1200"/>
              </a:pPr>
              <a:t>‹#›</a:t>
            </a:fld>
            <a:endParaRPr lang="en-US"/>
          </a:p>
        </p:txBody>
      </p:sp>
      <p:pic>
        <p:nvPicPr>
          <p:cNvPr id="8" name="Google Shape;353;p38">
            <a:extLst>
              <a:ext uri="{FF2B5EF4-FFF2-40B4-BE49-F238E27FC236}">
                <a16:creationId xmlns:a16="http://schemas.microsoft.com/office/drawing/2014/main" id="{7F874A79-22D2-348A-E9A9-59C856DCD08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6206726"/>
            <a:ext cx="1337500" cy="426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764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800">
                <a:latin typeface="Montserrat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Title Placeholder 9">
            <a:extLst>
              <a:ext uri="{FF2B5EF4-FFF2-40B4-BE49-F238E27FC236}">
                <a16:creationId xmlns:a16="http://schemas.microsoft.com/office/drawing/2014/main" id="{CEBD39BE-AA2E-AE82-CABB-53D8553E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21" y="176506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16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 not remove" hidden="1">
            <a:extLst>
              <a:ext uri="{FF2B5EF4-FFF2-40B4-BE49-F238E27FC236}">
                <a16:creationId xmlns:a16="http://schemas.microsoft.com/office/drawing/2014/main" id="{01E1973C-8D99-868B-E7D3-D552059226FB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16933" cy="16933"/>
          </a:xfrm>
          <a:prstGeom prst="octagon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23944" y="308333"/>
            <a:ext cx="10729856" cy="387798"/>
          </a:xfrm>
          <a:noFill/>
        </p:spPr>
        <p:txBody>
          <a:bodyPr vert="horz" wrap="square" lIns="0" tIns="0" rIns="91440" bIns="0" rtlCol="0" anchor="t" anchorCtr="0">
            <a:spAutoFit/>
          </a:bodyPr>
          <a:lstStyle>
            <a:lvl1pPr>
              <a:defRPr lang="en-US" sz="2800" dirty="0"/>
            </a:lvl1pPr>
          </a:lstStyle>
          <a:p>
            <a:pPr lvl="0"/>
            <a:r>
              <a:rPr lang="en-US"/>
              <a:t>Title only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8A8566-7E19-4222-8A66-61A96E19EF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25720-E394-436F-88E1-A447D9B718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3990A0-304C-582C-D028-12CE3B0C4F66}"/>
              </a:ext>
            </a:extLst>
          </p:cNvPr>
          <p:cNvSpPr/>
          <p:nvPr userDrawn="1"/>
        </p:nvSpPr>
        <p:spPr>
          <a:xfrm>
            <a:off x="203200" y="6421483"/>
            <a:ext cx="74577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© 2023 BUDDERFLY  •  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4501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&amp; Conten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6;p3">
            <a:extLst>
              <a:ext uri="{FF2B5EF4-FFF2-40B4-BE49-F238E27FC236}">
                <a16:creationId xmlns:a16="http://schemas.microsoft.com/office/drawing/2014/main" id="{41DC1360-F9CD-B61E-8F05-1E005CA89AFA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826A2-1FE2-3B9F-43D9-32C770B2D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26911"/>
            <a:ext cx="10515600" cy="11937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D0D69-0171-247E-7F48-0A27F5DD3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642" y="2599938"/>
            <a:ext cx="6020025" cy="3342863"/>
          </a:xfrm>
        </p:spPr>
        <p:txBody>
          <a:bodyPr/>
          <a:lstStyle>
            <a:lvl1pPr marL="0" indent="0">
              <a:buNone/>
              <a:defRPr lang="en-US" sz="1600" b="0" i="0" u="none" strike="noStrike" cap="none" dirty="0">
                <a:solidFill>
                  <a:srgbClr val="C2D3F5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 lang="en-US" sz="1600" b="0" i="0" u="none" strike="noStrike" cap="none" dirty="0" smtClean="0">
                <a:solidFill>
                  <a:srgbClr val="C2D3F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69900" indent="-342900"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</a:pPr>
            <a:r>
              <a:rPr lang="en-US"/>
              <a:t>Second level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</a:pPr>
            <a:r>
              <a:rPr lang="en-US"/>
              <a:t>Third level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</a:pPr>
            <a:r>
              <a:rPr lang="en-US"/>
              <a:t>Fourth level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</a:pPr>
            <a:r>
              <a:rPr lang="en-US"/>
              <a:t>Fifth level</a:t>
            </a:r>
          </a:p>
        </p:txBody>
      </p:sp>
      <p:sp>
        <p:nvSpPr>
          <p:cNvPr id="15" name="Google Shape;350;p38">
            <a:extLst>
              <a:ext uri="{FF2B5EF4-FFF2-40B4-BE49-F238E27FC236}">
                <a16:creationId xmlns:a16="http://schemas.microsoft.com/office/drawing/2014/main" id="{8D590874-C93A-09D2-9BEB-E03707A5E27E}"/>
              </a:ext>
            </a:extLst>
          </p:cNvPr>
          <p:cNvSpPr/>
          <p:nvPr userDrawn="1"/>
        </p:nvSpPr>
        <p:spPr>
          <a:xfrm>
            <a:off x="700595" y="620504"/>
            <a:ext cx="908700" cy="1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8A1C65A-4487-9D55-B447-BBD6F3AEF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>
              <a:defRPr lang="en-US" sz="1200" smtClean="0">
                <a:solidFill>
                  <a:srgbClr val="C2D3F5"/>
                </a:solidFill>
              </a:defRPr>
            </a:lvl1pPr>
          </a:lstStyle>
          <a:p>
            <a:pPr algn="r">
              <a:buSzPts val="1200"/>
            </a:pPr>
            <a:fld id="{9A78DE0C-5E84-5940-976C-C0EB82B0D410}" type="slidenum">
              <a:rPr lang="en-US" smtClean="0"/>
              <a:pPr algn="r">
                <a:buSzPts val="1200"/>
              </a:pPr>
              <a:t>‹#›</a:t>
            </a:fld>
            <a:endParaRPr lang="en-US"/>
          </a:p>
        </p:txBody>
      </p:sp>
      <p:pic>
        <p:nvPicPr>
          <p:cNvPr id="18" name="Google Shape;353;p38">
            <a:extLst>
              <a:ext uri="{FF2B5EF4-FFF2-40B4-BE49-F238E27FC236}">
                <a16:creationId xmlns:a16="http://schemas.microsoft.com/office/drawing/2014/main" id="{B926916E-ADFD-1DA3-D39F-9FE15375757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6206726"/>
            <a:ext cx="1337500" cy="426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9781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6;p3">
            <a:extLst>
              <a:ext uri="{FF2B5EF4-FFF2-40B4-BE49-F238E27FC236}">
                <a16:creationId xmlns:a16="http://schemas.microsoft.com/office/drawing/2014/main" id="{41DC1360-F9CD-B61E-8F05-1E005CA89AFA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826A2-1FE2-3B9F-43D9-32C770B2D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5908"/>
            <a:ext cx="10515600" cy="13202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D0D69-0171-247E-7F48-0A27F5DD3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643" y="2599938"/>
            <a:ext cx="5173358" cy="3342863"/>
          </a:xfrm>
        </p:spPr>
        <p:txBody>
          <a:bodyPr/>
          <a:lstStyle>
            <a:lvl1pPr marL="0" indent="0">
              <a:buNone/>
              <a:defRPr lang="en-US" sz="1600" b="0" i="0" u="none" strike="noStrike" cap="none" dirty="0">
                <a:solidFill>
                  <a:srgbClr val="C2D3F5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 lang="en-US" sz="1600" b="0" i="0" u="none" strike="noStrike" cap="none" dirty="0" smtClean="0">
                <a:solidFill>
                  <a:srgbClr val="C2D3F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69900" indent="-342900"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</a:pPr>
            <a:r>
              <a:rPr lang="en-US"/>
              <a:t>Second level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</a:pPr>
            <a:r>
              <a:rPr lang="en-US"/>
              <a:t>Third level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</a:pPr>
            <a:r>
              <a:rPr lang="en-US"/>
              <a:t>Fourth level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</a:pPr>
            <a:r>
              <a:rPr lang="en-US"/>
              <a:t>Fifth level</a:t>
            </a:r>
          </a:p>
        </p:txBody>
      </p:sp>
      <p:sp>
        <p:nvSpPr>
          <p:cNvPr id="5" name="Google Shape;350;p38">
            <a:extLst>
              <a:ext uri="{FF2B5EF4-FFF2-40B4-BE49-F238E27FC236}">
                <a16:creationId xmlns:a16="http://schemas.microsoft.com/office/drawing/2014/main" id="{D68BA1C0-44A0-42D6-08D1-4F78860DE0DD}"/>
              </a:ext>
            </a:extLst>
          </p:cNvPr>
          <p:cNvSpPr/>
          <p:nvPr userDrawn="1"/>
        </p:nvSpPr>
        <p:spPr>
          <a:xfrm>
            <a:off x="700595" y="620504"/>
            <a:ext cx="908700" cy="1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3EF153-6991-C7A7-1669-4BD9575EF2C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30021" y="2599938"/>
            <a:ext cx="5173358" cy="3342863"/>
          </a:xfrm>
        </p:spPr>
        <p:txBody>
          <a:bodyPr/>
          <a:lstStyle>
            <a:lvl1pPr marL="0" indent="0">
              <a:buNone/>
              <a:defRPr lang="en-US" sz="1600" b="0" i="0" u="none" strike="noStrike" cap="none" dirty="0">
                <a:solidFill>
                  <a:srgbClr val="C2D3F5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 lang="en-US" sz="1600" b="0" i="0" u="none" strike="noStrike" cap="none" dirty="0" smtClean="0">
                <a:solidFill>
                  <a:srgbClr val="C2D3F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69900" indent="-342900"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</a:pPr>
            <a:r>
              <a:rPr lang="en-US"/>
              <a:t>Second level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</a:pPr>
            <a:r>
              <a:rPr lang="en-US"/>
              <a:t>Third level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</a:pPr>
            <a:r>
              <a:rPr lang="en-US"/>
              <a:t>Fourth level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</a:pPr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2758280-429A-4548-DD13-7C46C51A7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>
              <a:defRPr lang="en-US" sz="1200" smtClean="0">
                <a:solidFill>
                  <a:srgbClr val="C2D3F5"/>
                </a:solidFill>
              </a:defRPr>
            </a:lvl1pPr>
          </a:lstStyle>
          <a:p>
            <a:pPr algn="r">
              <a:buSzPts val="1200"/>
            </a:pPr>
            <a:fld id="{9A78DE0C-5E84-5940-976C-C0EB82B0D410}" type="slidenum">
              <a:rPr lang="en-US" smtClean="0"/>
              <a:pPr algn="r">
                <a:buSzPts val="1200"/>
              </a:pPr>
              <a:t>‹#›</a:t>
            </a:fld>
            <a:endParaRPr lang="en-US"/>
          </a:p>
        </p:txBody>
      </p:sp>
      <p:pic>
        <p:nvPicPr>
          <p:cNvPr id="13" name="Google Shape;353;p38">
            <a:extLst>
              <a:ext uri="{FF2B5EF4-FFF2-40B4-BE49-F238E27FC236}">
                <a16:creationId xmlns:a16="http://schemas.microsoft.com/office/drawing/2014/main" id="{1F684C8F-0E38-5647-F38C-01E54AFCC10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6206726"/>
            <a:ext cx="1337500" cy="426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837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57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6;p3">
            <a:extLst>
              <a:ext uri="{FF2B5EF4-FFF2-40B4-BE49-F238E27FC236}">
                <a16:creationId xmlns:a16="http://schemas.microsoft.com/office/drawing/2014/main" id="{41DC1360-F9CD-B61E-8F05-1E005CA89AFA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826A2-1FE2-3B9F-43D9-32C770B2D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5908"/>
            <a:ext cx="10515600" cy="12525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Google Shape;350;p38">
            <a:extLst>
              <a:ext uri="{FF2B5EF4-FFF2-40B4-BE49-F238E27FC236}">
                <a16:creationId xmlns:a16="http://schemas.microsoft.com/office/drawing/2014/main" id="{D68BA1C0-44A0-42D6-08D1-4F78860DE0DD}"/>
              </a:ext>
            </a:extLst>
          </p:cNvPr>
          <p:cNvSpPr/>
          <p:nvPr userDrawn="1"/>
        </p:nvSpPr>
        <p:spPr>
          <a:xfrm>
            <a:off x="700595" y="620504"/>
            <a:ext cx="908700" cy="1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379D752-5916-05E4-DDB9-E4DF41463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>
              <a:defRPr lang="en-US" sz="1200" smtClean="0">
                <a:solidFill>
                  <a:srgbClr val="C2D3F5"/>
                </a:solidFill>
              </a:defRPr>
            </a:lvl1pPr>
          </a:lstStyle>
          <a:p>
            <a:pPr algn="r">
              <a:buSzPts val="1200"/>
            </a:pPr>
            <a:fld id="{9A78DE0C-5E84-5940-976C-C0EB82B0D410}" type="slidenum">
              <a:rPr lang="en-US" smtClean="0"/>
              <a:pPr algn="r">
                <a:buSzPts val="1200"/>
              </a:pPr>
              <a:t>‹#›</a:t>
            </a:fld>
            <a:endParaRPr lang="en-US"/>
          </a:p>
        </p:txBody>
      </p:sp>
      <p:pic>
        <p:nvPicPr>
          <p:cNvPr id="12" name="Google Shape;353;p38">
            <a:extLst>
              <a:ext uri="{FF2B5EF4-FFF2-40B4-BE49-F238E27FC236}">
                <a16:creationId xmlns:a16="http://schemas.microsoft.com/office/drawing/2014/main" id="{C767EC1F-7BED-85F1-72E6-396D30F4B8B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6206726"/>
            <a:ext cx="1337500" cy="426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683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57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7;p35">
            <a:extLst>
              <a:ext uri="{FF2B5EF4-FFF2-40B4-BE49-F238E27FC236}">
                <a16:creationId xmlns:a16="http://schemas.microsoft.com/office/drawing/2014/main" id="{999364E4-DB01-602D-BEE0-B34D01DEFD59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826A2-1FE2-3B9F-43D9-32C770B2D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5908"/>
            <a:ext cx="10515600" cy="12412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Google Shape;350;p38">
            <a:extLst>
              <a:ext uri="{FF2B5EF4-FFF2-40B4-BE49-F238E27FC236}">
                <a16:creationId xmlns:a16="http://schemas.microsoft.com/office/drawing/2014/main" id="{D68BA1C0-44A0-42D6-08D1-4F78860DE0DD}"/>
              </a:ext>
            </a:extLst>
          </p:cNvPr>
          <p:cNvSpPr/>
          <p:nvPr userDrawn="1"/>
        </p:nvSpPr>
        <p:spPr>
          <a:xfrm>
            <a:off x="700595" y="620504"/>
            <a:ext cx="908700" cy="1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379D752-5916-05E4-DDB9-E4DF41463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>
              <a:defRPr lang="en-US" sz="1200" smtClean="0">
                <a:solidFill>
                  <a:srgbClr val="C2D3F5"/>
                </a:solidFill>
              </a:defRPr>
            </a:lvl1pPr>
          </a:lstStyle>
          <a:p>
            <a:pPr algn="r">
              <a:buSzPts val="1200"/>
            </a:pPr>
            <a:fld id="{9A78DE0C-5E84-5940-976C-C0EB82B0D410}" type="slidenum">
              <a:rPr lang="en-US" smtClean="0"/>
              <a:pPr algn="r">
                <a:buSzPts val="1200"/>
              </a:pPr>
              <a:t>‹#›</a:t>
            </a:fld>
            <a:endParaRPr lang="en-US"/>
          </a:p>
        </p:txBody>
      </p:sp>
      <p:pic>
        <p:nvPicPr>
          <p:cNvPr id="12" name="Google Shape;353;p38">
            <a:extLst>
              <a:ext uri="{FF2B5EF4-FFF2-40B4-BE49-F238E27FC236}">
                <a16:creationId xmlns:a16="http://schemas.microsoft.com/office/drawing/2014/main" id="{C767EC1F-7BED-85F1-72E6-396D30F4B8B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6206726"/>
            <a:ext cx="1337500" cy="426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174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17;p37">
            <a:extLst>
              <a:ext uri="{FF2B5EF4-FFF2-40B4-BE49-F238E27FC236}">
                <a16:creationId xmlns:a16="http://schemas.microsoft.com/office/drawing/2014/main" id="{32CF1980-3110-C49B-756C-223A82F7A74C}"/>
              </a:ext>
            </a:extLst>
          </p:cNvPr>
          <p:cNvPicPr preferRelativeResize="0"/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826A2-1FE2-3B9F-43D9-32C770B2D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5908"/>
            <a:ext cx="10515600" cy="12412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5" name="Google Shape;350;p38">
            <a:extLst>
              <a:ext uri="{FF2B5EF4-FFF2-40B4-BE49-F238E27FC236}">
                <a16:creationId xmlns:a16="http://schemas.microsoft.com/office/drawing/2014/main" id="{D68BA1C0-44A0-42D6-08D1-4F78860DE0DD}"/>
              </a:ext>
            </a:extLst>
          </p:cNvPr>
          <p:cNvSpPr/>
          <p:nvPr userDrawn="1"/>
        </p:nvSpPr>
        <p:spPr>
          <a:xfrm>
            <a:off x="700595" y="620504"/>
            <a:ext cx="908700" cy="1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379D752-5916-05E4-DDB9-E4DF41463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>
              <a:defRPr lang="en-US" sz="1200" smtClean="0">
                <a:solidFill>
                  <a:srgbClr val="C2D3F5"/>
                </a:solidFill>
              </a:defRPr>
            </a:lvl1pPr>
          </a:lstStyle>
          <a:p>
            <a:pPr algn="r">
              <a:buSzPts val="1200"/>
            </a:pPr>
            <a:fld id="{9A78DE0C-5E84-5940-976C-C0EB82B0D410}" type="slidenum">
              <a:rPr lang="en-US" smtClean="0"/>
              <a:pPr algn="r">
                <a:buSzPts val="1200"/>
              </a:pPr>
              <a:t>‹#›</a:t>
            </a:fld>
            <a:endParaRPr lang="en-US"/>
          </a:p>
        </p:txBody>
      </p:sp>
      <p:pic>
        <p:nvPicPr>
          <p:cNvPr id="12" name="Google Shape;353;p38">
            <a:extLst>
              <a:ext uri="{FF2B5EF4-FFF2-40B4-BE49-F238E27FC236}">
                <a16:creationId xmlns:a16="http://schemas.microsoft.com/office/drawing/2014/main" id="{C767EC1F-7BED-85F1-72E6-396D30F4B8B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6206726"/>
            <a:ext cx="1337500" cy="426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388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57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17;p37">
            <a:extLst>
              <a:ext uri="{FF2B5EF4-FFF2-40B4-BE49-F238E27FC236}">
                <a16:creationId xmlns:a16="http://schemas.microsoft.com/office/drawing/2014/main" id="{32CF1980-3110-C49B-756C-223A82F7A74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826A2-1FE2-3B9F-43D9-32C770B2D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5908"/>
            <a:ext cx="10515600" cy="12412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5" name="Google Shape;350;p38">
            <a:extLst>
              <a:ext uri="{FF2B5EF4-FFF2-40B4-BE49-F238E27FC236}">
                <a16:creationId xmlns:a16="http://schemas.microsoft.com/office/drawing/2014/main" id="{D68BA1C0-44A0-42D6-08D1-4F78860DE0DD}"/>
              </a:ext>
            </a:extLst>
          </p:cNvPr>
          <p:cNvSpPr/>
          <p:nvPr userDrawn="1"/>
        </p:nvSpPr>
        <p:spPr>
          <a:xfrm>
            <a:off x="700595" y="620504"/>
            <a:ext cx="908700" cy="1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379D752-5916-05E4-DDB9-E4DF41463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>
              <a:defRPr lang="en-US" sz="1200" smtClean="0">
                <a:solidFill>
                  <a:srgbClr val="C2D3F5"/>
                </a:solidFill>
              </a:defRPr>
            </a:lvl1pPr>
          </a:lstStyle>
          <a:p>
            <a:pPr algn="r">
              <a:buSzPts val="1200"/>
            </a:pPr>
            <a:fld id="{9A78DE0C-5E84-5940-976C-C0EB82B0D410}" type="slidenum">
              <a:rPr lang="en-US" smtClean="0"/>
              <a:pPr algn="r">
                <a:buSzPts val="1200"/>
              </a:pPr>
              <a:t>‹#›</a:t>
            </a:fld>
            <a:endParaRPr lang="en-US"/>
          </a:p>
        </p:txBody>
      </p:sp>
      <p:pic>
        <p:nvPicPr>
          <p:cNvPr id="12" name="Google Shape;353;p38">
            <a:extLst>
              <a:ext uri="{FF2B5EF4-FFF2-40B4-BE49-F238E27FC236}">
                <a16:creationId xmlns:a16="http://schemas.microsoft.com/office/drawing/2014/main" id="{C767EC1F-7BED-85F1-72E6-396D30F4B8B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6206726"/>
            <a:ext cx="1337500" cy="426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68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57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97;p35">
            <a:extLst>
              <a:ext uri="{FF2B5EF4-FFF2-40B4-BE49-F238E27FC236}">
                <a16:creationId xmlns:a16="http://schemas.microsoft.com/office/drawing/2014/main" id="{754D54DE-93EF-639E-568C-77450EFAE372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B632D3-BE02-2D1E-AA2C-EF1742EDA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322" y="2002632"/>
            <a:ext cx="10515600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DIVIDER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B0A7B9-8EF2-4A00-EF69-7952FA484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>
              <a:defRPr lang="en-US" sz="1200" smtClean="0">
                <a:solidFill>
                  <a:srgbClr val="C2D3F5"/>
                </a:solidFill>
              </a:defRPr>
            </a:lvl1pPr>
          </a:lstStyle>
          <a:p>
            <a:pPr algn="r">
              <a:buSzPts val="1200"/>
            </a:pPr>
            <a:fld id="{9A78DE0C-5E84-5940-976C-C0EB82B0D410}" type="slidenum">
              <a:rPr lang="en-US" smtClean="0"/>
              <a:pPr algn="r">
                <a:buSzPts val="1200"/>
              </a:pPr>
              <a:t>‹#›</a:t>
            </a:fld>
            <a:endParaRPr lang="en-US"/>
          </a:p>
        </p:txBody>
      </p:sp>
      <p:pic>
        <p:nvPicPr>
          <p:cNvPr id="12" name="Google Shape;353;p38">
            <a:extLst>
              <a:ext uri="{FF2B5EF4-FFF2-40B4-BE49-F238E27FC236}">
                <a16:creationId xmlns:a16="http://schemas.microsoft.com/office/drawing/2014/main" id="{24945A9E-CE9C-E567-312D-C63BBF51A53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6206726"/>
            <a:ext cx="1337500" cy="426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8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97;p35">
            <a:extLst>
              <a:ext uri="{FF2B5EF4-FFF2-40B4-BE49-F238E27FC236}">
                <a16:creationId xmlns:a16="http://schemas.microsoft.com/office/drawing/2014/main" id="{754D54DE-93EF-639E-568C-77450EFAE372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B632D3-BE02-2D1E-AA2C-EF1742EDA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322" y="2036716"/>
            <a:ext cx="10515600" cy="99817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COMPANY NAME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B0A7B9-8EF2-4A00-EF69-7952FA484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>
              <a:defRPr lang="en-US" sz="1200" smtClean="0">
                <a:solidFill>
                  <a:srgbClr val="C2D3F5"/>
                </a:solidFill>
              </a:defRPr>
            </a:lvl1pPr>
          </a:lstStyle>
          <a:p>
            <a:pPr algn="r">
              <a:buSzPts val="1200"/>
            </a:pPr>
            <a:fld id="{9A78DE0C-5E84-5940-976C-C0EB82B0D410}" type="slidenum">
              <a:rPr lang="en-US" smtClean="0"/>
              <a:pPr algn="r">
                <a:buSzPts val="1200"/>
              </a:pPr>
              <a:t>‹#›</a:t>
            </a:fld>
            <a:endParaRPr lang="en-US"/>
          </a:p>
        </p:txBody>
      </p:sp>
      <p:pic>
        <p:nvPicPr>
          <p:cNvPr id="12" name="Google Shape;353;p38">
            <a:extLst>
              <a:ext uri="{FF2B5EF4-FFF2-40B4-BE49-F238E27FC236}">
                <a16:creationId xmlns:a16="http://schemas.microsoft.com/office/drawing/2014/main" id="{24945A9E-CE9C-E567-312D-C63BBF51A53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6206726"/>
            <a:ext cx="1337500" cy="42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D7150E8-BCCC-E6C3-5D98-C338CDB7640D}"/>
              </a:ext>
            </a:extLst>
          </p:cNvPr>
          <p:cNvSpPr/>
          <p:nvPr userDrawn="1"/>
        </p:nvSpPr>
        <p:spPr>
          <a:xfrm>
            <a:off x="1063255" y="3259394"/>
            <a:ext cx="1792052" cy="179205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BFD31296-61F0-C2C1-F7BC-F242387BE0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1071" y="3694113"/>
            <a:ext cx="5686795" cy="471591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en-US"/>
              <a:t>Click to edit Speaker Name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F52234FB-9EB5-32FF-97F9-1DD9F0C9DD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1071" y="4164631"/>
            <a:ext cx="5686795" cy="471591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000" b="0" i="1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en-US"/>
              <a:t>Click to edit Speaker Title</a:t>
            </a:r>
          </a:p>
        </p:txBody>
      </p:sp>
    </p:spTree>
    <p:extLst>
      <p:ext uri="{BB962C8B-B14F-4D97-AF65-F5344CB8AC3E}">
        <p14:creationId xmlns:p14="http://schemas.microsoft.com/office/powerpoint/2010/main" val="238369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B3D1A-58AF-EBF3-9C41-9426DF9BB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641" y="2604107"/>
            <a:ext cx="6223225" cy="339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D5FB4-F640-70BA-193E-6BA71EB83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>
              <a:defRPr lang="en-US" sz="1200" smtClean="0">
                <a:solidFill>
                  <a:srgbClr val="C2D3F5"/>
                </a:solidFill>
              </a:defRPr>
            </a:lvl1pPr>
          </a:lstStyle>
          <a:p>
            <a:pPr algn="r">
              <a:buSzPts val="1200"/>
            </a:pPr>
            <a:fld id="{9A78DE0C-5E84-5940-976C-C0EB82B0D410}" type="slidenum">
              <a:rPr lang="en-US" smtClean="0"/>
              <a:pPr algn="r">
                <a:buSzPts val="1200"/>
              </a:pPr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16CD19D4-59C7-2E43-EFB1-6F69B0BCE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32925"/>
            <a:ext cx="10515600" cy="12329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</a:t>
            </a:r>
            <a:br>
              <a:rPr lang="en-US"/>
            </a:br>
            <a:r>
              <a:rPr lang="en-US"/>
              <a:t>STYLE</a:t>
            </a:r>
          </a:p>
        </p:txBody>
      </p:sp>
      <p:pic>
        <p:nvPicPr>
          <p:cNvPr id="12" name="Google Shape;353;p38">
            <a:extLst>
              <a:ext uri="{FF2B5EF4-FFF2-40B4-BE49-F238E27FC236}">
                <a16:creationId xmlns:a16="http://schemas.microsoft.com/office/drawing/2014/main" id="{A9A1EDA3-38D8-6042-D4EB-E5B1132C2C8D}"/>
              </a:ext>
            </a:extLst>
          </p:cNvPr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685800" y="6206726"/>
            <a:ext cx="1337500" cy="42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50;p38">
            <a:extLst>
              <a:ext uri="{FF2B5EF4-FFF2-40B4-BE49-F238E27FC236}">
                <a16:creationId xmlns:a16="http://schemas.microsoft.com/office/drawing/2014/main" id="{70B5F4BE-4CE8-4A6E-2564-95F06B646EF2}"/>
              </a:ext>
            </a:extLst>
          </p:cNvPr>
          <p:cNvSpPr/>
          <p:nvPr userDrawn="1"/>
        </p:nvSpPr>
        <p:spPr>
          <a:xfrm>
            <a:off x="700595" y="511305"/>
            <a:ext cx="908700" cy="1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50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87" r:id="rId2"/>
    <p:sldLayoutId id="2147483699" r:id="rId3"/>
    <p:sldLayoutId id="2147483700" r:id="rId4"/>
    <p:sldLayoutId id="2147483703" r:id="rId5"/>
    <p:sldLayoutId id="2147483704" r:id="rId6"/>
    <p:sldLayoutId id="2147483708" r:id="rId7"/>
    <p:sldLayoutId id="2147483688" r:id="rId8"/>
    <p:sldLayoutId id="2147483705" r:id="rId9"/>
    <p:sldLayoutId id="2147483702" r:id="rId10"/>
    <p:sldLayoutId id="2147483698" r:id="rId11"/>
    <p:sldLayoutId id="2147483706" r:id="rId12"/>
    <p:sldLayoutId id="214748370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lang="en-US" sz="1600" b="0" i="0" u="none" strike="noStrike" kern="1200" cap="none" dirty="0" smtClean="0">
          <a:solidFill>
            <a:srgbClr val="C2D3F5"/>
          </a:solidFill>
          <a:latin typeface="Arial"/>
          <a:ea typeface="+mn-ea"/>
          <a:cs typeface="Arial"/>
          <a:sym typeface="Arial"/>
        </a:defRPr>
      </a:lvl1pPr>
      <a:lvl2pPr marL="457200" marR="0" indent="-330200" algn="l" defTabSz="914400" rtl="0" eaLnBrk="1" latinLnBrk="0" hangingPunct="1">
        <a:lnSpc>
          <a:spcPct val="115000"/>
        </a:lnSpc>
        <a:spcBef>
          <a:spcPts val="0"/>
        </a:spcBef>
        <a:spcAft>
          <a:spcPts val="0"/>
        </a:spcAft>
        <a:buClr>
          <a:srgbClr val="C2D3F5"/>
        </a:buClr>
        <a:buSzPts val="1600"/>
        <a:buFont typeface="Arial"/>
        <a:buChar char="●"/>
        <a:defRPr lang="en-US" sz="1600" b="0" i="0" u="none" strike="noStrike" kern="1200" cap="none" dirty="0" smtClean="0">
          <a:solidFill>
            <a:srgbClr val="C2D3F5"/>
          </a:solidFill>
          <a:latin typeface="Arial"/>
          <a:ea typeface="+mn-ea"/>
          <a:cs typeface="Arial"/>
          <a:sym typeface="Arial"/>
        </a:defRPr>
      </a:lvl2pPr>
      <a:lvl3pPr marL="457200" marR="0" indent="-330200" algn="l" defTabSz="914400" rtl="0" eaLnBrk="1" latinLnBrk="0" hangingPunct="1">
        <a:lnSpc>
          <a:spcPct val="115000"/>
        </a:lnSpc>
        <a:spcBef>
          <a:spcPts val="0"/>
        </a:spcBef>
        <a:spcAft>
          <a:spcPts val="0"/>
        </a:spcAft>
        <a:buClr>
          <a:srgbClr val="C2D3F5"/>
        </a:buClr>
        <a:buSzPts val="1600"/>
        <a:buFont typeface="Arial"/>
        <a:buChar char="●"/>
        <a:defRPr lang="en-US" sz="1600" b="0" i="0" u="none" strike="noStrike" kern="1200" cap="none" dirty="0" smtClean="0">
          <a:solidFill>
            <a:srgbClr val="C2D3F5"/>
          </a:solidFill>
          <a:latin typeface="Arial"/>
          <a:ea typeface="+mn-ea"/>
          <a:cs typeface="Arial"/>
          <a:sym typeface="Arial"/>
        </a:defRPr>
      </a:lvl3pPr>
      <a:lvl4pPr marL="457200" marR="0" indent="-330200" algn="l" defTabSz="914400" rtl="0" eaLnBrk="1" latinLnBrk="0" hangingPunct="1">
        <a:lnSpc>
          <a:spcPct val="115000"/>
        </a:lnSpc>
        <a:spcBef>
          <a:spcPts val="0"/>
        </a:spcBef>
        <a:spcAft>
          <a:spcPts val="0"/>
        </a:spcAft>
        <a:buClr>
          <a:srgbClr val="C2D3F5"/>
        </a:buClr>
        <a:buSzPts val="1600"/>
        <a:buFont typeface="Arial"/>
        <a:buChar char="●"/>
        <a:defRPr lang="en-US" sz="1600" b="0" i="0" u="none" strike="noStrike" kern="1200" cap="none" dirty="0" smtClean="0">
          <a:solidFill>
            <a:srgbClr val="C2D3F5"/>
          </a:solidFill>
          <a:latin typeface="Arial"/>
          <a:ea typeface="+mn-ea"/>
          <a:cs typeface="Arial"/>
          <a:sym typeface="Arial"/>
        </a:defRPr>
      </a:lvl4pPr>
      <a:lvl5pPr marL="457200" marR="0" indent="-330200" algn="l" defTabSz="914400" rtl="0" eaLnBrk="1" latinLnBrk="0" hangingPunct="1">
        <a:lnSpc>
          <a:spcPct val="115000"/>
        </a:lnSpc>
        <a:spcBef>
          <a:spcPts val="0"/>
        </a:spcBef>
        <a:spcAft>
          <a:spcPts val="0"/>
        </a:spcAft>
        <a:buClr>
          <a:srgbClr val="C2D3F5"/>
        </a:buClr>
        <a:buSzPts val="1600"/>
        <a:buFont typeface="Arial"/>
        <a:buChar char="●"/>
        <a:defRPr lang="en-US" sz="1600" b="0" i="0" u="none" strike="noStrike" kern="1200" cap="none" dirty="0">
          <a:solidFill>
            <a:srgbClr val="C2D3F5"/>
          </a:solidFill>
          <a:latin typeface="Arial"/>
          <a:ea typeface="+mn-ea"/>
          <a:cs typeface="Arial"/>
          <a:sym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2" userDrawn="1">
          <p15:clr>
            <a:srgbClr val="F26B43"/>
          </p15:clr>
        </p15:guide>
        <p15:guide id="2" orient="horz" pos="384" userDrawn="1">
          <p15:clr>
            <a:srgbClr val="F26B43"/>
          </p15:clr>
        </p15:guide>
        <p15:guide id="3" orient="horz" pos="504" userDrawn="1">
          <p15:clr>
            <a:srgbClr val="F26B43"/>
          </p15:clr>
        </p15:guide>
        <p15:guide id="4" pos="5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8/10/relationships/comments" Target="../comments/modernComment_7F3E8C47_A181306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emf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emf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0.emf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51.emf"/><Relationship Id="rId3" Type="http://schemas.openxmlformats.org/officeDocument/2006/relationships/image" Target="../media/image8.png"/><Relationship Id="rId7" Type="http://schemas.openxmlformats.org/officeDocument/2006/relationships/image" Target="../media/image29.emf"/><Relationship Id="rId12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9.jpeg"/><Relationship Id="rId5" Type="http://schemas.openxmlformats.org/officeDocument/2006/relationships/image" Target="../media/image45.jpeg"/><Relationship Id="rId15" Type="http://schemas.openxmlformats.org/officeDocument/2006/relationships/image" Target="../media/image53.emf"/><Relationship Id="rId10" Type="http://schemas.openxmlformats.org/officeDocument/2006/relationships/image" Target="../media/image48.png"/><Relationship Id="rId4" Type="http://schemas.openxmlformats.org/officeDocument/2006/relationships/image" Target="../media/image44.jpeg"/><Relationship Id="rId9" Type="http://schemas.openxmlformats.org/officeDocument/2006/relationships/image" Target="../media/image47.png"/><Relationship Id="rId1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2.emf"/><Relationship Id="rId7" Type="http://schemas.openxmlformats.org/officeDocument/2006/relationships/image" Target="../media/image65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68.emf"/><Relationship Id="rId7" Type="http://schemas.openxmlformats.org/officeDocument/2006/relationships/image" Target="../media/image71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emf"/><Relationship Id="rId5" Type="http://schemas.openxmlformats.org/officeDocument/2006/relationships/image" Target="../media/image63.emf"/><Relationship Id="rId10" Type="http://schemas.openxmlformats.org/officeDocument/2006/relationships/image" Target="../media/image73.emf"/><Relationship Id="rId4" Type="http://schemas.openxmlformats.org/officeDocument/2006/relationships/image" Target="../media/image69.emf"/><Relationship Id="rId9" Type="http://schemas.openxmlformats.org/officeDocument/2006/relationships/image" Target="../media/image7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3E8C40_EBE228B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microsoft.com/office/2018/10/relationships/comments" Target="../comments/modernComment_7F3E8C42_1427485B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5"/>
          <p:cNvSpPr/>
          <p:nvPr/>
        </p:nvSpPr>
        <p:spPr>
          <a:xfrm>
            <a:off x="5369773" y="3998664"/>
            <a:ext cx="1356000" cy="10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500" y="6118751"/>
            <a:ext cx="1337500" cy="4267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CF3E2DF-B87C-FF55-A5AB-A9769FE8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400" b="1" i="0" u="none" strike="noStrike" cap="none">
                <a:solidFill>
                  <a:schemeClr val="lt1"/>
                </a:solidFill>
              </a:rPr>
              <a:t>GOVERNOR’S</a:t>
            </a:r>
            <a:br>
              <a:rPr lang="en-US" sz="2800" b="1" i="0" u="none" strike="noStrike" cap="none">
                <a:solidFill>
                  <a:srgbClr val="000000"/>
                </a:solidFill>
              </a:rPr>
            </a:br>
            <a:r>
              <a:rPr lang="en-US" sz="6400" b="1" i="0" u="none" strike="noStrike" cap="none">
                <a:solidFill>
                  <a:schemeClr val="lt1"/>
                </a:solidFill>
              </a:rPr>
              <a:t>INNOVATION LAB</a:t>
            </a:r>
            <a:endParaRPr lang="en-US" sz="28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4D2EF7-0AC7-F4E7-EFEF-813275664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i="0" u="none" strike="noStrike" cap="none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GreenerGov</a:t>
            </a:r>
            <a:r>
              <a:rPr lang="en-US" sz="20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Briefing 5/10/24</a:t>
            </a:r>
            <a:endParaRPr lang="en-US"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10C8B280-9A67-6D86-FF27-CB77C174083E}"/>
              </a:ext>
            </a:extLst>
          </p:cNvPr>
          <p:cNvSpPr/>
          <p:nvPr/>
        </p:nvSpPr>
        <p:spPr>
          <a:xfrm>
            <a:off x="6841550" y="1421447"/>
            <a:ext cx="6831689" cy="6831689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B918D61-9238-295F-05DB-8AE24EB67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26911"/>
            <a:ext cx="11620500" cy="1193799"/>
          </a:xfrm>
        </p:spPr>
        <p:txBody>
          <a:bodyPr/>
          <a:lstStyle/>
          <a:p>
            <a:r>
              <a:rPr lang="en-US" dirty="0"/>
              <a:t>CONNECTICUT’S PUBLIC ACADEMIC MEDICAL CENTER</a:t>
            </a:r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95E1848-466A-95A0-D0D4-18B54234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721" y="2199882"/>
            <a:ext cx="5293279" cy="5580013"/>
          </a:xfrm>
        </p:spPr>
        <p:txBody>
          <a:bodyPr>
            <a:normAutofit/>
          </a:bodyPr>
          <a:lstStyle/>
          <a:p>
            <a:pPr marL="19685">
              <a:lnSpc>
                <a:spcPct val="114000"/>
              </a:lnSpc>
              <a:spcBef>
                <a:spcPts val="105"/>
              </a:spcBef>
            </a:pPr>
            <a:r>
              <a:rPr lang="en-US" b="1" spc="-5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</a:t>
            </a:r>
            <a:r>
              <a:rPr lang="en-US" b="1" spc="-15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b="1" spc="-5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“Lead by</a:t>
            </a:r>
            <a:r>
              <a:rPr lang="en-US" b="1" spc="-15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1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Example”</a:t>
            </a:r>
            <a:endParaRPr lang="en-US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685">
              <a:lnSpc>
                <a:spcPct val="114000"/>
              </a:lnSpc>
            </a:pPr>
            <a:r>
              <a:rPr lang="en-US" b="1" spc="-5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Academics</a:t>
            </a:r>
            <a:endParaRPr lang="en-US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636395">
              <a:lnSpc>
                <a:spcPct val="114000"/>
              </a:lnSpc>
              <a:spcBef>
                <a:spcPts val="0"/>
              </a:spcBef>
            </a:pPr>
            <a:r>
              <a:rPr lang="en-US" spc="-10">
                <a:latin typeface="Arial" panose="020B0604020202020204" pitchFamily="34" charset="0"/>
                <a:cs typeface="Arial" panose="020B0604020202020204" pitchFamily="34" charset="0"/>
              </a:rPr>
              <a:t>School </a:t>
            </a:r>
            <a:r>
              <a:rPr lang="en-US" spc="-5">
                <a:latin typeface="Arial" panose="020B0604020202020204" pitchFamily="34" charset="0"/>
                <a:cs typeface="Arial" panose="020B0604020202020204" pitchFamily="34" charset="0"/>
              </a:rPr>
              <a:t>of Medicine  </a:t>
            </a:r>
          </a:p>
          <a:p>
            <a:pPr marR="1636395">
              <a:lnSpc>
                <a:spcPct val="114000"/>
              </a:lnSpc>
              <a:spcBef>
                <a:spcPts val="0"/>
              </a:spcBef>
            </a:pPr>
            <a:r>
              <a:rPr lang="en-US" spc="-10">
                <a:latin typeface="Arial" panose="020B0604020202020204" pitchFamily="34" charset="0"/>
                <a:cs typeface="Arial" panose="020B0604020202020204" pitchFamily="34" charset="0"/>
              </a:rPr>
              <a:t>School </a:t>
            </a:r>
            <a:r>
              <a:rPr lang="en-US" spc="-5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pc="-10">
                <a:latin typeface="Arial" panose="020B0604020202020204" pitchFamily="34" charset="0"/>
                <a:cs typeface="Arial" panose="020B0604020202020204" pitchFamily="34" charset="0"/>
              </a:rPr>
              <a:t>Dental </a:t>
            </a:r>
            <a:r>
              <a:rPr lang="en-US" spc="-5">
                <a:latin typeface="Arial" panose="020B0604020202020204" pitchFamily="34" charset="0"/>
                <a:cs typeface="Arial" panose="020B0604020202020204" pitchFamily="34" charset="0"/>
              </a:rPr>
              <a:t>Medicine </a:t>
            </a:r>
          </a:p>
          <a:p>
            <a:pPr marR="1636395">
              <a:lnSpc>
                <a:spcPct val="114000"/>
              </a:lnSpc>
              <a:spcBef>
                <a:spcPts val="0"/>
              </a:spcBef>
            </a:pPr>
            <a:r>
              <a:rPr lang="en-US" spc="-10">
                <a:latin typeface="Arial" panose="020B0604020202020204" pitchFamily="34" charset="0"/>
                <a:cs typeface="Arial" panose="020B0604020202020204" pitchFamily="34" charset="0"/>
              </a:rPr>
              <a:t>Graduate School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14000"/>
              </a:lnSpc>
              <a:tabLst>
                <a:tab pos="1435735" algn="l"/>
                <a:tab pos="3753485" algn="l"/>
              </a:tabLst>
            </a:pPr>
            <a:r>
              <a:rPr lang="en-US" b="1" spc="-1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en-US" b="1" spc="-11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1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1435735" algn="l"/>
                <a:tab pos="3753485" algn="l"/>
              </a:tabLst>
            </a:pPr>
            <a:r>
              <a:rPr lang="en-US" spc="-5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US" spc="-10">
                <a:latin typeface="Arial" panose="020B0604020202020204" pitchFamily="34" charset="0"/>
                <a:cs typeface="Arial" panose="020B0604020202020204" pitchFamily="34" charset="0"/>
              </a:rPr>
              <a:t>Dempsey </a:t>
            </a:r>
            <a:r>
              <a:rPr lang="en-US" spc="-5"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1435735" algn="l"/>
                <a:tab pos="3753485" algn="l"/>
              </a:tabLst>
            </a:pPr>
            <a:r>
              <a:rPr lang="en-US" spc="-5">
                <a:latin typeface="Arial" panose="020B0604020202020204" pitchFamily="34" charset="0"/>
                <a:cs typeface="Arial" panose="020B0604020202020204" pitchFamily="34" charset="0"/>
              </a:rPr>
              <a:t>UConn Medical </a:t>
            </a:r>
            <a:r>
              <a:rPr lang="en-US" spc="-1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1435735" algn="l"/>
                <a:tab pos="3753485" algn="l"/>
              </a:tabLst>
            </a:pPr>
            <a:r>
              <a:rPr lang="en-US" spc="-10">
                <a:latin typeface="Arial" panose="020B0604020202020204" pitchFamily="34" charset="0"/>
                <a:cs typeface="Arial" panose="020B0604020202020204" pitchFamily="34" charset="0"/>
              </a:rPr>
              <a:t>University Dentists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30"/>
              </a:spcBef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1499235">
              <a:lnSpc>
                <a:spcPct val="114000"/>
              </a:lnSpc>
              <a:spcBef>
                <a:spcPts val="5"/>
              </a:spcBef>
            </a:pPr>
            <a:r>
              <a:rPr lang="en-US" b="1" spc="-5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</a:t>
            </a:r>
            <a:r>
              <a:rPr lang="en-U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en-US" b="1" spc="-145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 </a:t>
            </a:r>
            <a:r>
              <a:rPr lang="en-US" b="1" spc="-1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endParaRPr lang="en-US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D0225A95-67E1-A91B-EE57-6BCF85BBE262}"/>
              </a:ext>
            </a:extLst>
          </p:cNvPr>
          <p:cNvSpPr/>
          <p:nvPr/>
        </p:nvSpPr>
        <p:spPr>
          <a:xfrm>
            <a:off x="7421882" y="2001779"/>
            <a:ext cx="5671024" cy="5671024"/>
          </a:xfrm>
          <a:prstGeom prst="ellipse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D30944-785A-634E-B981-10EA90D92BE7}"/>
              </a:ext>
            </a:extLst>
          </p:cNvPr>
          <p:cNvCxnSpPr>
            <a:cxnSpLocks/>
          </p:cNvCxnSpPr>
          <p:nvPr/>
        </p:nvCxnSpPr>
        <p:spPr>
          <a:xfrm>
            <a:off x="2128603" y="2773180"/>
            <a:ext cx="4354084" cy="0"/>
          </a:xfrm>
          <a:prstGeom prst="straightConnector1">
            <a:avLst/>
          </a:prstGeom>
          <a:ln w="3810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C92F1F-8742-74DF-27D4-DA0CE654C6F9}"/>
              </a:ext>
            </a:extLst>
          </p:cNvPr>
          <p:cNvCxnSpPr>
            <a:cxnSpLocks/>
          </p:cNvCxnSpPr>
          <p:nvPr/>
        </p:nvCxnSpPr>
        <p:spPr>
          <a:xfrm>
            <a:off x="2248525" y="4047344"/>
            <a:ext cx="4193218" cy="0"/>
          </a:xfrm>
          <a:prstGeom prst="straightConnector1">
            <a:avLst/>
          </a:prstGeom>
          <a:ln w="3810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6067C9-876A-8A79-AA7C-68F29906C775}"/>
              </a:ext>
            </a:extLst>
          </p:cNvPr>
          <p:cNvCxnSpPr>
            <a:cxnSpLocks/>
          </p:cNvCxnSpPr>
          <p:nvPr/>
        </p:nvCxnSpPr>
        <p:spPr>
          <a:xfrm>
            <a:off x="4512039" y="5306518"/>
            <a:ext cx="1929704" cy="0"/>
          </a:xfrm>
          <a:prstGeom prst="straightConnector1">
            <a:avLst/>
          </a:prstGeom>
          <a:ln w="3810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93811945-1209-486E-AD76-18890FB66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2EF4E-DF3A-3DD6-8D39-AD5FC702C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432" y="1900697"/>
            <a:ext cx="5542326" cy="3655816"/>
          </a:xfrm>
        </p:spPr>
        <p:txBody>
          <a:bodyPr>
            <a:noAutofit/>
          </a:bodyPr>
          <a:lstStyle/>
          <a:p>
            <a:pPr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>
                <a:solidFill>
                  <a:schemeClr val="accent3"/>
                </a:solidFill>
              </a:rPr>
              <a:t>UConn Health Main Campus in Farmington</a:t>
            </a:r>
          </a:p>
          <a:p>
            <a:pPr marL="457200" indent="-330200">
              <a:lnSpc>
                <a:spcPct val="115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/>
              <a:t>3.8 Million Square Feet</a:t>
            </a:r>
          </a:p>
          <a:p>
            <a:pPr marL="457200" indent="-330200">
              <a:lnSpc>
                <a:spcPct val="115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/>
              <a:t>68 Million kWh Electrical Usage </a:t>
            </a:r>
          </a:p>
          <a:p>
            <a:pPr marL="457200" indent="-330200">
              <a:lnSpc>
                <a:spcPct val="115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/>
              <a:t>250 Thousand MMBtu Natural Gas Usage </a:t>
            </a:r>
          </a:p>
          <a:p>
            <a:pPr marL="457200" indent="-330200">
              <a:lnSpc>
                <a:spcPct val="115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/>
              <a:t>592 Million </a:t>
            </a:r>
            <a:r>
              <a:rPr lang="en-US" err="1"/>
              <a:t>kBtu</a:t>
            </a:r>
            <a:r>
              <a:rPr lang="en-US"/>
              <a:t> Total Energy Usage across all locations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>
                <a:solidFill>
                  <a:schemeClr val="accent3"/>
                </a:solidFill>
              </a:rPr>
              <a:t>OPM approved a Pilot Project With </a:t>
            </a:r>
            <a:r>
              <a:rPr lang="en-US" b="1" err="1">
                <a:solidFill>
                  <a:schemeClr val="accent3"/>
                </a:solidFill>
              </a:rPr>
              <a:t>Budderfly</a:t>
            </a:r>
            <a:r>
              <a:rPr lang="en-US" b="1">
                <a:solidFill>
                  <a:schemeClr val="accent3"/>
                </a:solidFill>
              </a:rPr>
              <a:t> and Connecticut Innovations to bring the Creative Child Care Center to Carbon Neutrality</a:t>
            </a:r>
          </a:p>
          <a:p>
            <a:pPr marL="457200" indent="-330200">
              <a:lnSpc>
                <a:spcPct val="115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/>
              <a:t>7,060 Gross SF</a:t>
            </a:r>
          </a:p>
          <a:p>
            <a:pPr marL="457200" indent="-330200">
              <a:lnSpc>
                <a:spcPct val="115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/>
              <a:t>1990 Portable Building Structure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A753B5C-1D60-E62B-578C-59DC70510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26911"/>
            <a:ext cx="10515600" cy="730957"/>
          </a:xfrm>
        </p:spPr>
        <p:txBody>
          <a:bodyPr/>
          <a:lstStyle/>
          <a:p>
            <a:r>
              <a:rPr lang="en-US" b="1" spc="-5" dirty="0"/>
              <a:t>UCONN HEALTH IN</a:t>
            </a:r>
            <a:r>
              <a:rPr lang="en-US" b="1" spc="-20" dirty="0"/>
              <a:t> </a:t>
            </a:r>
            <a:r>
              <a:rPr lang="en-US" b="1" spc="-5" dirty="0"/>
              <a:t>CONTEXT</a:t>
            </a:r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FFEC1FC-14C5-C735-B45F-A51A97410B4D}"/>
              </a:ext>
            </a:extLst>
          </p:cNvPr>
          <p:cNvSpPr txBox="1">
            <a:spLocks/>
          </p:cNvSpPr>
          <p:nvPr/>
        </p:nvSpPr>
        <p:spPr>
          <a:xfrm>
            <a:off x="6577264" y="1900697"/>
            <a:ext cx="5277852" cy="2228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b="0" i="0" u="none" strike="noStrike" kern="1200" cap="none" dirty="0">
                <a:solidFill>
                  <a:srgbClr val="C2D3F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-3302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 dirty="0" smtClean="0">
                <a:solidFill>
                  <a:srgbClr val="C2D3F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69900" marR="0" indent="-3429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 dirty="0" smtClean="0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3pPr>
            <a:lvl4pPr marL="457200" marR="0" indent="-3302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 dirty="0" smtClean="0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4pPr>
            <a:lvl5pPr marL="457200" marR="0" indent="-3302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 dirty="0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>
                <a:solidFill>
                  <a:schemeClr val="accent3"/>
                </a:solidFill>
              </a:rPr>
              <a:t>Current MEP:</a:t>
            </a:r>
          </a:p>
          <a:p>
            <a:pPr marL="457200" indent="-330200">
              <a:lnSpc>
                <a:spcPct val="115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/>
              <a:t>Gas Fired RTUs that are oversized</a:t>
            </a:r>
          </a:p>
          <a:p>
            <a:pPr marL="457200" indent="-330200">
              <a:lnSpc>
                <a:spcPct val="115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/>
              <a:t>Fluorescent Lighting Throughout</a:t>
            </a:r>
          </a:p>
          <a:p>
            <a:pPr marL="457200" indent="-330200">
              <a:lnSpc>
                <a:spcPct val="115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/>
              <a:t>Heat Tapes under building and on Roof Edges</a:t>
            </a:r>
          </a:p>
          <a:p>
            <a:pPr marL="457200" indent="-330200">
              <a:lnSpc>
                <a:spcPct val="115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/>
              <a:t>New Roof Being Installed this Summer/Fall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72A6518-4344-13D5-23FE-33443585B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6305860-5548-3E66-857A-20D091CF8A4D}"/>
              </a:ext>
            </a:extLst>
          </p:cNvPr>
          <p:cNvGrpSpPr/>
          <p:nvPr/>
        </p:nvGrpSpPr>
        <p:grpSpPr>
          <a:xfrm>
            <a:off x="2125578" y="253940"/>
            <a:ext cx="7940844" cy="6350121"/>
            <a:chOff x="2438399" y="170784"/>
            <a:chExt cx="7940844" cy="635012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987457C-2E00-3868-BBFF-535B7FBCDCD3}"/>
                </a:ext>
              </a:extLst>
            </p:cNvPr>
            <p:cNvGrpSpPr/>
            <p:nvPr/>
          </p:nvGrpSpPr>
          <p:grpSpPr>
            <a:xfrm>
              <a:off x="2438399" y="170784"/>
              <a:ext cx="7940844" cy="6066768"/>
              <a:chOff x="2438399" y="170784"/>
              <a:chExt cx="7940844" cy="606676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CFCCDB2-7CE9-ED82-34AA-DB5E16081D36}"/>
                  </a:ext>
                </a:extLst>
              </p:cNvPr>
              <p:cNvSpPr/>
              <p:nvPr/>
            </p:nvSpPr>
            <p:spPr>
              <a:xfrm>
                <a:off x="2438399" y="170784"/>
                <a:ext cx="7940844" cy="606676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0D5F727-2023-B83E-03A7-1E5EABA587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3725674" y="18702"/>
                <a:ext cx="5308690" cy="6747163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2AC2BEC-1AE5-69A6-4525-09062975FE8B}"/>
                </a:ext>
              </a:extLst>
            </p:cNvPr>
            <p:cNvGrpSpPr/>
            <p:nvPr/>
          </p:nvGrpSpPr>
          <p:grpSpPr>
            <a:xfrm>
              <a:off x="2438402" y="5654126"/>
              <a:ext cx="7940841" cy="866779"/>
              <a:chOff x="2229854" y="5841185"/>
              <a:chExt cx="9136081" cy="952226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2229854" y="5841185"/>
                <a:ext cx="9136081" cy="95222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" name="object 3"/>
              <p:cNvSpPr txBox="1"/>
              <p:nvPr/>
            </p:nvSpPr>
            <p:spPr>
              <a:xfrm>
                <a:off x="4743892" y="5926139"/>
                <a:ext cx="4747690" cy="419829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:r>
                  <a:rPr lang="en-US" sz="24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Creative Childcare Center</a:t>
                </a:r>
                <a:endParaRPr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object 4"/>
              <p:cNvSpPr txBox="1"/>
              <p:nvPr/>
            </p:nvSpPr>
            <p:spPr>
              <a:xfrm>
                <a:off x="6390600" y="6436932"/>
                <a:ext cx="1807137" cy="216959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:r>
                  <a:rPr sz="12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May 10,</a:t>
                </a:r>
                <a:r>
                  <a:rPr sz="1200" spc="-7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12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2024</a:t>
                </a:r>
                <a:endParaRPr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FD26C1B-C4F0-137A-2A35-3F6576177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72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A93076A-9EF5-28B1-54E1-608092482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BUDDERFLY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3BF672E-C674-3281-058F-0B531F2EE8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2602" y="3694113"/>
            <a:ext cx="5686795" cy="471591"/>
          </a:xfrm>
        </p:spPr>
        <p:txBody>
          <a:bodyPr/>
          <a:lstStyle/>
          <a:p>
            <a:r>
              <a:rPr lang="en-US" dirty="0"/>
              <a:t>Al </a:t>
            </a:r>
            <a:r>
              <a:rPr lang="en-US" dirty="0" err="1"/>
              <a:t>Subbloie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192339B-42E9-EC5E-AE30-81F74D17EB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2602" y="4164631"/>
            <a:ext cx="5686795" cy="47159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/>
              <a:t>Founder and CEO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463795-BBAF-A514-6202-98235FE42ED9}"/>
              </a:ext>
            </a:extLst>
          </p:cNvPr>
          <p:cNvSpPr/>
          <p:nvPr/>
        </p:nvSpPr>
        <p:spPr>
          <a:xfrm>
            <a:off x="914400" y="3120378"/>
            <a:ext cx="2106832" cy="2106832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l Subbloie">
            <a:extLst>
              <a:ext uri="{FF2B5EF4-FFF2-40B4-BE49-F238E27FC236}">
                <a16:creationId xmlns:a16="http://schemas.microsoft.com/office/drawing/2014/main" id="{E03EC584-AB84-5EE3-644A-B0F14353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416" y="3259394"/>
            <a:ext cx="1828800" cy="1828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5983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6F9A2CA-0024-447B-E366-3BFFA9C3DB1B}"/>
              </a:ext>
            </a:extLst>
          </p:cNvPr>
          <p:cNvSpPr/>
          <p:nvPr/>
        </p:nvSpPr>
        <p:spPr>
          <a:xfrm>
            <a:off x="4875391" y="3689483"/>
            <a:ext cx="3011822" cy="301182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F84075-2EB1-C052-907D-D19C35530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ABOUT BUDDERFLY</a:t>
            </a:r>
            <a:endParaRPr lang="en-US" cap="none" dirty="0">
              <a:latin typeface="Arial"/>
              <a:cs typeface="Arial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4597E7B-27B5-CC0D-357D-0DF8962C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55000" y="6237551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C10D07-C887-E7BA-2DB1-2EB7290051E5}"/>
              </a:ext>
            </a:extLst>
          </p:cNvPr>
          <p:cNvGrpSpPr/>
          <p:nvPr/>
        </p:nvGrpSpPr>
        <p:grpSpPr>
          <a:xfrm rot="21430225">
            <a:off x="152529" y="538101"/>
            <a:ext cx="457554" cy="558021"/>
            <a:chOff x="4344351" y="538582"/>
            <a:chExt cx="1159525" cy="14141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0B08AB6-3D5D-6880-9FD6-86456D447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47826" flipH="1">
              <a:off x="4344351" y="885535"/>
              <a:ext cx="1159525" cy="106717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10678F1-90CB-D4DF-0FC8-6960C3E9E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44554">
              <a:off x="4437222" y="538582"/>
              <a:ext cx="251609" cy="223222"/>
            </a:xfrm>
            <a:prstGeom prst="rect">
              <a:avLst/>
            </a:prstGeom>
          </p:spPr>
        </p:pic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7C4A13D6-D357-AA11-B811-099F81950B44}"/>
              </a:ext>
            </a:extLst>
          </p:cNvPr>
          <p:cNvSpPr/>
          <p:nvPr/>
        </p:nvSpPr>
        <p:spPr>
          <a:xfrm>
            <a:off x="7598537" y="2002391"/>
            <a:ext cx="3011822" cy="301182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94176F2-918C-658A-0FBD-0B1FC48E0A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560" y="2234414"/>
            <a:ext cx="2547775" cy="2547776"/>
          </a:xfrm>
          <a:prstGeom prst="ellipse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B259BB6-D8B9-C4D4-0887-B6BC6CC6FEAA}"/>
              </a:ext>
            </a:extLst>
          </p:cNvPr>
          <p:cNvSpPr/>
          <p:nvPr/>
        </p:nvSpPr>
        <p:spPr>
          <a:xfrm>
            <a:off x="10334686" y="3600634"/>
            <a:ext cx="3011822" cy="301182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E86FE7C-07BC-EC68-780A-9F2E7553A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31"/>
          <a:stretch/>
        </p:blipFill>
        <p:spPr>
          <a:xfrm>
            <a:off x="10566710" y="3832657"/>
            <a:ext cx="2547775" cy="2547776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2F00DCD9-4A66-18D4-8724-D1AE9B8D1CCA}"/>
              </a:ext>
            </a:extLst>
          </p:cNvPr>
          <p:cNvSpPr/>
          <p:nvPr/>
        </p:nvSpPr>
        <p:spPr>
          <a:xfrm>
            <a:off x="10334686" y="412580"/>
            <a:ext cx="3011822" cy="301182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3957F5E-98D9-387C-B9FB-351583945455}"/>
              </a:ext>
            </a:extLst>
          </p:cNvPr>
          <p:cNvSpPr/>
          <p:nvPr/>
        </p:nvSpPr>
        <p:spPr>
          <a:xfrm>
            <a:off x="7598537" y="5131935"/>
            <a:ext cx="3011822" cy="301182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0D027F9-E529-CF01-5D55-BD91FF596F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3693" y="3921506"/>
            <a:ext cx="2547775" cy="2547776"/>
          </a:xfrm>
          <a:prstGeom prst="ellipse">
            <a:avLst/>
          </a:prstGeom>
        </p:spPr>
      </p:pic>
      <p:pic>
        <p:nvPicPr>
          <p:cNvPr id="49" name="Picture 48" descr="A person in a yellow vest&#10;&#10;Description automatically generated">
            <a:extLst>
              <a:ext uri="{FF2B5EF4-FFF2-40B4-BE49-F238E27FC236}">
                <a16:creationId xmlns:a16="http://schemas.microsoft.com/office/drawing/2014/main" id="{6FA2EAC7-738B-1713-B3D9-79E9F7D879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204"/>
          <a:stretch/>
        </p:blipFill>
        <p:spPr>
          <a:xfrm>
            <a:off x="7848686" y="5362258"/>
            <a:ext cx="2551176" cy="2551176"/>
          </a:xfrm>
          <a:prstGeom prst="ellipse">
            <a:avLst/>
          </a:prstGeom>
        </p:spPr>
      </p:pic>
      <p:pic>
        <p:nvPicPr>
          <p:cNvPr id="52" name="Picture 51" descr="A group of people working on a roof&#10;&#10;Description automatically generated">
            <a:extLst>
              <a:ext uri="{FF2B5EF4-FFF2-40B4-BE49-F238E27FC236}">
                <a16:creationId xmlns:a16="http://schemas.microsoft.com/office/drawing/2014/main" id="{823D3F6D-DF62-F8D0-BB73-BCCF2410CD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60812" y="642903"/>
            <a:ext cx="2551176" cy="2551176"/>
          </a:xfrm>
          <a:prstGeom prst="ellipse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C02A3F6-B175-C635-EA14-33A34FE88BDC}"/>
              </a:ext>
            </a:extLst>
          </p:cNvPr>
          <p:cNvSpPr txBox="1"/>
          <p:nvPr/>
        </p:nvSpPr>
        <p:spPr>
          <a:xfrm>
            <a:off x="840337" y="2039054"/>
            <a:ext cx="6672262" cy="2770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3999"/>
              </a:lnSpc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accent4"/>
                </a:solidFill>
                <a:latin typeface="Arial"/>
                <a:cs typeface="Arial"/>
              </a:rPr>
              <a:t>Budderfly</a:t>
            </a: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 is an Energy-as-a-Service company accelerating the adoption of sustainable technology solutions. Our holistic energy management platform supports the decarbonization of the built environment.</a:t>
            </a:r>
          </a:p>
          <a:p>
            <a:pPr marL="0" indent="0">
              <a:lnSpc>
                <a:spcPct val="113999"/>
              </a:lnSpc>
              <a:spcBef>
                <a:spcPts val="0"/>
              </a:spcBef>
              <a:buNone/>
            </a:pPr>
            <a:endParaRPr lang="en-US" sz="1800" dirty="0">
              <a:solidFill>
                <a:schemeClr val="accent3"/>
              </a:solidFill>
              <a:latin typeface="Arial"/>
              <a:cs typeface="Arial"/>
            </a:endParaRPr>
          </a:p>
          <a:p>
            <a:pPr marL="457200" lvl="1" indent="-330200">
              <a:lnSpc>
                <a:spcPct val="113999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Unique model </a:t>
            </a:r>
          </a:p>
          <a:p>
            <a:pPr marL="457200" lvl="1" indent="-330200">
              <a:lnSpc>
                <a:spcPct val="113999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We provide all capital</a:t>
            </a:r>
          </a:p>
          <a:p>
            <a:pPr marL="457200" lvl="1" indent="-330200">
              <a:lnSpc>
                <a:spcPct val="113999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Take on risk of performance </a:t>
            </a:r>
          </a:p>
          <a:p>
            <a:pPr marL="457200" lvl="1" indent="-330200">
              <a:lnSpc>
                <a:spcPct val="113999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Deliver predictable outcomes</a:t>
            </a:r>
          </a:p>
        </p:txBody>
      </p:sp>
    </p:spTree>
    <p:extLst>
      <p:ext uri="{BB962C8B-B14F-4D97-AF65-F5344CB8AC3E}">
        <p14:creationId xmlns:p14="http://schemas.microsoft.com/office/powerpoint/2010/main" val="3642668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FAEDE4-7CDE-F917-6792-36958E1DBB3B}"/>
              </a:ext>
            </a:extLst>
          </p:cNvPr>
          <p:cNvSpPr/>
          <p:nvPr/>
        </p:nvSpPr>
        <p:spPr>
          <a:xfrm>
            <a:off x="701981" y="1539276"/>
            <a:ext cx="9327843" cy="4482816"/>
          </a:xfrm>
          <a:prstGeom prst="roundRect">
            <a:avLst>
              <a:gd name="adj" fmla="val 8602"/>
            </a:avLst>
          </a:prstGeom>
          <a:solidFill>
            <a:schemeClr val="accent4">
              <a:lumMod val="10000"/>
              <a:alpha val="7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F84075-2EB1-C052-907D-D19C35530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BUDDERFLY: BY THE NUMBERS</a:t>
            </a:r>
            <a:endParaRPr lang="en-US" cap="none" dirty="0">
              <a:latin typeface="Arial"/>
              <a:cs typeface="Arial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4597E7B-27B5-CC0D-357D-0DF8962C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37535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F769EB-547B-6256-B95A-13B2D5562656}"/>
              </a:ext>
            </a:extLst>
          </p:cNvPr>
          <p:cNvSpPr txBox="1">
            <a:spLocks/>
          </p:cNvSpPr>
          <p:nvPr/>
        </p:nvSpPr>
        <p:spPr>
          <a:xfrm>
            <a:off x="914400" y="1685925"/>
            <a:ext cx="10135367" cy="422428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85750" marR="0" indent="-166688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85C440"/>
              </a:buClr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04813" marR="0" indent="-134938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85C440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74320" indent="-13716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rgbClr val="009C0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11480" indent="-13716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rgbClr val="009C0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48640" indent="-13716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rgbClr val="009C0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3999"/>
              </a:lnSpc>
              <a:spcBef>
                <a:spcPts val="0"/>
              </a:spcBef>
              <a:buSzPts val="1600"/>
              <a:buNone/>
            </a:pPr>
            <a:r>
              <a:rPr lang="en-US" sz="1800" b="1" dirty="0">
                <a:solidFill>
                  <a:schemeClr val="accent3"/>
                </a:solidFill>
                <a:latin typeface="Arial"/>
                <a:cs typeface="Arial"/>
              </a:rPr>
              <a:t>By the Numbers:</a:t>
            </a:r>
          </a:p>
          <a:p>
            <a:pPr marL="457200" lvl="1" indent="-330200">
              <a:lnSpc>
                <a:spcPct val="114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Growing 100%+ since inception</a:t>
            </a:r>
          </a:p>
          <a:p>
            <a:pPr marL="457200" lvl="1" indent="-330200">
              <a:lnSpc>
                <a:spcPct val="113999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Large customer base &gt; 6,500+ locations</a:t>
            </a:r>
            <a:endParaRPr lang="en-US" sz="1600" dirty="0"/>
          </a:p>
          <a:p>
            <a:pPr marL="457200" lvl="1" indent="-330200">
              <a:lnSpc>
                <a:spcPct val="113999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Service deployed in 50 states</a:t>
            </a:r>
          </a:p>
          <a:p>
            <a:pPr marL="457200" lvl="1" indent="-330200">
              <a:lnSpc>
                <a:spcPct val="114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15+ innovative patents</a:t>
            </a:r>
          </a:p>
          <a:p>
            <a:pPr marL="457200" lvl="1" indent="-330200">
              <a:lnSpc>
                <a:spcPct val="113999"/>
              </a:lnSpc>
              <a:spcBef>
                <a:spcPts val="0"/>
              </a:spcBef>
              <a:buClr>
                <a:srgbClr val="C2D3F5"/>
              </a:buClr>
              <a:buSzPts val="1600"/>
              <a:buChar char="●"/>
            </a:pP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224,169 MWh of energy saved</a:t>
            </a:r>
          </a:p>
          <a:p>
            <a:pPr marL="457200" lvl="1" indent="-330200">
              <a:lnSpc>
                <a:spcPct val="113999"/>
              </a:lnSpc>
              <a:spcBef>
                <a:spcPts val="0"/>
              </a:spcBef>
              <a:buClr>
                <a:srgbClr val="C2D3F5"/>
              </a:buClr>
              <a:buSzPts val="1600"/>
              <a:buChar char="●"/>
            </a:pP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Received over $1B in funding</a:t>
            </a:r>
          </a:p>
          <a:p>
            <a:pPr marL="457200" lvl="1" indent="-330200">
              <a:lnSpc>
                <a:spcPct val="113999"/>
              </a:lnSpc>
              <a:spcBef>
                <a:spcPts val="0"/>
              </a:spcBef>
              <a:buClr>
                <a:srgbClr val="C2D3F5"/>
              </a:buClr>
              <a:buSzPts val="1600"/>
              <a:buChar char="●"/>
            </a:pPr>
            <a:endParaRPr lang="en-US" sz="1800" b="1" dirty="0">
              <a:solidFill>
                <a:srgbClr val="C2D3F5"/>
              </a:solidFill>
              <a:latin typeface="Arial"/>
              <a:cs typeface="Arial"/>
            </a:endParaRPr>
          </a:p>
          <a:p>
            <a:pPr marL="0" indent="0">
              <a:lnSpc>
                <a:spcPct val="113999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accent3"/>
                </a:solidFill>
                <a:latin typeface="Arial"/>
                <a:cs typeface="Arial"/>
              </a:rPr>
              <a:t>Strategic National Partnerships:</a:t>
            </a:r>
            <a:endParaRPr lang="en-US" sz="1800" dirty="0">
              <a:solidFill>
                <a:schemeClr val="accent3"/>
              </a:solidFill>
              <a:latin typeface="Arial"/>
              <a:cs typeface="Arial"/>
            </a:endParaRPr>
          </a:p>
          <a:p>
            <a:pPr marL="457200" lvl="1" indent="-330200">
              <a:lnSpc>
                <a:spcPct val="113999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b="1" dirty="0">
                <a:solidFill>
                  <a:srgbClr val="C2D3F5"/>
                </a:solidFill>
                <a:latin typeface="Arial"/>
                <a:cs typeface="Arial"/>
              </a:rPr>
              <a:t>Leading HVAC manufactures </a:t>
            </a: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– Carrier, Lenox, Trane</a:t>
            </a:r>
          </a:p>
          <a:p>
            <a:pPr marL="457200" lvl="1" indent="-330200">
              <a:lnSpc>
                <a:spcPct val="113999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b="1" dirty="0">
                <a:solidFill>
                  <a:srgbClr val="C2D3F5"/>
                </a:solidFill>
                <a:latin typeface="Arial"/>
                <a:cs typeface="Arial"/>
              </a:rPr>
              <a:t>Climate Master and Water Furnace</a:t>
            </a: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 – Top WSHP manufacturers </a:t>
            </a:r>
          </a:p>
          <a:p>
            <a:pPr marL="457200" lvl="1" indent="-330200">
              <a:lnSpc>
                <a:spcPct val="113999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b="1" dirty="0" err="1">
                <a:solidFill>
                  <a:srgbClr val="C2D3F5"/>
                </a:solidFill>
                <a:latin typeface="Arial"/>
                <a:cs typeface="Arial"/>
              </a:rPr>
              <a:t>Ventacity</a:t>
            </a: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 – A US ERV firm with a leading European manufacturer &amp; tech partner</a:t>
            </a:r>
          </a:p>
          <a:p>
            <a:pPr marL="457200" lvl="1" indent="-330200">
              <a:lnSpc>
                <a:spcPct val="113999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b="1" dirty="0" err="1">
                <a:solidFill>
                  <a:srgbClr val="C2D3F5"/>
                </a:solidFill>
                <a:latin typeface="Arial"/>
                <a:cs typeface="Arial"/>
              </a:rPr>
              <a:t>NuWave</a:t>
            </a:r>
            <a:r>
              <a:rPr lang="en-US" sz="1600" b="1" dirty="0">
                <a:solidFill>
                  <a:srgbClr val="C2D3F5"/>
                </a:solidFill>
                <a:latin typeface="Arial"/>
                <a:cs typeface="Arial"/>
              </a:rPr>
              <a:t> </a:t>
            </a: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– HVAC installation management firm coordinating local contractors</a:t>
            </a:r>
          </a:p>
          <a:p>
            <a:pPr marL="158115" indent="0">
              <a:lnSpc>
                <a:spcPct val="113999"/>
              </a:lnSpc>
              <a:spcBef>
                <a:spcPts val="1000"/>
              </a:spcBef>
              <a:buNone/>
            </a:pP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58115" indent="0">
              <a:lnSpc>
                <a:spcPct val="113999"/>
              </a:lnSpc>
              <a:spcBef>
                <a:spcPts val="1000"/>
              </a:spcBef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0" lvl="1" indent="0">
              <a:lnSpc>
                <a:spcPct val="113999"/>
              </a:lnSpc>
              <a:spcBef>
                <a:spcPts val="0"/>
              </a:spcBef>
              <a:buSzPts val="1600"/>
              <a:buNone/>
            </a:pPr>
            <a:endParaRPr lang="en-US" sz="1600" b="1" dirty="0">
              <a:solidFill>
                <a:srgbClr val="C2D3F5"/>
              </a:solidFill>
              <a:latin typeface="Arial"/>
              <a:cs typeface="Arial"/>
            </a:endParaRPr>
          </a:p>
          <a:p>
            <a:pPr marL="127000" lvl="1" indent="0">
              <a:lnSpc>
                <a:spcPct val="113999"/>
              </a:lnSpc>
              <a:spcBef>
                <a:spcPts val="0"/>
              </a:spcBef>
              <a:buSzPts val="1600"/>
              <a:buNone/>
            </a:pPr>
            <a:endParaRPr lang="en-US" sz="2133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330043-7897-5F98-6BD9-FEBFC25EB048}"/>
              </a:ext>
            </a:extLst>
          </p:cNvPr>
          <p:cNvGrpSpPr/>
          <p:nvPr/>
        </p:nvGrpSpPr>
        <p:grpSpPr>
          <a:xfrm rot="21430225">
            <a:off x="152529" y="538101"/>
            <a:ext cx="457554" cy="558021"/>
            <a:chOff x="4344351" y="538582"/>
            <a:chExt cx="1159525" cy="14141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E69AC6-385B-7D7D-D068-316258F83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47826" flipH="1">
              <a:off x="4344351" y="885535"/>
              <a:ext cx="1159525" cy="106717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0B36C8-DE58-4D37-7DE8-6C55D495D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44554">
              <a:off x="4437222" y="538582"/>
              <a:ext cx="251609" cy="223222"/>
            </a:xfrm>
            <a:prstGeom prst="rect">
              <a:avLst/>
            </a:prstGeom>
          </p:spPr>
        </p:pic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1F83757-52CF-093B-4897-541E1747683F}"/>
              </a:ext>
            </a:extLst>
          </p:cNvPr>
          <p:cNvSpPr/>
          <p:nvPr/>
        </p:nvSpPr>
        <p:spPr>
          <a:xfrm>
            <a:off x="2823848" y="5699741"/>
            <a:ext cx="8991915" cy="671122"/>
          </a:xfrm>
          <a:prstGeom prst="roundRect">
            <a:avLst>
              <a:gd name="adj" fmla="val 11603"/>
            </a:avLst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2" descr="ClimateMaster Logos">
            <a:extLst>
              <a:ext uri="{FF2B5EF4-FFF2-40B4-BE49-F238E27FC236}">
                <a16:creationId xmlns:a16="http://schemas.microsoft.com/office/drawing/2014/main" id="{2E015A7B-2C0A-F4CF-5A84-80F9F388E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686" y="5849188"/>
            <a:ext cx="1093649" cy="38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WaterFurnace | Weir's Refrigeration">
            <a:extLst>
              <a:ext uri="{FF2B5EF4-FFF2-40B4-BE49-F238E27FC236}">
                <a16:creationId xmlns:a16="http://schemas.microsoft.com/office/drawing/2014/main" id="{9DE1A3A9-191A-7E68-6AA8-9AB104B5A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120" y="5553538"/>
            <a:ext cx="1502785" cy="93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omepage - Ventacity Systems">
            <a:extLst>
              <a:ext uri="{FF2B5EF4-FFF2-40B4-BE49-F238E27FC236}">
                <a16:creationId xmlns:a16="http://schemas.microsoft.com/office/drawing/2014/main" id="{ACB6727A-472D-EA59-D6E1-08F826278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5568" y="5818301"/>
            <a:ext cx="1197953" cy="45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Nu Wave Energy Solutions - Company Info, Employees &amp; Competitors">
            <a:extLst>
              <a:ext uri="{FF2B5EF4-FFF2-40B4-BE49-F238E27FC236}">
                <a16:creationId xmlns:a16="http://schemas.microsoft.com/office/drawing/2014/main" id="{29474120-6D33-813E-EE14-FD8CF74D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0389" y="5757957"/>
            <a:ext cx="1867737" cy="58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ir Conditioning and Heating Solutions | Lennox">
            <a:extLst>
              <a:ext uri="{FF2B5EF4-FFF2-40B4-BE49-F238E27FC236}">
                <a16:creationId xmlns:a16="http://schemas.microsoft.com/office/drawing/2014/main" id="{FBB5B7EE-0D16-1F66-FE04-3E4E53348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6798" y="5881335"/>
            <a:ext cx="1031875" cy="34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68FD9A3-C8C2-B211-A9B1-84A5BF2E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3051" y="5850045"/>
            <a:ext cx="953546" cy="38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RANE | Home Energy Professionals">
            <a:extLst>
              <a:ext uri="{FF2B5EF4-FFF2-40B4-BE49-F238E27FC236}">
                <a16:creationId xmlns:a16="http://schemas.microsoft.com/office/drawing/2014/main" id="{9FF25384-0D4D-675C-9EF0-0E92FCC97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3015" y="5782677"/>
            <a:ext cx="986162" cy="54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511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84075-2EB1-C052-907D-D19C35530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GROWTH IN CT</a:t>
            </a:r>
            <a:endParaRPr lang="en-US" cap="none" dirty="0">
              <a:latin typeface="Arial"/>
              <a:cs typeface="Arial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4597E7B-27B5-CC0D-357D-0DF8962C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F769EB-547B-6256-B95A-13B2D5562656}"/>
              </a:ext>
            </a:extLst>
          </p:cNvPr>
          <p:cNvSpPr txBox="1">
            <a:spLocks/>
          </p:cNvSpPr>
          <p:nvPr/>
        </p:nvSpPr>
        <p:spPr>
          <a:xfrm>
            <a:off x="808339" y="1677712"/>
            <a:ext cx="9615889" cy="185847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marL="285750" marR="0" indent="-166688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85C440"/>
              </a:buClr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04813" marR="0" indent="-134938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85C440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74320" indent="-13716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rgbClr val="009C0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11480" indent="-13716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rgbClr val="009C0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48640" indent="-13716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rgbClr val="009C0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115" indent="0">
              <a:lnSpc>
                <a:spcPct val="114000"/>
              </a:lnSpc>
              <a:buNone/>
            </a:pPr>
            <a:endParaRPr lang="en-US" sz="800" dirty="0">
              <a:solidFill>
                <a:schemeClr val="bg1"/>
              </a:solidFill>
            </a:endParaRPr>
          </a:p>
          <a:p>
            <a:pPr marL="457200" lvl="1" indent="-330200">
              <a:lnSpc>
                <a:spcPct val="114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b="1" dirty="0">
                <a:solidFill>
                  <a:srgbClr val="C2D3F5"/>
                </a:solidFill>
                <a:latin typeface="Arial"/>
                <a:cs typeface="Arial"/>
              </a:rPr>
              <a:t>Inc 5,000 </a:t>
            </a: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Top 15 fastest growing CT company, consecutive 3 years</a:t>
            </a:r>
          </a:p>
          <a:p>
            <a:pPr marL="457200" lvl="1" indent="-330200">
              <a:lnSpc>
                <a:spcPct val="114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b="1" dirty="0">
                <a:solidFill>
                  <a:srgbClr val="C2D3F5"/>
                </a:solidFill>
                <a:latin typeface="Arial"/>
                <a:cs typeface="Arial"/>
              </a:rPr>
              <a:t>CT Green Bank </a:t>
            </a: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– financial and program support</a:t>
            </a:r>
          </a:p>
          <a:p>
            <a:pPr marL="457200" lvl="1" indent="-330200">
              <a:lnSpc>
                <a:spcPct val="114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b="1" dirty="0">
                <a:solidFill>
                  <a:srgbClr val="C2D3F5"/>
                </a:solidFill>
                <a:latin typeface="Arial"/>
                <a:cs typeface="Arial"/>
              </a:rPr>
              <a:t>DECD</a:t>
            </a:r>
            <a:r>
              <a:rPr lang="en-US" sz="1600" dirty="0">
                <a:solidFill>
                  <a:srgbClr val="C2D3F5"/>
                </a:solidFill>
                <a:latin typeface="Arial"/>
                <a:cs typeface="Arial"/>
              </a:rPr>
              <a:t> – Loan support</a:t>
            </a:r>
          </a:p>
          <a:p>
            <a:pPr marL="457200" lvl="1" indent="-330200">
              <a:lnSpc>
                <a:spcPct val="114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b="1" dirty="0">
                <a:solidFill>
                  <a:srgbClr val="C2D3F5"/>
                </a:solidFill>
                <a:latin typeface="Arial"/>
                <a:cs typeface="Arial"/>
              </a:rPr>
              <a:t>CT Innovations</a:t>
            </a:r>
          </a:p>
          <a:p>
            <a:pPr marL="457200" lvl="1" indent="-330200">
              <a:lnSpc>
                <a:spcPct val="114000"/>
              </a:lnSpc>
              <a:spcBef>
                <a:spcPts val="0"/>
              </a:spcBef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b="1" dirty="0">
                <a:solidFill>
                  <a:srgbClr val="C2D3F5"/>
                </a:solidFill>
                <a:latin typeface="Arial"/>
                <a:cs typeface="Arial"/>
              </a:rPr>
              <a:t>Partnered with trade schools - Lincoln Tech (New Britain and East Windsor) and Bristol Tech</a:t>
            </a:r>
            <a:endParaRPr lang="en-US" sz="2133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952BCC-479A-07DD-F0CD-5ED7D18620BD}"/>
              </a:ext>
            </a:extLst>
          </p:cNvPr>
          <p:cNvSpPr/>
          <p:nvPr/>
        </p:nvSpPr>
        <p:spPr>
          <a:xfrm>
            <a:off x="8455256" y="3177396"/>
            <a:ext cx="5082566" cy="508256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773B91-0CF9-4BC4-4057-8E1D05845B0A}"/>
              </a:ext>
            </a:extLst>
          </p:cNvPr>
          <p:cNvGrpSpPr/>
          <p:nvPr/>
        </p:nvGrpSpPr>
        <p:grpSpPr>
          <a:xfrm>
            <a:off x="6276813" y="634833"/>
            <a:ext cx="5479841" cy="926445"/>
            <a:chOff x="914400" y="4002631"/>
            <a:chExt cx="5479841" cy="92644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0169921-AD45-5E6A-D2C4-88ADAC8AC7B6}"/>
                </a:ext>
              </a:extLst>
            </p:cNvPr>
            <p:cNvSpPr/>
            <p:nvPr/>
          </p:nvSpPr>
          <p:spPr>
            <a:xfrm>
              <a:off x="914400" y="4002631"/>
              <a:ext cx="5479841" cy="926445"/>
            </a:xfrm>
            <a:prstGeom prst="roundRect">
              <a:avLst>
                <a:gd name="adj" fmla="val 11603"/>
              </a:avLst>
            </a:prstGeom>
            <a:solidFill>
              <a:schemeClr val="bg1"/>
            </a:solidFill>
            <a:ln w="60325" cap="rnd">
              <a:solidFill>
                <a:schemeClr val="accent1">
                  <a:alpha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06" name="Picture 10" descr="Inc. 5000: 42 Connecticut Businesses Among Nation's Fastest Growing —  Connecticut by the Numbers">
              <a:extLst>
                <a:ext uri="{FF2B5EF4-FFF2-40B4-BE49-F238E27FC236}">
                  <a16:creationId xmlns:a16="http://schemas.microsoft.com/office/drawing/2014/main" id="{1051495E-D2A7-D166-142B-FC1B74F31B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556" y="4117665"/>
              <a:ext cx="697503" cy="696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 descr="Connecticut Governor Ned Lamont">
              <a:extLst>
                <a:ext uri="{FF2B5EF4-FFF2-40B4-BE49-F238E27FC236}">
                  <a16:creationId xmlns:a16="http://schemas.microsoft.com/office/drawing/2014/main" id="{B7454592-CEB1-27A6-FAD6-7D453375C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6523" y="4100718"/>
              <a:ext cx="697503" cy="697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2" name="Picture 16" descr="Connecticut Green Bank | LinkedIn">
              <a:extLst>
                <a:ext uri="{FF2B5EF4-FFF2-40B4-BE49-F238E27FC236}">
                  <a16:creationId xmlns:a16="http://schemas.microsoft.com/office/drawing/2014/main" id="{AAC600E7-096D-1012-A7D8-3CE18E18B5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78591" y="4076435"/>
              <a:ext cx="976572" cy="77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4" name="Picture 18" descr="DECD logo spelled out centered | The Eli Whitney Museum Blog">
              <a:extLst>
                <a:ext uri="{FF2B5EF4-FFF2-40B4-BE49-F238E27FC236}">
                  <a16:creationId xmlns:a16="http://schemas.microsoft.com/office/drawing/2014/main" id="{56E29656-71AC-FDE1-C387-38CA62C57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281" y="4040881"/>
              <a:ext cx="741077" cy="81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6" name="Picture 20" descr="Connecticut Innovations">
              <a:extLst>
                <a:ext uri="{FF2B5EF4-FFF2-40B4-BE49-F238E27FC236}">
                  <a16:creationId xmlns:a16="http://schemas.microsoft.com/office/drawing/2014/main" id="{9FB0B647-F7B6-DCF7-FC6B-905C7855CF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333" y="4236938"/>
              <a:ext cx="1308570" cy="457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330043-7897-5F98-6BD9-FEBFC25EB048}"/>
              </a:ext>
            </a:extLst>
          </p:cNvPr>
          <p:cNvGrpSpPr/>
          <p:nvPr/>
        </p:nvGrpSpPr>
        <p:grpSpPr>
          <a:xfrm rot="20482715">
            <a:off x="7152141" y="4367120"/>
            <a:ext cx="1426685" cy="1739947"/>
            <a:chOff x="4344351" y="538582"/>
            <a:chExt cx="1159525" cy="14141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E69AC6-385B-7D7D-D068-316258F83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47826" flipH="1">
              <a:off x="4344351" y="885535"/>
              <a:ext cx="1159525" cy="106717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0B36C8-DE58-4D37-7DE8-6C55D495D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44554">
              <a:off x="4437222" y="538582"/>
              <a:ext cx="251609" cy="22322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12958D7-3433-A224-1D5D-A6334974C59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7" r="-30651" b="-31587"/>
          <a:stretch/>
        </p:blipFill>
        <p:spPr>
          <a:xfrm>
            <a:off x="8950776" y="3632483"/>
            <a:ext cx="4272647" cy="4272648"/>
          </a:xfrm>
          <a:prstGeom prst="ellipse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B56FFDB-107B-1D73-32EC-82802A603B58}"/>
              </a:ext>
            </a:extLst>
          </p:cNvPr>
          <p:cNvSpPr/>
          <p:nvPr/>
        </p:nvSpPr>
        <p:spPr>
          <a:xfrm>
            <a:off x="2981427" y="4169649"/>
            <a:ext cx="914400" cy="914400"/>
          </a:xfrm>
          <a:prstGeom prst="ellipse">
            <a:avLst/>
          </a:prstGeom>
          <a:solidFill>
            <a:schemeClr val="bg1"/>
          </a:solidFill>
          <a:ln w="60325" cap="rnd">
            <a:solidFill>
              <a:schemeClr val="accent1">
                <a:alpha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E068D8D-4C5D-30B7-1D59-51CB6D642797}"/>
              </a:ext>
            </a:extLst>
          </p:cNvPr>
          <p:cNvSpPr/>
          <p:nvPr/>
        </p:nvSpPr>
        <p:spPr>
          <a:xfrm>
            <a:off x="4686240" y="4169649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F657502-D47C-67CF-701F-04FDE5F2BC37}"/>
              </a:ext>
            </a:extLst>
          </p:cNvPr>
          <p:cNvSpPr/>
          <p:nvPr/>
        </p:nvSpPr>
        <p:spPr>
          <a:xfrm>
            <a:off x="3815406" y="5006557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108BF7D-F113-F0C0-754C-81BAD0625919}"/>
              </a:ext>
            </a:extLst>
          </p:cNvPr>
          <p:cNvSpPr/>
          <p:nvPr/>
        </p:nvSpPr>
        <p:spPr>
          <a:xfrm>
            <a:off x="5616263" y="4953582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DFB0D7E-B5B8-3B1F-95DD-FE15644896F2}"/>
              </a:ext>
            </a:extLst>
          </p:cNvPr>
          <p:cNvSpPr/>
          <p:nvPr/>
        </p:nvSpPr>
        <p:spPr>
          <a:xfrm>
            <a:off x="1292111" y="4169649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2508D2E-376C-38C6-089D-1ACC7D372A5C}"/>
              </a:ext>
            </a:extLst>
          </p:cNvPr>
          <p:cNvSpPr/>
          <p:nvPr/>
        </p:nvSpPr>
        <p:spPr>
          <a:xfrm>
            <a:off x="2147323" y="5006557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Ryders Health Management">
            <a:extLst>
              <a:ext uri="{FF2B5EF4-FFF2-40B4-BE49-F238E27FC236}">
                <a16:creationId xmlns:a16="http://schemas.microsoft.com/office/drawing/2014/main" id="{248CF861-7FC0-EBE6-5319-1C492A7C0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0818" y="4208734"/>
            <a:ext cx="813470" cy="8134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ilman Brothers' Lion Logo Symbolizes the Company's Rich ...">
            <a:extLst>
              <a:ext uri="{FF2B5EF4-FFF2-40B4-BE49-F238E27FC236}">
                <a16:creationId xmlns:a16="http://schemas.microsoft.com/office/drawing/2014/main" id="{4F1F2D22-906B-4F37-5D44-EC62CDA81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362" r="-2017" b="-59176"/>
          <a:stretch/>
        </p:blipFill>
        <p:spPr bwMode="auto">
          <a:xfrm>
            <a:off x="3027147" y="4223354"/>
            <a:ext cx="822960" cy="82296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</p:pic>
      <p:pic>
        <p:nvPicPr>
          <p:cNvPr id="9226" name="Picture 10" descr="Al's Beverage Company | The Fountain Soda People">
            <a:extLst>
              <a:ext uri="{FF2B5EF4-FFF2-40B4-BE49-F238E27FC236}">
                <a16:creationId xmlns:a16="http://schemas.microsoft.com/office/drawing/2014/main" id="{37A1F51B-3FE4-0687-FD77-D878C471A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943" y="5176238"/>
            <a:ext cx="756484" cy="6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01DDF0-7BEB-DA67-E233-8B64CB9F8F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6790" y="5410782"/>
            <a:ext cx="779450" cy="1504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6B601A8-4E21-D881-1645-40E2AE52A3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4162" y="4368115"/>
            <a:ext cx="558800" cy="4445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409A480-4CC1-5AFB-F86F-5D3FD35815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90656" y="5238743"/>
            <a:ext cx="752313" cy="3928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578A021-E38B-041D-E788-D5742035873A}"/>
              </a:ext>
            </a:extLst>
          </p:cNvPr>
          <p:cNvSpPr txBox="1"/>
          <p:nvPr/>
        </p:nvSpPr>
        <p:spPr>
          <a:xfrm>
            <a:off x="847794" y="3631117"/>
            <a:ext cx="429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Some of our CT clients:</a:t>
            </a:r>
          </a:p>
        </p:txBody>
      </p:sp>
    </p:spTree>
    <p:extLst>
      <p:ext uri="{BB962C8B-B14F-4D97-AF65-F5344CB8AC3E}">
        <p14:creationId xmlns:p14="http://schemas.microsoft.com/office/powerpoint/2010/main" val="3025364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8FBE9B5-1E0D-462F-0DB7-37EFE39D80D2}"/>
              </a:ext>
            </a:extLst>
          </p:cNvPr>
          <p:cNvSpPr/>
          <p:nvPr/>
        </p:nvSpPr>
        <p:spPr>
          <a:xfrm>
            <a:off x="6181954" y="1706071"/>
            <a:ext cx="5651312" cy="4455920"/>
          </a:xfrm>
          <a:prstGeom prst="roundRect">
            <a:avLst>
              <a:gd name="adj" fmla="val 8602"/>
            </a:avLst>
          </a:prstGeom>
          <a:solidFill>
            <a:schemeClr val="accent4">
              <a:lumMod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A5B93B-1A11-5202-D6CB-0DC07EF2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26911"/>
            <a:ext cx="10305766" cy="1193799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AT A GLANCE: UCONN HEALTH CHILD CARE CENTER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ED26B7-690E-30F6-57E3-30154AAE1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01" y="2154691"/>
            <a:ext cx="5722846" cy="355867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accent3"/>
                </a:solidFill>
              </a:rPr>
              <a:t>Location:</a:t>
            </a:r>
            <a:r>
              <a:rPr lang="en-US" dirty="0">
                <a:solidFill>
                  <a:schemeClr val="accent3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Farmington, CT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accent3"/>
                </a:solidFill>
              </a:rPr>
              <a:t>Timeline: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12-month pilot program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accent3"/>
                </a:solidFill>
              </a:rPr>
              <a:t>Funding: </a:t>
            </a:r>
          </a:p>
          <a:p>
            <a:pPr lvl="1" defTabSz="685800">
              <a:lnSpc>
                <a:spcPct val="100000"/>
              </a:lnSpc>
              <a:buFont typeface="Arial" panose="020B0604020202020204" pitchFamily="34" charset="0"/>
              <a:buChar char="●"/>
            </a:pPr>
            <a:r>
              <a:rPr lang="en-US" dirty="0">
                <a:ea typeface="+mn-ea"/>
              </a:rPr>
              <a:t>Connecticut Innovations Lab </a:t>
            </a:r>
          </a:p>
          <a:p>
            <a:pPr lvl="1" defTabSz="685800">
              <a:lnSpc>
                <a:spcPct val="100000"/>
              </a:lnSpc>
              <a:buFont typeface="Arial" panose="020B0604020202020204" pitchFamily="34" charset="0"/>
              <a:buChar char="●"/>
            </a:pPr>
            <a:r>
              <a:rPr lang="en-US" dirty="0">
                <a:ea typeface="+mn-ea"/>
              </a:rPr>
              <a:t>Budderfly provides all the capital </a:t>
            </a:r>
          </a:p>
          <a:p>
            <a:pPr lvl="1" defTabSz="685800">
              <a:lnSpc>
                <a:spcPct val="100000"/>
              </a:lnSpc>
              <a:buFont typeface="Arial" panose="020B0604020202020204" pitchFamily="34" charset="0"/>
              <a:buChar char="●"/>
            </a:pPr>
            <a:r>
              <a:rPr lang="en-US" dirty="0">
                <a:ea typeface="+mn-ea"/>
              </a:rPr>
              <a:t>Focused on a zero-carbon electric source by 2040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accent3"/>
                </a:solidFill>
              </a:rPr>
              <a:t>Ultimate Goal:</a:t>
            </a:r>
            <a:r>
              <a:rPr lang="en-US" dirty="0">
                <a:solidFill>
                  <a:schemeClr val="accent3"/>
                </a:solidFill>
              </a:rPr>
              <a:t> </a:t>
            </a:r>
          </a:p>
          <a:p>
            <a:pPr lvl="1" defTabSz="685800">
              <a:lnSpc>
                <a:spcPct val="100000"/>
              </a:lnSpc>
              <a:buFont typeface="Arial" panose="020B0604020202020204" pitchFamily="34" charset="0"/>
              <a:buChar char="●"/>
            </a:pPr>
            <a:r>
              <a:rPr lang="en-US" dirty="0">
                <a:ea typeface="+mn-ea"/>
              </a:rPr>
              <a:t>Advance building sustainability </a:t>
            </a:r>
          </a:p>
          <a:p>
            <a:pPr lvl="1" defTabSz="685800">
              <a:lnSpc>
                <a:spcPct val="100000"/>
              </a:lnSpc>
              <a:buFont typeface="Arial" panose="020B0604020202020204" pitchFamily="34" charset="0"/>
              <a:buChar char="●"/>
            </a:pPr>
            <a:r>
              <a:rPr lang="en-US" dirty="0">
                <a:ea typeface="+mn-ea"/>
              </a:rPr>
              <a:t>A lower carbon footprint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2337B47-9F4B-F8BA-78CB-EF517457136E}"/>
              </a:ext>
            </a:extLst>
          </p:cNvPr>
          <p:cNvSpPr/>
          <p:nvPr/>
        </p:nvSpPr>
        <p:spPr>
          <a:xfrm>
            <a:off x="6387961" y="2598736"/>
            <a:ext cx="2513147" cy="1351844"/>
          </a:xfrm>
          <a:prstGeom prst="roundRect">
            <a:avLst>
              <a:gd name="adj" fmla="val 1459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E97C43-7A55-A83D-B224-D240AEA25EB1}"/>
              </a:ext>
            </a:extLst>
          </p:cNvPr>
          <p:cNvSpPr txBox="1"/>
          <p:nvPr/>
        </p:nvSpPr>
        <p:spPr>
          <a:xfrm>
            <a:off x="6387961" y="3186262"/>
            <a:ext cx="232663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-221821" algn="ctr">
              <a:spcBef>
                <a:spcPts val="0"/>
              </a:spcBef>
            </a:pPr>
            <a:r>
              <a:rPr lang="en-US" sz="1600" b="1" dirty="0">
                <a:solidFill>
                  <a:schemeClr val="accent4"/>
                </a:solidFill>
              </a:rPr>
              <a:t>34 years old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9FB3A8D-2B05-2A32-C396-4862F5EF1812}"/>
              </a:ext>
            </a:extLst>
          </p:cNvPr>
          <p:cNvSpPr/>
          <p:nvPr/>
        </p:nvSpPr>
        <p:spPr>
          <a:xfrm flipH="1">
            <a:off x="7176829" y="2237703"/>
            <a:ext cx="748901" cy="7450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200AA41-F157-1EAC-3865-98BCDEADA0FE}"/>
              </a:ext>
            </a:extLst>
          </p:cNvPr>
          <p:cNvSpPr/>
          <p:nvPr/>
        </p:nvSpPr>
        <p:spPr>
          <a:xfrm>
            <a:off x="9118052" y="2606933"/>
            <a:ext cx="2513147" cy="1351844"/>
          </a:xfrm>
          <a:prstGeom prst="roundRect">
            <a:avLst>
              <a:gd name="adj" fmla="val 1459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F179B3-AC41-E559-E8C1-F2E6FC78B26F}"/>
              </a:ext>
            </a:extLst>
          </p:cNvPr>
          <p:cNvSpPr txBox="1"/>
          <p:nvPr/>
        </p:nvSpPr>
        <p:spPr>
          <a:xfrm>
            <a:off x="9632473" y="3169908"/>
            <a:ext cx="1572126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-221821" algn="ctr">
              <a:spcBef>
                <a:spcPts val="0"/>
              </a:spcBef>
            </a:pPr>
            <a:r>
              <a:rPr lang="en-US" sz="1600" b="1" dirty="0">
                <a:solidFill>
                  <a:schemeClr val="accent4"/>
                </a:solidFill>
              </a:rPr>
              <a:t>4,500 SF 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F688E9E-8C14-2CB5-5655-CE30CC7D793D}"/>
              </a:ext>
            </a:extLst>
          </p:cNvPr>
          <p:cNvSpPr/>
          <p:nvPr/>
        </p:nvSpPr>
        <p:spPr>
          <a:xfrm flipH="1">
            <a:off x="9985015" y="2237703"/>
            <a:ext cx="748901" cy="7450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6416823-194B-218A-3126-082BD833E674}"/>
              </a:ext>
            </a:extLst>
          </p:cNvPr>
          <p:cNvSpPr/>
          <p:nvPr/>
        </p:nvSpPr>
        <p:spPr>
          <a:xfrm>
            <a:off x="6356241" y="4633788"/>
            <a:ext cx="2513147" cy="1351844"/>
          </a:xfrm>
          <a:prstGeom prst="roundRect">
            <a:avLst>
              <a:gd name="adj" fmla="val 1459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47F7A0-CFBC-1F4E-A37B-0BF284D9DD45}"/>
              </a:ext>
            </a:extLst>
          </p:cNvPr>
          <p:cNvSpPr txBox="1"/>
          <p:nvPr/>
        </p:nvSpPr>
        <p:spPr>
          <a:xfrm>
            <a:off x="6477040" y="5066707"/>
            <a:ext cx="2326096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indent="-221615" algn="ctr">
              <a:spcBef>
                <a:spcPts val="0"/>
              </a:spcBef>
            </a:pPr>
            <a:r>
              <a:rPr lang="en-US" sz="1600" b="1" dirty="0">
                <a:solidFill>
                  <a:schemeClr val="accent4"/>
                </a:solidFill>
              </a:rPr>
              <a:t>~24 </a:t>
            </a:r>
            <a:r>
              <a:rPr lang="en-US" sz="1600" b="1">
                <a:solidFill>
                  <a:schemeClr val="accent4"/>
                </a:solidFill>
              </a:rPr>
              <a:t>Tons</a:t>
            </a:r>
            <a:r>
              <a:rPr lang="en-US" sz="1600" b="1" dirty="0">
                <a:solidFill>
                  <a:schemeClr val="accent4"/>
                </a:solidFill>
              </a:rPr>
              <a:t> of electric/natural gas packaged RTUs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BF59C6-3EE8-838D-9927-04649F2D31C9}"/>
              </a:ext>
            </a:extLst>
          </p:cNvPr>
          <p:cNvSpPr/>
          <p:nvPr/>
        </p:nvSpPr>
        <p:spPr>
          <a:xfrm flipH="1">
            <a:off x="7176829" y="4271899"/>
            <a:ext cx="748901" cy="7450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43B892D-80AE-C1CA-0F97-E6CE2B3B0E15}"/>
              </a:ext>
            </a:extLst>
          </p:cNvPr>
          <p:cNvSpPr/>
          <p:nvPr/>
        </p:nvSpPr>
        <p:spPr>
          <a:xfrm>
            <a:off x="9118052" y="4633788"/>
            <a:ext cx="2513147" cy="1351844"/>
          </a:xfrm>
          <a:prstGeom prst="roundRect">
            <a:avLst>
              <a:gd name="adj" fmla="val 1459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C34F7B-4451-FCDF-45C0-81670DAE18AD}"/>
              </a:ext>
            </a:extLst>
          </p:cNvPr>
          <p:cNvSpPr txBox="1"/>
          <p:nvPr/>
        </p:nvSpPr>
        <p:spPr>
          <a:xfrm>
            <a:off x="9133898" y="5092395"/>
            <a:ext cx="2513147" cy="7540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-221821" algn="ctr">
              <a:spcBef>
                <a:spcPts val="0"/>
              </a:spcBef>
            </a:pPr>
            <a:r>
              <a:rPr lang="en-US" sz="1600" b="1" dirty="0">
                <a:solidFill>
                  <a:schemeClr val="accent4"/>
                </a:solidFill>
              </a:rPr>
              <a:t>Mostly original equipment</a:t>
            </a:r>
          </a:p>
          <a:p>
            <a:pPr indent="-221821" algn="ctr">
              <a:spcBef>
                <a:spcPts val="0"/>
              </a:spcBef>
            </a:pPr>
            <a:r>
              <a:rPr lang="en-US" sz="1100" b="1" i="1" dirty="0">
                <a:solidFill>
                  <a:schemeClr val="accent4"/>
                </a:solidFill>
              </a:rPr>
              <a:t>Some repairs, no maintenance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E63A596-A8F8-4783-DED2-75278A138665}"/>
              </a:ext>
            </a:extLst>
          </p:cNvPr>
          <p:cNvSpPr/>
          <p:nvPr/>
        </p:nvSpPr>
        <p:spPr>
          <a:xfrm flipH="1">
            <a:off x="10061710" y="4243037"/>
            <a:ext cx="748901" cy="7450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C426D714-57EF-CAA7-A668-A83370CD86F9}"/>
              </a:ext>
            </a:extLst>
          </p:cNvPr>
          <p:cNvSpPr txBox="1">
            <a:spLocks/>
          </p:cNvSpPr>
          <p:nvPr/>
        </p:nvSpPr>
        <p:spPr>
          <a:xfrm>
            <a:off x="6690735" y="1712957"/>
            <a:ext cx="4515812" cy="504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b="0" i="0" u="none" strike="noStrike" kern="1200" cap="none" dirty="0">
                <a:solidFill>
                  <a:srgbClr val="C2D3F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-3302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 dirty="0" smtClean="0">
                <a:solidFill>
                  <a:srgbClr val="C2D3F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69900" marR="0" indent="-3429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3pPr>
            <a:lvl4pPr marL="457200" marR="0" indent="-3302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4pPr>
            <a:lvl5pPr marL="457200" marR="0" indent="-3302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4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accent2"/>
                </a:solidFill>
              </a:rPr>
              <a:t>Current State: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736D62-3ED4-E47E-2C68-C7FDF0C9C9D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0856" y="2398781"/>
            <a:ext cx="441817" cy="441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93C390-46F6-5260-58D6-9632B218F8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929" y="2365564"/>
            <a:ext cx="499380" cy="4993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0C48AE-CC77-8206-4F6B-81CC413CEF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962" y="4432186"/>
            <a:ext cx="355367" cy="4397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96F94-78CA-E524-529F-A60016EE75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116" y="4373431"/>
            <a:ext cx="447107" cy="5087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2347A-F783-DE6E-0B22-F34404433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48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6D4B-68E3-6AF3-B274-D4BF44FA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j-lt"/>
                <a:cs typeface="Arial"/>
              </a:rPr>
              <a:t>OUR </a:t>
            </a:r>
            <a:r>
              <a:rPr lang="en-US">
                <a:latin typeface="+mj-lt"/>
                <a:cs typeface="Arial"/>
              </a:rPr>
              <a:t>GOAL</a:t>
            </a:r>
            <a:endParaRPr lang="en-US" b="1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B39A1-373D-9D73-72DE-0ABFC3CFE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762" y="1784227"/>
            <a:ext cx="10330338" cy="556923"/>
          </a:xfr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159169" indent="0">
              <a:buNone/>
            </a:pPr>
            <a:r>
              <a:rPr lang="en-US" sz="2400" b="1">
                <a:solidFill>
                  <a:schemeClr val="accent2"/>
                </a:solidFill>
              </a:rPr>
              <a:t>Help Connecticut buildings become more sustainable and efficient</a:t>
            </a:r>
            <a:endParaRPr lang="en-US" sz="2400" dirty="0">
              <a:solidFill>
                <a:schemeClr val="accent2"/>
              </a:solidFill>
            </a:endParaRPr>
          </a:p>
          <a:p>
            <a:pPr indent="-221821"/>
            <a:endParaRPr lang="en-US" sz="1600" b="1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C9899-3428-992A-61C9-5182FF591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A585CD-4140-BFCE-6812-2750F4D83EB3}"/>
              </a:ext>
            </a:extLst>
          </p:cNvPr>
          <p:cNvGrpSpPr/>
          <p:nvPr/>
        </p:nvGrpSpPr>
        <p:grpSpPr>
          <a:xfrm>
            <a:off x="507165" y="2761075"/>
            <a:ext cx="3482651" cy="2725812"/>
            <a:chOff x="613490" y="2761075"/>
            <a:chExt cx="3482651" cy="272581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005FDC5-F561-2DD7-AB93-46475C6D9A3A}"/>
                </a:ext>
              </a:extLst>
            </p:cNvPr>
            <p:cNvSpPr/>
            <p:nvPr/>
          </p:nvSpPr>
          <p:spPr>
            <a:xfrm>
              <a:off x="634484" y="3218514"/>
              <a:ext cx="3461657" cy="226837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6B18B4-272F-51BD-76E3-1B39D75DF992}"/>
                </a:ext>
              </a:extLst>
            </p:cNvPr>
            <p:cNvSpPr txBox="1"/>
            <p:nvPr/>
          </p:nvSpPr>
          <p:spPr>
            <a:xfrm>
              <a:off x="613490" y="3929494"/>
              <a:ext cx="3461657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Upgrade building insulation: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30AD21-2DE6-36FD-A046-9D197D247C65}"/>
                </a:ext>
              </a:extLst>
            </p:cNvPr>
            <p:cNvSpPr txBox="1"/>
            <p:nvPr/>
          </p:nvSpPr>
          <p:spPr>
            <a:xfrm>
              <a:off x="634484" y="4385578"/>
              <a:ext cx="3444446" cy="83099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indent="-380365" algn="ctr"/>
              <a:r>
                <a:rPr lang="en-US" sz="2400" b="1" dirty="0">
                  <a:solidFill>
                    <a:schemeClr val="accent4"/>
                  </a:solidFill>
                </a:rPr>
                <a:t>~ 200% R value increase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E7573D-DC35-0D5B-735A-27B584057EAE}"/>
                </a:ext>
              </a:extLst>
            </p:cNvPr>
            <p:cNvGrpSpPr/>
            <p:nvPr/>
          </p:nvGrpSpPr>
          <p:grpSpPr>
            <a:xfrm>
              <a:off x="1874525" y="2761075"/>
              <a:ext cx="981573" cy="976544"/>
              <a:chOff x="1874525" y="2577518"/>
              <a:chExt cx="981573" cy="97654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50FB996-DB5E-6DFB-CC3F-64D08C0AA582}"/>
                  </a:ext>
                </a:extLst>
              </p:cNvPr>
              <p:cNvSpPr/>
              <p:nvPr/>
            </p:nvSpPr>
            <p:spPr>
              <a:xfrm flipH="1">
                <a:off x="1874525" y="2577518"/>
                <a:ext cx="981573" cy="976544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90D5DE9-2840-C9CC-C117-2387ED60BE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8986" y="2747176"/>
                <a:ext cx="672650" cy="672650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5C098D-58D5-681E-148E-119D1099A992}"/>
              </a:ext>
            </a:extLst>
          </p:cNvPr>
          <p:cNvGrpSpPr/>
          <p:nvPr/>
        </p:nvGrpSpPr>
        <p:grpSpPr>
          <a:xfrm>
            <a:off x="4202996" y="2761075"/>
            <a:ext cx="3824161" cy="2732887"/>
            <a:chOff x="4202996" y="2761075"/>
            <a:chExt cx="3824161" cy="27328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C9F9FDB-B985-A0DC-0722-4807431623B3}"/>
                </a:ext>
              </a:extLst>
            </p:cNvPr>
            <p:cNvSpPr/>
            <p:nvPr/>
          </p:nvSpPr>
          <p:spPr>
            <a:xfrm>
              <a:off x="4202996" y="3225589"/>
              <a:ext cx="3824161" cy="226837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7AC607-0A42-EA89-F1ED-2025B88633A1}"/>
                </a:ext>
              </a:extLst>
            </p:cNvPr>
            <p:cNvSpPr txBox="1"/>
            <p:nvPr/>
          </p:nvSpPr>
          <p:spPr>
            <a:xfrm>
              <a:off x="4613846" y="3929494"/>
              <a:ext cx="2937246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Enhance Efficiency: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05330A-3474-425F-11A4-7F6D0BFAC505}"/>
                </a:ext>
              </a:extLst>
            </p:cNvPr>
            <p:cNvSpPr txBox="1"/>
            <p:nvPr/>
          </p:nvSpPr>
          <p:spPr>
            <a:xfrm>
              <a:off x="4207979" y="4247078"/>
              <a:ext cx="3801967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indent="-380365" algn="ctr"/>
              <a:r>
                <a:rPr lang="en-US" sz="1800" dirty="0">
                  <a:solidFill>
                    <a:schemeClr val="accent4"/>
                  </a:solidFill>
                </a:rPr>
                <a:t>We will install approximately </a:t>
              </a:r>
              <a:r>
                <a:rPr lang="en-US" sz="2400" b="1" dirty="0">
                  <a:solidFill>
                    <a:schemeClr val="accent4"/>
                  </a:solidFill>
                </a:rPr>
                <a:t>18 tons </a:t>
              </a:r>
              <a:r>
                <a:rPr lang="en-US" sz="1800" dirty="0">
                  <a:solidFill>
                    <a:schemeClr val="accent4"/>
                  </a:solidFill>
                </a:rPr>
                <a:t>of water source heat pumps, utilizing existing ductwork 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813FC0F-99F0-1BED-4C9A-0B839B971681}"/>
                </a:ext>
              </a:extLst>
            </p:cNvPr>
            <p:cNvGrpSpPr/>
            <p:nvPr/>
          </p:nvGrpSpPr>
          <p:grpSpPr>
            <a:xfrm>
              <a:off x="5642015" y="2761075"/>
              <a:ext cx="981573" cy="976544"/>
              <a:chOff x="5642015" y="2595229"/>
              <a:chExt cx="981573" cy="976544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FD87C59-4075-9D8B-A1D9-95EF4A0EB7C9}"/>
                  </a:ext>
                </a:extLst>
              </p:cNvPr>
              <p:cNvSpPr/>
              <p:nvPr/>
            </p:nvSpPr>
            <p:spPr>
              <a:xfrm flipH="1">
                <a:off x="5642015" y="2595229"/>
                <a:ext cx="981573" cy="976544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30F2DC6-B494-0CF9-DA4C-CCFAA9C2C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46170" y="2760289"/>
                <a:ext cx="785838" cy="609904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708137-11E5-341D-AE1F-473419C6363F}"/>
              </a:ext>
            </a:extLst>
          </p:cNvPr>
          <p:cNvGrpSpPr/>
          <p:nvPr/>
        </p:nvGrpSpPr>
        <p:grpSpPr>
          <a:xfrm>
            <a:off x="8226470" y="2761075"/>
            <a:ext cx="3461657" cy="2725812"/>
            <a:chOff x="8141410" y="2761075"/>
            <a:chExt cx="3461657" cy="2725812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B908021-1A7A-7394-2380-055BB44584EC}"/>
                </a:ext>
              </a:extLst>
            </p:cNvPr>
            <p:cNvSpPr/>
            <p:nvPr/>
          </p:nvSpPr>
          <p:spPr>
            <a:xfrm>
              <a:off x="8141410" y="3218514"/>
              <a:ext cx="3461657" cy="226837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2364C0-F56B-7376-67B4-C5AADF538E44}"/>
                </a:ext>
              </a:extLst>
            </p:cNvPr>
            <p:cNvSpPr txBox="1"/>
            <p:nvPr/>
          </p:nvSpPr>
          <p:spPr>
            <a:xfrm>
              <a:off x="8141411" y="4293244"/>
              <a:ext cx="3461656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indent="-380365" algn="ctr"/>
              <a:r>
                <a:rPr lang="en-US" sz="1800" dirty="0">
                  <a:solidFill>
                    <a:schemeClr val="accent4"/>
                  </a:solidFill>
                </a:rPr>
                <a:t>Our plan includes ERVs that will provide </a:t>
              </a:r>
              <a:r>
                <a:rPr lang="en-US" sz="2400" b="1" dirty="0">
                  <a:solidFill>
                    <a:schemeClr val="accent4"/>
                  </a:solidFill>
                </a:rPr>
                <a:t>1,000 CFM </a:t>
              </a:r>
              <a:r>
                <a:rPr lang="en-US" sz="1800" dirty="0">
                  <a:solidFill>
                    <a:schemeClr val="accent4"/>
                  </a:solidFill>
                </a:rPr>
                <a:t>of ventilation / heat recovery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3FFBEC-2F14-A725-14F0-95A4382DB229}"/>
                </a:ext>
              </a:extLst>
            </p:cNvPr>
            <p:cNvSpPr txBox="1"/>
            <p:nvPr/>
          </p:nvSpPr>
          <p:spPr>
            <a:xfrm>
              <a:off x="8403615" y="3929494"/>
              <a:ext cx="2937246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Improve Air Quality: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17D4951-690F-9A3A-C877-D79D114B1D70}"/>
                </a:ext>
              </a:extLst>
            </p:cNvPr>
            <p:cNvGrpSpPr/>
            <p:nvPr/>
          </p:nvGrpSpPr>
          <p:grpSpPr>
            <a:xfrm>
              <a:off x="9402434" y="2761075"/>
              <a:ext cx="981573" cy="976544"/>
              <a:chOff x="9402434" y="2687454"/>
              <a:chExt cx="981573" cy="97654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C0E588D-4440-AD9F-4513-4D776138840C}"/>
                  </a:ext>
                </a:extLst>
              </p:cNvPr>
              <p:cNvSpPr/>
              <p:nvPr/>
            </p:nvSpPr>
            <p:spPr>
              <a:xfrm flipH="1">
                <a:off x="9402434" y="2687454"/>
                <a:ext cx="981573" cy="976544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48B4FE3-2E29-61AD-ED7B-056D76E8F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27630" y="2799926"/>
                <a:ext cx="731177" cy="77549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36530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DFFFA24E-FB38-BDB3-A838-7B9DC578AE57}"/>
              </a:ext>
            </a:extLst>
          </p:cNvPr>
          <p:cNvGrpSpPr/>
          <p:nvPr/>
        </p:nvGrpSpPr>
        <p:grpSpPr>
          <a:xfrm>
            <a:off x="6916866" y="3151664"/>
            <a:ext cx="5888428" cy="5888428"/>
            <a:chOff x="7963521" y="2558737"/>
            <a:chExt cx="5479840" cy="54798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BA69EE7-A06A-A262-6991-306CCD0AA2E4}"/>
                </a:ext>
              </a:extLst>
            </p:cNvPr>
            <p:cNvSpPr/>
            <p:nvPr/>
          </p:nvSpPr>
          <p:spPr>
            <a:xfrm>
              <a:off x="7963521" y="2558737"/>
              <a:ext cx="5479840" cy="547984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 descr="Facilities | Creative Child Center">
              <a:extLst>
                <a:ext uri="{FF2B5EF4-FFF2-40B4-BE49-F238E27FC236}">
                  <a16:creationId xmlns:a16="http://schemas.microsoft.com/office/drawing/2014/main" id="{6404EEC6-DAF5-5A6C-7B14-22B402DAA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839" b="-48865"/>
            <a:stretch/>
          </p:blipFill>
          <p:spPr bwMode="auto">
            <a:xfrm>
              <a:off x="8407496" y="3032909"/>
              <a:ext cx="4591890" cy="453149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91A6D4B-68E3-6AF3-B274-D4BF44FA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63" y="835908"/>
            <a:ext cx="10515600" cy="1241248"/>
          </a:xfrm>
        </p:spPr>
        <p:txBody>
          <a:bodyPr/>
          <a:lstStyle/>
          <a:p>
            <a:pPr marL="159169" indent="0">
              <a:spcBef>
                <a:spcPts val="0"/>
              </a:spcBef>
              <a:buNone/>
            </a:pPr>
            <a:r>
              <a:rPr lang="en-US" sz="4000" b="1" dirty="0"/>
              <a:t>THE PLAN:</a:t>
            </a:r>
            <a:endParaRPr lang="en-US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D92A61-79E7-43F2-5116-A68DEA752D77}"/>
              </a:ext>
            </a:extLst>
          </p:cNvPr>
          <p:cNvGrpSpPr/>
          <p:nvPr/>
        </p:nvGrpSpPr>
        <p:grpSpPr>
          <a:xfrm>
            <a:off x="914400" y="1681085"/>
            <a:ext cx="4936534" cy="1006330"/>
            <a:chOff x="335999" y="1960133"/>
            <a:chExt cx="4936534" cy="1006330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D51A6A4-D306-BDDA-F683-969A8D8275B2}"/>
                </a:ext>
              </a:extLst>
            </p:cNvPr>
            <p:cNvSpPr/>
            <p:nvPr/>
          </p:nvSpPr>
          <p:spPr>
            <a:xfrm>
              <a:off x="710449" y="1960133"/>
              <a:ext cx="4562084" cy="1006330"/>
            </a:xfrm>
            <a:prstGeom prst="roundRect">
              <a:avLst>
                <a:gd name="adj" fmla="val 1783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Content Placeholder 8">
              <a:extLst>
                <a:ext uri="{FF2B5EF4-FFF2-40B4-BE49-F238E27FC236}">
                  <a16:creationId xmlns:a16="http://schemas.microsoft.com/office/drawing/2014/main" id="{B5E8F94E-9404-EF59-A4AF-0C3E8FCB96AD}"/>
                </a:ext>
              </a:extLst>
            </p:cNvPr>
            <p:cNvSpPr txBox="1">
              <a:spLocks/>
            </p:cNvSpPr>
            <p:nvPr/>
          </p:nvSpPr>
          <p:spPr>
            <a:xfrm>
              <a:off x="1157733" y="2019182"/>
              <a:ext cx="4114800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marR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en-US" sz="1600" b="0" i="0" u="none" strike="noStrike" kern="1200" cap="none" dirty="0">
                  <a:solidFill>
                    <a:srgbClr val="C2D3F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457200" marR="0" indent="-3302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 smtClean="0">
                  <a:solidFill>
                    <a:srgbClr val="C2D3F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469900" marR="0" indent="-3429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 smtClean="0">
                  <a:solidFill>
                    <a:srgbClr val="C2D3F5"/>
                  </a:solidFill>
                  <a:latin typeface="Arial"/>
                  <a:ea typeface="+mn-ea"/>
                  <a:cs typeface="Arial"/>
                  <a:sym typeface="Arial"/>
                </a:defRPr>
              </a:lvl3pPr>
              <a:lvl4pPr marL="457200" marR="0" indent="-3302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 smtClean="0">
                  <a:solidFill>
                    <a:srgbClr val="C2D3F5"/>
                  </a:solidFill>
                  <a:latin typeface="Arial"/>
                  <a:ea typeface="+mn-ea"/>
                  <a:cs typeface="Arial"/>
                  <a:sym typeface="Arial"/>
                </a:defRPr>
              </a:lvl4pPr>
              <a:lvl5pPr marL="457200" marR="0" indent="-3302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>
                  <a:solidFill>
                    <a:srgbClr val="C2D3F5"/>
                  </a:solidFill>
                  <a:latin typeface="Arial"/>
                  <a:ea typeface="+mn-ea"/>
                  <a:cs typeface="Arial"/>
                  <a:sym typeface="Arial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0"/>
                </a:spcBef>
                <a:buClr>
                  <a:srgbClr val="C2D3F5"/>
                </a:buClr>
                <a:buSzPct val="100000"/>
              </a:pPr>
              <a:r>
                <a:rPr lang="en-US" b="1">
                  <a:solidFill>
                    <a:schemeClr val="accent4"/>
                  </a:solidFill>
                </a:rPr>
                <a:t>Replace traditional electric only hot water heater with heat pump hot water heater 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A94ABF-A387-7BAD-A982-6CD6F8BAAECD}"/>
                </a:ext>
              </a:extLst>
            </p:cNvPr>
            <p:cNvSpPr/>
            <p:nvPr/>
          </p:nvSpPr>
          <p:spPr>
            <a:xfrm flipH="1">
              <a:off x="335999" y="2066134"/>
              <a:ext cx="748901" cy="74506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672B2BF-EBC0-5C22-B001-36FAA61B9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865" y="2210685"/>
              <a:ext cx="512829" cy="45596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F8FB414-BB3D-5309-5A8C-02241A6CB084}"/>
              </a:ext>
            </a:extLst>
          </p:cNvPr>
          <p:cNvGrpSpPr/>
          <p:nvPr/>
        </p:nvGrpSpPr>
        <p:grpSpPr>
          <a:xfrm>
            <a:off x="914400" y="2839199"/>
            <a:ext cx="4936534" cy="914400"/>
            <a:chOff x="335999" y="2988784"/>
            <a:chExt cx="4936534" cy="914400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3C0450D7-E050-F1B1-978B-AB21498E710C}"/>
                </a:ext>
              </a:extLst>
            </p:cNvPr>
            <p:cNvSpPr/>
            <p:nvPr/>
          </p:nvSpPr>
          <p:spPr>
            <a:xfrm>
              <a:off x="710450" y="3104562"/>
              <a:ext cx="4562083" cy="702442"/>
            </a:xfrm>
            <a:prstGeom prst="roundRect">
              <a:avLst>
                <a:gd name="adj" fmla="val 1783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8">
              <a:extLst>
                <a:ext uri="{FF2B5EF4-FFF2-40B4-BE49-F238E27FC236}">
                  <a16:creationId xmlns:a16="http://schemas.microsoft.com/office/drawing/2014/main" id="{3C0A9014-C920-6501-433A-37BC3275EA04}"/>
                </a:ext>
              </a:extLst>
            </p:cNvPr>
            <p:cNvSpPr txBox="1">
              <a:spLocks/>
            </p:cNvSpPr>
            <p:nvPr/>
          </p:nvSpPr>
          <p:spPr>
            <a:xfrm>
              <a:off x="1157733" y="2988784"/>
              <a:ext cx="3931920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marR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en-US" sz="1600" b="0" i="0" u="none" strike="noStrike" kern="1200" cap="none" dirty="0">
                  <a:solidFill>
                    <a:srgbClr val="C2D3F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457200" marR="0" indent="-3302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 smtClean="0">
                  <a:solidFill>
                    <a:srgbClr val="C2D3F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469900" marR="0" indent="-3429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 smtClean="0">
                  <a:solidFill>
                    <a:srgbClr val="C2D3F5"/>
                  </a:solidFill>
                  <a:latin typeface="Arial"/>
                  <a:ea typeface="+mn-ea"/>
                  <a:cs typeface="Arial"/>
                  <a:sym typeface="Arial"/>
                </a:defRPr>
              </a:lvl3pPr>
              <a:lvl4pPr marL="457200" marR="0" indent="-3302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 smtClean="0">
                  <a:solidFill>
                    <a:srgbClr val="C2D3F5"/>
                  </a:solidFill>
                  <a:latin typeface="Arial"/>
                  <a:ea typeface="+mn-ea"/>
                  <a:cs typeface="Arial"/>
                  <a:sym typeface="Arial"/>
                </a:defRPr>
              </a:lvl4pPr>
              <a:lvl5pPr marL="457200" marR="0" indent="-3302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>
                  <a:solidFill>
                    <a:srgbClr val="C2D3F5"/>
                  </a:solidFill>
                  <a:latin typeface="Arial"/>
                  <a:ea typeface="+mn-ea"/>
                  <a:cs typeface="Arial"/>
                  <a:sym typeface="Arial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0"/>
                </a:spcBef>
                <a:buClr>
                  <a:srgbClr val="C2D3F5"/>
                </a:buClr>
                <a:buSzPct val="100000"/>
              </a:pPr>
              <a:r>
                <a:rPr lang="en-US" b="1">
                  <a:solidFill>
                    <a:schemeClr val="accent4"/>
                  </a:solidFill>
                </a:rPr>
                <a:t>Install new insulation to increase insulation on roof and under floor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84D78B4-2B2E-9990-711C-D21A53A54E20}"/>
                </a:ext>
              </a:extLst>
            </p:cNvPr>
            <p:cNvSpPr/>
            <p:nvPr/>
          </p:nvSpPr>
          <p:spPr>
            <a:xfrm flipH="1">
              <a:off x="335999" y="3075367"/>
              <a:ext cx="748901" cy="74506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92DA9E7-B9C3-616A-7918-9E2D95336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865" y="3219239"/>
              <a:ext cx="481764" cy="48176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F22A43-EB67-3A53-0F02-1CAD9CC6B63E}"/>
              </a:ext>
            </a:extLst>
          </p:cNvPr>
          <p:cNvGrpSpPr/>
          <p:nvPr/>
        </p:nvGrpSpPr>
        <p:grpSpPr>
          <a:xfrm>
            <a:off x="914400" y="3806950"/>
            <a:ext cx="4936533" cy="914400"/>
            <a:chOff x="335999" y="3970619"/>
            <a:chExt cx="4936533" cy="914400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1D85811-EB50-C04A-FBC0-E11E0BDC3837}"/>
                </a:ext>
              </a:extLst>
            </p:cNvPr>
            <p:cNvSpPr/>
            <p:nvPr/>
          </p:nvSpPr>
          <p:spPr>
            <a:xfrm>
              <a:off x="710449" y="4073974"/>
              <a:ext cx="4562083" cy="702442"/>
            </a:xfrm>
            <a:prstGeom prst="roundRect">
              <a:avLst>
                <a:gd name="adj" fmla="val 1783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ontent Placeholder 8">
              <a:extLst>
                <a:ext uri="{FF2B5EF4-FFF2-40B4-BE49-F238E27FC236}">
                  <a16:creationId xmlns:a16="http://schemas.microsoft.com/office/drawing/2014/main" id="{908B6A91-569C-943B-1A27-6B1D35875BAA}"/>
                </a:ext>
              </a:extLst>
            </p:cNvPr>
            <p:cNvSpPr txBox="1">
              <a:spLocks/>
            </p:cNvSpPr>
            <p:nvPr/>
          </p:nvSpPr>
          <p:spPr>
            <a:xfrm>
              <a:off x="1157733" y="3970619"/>
              <a:ext cx="3931920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marR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en-US" sz="1600" b="0" i="0" u="none" strike="noStrike" kern="1200" cap="none" dirty="0">
                  <a:solidFill>
                    <a:srgbClr val="C2D3F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457200" marR="0" indent="-3302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 smtClean="0">
                  <a:solidFill>
                    <a:srgbClr val="C2D3F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469900" marR="0" indent="-3429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 smtClean="0">
                  <a:solidFill>
                    <a:srgbClr val="C2D3F5"/>
                  </a:solidFill>
                  <a:latin typeface="Arial"/>
                  <a:ea typeface="+mn-ea"/>
                  <a:cs typeface="Arial"/>
                  <a:sym typeface="Arial"/>
                </a:defRPr>
              </a:lvl3pPr>
              <a:lvl4pPr marL="457200" marR="0" indent="-3302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 smtClean="0">
                  <a:solidFill>
                    <a:srgbClr val="C2D3F5"/>
                  </a:solidFill>
                  <a:latin typeface="Arial"/>
                  <a:ea typeface="+mn-ea"/>
                  <a:cs typeface="Arial"/>
                  <a:sym typeface="Arial"/>
                </a:defRPr>
              </a:lvl4pPr>
              <a:lvl5pPr marL="457200" marR="0" indent="-3302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>
                  <a:solidFill>
                    <a:srgbClr val="C2D3F5"/>
                  </a:solidFill>
                  <a:latin typeface="Arial"/>
                  <a:ea typeface="+mn-ea"/>
                  <a:cs typeface="Arial"/>
                  <a:sym typeface="Arial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0"/>
                </a:spcBef>
                <a:buClr>
                  <a:srgbClr val="C2D3F5"/>
                </a:buClr>
                <a:buSzPct val="100000"/>
              </a:pPr>
              <a:r>
                <a:rPr lang="en-US" b="1">
                  <a:solidFill>
                    <a:schemeClr val="accent4"/>
                  </a:solidFill>
                </a:rPr>
                <a:t>Integrate Ultra-High Performance HVAC 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7F8C025-D219-307E-D823-50A2EAD7F4EE}"/>
                </a:ext>
              </a:extLst>
            </p:cNvPr>
            <p:cNvSpPr/>
            <p:nvPr/>
          </p:nvSpPr>
          <p:spPr>
            <a:xfrm flipH="1">
              <a:off x="335999" y="4053416"/>
              <a:ext cx="748901" cy="74506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6928A49-C64C-3F76-13D2-B88E0AF80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291" y="4213460"/>
              <a:ext cx="469976" cy="48771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FE9154-9A0B-3DC5-1C7E-51C2297CE493}"/>
              </a:ext>
            </a:extLst>
          </p:cNvPr>
          <p:cNvGrpSpPr/>
          <p:nvPr/>
        </p:nvGrpSpPr>
        <p:grpSpPr>
          <a:xfrm>
            <a:off x="921837" y="4850275"/>
            <a:ext cx="4936533" cy="1387276"/>
            <a:chOff x="343436" y="4850275"/>
            <a:chExt cx="4936533" cy="1387276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BCCA87AD-54DA-E644-6678-7A684DFB4A5F}"/>
                </a:ext>
              </a:extLst>
            </p:cNvPr>
            <p:cNvSpPr/>
            <p:nvPr/>
          </p:nvSpPr>
          <p:spPr>
            <a:xfrm>
              <a:off x="717886" y="4850275"/>
              <a:ext cx="4562083" cy="1387276"/>
            </a:xfrm>
            <a:prstGeom prst="roundRect">
              <a:avLst>
                <a:gd name="adj" fmla="val 1783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40256A1-738B-967E-DC8E-1621A8DE76EA}"/>
                </a:ext>
              </a:extLst>
            </p:cNvPr>
            <p:cNvSpPr/>
            <p:nvPr/>
          </p:nvSpPr>
          <p:spPr>
            <a:xfrm flipH="1">
              <a:off x="343436" y="5149923"/>
              <a:ext cx="748901" cy="74506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ontent Placeholder 8">
              <a:extLst>
                <a:ext uri="{FF2B5EF4-FFF2-40B4-BE49-F238E27FC236}">
                  <a16:creationId xmlns:a16="http://schemas.microsoft.com/office/drawing/2014/main" id="{4A6F4C6F-5790-CACA-CD18-24F9F6EEAFBF}"/>
                </a:ext>
              </a:extLst>
            </p:cNvPr>
            <p:cNvSpPr txBox="1">
              <a:spLocks/>
            </p:cNvSpPr>
            <p:nvPr/>
          </p:nvSpPr>
          <p:spPr>
            <a:xfrm>
              <a:off x="1157733" y="4970296"/>
              <a:ext cx="3931920" cy="10629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marR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en-US" sz="1600" b="0" i="0" u="none" strike="noStrike" kern="1200" cap="none" dirty="0">
                  <a:solidFill>
                    <a:srgbClr val="C2D3F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457200" marR="0" indent="-3302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 smtClean="0">
                  <a:solidFill>
                    <a:srgbClr val="C2D3F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469900" marR="0" indent="-3429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 smtClean="0">
                  <a:solidFill>
                    <a:srgbClr val="C2D3F5"/>
                  </a:solidFill>
                  <a:latin typeface="Arial"/>
                  <a:ea typeface="+mn-ea"/>
                  <a:cs typeface="Arial"/>
                  <a:sym typeface="Arial"/>
                </a:defRPr>
              </a:lvl3pPr>
              <a:lvl4pPr marL="457200" marR="0" indent="-3302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 smtClean="0">
                  <a:solidFill>
                    <a:srgbClr val="C2D3F5"/>
                  </a:solidFill>
                  <a:latin typeface="Arial"/>
                  <a:ea typeface="+mn-ea"/>
                  <a:cs typeface="Arial"/>
                  <a:sym typeface="Arial"/>
                </a:defRPr>
              </a:lvl4pPr>
              <a:lvl5pPr marL="457200" marR="0" indent="-3302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>
                  <a:solidFill>
                    <a:srgbClr val="C2D3F5"/>
                  </a:solidFill>
                  <a:latin typeface="Arial"/>
                  <a:ea typeface="+mn-ea"/>
                  <a:cs typeface="Arial"/>
                  <a:sym typeface="Arial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0"/>
                </a:spcBef>
                <a:buClr>
                  <a:srgbClr val="C2D3F5"/>
                </a:buClr>
                <a:buSzPct val="100000"/>
              </a:pPr>
              <a:r>
                <a:rPr lang="en-US" b="1">
                  <a:solidFill>
                    <a:schemeClr val="accent4"/>
                  </a:solidFill>
                </a:rPr>
                <a:t>Convert fluorescent lighting to LED to meet current CT dept. of health requirements for lighting levels in daycare centers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7859AF-424E-4B39-7988-E74B2C085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816" y="5233957"/>
              <a:ext cx="502625" cy="58639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DB9302-1499-03B9-E71E-429A42547F67}"/>
              </a:ext>
            </a:extLst>
          </p:cNvPr>
          <p:cNvGrpSpPr/>
          <p:nvPr/>
        </p:nvGrpSpPr>
        <p:grpSpPr>
          <a:xfrm>
            <a:off x="6341068" y="1620140"/>
            <a:ext cx="4780089" cy="914400"/>
            <a:chOff x="6071510" y="1915208"/>
            <a:chExt cx="4780089" cy="914400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32FF720-B2E6-AA9C-C5B3-38438A5816FF}"/>
                </a:ext>
              </a:extLst>
            </p:cNvPr>
            <p:cNvSpPr/>
            <p:nvPr/>
          </p:nvSpPr>
          <p:spPr>
            <a:xfrm>
              <a:off x="6445960" y="2025894"/>
              <a:ext cx="4405639" cy="702442"/>
            </a:xfrm>
            <a:prstGeom prst="roundRect">
              <a:avLst>
                <a:gd name="adj" fmla="val 1783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C8AD97F-4194-FB64-E323-17184811D97D}"/>
                </a:ext>
              </a:extLst>
            </p:cNvPr>
            <p:cNvSpPr/>
            <p:nvPr/>
          </p:nvSpPr>
          <p:spPr>
            <a:xfrm flipH="1">
              <a:off x="6071510" y="2001154"/>
              <a:ext cx="748901" cy="74506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ontent Placeholder 8">
              <a:extLst>
                <a:ext uri="{FF2B5EF4-FFF2-40B4-BE49-F238E27FC236}">
                  <a16:creationId xmlns:a16="http://schemas.microsoft.com/office/drawing/2014/main" id="{A74E4C29-06AD-4DE5-A264-E635BEBC9C59}"/>
                </a:ext>
              </a:extLst>
            </p:cNvPr>
            <p:cNvSpPr txBox="1">
              <a:spLocks/>
            </p:cNvSpPr>
            <p:nvPr/>
          </p:nvSpPr>
          <p:spPr>
            <a:xfrm>
              <a:off x="6787753" y="1915208"/>
              <a:ext cx="3931920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marR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en-US" sz="1600" b="0" i="0" u="none" strike="noStrike" kern="1200" cap="none" dirty="0">
                  <a:solidFill>
                    <a:srgbClr val="C2D3F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457200" marR="0" indent="-3302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 smtClean="0">
                  <a:solidFill>
                    <a:srgbClr val="C2D3F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469900" marR="0" indent="-3429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 smtClean="0">
                  <a:solidFill>
                    <a:srgbClr val="C2D3F5"/>
                  </a:solidFill>
                  <a:latin typeface="Arial"/>
                  <a:ea typeface="+mn-ea"/>
                  <a:cs typeface="Arial"/>
                  <a:sym typeface="Arial"/>
                </a:defRPr>
              </a:lvl3pPr>
              <a:lvl4pPr marL="457200" marR="0" indent="-3302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 smtClean="0">
                  <a:solidFill>
                    <a:srgbClr val="C2D3F5"/>
                  </a:solidFill>
                  <a:latin typeface="Arial"/>
                  <a:ea typeface="+mn-ea"/>
                  <a:cs typeface="Arial"/>
                  <a:sym typeface="Arial"/>
                </a:defRPr>
              </a:lvl4pPr>
              <a:lvl5pPr marL="457200" marR="0" indent="-330200" algn="l" defTabSz="914400" rtl="0" eaLnBrk="1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D3F5"/>
                </a:buClr>
                <a:buSzPts val="1600"/>
                <a:buFont typeface="Arial"/>
                <a:buChar char="●"/>
                <a:defRPr lang="en-US" sz="1600" b="0" i="0" u="none" strike="noStrike" kern="1200" cap="none" dirty="0">
                  <a:solidFill>
                    <a:srgbClr val="C2D3F5"/>
                  </a:solidFill>
                  <a:latin typeface="Arial"/>
                  <a:ea typeface="+mn-ea"/>
                  <a:cs typeface="Arial"/>
                  <a:sym typeface="Arial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0">
                <a:lnSpc>
                  <a:spcPct val="115000"/>
                </a:lnSpc>
                <a:buClr>
                  <a:srgbClr val="C2D3F5"/>
                </a:buClr>
                <a:buSzPts val="1600"/>
              </a:pPr>
              <a:r>
                <a:rPr lang="en-US" b="1" kern="1200">
                  <a:solidFill>
                    <a:srgbClr val="C2D3F5"/>
                  </a:solidFill>
                </a:rPr>
                <a:t>Install individual climate controls for each room 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41398F-FE0F-EA7D-6E44-65046D4E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16394" y="2177042"/>
              <a:ext cx="480439" cy="42038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8F3CE7-246E-4A33-7F71-D2668DBE154F}"/>
              </a:ext>
            </a:extLst>
          </p:cNvPr>
          <p:cNvGrpSpPr/>
          <p:nvPr/>
        </p:nvGrpSpPr>
        <p:grpSpPr>
          <a:xfrm>
            <a:off x="6328236" y="2777670"/>
            <a:ext cx="4792921" cy="745064"/>
            <a:chOff x="6058678" y="3096397"/>
            <a:chExt cx="4792921" cy="745064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3E9E7749-3C4B-1362-7B09-421D47CAF728}"/>
                </a:ext>
              </a:extLst>
            </p:cNvPr>
            <p:cNvSpPr/>
            <p:nvPr/>
          </p:nvSpPr>
          <p:spPr>
            <a:xfrm>
              <a:off x="6495580" y="3117708"/>
              <a:ext cx="4356019" cy="702442"/>
            </a:xfrm>
            <a:prstGeom prst="roundRect">
              <a:avLst>
                <a:gd name="adj" fmla="val 1783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97B4FBA-12DF-760C-88AD-A647BD587BBB}"/>
                </a:ext>
              </a:extLst>
            </p:cNvPr>
            <p:cNvSpPr/>
            <p:nvPr/>
          </p:nvSpPr>
          <p:spPr>
            <a:xfrm flipH="1">
              <a:off x="6058678" y="3096397"/>
              <a:ext cx="748901" cy="74506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6F11413-F02D-3657-F969-BB56E43D3D33}"/>
                </a:ext>
              </a:extLst>
            </p:cNvPr>
            <p:cNvSpPr txBox="1"/>
            <p:nvPr/>
          </p:nvSpPr>
          <p:spPr>
            <a:xfrm>
              <a:off x="6777578" y="3156121"/>
              <a:ext cx="3931920" cy="63453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127000">
                <a:lnSpc>
                  <a:spcPct val="115000"/>
                </a:lnSpc>
                <a:spcBef>
                  <a:spcPts val="1000"/>
                </a:spcBef>
                <a:buClr>
                  <a:srgbClr val="C2D3F5"/>
                </a:buClr>
                <a:buSzPts val="1600"/>
              </a:pPr>
              <a:r>
                <a:rPr lang="en-US" sz="1600" b="1" kern="1200">
                  <a:solidFill>
                    <a:srgbClr val="C2D3F5"/>
                  </a:solidFill>
                </a:rPr>
                <a:t>Conduct structural analysis to confirm rooftop loading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B396E6-73BF-D873-D059-17DBAA424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22074" y="3246248"/>
              <a:ext cx="481764" cy="481764"/>
            </a:xfrm>
            <a:prstGeom prst="rect">
              <a:avLst/>
            </a:prstGeom>
          </p:spPr>
        </p:pic>
      </p:grp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9B45CC3-A3CC-A378-8EF1-BC43B5EDF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22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9949C-B49B-92B9-B534-2E25DA57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INTRODUCTIONS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3C65AFE-F930-0989-CA41-E366E95A0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AF6B39-E814-AA9F-01F3-D126562F06E3}"/>
              </a:ext>
            </a:extLst>
          </p:cNvPr>
          <p:cNvSpPr/>
          <p:nvPr/>
        </p:nvSpPr>
        <p:spPr>
          <a:xfrm>
            <a:off x="935665" y="3111215"/>
            <a:ext cx="2106832" cy="2106832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8D09435-CB90-F16C-1A11-8E3F26A879D5}"/>
              </a:ext>
            </a:extLst>
          </p:cNvPr>
          <p:cNvSpPr txBox="1">
            <a:spLocks/>
          </p:cNvSpPr>
          <p:nvPr/>
        </p:nvSpPr>
        <p:spPr>
          <a:xfrm>
            <a:off x="3094866" y="3694113"/>
            <a:ext cx="5686795" cy="4715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b="0" i="0" u="none" strike="noStrike" kern="1200" cap="none" dirty="0" smtClean="0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1pPr>
            <a:lvl2pPr marL="457200" marR="0" indent="-3302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 dirty="0" smtClean="0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2pPr>
            <a:lvl3pPr marL="457200" marR="0" indent="-3302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 dirty="0" smtClean="0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3pPr>
            <a:lvl4pPr marL="457200" marR="0" indent="-3302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 dirty="0" smtClean="0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4pPr>
            <a:lvl5pPr marL="457200" marR="0" indent="-3302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 dirty="0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Bruno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0A6E841F-D15C-6D0E-5B1C-1C509E7617B9}"/>
              </a:ext>
            </a:extLst>
          </p:cNvPr>
          <p:cNvSpPr txBox="1">
            <a:spLocks/>
          </p:cNvSpPr>
          <p:nvPr/>
        </p:nvSpPr>
        <p:spPr>
          <a:xfrm>
            <a:off x="3094866" y="4164631"/>
            <a:ext cx="5686795" cy="4715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b="0" i="0" u="none" strike="noStrike" kern="1200" cap="none" dirty="0" smtClean="0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1pPr>
            <a:lvl2pPr marL="457200" marR="0" indent="-3302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 dirty="0" smtClean="0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2pPr>
            <a:lvl3pPr marL="457200" marR="0" indent="-3302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 dirty="0" smtClean="0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3pPr>
            <a:lvl4pPr marL="457200" marR="0" indent="-3302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 dirty="0" smtClean="0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4pPr>
            <a:lvl5pPr marL="457200" marR="0" indent="-3302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Font typeface="Arial"/>
              <a:buChar char="●"/>
              <a:defRPr lang="en-US" sz="1600" b="0" i="0" u="none" strike="noStrike" kern="1200" cap="none" dirty="0">
                <a:solidFill>
                  <a:srgbClr val="C2D3F5"/>
                </a:solidFill>
                <a:latin typeface="Arial"/>
                <a:ea typeface="+mn-ea"/>
                <a:cs typeface="Arial"/>
                <a:sym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Director, Innovation Lab</a:t>
            </a:r>
          </a:p>
          <a:p>
            <a:pPr>
              <a:buClrTx/>
            </a:pPr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433643B-6B49-4445-50E0-6F28375E130B}"/>
              </a:ext>
            </a:extLst>
          </p:cNvPr>
          <p:cNvSpPr>
            <a:spLocks noChangeAspect="1"/>
          </p:cNvSpPr>
          <p:nvPr/>
        </p:nvSpPr>
        <p:spPr>
          <a:xfrm>
            <a:off x="1074681" y="3250231"/>
            <a:ext cx="1828800" cy="1828800"/>
          </a:xfrm>
          <a:prstGeom prst="ellipse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75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6D4B-68E3-6AF3-B274-D4BF44FA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/>
              <a:t>BUDDERFLY’S PORTFOLIO OF SOLUTIONS</a:t>
            </a: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1831490C-BD2A-38DE-6552-FC73889E924C}"/>
              </a:ext>
            </a:extLst>
          </p:cNvPr>
          <p:cNvGrpSpPr/>
          <p:nvPr/>
        </p:nvGrpSpPr>
        <p:grpSpPr>
          <a:xfrm>
            <a:off x="5206601" y="2918837"/>
            <a:ext cx="1578613" cy="1570525"/>
            <a:chOff x="5212555" y="3104069"/>
            <a:chExt cx="1578613" cy="1570525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6D18D123-4C99-AE21-FBA8-882545B28309}"/>
                </a:ext>
              </a:extLst>
            </p:cNvPr>
            <p:cNvSpPr/>
            <p:nvPr/>
          </p:nvSpPr>
          <p:spPr>
            <a:xfrm flipH="1">
              <a:off x="5212555" y="3104069"/>
              <a:ext cx="1578613" cy="157052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9AE79D95-E66B-05CC-F2BE-309BEC0C8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0361" y="3440702"/>
              <a:ext cx="1029956" cy="913796"/>
            </a:xfrm>
            <a:prstGeom prst="rect">
              <a:avLst/>
            </a:prstGeom>
          </p:spPr>
        </p:pic>
      </p:grpSp>
      <p:sp>
        <p:nvSpPr>
          <p:cNvPr id="202" name="Oval 201">
            <a:extLst>
              <a:ext uri="{FF2B5EF4-FFF2-40B4-BE49-F238E27FC236}">
                <a16:creationId xmlns:a16="http://schemas.microsoft.com/office/drawing/2014/main" id="{28C8C3E4-C00E-0BC4-EE17-2BC696CC6C59}"/>
              </a:ext>
            </a:extLst>
          </p:cNvPr>
          <p:cNvSpPr/>
          <p:nvPr/>
        </p:nvSpPr>
        <p:spPr>
          <a:xfrm>
            <a:off x="4024966" y="1750472"/>
            <a:ext cx="3955407" cy="3919467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36BABE84-0CC0-13BA-179F-A7E8187067F1}"/>
              </a:ext>
            </a:extLst>
          </p:cNvPr>
          <p:cNvSpPr/>
          <p:nvPr/>
        </p:nvSpPr>
        <p:spPr>
          <a:xfrm>
            <a:off x="1053374" y="1785968"/>
            <a:ext cx="2418171" cy="368325"/>
          </a:xfrm>
          <a:prstGeom prst="roundRect">
            <a:avLst>
              <a:gd name="adj" fmla="val 2374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FDB4A49-A6D3-3105-15C4-3A7003545867}"/>
              </a:ext>
            </a:extLst>
          </p:cNvPr>
          <p:cNvSpPr txBox="1"/>
          <p:nvPr/>
        </p:nvSpPr>
        <p:spPr>
          <a:xfrm>
            <a:off x="1300548" y="1815934"/>
            <a:ext cx="21004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>
                <a:solidFill>
                  <a:schemeClr val="bg1"/>
                </a:solidFill>
              </a:rPr>
              <a:t>Renewable Energy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11379494-98E7-BBD4-A2E3-8C86C614D303}"/>
              </a:ext>
            </a:extLst>
          </p:cNvPr>
          <p:cNvSpPr/>
          <p:nvPr/>
        </p:nvSpPr>
        <p:spPr>
          <a:xfrm>
            <a:off x="1053374" y="3119392"/>
            <a:ext cx="2320378" cy="368325"/>
          </a:xfrm>
          <a:prstGeom prst="roundRect">
            <a:avLst>
              <a:gd name="adj" fmla="val 2374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4F7F21B-80AD-3CE2-4E0D-41EDFDC946A3}"/>
              </a:ext>
            </a:extLst>
          </p:cNvPr>
          <p:cNvSpPr txBox="1"/>
          <p:nvPr/>
        </p:nvSpPr>
        <p:spPr>
          <a:xfrm>
            <a:off x="1543779" y="3154783"/>
            <a:ext cx="17594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>
                <a:solidFill>
                  <a:schemeClr val="bg1"/>
                </a:solidFill>
              </a:rPr>
              <a:t>Battery Storage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40467B77-F39E-71B3-5DF9-47834E425EFE}"/>
              </a:ext>
            </a:extLst>
          </p:cNvPr>
          <p:cNvSpPr/>
          <p:nvPr/>
        </p:nvSpPr>
        <p:spPr>
          <a:xfrm>
            <a:off x="1053374" y="4541294"/>
            <a:ext cx="2320378" cy="368325"/>
          </a:xfrm>
          <a:prstGeom prst="roundRect">
            <a:avLst>
              <a:gd name="adj" fmla="val 2374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FA98D6F-0476-607B-BB76-49FA43A95430}"/>
              </a:ext>
            </a:extLst>
          </p:cNvPr>
          <p:cNvSpPr txBox="1"/>
          <p:nvPr/>
        </p:nvSpPr>
        <p:spPr>
          <a:xfrm>
            <a:off x="1792585" y="4572357"/>
            <a:ext cx="15106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>
                <a:solidFill>
                  <a:schemeClr val="bg1"/>
                </a:solidFill>
              </a:rPr>
              <a:t>EV Charging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C1DD0280-3394-17A8-1703-34A51A1F4246}"/>
              </a:ext>
            </a:extLst>
          </p:cNvPr>
          <p:cNvSpPr/>
          <p:nvPr/>
        </p:nvSpPr>
        <p:spPr>
          <a:xfrm>
            <a:off x="8731844" y="4521031"/>
            <a:ext cx="2538260" cy="388123"/>
          </a:xfrm>
          <a:prstGeom prst="roundRect">
            <a:avLst>
              <a:gd name="adj" fmla="val 2374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6BF5C44-F874-4358-F711-BCD4F9554552}"/>
              </a:ext>
            </a:extLst>
          </p:cNvPr>
          <p:cNvSpPr txBox="1"/>
          <p:nvPr/>
        </p:nvSpPr>
        <p:spPr>
          <a:xfrm>
            <a:off x="8794703" y="4553797"/>
            <a:ext cx="18200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Water Solutions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D2ABF9AD-CA39-0DBB-C71A-0F53E7BCC7EB}"/>
              </a:ext>
            </a:extLst>
          </p:cNvPr>
          <p:cNvSpPr/>
          <p:nvPr/>
        </p:nvSpPr>
        <p:spPr>
          <a:xfrm>
            <a:off x="8731844" y="5400696"/>
            <a:ext cx="2538260" cy="388123"/>
          </a:xfrm>
          <a:prstGeom prst="roundRect">
            <a:avLst>
              <a:gd name="adj" fmla="val 2374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306B319-0D42-089E-DF16-F28C33F5B644}"/>
              </a:ext>
            </a:extLst>
          </p:cNvPr>
          <p:cNvSpPr txBox="1"/>
          <p:nvPr/>
        </p:nvSpPr>
        <p:spPr>
          <a:xfrm>
            <a:off x="8794703" y="5427323"/>
            <a:ext cx="12046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Insulation</a:t>
            </a: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EEDB7BFD-CEA5-92A6-8F1E-A59E5CADDCCF}"/>
              </a:ext>
            </a:extLst>
          </p:cNvPr>
          <p:cNvSpPr/>
          <p:nvPr/>
        </p:nvSpPr>
        <p:spPr>
          <a:xfrm>
            <a:off x="8731844" y="3096961"/>
            <a:ext cx="2538262" cy="52604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06DF736-9E5E-9808-3455-58445026545B}"/>
              </a:ext>
            </a:extLst>
          </p:cNvPr>
          <p:cNvSpPr txBox="1"/>
          <p:nvPr/>
        </p:nvSpPr>
        <p:spPr>
          <a:xfrm>
            <a:off x="8782672" y="3064877"/>
            <a:ext cx="2651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Ultra High-Performance</a:t>
            </a:r>
          </a:p>
          <a:p>
            <a:r>
              <a:rPr lang="en-US" sz="1600" b="1">
                <a:solidFill>
                  <a:schemeClr val="bg1"/>
                </a:solidFill>
              </a:rPr>
              <a:t>HVAC</a:t>
            </a:r>
          </a:p>
        </p:txBody>
      </p:sp>
      <p:sp>
        <p:nvSpPr>
          <p:cNvPr id="125" name="Rounded Rectangle 124">
            <a:extLst>
              <a:ext uri="{FF2B5EF4-FFF2-40B4-BE49-F238E27FC236}">
                <a16:creationId xmlns:a16="http://schemas.microsoft.com/office/drawing/2014/main" id="{2C5F378E-F317-0EE1-B3AE-EDDECD1AD99E}"/>
              </a:ext>
            </a:extLst>
          </p:cNvPr>
          <p:cNvSpPr/>
          <p:nvPr/>
        </p:nvSpPr>
        <p:spPr>
          <a:xfrm>
            <a:off x="8731846" y="1720584"/>
            <a:ext cx="2538258" cy="53806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6CE68EA-C8BD-AF0B-A8D2-3B6178C37033}"/>
              </a:ext>
            </a:extLst>
          </p:cNvPr>
          <p:cNvSpPr txBox="1"/>
          <p:nvPr/>
        </p:nvSpPr>
        <p:spPr>
          <a:xfrm>
            <a:off x="8809494" y="1719947"/>
            <a:ext cx="246061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Heat Pumps</a:t>
            </a:r>
          </a:p>
          <a:p>
            <a:r>
              <a:rPr lang="en-US" sz="1400">
                <a:solidFill>
                  <a:schemeClr val="bg1"/>
                </a:solidFill>
              </a:rPr>
              <a:t>Geothermal or Air Sourced 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904F1510-46CB-0CA3-2BD9-B3832B8A9806}"/>
              </a:ext>
            </a:extLst>
          </p:cNvPr>
          <p:cNvSpPr/>
          <p:nvPr/>
        </p:nvSpPr>
        <p:spPr>
          <a:xfrm>
            <a:off x="1053374" y="5415875"/>
            <a:ext cx="2320378" cy="368325"/>
          </a:xfrm>
          <a:prstGeom prst="roundRect">
            <a:avLst>
              <a:gd name="adj" fmla="val 2374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C3EF647-1D3A-9708-24C5-8D8A2C26E3E5}"/>
              </a:ext>
            </a:extLst>
          </p:cNvPr>
          <p:cNvSpPr txBox="1"/>
          <p:nvPr/>
        </p:nvSpPr>
        <p:spPr>
          <a:xfrm>
            <a:off x="571500" y="5446516"/>
            <a:ext cx="27982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>
                <a:solidFill>
                  <a:schemeClr val="bg1"/>
                </a:solidFill>
              </a:rPr>
              <a:t>Refrigeration Controls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FCA9974B-EE64-54DD-BF5B-2C64394550EA}"/>
              </a:ext>
            </a:extLst>
          </p:cNvPr>
          <p:cNvCxnSpPr>
            <a:cxnSpLocks/>
            <a:stCxn id="125" idx="1"/>
          </p:cNvCxnSpPr>
          <p:nvPr/>
        </p:nvCxnSpPr>
        <p:spPr>
          <a:xfrm flipH="1" flipV="1">
            <a:off x="7191180" y="1988913"/>
            <a:ext cx="1540666" cy="706"/>
          </a:xfrm>
          <a:prstGeom prst="line">
            <a:avLst/>
          </a:prstGeom>
          <a:noFill/>
          <a:ln w="5715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3E1779D8-1A70-9620-17DC-551E18E8529C}"/>
              </a:ext>
            </a:extLst>
          </p:cNvPr>
          <p:cNvCxnSpPr>
            <a:cxnSpLocks/>
          </p:cNvCxnSpPr>
          <p:nvPr/>
        </p:nvCxnSpPr>
        <p:spPr>
          <a:xfrm flipH="1">
            <a:off x="3467504" y="1984936"/>
            <a:ext cx="1493601" cy="0"/>
          </a:xfrm>
          <a:prstGeom prst="line">
            <a:avLst/>
          </a:prstGeom>
          <a:noFill/>
          <a:ln w="5715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07EE4611-D424-F5BB-39FB-EDDB93D27843}"/>
              </a:ext>
            </a:extLst>
          </p:cNvPr>
          <p:cNvCxnSpPr>
            <a:cxnSpLocks/>
          </p:cNvCxnSpPr>
          <p:nvPr/>
        </p:nvCxnSpPr>
        <p:spPr>
          <a:xfrm flipH="1">
            <a:off x="3373752" y="3278442"/>
            <a:ext cx="407310" cy="0"/>
          </a:xfrm>
          <a:prstGeom prst="line">
            <a:avLst/>
          </a:prstGeom>
          <a:noFill/>
          <a:ln w="5715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079E95DD-B985-72C0-0AFF-5581B1B1379F}"/>
              </a:ext>
            </a:extLst>
          </p:cNvPr>
          <p:cNvCxnSpPr>
            <a:cxnSpLocks/>
          </p:cNvCxnSpPr>
          <p:nvPr/>
        </p:nvCxnSpPr>
        <p:spPr>
          <a:xfrm flipH="1">
            <a:off x="3369711" y="4734742"/>
            <a:ext cx="505923" cy="0"/>
          </a:xfrm>
          <a:prstGeom prst="line">
            <a:avLst/>
          </a:prstGeom>
          <a:noFill/>
          <a:ln w="5715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A0E52B83-58DB-1488-71C7-8F81F0047FD3}"/>
              </a:ext>
            </a:extLst>
          </p:cNvPr>
          <p:cNvCxnSpPr>
            <a:cxnSpLocks/>
            <a:endCxn id="132" idx="3"/>
          </p:cNvCxnSpPr>
          <p:nvPr/>
        </p:nvCxnSpPr>
        <p:spPr>
          <a:xfrm flipH="1">
            <a:off x="3369711" y="5604395"/>
            <a:ext cx="1787616" cy="11398"/>
          </a:xfrm>
          <a:prstGeom prst="line">
            <a:avLst/>
          </a:prstGeom>
          <a:noFill/>
          <a:ln w="5715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91241613-396C-EE54-E1CC-D9840FE66720}"/>
              </a:ext>
            </a:extLst>
          </p:cNvPr>
          <p:cNvCxnSpPr>
            <a:cxnSpLocks/>
          </p:cNvCxnSpPr>
          <p:nvPr/>
        </p:nvCxnSpPr>
        <p:spPr>
          <a:xfrm flipH="1">
            <a:off x="8206145" y="3355977"/>
            <a:ext cx="525699" cy="0"/>
          </a:xfrm>
          <a:prstGeom prst="line">
            <a:avLst/>
          </a:prstGeom>
          <a:noFill/>
          <a:ln w="5715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85BD36FC-5096-B39A-18A2-7641EAC6DF74}"/>
              </a:ext>
            </a:extLst>
          </p:cNvPr>
          <p:cNvCxnSpPr>
            <a:cxnSpLocks/>
          </p:cNvCxnSpPr>
          <p:nvPr/>
        </p:nvCxnSpPr>
        <p:spPr>
          <a:xfrm flipH="1">
            <a:off x="8034176" y="4700459"/>
            <a:ext cx="671511" cy="0"/>
          </a:xfrm>
          <a:prstGeom prst="line">
            <a:avLst/>
          </a:prstGeom>
          <a:noFill/>
          <a:ln w="5715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06B91A3F-0771-7B2B-1B8F-6DC7994C41E8}"/>
              </a:ext>
            </a:extLst>
          </p:cNvPr>
          <p:cNvCxnSpPr>
            <a:cxnSpLocks/>
          </p:cNvCxnSpPr>
          <p:nvPr/>
        </p:nvCxnSpPr>
        <p:spPr>
          <a:xfrm flipH="1">
            <a:off x="7100864" y="5573494"/>
            <a:ext cx="1604823" cy="0"/>
          </a:xfrm>
          <a:prstGeom prst="line">
            <a:avLst/>
          </a:prstGeom>
          <a:noFill/>
          <a:ln w="5715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3" name="Oval 162">
            <a:extLst>
              <a:ext uri="{FF2B5EF4-FFF2-40B4-BE49-F238E27FC236}">
                <a16:creationId xmlns:a16="http://schemas.microsoft.com/office/drawing/2014/main" id="{A6CB34A1-196B-0890-BB2A-2164B8BA8736}"/>
              </a:ext>
            </a:extLst>
          </p:cNvPr>
          <p:cNvSpPr/>
          <p:nvPr/>
        </p:nvSpPr>
        <p:spPr>
          <a:xfrm flipH="1">
            <a:off x="4745054" y="1620733"/>
            <a:ext cx="748901" cy="7450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35941AD2-2C1D-206A-4B4A-2986CDBD76C5}"/>
              </a:ext>
            </a:extLst>
          </p:cNvPr>
          <p:cNvSpPr/>
          <p:nvPr/>
        </p:nvSpPr>
        <p:spPr>
          <a:xfrm flipH="1">
            <a:off x="6587952" y="1624127"/>
            <a:ext cx="748901" cy="7450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DC97D7E5-7A50-D563-C9F3-6656ACA900BA}"/>
              </a:ext>
            </a:extLst>
          </p:cNvPr>
          <p:cNvSpPr/>
          <p:nvPr/>
        </p:nvSpPr>
        <p:spPr>
          <a:xfrm flipH="1">
            <a:off x="3712618" y="2913839"/>
            <a:ext cx="748901" cy="7450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869ED215-A11C-1B7B-2321-8923E84C2BBD}"/>
              </a:ext>
            </a:extLst>
          </p:cNvPr>
          <p:cNvSpPr/>
          <p:nvPr/>
        </p:nvSpPr>
        <p:spPr>
          <a:xfrm flipH="1">
            <a:off x="3805785" y="4322215"/>
            <a:ext cx="748901" cy="7450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302FFDF7-172C-C3BB-4D62-DF7129DE8FB1}"/>
              </a:ext>
            </a:extLst>
          </p:cNvPr>
          <p:cNvSpPr/>
          <p:nvPr/>
        </p:nvSpPr>
        <p:spPr>
          <a:xfrm flipH="1">
            <a:off x="4942999" y="5191891"/>
            <a:ext cx="748901" cy="7450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C5FB0D03-325E-2E5F-A0D6-72C868D82185}"/>
              </a:ext>
            </a:extLst>
          </p:cNvPr>
          <p:cNvSpPr/>
          <p:nvPr/>
        </p:nvSpPr>
        <p:spPr>
          <a:xfrm flipH="1">
            <a:off x="7602917" y="2910980"/>
            <a:ext cx="748901" cy="7450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F7CDB79E-18DB-8737-E23B-723E29807571}"/>
              </a:ext>
            </a:extLst>
          </p:cNvPr>
          <p:cNvSpPr/>
          <p:nvPr/>
        </p:nvSpPr>
        <p:spPr>
          <a:xfrm flipH="1">
            <a:off x="6497636" y="5176624"/>
            <a:ext cx="748901" cy="7450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28B8C7D8-BBD0-906E-9039-CEF145D05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159" y="1674870"/>
            <a:ext cx="483328" cy="579993"/>
          </a:xfrm>
          <a:prstGeom prst="rect">
            <a:avLst/>
          </a:prstGeom>
        </p:spPr>
      </p:pic>
      <p:sp>
        <p:nvSpPr>
          <p:cNvPr id="171" name="Oval 170">
            <a:extLst>
              <a:ext uri="{FF2B5EF4-FFF2-40B4-BE49-F238E27FC236}">
                <a16:creationId xmlns:a16="http://schemas.microsoft.com/office/drawing/2014/main" id="{A29603E9-5462-FD6C-029A-AA4F0E3F966E}"/>
              </a:ext>
            </a:extLst>
          </p:cNvPr>
          <p:cNvSpPr/>
          <p:nvPr/>
        </p:nvSpPr>
        <p:spPr>
          <a:xfrm flipH="1">
            <a:off x="7430948" y="4255463"/>
            <a:ext cx="748901" cy="7450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2" name="Picture 171">
            <a:extLst>
              <a:ext uri="{FF2B5EF4-FFF2-40B4-BE49-F238E27FC236}">
                <a16:creationId xmlns:a16="http://schemas.microsoft.com/office/drawing/2014/main" id="{A1F94BC1-7831-DC37-2001-F1A89AF1F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432" y="4474205"/>
            <a:ext cx="426517" cy="332892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3E1FFA4E-F1F9-C857-DB0D-4C80DBC16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730" y="3043731"/>
            <a:ext cx="469976" cy="487710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5F5B6DA0-DF64-A852-866C-191472714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1476" y="3099937"/>
            <a:ext cx="513073" cy="392992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EA8485B1-74AC-3621-BAD2-B04AC00F6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3079" y="5353387"/>
            <a:ext cx="484200" cy="494287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30A21517-5F8D-5CCA-B064-C0FD290DC6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3267" y="5306564"/>
            <a:ext cx="481764" cy="481764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9FD26D64-0370-5469-BC14-A6D08349DA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4319" y="4545212"/>
            <a:ext cx="568239" cy="31568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A0C3880-7391-DAFE-A4BF-634D0D5A9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24BAF-32FD-2916-373A-190BE54991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1369" y="1781471"/>
            <a:ext cx="565848" cy="43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48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6D4B-68E3-6AF3-B274-D4BF44FA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BUDDERFLY WAREHOUSE MODEL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80201B-99D9-2FBE-F662-D4AA82CFD69D}"/>
              </a:ext>
            </a:extLst>
          </p:cNvPr>
          <p:cNvSpPr txBox="1"/>
          <p:nvPr/>
        </p:nvSpPr>
        <p:spPr>
          <a:xfrm>
            <a:off x="811725" y="1725514"/>
            <a:ext cx="6786812" cy="43901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0" i="0">
                <a:solidFill>
                  <a:schemeClr val="accent4"/>
                </a:solidFill>
                <a:effectLst/>
              </a:rPr>
              <a:t>Our </a:t>
            </a:r>
            <a:r>
              <a:rPr lang="en-US" sz="1600">
                <a:solidFill>
                  <a:schemeClr val="accent4"/>
                </a:solidFill>
              </a:rPr>
              <a:t>Connecticut</a:t>
            </a:r>
            <a:r>
              <a:rPr lang="en-US" sz="1600" b="0" i="0">
                <a:solidFill>
                  <a:schemeClr val="accent4"/>
                </a:solidFill>
                <a:effectLst/>
              </a:rPr>
              <a:t> warehouse stores over 100 different types of energy </a:t>
            </a:r>
            <a:r>
              <a:rPr lang="en-US" sz="1600">
                <a:solidFill>
                  <a:schemeClr val="accent4"/>
                </a:solidFill>
              </a:rPr>
              <a:t>savings </a:t>
            </a:r>
            <a:r>
              <a:rPr lang="en-US" sz="1600" b="0" i="0">
                <a:solidFill>
                  <a:schemeClr val="accent4"/>
                </a:solidFill>
                <a:effectLst/>
              </a:rPr>
              <a:t>equipment—including LED lights, HVAC units, custom client fixtures, and so much more.</a:t>
            </a:r>
          </a:p>
          <a:p>
            <a:pPr algn="l"/>
            <a:endParaRPr lang="en-US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solidFill>
                  <a:schemeClr val="accent2"/>
                </a:solidFill>
              </a:rPr>
              <a:t>We are on a path to net-zero. </a:t>
            </a:r>
            <a:endParaRPr lang="en-US" sz="24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685800">
              <a:lnSpc>
                <a:spcPct val="114000"/>
              </a:lnSpc>
              <a:spcAft>
                <a:spcPts val="600"/>
              </a:spcAft>
              <a:buClr>
                <a:srgbClr val="C2D3F5"/>
              </a:buClr>
              <a:buSzPts val="1600"/>
            </a:pPr>
            <a:r>
              <a:rPr lang="en-US" sz="1600" b="1" kern="1200" dirty="0">
                <a:solidFill>
                  <a:schemeClr val="accent3"/>
                </a:solidFill>
                <a:ea typeface="+mn-ea"/>
              </a:rPr>
              <a:t>So far we have installed:</a:t>
            </a:r>
          </a:p>
          <a:p>
            <a:pPr marL="457200" lvl="1" indent="-330200" defTabSz="685800">
              <a:lnSpc>
                <a:spcPct val="114000"/>
              </a:lnSpc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kern="1200" dirty="0">
                <a:solidFill>
                  <a:srgbClr val="C2D3F5"/>
                </a:solidFill>
                <a:ea typeface="+mn-ea"/>
              </a:rPr>
              <a:t>Geothermal heating and cooling</a:t>
            </a:r>
          </a:p>
          <a:p>
            <a:pPr marL="457200" lvl="1" indent="-330200" defTabSz="685800">
              <a:lnSpc>
                <a:spcPct val="114000"/>
              </a:lnSpc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kern="1200" dirty="0">
                <a:solidFill>
                  <a:srgbClr val="C2D3F5"/>
                </a:solidFill>
                <a:ea typeface="+mn-ea"/>
              </a:rPr>
              <a:t>Solar panels</a:t>
            </a:r>
          </a:p>
          <a:p>
            <a:pPr marL="457200" lvl="1" indent="-330200" defTabSz="685800">
              <a:lnSpc>
                <a:spcPct val="114000"/>
              </a:lnSpc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kern="1200" dirty="0">
                <a:solidFill>
                  <a:srgbClr val="C2D3F5"/>
                </a:solidFill>
                <a:ea typeface="+mn-ea"/>
              </a:rPr>
              <a:t>New building insulation</a:t>
            </a:r>
          </a:p>
          <a:p>
            <a:pPr marL="457200" lvl="1" indent="-330200" defTabSz="685800">
              <a:lnSpc>
                <a:spcPct val="114000"/>
              </a:lnSpc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kern="1200" dirty="0">
                <a:solidFill>
                  <a:srgbClr val="C2D3F5"/>
                </a:solidFill>
                <a:ea typeface="+mn-ea"/>
              </a:rPr>
              <a:t>Electric Vehicles</a:t>
            </a:r>
          </a:p>
          <a:p>
            <a:pPr marL="457200" lvl="1" indent="-330200" defTabSz="685800">
              <a:lnSpc>
                <a:spcPct val="114000"/>
              </a:lnSpc>
              <a:buClr>
                <a:srgbClr val="C2D3F5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1600" kern="1200" dirty="0">
                <a:solidFill>
                  <a:srgbClr val="C2D3F5"/>
                </a:solidFill>
                <a:ea typeface="+mn-ea"/>
              </a:rPr>
              <a:t>LED lighting</a:t>
            </a:r>
          </a:p>
          <a:p>
            <a:pPr algn="l"/>
            <a:endParaRPr lang="en-US" sz="1600" spc="-10" dirty="0">
              <a:solidFill>
                <a:schemeClr val="bg1"/>
              </a:solidFill>
            </a:endParaRPr>
          </a:p>
          <a:p>
            <a:pPr marL="127000" lvl="1">
              <a:lnSpc>
                <a:spcPct val="114999"/>
              </a:lnSpc>
              <a:buSzPts val="1600"/>
            </a:pPr>
            <a:endParaRPr lang="en-US" sz="1600" spc="-10" dirty="0">
              <a:solidFill>
                <a:schemeClr val="accent4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7F15C3E-81FB-86E5-B6E4-85DAFE317767}"/>
              </a:ext>
            </a:extLst>
          </p:cNvPr>
          <p:cNvGrpSpPr/>
          <p:nvPr/>
        </p:nvGrpSpPr>
        <p:grpSpPr>
          <a:xfrm>
            <a:off x="10344960" y="555029"/>
            <a:ext cx="3011822" cy="3011822"/>
            <a:chOff x="10334686" y="236"/>
            <a:chExt cx="3011822" cy="301182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6C2EBA-2F61-AFE1-AB3F-46C29533BA7A}"/>
                </a:ext>
              </a:extLst>
            </p:cNvPr>
            <p:cNvSpPr/>
            <p:nvPr/>
          </p:nvSpPr>
          <p:spPr>
            <a:xfrm>
              <a:off x="10334686" y="236"/>
              <a:ext cx="3011822" cy="3011822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2BEFAA1-3673-35FA-5D79-90F089B95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67680" y="225313"/>
              <a:ext cx="2551176" cy="2551176"/>
            </a:xfrm>
            <a:prstGeom prst="ellipse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A8DEC54-D613-3645-CE7F-6D439A95E0DD}"/>
              </a:ext>
            </a:extLst>
          </p:cNvPr>
          <p:cNvGrpSpPr/>
          <p:nvPr/>
        </p:nvGrpSpPr>
        <p:grpSpPr>
          <a:xfrm>
            <a:off x="10334686" y="3714507"/>
            <a:ext cx="3011822" cy="3011822"/>
            <a:chOff x="10334686" y="3159714"/>
            <a:chExt cx="3011822" cy="301182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AE1047D-9DCD-40ED-3601-26BB84BE4ED2}"/>
                </a:ext>
              </a:extLst>
            </p:cNvPr>
            <p:cNvSpPr/>
            <p:nvPr/>
          </p:nvSpPr>
          <p:spPr>
            <a:xfrm>
              <a:off x="10334686" y="3159714"/>
              <a:ext cx="3011822" cy="3011822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DF8F56-F11E-C26C-DB7F-CE1681615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84136" y="3407735"/>
              <a:ext cx="2551176" cy="2551176"/>
            </a:xfrm>
            <a:prstGeom prst="ellipse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DE707B-C5A2-00AC-013A-D941BFF9EDF2}"/>
              </a:ext>
            </a:extLst>
          </p:cNvPr>
          <p:cNvGrpSpPr/>
          <p:nvPr/>
        </p:nvGrpSpPr>
        <p:grpSpPr>
          <a:xfrm>
            <a:off x="7598537" y="2116264"/>
            <a:ext cx="3011822" cy="3011822"/>
            <a:chOff x="7598537" y="1561471"/>
            <a:chExt cx="3011822" cy="301182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EC4F53-0BD5-0F58-4CD7-7B483A052032}"/>
                </a:ext>
              </a:extLst>
            </p:cNvPr>
            <p:cNvSpPr/>
            <p:nvPr/>
          </p:nvSpPr>
          <p:spPr>
            <a:xfrm>
              <a:off x="7598537" y="1561471"/>
              <a:ext cx="3011822" cy="3011822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64355F0-4C11-AA76-43B0-F3837E42A5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28860" y="1805724"/>
              <a:ext cx="2551176" cy="255117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61B035-70FD-C71B-8062-4DB0035879D6}"/>
              </a:ext>
            </a:extLst>
          </p:cNvPr>
          <p:cNvGrpSpPr/>
          <p:nvPr/>
        </p:nvGrpSpPr>
        <p:grpSpPr>
          <a:xfrm>
            <a:off x="4875391" y="3689483"/>
            <a:ext cx="3011822" cy="3011822"/>
            <a:chOff x="4279411" y="4002471"/>
            <a:chExt cx="3011822" cy="301182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CDA5332-7DCD-FD9C-3ED7-9FD95E99C10B}"/>
                </a:ext>
              </a:extLst>
            </p:cNvPr>
            <p:cNvSpPr/>
            <p:nvPr/>
          </p:nvSpPr>
          <p:spPr>
            <a:xfrm>
              <a:off x="4279411" y="4002471"/>
              <a:ext cx="3011822" cy="3011822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Image preview">
              <a:extLst>
                <a:ext uri="{FF2B5EF4-FFF2-40B4-BE49-F238E27FC236}">
                  <a16:creationId xmlns:a16="http://schemas.microsoft.com/office/drawing/2014/main" id="{71F3A298-9C7C-7DB3-23B1-2B4DFA7A31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99686" y="4229411"/>
              <a:ext cx="2551176" cy="255117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1D105D0-A7C4-B745-D3A7-A61F02C2E874}"/>
              </a:ext>
            </a:extLst>
          </p:cNvPr>
          <p:cNvSpPr txBox="1">
            <a:spLocks/>
          </p:cNvSpPr>
          <p:nvPr/>
        </p:nvSpPr>
        <p:spPr>
          <a:xfrm>
            <a:off x="8255000" y="579663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smtClean="0">
                <a:solidFill>
                  <a:srgbClr val="C2D3F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21</a:t>
            </a:fld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2152307-C5A5-A172-0EB1-108C84B5EA8A}"/>
              </a:ext>
            </a:extLst>
          </p:cNvPr>
          <p:cNvGrpSpPr/>
          <p:nvPr/>
        </p:nvGrpSpPr>
        <p:grpSpPr>
          <a:xfrm>
            <a:off x="7598537" y="5287279"/>
            <a:ext cx="3011822" cy="3011822"/>
            <a:chOff x="7598537" y="4691015"/>
            <a:chExt cx="3011822" cy="301182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038EF2E-06AB-1FB7-FA20-75D3A643FEAD}"/>
                </a:ext>
              </a:extLst>
            </p:cNvPr>
            <p:cNvSpPr/>
            <p:nvPr/>
          </p:nvSpPr>
          <p:spPr>
            <a:xfrm>
              <a:off x="7598537" y="4691015"/>
              <a:ext cx="3011822" cy="3011822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D752FC3-4B92-8CB5-39E1-06EC8F02E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6264"/>
            <a:stretch/>
          </p:blipFill>
          <p:spPr>
            <a:xfrm>
              <a:off x="7837419" y="4921338"/>
              <a:ext cx="2551176" cy="2551176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352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9949C-B49B-92B9-B534-2E25DA57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AGENDA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D53A80-166D-FD8C-AD9B-F7866B7EF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642" y="2189018"/>
            <a:ext cx="10164458" cy="375378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CT Innovation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UCONN </a:t>
            </a:r>
            <a:r>
              <a:rPr lang="en-US" sz="3600" dirty="0" err="1"/>
              <a:t>GreenerGov</a:t>
            </a:r>
            <a:r>
              <a:rPr lang="en-US" sz="3600" dirty="0"/>
              <a:t> Challenge: Innovate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/>
              <a:t>Budderfly’s</a:t>
            </a:r>
            <a:r>
              <a:rPr lang="en-US" sz="3600" dirty="0"/>
              <a:t> Approach to a Greener Connecticut</a:t>
            </a:r>
          </a:p>
          <a:p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8C33BE1-C9A2-9F39-64D0-6272AC33B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673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024E4-16E1-8FA9-58E0-A952C1AB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26911"/>
            <a:ext cx="11281833" cy="1316591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DID YOU KNOW…?</a:t>
            </a:r>
            <a:br>
              <a:rPr lang="en-US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CT HAS INVESTMENTS IN </a:t>
            </a:r>
            <a:r>
              <a:rPr lang="en-US" b="1">
                <a:solidFill>
                  <a:schemeClr val="lt1"/>
                </a:solidFill>
              </a:rPr>
              <a:t>220 COMPANIES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3CBB1-3F3D-2C7C-3E74-54888D059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74" y="2610212"/>
            <a:ext cx="6336114" cy="3342863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buClr>
                <a:srgbClr val="C2D3F5"/>
              </a:buClr>
              <a:buSzPts val="1600"/>
            </a:pPr>
            <a:r>
              <a:rPr lang="en-US" sz="1600">
                <a:solidFill>
                  <a:srgbClr val="C2D3F5"/>
                </a:solidFill>
              </a:rPr>
              <a:t>Connecticut is one of the few states that has a venture capital arm whose mission is to create new GDP and jobs:</a:t>
            </a:r>
          </a:p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</a:pPr>
            <a:endParaRPr lang="en-US" sz="1600">
              <a:solidFill>
                <a:srgbClr val="C2D3F5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Char char="●"/>
            </a:pPr>
            <a:r>
              <a:rPr lang="en-US" sz="1400">
                <a:solidFill>
                  <a:srgbClr val="C2D3F5"/>
                </a:solidFill>
              </a:rPr>
              <a:t>Funds under management:  $500M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Char char="●"/>
            </a:pPr>
            <a:r>
              <a:rPr lang="en-US" sz="1400">
                <a:solidFill>
                  <a:srgbClr val="C2D3F5"/>
                </a:solidFill>
              </a:rPr>
              <a:t>Our companies have ~4,000 employees in CT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Char char="●"/>
            </a:pPr>
            <a:r>
              <a:rPr lang="en-US" sz="1400">
                <a:solidFill>
                  <a:srgbClr val="C2D3F5"/>
                </a:solidFill>
              </a:rPr>
              <a:t>Focus areas: Climate, Health, Tech, Diverse Founders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Char char="●"/>
            </a:pPr>
            <a:r>
              <a:rPr lang="en-US" sz="1400">
                <a:solidFill>
                  <a:srgbClr val="C2D3F5"/>
                </a:solidFill>
              </a:rPr>
              <a:t>We invest $40–$50 million a year in new companies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Char char="●"/>
            </a:pPr>
            <a:r>
              <a:rPr lang="en-US" sz="1400">
                <a:solidFill>
                  <a:srgbClr val="C2D3F5"/>
                </a:solidFill>
              </a:rPr>
              <a:t>We generate positive returns overall (M&amp;A activities)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Char char="●"/>
            </a:pPr>
            <a:r>
              <a:rPr lang="en-US" sz="1400">
                <a:solidFill>
                  <a:srgbClr val="C2D3F5"/>
                </a:solidFill>
              </a:rPr>
              <a:t>We reinvest those returns in new CT companies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D3F5"/>
              </a:buClr>
              <a:buSzPts val="1600"/>
              <a:buChar char="●"/>
            </a:pPr>
            <a:r>
              <a:rPr lang="en-US" sz="1400">
                <a:solidFill>
                  <a:srgbClr val="C2D3F5"/>
                </a:solidFill>
              </a:rPr>
              <a:t>We are self-sustaining </a:t>
            </a:r>
            <a:r>
              <a:rPr lang="en-US" sz="1400" err="1">
                <a:solidFill>
                  <a:srgbClr val="C2D3F5"/>
                </a:solidFill>
              </a:rPr>
              <a:t>ie</a:t>
            </a:r>
            <a:r>
              <a:rPr lang="en-US" sz="1400">
                <a:solidFill>
                  <a:srgbClr val="C2D3F5"/>
                </a:solidFill>
              </a:rPr>
              <a:t>. at no-cost to the state</a:t>
            </a:r>
          </a:p>
          <a:p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3A19CAB-F1BB-A305-20D9-20C7ACE9D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DA2001D-ACA1-D331-9E0C-45A77A7B8F9D}"/>
              </a:ext>
            </a:extLst>
          </p:cNvPr>
          <p:cNvSpPr/>
          <p:nvPr/>
        </p:nvSpPr>
        <p:spPr>
          <a:xfrm>
            <a:off x="7666974" y="2199882"/>
            <a:ext cx="5783818" cy="578381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lose-up of graph">
            <a:extLst>
              <a:ext uri="{FF2B5EF4-FFF2-40B4-BE49-F238E27FC236}">
                <a16:creationId xmlns:a16="http://schemas.microsoft.com/office/drawing/2014/main" id="{8F5C8ABC-F3D8-0F6D-C61D-9E97058D2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8293" y="2691201"/>
            <a:ext cx="4801180" cy="4801180"/>
          </a:xfrm>
          <a:prstGeom prst="ellipse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6B37708-B309-9263-5840-CBB6163F96B8}"/>
              </a:ext>
            </a:extLst>
          </p:cNvPr>
          <p:cNvSpPr txBox="1">
            <a:spLocks/>
          </p:cNvSpPr>
          <p:nvPr/>
        </p:nvSpPr>
        <p:spPr>
          <a:xfrm>
            <a:off x="8763000" y="63899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smtClean="0">
                <a:solidFill>
                  <a:srgbClr val="C2D3F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4E51-B1D5-81F1-10D8-A3CB66A9D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35908"/>
            <a:ext cx="11090849" cy="76336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lt1"/>
                </a:solidFill>
                <a:latin typeface="Arial"/>
                <a:cs typeface="Arial"/>
              </a:rPr>
              <a:t>GOVERNORS INNOVATION LAB: ORIGINS</a:t>
            </a:r>
          </a:p>
        </p:txBody>
      </p:sp>
      <p:sp>
        <p:nvSpPr>
          <p:cNvPr id="3" name="Google Shape;319;p37">
            <a:extLst>
              <a:ext uri="{FF2B5EF4-FFF2-40B4-BE49-F238E27FC236}">
                <a16:creationId xmlns:a16="http://schemas.microsoft.com/office/drawing/2014/main" id="{FA9A2A2D-22EB-953E-5216-9BCFB1CAB2B1}"/>
              </a:ext>
            </a:extLst>
          </p:cNvPr>
          <p:cNvSpPr txBox="1"/>
          <p:nvPr/>
        </p:nvSpPr>
        <p:spPr>
          <a:xfrm>
            <a:off x="8490677" y="2247533"/>
            <a:ext cx="2743200" cy="212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800" b="1">
                <a:solidFill>
                  <a:schemeClr val="lt1"/>
                </a:solidFill>
              </a:rPr>
              <a:t>2024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>
                <a:solidFill>
                  <a:schemeClr val="lt1"/>
                </a:solidFill>
              </a:rPr>
              <a:t>Six</a:t>
            </a: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State Pilots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16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>
                <a:solidFill>
                  <a:srgbClr val="C2D3F5"/>
                </a:solidFill>
              </a:rPr>
              <a:t>4 UCONN, 1 OSC, 1 DOH</a:t>
            </a:r>
            <a:endParaRPr sz="1600" b="0" i="0" u="none" strike="noStrike" cap="none">
              <a:solidFill>
                <a:srgbClr val="C2D3F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19;p37">
            <a:extLst>
              <a:ext uri="{FF2B5EF4-FFF2-40B4-BE49-F238E27FC236}">
                <a16:creationId xmlns:a16="http://schemas.microsoft.com/office/drawing/2014/main" id="{5CB073D0-F460-2A31-9AFC-71EACF70FEE8}"/>
              </a:ext>
            </a:extLst>
          </p:cNvPr>
          <p:cNvSpPr txBox="1"/>
          <p:nvPr/>
        </p:nvSpPr>
        <p:spPr>
          <a:xfrm>
            <a:off x="4659729" y="4507462"/>
            <a:ext cx="2872540" cy="2283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800" b="1">
                <a:solidFill>
                  <a:schemeClr val="lt1"/>
                </a:solidFill>
              </a:rPr>
              <a:t>2023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Operationalization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>
                <a:solidFill>
                  <a:srgbClr val="C2D3F5"/>
                </a:solidFill>
              </a:rPr>
              <a:t>CI approves $2M budget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>
                <a:solidFill>
                  <a:srgbClr val="C2D3F5"/>
                </a:solidFill>
              </a:rPr>
              <a:t>OPM &amp; DAS mobilization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1600" b="1">
              <a:solidFill>
                <a:schemeClr val="lt1"/>
              </a:solidFill>
            </a:endParaRPr>
          </a:p>
        </p:txBody>
      </p:sp>
      <p:sp>
        <p:nvSpPr>
          <p:cNvPr id="5" name="Google Shape;319;p37">
            <a:extLst>
              <a:ext uri="{FF2B5EF4-FFF2-40B4-BE49-F238E27FC236}">
                <a16:creationId xmlns:a16="http://schemas.microsoft.com/office/drawing/2014/main" id="{88B5EFD3-E7B0-3A8E-0E2C-FA4F98FAD47C}"/>
              </a:ext>
            </a:extLst>
          </p:cNvPr>
          <p:cNvSpPr txBox="1"/>
          <p:nvPr/>
        </p:nvSpPr>
        <p:spPr>
          <a:xfrm>
            <a:off x="729914" y="2247533"/>
            <a:ext cx="3182503" cy="2283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800" b="1">
                <a:solidFill>
                  <a:schemeClr val="lt1"/>
                </a:solidFill>
              </a:rPr>
              <a:t>2022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Modernization Act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>
                <a:solidFill>
                  <a:srgbClr val="C2D3F5"/>
                </a:solidFill>
              </a:rPr>
              <a:t>CGS § 32-39e creates Lab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1600" b="1">
              <a:solidFill>
                <a:schemeClr val="lt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641A95-703F-6BA3-228A-38373AF5F517}"/>
              </a:ext>
            </a:extLst>
          </p:cNvPr>
          <p:cNvGrpSpPr/>
          <p:nvPr/>
        </p:nvGrpSpPr>
        <p:grpSpPr>
          <a:xfrm rot="10800000">
            <a:off x="2265053" y="3893797"/>
            <a:ext cx="7661894" cy="613665"/>
            <a:chOff x="2265053" y="3441872"/>
            <a:chExt cx="7661894" cy="61366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39F404C-7EDE-3A0E-A5F4-BD00A31306CE}"/>
                </a:ext>
              </a:extLst>
            </p:cNvPr>
            <p:cNvCxnSpPr>
              <a:cxnSpLocks/>
            </p:cNvCxnSpPr>
            <p:nvPr/>
          </p:nvCxnSpPr>
          <p:spPr>
            <a:xfrm>
              <a:off x="2326417" y="3745919"/>
              <a:ext cx="75391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9CA7D65-7CC7-E544-538F-8CB072F17AFC}"/>
                </a:ext>
              </a:extLst>
            </p:cNvPr>
            <p:cNvGrpSpPr/>
            <p:nvPr/>
          </p:nvGrpSpPr>
          <p:grpSpPr>
            <a:xfrm>
              <a:off x="2265053" y="3745919"/>
              <a:ext cx="122728" cy="299980"/>
              <a:chOff x="2180003" y="3745919"/>
              <a:chExt cx="122728" cy="29998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040893D-34F2-9C4B-B7F4-A291C6B310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1367" y="3745919"/>
                <a:ext cx="0" cy="1816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210953B-C002-0C55-2F8C-EDAAD93B0174}"/>
                  </a:ext>
                </a:extLst>
              </p:cNvPr>
              <p:cNvSpPr/>
              <p:nvPr/>
            </p:nvSpPr>
            <p:spPr>
              <a:xfrm>
                <a:off x="2180003" y="3923987"/>
                <a:ext cx="122728" cy="1219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243D22-A855-5544-73EA-43C0ACEFCA1C}"/>
                </a:ext>
              </a:extLst>
            </p:cNvPr>
            <p:cNvGrpSpPr/>
            <p:nvPr/>
          </p:nvGrpSpPr>
          <p:grpSpPr>
            <a:xfrm>
              <a:off x="6034636" y="3441872"/>
              <a:ext cx="122728" cy="304047"/>
              <a:chOff x="5871923" y="3441872"/>
              <a:chExt cx="122728" cy="304047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84466C9-890F-EDA1-07DB-530507D2A2DA}"/>
                  </a:ext>
                </a:extLst>
              </p:cNvPr>
              <p:cNvCxnSpPr/>
              <p:nvPr/>
            </p:nvCxnSpPr>
            <p:spPr>
              <a:xfrm>
                <a:off x="5933287" y="3564272"/>
                <a:ext cx="0" cy="1816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522F326-BF29-3A64-0457-5A0363317FDB}"/>
                  </a:ext>
                </a:extLst>
              </p:cNvPr>
              <p:cNvSpPr/>
              <p:nvPr/>
            </p:nvSpPr>
            <p:spPr>
              <a:xfrm>
                <a:off x="5871923" y="3441872"/>
                <a:ext cx="122728" cy="1219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67E3B5B-3C17-8476-10BB-A0F4B3DB4D00}"/>
                </a:ext>
              </a:extLst>
            </p:cNvPr>
            <p:cNvGrpSpPr/>
            <p:nvPr/>
          </p:nvGrpSpPr>
          <p:grpSpPr>
            <a:xfrm>
              <a:off x="9804219" y="3745919"/>
              <a:ext cx="122728" cy="309618"/>
              <a:chOff x="9719169" y="3745919"/>
              <a:chExt cx="122728" cy="309618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3DC2EFB-8A3A-C982-3F8F-DFC7351FEE99}"/>
                  </a:ext>
                </a:extLst>
              </p:cNvPr>
              <p:cNvCxnSpPr/>
              <p:nvPr/>
            </p:nvCxnSpPr>
            <p:spPr>
              <a:xfrm>
                <a:off x="9780533" y="3745919"/>
                <a:ext cx="0" cy="1816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40C962C-21D1-0E6E-0B71-129F89AF3804}"/>
                  </a:ext>
                </a:extLst>
              </p:cNvPr>
              <p:cNvSpPr/>
              <p:nvPr/>
            </p:nvSpPr>
            <p:spPr>
              <a:xfrm>
                <a:off x="9719169" y="3933625"/>
                <a:ext cx="122728" cy="1219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36CA05B-99E8-5BBB-4DA7-EEE84C6406BA}"/>
              </a:ext>
            </a:extLst>
          </p:cNvPr>
          <p:cNvSpPr txBox="1"/>
          <p:nvPr/>
        </p:nvSpPr>
        <p:spPr>
          <a:xfrm>
            <a:off x="2623261" y="1664732"/>
            <a:ext cx="6822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195" algn="ctr">
              <a:buSzPct val="75000"/>
            </a:pPr>
            <a:r>
              <a:rPr lang="en-US" sz="2400" b="1" dirty="0">
                <a:solidFill>
                  <a:schemeClr val="accent4"/>
                </a:solidFill>
              </a:rPr>
              <a:t>How do we make government more agile?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28879FC1-11BA-91BD-C848-26DF1B892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63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7FB02891-3589-9BA5-C03A-09C184219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b="1">
                <a:solidFill>
                  <a:schemeClr val="lt1"/>
                </a:solidFill>
              </a:rPr>
              <a:t>PILOT TO PROCUREMENT OPERATIONS</a:t>
            </a:r>
            <a:r>
              <a:rPr lang="en-US" sz="3600" b="1" baseline="30000">
                <a:solidFill>
                  <a:schemeClr val="lt1"/>
                </a:solidFill>
              </a:rPr>
              <a:t>1</a:t>
            </a:r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132364-A91D-4BAE-7D50-B93B4E2653A0}"/>
              </a:ext>
            </a:extLst>
          </p:cNvPr>
          <p:cNvSpPr/>
          <p:nvPr/>
        </p:nvSpPr>
        <p:spPr>
          <a:xfrm>
            <a:off x="8886589" y="1932086"/>
            <a:ext cx="271871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Procurement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028D038-8D52-324E-04D4-823649842ECE}"/>
              </a:ext>
            </a:extLst>
          </p:cNvPr>
          <p:cNvSpPr/>
          <p:nvPr/>
        </p:nvSpPr>
        <p:spPr>
          <a:xfrm>
            <a:off x="2643423" y="2556161"/>
            <a:ext cx="214774" cy="209227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DD53970-DBBC-81D3-89E4-23B4A0606403}"/>
              </a:ext>
            </a:extLst>
          </p:cNvPr>
          <p:cNvSpPr/>
          <p:nvPr/>
        </p:nvSpPr>
        <p:spPr>
          <a:xfrm>
            <a:off x="4012009" y="2556161"/>
            <a:ext cx="214774" cy="209227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F51D236-30B9-D96B-2EC9-77482641B78A}"/>
              </a:ext>
            </a:extLst>
          </p:cNvPr>
          <p:cNvSpPr/>
          <p:nvPr/>
        </p:nvSpPr>
        <p:spPr>
          <a:xfrm>
            <a:off x="5380461" y="2559524"/>
            <a:ext cx="214774" cy="209227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7839C1C-D084-40B7-4870-F79DB995A76E}"/>
              </a:ext>
            </a:extLst>
          </p:cNvPr>
          <p:cNvSpPr/>
          <p:nvPr/>
        </p:nvSpPr>
        <p:spPr>
          <a:xfrm>
            <a:off x="6748779" y="2556161"/>
            <a:ext cx="214774" cy="209227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F3A4769-3B0A-D91B-4BD5-94E2817393FC}"/>
              </a:ext>
            </a:extLst>
          </p:cNvPr>
          <p:cNvSpPr/>
          <p:nvPr/>
        </p:nvSpPr>
        <p:spPr>
          <a:xfrm>
            <a:off x="8117097" y="2556160"/>
            <a:ext cx="214774" cy="209227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898C8C2-CAF5-32CF-575C-0F27934917F3}"/>
              </a:ext>
            </a:extLst>
          </p:cNvPr>
          <p:cNvSpPr/>
          <p:nvPr/>
        </p:nvSpPr>
        <p:spPr>
          <a:xfrm>
            <a:off x="9485415" y="2548411"/>
            <a:ext cx="214774" cy="209227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EDA1A3-0557-D3F5-0C24-D4BE4E261205}"/>
              </a:ext>
            </a:extLst>
          </p:cNvPr>
          <p:cNvSpPr txBox="1"/>
          <p:nvPr/>
        </p:nvSpPr>
        <p:spPr>
          <a:xfrm>
            <a:off x="573203" y="2874917"/>
            <a:ext cx="1591056" cy="9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/>
              </a:buClr>
            </a:pPr>
            <a:r>
              <a:rPr lang="en-US" sz="1000" b="1">
                <a:solidFill>
                  <a:schemeClr val="bg1"/>
                </a:solidFill>
              </a:rPr>
              <a:t>Problem-Solution Fit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Agency needs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Solution scoping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Funding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065E7E-660D-A1D4-F51E-EF5BADF17646}"/>
              </a:ext>
            </a:extLst>
          </p:cNvPr>
          <p:cNvSpPr txBox="1"/>
          <p:nvPr/>
        </p:nvSpPr>
        <p:spPr>
          <a:xfrm>
            <a:off x="1941789" y="2874917"/>
            <a:ext cx="1591056" cy="12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/>
              </a:buClr>
            </a:pPr>
            <a:r>
              <a:rPr lang="en-US" sz="1000" b="1">
                <a:solidFill>
                  <a:schemeClr val="bg1"/>
                </a:solidFill>
              </a:rPr>
              <a:t>Proposal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Socialization call</a:t>
            </a:r>
          </a:p>
          <a:p>
            <a:pPr marL="171450" indent="-1714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Engage BITS CSM / internal IT rep.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Economics review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188BB2-6015-E5E3-9E5B-5CF1413F64EE}"/>
              </a:ext>
            </a:extLst>
          </p:cNvPr>
          <p:cNvSpPr txBox="1"/>
          <p:nvPr/>
        </p:nvSpPr>
        <p:spPr>
          <a:xfrm>
            <a:off x="3310375" y="2874917"/>
            <a:ext cx="159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/>
              </a:buClr>
            </a:pPr>
            <a:r>
              <a:rPr lang="en-US" sz="1000" b="1">
                <a:solidFill>
                  <a:schemeClr val="bg1"/>
                </a:solidFill>
              </a:rPr>
              <a:t>Approval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OPM approval</a:t>
            </a:r>
          </a:p>
          <a:p>
            <a:pPr marL="171450" indent="-1714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Review template contract</a:t>
            </a:r>
          </a:p>
          <a:p>
            <a:pPr marL="171450" indent="-1714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Transmittal memo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3F1A1A-B0FA-D968-EC67-72C85BC08D33}"/>
              </a:ext>
            </a:extLst>
          </p:cNvPr>
          <p:cNvSpPr txBox="1"/>
          <p:nvPr/>
        </p:nvSpPr>
        <p:spPr>
          <a:xfrm>
            <a:off x="4678961" y="2874917"/>
            <a:ext cx="1590788" cy="9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/>
              </a:buClr>
            </a:pPr>
            <a:r>
              <a:rPr lang="en-US" sz="1000" b="1">
                <a:solidFill>
                  <a:schemeClr val="bg1"/>
                </a:solidFill>
              </a:rPr>
              <a:t>Reviews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Data/cloud review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AI Impact analysis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Op-Sec review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D88D256-AF21-2ECB-FA6F-1EC782D63CBD}"/>
              </a:ext>
            </a:extLst>
          </p:cNvPr>
          <p:cNvSpPr txBox="1"/>
          <p:nvPr/>
        </p:nvSpPr>
        <p:spPr>
          <a:xfrm>
            <a:off x="6047279" y="2874917"/>
            <a:ext cx="1590788" cy="756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/>
              </a:buClr>
            </a:pPr>
            <a:r>
              <a:rPr lang="en-US" sz="1000" b="1">
                <a:solidFill>
                  <a:schemeClr val="bg1"/>
                </a:solidFill>
              </a:rPr>
              <a:t>Contract</a:t>
            </a:r>
            <a:r>
              <a:rPr lang="en-US" sz="1000" b="1" baseline="30000">
                <a:solidFill>
                  <a:schemeClr val="bg1"/>
                </a:solidFill>
              </a:rPr>
              <a:t>2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State T&amp;Cs 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Success metrics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79F7CAF-DD2B-344C-AEE8-359758ECAA97}"/>
              </a:ext>
            </a:extLst>
          </p:cNvPr>
          <p:cNvSpPr txBox="1"/>
          <p:nvPr/>
        </p:nvSpPr>
        <p:spPr>
          <a:xfrm>
            <a:off x="7415597" y="2874917"/>
            <a:ext cx="1590788" cy="9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/>
              </a:buClr>
            </a:pPr>
            <a:r>
              <a:rPr lang="en-US" sz="1000" b="1">
                <a:solidFill>
                  <a:schemeClr val="bg1"/>
                </a:solidFill>
              </a:rPr>
              <a:t>Execution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User training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Project mgmt. 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Metrics tracking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BD40697-7EE3-E813-CFED-B8FEAC6AD484}"/>
              </a:ext>
            </a:extLst>
          </p:cNvPr>
          <p:cNvSpPr txBox="1"/>
          <p:nvPr/>
        </p:nvSpPr>
        <p:spPr>
          <a:xfrm>
            <a:off x="8783915" y="2882666"/>
            <a:ext cx="1590788" cy="9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/>
              </a:buClr>
            </a:pPr>
            <a:r>
              <a:rPr lang="en-US" sz="1000" b="1">
                <a:solidFill>
                  <a:schemeClr val="bg1"/>
                </a:solidFill>
              </a:rPr>
              <a:t>Completion</a:t>
            </a:r>
            <a:r>
              <a:rPr lang="en-US" sz="1000" b="1" baseline="30000">
                <a:solidFill>
                  <a:schemeClr val="bg1"/>
                </a:solidFill>
              </a:rPr>
              <a:t>3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Report results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Agency decision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Transmittal memo</a:t>
            </a:r>
            <a:endParaRPr lang="en-US" sz="1000" baseline="30000">
              <a:solidFill>
                <a:schemeClr val="bg1"/>
              </a:solidFill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4B7F6D3-EE54-1E76-9636-A81270C602D3}"/>
              </a:ext>
            </a:extLst>
          </p:cNvPr>
          <p:cNvCxnSpPr>
            <a:cxnSpLocks/>
            <a:stCxn id="743" idx="6"/>
            <a:endCxn id="38" idx="2"/>
          </p:cNvCxnSpPr>
          <p:nvPr/>
        </p:nvCxnSpPr>
        <p:spPr>
          <a:xfrm flipV="1">
            <a:off x="1489611" y="2660775"/>
            <a:ext cx="1153812" cy="188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04" name="Straight Connector 703">
            <a:extLst>
              <a:ext uri="{FF2B5EF4-FFF2-40B4-BE49-F238E27FC236}">
                <a16:creationId xmlns:a16="http://schemas.microsoft.com/office/drawing/2014/main" id="{B118AD01-349C-49C3-0C4C-6186A64C6329}"/>
              </a:ext>
            </a:extLst>
          </p:cNvPr>
          <p:cNvCxnSpPr>
            <a:cxnSpLocks/>
            <a:stCxn id="38" idx="6"/>
            <a:endCxn id="41" idx="2"/>
          </p:cNvCxnSpPr>
          <p:nvPr/>
        </p:nvCxnSpPr>
        <p:spPr>
          <a:xfrm>
            <a:off x="2858197" y="2660775"/>
            <a:ext cx="11538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5" name="Straight Connector 704">
            <a:extLst>
              <a:ext uri="{FF2B5EF4-FFF2-40B4-BE49-F238E27FC236}">
                <a16:creationId xmlns:a16="http://schemas.microsoft.com/office/drawing/2014/main" id="{BD299D16-00E8-2C04-F848-54F9FCB1DED2}"/>
              </a:ext>
            </a:extLst>
          </p:cNvPr>
          <p:cNvCxnSpPr>
            <a:cxnSpLocks/>
            <a:stCxn id="41" idx="6"/>
            <a:endCxn id="42" idx="2"/>
          </p:cNvCxnSpPr>
          <p:nvPr/>
        </p:nvCxnSpPr>
        <p:spPr>
          <a:xfrm>
            <a:off x="4226783" y="2660775"/>
            <a:ext cx="1153678" cy="33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6" name="Straight Connector 705">
            <a:extLst>
              <a:ext uri="{FF2B5EF4-FFF2-40B4-BE49-F238E27FC236}">
                <a16:creationId xmlns:a16="http://schemas.microsoft.com/office/drawing/2014/main" id="{24A32277-C370-7A0D-3507-4F904F0258A2}"/>
              </a:ext>
            </a:extLst>
          </p:cNvPr>
          <p:cNvCxnSpPr>
            <a:cxnSpLocks/>
            <a:stCxn id="42" idx="6"/>
            <a:endCxn id="43" idx="2"/>
          </p:cNvCxnSpPr>
          <p:nvPr/>
        </p:nvCxnSpPr>
        <p:spPr>
          <a:xfrm flipV="1">
            <a:off x="5595235" y="2660775"/>
            <a:ext cx="1153544" cy="33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7" name="Straight Connector 706">
            <a:extLst>
              <a:ext uri="{FF2B5EF4-FFF2-40B4-BE49-F238E27FC236}">
                <a16:creationId xmlns:a16="http://schemas.microsoft.com/office/drawing/2014/main" id="{BAFB8C2F-D443-6D25-C7F6-1182832A23F9}"/>
              </a:ext>
            </a:extLst>
          </p:cNvPr>
          <p:cNvCxnSpPr>
            <a:cxnSpLocks/>
            <a:stCxn id="43" idx="6"/>
            <a:endCxn id="44" idx="2"/>
          </p:cNvCxnSpPr>
          <p:nvPr/>
        </p:nvCxnSpPr>
        <p:spPr>
          <a:xfrm flipV="1">
            <a:off x="6963553" y="2660774"/>
            <a:ext cx="1153544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8" name="Straight Connector 707">
            <a:extLst>
              <a:ext uri="{FF2B5EF4-FFF2-40B4-BE49-F238E27FC236}">
                <a16:creationId xmlns:a16="http://schemas.microsoft.com/office/drawing/2014/main" id="{041E90EA-3AAA-24E1-8995-A9E3F50F5B4D}"/>
              </a:ext>
            </a:extLst>
          </p:cNvPr>
          <p:cNvCxnSpPr>
            <a:cxnSpLocks/>
            <a:stCxn id="44" idx="6"/>
            <a:endCxn id="46" idx="2"/>
          </p:cNvCxnSpPr>
          <p:nvPr/>
        </p:nvCxnSpPr>
        <p:spPr>
          <a:xfrm flipV="1">
            <a:off x="8331871" y="2653025"/>
            <a:ext cx="1153544" cy="77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9" name="Oval 708">
            <a:extLst>
              <a:ext uri="{FF2B5EF4-FFF2-40B4-BE49-F238E27FC236}">
                <a16:creationId xmlns:a16="http://schemas.microsoft.com/office/drawing/2014/main" id="{65EB4AD8-B2B4-C86B-B730-F646E0B0D208}"/>
              </a:ext>
            </a:extLst>
          </p:cNvPr>
          <p:cNvSpPr/>
          <p:nvPr/>
        </p:nvSpPr>
        <p:spPr>
          <a:xfrm>
            <a:off x="10855518" y="2556160"/>
            <a:ext cx="214774" cy="20922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1" name="Straight Connector 710">
            <a:extLst>
              <a:ext uri="{FF2B5EF4-FFF2-40B4-BE49-F238E27FC236}">
                <a16:creationId xmlns:a16="http://schemas.microsoft.com/office/drawing/2014/main" id="{F515DB35-FC29-6F83-318C-0D808C7AF3B7}"/>
              </a:ext>
            </a:extLst>
          </p:cNvPr>
          <p:cNvCxnSpPr>
            <a:cxnSpLocks/>
            <a:stCxn id="46" idx="6"/>
            <a:endCxn id="709" idx="2"/>
          </p:cNvCxnSpPr>
          <p:nvPr/>
        </p:nvCxnSpPr>
        <p:spPr>
          <a:xfrm>
            <a:off x="9700189" y="2653025"/>
            <a:ext cx="1155329" cy="77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3" name="TextBox 712">
            <a:extLst>
              <a:ext uri="{FF2B5EF4-FFF2-40B4-BE49-F238E27FC236}">
                <a16:creationId xmlns:a16="http://schemas.microsoft.com/office/drawing/2014/main" id="{9D25C900-3BF0-22D1-F9D7-F5F4DB2BF3E0}"/>
              </a:ext>
            </a:extLst>
          </p:cNvPr>
          <p:cNvSpPr txBox="1"/>
          <p:nvPr/>
        </p:nvSpPr>
        <p:spPr>
          <a:xfrm>
            <a:off x="10107044" y="2881159"/>
            <a:ext cx="1711722" cy="756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/>
              </a:buClr>
            </a:pPr>
            <a:r>
              <a:rPr lang="en-US" sz="1000" b="1">
                <a:solidFill>
                  <a:schemeClr val="bg1"/>
                </a:solidFill>
              </a:rPr>
              <a:t>Decisions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OPM (pilot success)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000">
                <a:solidFill>
                  <a:schemeClr val="bg1"/>
                </a:solidFill>
              </a:rPr>
              <a:t>DAS (4a-58 evaluation)</a:t>
            </a:r>
          </a:p>
        </p:txBody>
      </p:sp>
      <p:grpSp>
        <p:nvGrpSpPr>
          <p:cNvPr id="714" name="Group 713">
            <a:extLst>
              <a:ext uri="{FF2B5EF4-FFF2-40B4-BE49-F238E27FC236}">
                <a16:creationId xmlns:a16="http://schemas.microsoft.com/office/drawing/2014/main" id="{78897C16-2E1A-28AB-0D9C-6481385AE89C}"/>
              </a:ext>
            </a:extLst>
          </p:cNvPr>
          <p:cNvGrpSpPr/>
          <p:nvPr/>
        </p:nvGrpSpPr>
        <p:grpSpPr>
          <a:xfrm>
            <a:off x="3313646" y="1933669"/>
            <a:ext cx="5715783" cy="408314"/>
            <a:chOff x="2986922" y="1932614"/>
            <a:chExt cx="7048007" cy="408314"/>
          </a:xfrm>
        </p:grpSpPr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EB87F4C9-70B1-FDE5-CE41-05E233D7C14D}"/>
                </a:ext>
              </a:extLst>
            </p:cNvPr>
            <p:cNvSpPr/>
            <p:nvPr/>
          </p:nvSpPr>
          <p:spPr>
            <a:xfrm>
              <a:off x="2986922" y="1932614"/>
              <a:ext cx="6871875" cy="402480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Pilot</a:t>
              </a:r>
            </a:p>
          </p:txBody>
        </p:sp>
        <p:sp>
          <p:nvSpPr>
            <p:cNvPr id="717" name="Isosceles Triangle 6">
              <a:extLst>
                <a:ext uri="{FF2B5EF4-FFF2-40B4-BE49-F238E27FC236}">
                  <a16:creationId xmlns:a16="http://schemas.microsoft.com/office/drawing/2014/main" id="{3AB96334-5061-BA8E-876F-1D5D740010EB}"/>
                </a:ext>
              </a:extLst>
            </p:cNvPr>
            <p:cNvSpPr/>
            <p:nvPr/>
          </p:nvSpPr>
          <p:spPr>
            <a:xfrm rot="5400000">
              <a:off x="9746409" y="2052408"/>
              <a:ext cx="400908" cy="176132"/>
            </a:xfrm>
            <a:prstGeom prst="triangl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718" name="Group 717">
            <a:extLst>
              <a:ext uri="{FF2B5EF4-FFF2-40B4-BE49-F238E27FC236}">
                <a16:creationId xmlns:a16="http://schemas.microsoft.com/office/drawing/2014/main" id="{24ACE5A1-EC7B-5467-3D5F-3AB4029E851F}"/>
              </a:ext>
            </a:extLst>
          </p:cNvPr>
          <p:cNvGrpSpPr/>
          <p:nvPr/>
        </p:nvGrpSpPr>
        <p:grpSpPr>
          <a:xfrm>
            <a:off x="586696" y="1932086"/>
            <a:ext cx="2927010" cy="411480"/>
            <a:chOff x="586697" y="1934037"/>
            <a:chExt cx="2576930" cy="404112"/>
          </a:xfrm>
        </p:grpSpPr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102F40E8-CF5D-55D5-E520-65F93026BDEC}"/>
                </a:ext>
              </a:extLst>
            </p:cNvPr>
            <p:cNvSpPr/>
            <p:nvPr/>
          </p:nvSpPr>
          <p:spPr>
            <a:xfrm>
              <a:off x="586697" y="1934037"/>
              <a:ext cx="2400798" cy="40411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accent1">
                      <a:lumMod val="50000"/>
                    </a:schemeClr>
                  </a:solidFill>
                </a:rPr>
                <a:t>Ideation</a:t>
              </a:r>
            </a:p>
          </p:txBody>
        </p:sp>
        <p:sp>
          <p:nvSpPr>
            <p:cNvPr id="720" name="Isosceles Triangle 1">
              <a:extLst>
                <a:ext uri="{FF2B5EF4-FFF2-40B4-BE49-F238E27FC236}">
                  <a16:creationId xmlns:a16="http://schemas.microsoft.com/office/drawing/2014/main" id="{3ED5CF33-DCB9-7852-57D3-D854B05311AA}"/>
                </a:ext>
              </a:extLst>
            </p:cNvPr>
            <p:cNvSpPr/>
            <p:nvPr/>
          </p:nvSpPr>
          <p:spPr>
            <a:xfrm rot="5400000">
              <a:off x="2875107" y="2046428"/>
              <a:ext cx="400908" cy="176132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721" name="Rectangle: Rounded Corners 10">
            <a:extLst>
              <a:ext uri="{FF2B5EF4-FFF2-40B4-BE49-F238E27FC236}">
                <a16:creationId xmlns:a16="http://schemas.microsoft.com/office/drawing/2014/main" id="{A2CBF5C4-EAB3-22AB-9CC6-548A7F691FA1}"/>
              </a:ext>
            </a:extLst>
          </p:cNvPr>
          <p:cNvSpPr/>
          <p:nvPr/>
        </p:nvSpPr>
        <p:spPr>
          <a:xfrm>
            <a:off x="840996" y="4243261"/>
            <a:ext cx="1055470" cy="2683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CII</a:t>
            </a:r>
          </a:p>
        </p:txBody>
      </p:sp>
      <p:sp>
        <p:nvSpPr>
          <p:cNvPr id="722" name="Rectangle: Rounded Corners 11">
            <a:extLst>
              <a:ext uri="{FF2B5EF4-FFF2-40B4-BE49-F238E27FC236}">
                <a16:creationId xmlns:a16="http://schemas.microsoft.com/office/drawing/2014/main" id="{41CCDF3E-7811-C5BE-A326-F559F6206632}"/>
              </a:ext>
            </a:extLst>
          </p:cNvPr>
          <p:cNvSpPr/>
          <p:nvPr/>
        </p:nvSpPr>
        <p:spPr>
          <a:xfrm>
            <a:off x="840996" y="4603279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Agency</a:t>
            </a:r>
          </a:p>
        </p:txBody>
      </p:sp>
      <p:sp>
        <p:nvSpPr>
          <p:cNvPr id="723" name="Rectangle: Rounded Corners 12">
            <a:extLst>
              <a:ext uri="{FF2B5EF4-FFF2-40B4-BE49-F238E27FC236}">
                <a16:creationId xmlns:a16="http://schemas.microsoft.com/office/drawing/2014/main" id="{6185FD48-7F7A-5E75-44FB-C2D5B168328A}"/>
              </a:ext>
            </a:extLst>
          </p:cNvPr>
          <p:cNvSpPr/>
          <p:nvPr/>
        </p:nvSpPr>
        <p:spPr>
          <a:xfrm>
            <a:off x="840996" y="4963297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Startup</a:t>
            </a:r>
          </a:p>
        </p:txBody>
      </p:sp>
      <p:sp>
        <p:nvSpPr>
          <p:cNvPr id="724" name="Rectangle: Rounded Corners 14">
            <a:extLst>
              <a:ext uri="{FF2B5EF4-FFF2-40B4-BE49-F238E27FC236}">
                <a16:creationId xmlns:a16="http://schemas.microsoft.com/office/drawing/2014/main" id="{0044F2B6-A57C-72E0-37E7-9E4D1B9638C4}"/>
              </a:ext>
            </a:extLst>
          </p:cNvPr>
          <p:cNvSpPr/>
          <p:nvPr/>
        </p:nvSpPr>
        <p:spPr>
          <a:xfrm>
            <a:off x="2209582" y="4243261"/>
            <a:ext cx="1055470" cy="2683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CII</a:t>
            </a:r>
          </a:p>
        </p:txBody>
      </p:sp>
      <p:sp>
        <p:nvSpPr>
          <p:cNvPr id="725" name="Rectangle: Rounded Corners 15">
            <a:extLst>
              <a:ext uri="{FF2B5EF4-FFF2-40B4-BE49-F238E27FC236}">
                <a16:creationId xmlns:a16="http://schemas.microsoft.com/office/drawing/2014/main" id="{CDC77A62-FEAF-F0D4-B125-D05509F17E67}"/>
              </a:ext>
            </a:extLst>
          </p:cNvPr>
          <p:cNvSpPr/>
          <p:nvPr/>
        </p:nvSpPr>
        <p:spPr>
          <a:xfrm>
            <a:off x="2209582" y="4603279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Agency</a:t>
            </a:r>
          </a:p>
        </p:txBody>
      </p:sp>
      <p:sp>
        <p:nvSpPr>
          <p:cNvPr id="726" name="Rectangle: Rounded Corners 16">
            <a:extLst>
              <a:ext uri="{FF2B5EF4-FFF2-40B4-BE49-F238E27FC236}">
                <a16:creationId xmlns:a16="http://schemas.microsoft.com/office/drawing/2014/main" id="{3373410D-22A2-E83B-91F8-EBBB1A4F3879}"/>
              </a:ext>
            </a:extLst>
          </p:cNvPr>
          <p:cNvSpPr/>
          <p:nvPr/>
        </p:nvSpPr>
        <p:spPr>
          <a:xfrm>
            <a:off x="2209582" y="4963297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OPM</a:t>
            </a:r>
          </a:p>
        </p:txBody>
      </p:sp>
      <p:sp>
        <p:nvSpPr>
          <p:cNvPr id="727" name="Rectangle: Rounded Corners 17">
            <a:extLst>
              <a:ext uri="{FF2B5EF4-FFF2-40B4-BE49-F238E27FC236}">
                <a16:creationId xmlns:a16="http://schemas.microsoft.com/office/drawing/2014/main" id="{661C9C94-73B9-0671-5FF6-040A527DD619}"/>
              </a:ext>
            </a:extLst>
          </p:cNvPr>
          <p:cNvSpPr/>
          <p:nvPr/>
        </p:nvSpPr>
        <p:spPr>
          <a:xfrm>
            <a:off x="2209582" y="5323316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DAS</a:t>
            </a:r>
          </a:p>
        </p:txBody>
      </p:sp>
      <p:sp>
        <p:nvSpPr>
          <p:cNvPr id="728" name="Rectangle: Rounded Corners 18">
            <a:extLst>
              <a:ext uri="{FF2B5EF4-FFF2-40B4-BE49-F238E27FC236}">
                <a16:creationId xmlns:a16="http://schemas.microsoft.com/office/drawing/2014/main" id="{3B7E3FE1-3C19-A01C-929B-DBB0A3D48E7D}"/>
              </a:ext>
            </a:extLst>
          </p:cNvPr>
          <p:cNvSpPr/>
          <p:nvPr/>
        </p:nvSpPr>
        <p:spPr>
          <a:xfrm>
            <a:off x="3578168" y="4243261"/>
            <a:ext cx="1055470" cy="2683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OPM</a:t>
            </a:r>
          </a:p>
        </p:txBody>
      </p:sp>
      <p:sp>
        <p:nvSpPr>
          <p:cNvPr id="730" name="Rectangle: Rounded Corners 19">
            <a:extLst>
              <a:ext uri="{FF2B5EF4-FFF2-40B4-BE49-F238E27FC236}">
                <a16:creationId xmlns:a16="http://schemas.microsoft.com/office/drawing/2014/main" id="{14C189DD-3FF7-9DF6-3DEE-1A876311A7A6}"/>
              </a:ext>
            </a:extLst>
          </p:cNvPr>
          <p:cNvSpPr/>
          <p:nvPr/>
        </p:nvSpPr>
        <p:spPr>
          <a:xfrm>
            <a:off x="3578168" y="4603279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Agency</a:t>
            </a:r>
          </a:p>
        </p:txBody>
      </p:sp>
      <p:sp>
        <p:nvSpPr>
          <p:cNvPr id="731" name="Rectangle: Rounded Corners 20">
            <a:extLst>
              <a:ext uri="{FF2B5EF4-FFF2-40B4-BE49-F238E27FC236}">
                <a16:creationId xmlns:a16="http://schemas.microsoft.com/office/drawing/2014/main" id="{ABFFD8F6-95EF-0AC0-122E-396B92A689C7}"/>
              </a:ext>
            </a:extLst>
          </p:cNvPr>
          <p:cNvSpPr/>
          <p:nvPr/>
        </p:nvSpPr>
        <p:spPr>
          <a:xfrm>
            <a:off x="3578168" y="4963297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CII</a:t>
            </a:r>
          </a:p>
        </p:txBody>
      </p:sp>
      <p:sp>
        <p:nvSpPr>
          <p:cNvPr id="732" name="Rectangle: Rounded Corners 22">
            <a:extLst>
              <a:ext uri="{FF2B5EF4-FFF2-40B4-BE49-F238E27FC236}">
                <a16:creationId xmlns:a16="http://schemas.microsoft.com/office/drawing/2014/main" id="{38FF6029-4CFC-31C9-C1FB-7F182CD985F0}"/>
              </a:ext>
            </a:extLst>
          </p:cNvPr>
          <p:cNvSpPr/>
          <p:nvPr/>
        </p:nvSpPr>
        <p:spPr>
          <a:xfrm>
            <a:off x="4946620" y="4243261"/>
            <a:ext cx="1055470" cy="2683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DAS</a:t>
            </a:r>
          </a:p>
        </p:txBody>
      </p:sp>
      <p:sp>
        <p:nvSpPr>
          <p:cNvPr id="733" name="Rectangle: Rounded Corners 23">
            <a:extLst>
              <a:ext uri="{FF2B5EF4-FFF2-40B4-BE49-F238E27FC236}">
                <a16:creationId xmlns:a16="http://schemas.microsoft.com/office/drawing/2014/main" id="{98E5A658-CEFA-BCF0-285A-8691B4941443}"/>
              </a:ext>
            </a:extLst>
          </p:cNvPr>
          <p:cNvSpPr/>
          <p:nvPr/>
        </p:nvSpPr>
        <p:spPr>
          <a:xfrm>
            <a:off x="4946620" y="4603279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Agency</a:t>
            </a:r>
          </a:p>
        </p:txBody>
      </p:sp>
      <p:sp>
        <p:nvSpPr>
          <p:cNvPr id="734" name="Rectangle: Rounded Corners 24">
            <a:extLst>
              <a:ext uri="{FF2B5EF4-FFF2-40B4-BE49-F238E27FC236}">
                <a16:creationId xmlns:a16="http://schemas.microsoft.com/office/drawing/2014/main" id="{1192E358-C3C0-B97C-0F32-3330C63DC71A}"/>
              </a:ext>
            </a:extLst>
          </p:cNvPr>
          <p:cNvSpPr/>
          <p:nvPr/>
        </p:nvSpPr>
        <p:spPr>
          <a:xfrm>
            <a:off x="4946620" y="4963297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Startup</a:t>
            </a:r>
          </a:p>
        </p:txBody>
      </p:sp>
      <p:sp>
        <p:nvSpPr>
          <p:cNvPr id="735" name="Rectangle: Rounded Corners 26">
            <a:extLst>
              <a:ext uri="{FF2B5EF4-FFF2-40B4-BE49-F238E27FC236}">
                <a16:creationId xmlns:a16="http://schemas.microsoft.com/office/drawing/2014/main" id="{D0FAA68A-E52E-013A-0CD2-ACE89A41C09A}"/>
              </a:ext>
            </a:extLst>
          </p:cNvPr>
          <p:cNvSpPr/>
          <p:nvPr/>
        </p:nvSpPr>
        <p:spPr>
          <a:xfrm>
            <a:off x="6314938" y="4243261"/>
            <a:ext cx="1055470" cy="2683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DAS</a:t>
            </a:r>
          </a:p>
        </p:txBody>
      </p:sp>
      <p:sp>
        <p:nvSpPr>
          <p:cNvPr id="736" name="Rectangle: Rounded Corners 27">
            <a:extLst>
              <a:ext uri="{FF2B5EF4-FFF2-40B4-BE49-F238E27FC236}">
                <a16:creationId xmlns:a16="http://schemas.microsoft.com/office/drawing/2014/main" id="{50330FB2-38A6-FBD6-1A15-A1EDC82C04F8}"/>
              </a:ext>
            </a:extLst>
          </p:cNvPr>
          <p:cNvSpPr/>
          <p:nvPr/>
        </p:nvSpPr>
        <p:spPr>
          <a:xfrm>
            <a:off x="6314938" y="4603279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Agency</a:t>
            </a:r>
          </a:p>
        </p:txBody>
      </p:sp>
      <p:sp>
        <p:nvSpPr>
          <p:cNvPr id="737" name="Rectangle: Rounded Corners 28">
            <a:extLst>
              <a:ext uri="{FF2B5EF4-FFF2-40B4-BE49-F238E27FC236}">
                <a16:creationId xmlns:a16="http://schemas.microsoft.com/office/drawing/2014/main" id="{95E58F37-622E-3308-1D13-9C1249186A1A}"/>
              </a:ext>
            </a:extLst>
          </p:cNvPr>
          <p:cNvSpPr/>
          <p:nvPr/>
        </p:nvSpPr>
        <p:spPr>
          <a:xfrm>
            <a:off x="6314938" y="4963297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Startup</a:t>
            </a:r>
          </a:p>
        </p:txBody>
      </p:sp>
      <p:sp>
        <p:nvSpPr>
          <p:cNvPr id="738" name="Rectangle: Rounded Corners 30">
            <a:extLst>
              <a:ext uri="{FF2B5EF4-FFF2-40B4-BE49-F238E27FC236}">
                <a16:creationId xmlns:a16="http://schemas.microsoft.com/office/drawing/2014/main" id="{1BAB3D3C-57DC-5D79-46E2-0437F1CF9E68}"/>
              </a:ext>
            </a:extLst>
          </p:cNvPr>
          <p:cNvSpPr/>
          <p:nvPr/>
        </p:nvSpPr>
        <p:spPr>
          <a:xfrm>
            <a:off x="7683256" y="4243261"/>
            <a:ext cx="1055470" cy="2683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Agency</a:t>
            </a:r>
          </a:p>
        </p:txBody>
      </p:sp>
      <p:sp>
        <p:nvSpPr>
          <p:cNvPr id="739" name="Rectangle: Rounded Corners 32">
            <a:extLst>
              <a:ext uri="{FF2B5EF4-FFF2-40B4-BE49-F238E27FC236}">
                <a16:creationId xmlns:a16="http://schemas.microsoft.com/office/drawing/2014/main" id="{F6776C7F-0F7E-A3B1-6413-35F27FECC0E7}"/>
              </a:ext>
            </a:extLst>
          </p:cNvPr>
          <p:cNvSpPr/>
          <p:nvPr/>
        </p:nvSpPr>
        <p:spPr>
          <a:xfrm>
            <a:off x="7683256" y="4603279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Startup</a:t>
            </a:r>
          </a:p>
        </p:txBody>
      </p:sp>
      <p:sp>
        <p:nvSpPr>
          <p:cNvPr id="740" name="Rectangle: Rounded Corners 33">
            <a:extLst>
              <a:ext uri="{FF2B5EF4-FFF2-40B4-BE49-F238E27FC236}">
                <a16:creationId xmlns:a16="http://schemas.microsoft.com/office/drawing/2014/main" id="{8366DCF2-0F39-A599-1CD7-1A55EC1D0114}"/>
              </a:ext>
            </a:extLst>
          </p:cNvPr>
          <p:cNvSpPr/>
          <p:nvPr/>
        </p:nvSpPr>
        <p:spPr>
          <a:xfrm>
            <a:off x="7683256" y="4963297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CII</a:t>
            </a:r>
          </a:p>
        </p:txBody>
      </p:sp>
      <p:sp>
        <p:nvSpPr>
          <p:cNvPr id="741" name="Rectangle: Rounded Corners 38">
            <a:extLst>
              <a:ext uri="{FF2B5EF4-FFF2-40B4-BE49-F238E27FC236}">
                <a16:creationId xmlns:a16="http://schemas.microsoft.com/office/drawing/2014/main" id="{316F1946-6475-F63D-BDCD-961F44FFFC5B}"/>
              </a:ext>
            </a:extLst>
          </p:cNvPr>
          <p:cNvSpPr/>
          <p:nvPr/>
        </p:nvSpPr>
        <p:spPr>
          <a:xfrm>
            <a:off x="9051574" y="4604930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OPM</a:t>
            </a:r>
          </a:p>
        </p:txBody>
      </p:sp>
      <p:sp>
        <p:nvSpPr>
          <p:cNvPr id="742" name="Rectangle: Rounded Corners 39">
            <a:extLst>
              <a:ext uri="{FF2B5EF4-FFF2-40B4-BE49-F238E27FC236}">
                <a16:creationId xmlns:a16="http://schemas.microsoft.com/office/drawing/2014/main" id="{DC9D392D-05F3-299C-0A86-3C35E8541361}"/>
              </a:ext>
            </a:extLst>
          </p:cNvPr>
          <p:cNvSpPr/>
          <p:nvPr/>
        </p:nvSpPr>
        <p:spPr>
          <a:xfrm>
            <a:off x="9051574" y="4966857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DAS</a:t>
            </a:r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D91556AC-41F8-39C8-C8C6-949E9E66C382}"/>
              </a:ext>
            </a:extLst>
          </p:cNvPr>
          <p:cNvSpPr/>
          <p:nvPr/>
        </p:nvSpPr>
        <p:spPr>
          <a:xfrm>
            <a:off x="1274837" y="2556349"/>
            <a:ext cx="214774" cy="209227"/>
          </a:xfrm>
          <a:prstGeom prst="ellipse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4" name="Rectangle: Rounded Corners 30">
            <a:extLst>
              <a:ext uri="{FF2B5EF4-FFF2-40B4-BE49-F238E27FC236}">
                <a16:creationId xmlns:a16="http://schemas.microsoft.com/office/drawing/2014/main" id="{0764AF9D-D9FF-CE81-FDA6-70E8BDBAA606}"/>
              </a:ext>
            </a:extLst>
          </p:cNvPr>
          <p:cNvSpPr/>
          <p:nvPr/>
        </p:nvSpPr>
        <p:spPr>
          <a:xfrm>
            <a:off x="9051574" y="4248428"/>
            <a:ext cx="1055470" cy="2683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Agency</a:t>
            </a:r>
          </a:p>
        </p:txBody>
      </p:sp>
      <p:sp>
        <p:nvSpPr>
          <p:cNvPr id="745" name="Rectangle: Rounded Corners 33">
            <a:extLst>
              <a:ext uri="{FF2B5EF4-FFF2-40B4-BE49-F238E27FC236}">
                <a16:creationId xmlns:a16="http://schemas.microsoft.com/office/drawing/2014/main" id="{99CB544C-EBE6-471E-1E25-13A19971215D}"/>
              </a:ext>
            </a:extLst>
          </p:cNvPr>
          <p:cNvSpPr/>
          <p:nvPr/>
        </p:nvSpPr>
        <p:spPr>
          <a:xfrm>
            <a:off x="9051574" y="5323316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CII</a:t>
            </a:r>
          </a:p>
        </p:txBody>
      </p:sp>
      <p:sp>
        <p:nvSpPr>
          <p:cNvPr id="746" name="Rectangle: Rounded Corners 38">
            <a:extLst>
              <a:ext uri="{FF2B5EF4-FFF2-40B4-BE49-F238E27FC236}">
                <a16:creationId xmlns:a16="http://schemas.microsoft.com/office/drawing/2014/main" id="{165D7553-DD9C-82E5-4057-27D8AEEBE8F8}"/>
              </a:ext>
            </a:extLst>
          </p:cNvPr>
          <p:cNvSpPr/>
          <p:nvPr/>
        </p:nvSpPr>
        <p:spPr>
          <a:xfrm>
            <a:off x="10435170" y="4610098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Agency</a:t>
            </a:r>
          </a:p>
        </p:txBody>
      </p:sp>
      <p:sp>
        <p:nvSpPr>
          <p:cNvPr id="747" name="Rectangle: Rounded Corners 39">
            <a:extLst>
              <a:ext uri="{FF2B5EF4-FFF2-40B4-BE49-F238E27FC236}">
                <a16:creationId xmlns:a16="http://schemas.microsoft.com/office/drawing/2014/main" id="{83D2393A-5043-F0FD-A982-E600801B42BC}"/>
              </a:ext>
            </a:extLst>
          </p:cNvPr>
          <p:cNvSpPr/>
          <p:nvPr/>
        </p:nvSpPr>
        <p:spPr>
          <a:xfrm>
            <a:off x="10435170" y="4972025"/>
            <a:ext cx="1055470" cy="26837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CII</a:t>
            </a:r>
          </a:p>
        </p:txBody>
      </p:sp>
      <p:sp>
        <p:nvSpPr>
          <p:cNvPr id="748" name="Rectangle: Rounded Corners 30">
            <a:extLst>
              <a:ext uri="{FF2B5EF4-FFF2-40B4-BE49-F238E27FC236}">
                <a16:creationId xmlns:a16="http://schemas.microsoft.com/office/drawing/2014/main" id="{8053F53C-73A9-5030-EA27-27C0CF9C16EC}"/>
              </a:ext>
            </a:extLst>
          </p:cNvPr>
          <p:cNvSpPr/>
          <p:nvPr/>
        </p:nvSpPr>
        <p:spPr>
          <a:xfrm>
            <a:off x="10435170" y="4253596"/>
            <a:ext cx="1055470" cy="2683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OPM / DAS</a:t>
            </a:r>
          </a:p>
        </p:txBody>
      </p:sp>
      <p:sp>
        <p:nvSpPr>
          <p:cNvPr id="749" name="TextBox 748">
            <a:extLst>
              <a:ext uri="{FF2B5EF4-FFF2-40B4-BE49-F238E27FC236}">
                <a16:creationId xmlns:a16="http://schemas.microsoft.com/office/drawing/2014/main" id="{C5554FE0-4D8F-37DC-C466-7C9EDD63D82A}"/>
              </a:ext>
            </a:extLst>
          </p:cNvPr>
          <p:cNvSpPr txBox="1"/>
          <p:nvPr/>
        </p:nvSpPr>
        <p:spPr>
          <a:xfrm>
            <a:off x="2081298" y="5749087"/>
            <a:ext cx="85576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baseline="30000">
                <a:solidFill>
                  <a:schemeClr val="bg1"/>
                </a:solidFill>
              </a:rPr>
              <a:t>1</a:t>
            </a:r>
            <a:r>
              <a:rPr lang="en-US" sz="1000" i="1">
                <a:solidFill>
                  <a:schemeClr val="bg1"/>
                </a:solidFill>
              </a:rPr>
              <a:t> CGS § 32-39e applies to executive branch (line) agencies, constitutional offices &amp; higher education. </a:t>
            </a:r>
          </a:p>
          <a:p>
            <a:r>
              <a:rPr lang="en-US" sz="1000" i="1" baseline="30000">
                <a:solidFill>
                  <a:schemeClr val="bg1"/>
                </a:solidFill>
              </a:rPr>
              <a:t>2</a:t>
            </a:r>
            <a:r>
              <a:rPr lang="en-US" sz="1000" i="1">
                <a:solidFill>
                  <a:schemeClr val="bg1"/>
                </a:solidFill>
              </a:rPr>
              <a:t> Approved pilots begin on date a pilot contract is signed and generally run for 12-months with an outcomes assessment around the 9-month mark.   </a:t>
            </a:r>
            <a:br>
              <a:rPr lang="en-US" sz="1000" i="1">
                <a:solidFill>
                  <a:schemeClr val="bg1"/>
                </a:solidFill>
              </a:rPr>
            </a:br>
            <a:r>
              <a:rPr lang="en-US" sz="1000" i="1" baseline="30000">
                <a:solidFill>
                  <a:schemeClr val="bg1"/>
                </a:solidFill>
              </a:rPr>
              <a:t>3</a:t>
            </a:r>
            <a:r>
              <a:rPr lang="en-US" sz="1000" i="1">
                <a:solidFill>
                  <a:schemeClr val="bg1"/>
                </a:solidFill>
              </a:rPr>
              <a:t> Agency Commissioner &amp; CII write a joint memo containing pilot outcomes and requesting consideration of standardized transaction procurement.</a:t>
            </a:r>
          </a:p>
        </p:txBody>
      </p:sp>
      <p:pic>
        <p:nvPicPr>
          <p:cNvPr id="2" name="Picture 14" descr="Connecticut Governor Ned Lamont">
            <a:extLst>
              <a:ext uri="{FF2B5EF4-FFF2-40B4-BE49-F238E27FC236}">
                <a16:creationId xmlns:a16="http://schemas.microsoft.com/office/drawing/2014/main" id="{2A00259F-94EB-DB6D-0BAC-1A7D34263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4135" y="5432780"/>
            <a:ext cx="697503" cy="69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95A7FD3-E1CD-7AA1-851F-7ED1269F3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51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BE1145F7-E33E-BFC4-B01F-6C2563C375DC}"/>
              </a:ext>
            </a:extLst>
          </p:cNvPr>
          <p:cNvSpPr/>
          <p:nvPr/>
        </p:nvSpPr>
        <p:spPr>
          <a:xfrm flipH="1">
            <a:off x="1143558" y="2668869"/>
            <a:ext cx="586230" cy="58322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77770C3-D32D-B4DC-3002-DE57A5580499}"/>
              </a:ext>
            </a:extLst>
          </p:cNvPr>
          <p:cNvSpPr/>
          <p:nvPr/>
        </p:nvSpPr>
        <p:spPr>
          <a:xfrm flipH="1">
            <a:off x="2964601" y="2647578"/>
            <a:ext cx="586230" cy="58322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C9072D7-3C46-D51D-7F5F-2B440C156EFA}"/>
              </a:ext>
            </a:extLst>
          </p:cNvPr>
          <p:cNvSpPr/>
          <p:nvPr/>
        </p:nvSpPr>
        <p:spPr>
          <a:xfrm flipH="1">
            <a:off x="4745273" y="2675592"/>
            <a:ext cx="586230" cy="58322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AEB6AE3-586D-BD5F-1948-AE52CE8B6D8B}"/>
              </a:ext>
            </a:extLst>
          </p:cNvPr>
          <p:cNvSpPr/>
          <p:nvPr/>
        </p:nvSpPr>
        <p:spPr>
          <a:xfrm flipH="1">
            <a:off x="3801483" y="5112990"/>
            <a:ext cx="586230" cy="58322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7D8DD1D-C555-639B-81B7-EB7AD0F0FF82}"/>
              </a:ext>
            </a:extLst>
          </p:cNvPr>
          <p:cNvSpPr/>
          <p:nvPr/>
        </p:nvSpPr>
        <p:spPr>
          <a:xfrm flipH="1">
            <a:off x="5626694" y="5124200"/>
            <a:ext cx="586230" cy="58322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22871D6-B76A-ABB8-BFFB-8B1B5E3C498C}"/>
              </a:ext>
            </a:extLst>
          </p:cNvPr>
          <p:cNvSpPr/>
          <p:nvPr/>
        </p:nvSpPr>
        <p:spPr>
          <a:xfrm flipH="1">
            <a:off x="6777152" y="2674687"/>
            <a:ext cx="586230" cy="58322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BF7D1E9-5174-9CDE-8A55-170F1C161C68}"/>
              </a:ext>
            </a:extLst>
          </p:cNvPr>
          <p:cNvSpPr/>
          <p:nvPr/>
        </p:nvSpPr>
        <p:spPr>
          <a:xfrm flipH="1">
            <a:off x="10433627" y="2651010"/>
            <a:ext cx="586230" cy="58322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E7A0958-DDFC-F893-C4D6-467817B70092}"/>
              </a:ext>
            </a:extLst>
          </p:cNvPr>
          <p:cNvSpPr/>
          <p:nvPr/>
        </p:nvSpPr>
        <p:spPr>
          <a:xfrm flipH="1">
            <a:off x="8600806" y="2647578"/>
            <a:ext cx="586230" cy="58322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418BFE0-D0D2-F429-AB32-AA2954E6D2BA}"/>
              </a:ext>
            </a:extLst>
          </p:cNvPr>
          <p:cNvSpPr/>
          <p:nvPr/>
        </p:nvSpPr>
        <p:spPr>
          <a:xfrm flipH="1">
            <a:off x="7431695" y="5118802"/>
            <a:ext cx="586230" cy="58322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1203D7-8EDA-C908-E946-839E0B0B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1">
                <a:solidFill>
                  <a:schemeClr val="lt1"/>
                </a:solidFill>
              </a:rPr>
              <a:t>STATE MODERNIZATION: TOP PRIORITIES</a:t>
            </a:r>
            <a:endParaRPr lang="en-US" sz="3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7"/>
          <p:cNvSpPr/>
          <p:nvPr/>
        </p:nvSpPr>
        <p:spPr>
          <a:xfrm>
            <a:off x="700142" y="625770"/>
            <a:ext cx="908700" cy="1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8" name="Google Shape;328;p37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482" y="2695710"/>
            <a:ext cx="524201" cy="52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7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913" y="2694566"/>
            <a:ext cx="524201" cy="52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7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779" y="2696441"/>
            <a:ext cx="524201" cy="52420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7"/>
          <p:cNvSpPr txBox="1"/>
          <p:nvPr/>
        </p:nvSpPr>
        <p:spPr>
          <a:xfrm>
            <a:off x="2392501" y="3282911"/>
            <a:ext cx="1785600" cy="57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4"/>
                </a:solidFill>
              </a:rPr>
              <a:t>Grid resiliency</a:t>
            </a:r>
          </a:p>
        </p:txBody>
      </p:sp>
      <p:sp>
        <p:nvSpPr>
          <p:cNvPr id="335" name="Google Shape;335;p37"/>
          <p:cNvSpPr txBox="1"/>
          <p:nvPr/>
        </p:nvSpPr>
        <p:spPr>
          <a:xfrm>
            <a:off x="4184065" y="3368776"/>
            <a:ext cx="17856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4"/>
                </a:solidFill>
              </a:rPr>
              <a:t>EV Charging</a:t>
            </a:r>
          </a:p>
        </p:txBody>
      </p:sp>
      <p:sp>
        <p:nvSpPr>
          <p:cNvPr id="336" name="Google Shape;336;p37"/>
          <p:cNvSpPr txBox="1"/>
          <p:nvPr/>
        </p:nvSpPr>
        <p:spPr>
          <a:xfrm>
            <a:off x="6225296" y="3391673"/>
            <a:ext cx="17856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4"/>
                </a:solidFill>
              </a:rPr>
              <a:t>Population Health</a:t>
            </a:r>
          </a:p>
        </p:txBody>
      </p:sp>
      <p:pic>
        <p:nvPicPr>
          <p:cNvPr id="337" name="Google Shape;337;p37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85" y="2692117"/>
            <a:ext cx="524201" cy="52421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7"/>
          <p:cNvSpPr txBox="1"/>
          <p:nvPr/>
        </p:nvSpPr>
        <p:spPr>
          <a:xfrm>
            <a:off x="8014085" y="3407659"/>
            <a:ext cx="1759673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4"/>
                </a:solidFill>
              </a:rPr>
              <a:t>Behavioral Health</a:t>
            </a:r>
          </a:p>
        </p:txBody>
      </p:sp>
      <p:sp>
        <p:nvSpPr>
          <p:cNvPr id="341" name="Google Shape;341;p37"/>
          <p:cNvSpPr txBox="1"/>
          <p:nvPr/>
        </p:nvSpPr>
        <p:spPr>
          <a:xfrm>
            <a:off x="595241" y="3297741"/>
            <a:ext cx="1785600" cy="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4"/>
                </a:solidFill>
              </a:rPr>
              <a:t>Buildings Decarbonization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E1266E44-8F73-0A6D-B4FC-0989A08A7BD0}"/>
              </a:ext>
            </a:extLst>
          </p:cNvPr>
          <p:cNvSpPr/>
          <p:nvPr/>
        </p:nvSpPr>
        <p:spPr>
          <a:xfrm rot="5400000">
            <a:off x="3092973" y="537941"/>
            <a:ext cx="285984" cy="3652474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" name="Google Shape;334;p37">
            <a:extLst>
              <a:ext uri="{FF2B5EF4-FFF2-40B4-BE49-F238E27FC236}">
                <a16:creationId xmlns:a16="http://schemas.microsoft.com/office/drawing/2014/main" id="{3E22D995-2509-B53B-9762-C31698728CD9}"/>
              </a:ext>
            </a:extLst>
          </p:cNvPr>
          <p:cNvSpPr txBox="1"/>
          <p:nvPr/>
        </p:nvSpPr>
        <p:spPr>
          <a:xfrm>
            <a:off x="1697265" y="1651550"/>
            <a:ext cx="3220952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4"/>
                </a:solidFill>
              </a:rPr>
              <a:t>Sustainable Infrastructure</a:t>
            </a:r>
          </a:p>
        </p:txBody>
      </p:sp>
      <p:sp>
        <p:nvSpPr>
          <p:cNvPr id="8" name="Google Shape;334;p37">
            <a:extLst>
              <a:ext uri="{FF2B5EF4-FFF2-40B4-BE49-F238E27FC236}">
                <a16:creationId xmlns:a16="http://schemas.microsoft.com/office/drawing/2014/main" id="{0E409903-EE48-3E52-00C9-DAF72857D81D}"/>
              </a:ext>
            </a:extLst>
          </p:cNvPr>
          <p:cNvSpPr txBox="1"/>
          <p:nvPr/>
        </p:nvSpPr>
        <p:spPr>
          <a:xfrm>
            <a:off x="7290029" y="1667049"/>
            <a:ext cx="3220952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4"/>
                </a:solidFill>
              </a:rPr>
              <a:t>Health &amp; Human Services</a:t>
            </a:r>
          </a:p>
        </p:txBody>
      </p:sp>
      <p:sp>
        <p:nvSpPr>
          <p:cNvPr id="3" name="Google Shape;338;p37">
            <a:extLst>
              <a:ext uri="{FF2B5EF4-FFF2-40B4-BE49-F238E27FC236}">
                <a16:creationId xmlns:a16="http://schemas.microsoft.com/office/drawing/2014/main" id="{28B81B81-BFAF-322F-757F-958629558418}"/>
              </a:ext>
            </a:extLst>
          </p:cNvPr>
          <p:cNvSpPr txBox="1"/>
          <p:nvPr/>
        </p:nvSpPr>
        <p:spPr>
          <a:xfrm>
            <a:off x="9811160" y="3407660"/>
            <a:ext cx="17856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4"/>
                </a:solidFill>
              </a:rPr>
              <a:t>Pharmacy Costs</a:t>
            </a:r>
          </a:p>
        </p:txBody>
      </p:sp>
      <p:pic>
        <p:nvPicPr>
          <p:cNvPr id="11" name="Graphic 10" descr="Medical with solid fill">
            <a:extLst>
              <a:ext uri="{FF2B5EF4-FFF2-40B4-BE49-F238E27FC236}">
                <a16:creationId xmlns:a16="http://schemas.microsoft.com/office/drawing/2014/main" id="{06EDCDE0-7F86-904A-E459-9DD55D3AA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72274" y="2599754"/>
            <a:ext cx="708936" cy="708936"/>
          </a:xfrm>
          <a:prstGeom prst="rect">
            <a:avLst/>
          </a:prstGeom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2E674F7D-0183-8B55-4DB4-0E15E9AE7956}"/>
              </a:ext>
            </a:extLst>
          </p:cNvPr>
          <p:cNvSpPr/>
          <p:nvPr/>
        </p:nvSpPr>
        <p:spPr>
          <a:xfrm rot="5400000">
            <a:off x="8757513" y="578802"/>
            <a:ext cx="285984" cy="3652474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446152-A52F-8A7C-1561-D6A9FBD62E90}"/>
              </a:ext>
            </a:extLst>
          </p:cNvPr>
          <p:cNvSpPr/>
          <p:nvPr/>
        </p:nvSpPr>
        <p:spPr>
          <a:xfrm>
            <a:off x="8641170" y="2675592"/>
            <a:ext cx="509792" cy="5242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Mental Health outline">
            <a:extLst>
              <a:ext uri="{FF2B5EF4-FFF2-40B4-BE49-F238E27FC236}">
                <a16:creationId xmlns:a16="http://schemas.microsoft.com/office/drawing/2014/main" id="{C78187AC-BDD8-4049-86B8-8A09C63EE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69555" y="2692889"/>
            <a:ext cx="490285" cy="490285"/>
          </a:xfrm>
          <a:prstGeom prst="rect">
            <a:avLst/>
          </a:prstGeom>
        </p:spPr>
      </p:pic>
      <p:sp>
        <p:nvSpPr>
          <p:cNvPr id="14" name="Left Brace 13">
            <a:extLst>
              <a:ext uri="{FF2B5EF4-FFF2-40B4-BE49-F238E27FC236}">
                <a16:creationId xmlns:a16="http://schemas.microsoft.com/office/drawing/2014/main" id="{28CB7255-41D6-0013-1502-1DBEF13396F9}"/>
              </a:ext>
            </a:extLst>
          </p:cNvPr>
          <p:cNvSpPr/>
          <p:nvPr/>
        </p:nvSpPr>
        <p:spPr>
          <a:xfrm rot="5400000">
            <a:off x="5784531" y="3061845"/>
            <a:ext cx="285984" cy="3652474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5" name="Google Shape;334;p37">
            <a:extLst>
              <a:ext uri="{FF2B5EF4-FFF2-40B4-BE49-F238E27FC236}">
                <a16:creationId xmlns:a16="http://schemas.microsoft.com/office/drawing/2014/main" id="{5C7BD20D-A13C-933C-FD94-682E6F792B4C}"/>
              </a:ext>
            </a:extLst>
          </p:cNvPr>
          <p:cNvSpPr txBox="1"/>
          <p:nvPr/>
        </p:nvSpPr>
        <p:spPr>
          <a:xfrm>
            <a:off x="4388823" y="4175454"/>
            <a:ext cx="3220952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4"/>
                </a:solidFill>
              </a:rPr>
              <a:t>Automation</a:t>
            </a:r>
          </a:p>
        </p:txBody>
      </p:sp>
      <p:sp>
        <p:nvSpPr>
          <p:cNvPr id="16" name="Google Shape;334;p37">
            <a:extLst>
              <a:ext uri="{FF2B5EF4-FFF2-40B4-BE49-F238E27FC236}">
                <a16:creationId xmlns:a16="http://schemas.microsoft.com/office/drawing/2014/main" id="{6A4D1DFC-8B06-D161-F677-3389D5E1377C}"/>
              </a:ext>
            </a:extLst>
          </p:cNvPr>
          <p:cNvSpPr txBox="1"/>
          <p:nvPr/>
        </p:nvSpPr>
        <p:spPr>
          <a:xfrm>
            <a:off x="3208486" y="5622484"/>
            <a:ext cx="1785600" cy="57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4"/>
                </a:solidFill>
              </a:rPr>
              <a:t>Knowledge Management</a:t>
            </a:r>
          </a:p>
        </p:txBody>
      </p:sp>
      <p:sp>
        <p:nvSpPr>
          <p:cNvPr id="17" name="Google Shape;334;p37">
            <a:extLst>
              <a:ext uri="{FF2B5EF4-FFF2-40B4-BE49-F238E27FC236}">
                <a16:creationId xmlns:a16="http://schemas.microsoft.com/office/drawing/2014/main" id="{EF60AC21-859C-8916-8376-8A739179F1EF}"/>
              </a:ext>
            </a:extLst>
          </p:cNvPr>
          <p:cNvSpPr txBox="1"/>
          <p:nvPr/>
        </p:nvSpPr>
        <p:spPr>
          <a:xfrm>
            <a:off x="5037945" y="5515236"/>
            <a:ext cx="1785600" cy="57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4"/>
                </a:solidFill>
              </a:rPr>
              <a:t>Disbursements</a:t>
            </a:r>
          </a:p>
        </p:txBody>
      </p:sp>
      <p:sp>
        <p:nvSpPr>
          <p:cNvPr id="18" name="Google Shape;334;p37">
            <a:extLst>
              <a:ext uri="{FF2B5EF4-FFF2-40B4-BE49-F238E27FC236}">
                <a16:creationId xmlns:a16="http://schemas.microsoft.com/office/drawing/2014/main" id="{50695E7E-0DB0-3A74-9E05-75C9C2E98557}"/>
              </a:ext>
            </a:extLst>
          </p:cNvPr>
          <p:cNvSpPr txBox="1"/>
          <p:nvPr/>
        </p:nvSpPr>
        <p:spPr>
          <a:xfrm>
            <a:off x="6887074" y="5530008"/>
            <a:ext cx="1785600" cy="57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4"/>
                </a:solidFill>
              </a:rPr>
              <a:t>Education Ops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5353BDB-771F-EC77-040E-7B6A84A405FB}"/>
              </a:ext>
            </a:extLst>
          </p:cNvPr>
          <p:cNvSpPr/>
          <p:nvPr/>
        </p:nvSpPr>
        <p:spPr>
          <a:xfrm>
            <a:off x="3837359" y="5137426"/>
            <a:ext cx="509792" cy="5242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Chat bubble outline">
            <a:extLst>
              <a:ext uri="{FF2B5EF4-FFF2-40B4-BE49-F238E27FC236}">
                <a16:creationId xmlns:a16="http://schemas.microsoft.com/office/drawing/2014/main" id="{D3B04ACE-EC97-731F-BC60-705BC580AE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29346" y="5172005"/>
            <a:ext cx="524211" cy="52421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A565A373-7694-D836-83AE-88445990E5A2}"/>
              </a:ext>
            </a:extLst>
          </p:cNvPr>
          <p:cNvSpPr/>
          <p:nvPr/>
        </p:nvSpPr>
        <p:spPr>
          <a:xfrm>
            <a:off x="5670998" y="5156507"/>
            <a:ext cx="509792" cy="5242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 descr="Credit card outline">
            <a:extLst>
              <a:ext uri="{FF2B5EF4-FFF2-40B4-BE49-F238E27FC236}">
                <a16:creationId xmlns:a16="http://schemas.microsoft.com/office/drawing/2014/main" id="{3CB36695-F0F0-61EB-2A3A-11CC18D47D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72973" y="5175710"/>
            <a:ext cx="509792" cy="509792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9E6100C8-ACCC-375B-A0B3-ACC5D86D27F6}"/>
              </a:ext>
            </a:extLst>
          </p:cNvPr>
          <p:cNvSpPr/>
          <p:nvPr/>
        </p:nvSpPr>
        <p:spPr>
          <a:xfrm>
            <a:off x="7467906" y="5153708"/>
            <a:ext cx="509792" cy="5242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 descr="Research with solid fill">
            <a:extLst>
              <a:ext uri="{FF2B5EF4-FFF2-40B4-BE49-F238E27FC236}">
                <a16:creationId xmlns:a16="http://schemas.microsoft.com/office/drawing/2014/main" id="{ABABEC5E-6C9F-A17D-6A9F-CEBBC0D50B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04637" y="5171170"/>
            <a:ext cx="489286" cy="489286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99856CD9-1596-9D5B-47B3-4B0CAC3FC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23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EB9B929-9091-E4A2-D864-99DE140647BF}"/>
              </a:ext>
            </a:extLst>
          </p:cNvPr>
          <p:cNvSpPr/>
          <p:nvPr/>
        </p:nvSpPr>
        <p:spPr>
          <a:xfrm>
            <a:off x="914400" y="3097567"/>
            <a:ext cx="2106832" cy="2106832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A93076A-9EF5-28B1-54E1-608092482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effectLst/>
                <a:latin typeface="Helvetica" pitchFamily="2" charset="0"/>
              </a:rPr>
              <a:t>UCONN HEALTH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3BF672E-C674-3281-058F-0B531F2EE8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1762" y="3666817"/>
            <a:ext cx="5686795" cy="471591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  <a:effectLst/>
                <a:latin typeface="Helvetica" pitchFamily="2" charset="0"/>
              </a:rPr>
              <a:t>Eric Kruger</a:t>
            </a:r>
          </a:p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192339B-42E9-EC5E-AE30-81F74D17EB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1761" y="4137335"/>
            <a:ext cx="9265667" cy="998178"/>
          </a:xfrm>
        </p:spPr>
        <p:txBody>
          <a:bodyPr/>
          <a:lstStyle/>
          <a:p>
            <a:r>
              <a:rPr lang="en-US" sz="1600">
                <a:solidFill>
                  <a:srgbClr val="FFFFFF"/>
                </a:solidFill>
                <a:effectLst/>
                <a:latin typeface="Helvetica" pitchFamily="2" charset="0"/>
              </a:rPr>
              <a:t>MBA | Vice President</a:t>
            </a:r>
          </a:p>
          <a:p>
            <a:r>
              <a:rPr lang="en-US" sz="1600">
                <a:solidFill>
                  <a:srgbClr val="FFFFFF"/>
                </a:solidFill>
                <a:effectLst/>
                <a:latin typeface="Helvetica" pitchFamily="2" charset="0"/>
              </a:rPr>
              <a:t>Facilities Development &amp; Operations</a:t>
            </a:r>
          </a:p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463795-BBAF-A514-6202-98235FE42ED9}"/>
              </a:ext>
            </a:extLst>
          </p:cNvPr>
          <p:cNvSpPr>
            <a:spLocks noChangeAspect="1"/>
          </p:cNvSpPr>
          <p:nvPr/>
        </p:nvSpPr>
        <p:spPr>
          <a:xfrm>
            <a:off x="1061113" y="3250231"/>
            <a:ext cx="1828800" cy="1828800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874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9157CF0-33BE-50F0-C6BA-21F22754005D}"/>
              </a:ext>
            </a:extLst>
          </p:cNvPr>
          <p:cNvGrpSpPr/>
          <p:nvPr/>
        </p:nvGrpSpPr>
        <p:grpSpPr>
          <a:xfrm>
            <a:off x="2088099" y="456631"/>
            <a:ext cx="8015803" cy="5944738"/>
            <a:chOff x="2091129" y="530791"/>
            <a:chExt cx="8015803" cy="594473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07170A0-63A1-3088-B2F9-61F1ADCCF0D7}"/>
                </a:ext>
              </a:extLst>
            </p:cNvPr>
            <p:cNvGrpSpPr/>
            <p:nvPr/>
          </p:nvGrpSpPr>
          <p:grpSpPr>
            <a:xfrm>
              <a:off x="2097189" y="530791"/>
              <a:ext cx="8009743" cy="5648100"/>
              <a:chOff x="1887291" y="382471"/>
              <a:chExt cx="8430415" cy="594473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28C7F4B-8834-3015-FF1F-CD02DB220C5E}"/>
                  </a:ext>
                </a:extLst>
              </p:cNvPr>
              <p:cNvSpPr/>
              <p:nvPr/>
            </p:nvSpPr>
            <p:spPr>
              <a:xfrm>
                <a:off x="1887291" y="382471"/>
                <a:ext cx="8430415" cy="5944739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15C386C-AAF1-2E8A-F2C5-6C6ECDF8601B}"/>
                  </a:ext>
                </a:extLst>
              </p:cNvPr>
              <p:cNvGrpSpPr/>
              <p:nvPr/>
            </p:nvGrpSpPr>
            <p:grpSpPr>
              <a:xfrm>
                <a:off x="2397277" y="925077"/>
                <a:ext cx="7401816" cy="4889504"/>
                <a:chOff x="2099360" y="382471"/>
                <a:chExt cx="7997650" cy="5283100"/>
              </a:xfrm>
            </p:grpSpPr>
            <p:sp>
              <p:nvSpPr>
                <p:cNvPr id="6" name="object 6"/>
                <p:cNvSpPr/>
                <p:nvPr/>
              </p:nvSpPr>
              <p:spPr>
                <a:xfrm>
                  <a:off x="2099360" y="382471"/>
                  <a:ext cx="7997650" cy="5283100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" name="object 7"/>
                <p:cNvSpPr/>
                <p:nvPr/>
              </p:nvSpPr>
              <p:spPr>
                <a:xfrm>
                  <a:off x="8985455" y="701154"/>
                  <a:ext cx="631871" cy="408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725" h="459740">
                      <a:moveTo>
                        <a:pt x="0" y="229755"/>
                      </a:moveTo>
                      <a:lnTo>
                        <a:pt x="3589" y="362583"/>
                      </a:lnTo>
                      <a:lnTo>
                        <a:pt x="28719" y="430791"/>
                      </a:lnTo>
                      <a:lnTo>
                        <a:pt x="96928" y="455921"/>
                      </a:lnTo>
                      <a:lnTo>
                        <a:pt x="229755" y="459511"/>
                      </a:lnTo>
                      <a:lnTo>
                        <a:pt x="490778" y="459511"/>
                      </a:lnTo>
                      <a:lnTo>
                        <a:pt x="623606" y="455921"/>
                      </a:lnTo>
                      <a:lnTo>
                        <a:pt x="691815" y="430791"/>
                      </a:lnTo>
                      <a:lnTo>
                        <a:pt x="716944" y="362583"/>
                      </a:lnTo>
                      <a:lnTo>
                        <a:pt x="720534" y="229755"/>
                      </a:lnTo>
                      <a:lnTo>
                        <a:pt x="716944" y="96928"/>
                      </a:lnTo>
                      <a:lnTo>
                        <a:pt x="691815" y="28719"/>
                      </a:lnTo>
                      <a:lnTo>
                        <a:pt x="623606" y="3589"/>
                      </a:lnTo>
                      <a:lnTo>
                        <a:pt x="490778" y="0"/>
                      </a:lnTo>
                      <a:lnTo>
                        <a:pt x="229755" y="0"/>
                      </a:lnTo>
                      <a:lnTo>
                        <a:pt x="96928" y="3589"/>
                      </a:lnTo>
                      <a:lnTo>
                        <a:pt x="28719" y="28719"/>
                      </a:lnTo>
                      <a:lnTo>
                        <a:pt x="3589" y="96928"/>
                      </a:lnTo>
                      <a:lnTo>
                        <a:pt x="0" y="229755"/>
                      </a:lnTo>
                    </a:path>
                  </a:pathLst>
                </a:custGeom>
                <a:ln w="39192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2" name="object 2"/>
            <p:cNvSpPr/>
            <p:nvPr/>
          </p:nvSpPr>
          <p:spPr>
            <a:xfrm>
              <a:off x="2091129" y="5628534"/>
              <a:ext cx="8009743" cy="8469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295227" y="5675374"/>
              <a:ext cx="4216688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2400" dirty="0" err="1">
                  <a:solidFill>
                    <a:srgbClr val="FFFFFF"/>
                  </a:solidFill>
                  <a:latin typeface="Calibri"/>
                  <a:cs typeface="Calibri"/>
                </a:rPr>
                <a:t>GreenerGov</a:t>
              </a:r>
              <a:r>
                <a:rPr sz="240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400" spc="-5" dirty="0">
                  <a:solidFill>
                    <a:srgbClr val="FFFFFF"/>
                  </a:solidFill>
                  <a:latin typeface="Calibri"/>
                  <a:cs typeface="Calibri"/>
                </a:rPr>
                <a:t>Challenge:</a:t>
              </a:r>
              <a:r>
                <a:rPr sz="2400" spc="-114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400" dirty="0">
                  <a:solidFill>
                    <a:srgbClr val="FFFFFF"/>
                  </a:solidFill>
                  <a:latin typeface="Calibri"/>
                  <a:cs typeface="Calibri"/>
                </a:rPr>
                <a:t>Innovate</a:t>
              </a:r>
              <a:endParaRPr sz="2400" dirty="0">
                <a:latin typeface="Calibri"/>
                <a:cs typeface="Calibri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5738920" y="6129720"/>
              <a:ext cx="924208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200">
                  <a:solidFill>
                    <a:srgbClr val="FFFFFF"/>
                  </a:solidFill>
                  <a:latin typeface="Calibri"/>
                  <a:cs typeface="Calibri"/>
                </a:rPr>
                <a:t>May 10,</a:t>
              </a:r>
              <a:r>
                <a:rPr sz="1200" spc="-7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200">
                  <a:solidFill>
                    <a:srgbClr val="FFFFFF"/>
                  </a:solidFill>
                  <a:latin typeface="Calibri"/>
                  <a:cs typeface="Calibri"/>
                </a:rPr>
                <a:t>2024</a:t>
              </a:r>
              <a:endParaRPr sz="1200">
                <a:latin typeface="Calibri"/>
                <a:cs typeface="Calibri"/>
              </a:endParaRPr>
            </a:p>
          </p:txBody>
        </p:sp>
      </p:grp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F3A3F4BE-C0ED-5CEA-930F-DD2E16B0D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7551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Custom Design">
  <a:themeElements>
    <a:clrScheme name="UCONN Color Palette">
      <a:dk1>
        <a:srgbClr val="000000"/>
      </a:dk1>
      <a:lt1>
        <a:srgbClr val="FFFFFF"/>
      </a:lt1>
      <a:dk2>
        <a:srgbClr val="2F5597"/>
      </a:dk2>
      <a:lt2>
        <a:srgbClr val="E8E8E8"/>
      </a:lt2>
      <a:accent1>
        <a:srgbClr val="2F5597"/>
      </a:accent1>
      <a:accent2>
        <a:srgbClr val="ED7D30"/>
      </a:accent2>
      <a:accent3>
        <a:srgbClr val="70AD47"/>
      </a:accent3>
      <a:accent4>
        <a:srgbClr val="C2D3F5"/>
      </a:accent4>
      <a:accent5>
        <a:srgbClr val="2F5597"/>
      </a:accent5>
      <a:accent6>
        <a:srgbClr val="4EA72E"/>
      </a:accent6>
      <a:hlink>
        <a:srgbClr val="2F5597"/>
      </a:hlink>
      <a:folHlink>
        <a:srgbClr val="FE750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2309ddc-3b1e-489e-97ba-af20c2443f26" xsi:nil="true"/>
    <lcf76f155ced4ddcb4097134ff3c332f xmlns="63fa969c-ac95-4033-87e0-78467e37564b">
      <Terms xmlns="http://schemas.microsoft.com/office/infopath/2007/PartnerControls"/>
    </lcf76f155ced4ddcb4097134ff3c332f>
    <SharedWithUsers xmlns="92309ddc-3b1e-489e-97ba-af20c2443f26">
      <UserInfo>
        <DisplayName>Energy Supply Members</DisplayName>
        <AccountId>24</AccountId>
        <AccountType/>
      </UserInfo>
      <UserInfo>
        <DisplayName>Birok, James</DisplayName>
        <AccountId>14</AccountId>
        <AccountType/>
      </UserInfo>
      <UserInfo>
        <DisplayName>Li, Michael</DisplayName>
        <AccountId>22</AccountId>
        <AccountType/>
      </UserInfo>
      <UserInfo>
        <DisplayName>Limited Access System Group</DisplayName>
        <AccountId>37</AccountId>
        <AccountType/>
      </UserInfo>
      <UserInfo>
        <DisplayName>Spencer, Sonita</DisplayName>
        <AccountId>38</AccountId>
        <AccountType/>
      </UserInfo>
      <UserInfo>
        <DisplayName>Cavasino, Pia</DisplayName>
        <AccountId>5527</AccountId>
        <AccountType/>
      </UserInfo>
      <UserInfo>
        <DisplayName>Fernandez, Jimena</DisplayName>
        <AccountId>4385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F7BD22DB32E54A9D444E2614F545ED" ma:contentTypeVersion="18" ma:contentTypeDescription="Create a new document." ma:contentTypeScope="" ma:versionID="58a688ff3f11ad6d84a9e233fc6ffe81">
  <xsd:schema xmlns:xsd="http://www.w3.org/2001/XMLSchema" xmlns:xs="http://www.w3.org/2001/XMLSchema" xmlns:p="http://schemas.microsoft.com/office/2006/metadata/properties" xmlns:ns1="http://schemas.microsoft.com/sharepoint/v3" xmlns:ns2="92309ddc-3b1e-489e-97ba-af20c2443f26" xmlns:ns3="63fa969c-ac95-4033-87e0-78467e37564b" targetNamespace="http://schemas.microsoft.com/office/2006/metadata/properties" ma:root="true" ma:fieldsID="298aefd3c602fd658564e8ba1aaa5e67" ns1:_="" ns2:_="" ns3:_="">
    <xsd:import namespace="http://schemas.microsoft.com/sharepoint/v3"/>
    <xsd:import namespace="92309ddc-3b1e-489e-97ba-af20c2443f26"/>
    <xsd:import namespace="63fa969c-ac95-4033-87e0-78467e37564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1:_ip_UnifiedCompliancePolicyProperties" minOccurs="0"/>
                <xsd:element ref="ns1:_ip_UnifiedCompliancePolicyUIActio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309ddc-3b1e-489e-97ba-af20c2443f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8fafc10-690a-41e8-a9a2-4112e8089110}" ma:internalName="TaxCatchAll" ma:showField="CatchAllData" ma:web="92309ddc-3b1e-489e-97ba-af20c2443f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fa969c-ac95-4033-87e0-78467e3756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9be3ee5-5d72-4a78-bfe6-04ec158992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F73435-1DDE-4DD2-AF12-BAB919AEDFE9}">
  <ds:schemaRefs>
    <ds:schemaRef ds:uri="http://schemas.openxmlformats.org/package/2006/metadata/core-properties"/>
    <ds:schemaRef ds:uri="63fa969c-ac95-4033-87e0-78467e37564b"/>
    <ds:schemaRef ds:uri="http://purl.org/dc/terms/"/>
    <ds:schemaRef ds:uri="http://schemas.microsoft.com/office/2006/documentManagement/types"/>
    <ds:schemaRef ds:uri="http://schemas.microsoft.com/office/infopath/2007/PartnerControls"/>
    <ds:schemaRef ds:uri="92309ddc-3b1e-489e-97ba-af20c2443f26"/>
    <ds:schemaRef ds:uri="http://schemas.microsoft.com/sharepoint/v3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4A71D78-0360-49BF-8894-06E25A869E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7323DF-65D8-4B61-B3C4-E8FF8FAF3F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2309ddc-3b1e-489e-97ba-af20c2443f26"/>
    <ds:schemaRef ds:uri="63fa969c-ac95-4033-87e0-78467e3756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1014</Words>
  <Application>Microsoft Office PowerPoint</Application>
  <PresentationFormat>Widescreen</PresentationFormat>
  <Paragraphs>262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Helvetica</vt:lpstr>
      <vt:lpstr>Arial,Sans-Serif</vt:lpstr>
      <vt:lpstr>Montserrat</vt:lpstr>
      <vt:lpstr>Wingdings</vt:lpstr>
      <vt:lpstr>Arial</vt:lpstr>
      <vt:lpstr>Calibri</vt:lpstr>
      <vt:lpstr>Custom Design</vt:lpstr>
      <vt:lpstr>GOVERNOR’S INNOVATION LAB</vt:lpstr>
      <vt:lpstr>INTRODUCTIONS</vt:lpstr>
      <vt:lpstr>AGENDA</vt:lpstr>
      <vt:lpstr>DID YOU KNOW…? CT HAS INVESTMENTS IN 220 COMPANIES</vt:lpstr>
      <vt:lpstr>GOVERNORS INNOVATION LAB: ORIGINS</vt:lpstr>
      <vt:lpstr>PILOT TO PROCUREMENT OPERATIONS1</vt:lpstr>
      <vt:lpstr>STATE MODERNIZATION: TOP PRIORITIES</vt:lpstr>
      <vt:lpstr>UCONN HEALTH</vt:lpstr>
      <vt:lpstr>PowerPoint Presentation</vt:lpstr>
      <vt:lpstr>CONNECTICUT’S PUBLIC ACADEMIC MEDICAL CENTER</vt:lpstr>
      <vt:lpstr>UCONN HEALTH IN CONTEXT</vt:lpstr>
      <vt:lpstr>PowerPoint Presentation</vt:lpstr>
      <vt:lpstr>BUDDERFLY</vt:lpstr>
      <vt:lpstr>ABOUT BUDDERFLY</vt:lpstr>
      <vt:lpstr>BUDDERFLY: BY THE NUMBERS</vt:lpstr>
      <vt:lpstr>GROWTH IN CT</vt:lpstr>
      <vt:lpstr>AT A GLANCE: UCONN HEALTH CHILD CARE CENTER</vt:lpstr>
      <vt:lpstr>OUR GOAL</vt:lpstr>
      <vt:lpstr>THE PLAN:</vt:lpstr>
      <vt:lpstr>BUDDERFLY’S PORTFOLIO OF SOLUTIONS</vt:lpstr>
      <vt:lpstr>BUDDERFLY WAREHOUSE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M. Donofrio</dc:creator>
  <cp:lastModifiedBy>Saulat, Wvarrda</cp:lastModifiedBy>
  <cp:revision>4</cp:revision>
  <dcterms:modified xsi:type="dcterms:W3CDTF">2025-02-19T16:34:07Z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0x010100B2F7BD22DB32E54A9D444E2614F545ED</vt:lpwstr>
  </property>
  <property fmtid="{D5CDD505-2E9C-101B-9397-08002B2CF9AE}" pid="3" name="Order">
    <vt:lpwstr>31000.0000000000</vt:lpwstr>
  </property>
  <property fmtid="{D5CDD505-2E9C-101B-9397-08002B2CF9AE}" pid="4" name="MediaServiceImageTags">
    <vt:lpwstr/>
  </property>
  <property fmtid="{D5CDD505-2E9C-101B-9397-08002B2CF9AE}" pid="5" name="TaxKeyword">
    <vt:lpwstr/>
  </property>
</Properties>
</file>