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22"/>
  </p:notesMasterIdLst>
  <p:sldIdLst>
    <p:sldId id="284" r:id="rId5"/>
    <p:sldId id="362" r:id="rId6"/>
    <p:sldId id="390" r:id="rId7"/>
    <p:sldId id="572" r:id="rId8"/>
    <p:sldId id="573" r:id="rId9"/>
    <p:sldId id="574" r:id="rId10"/>
    <p:sldId id="575" r:id="rId11"/>
    <p:sldId id="576" r:id="rId12"/>
    <p:sldId id="363" r:id="rId13"/>
    <p:sldId id="384" r:id="rId14"/>
    <p:sldId id="379" r:id="rId15"/>
    <p:sldId id="391" r:id="rId16"/>
    <p:sldId id="380" r:id="rId17"/>
    <p:sldId id="394" r:id="rId18"/>
    <p:sldId id="577" r:id="rId19"/>
    <p:sldId id="332" r:id="rId20"/>
    <p:sldId id="329"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72D4B3D-73AA-55DA-C422-9FD773A6DC36}" name="Emily Basham" initials="EB" userId="S::EBasham@ctgreenbank.com::e83efb83-c8f3-4372-be68-852853be12ce" providerId="AD"/>
  <p188:author id="{0847F8D5-14FF-EB80-448C-B3828156E4A2}" name="Emily Basham" initials="EB" userId="S::ebasham@ctgreenbank.com::e83efb83-c8f3-4372-be68-852853be12ce" providerId="AD"/>
  <p188:author id="{F87D2DE2-76D0-72BC-ADAE-FE4384CE12BE}" name="Abby Gustavsen" initials="AG" userId="S::agustavsen@ctgreenbank.com::f94b70cd-0853-4841-81a4-5e704c9b4ea1" providerId="AD"/>
  <p188:author id="{311F2BEE-F632-DC9B-237F-3A1E5118D32E}" name="Katie Shelton" initials="KS" userId="S::kshelton@ctgreenbank.com::2a3c1c90-7ebb-479f-97db-821293666406"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D008C"/>
    <a:srgbClr val="9DC3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7DE9C6A-9914-41F6-A04D-D0233B8D4D9D}" v="1" dt="2025-01-08T11:41:48.10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6" d="100"/>
          <a:sy n="66" d="100"/>
        </p:scale>
        <p:origin x="199"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F05B1C-95CC-4C98-9D25-37A13693439E}" type="doc">
      <dgm:prSet loTypeId="urn:microsoft.com/office/officeart/2005/8/layout/hList6" loCatId="list" qsTypeId="urn:microsoft.com/office/officeart/2005/8/quickstyle/simple1" qsCatId="simple" csTypeId="urn:microsoft.com/office/officeart/2005/8/colors/colorful1" csCatId="colorful" phldr="1"/>
      <dgm:spPr/>
      <dgm:t>
        <a:bodyPr/>
        <a:lstStyle/>
        <a:p>
          <a:endParaRPr lang="en-US"/>
        </a:p>
      </dgm:t>
    </dgm:pt>
    <dgm:pt modelId="{C82F8A3F-A3E1-411C-A790-1F97D84A1ECF}">
      <dgm:prSet phldrT="[Text]" custT="1"/>
      <dgm:spPr>
        <a:xfrm rot="16200000">
          <a:off x="-382523" y="382525"/>
          <a:ext cx="3352800" cy="2587749"/>
        </a:xfrm>
        <a:prstGeom prst="flowChartManualOperation">
          <a:avLst/>
        </a:prstGeom>
        <a:solidFill>
          <a:srgbClr val="00A6E0"/>
        </a:solidFill>
      </dgm:spPr>
      <dgm:t>
        <a:bodyPr/>
        <a:lstStyle/>
        <a:p>
          <a:r>
            <a:rPr lang="en-US" sz="2400" b="1" u="sng">
              <a:latin typeface="Calibri" pitchFamily="34" charset="0"/>
              <a:ea typeface="+mn-ea"/>
              <a:cs typeface="+mn-cs"/>
            </a:rPr>
            <a:t>Green Bank owns the Solar</a:t>
          </a:r>
          <a:r>
            <a:rPr lang="en-US" sz="2400" b="1">
              <a:latin typeface="Calibri" pitchFamily="34" charset="0"/>
              <a:ea typeface="+mn-ea"/>
              <a:cs typeface="+mn-cs"/>
            </a:rPr>
            <a:t>: Oversees development, construction, &amp; asset management </a:t>
          </a:r>
        </a:p>
      </dgm:t>
    </dgm:pt>
    <dgm:pt modelId="{3F1380F7-93EF-4BCB-AB30-605938162827}" type="parTrans" cxnId="{EA8D5FD1-5676-43F1-9A6F-8AE034938D26}">
      <dgm:prSet/>
      <dgm:spPr/>
      <dgm:t>
        <a:bodyPr/>
        <a:lstStyle/>
        <a:p>
          <a:endParaRPr lang="en-US"/>
        </a:p>
      </dgm:t>
    </dgm:pt>
    <dgm:pt modelId="{77E02902-EE73-4302-A6F1-A8306DE14815}" type="sibTrans" cxnId="{EA8D5FD1-5676-43F1-9A6F-8AE034938D26}">
      <dgm:prSet/>
      <dgm:spPr/>
      <dgm:t>
        <a:bodyPr/>
        <a:lstStyle/>
        <a:p>
          <a:endParaRPr lang="en-US"/>
        </a:p>
      </dgm:t>
    </dgm:pt>
    <dgm:pt modelId="{C42AA9AE-2D65-4C4A-805D-68DD746DEF74}">
      <dgm:prSet phldrT="[Text]" custT="1"/>
      <dgm:spPr>
        <a:xfrm rot="16200000">
          <a:off x="2400299" y="382525"/>
          <a:ext cx="3352800" cy="2587749"/>
        </a:xfrm>
        <a:prstGeom prst="flowChartManualOperation">
          <a:avLst/>
        </a:prstGeom>
        <a:ln>
          <a:solidFill>
            <a:srgbClr val="8BC53F"/>
          </a:solidFill>
        </a:ln>
      </dgm:spPr>
      <dgm:t>
        <a:bodyPr/>
        <a:lstStyle/>
        <a:p>
          <a:r>
            <a:rPr lang="en-US" sz="2400" b="1" u="sng">
              <a:latin typeface="Calibri" pitchFamily="34" charset="0"/>
              <a:ea typeface="+mn-ea"/>
              <a:cs typeface="+mn-cs"/>
            </a:rPr>
            <a:t>Municipality </a:t>
          </a:r>
          <a:r>
            <a:rPr lang="en-US" sz="2400" b="1">
              <a:latin typeface="Calibri" pitchFamily="34" charset="0"/>
              <a:ea typeface="+mn-ea"/>
              <a:cs typeface="+mn-cs"/>
            </a:rPr>
            <a:t>is </a:t>
          </a:r>
          <a:r>
            <a:rPr lang="en-US" sz="2400" b="1" u="sng">
              <a:latin typeface="Calibri" pitchFamily="34" charset="0"/>
              <a:ea typeface="+mn-ea"/>
              <a:cs typeface="+mn-cs"/>
            </a:rPr>
            <a:t>Buyer</a:t>
          </a:r>
          <a:r>
            <a:rPr lang="en-US" sz="2400" b="1">
              <a:latin typeface="Calibri" pitchFamily="34" charset="0"/>
              <a:ea typeface="+mn-ea"/>
              <a:cs typeface="+mn-cs"/>
            </a:rPr>
            <a:t>: Purchases electricity from solar installed on property</a:t>
          </a:r>
        </a:p>
      </dgm:t>
    </dgm:pt>
    <dgm:pt modelId="{CE7913FE-4732-4127-99A4-2947B33BBC79}" type="parTrans" cxnId="{4AB588EF-0956-41A9-982C-A8D9F80C8CFF}">
      <dgm:prSet/>
      <dgm:spPr/>
      <dgm:t>
        <a:bodyPr/>
        <a:lstStyle/>
        <a:p>
          <a:endParaRPr lang="en-US"/>
        </a:p>
      </dgm:t>
    </dgm:pt>
    <dgm:pt modelId="{E0A58E8C-A4D9-44B8-8FF1-A85937D7F127}" type="sibTrans" cxnId="{4AB588EF-0956-41A9-982C-A8D9F80C8CFF}">
      <dgm:prSet/>
      <dgm:spPr/>
      <dgm:t>
        <a:bodyPr/>
        <a:lstStyle/>
        <a:p>
          <a:endParaRPr lang="en-US"/>
        </a:p>
      </dgm:t>
    </dgm:pt>
    <dgm:pt modelId="{D2A5E72D-ABD3-4525-8DFD-5553EBB5EB68}">
      <dgm:prSet phldrT="[Text]" custT="1"/>
      <dgm:spPr>
        <a:xfrm rot="16200000">
          <a:off x="-382523" y="382525"/>
          <a:ext cx="3352800" cy="2587749"/>
        </a:xfrm>
        <a:solidFill>
          <a:srgbClr val="30318C"/>
        </a:solidFill>
      </dgm:spPr>
      <dgm:t>
        <a:bodyPr/>
        <a:lstStyle/>
        <a:p>
          <a:r>
            <a:rPr lang="en-US" sz="2400" b="1">
              <a:latin typeface="Calibri" pitchFamily="34" charset="0"/>
              <a:ea typeface="+mn-ea"/>
              <a:cs typeface="+mn-cs"/>
            </a:rPr>
            <a:t>Contract between  Green Bank and Municipality</a:t>
          </a:r>
        </a:p>
      </dgm:t>
    </dgm:pt>
    <dgm:pt modelId="{335E7BBA-AF15-423F-9E17-9C550D6082C1}" type="parTrans" cxnId="{D37F6E6E-F0F1-4DF3-A46F-27FA02DB2A04}">
      <dgm:prSet/>
      <dgm:spPr/>
      <dgm:t>
        <a:bodyPr/>
        <a:lstStyle/>
        <a:p>
          <a:endParaRPr lang="en-US"/>
        </a:p>
      </dgm:t>
    </dgm:pt>
    <dgm:pt modelId="{ACFA6DD9-3307-4771-8B57-00FA7A45F298}" type="sibTrans" cxnId="{D37F6E6E-F0F1-4DF3-A46F-27FA02DB2A04}">
      <dgm:prSet/>
      <dgm:spPr/>
      <dgm:t>
        <a:bodyPr/>
        <a:lstStyle/>
        <a:p>
          <a:endParaRPr lang="en-US"/>
        </a:p>
      </dgm:t>
    </dgm:pt>
    <dgm:pt modelId="{AA34650F-DE0C-4962-9284-0A0D476A9E53}" type="pres">
      <dgm:prSet presAssocID="{71F05B1C-95CC-4C98-9D25-37A13693439E}" presName="Name0" presStyleCnt="0">
        <dgm:presLayoutVars>
          <dgm:dir/>
          <dgm:resizeHandles val="exact"/>
        </dgm:presLayoutVars>
      </dgm:prSet>
      <dgm:spPr/>
    </dgm:pt>
    <dgm:pt modelId="{1195B6EF-2776-4470-ADF1-46298BE2A4BD}" type="pres">
      <dgm:prSet presAssocID="{D2A5E72D-ABD3-4525-8DFD-5553EBB5EB68}" presName="node" presStyleLbl="node1" presStyleIdx="0" presStyleCnt="3">
        <dgm:presLayoutVars>
          <dgm:bulletEnabled val="1"/>
        </dgm:presLayoutVars>
      </dgm:prSet>
      <dgm:spPr>
        <a:prstGeom prst="flowChartManualOperation">
          <a:avLst/>
        </a:prstGeom>
      </dgm:spPr>
    </dgm:pt>
    <dgm:pt modelId="{2A4EC92A-D75A-4C5E-80BD-B1C01B490D65}" type="pres">
      <dgm:prSet presAssocID="{ACFA6DD9-3307-4771-8B57-00FA7A45F298}" presName="sibTrans" presStyleCnt="0"/>
      <dgm:spPr/>
    </dgm:pt>
    <dgm:pt modelId="{2BA29965-69DA-44AC-8B4D-936982A0624F}" type="pres">
      <dgm:prSet presAssocID="{C82F8A3F-A3E1-411C-A790-1F97D84A1ECF}" presName="node" presStyleLbl="node1" presStyleIdx="1" presStyleCnt="3" custLinFactNeighborX="-512" custLinFactNeighborY="0">
        <dgm:presLayoutVars>
          <dgm:bulletEnabled val="1"/>
        </dgm:presLayoutVars>
      </dgm:prSet>
      <dgm:spPr/>
    </dgm:pt>
    <dgm:pt modelId="{9835B6E2-1B27-4E4A-9578-7380BC698F6B}" type="pres">
      <dgm:prSet presAssocID="{77E02902-EE73-4302-A6F1-A8306DE14815}" presName="sibTrans" presStyleCnt="0"/>
      <dgm:spPr/>
    </dgm:pt>
    <dgm:pt modelId="{78CF5B8A-341C-4BEC-9A23-24B4DEFFED85}" type="pres">
      <dgm:prSet presAssocID="{C42AA9AE-2D65-4C4A-805D-68DD746DEF74}" presName="node" presStyleLbl="node1" presStyleIdx="2" presStyleCnt="3">
        <dgm:presLayoutVars>
          <dgm:bulletEnabled val="1"/>
        </dgm:presLayoutVars>
      </dgm:prSet>
      <dgm:spPr/>
    </dgm:pt>
  </dgm:ptLst>
  <dgm:cxnLst>
    <dgm:cxn modelId="{6E24F703-9CE1-4CA1-BE96-039EBD107BD0}" type="presOf" srcId="{C82F8A3F-A3E1-411C-A790-1F97D84A1ECF}" destId="{2BA29965-69DA-44AC-8B4D-936982A0624F}" srcOrd="0" destOrd="0" presId="urn:microsoft.com/office/officeart/2005/8/layout/hList6"/>
    <dgm:cxn modelId="{4975CC6C-4004-4097-8BBD-1791EC76DFC7}" type="presOf" srcId="{C42AA9AE-2D65-4C4A-805D-68DD746DEF74}" destId="{78CF5B8A-341C-4BEC-9A23-24B4DEFFED85}" srcOrd="0" destOrd="0" presId="urn:microsoft.com/office/officeart/2005/8/layout/hList6"/>
    <dgm:cxn modelId="{D37F6E6E-F0F1-4DF3-A46F-27FA02DB2A04}" srcId="{71F05B1C-95CC-4C98-9D25-37A13693439E}" destId="{D2A5E72D-ABD3-4525-8DFD-5553EBB5EB68}" srcOrd="0" destOrd="0" parTransId="{335E7BBA-AF15-423F-9E17-9C550D6082C1}" sibTransId="{ACFA6DD9-3307-4771-8B57-00FA7A45F298}"/>
    <dgm:cxn modelId="{92DBBE74-83C1-4CD4-8E3E-2C0EB8B42112}" type="presOf" srcId="{D2A5E72D-ABD3-4525-8DFD-5553EBB5EB68}" destId="{1195B6EF-2776-4470-ADF1-46298BE2A4BD}" srcOrd="0" destOrd="0" presId="urn:microsoft.com/office/officeart/2005/8/layout/hList6"/>
    <dgm:cxn modelId="{1EFC549B-86FF-4C5E-A34F-1025A8C4C68C}" type="presOf" srcId="{71F05B1C-95CC-4C98-9D25-37A13693439E}" destId="{AA34650F-DE0C-4962-9284-0A0D476A9E53}" srcOrd="0" destOrd="0" presId="urn:microsoft.com/office/officeart/2005/8/layout/hList6"/>
    <dgm:cxn modelId="{EA8D5FD1-5676-43F1-9A6F-8AE034938D26}" srcId="{71F05B1C-95CC-4C98-9D25-37A13693439E}" destId="{C82F8A3F-A3E1-411C-A790-1F97D84A1ECF}" srcOrd="1" destOrd="0" parTransId="{3F1380F7-93EF-4BCB-AB30-605938162827}" sibTransId="{77E02902-EE73-4302-A6F1-A8306DE14815}"/>
    <dgm:cxn modelId="{4AB588EF-0956-41A9-982C-A8D9F80C8CFF}" srcId="{71F05B1C-95CC-4C98-9D25-37A13693439E}" destId="{C42AA9AE-2D65-4C4A-805D-68DD746DEF74}" srcOrd="2" destOrd="0" parTransId="{CE7913FE-4732-4127-99A4-2947B33BBC79}" sibTransId="{E0A58E8C-A4D9-44B8-8FF1-A85937D7F127}"/>
    <dgm:cxn modelId="{F403637E-8B33-4D14-A06F-B2AA6D95357D}" type="presParOf" srcId="{AA34650F-DE0C-4962-9284-0A0D476A9E53}" destId="{1195B6EF-2776-4470-ADF1-46298BE2A4BD}" srcOrd="0" destOrd="0" presId="urn:microsoft.com/office/officeart/2005/8/layout/hList6"/>
    <dgm:cxn modelId="{801CD0E7-E9D6-44B6-A2EE-5B61D975844F}" type="presParOf" srcId="{AA34650F-DE0C-4962-9284-0A0D476A9E53}" destId="{2A4EC92A-D75A-4C5E-80BD-B1C01B490D65}" srcOrd="1" destOrd="0" presId="urn:microsoft.com/office/officeart/2005/8/layout/hList6"/>
    <dgm:cxn modelId="{59827361-36AB-4CC2-B161-BF50C84B28B8}" type="presParOf" srcId="{AA34650F-DE0C-4962-9284-0A0D476A9E53}" destId="{2BA29965-69DA-44AC-8B4D-936982A0624F}" srcOrd="2" destOrd="0" presId="urn:microsoft.com/office/officeart/2005/8/layout/hList6"/>
    <dgm:cxn modelId="{735075B7-3F7D-44E9-B852-DD6173641A6D}" type="presParOf" srcId="{AA34650F-DE0C-4962-9284-0A0D476A9E53}" destId="{9835B6E2-1B27-4E4A-9578-7380BC698F6B}" srcOrd="3" destOrd="0" presId="urn:microsoft.com/office/officeart/2005/8/layout/hList6"/>
    <dgm:cxn modelId="{FA4524A7-8E2C-4536-B0BD-E19E5A3CD30F}" type="presParOf" srcId="{AA34650F-DE0C-4962-9284-0A0D476A9E53}" destId="{78CF5B8A-341C-4BEC-9A23-24B4DEFFED85}" srcOrd="4"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3077DC-A608-445F-BC86-77267F76C878}"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02E08946-C626-4B11-94E5-792B31A39BF4}">
      <dgm:prSet phldrT="[Text]"/>
      <dgm:spPr>
        <a:solidFill>
          <a:srgbClr val="30318C"/>
        </a:solidFill>
      </dgm:spPr>
      <dgm:t>
        <a:bodyPr/>
        <a:lstStyle/>
        <a:p>
          <a:r>
            <a:rPr lang="en-US" b="1"/>
            <a:t>No upfront costs</a:t>
          </a:r>
        </a:p>
      </dgm:t>
    </dgm:pt>
    <dgm:pt modelId="{B2F5D437-420E-4CC9-80E8-6AFA80159A2F}" type="parTrans" cxnId="{B4038169-C240-4C6F-B751-CD90CD253BB8}">
      <dgm:prSet/>
      <dgm:spPr/>
      <dgm:t>
        <a:bodyPr/>
        <a:lstStyle/>
        <a:p>
          <a:endParaRPr lang="en-US" b="1"/>
        </a:p>
      </dgm:t>
    </dgm:pt>
    <dgm:pt modelId="{54C107E6-99A0-4A82-B44B-61EAC1B03E2A}" type="sibTrans" cxnId="{B4038169-C240-4C6F-B751-CD90CD253BB8}">
      <dgm:prSet/>
      <dgm:spPr/>
      <dgm:t>
        <a:bodyPr/>
        <a:lstStyle/>
        <a:p>
          <a:endParaRPr lang="en-US" b="1"/>
        </a:p>
      </dgm:t>
    </dgm:pt>
    <dgm:pt modelId="{5E8A1F8B-3B05-4F1D-B7F9-A20D7F934E18}">
      <dgm:prSet phldrT="[Text]"/>
      <dgm:spPr>
        <a:solidFill>
          <a:srgbClr val="30318C">
            <a:alpha val="89804"/>
          </a:srgbClr>
        </a:solidFill>
      </dgm:spPr>
      <dgm:t>
        <a:bodyPr/>
        <a:lstStyle/>
        <a:p>
          <a:r>
            <a:rPr lang="en-US" b="1"/>
            <a:t>Lock in energy  savings</a:t>
          </a:r>
        </a:p>
      </dgm:t>
    </dgm:pt>
    <dgm:pt modelId="{B10D80B2-A70D-44E7-B33D-57E2C2239487}" type="parTrans" cxnId="{B47E5578-6A2E-4E2D-914D-E1CEC37A4297}">
      <dgm:prSet/>
      <dgm:spPr/>
      <dgm:t>
        <a:bodyPr/>
        <a:lstStyle/>
        <a:p>
          <a:endParaRPr lang="en-US" b="1"/>
        </a:p>
      </dgm:t>
    </dgm:pt>
    <dgm:pt modelId="{2603F7F0-5781-4114-9B1F-6F06BCD0A657}" type="sibTrans" cxnId="{B47E5578-6A2E-4E2D-914D-E1CEC37A4297}">
      <dgm:prSet/>
      <dgm:spPr/>
      <dgm:t>
        <a:bodyPr/>
        <a:lstStyle/>
        <a:p>
          <a:endParaRPr lang="en-US" b="1"/>
        </a:p>
      </dgm:t>
    </dgm:pt>
    <dgm:pt modelId="{DBDFD270-0E52-4743-99B1-1276CDD24776}">
      <dgm:prSet phldrT="[Text]"/>
      <dgm:spPr>
        <a:solidFill>
          <a:srgbClr val="652D90"/>
        </a:solidFill>
      </dgm:spPr>
      <dgm:t>
        <a:bodyPr/>
        <a:lstStyle/>
        <a:p>
          <a:r>
            <a:rPr lang="en-US" b="1"/>
            <a:t>Positive cash flow </a:t>
          </a:r>
        </a:p>
      </dgm:t>
    </dgm:pt>
    <dgm:pt modelId="{CB20D0C4-FB4A-4251-B48A-E3EA68CB8DA6}" type="parTrans" cxnId="{332B0AD5-BA14-4B85-BE2B-28485ECFCAF9}">
      <dgm:prSet/>
      <dgm:spPr/>
      <dgm:t>
        <a:bodyPr/>
        <a:lstStyle/>
        <a:p>
          <a:endParaRPr lang="en-US" b="1"/>
        </a:p>
      </dgm:t>
    </dgm:pt>
    <dgm:pt modelId="{92F587F8-EB14-4D48-BB02-13E3C6F11AF4}" type="sibTrans" cxnId="{332B0AD5-BA14-4B85-BE2B-28485ECFCAF9}">
      <dgm:prSet/>
      <dgm:spPr/>
      <dgm:t>
        <a:bodyPr/>
        <a:lstStyle/>
        <a:p>
          <a:endParaRPr lang="en-US" b="1"/>
        </a:p>
      </dgm:t>
    </dgm:pt>
    <dgm:pt modelId="{169B61C1-FCD2-4FB1-A999-86E83F21C2C1}">
      <dgm:prSet phldrT="[Text]"/>
      <dgm:spPr>
        <a:solidFill>
          <a:srgbClr val="652D90">
            <a:alpha val="89804"/>
          </a:srgbClr>
        </a:solidFill>
      </dgm:spPr>
      <dgm:t>
        <a:bodyPr/>
        <a:lstStyle/>
        <a:p>
          <a:r>
            <a:rPr lang="en-US" b="1"/>
            <a:t>No operations &amp; maintenance costs</a:t>
          </a:r>
        </a:p>
      </dgm:t>
    </dgm:pt>
    <dgm:pt modelId="{20CE8D09-588E-48A7-AC83-BA7822D2E642}" type="parTrans" cxnId="{D918D352-8A11-45A4-8842-617EAC3A0E5C}">
      <dgm:prSet/>
      <dgm:spPr/>
      <dgm:t>
        <a:bodyPr/>
        <a:lstStyle/>
        <a:p>
          <a:endParaRPr lang="en-US" b="1"/>
        </a:p>
      </dgm:t>
    </dgm:pt>
    <dgm:pt modelId="{33128FA8-5D3F-4549-B44C-41D018C6A5FB}" type="sibTrans" cxnId="{D918D352-8A11-45A4-8842-617EAC3A0E5C}">
      <dgm:prSet/>
      <dgm:spPr/>
      <dgm:t>
        <a:bodyPr/>
        <a:lstStyle/>
        <a:p>
          <a:endParaRPr lang="en-US" b="1"/>
        </a:p>
      </dgm:t>
    </dgm:pt>
    <dgm:pt modelId="{50E310E7-2A8C-4E1D-9B59-7EAD8C0B296B}">
      <dgm:prSet phldrT="[Text]"/>
      <dgm:spPr>
        <a:solidFill>
          <a:srgbClr val="00A6E0"/>
        </a:solidFill>
      </dgm:spPr>
      <dgm:t>
        <a:bodyPr/>
        <a:lstStyle/>
        <a:p>
          <a:r>
            <a:rPr lang="en-US" b="1"/>
            <a:t>Preserve capital &amp; credit lines</a:t>
          </a:r>
        </a:p>
      </dgm:t>
    </dgm:pt>
    <dgm:pt modelId="{A6CDA4B2-F796-4005-B518-476EDAE6278E}" type="parTrans" cxnId="{BCE3A3F6-2BDB-4828-8926-FD9FC3A9C801}">
      <dgm:prSet/>
      <dgm:spPr/>
      <dgm:t>
        <a:bodyPr/>
        <a:lstStyle/>
        <a:p>
          <a:endParaRPr lang="en-US" b="1"/>
        </a:p>
      </dgm:t>
    </dgm:pt>
    <dgm:pt modelId="{25666025-1B1C-4EDC-AABB-7903F7823E35}" type="sibTrans" cxnId="{BCE3A3F6-2BDB-4828-8926-FD9FC3A9C801}">
      <dgm:prSet/>
      <dgm:spPr/>
      <dgm:t>
        <a:bodyPr/>
        <a:lstStyle/>
        <a:p>
          <a:endParaRPr lang="en-US" b="1"/>
        </a:p>
      </dgm:t>
    </dgm:pt>
    <dgm:pt modelId="{1A7D7A75-D585-480D-96BC-9D258E7A8D12}">
      <dgm:prSet phldrT="[Text]"/>
      <dgm:spPr>
        <a:solidFill>
          <a:srgbClr val="00A6E0">
            <a:alpha val="89804"/>
          </a:srgbClr>
        </a:solidFill>
      </dgm:spPr>
      <dgm:t>
        <a:bodyPr/>
        <a:lstStyle/>
        <a:p>
          <a:r>
            <a:rPr lang="en-US" b="1"/>
            <a:t>Managed by a third-party solar system owner</a:t>
          </a:r>
        </a:p>
      </dgm:t>
    </dgm:pt>
    <dgm:pt modelId="{55F47978-926C-41D0-B809-6B5CC7232AD6}" type="parTrans" cxnId="{129375CA-E74F-4150-A3B8-8B387983D15B}">
      <dgm:prSet/>
      <dgm:spPr/>
      <dgm:t>
        <a:bodyPr/>
        <a:lstStyle/>
        <a:p>
          <a:endParaRPr lang="en-US" b="1"/>
        </a:p>
      </dgm:t>
    </dgm:pt>
    <dgm:pt modelId="{49BFC670-CA1F-4F7B-A049-4FE3DCA7AC30}" type="sibTrans" cxnId="{129375CA-E74F-4150-A3B8-8B387983D15B}">
      <dgm:prSet/>
      <dgm:spPr/>
      <dgm:t>
        <a:bodyPr/>
        <a:lstStyle/>
        <a:p>
          <a:endParaRPr lang="en-US" b="1"/>
        </a:p>
      </dgm:t>
    </dgm:pt>
    <dgm:pt modelId="{22C14028-7194-4678-957F-20D51D77CE58}" type="pres">
      <dgm:prSet presAssocID="{7C3077DC-A608-445F-BC86-77267F76C878}" presName="diagram" presStyleCnt="0">
        <dgm:presLayoutVars>
          <dgm:dir/>
          <dgm:resizeHandles val="exact"/>
        </dgm:presLayoutVars>
      </dgm:prSet>
      <dgm:spPr/>
    </dgm:pt>
    <dgm:pt modelId="{A058A879-F36B-46F1-BD3A-E397FC4AF7DB}" type="pres">
      <dgm:prSet presAssocID="{02E08946-C626-4B11-94E5-792B31A39BF4}" presName="node" presStyleLbl="node1" presStyleIdx="0" presStyleCnt="6">
        <dgm:presLayoutVars>
          <dgm:bulletEnabled val="1"/>
        </dgm:presLayoutVars>
      </dgm:prSet>
      <dgm:spPr/>
    </dgm:pt>
    <dgm:pt modelId="{64C396D8-01BF-413E-B790-680BED0305D5}" type="pres">
      <dgm:prSet presAssocID="{54C107E6-99A0-4A82-B44B-61EAC1B03E2A}" presName="sibTrans" presStyleCnt="0"/>
      <dgm:spPr/>
    </dgm:pt>
    <dgm:pt modelId="{A942C87B-4327-41E2-891D-EC091238B8AD}" type="pres">
      <dgm:prSet presAssocID="{5E8A1F8B-3B05-4F1D-B7F9-A20D7F934E18}" presName="node" presStyleLbl="node1" presStyleIdx="1" presStyleCnt="6">
        <dgm:presLayoutVars>
          <dgm:bulletEnabled val="1"/>
        </dgm:presLayoutVars>
      </dgm:prSet>
      <dgm:spPr/>
    </dgm:pt>
    <dgm:pt modelId="{5A450F02-3EF8-41C7-9B1B-0BEDC17BD24A}" type="pres">
      <dgm:prSet presAssocID="{2603F7F0-5781-4114-9B1F-6F06BCD0A657}" presName="sibTrans" presStyleCnt="0"/>
      <dgm:spPr/>
    </dgm:pt>
    <dgm:pt modelId="{862551CE-783B-4748-9C43-825F18419089}" type="pres">
      <dgm:prSet presAssocID="{DBDFD270-0E52-4743-99B1-1276CDD24776}" presName="node" presStyleLbl="node1" presStyleIdx="2" presStyleCnt="6">
        <dgm:presLayoutVars>
          <dgm:bulletEnabled val="1"/>
        </dgm:presLayoutVars>
      </dgm:prSet>
      <dgm:spPr/>
    </dgm:pt>
    <dgm:pt modelId="{D79F8C49-6602-4144-BCBC-56C6B93075C2}" type="pres">
      <dgm:prSet presAssocID="{92F587F8-EB14-4D48-BB02-13E3C6F11AF4}" presName="sibTrans" presStyleCnt="0"/>
      <dgm:spPr/>
    </dgm:pt>
    <dgm:pt modelId="{13383DA5-D5EF-4815-AAEB-82780796C27F}" type="pres">
      <dgm:prSet presAssocID="{169B61C1-FCD2-4FB1-A999-86E83F21C2C1}" presName="node" presStyleLbl="node1" presStyleIdx="3" presStyleCnt="6" custLinFactNeighborX="3258" custLinFactNeighborY="-679">
        <dgm:presLayoutVars>
          <dgm:bulletEnabled val="1"/>
        </dgm:presLayoutVars>
      </dgm:prSet>
      <dgm:spPr/>
    </dgm:pt>
    <dgm:pt modelId="{33DF44E0-B8BD-4C16-80C4-C682EBF05E56}" type="pres">
      <dgm:prSet presAssocID="{33128FA8-5D3F-4549-B44C-41D018C6A5FB}" presName="sibTrans" presStyleCnt="0"/>
      <dgm:spPr/>
    </dgm:pt>
    <dgm:pt modelId="{283B2726-AA9F-466C-9FCD-A8751F5523D4}" type="pres">
      <dgm:prSet presAssocID="{50E310E7-2A8C-4E1D-9B59-7EAD8C0B296B}" presName="node" presStyleLbl="node1" presStyleIdx="4" presStyleCnt="6">
        <dgm:presLayoutVars>
          <dgm:bulletEnabled val="1"/>
        </dgm:presLayoutVars>
      </dgm:prSet>
      <dgm:spPr/>
    </dgm:pt>
    <dgm:pt modelId="{179BD31E-EE80-44AB-A558-B0EAF00D3B43}" type="pres">
      <dgm:prSet presAssocID="{25666025-1B1C-4EDC-AABB-7903F7823E35}" presName="sibTrans" presStyleCnt="0"/>
      <dgm:spPr/>
    </dgm:pt>
    <dgm:pt modelId="{D7A8F18C-206F-4E96-B173-AC6251EA1D44}" type="pres">
      <dgm:prSet presAssocID="{1A7D7A75-D585-480D-96BC-9D258E7A8D12}" presName="node" presStyleLbl="node1" presStyleIdx="5" presStyleCnt="6">
        <dgm:presLayoutVars>
          <dgm:bulletEnabled val="1"/>
        </dgm:presLayoutVars>
      </dgm:prSet>
      <dgm:spPr/>
    </dgm:pt>
  </dgm:ptLst>
  <dgm:cxnLst>
    <dgm:cxn modelId="{E451E70D-A397-4B2A-868D-E9C3927BF1AD}" type="presOf" srcId="{5E8A1F8B-3B05-4F1D-B7F9-A20D7F934E18}" destId="{A942C87B-4327-41E2-891D-EC091238B8AD}" srcOrd="0" destOrd="0" presId="urn:microsoft.com/office/officeart/2005/8/layout/default"/>
    <dgm:cxn modelId="{F608BB17-4DEC-4EA2-B196-7E703A4C0E0B}" type="presOf" srcId="{DBDFD270-0E52-4743-99B1-1276CDD24776}" destId="{862551CE-783B-4748-9C43-825F18419089}" srcOrd="0" destOrd="0" presId="urn:microsoft.com/office/officeart/2005/8/layout/default"/>
    <dgm:cxn modelId="{9FF4512C-CB17-461D-B631-9E5800600BB9}" type="presOf" srcId="{7C3077DC-A608-445F-BC86-77267F76C878}" destId="{22C14028-7194-4678-957F-20D51D77CE58}" srcOrd="0" destOrd="0" presId="urn:microsoft.com/office/officeart/2005/8/layout/default"/>
    <dgm:cxn modelId="{B4038169-C240-4C6F-B751-CD90CD253BB8}" srcId="{7C3077DC-A608-445F-BC86-77267F76C878}" destId="{02E08946-C626-4B11-94E5-792B31A39BF4}" srcOrd="0" destOrd="0" parTransId="{B2F5D437-420E-4CC9-80E8-6AFA80159A2F}" sibTransId="{54C107E6-99A0-4A82-B44B-61EAC1B03E2A}"/>
    <dgm:cxn modelId="{F9B70A70-05C4-4EFC-882F-4180ED8A79E5}" type="presOf" srcId="{02E08946-C626-4B11-94E5-792B31A39BF4}" destId="{A058A879-F36B-46F1-BD3A-E397FC4AF7DB}" srcOrd="0" destOrd="0" presId="urn:microsoft.com/office/officeart/2005/8/layout/default"/>
    <dgm:cxn modelId="{D918D352-8A11-45A4-8842-617EAC3A0E5C}" srcId="{7C3077DC-A608-445F-BC86-77267F76C878}" destId="{169B61C1-FCD2-4FB1-A999-86E83F21C2C1}" srcOrd="3" destOrd="0" parTransId="{20CE8D09-588E-48A7-AC83-BA7822D2E642}" sibTransId="{33128FA8-5D3F-4549-B44C-41D018C6A5FB}"/>
    <dgm:cxn modelId="{DEF8CD56-A72E-4D71-95D3-51F5236BF86D}" type="presOf" srcId="{169B61C1-FCD2-4FB1-A999-86E83F21C2C1}" destId="{13383DA5-D5EF-4815-AAEB-82780796C27F}" srcOrd="0" destOrd="0" presId="urn:microsoft.com/office/officeart/2005/8/layout/default"/>
    <dgm:cxn modelId="{B47E5578-6A2E-4E2D-914D-E1CEC37A4297}" srcId="{7C3077DC-A608-445F-BC86-77267F76C878}" destId="{5E8A1F8B-3B05-4F1D-B7F9-A20D7F934E18}" srcOrd="1" destOrd="0" parTransId="{B10D80B2-A70D-44E7-B33D-57E2C2239487}" sibTransId="{2603F7F0-5781-4114-9B1F-6F06BCD0A657}"/>
    <dgm:cxn modelId="{93B3359D-CD93-4A6E-841E-460A6AB6F7F9}" type="presOf" srcId="{50E310E7-2A8C-4E1D-9B59-7EAD8C0B296B}" destId="{283B2726-AA9F-466C-9FCD-A8751F5523D4}" srcOrd="0" destOrd="0" presId="urn:microsoft.com/office/officeart/2005/8/layout/default"/>
    <dgm:cxn modelId="{129375CA-E74F-4150-A3B8-8B387983D15B}" srcId="{7C3077DC-A608-445F-BC86-77267F76C878}" destId="{1A7D7A75-D585-480D-96BC-9D258E7A8D12}" srcOrd="5" destOrd="0" parTransId="{55F47978-926C-41D0-B809-6B5CC7232AD6}" sibTransId="{49BFC670-CA1F-4F7B-A049-4FE3DCA7AC30}"/>
    <dgm:cxn modelId="{332B0AD5-BA14-4B85-BE2B-28485ECFCAF9}" srcId="{7C3077DC-A608-445F-BC86-77267F76C878}" destId="{DBDFD270-0E52-4743-99B1-1276CDD24776}" srcOrd="2" destOrd="0" parTransId="{CB20D0C4-FB4A-4251-B48A-E3EA68CB8DA6}" sibTransId="{92F587F8-EB14-4D48-BB02-13E3C6F11AF4}"/>
    <dgm:cxn modelId="{26AE09E9-113D-48F2-A6CD-96872C6F41E9}" type="presOf" srcId="{1A7D7A75-D585-480D-96BC-9D258E7A8D12}" destId="{D7A8F18C-206F-4E96-B173-AC6251EA1D44}" srcOrd="0" destOrd="0" presId="urn:microsoft.com/office/officeart/2005/8/layout/default"/>
    <dgm:cxn modelId="{BCE3A3F6-2BDB-4828-8926-FD9FC3A9C801}" srcId="{7C3077DC-A608-445F-BC86-77267F76C878}" destId="{50E310E7-2A8C-4E1D-9B59-7EAD8C0B296B}" srcOrd="4" destOrd="0" parTransId="{A6CDA4B2-F796-4005-B518-476EDAE6278E}" sibTransId="{25666025-1B1C-4EDC-AABB-7903F7823E35}"/>
    <dgm:cxn modelId="{F4E439DE-130D-408F-B970-31021AC684C8}" type="presParOf" srcId="{22C14028-7194-4678-957F-20D51D77CE58}" destId="{A058A879-F36B-46F1-BD3A-E397FC4AF7DB}" srcOrd="0" destOrd="0" presId="urn:microsoft.com/office/officeart/2005/8/layout/default"/>
    <dgm:cxn modelId="{CC648387-6476-467C-819D-929DEAC71078}" type="presParOf" srcId="{22C14028-7194-4678-957F-20D51D77CE58}" destId="{64C396D8-01BF-413E-B790-680BED0305D5}" srcOrd="1" destOrd="0" presId="urn:microsoft.com/office/officeart/2005/8/layout/default"/>
    <dgm:cxn modelId="{F23B1843-03C9-454B-9CDA-946095919102}" type="presParOf" srcId="{22C14028-7194-4678-957F-20D51D77CE58}" destId="{A942C87B-4327-41E2-891D-EC091238B8AD}" srcOrd="2" destOrd="0" presId="urn:microsoft.com/office/officeart/2005/8/layout/default"/>
    <dgm:cxn modelId="{613C17DD-D307-4258-B112-079F5690B692}" type="presParOf" srcId="{22C14028-7194-4678-957F-20D51D77CE58}" destId="{5A450F02-3EF8-41C7-9B1B-0BEDC17BD24A}" srcOrd="3" destOrd="0" presId="urn:microsoft.com/office/officeart/2005/8/layout/default"/>
    <dgm:cxn modelId="{8536ED44-D21F-4586-9076-E445D087EAE4}" type="presParOf" srcId="{22C14028-7194-4678-957F-20D51D77CE58}" destId="{862551CE-783B-4748-9C43-825F18419089}" srcOrd="4" destOrd="0" presId="urn:microsoft.com/office/officeart/2005/8/layout/default"/>
    <dgm:cxn modelId="{EA84A098-DD1B-4C7F-BF76-E5CBE666961D}" type="presParOf" srcId="{22C14028-7194-4678-957F-20D51D77CE58}" destId="{D79F8C49-6602-4144-BCBC-56C6B93075C2}" srcOrd="5" destOrd="0" presId="urn:microsoft.com/office/officeart/2005/8/layout/default"/>
    <dgm:cxn modelId="{2AD860CD-F036-432B-960E-CA8A07AE18DB}" type="presParOf" srcId="{22C14028-7194-4678-957F-20D51D77CE58}" destId="{13383DA5-D5EF-4815-AAEB-82780796C27F}" srcOrd="6" destOrd="0" presId="urn:microsoft.com/office/officeart/2005/8/layout/default"/>
    <dgm:cxn modelId="{B986A3E9-93B2-40F2-8BCA-8D0C25C825AD}" type="presParOf" srcId="{22C14028-7194-4678-957F-20D51D77CE58}" destId="{33DF44E0-B8BD-4C16-80C4-C682EBF05E56}" srcOrd="7" destOrd="0" presId="urn:microsoft.com/office/officeart/2005/8/layout/default"/>
    <dgm:cxn modelId="{56B04898-5C8D-4280-8E90-80255E82ABDD}" type="presParOf" srcId="{22C14028-7194-4678-957F-20D51D77CE58}" destId="{283B2726-AA9F-466C-9FCD-A8751F5523D4}" srcOrd="8" destOrd="0" presId="urn:microsoft.com/office/officeart/2005/8/layout/default"/>
    <dgm:cxn modelId="{F332D5A0-BCF4-4290-8E5D-3705CD6A5D3D}" type="presParOf" srcId="{22C14028-7194-4678-957F-20D51D77CE58}" destId="{179BD31E-EE80-44AB-A558-B0EAF00D3B43}" srcOrd="9" destOrd="0" presId="urn:microsoft.com/office/officeart/2005/8/layout/default"/>
    <dgm:cxn modelId="{9E7AE4BB-FDC2-46EB-A5DC-96CD2EAC0FB9}" type="presParOf" srcId="{22C14028-7194-4678-957F-20D51D77CE58}" destId="{D7A8F18C-206F-4E96-B173-AC6251EA1D44}"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95B6EF-2776-4470-ADF1-46298BE2A4BD}">
      <dsp:nvSpPr>
        <dsp:cNvPr id="0" name=""/>
        <dsp:cNvSpPr/>
      </dsp:nvSpPr>
      <dsp:spPr>
        <a:xfrm rot="16200000">
          <a:off x="-426078" y="427157"/>
          <a:ext cx="3659726" cy="2805410"/>
        </a:xfrm>
        <a:prstGeom prst="flowChartManualOperation">
          <a:avLst/>
        </a:prstGeom>
        <a:solidFill>
          <a:srgbClr val="303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kern="1200">
              <a:latin typeface="Calibri" pitchFamily="34" charset="0"/>
              <a:ea typeface="+mn-ea"/>
              <a:cs typeface="+mn-cs"/>
            </a:rPr>
            <a:t>Contract between  Green Bank and Municipality</a:t>
          </a:r>
        </a:p>
      </dsp:txBody>
      <dsp:txXfrm rot="5400000">
        <a:off x="1080" y="731944"/>
        <a:ext cx="2805410" cy="2195836"/>
      </dsp:txXfrm>
    </dsp:sp>
    <dsp:sp modelId="{2BA29965-69DA-44AC-8B4D-936982A0624F}">
      <dsp:nvSpPr>
        <dsp:cNvPr id="0" name=""/>
        <dsp:cNvSpPr/>
      </dsp:nvSpPr>
      <dsp:spPr>
        <a:xfrm rot="16200000">
          <a:off x="2588659" y="427157"/>
          <a:ext cx="3659726" cy="2805410"/>
        </a:xfrm>
        <a:prstGeom prst="flowChartManualOperation">
          <a:avLst/>
        </a:prstGeom>
        <a:solidFill>
          <a:srgbClr val="00A6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u="sng" kern="1200">
              <a:latin typeface="Calibri" pitchFamily="34" charset="0"/>
              <a:ea typeface="+mn-ea"/>
              <a:cs typeface="+mn-cs"/>
            </a:rPr>
            <a:t>Green Bank owns the Solar</a:t>
          </a:r>
          <a:r>
            <a:rPr lang="en-US" sz="2400" b="1" kern="1200">
              <a:latin typeface="Calibri" pitchFamily="34" charset="0"/>
              <a:ea typeface="+mn-ea"/>
              <a:cs typeface="+mn-cs"/>
            </a:rPr>
            <a:t>: Oversees development, construction, &amp; asset management </a:t>
          </a:r>
        </a:p>
      </dsp:txBody>
      <dsp:txXfrm rot="5400000">
        <a:off x="3015817" y="731944"/>
        <a:ext cx="2805410" cy="2195836"/>
      </dsp:txXfrm>
    </dsp:sp>
    <dsp:sp modelId="{78CF5B8A-341C-4BEC-9A23-24B4DEFFED85}">
      <dsp:nvSpPr>
        <dsp:cNvPr id="0" name=""/>
        <dsp:cNvSpPr/>
      </dsp:nvSpPr>
      <dsp:spPr>
        <a:xfrm rot="16200000">
          <a:off x="5605552" y="427157"/>
          <a:ext cx="3659726" cy="2805410"/>
        </a:xfrm>
        <a:prstGeom prst="flowChartManualOperation">
          <a:avLst/>
        </a:prstGeom>
        <a:solidFill>
          <a:schemeClr val="accent4">
            <a:hueOff val="0"/>
            <a:satOff val="0"/>
            <a:lumOff val="0"/>
            <a:alphaOff val="0"/>
          </a:schemeClr>
        </a:solidFill>
        <a:ln w="12700" cap="flat" cmpd="sng" algn="ctr">
          <a:solidFill>
            <a:srgbClr val="8BC53F"/>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0" rIns="152400" bIns="0" numCol="1" spcCol="1270" anchor="ctr" anchorCtr="0">
          <a:noAutofit/>
        </a:bodyPr>
        <a:lstStyle/>
        <a:p>
          <a:pPr marL="0" lvl="0" indent="0" algn="ctr" defTabSz="1066800">
            <a:lnSpc>
              <a:spcPct val="90000"/>
            </a:lnSpc>
            <a:spcBef>
              <a:spcPct val="0"/>
            </a:spcBef>
            <a:spcAft>
              <a:spcPct val="35000"/>
            </a:spcAft>
            <a:buNone/>
          </a:pPr>
          <a:r>
            <a:rPr lang="en-US" sz="2400" b="1" u="sng" kern="1200">
              <a:latin typeface="Calibri" pitchFamily="34" charset="0"/>
              <a:ea typeface="+mn-ea"/>
              <a:cs typeface="+mn-cs"/>
            </a:rPr>
            <a:t>Municipality </a:t>
          </a:r>
          <a:r>
            <a:rPr lang="en-US" sz="2400" b="1" kern="1200">
              <a:latin typeface="Calibri" pitchFamily="34" charset="0"/>
              <a:ea typeface="+mn-ea"/>
              <a:cs typeface="+mn-cs"/>
            </a:rPr>
            <a:t>is </a:t>
          </a:r>
          <a:r>
            <a:rPr lang="en-US" sz="2400" b="1" u="sng" kern="1200">
              <a:latin typeface="Calibri" pitchFamily="34" charset="0"/>
              <a:ea typeface="+mn-ea"/>
              <a:cs typeface="+mn-cs"/>
            </a:rPr>
            <a:t>Buyer</a:t>
          </a:r>
          <a:r>
            <a:rPr lang="en-US" sz="2400" b="1" kern="1200">
              <a:latin typeface="Calibri" pitchFamily="34" charset="0"/>
              <a:ea typeface="+mn-ea"/>
              <a:cs typeface="+mn-cs"/>
            </a:rPr>
            <a:t>: Purchases electricity from solar installed on property</a:t>
          </a:r>
        </a:p>
      </dsp:txBody>
      <dsp:txXfrm rot="5400000">
        <a:off x="6032710" y="731944"/>
        <a:ext cx="2805410" cy="21958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58A879-F36B-46F1-BD3A-E397FC4AF7DB}">
      <dsp:nvSpPr>
        <dsp:cNvPr id="0" name=""/>
        <dsp:cNvSpPr/>
      </dsp:nvSpPr>
      <dsp:spPr>
        <a:xfrm>
          <a:off x="397813" y="501"/>
          <a:ext cx="1870843" cy="1122506"/>
        </a:xfrm>
        <a:prstGeom prst="rect">
          <a:avLst/>
        </a:prstGeom>
        <a:solidFill>
          <a:srgbClr val="30318C"/>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No upfront costs</a:t>
          </a:r>
        </a:p>
      </dsp:txBody>
      <dsp:txXfrm>
        <a:off x="397813" y="501"/>
        <a:ext cx="1870843" cy="1122506"/>
      </dsp:txXfrm>
    </dsp:sp>
    <dsp:sp modelId="{A942C87B-4327-41E2-891D-EC091238B8AD}">
      <dsp:nvSpPr>
        <dsp:cNvPr id="0" name=""/>
        <dsp:cNvSpPr/>
      </dsp:nvSpPr>
      <dsp:spPr>
        <a:xfrm>
          <a:off x="2455742" y="501"/>
          <a:ext cx="1870843" cy="1122506"/>
        </a:xfrm>
        <a:prstGeom prst="rect">
          <a:avLst/>
        </a:prstGeom>
        <a:solidFill>
          <a:srgbClr val="30318C">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Lock in energy  savings</a:t>
          </a:r>
        </a:p>
      </dsp:txBody>
      <dsp:txXfrm>
        <a:off x="2455742" y="501"/>
        <a:ext cx="1870843" cy="1122506"/>
      </dsp:txXfrm>
    </dsp:sp>
    <dsp:sp modelId="{862551CE-783B-4748-9C43-825F18419089}">
      <dsp:nvSpPr>
        <dsp:cNvPr id="0" name=""/>
        <dsp:cNvSpPr/>
      </dsp:nvSpPr>
      <dsp:spPr>
        <a:xfrm>
          <a:off x="397813" y="1310091"/>
          <a:ext cx="1870843" cy="1122506"/>
        </a:xfrm>
        <a:prstGeom prst="rect">
          <a:avLst/>
        </a:prstGeom>
        <a:solidFill>
          <a:srgbClr val="652D9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Positive cash flow </a:t>
          </a:r>
        </a:p>
      </dsp:txBody>
      <dsp:txXfrm>
        <a:off x="397813" y="1310091"/>
        <a:ext cx="1870843" cy="1122506"/>
      </dsp:txXfrm>
    </dsp:sp>
    <dsp:sp modelId="{13383DA5-D5EF-4815-AAEB-82780796C27F}">
      <dsp:nvSpPr>
        <dsp:cNvPr id="0" name=""/>
        <dsp:cNvSpPr/>
      </dsp:nvSpPr>
      <dsp:spPr>
        <a:xfrm>
          <a:off x="2516694" y="1302469"/>
          <a:ext cx="1870843" cy="1122506"/>
        </a:xfrm>
        <a:prstGeom prst="rect">
          <a:avLst/>
        </a:prstGeom>
        <a:solidFill>
          <a:srgbClr val="652D9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No operations &amp; maintenance costs</a:t>
          </a:r>
        </a:p>
      </dsp:txBody>
      <dsp:txXfrm>
        <a:off x="2516694" y="1302469"/>
        <a:ext cx="1870843" cy="1122506"/>
      </dsp:txXfrm>
    </dsp:sp>
    <dsp:sp modelId="{283B2726-AA9F-466C-9FCD-A8751F5523D4}">
      <dsp:nvSpPr>
        <dsp:cNvPr id="0" name=""/>
        <dsp:cNvSpPr/>
      </dsp:nvSpPr>
      <dsp:spPr>
        <a:xfrm>
          <a:off x="397813" y="2619682"/>
          <a:ext cx="1870843" cy="1122506"/>
        </a:xfrm>
        <a:prstGeom prst="rect">
          <a:avLst/>
        </a:prstGeom>
        <a:solidFill>
          <a:srgbClr val="00A6E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Preserve capital &amp; credit lines</a:t>
          </a:r>
        </a:p>
      </dsp:txBody>
      <dsp:txXfrm>
        <a:off x="397813" y="2619682"/>
        <a:ext cx="1870843" cy="1122506"/>
      </dsp:txXfrm>
    </dsp:sp>
    <dsp:sp modelId="{D7A8F18C-206F-4E96-B173-AC6251EA1D44}">
      <dsp:nvSpPr>
        <dsp:cNvPr id="0" name=""/>
        <dsp:cNvSpPr/>
      </dsp:nvSpPr>
      <dsp:spPr>
        <a:xfrm>
          <a:off x="2455742" y="2619682"/>
          <a:ext cx="1870843" cy="1122506"/>
        </a:xfrm>
        <a:prstGeom prst="rect">
          <a:avLst/>
        </a:prstGeom>
        <a:solidFill>
          <a:srgbClr val="00A6E0">
            <a:alpha val="89804"/>
          </a:srgb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a:t>Managed by a third-party solar system owner</a:t>
          </a:r>
        </a:p>
      </dsp:txBody>
      <dsp:txXfrm>
        <a:off x="2455742" y="2619682"/>
        <a:ext cx="1870843" cy="1122506"/>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77839A-6B7D-41CD-8280-29820C52724D}" type="datetimeFigureOut">
              <a:t>2/7/2025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C377C8-9497-4591-B7E7-CF4495BCD619}" type="slidenum">
              <a:t>‹#›</a:t>
            </a:fld>
            <a:endParaRPr lang="en-US"/>
          </a:p>
        </p:txBody>
      </p:sp>
    </p:spTree>
    <p:extLst>
      <p:ext uri="{BB962C8B-B14F-4D97-AF65-F5344CB8AC3E}">
        <p14:creationId xmlns:p14="http://schemas.microsoft.com/office/powerpoint/2010/main" val="3047150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059FB5EB-A35B-4824-AA42-F4B83AF6DFC0}" type="slidenum">
              <a:rPr lang="en-US"/>
              <a:t>1</a:t>
            </a:fld>
            <a:endParaRPr lang="en-US"/>
          </a:p>
        </p:txBody>
      </p:sp>
    </p:spTree>
    <p:extLst>
      <p:ext uri="{BB962C8B-B14F-4D97-AF65-F5344CB8AC3E}">
        <p14:creationId xmlns:p14="http://schemas.microsoft.com/office/powerpoint/2010/main" val="41354109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66434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7805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665259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8848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a:latin typeface="Proxima Nova Light" panose="020B0303030502060204" pitchFamily="34" charset="0"/>
              </a:rPr>
              <a:t>BG</a:t>
            </a:r>
            <a:endParaRPr lang="en-US">
              <a:effectLst/>
              <a:latin typeface="Proxima Nova Light" panose="020B030303050206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D73363-F029-3342-AB96-D73C686262B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03520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1129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92397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313212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69149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45784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6174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14297-8F71-FD6C-7A5B-FF900D39B3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9B42DB1-E0CD-209F-631A-F80AED0849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F3D88B8-9DCF-F14B-80F9-3C05D8B0183D}"/>
              </a:ext>
            </a:extLst>
          </p:cNvPr>
          <p:cNvSpPr>
            <a:spLocks noGrp="1"/>
          </p:cNvSpPr>
          <p:nvPr>
            <p:ph type="body" idx="1"/>
          </p:nvPr>
        </p:nvSpPr>
        <p:spPr/>
        <p:txBody>
          <a:bodyPr/>
          <a:lstStyle/>
          <a:p>
            <a:endParaRPr lang="en-US">
              <a:cs typeface="Calibri"/>
            </a:endParaRPr>
          </a:p>
        </p:txBody>
      </p:sp>
      <p:sp>
        <p:nvSpPr>
          <p:cNvPr id="4" name="Slide Number Placeholder 3">
            <a:extLst>
              <a:ext uri="{FF2B5EF4-FFF2-40B4-BE49-F238E27FC236}">
                <a16:creationId xmlns:a16="http://schemas.microsoft.com/office/drawing/2014/main" id="{43E83D38-0AD8-14CE-2188-68AFF5E47AA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59FB5EB-A35B-4824-AA42-F4B83AF6DFC0}"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9623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4F64A-851F-4529-96E3-BC0107555984}"/>
              </a:ext>
            </a:extLst>
          </p:cNvPr>
          <p:cNvSpPr>
            <a:spLocks noGrp="1"/>
          </p:cNvSpPr>
          <p:nvPr>
            <p:ph type="ctrTitle"/>
          </p:nvPr>
        </p:nvSpPr>
        <p:spPr>
          <a:xfrm>
            <a:off x="-25667" y="1122363"/>
            <a:ext cx="8560067"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C9F6878-771B-46DD-808A-CF95C30A1D45}"/>
              </a:ext>
            </a:extLst>
          </p:cNvPr>
          <p:cNvSpPr>
            <a:spLocks noGrp="1"/>
          </p:cNvSpPr>
          <p:nvPr>
            <p:ph type="subTitle" idx="1"/>
          </p:nvPr>
        </p:nvSpPr>
        <p:spPr>
          <a:xfrm>
            <a:off x="-25667" y="3602038"/>
            <a:ext cx="8560067"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Rectangle 9">
            <a:extLst>
              <a:ext uri="{FF2B5EF4-FFF2-40B4-BE49-F238E27FC236}">
                <a16:creationId xmlns:a16="http://schemas.microsoft.com/office/drawing/2014/main" id="{A8627BD9-2EB9-9253-875F-BC33E97900FB}"/>
              </a:ext>
            </a:extLst>
          </p:cNvPr>
          <p:cNvSpPr/>
          <p:nvPr userDrawn="1"/>
        </p:nvSpPr>
        <p:spPr>
          <a:xfrm>
            <a:off x="0" y="6558368"/>
            <a:ext cx="12192000" cy="3048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a:extLst>
              <a:ext uri="{FF2B5EF4-FFF2-40B4-BE49-F238E27FC236}">
                <a16:creationId xmlns:a16="http://schemas.microsoft.com/office/drawing/2014/main" id="{F3CCCA4F-E4FA-F08C-57BD-CDFB6930D1E0}"/>
              </a:ext>
            </a:extLst>
          </p:cNvPr>
          <p:cNvSpPr txBox="1">
            <a:spLocks/>
          </p:cNvSpPr>
          <p:nvPr userDrawn="1"/>
        </p:nvSpPr>
        <p:spPr>
          <a:xfrm>
            <a:off x="838200" y="65282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solidFill>
                <a:latin typeface="Proxima Nova"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2" name="Footer Placeholder 4">
            <a:extLst>
              <a:ext uri="{FF2B5EF4-FFF2-40B4-BE49-F238E27FC236}">
                <a16:creationId xmlns:a16="http://schemas.microsoft.com/office/drawing/2014/main" id="{EE65043F-A39A-06E1-3045-79E4D117CFF5}"/>
              </a:ext>
            </a:extLst>
          </p:cNvPr>
          <p:cNvSpPr txBox="1">
            <a:spLocks/>
          </p:cNvSpPr>
          <p:nvPr userDrawn="1"/>
        </p:nvSpPr>
        <p:spPr>
          <a:xfrm>
            <a:off x="4038600" y="652820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Proxima Nova" panose="02000506030000020004" pitchFamily="2" charset="0"/>
              </a:rPr>
              <a:t>© 2023 CT Green Bank. All Rights Reserved</a:t>
            </a:r>
          </a:p>
        </p:txBody>
      </p:sp>
      <p:sp>
        <p:nvSpPr>
          <p:cNvPr id="13" name="Slide Number Placeholder 5">
            <a:extLst>
              <a:ext uri="{FF2B5EF4-FFF2-40B4-BE49-F238E27FC236}">
                <a16:creationId xmlns:a16="http://schemas.microsoft.com/office/drawing/2014/main" id="{7E807F2F-2F52-4AB3-8D3D-2C3DBAFF11E0}"/>
              </a:ext>
            </a:extLst>
          </p:cNvPr>
          <p:cNvSpPr txBox="1">
            <a:spLocks/>
          </p:cNvSpPr>
          <p:nvPr userDrawn="1"/>
        </p:nvSpPr>
        <p:spPr>
          <a:xfrm>
            <a:off x="7882321" y="65282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b="1" i="0" kern="1200">
                <a:solidFill>
                  <a:schemeClr val="bg1"/>
                </a:solidFill>
                <a:latin typeface="Proxima Nova Black"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smtClean="0"/>
              <a:pPr/>
              <a:t>‹#›</a:t>
            </a:fld>
            <a:endParaRPr lang="en-US"/>
          </a:p>
        </p:txBody>
      </p:sp>
    </p:spTree>
    <p:extLst>
      <p:ext uri="{BB962C8B-B14F-4D97-AF65-F5344CB8AC3E}">
        <p14:creationId xmlns:p14="http://schemas.microsoft.com/office/powerpoint/2010/main" val="3032825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D7C8-BE4E-44F1-8467-BBA903D3A0F2}"/>
              </a:ext>
            </a:extLst>
          </p:cNvPr>
          <p:cNvSpPr>
            <a:spLocks noGrp="1"/>
          </p:cNvSpPr>
          <p:nvPr>
            <p:ph type="title"/>
          </p:nvPr>
        </p:nvSpPr>
        <p:spPr>
          <a:xfrm>
            <a:off x="457200" y="304800"/>
            <a:ext cx="8077200" cy="930275"/>
          </a:xfrm>
          <a:prstGeom prst="rect">
            <a:avLst/>
          </a:prstGeom>
        </p:spPr>
        <p:txBody>
          <a:bodyPr>
            <a:normAutofit/>
          </a:bodyPr>
          <a:lstStyle>
            <a:lvl1pPr>
              <a:defRPr sz="3600"/>
            </a:lvl1pPr>
          </a:lstStyle>
          <a:p>
            <a:r>
              <a:rPr lang="en-US"/>
              <a:t>Click to edit Master title style</a:t>
            </a:r>
          </a:p>
        </p:txBody>
      </p:sp>
      <p:sp>
        <p:nvSpPr>
          <p:cNvPr id="3" name="Content Placeholder 2">
            <a:extLst>
              <a:ext uri="{FF2B5EF4-FFF2-40B4-BE49-F238E27FC236}">
                <a16:creationId xmlns:a16="http://schemas.microsoft.com/office/drawing/2014/main" id="{822735D7-9EA4-4167-8EA4-DDDD360E33C3}"/>
              </a:ext>
            </a:extLst>
          </p:cNvPr>
          <p:cNvSpPr>
            <a:spLocks noGrp="1"/>
          </p:cNvSpPr>
          <p:nvPr>
            <p:ph idx="1"/>
          </p:nvPr>
        </p:nvSpPr>
        <p:spPr>
          <a:xfrm>
            <a:off x="467627" y="1825625"/>
            <a:ext cx="8066773" cy="4351338"/>
          </a:xfrm>
        </p:spPr>
        <p:txBody>
          <a:bodyPr>
            <a:normAutofit/>
          </a:bodyPr>
          <a:lstStyle>
            <a:lvl1pPr>
              <a:defRPr sz="1600"/>
            </a:lvl1pPr>
            <a:lvl2pPr>
              <a:defRPr sz="1600"/>
            </a:lvl2pPr>
            <a:lvl3pPr>
              <a:defRPr sz="16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285355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Content and Image">
    <p:spTree>
      <p:nvGrpSpPr>
        <p:cNvPr id="1" name=""/>
        <p:cNvGrpSpPr/>
        <p:nvPr/>
      </p:nvGrpSpPr>
      <p:grpSpPr>
        <a:xfrm>
          <a:off x="0" y="0"/>
          <a:ext cx="0" cy="0"/>
          <a:chOff x="0" y="0"/>
          <a:chExt cx="0" cy="0"/>
        </a:xfrm>
      </p:grpSpPr>
      <p:sp>
        <p:nvSpPr>
          <p:cNvPr id="8" name="Picture Placeholder 8"/>
          <p:cNvSpPr>
            <a:spLocks noGrp="1"/>
          </p:cNvSpPr>
          <p:nvPr>
            <p:ph type="pic" sz="quarter" idx="13"/>
          </p:nvPr>
        </p:nvSpPr>
        <p:spPr>
          <a:xfrm>
            <a:off x="7522633" y="4303063"/>
            <a:ext cx="4669367" cy="2554937"/>
          </a:xfrm>
          <a:custGeom>
            <a:avLst/>
            <a:gdLst>
              <a:gd name="connsiteX0" fmla="*/ 0 w 6057900"/>
              <a:gd name="connsiteY0" fmla="*/ 0 h 4419600"/>
              <a:gd name="connsiteX1" fmla="*/ 6057900 w 6057900"/>
              <a:gd name="connsiteY1" fmla="*/ 0 h 4419600"/>
              <a:gd name="connsiteX2" fmla="*/ 6057900 w 6057900"/>
              <a:gd name="connsiteY2" fmla="*/ 4419600 h 4419600"/>
              <a:gd name="connsiteX3" fmla="*/ 0 w 6057900"/>
              <a:gd name="connsiteY3" fmla="*/ 4419600 h 4419600"/>
              <a:gd name="connsiteX4" fmla="*/ 0 w 6057900"/>
              <a:gd name="connsiteY4" fmla="*/ 0 h 4419600"/>
              <a:gd name="connsiteX0" fmla="*/ 0 w 6057900"/>
              <a:gd name="connsiteY0" fmla="*/ 4419600 h 4419600"/>
              <a:gd name="connsiteX1" fmla="*/ 6057900 w 6057900"/>
              <a:gd name="connsiteY1" fmla="*/ 0 h 4419600"/>
              <a:gd name="connsiteX2" fmla="*/ 6057900 w 6057900"/>
              <a:gd name="connsiteY2" fmla="*/ 4419600 h 4419600"/>
              <a:gd name="connsiteX3" fmla="*/ 0 w 6057900"/>
              <a:gd name="connsiteY3" fmla="*/ 4419600 h 4419600"/>
            </a:gdLst>
            <a:ahLst/>
            <a:cxnLst>
              <a:cxn ang="0">
                <a:pos x="connsiteX0" y="connsiteY0"/>
              </a:cxn>
              <a:cxn ang="0">
                <a:pos x="connsiteX1" y="connsiteY1"/>
              </a:cxn>
              <a:cxn ang="0">
                <a:pos x="connsiteX2" y="connsiteY2"/>
              </a:cxn>
              <a:cxn ang="0">
                <a:pos x="connsiteX3" y="connsiteY3"/>
              </a:cxn>
            </a:cxnLst>
            <a:rect l="l" t="t" r="r" b="b"/>
            <a:pathLst>
              <a:path w="6057900" h="4419600">
                <a:moveTo>
                  <a:pt x="0" y="4419600"/>
                </a:moveTo>
                <a:lnTo>
                  <a:pt x="6057900" y="0"/>
                </a:lnTo>
                <a:lnTo>
                  <a:pt x="6057900" y="4419600"/>
                </a:lnTo>
                <a:lnTo>
                  <a:pt x="0" y="4419600"/>
                </a:lnTo>
                <a:close/>
              </a:path>
            </a:pathLst>
          </a:custGeom>
          <a:solidFill>
            <a:schemeClr val="bg1">
              <a:lumMod val="75000"/>
            </a:schemeClr>
          </a:solidFill>
          <a:ln>
            <a:noFill/>
          </a:ln>
        </p:spPr>
        <p:txBody>
          <a:bodyPr rtlCol="0" anchor="b">
            <a:noAutofit/>
          </a:bodyPr>
          <a:lstStyle>
            <a:lvl1pPr marL="0" indent="0" algn="ctr" defTabSz="457200" rtl="0" eaLnBrk="1" latinLnBrk="0" hangingPunct="1">
              <a:spcBef>
                <a:spcPts val="0"/>
              </a:spcBef>
              <a:spcAft>
                <a:spcPts val="600"/>
              </a:spcAft>
              <a:buFont typeface="Arial"/>
              <a:buNone/>
              <a:defRPr lang="en-US" sz="1800" kern="1200" baseline="0" dirty="0" smtClean="0">
                <a:solidFill>
                  <a:schemeClr val="tx1"/>
                </a:solidFill>
                <a:latin typeface="+mn-lt"/>
                <a:ea typeface="+mn-ea"/>
                <a:cs typeface="+mn-cs"/>
              </a:defRPr>
            </a:lvl1pPr>
          </a:lstStyle>
          <a:p>
            <a:pPr lvl="0"/>
            <a:r>
              <a:rPr lang="en-US" noProof="0"/>
              <a:t>Drag picture to placeholder or click icon to add</a:t>
            </a:r>
          </a:p>
        </p:txBody>
      </p:sp>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p:cNvSpPr>
            <a:spLocks noGrp="1"/>
          </p:cNvSpPr>
          <p:nvPr>
            <p:ph type="sldNum" sz="quarter" idx="14"/>
          </p:nvPr>
        </p:nvSpPr>
        <p:spPr/>
        <p:txBody>
          <a:bodyPr/>
          <a:lstStyle>
            <a:lvl1pPr>
              <a:defRPr/>
            </a:lvl1pPr>
          </a:lstStyle>
          <a:p>
            <a:pPr>
              <a:defRPr/>
            </a:pPr>
            <a:fld id="{A0F5980E-459C-4CBD-8083-AAE132782DCA}" type="slidenum">
              <a:rPr lang="en-US" altLang="en-US">
                <a:solidFill>
                  <a:prstClr val="black"/>
                </a:solidFill>
              </a:rPr>
              <a:pPr>
                <a:defRPr/>
              </a:pPr>
              <a:t>‹#›</a:t>
            </a:fld>
            <a:endParaRPr lang="en-US" altLang="en-US">
              <a:solidFill>
                <a:prstClr val="black"/>
              </a:solidFill>
            </a:endParaRPr>
          </a:p>
        </p:txBody>
      </p:sp>
    </p:spTree>
    <p:extLst>
      <p:ext uri="{BB962C8B-B14F-4D97-AF65-F5344CB8AC3E}">
        <p14:creationId xmlns:p14="http://schemas.microsoft.com/office/powerpoint/2010/main" val="383049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sp>
        <p:nvSpPr>
          <p:cNvPr id="3" name="AutoShape 1"/>
          <p:cNvSpPr>
            <a:spLocks/>
          </p:cNvSpPr>
          <p:nvPr userDrawn="1"/>
        </p:nvSpPr>
        <p:spPr bwMode="auto">
          <a:xfrm>
            <a:off x="321734" y="4200525"/>
            <a:ext cx="9298517" cy="2662238"/>
          </a:xfrm>
          <a:custGeom>
            <a:avLst/>
            <a:gdLst/>
            <a:ahLst/>
            <a:cxnLst/>
            <a:rect l="0" t="0" r="r" b="b"/>
            <a:pathLst>
              <a:path w="21600" h="21600">
                <a:moveTo>
                  <a:pt x="17890" y="21600"/>
                </a:moveTo>
                <a:lnTo>
                  <a:pt x="21600" y="0"/>
                </a:lnTo>
                <a:lnTo>
                  <a:pt x="0" y="21600"/>
                </a:lnTo>
                <a:cubicBezTo>
                  <a:pt x="0" y="21600"/>
                  <a:pt x="17890" y="21600"/>
                  <a:pt x="17890" y="21600"/>
                </a:cubicBezTo>
                <a:close/>
                <a:moveTo>
                  <a:pt x="17890" y="21600"/>
                </a:moveTo>
              </a:path>
            </a:pathLst>
          </a:custGeom>
          <a:solidFill>
            <a:schemeClr val="accent3"/>
          </a:solidFill>
          <a:ln>
            <a:noFill/>
          </a:ln>
        </p:spPr>
        <p:txBody>
          <a:bodyPr lIns="0" tIns="0" rIns="0" bIns="0"/>
          <a:lstStyle/>
          <a:p>
            <a:pPr defTabSz="457200">
              <a:defRPr/>
            </a:pPr>
            <a:endParaRPr lang="en-US" sz="1800">
              <a:solidFill>
                <a:prstClr val="black"/>
              </a:solidFill>
              <a:ea typeface="ＭＳ Ｐゴシック" pitchFamily="34" charset="-128"/>
            </a:endParaRPr>
          </a:p>
        </p:txBody>
      </p:sp>
      <p:sp>
        <p:nvSpPr>
          <p:cNvPr id="4" name="AutoShape 2"/>
          <p:cNvSpPr>
            <a:spLocks/>
          </p:cNvSpPr>
          <p:nvPr userDrawn="1"/>
        </p:nvSpPr>
        <p:spPr bwMode="auto">
          <a:xfrm>
            <a:off x="9749368" y="215901"/>
            <a:ext cx="2442633" cy="3890963"/>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w 21600"/>
              <a:gd name="T9" fmla="*/ 2147483647 h 21600"/>
              <a:gd name="T10" fmla="*/ 2147483647 w 21600"/>
              <a:gd name="T11" fmla="*/ 2147483647 h 21600"/>
              <a:gd name="T12" fmla="*/ 2147483647 w 21600"/>
              <a:gd name="T13" fmla="*/ 2147483647 h 21600"/>
              <a:gd name="T14" fmla="*/ 2147483647 w 21600"/>
              <a:gd name="T15" fmla="*/ 2147483647 h 216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1600" h="21600">
                <a:moveTo>
                  <a:pt x="21600" y="14657"/>
                </a:moveTo>
                <a:lnTo>
                  <a:pt x="11846" y="16385"/>
                </a:lnTo>
                <a:lnTo>
                  <a:pt x="21600" y="6590"/>
                </a:lnTo>
                <a:lnTo>
                  <a:pt x="21600" y="0"/>
                </a:lnTo>
                <a:lnTo>
                  <a:pt x="0" y="21600"/>
                </a:lnTo>
                <a:lnTo>
                  <a:pt x="21600" y="17725"/>
                </a:lnTo>
                <a:cubicBezTo>
                  <a:pt x="21600" y="17725"/>
                  <a:pt x="21600" y="14657"/>
                  <a:pt x="21600" y="14657"/>
                </a:cubicBezTo>
                <a:close/>
                <a:moveTo>
                  <a:pt x="21600" y="14657"/>
                </a:move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lIns="0" tIns="0" rIns="0" bIns="0"/>
          <a:lstStyle/>
          <a:p>
            <a:pPr defTabSz="457200" fontAlgn="base">
              <a:spcBef>
                <a:spcPct val="0"/>
              </a:spcBef>
              <a:spcAft>
                <a:spcPct val="0"/>
              </a:spcAft>
            </a:pPr>
            <a:endParaRPr lang="en-US" sz="1800">
              <a:solidFill>
                <a:prstClr val="black"/>
              </a:solidFill>
              <a:ea typeface="ＭＳ Ｐゴシック" pitchFamily="34" charset="-128"/>
            </a:endParaRPr>
          </a:p>
        </p:txBody>
      </p:sp>
      <p:sp>
        <p:nvSpPr>
          <p:cNvPr id="2" name="Title 1"/>
          <p:cNvSpPr>
            <a:spLocks noGrp="1"/>
          </p:cNvSpPr>
          <p:nvPr>
            <p:ph type="title"/>
          </p:nvPr>
        </p:nvSpPr>
        <p:spPr>
          <a:xfrm>
            <a:off x="747268" y="2419210"/>
            <a:ext cx="8884859" cy="1362075"/>
          </a:xfrm>
        </p:spPr>
        <p:txBody>
          <a:bodyPr/>
          <a:lstStyle>
            <a:lvl1pPr algn="l">
              <a:defRPr sz="3000" b="0" i="0" cap="none">
                <a:solidFill>
                  <a:schemeClr val="tx1"/>
                </a:solidFill>
              </a:defRPr>
            </a:lvl1pPr>
          </a:lstStyle>
          <a:p>
            <a:r>
              <a:rPr lang="en-US"/>
              <a:t>Click to edit Master title style</a:t>
            </a:r>
          </a:p>
        </p:txBody>
      </p:sp>
    </p:spTree>
    <p:extLst>
      <p:ext uri="{BB962C8B-B14F-4D97-AF65-F5344CB8AC3E}">
        <p14:creationId xmlns:p14="http://schemas.microsoft.com/office/powerpoint/2010/main" val="1297300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BB8C29-6A49-459A-B7E0-6039D50071E0}"/>
              </a:ext>
            </a:extLst>
          </p:cNvPr>
          <p:cNvSpPr>
            <a:spLocks noGrp="1"/>
          </p:cNvSpPr>
          <p:nvPr>
            <p:ph type="title"/>
          </p:nvPr>
        </p:nvSpPr>
        <p:spPr>
          <a:xfrm>
            <a:off x="457200" y="365125"/>
            <a:ext cx="7696200" cy="8540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DA1382D-B5D6-43A2-A036-B42048B033C2}"/>
              </a:ext>
            </a:extLst>
          </p:cNvPr>
          <p:cNvSpPr>
            <a:spLocks noGrp="1"/>
          </p:cNvSpPr>
          <p:nvPr>
            <p:ph type="body" idx="1"/>
          </p:nvPr>
        </p:nvSpPr>
        <p:spPr>
          <a:xfrm>
            <a:off x="838200" y="1825625"/>
            <a:ext cx="76962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4" name="Rectangle 23">
            <a:extLst>
              <a:ext uri="{FF2B5EF4-FFF2-40B4-BE49-F238E27FC236}">
                <a16:creationId xmlns:a16="http://schemas.microsoft.com/office/drawing/2014/main" id="{A99BC8A4-2D30-9247-BBDC-7580269624B7}"/>
              </a:ext>
            </a:extLst>
          </p:cNvPr>
          <p:cNvSpPr/>
          <p:nvPr userDrawn="1"/>
        </p:nvSpPr>
        <p:spPr>
          <a:xfrm>
            <a:off x="0" y="6558368"/>
            <a:ext cx="12192000" cy="304800"/>
          </a:xfrm>
          <a:prstGeom prst="rect">
            <a:avLst/>
          </a:prstGeom>
          <a:solidFill>
            <a:schemeClr val="bg1">
              <a:lumMod val="6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Date Placeholder 3">
            <a:extLst>
              <a:ext uri="{FF2B5EF4-FFF2-40B4-BE49-F238E27FC236}">
                <a16:creationId xmlns:a16="http://schemas.microsoft.com/office/drawing/2014/main" id="{7EFE3DF1-AA6B-1BA5-9BA3-6CD22F5ADF3F}"/>
              </a:ext>
            </a:extLst>
          </p:cNvPr>
          <p:cNvSpPr txBox="1">
            <a:spLocks/>
          </p:cNvSpPr>
          <p:nvPr userDrawn="1"/>
        </p:nvSpPr>
        <p:spPr>
          <a:xfrm>
            <a:off x="838200" y="6528206"/>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900" kern="1200">
                <a:solidFill>
                  <a:schemeClr val="bg1"/>
                </a:solidFill>
                <a:latin typeface="Proxima Nova"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6" name="Footer Placeholder 4">
            <a:extLst>
              <a:ext uri="{FF2B5EF4-FFF2-40B4-BE49-F238E27FC236}">
                <a16:creationId xmlns:a16="http://schemas.microsoft.com/office/drawing/2014/main" id="{72C796F9-03B0-F5C5-9594-6631503B28F8}"/>
              </a:ext>
            </a:extLst>
          </p:cNvPr>
          <p:cNvSpPr txBox="1">
            <a:spLocks/>
          </p:cNvSpPr>
          <p:nvPr userDrawn="1"/>
        </p:nvSpPr>
        <p:spPr>
          <a:xfrm>
            <a:off x="4038600" y="6528206"/>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atin typeface="Proxima Nova" panose="02000506030000020004" pitchFamily="2" charset="0"/>
              </a:rPr>
              <a:t>© 2024 CT Green Bank. All Rights Reserved</a:t>
            </a:r>
          </a:p>
        </p:txBody>
      </p:sp>
      <p:sp>
        <p:nvSpPr>
          <p:cNvPr id="27" name="Slide Number Placeholder 5">
            <a:extLst>
              <a:ext uri="{FF2B5EF4-FFF2-40B4-BE49-F238E27FC236}">
                <a16:creationId xmlns:a16="http://schemas.microsoft.com/office/drawing/2014/main" id="{8AD93A9A-18D4-8909-41B4-83ECAD2B3A2D}"/>
              </a:ext>
            </a:extLst>
          </p:cNvPr>
          <p:cNvSpPr txBox="1">
            <a:spLocks/>
          </p:cNvSpPr>
          <p:nvPr userDrawn="1"/>
        </p:nvSpPr>
        <p:spPr>
          <a:xfrm>
            <a:off x="9144000" y="6528206"/>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900" b="1" i="0" kern="1200">
                <a:solidFill>
                  <a:schemeClr val="bg1"/>
                </a:solidFill>
                <a:latin typeface="Proxima Nova Black" panose="02000506030000020004"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30EA680-D336-4FF7-8B7A-9848BB0A1C32}" type="slidenum">
              <a:rPr lang="en-US" b="0" i="0" smtClean="0">
                <a:latin typeface="Proxima Nova" panose="02000506030000020004" pitchFamily="2" charset="0"/>
              </a:rPr>
              <a:pPr/>
              <a:t>‹#›</a:t>
            </a:fld>
            <a:endParaRPr lang="en-US" b="0" i="0">
              <a:latin typeface="Proxima Nova" panose="02000506030000020004" pitchFamily="2" charset="0"/>
            </a:endParaRPr>
          </a:p>
        </p:txBody>
      </p:sp>
    </p:spTree>
    <p:extLst>
      <p:ext uri="{BB962C8B-B14F-4D97-AF65-F5344CB8AC3E}">
        <p14:creationId xmlns:p14="http://schemas.microsoft.com/office/powerpoint/2010/main" val="1150728938"/>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Lst>
  <p:txStyles>
    <p:titleStyle>
      <a:lvl1pPr algn="l" defTabSz="914400" rtl="0" eaLnBrk="1" latinLnBrk="0" hangingPunct="1">
        <a:lnSpc>
          <a:spcPct val="90000"/>
        </a:lnSpc>
        <a:spcBef>
          <a:spcPct val="0"/>
        </a:spcBef>
        <a:buNone/>
        <a:defRPr sz="3600" kern="1200" baseline="0">
          <a:solidFill>
            <a:srgbClr val="267F2C"/>
          </a:solidFill>
          <a:latin typeface="Proxima Nova" panose="02000506030000020004"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baseline="0">
          <a:solidFill>
            <a:srgbClr val="267F2C"/>
          </a:solidFill>
          <a:latin typeface="Proxima Nova" panose="02000506030000020004"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6.xml.rels><?xml version="1.0" encoding="UTF-8" standalone="yes"?>
<Relationships xmlns="http://schemas.openxmlformats.org/package/2006/relationships"><Relationship Id="rId3" Type="http://schemas.openxmlformats.org/officeDocument/2006/relationships/hyperlink" Target="mailto:Katie.Shelton@ctgreenbank.com" TargetMode="External"/><Relationship Id="rId7" Type="http://schemas.openxmlformats.org/officeDocument/2006/relationships/image" Target="../media/image20.png"/><Relationship Id="rId2" Type="http://schemas.openxmlformats.org/officeDocument/2006/relationships/hyperlink" Target="mailto:Emily.Basham@CTGreenbank.com"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9.png"/><Relationship Id="rId4" Type="http://schemas.openxmlformats.org/officeDocument/2006/relationships/hyperlink" Target="https://calendly.com/d/5j7-3jf-vyj/intro-call-solar-map-affordable-multifamily-solar"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jpeg"/><Relationship Id="rId7" Type="http://schemas.openxmlformats.org/officeDocument/2006/relationships/diagramColors" Target="../diagrams/colors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jpeg"/><Relationship Id="rId7" Type="http://schemas.openxmlformats.org/officeDocument/2006/relationships/diagramColors" Target="../diagrams/colors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BA3EA64-3C50-F49C-C55C-B1EC01A8C1A8}"/>
              </a:ext>
            </a:extLst>
          </p:cNvPr>
          <p:cNvSpPr>
            <a:spLocks noGrp="1" noRot="1" noMove="1" noResize="1" noEditPoints="1" noAdjustHandles="1" noChangeArrowheads="1" noChangeShapeType="1"/>
          </p:cNvSpPr>
          <p:nvPr/>
        </p:nvSpPr>
        <p:spPr>
          <a:xfrm>
            <a:off x="5168" y="0"/>
            <a:ext cx="9677780" cy="1179430"/>
          </a:xfrm>
          <a:prstGeom prst="rect">
            <a:avLst/>
          </a:prstGeom>
          <a:gradFill>
            <a:gsLst>
              <a:gs pos="8000">
                <a:schemeClr val="bg1"/>
              </a:gs>
              <a:gs pos="48000">
                <a:srgbClr val="02833E"/>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DFE337B-D9D4-3290-07A5-80BA1FE373E9}"/>
              </a:ext>
            </a:extLst>
          </p:cNvPr>
          <p:cNvSpPr>
            <a:spLocks noGrp="1" noRot="1" noMove="1" noResize="1" noEditPoints="1" noAdjustHandles="1" noChangeArrowheads="1" noChangeShapeType="1"/>
          </p:cNvSpPr>
          <p:nvPr/>
        </p:nvSpPr>
        <p:spPr>
          <a:xfrm>
            <a:off x="-1" y="1179430"/>
            <a:ext cx="7086601" cy="1639964"/>
          </a:xfrm>
          <a:prstGeom prst="rect">
            <a:avLst/>
          </a:prstGeom>
          <a:gradFill>
            <a:gsLst>
              <a:gs pos="16000">
                <a:schemeClr val="bg1"/>
              </a:gs>
              <a:gs pos="55000">
                <a:srgbClr val="FCF8CD"/>
              </a:gs>
            </a:gsLst>
            <a:lin ang="108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3889715C-30A0-D9C5-82FF-34B5661BBD17}"/>
              </a:ext>
            </a:extLst>
          </p:cNvPr>
          <p:cNvSpPr>
            <a:spLocks noGrp="1" noRot="1" noMove="1" noResize="1" noEditPoints="1" noAdjustHandles="1" noChangeArrowheads="1" noChangeShapeType="1"/>
          </p:cNvSpPr>
          <p:nvPr/>
        </p:nvSpPr>
        <p:spPr>
          <a:xfrm>
            <a:off x="2" y="-10902"/>
            <a:ext cx="6844143" cy="119034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a:extLst>
              <a:ext uri="{FF2B5EF4-FFF2-40B4-BE49-F238E27FC236}">
                <a16:creationId xmlns:a16="http://schemas.microsoft.com/office/drawing/2014/main" id="{9FC2B523-1959-3554-87F2-5BEF39AF3701}"/>
              </a:ext>
            </a:extLst>
          </p:cNvPr>
          <p:cNvSpPr>
            <a:spLocks noGrp="1"/>
          </p:cNvSpPr>
          <p:nvPr>
            <p:ph type="title"/>
          </p:nvPr>
        </p:nvSpPr>
        <p:spPr>
          <a:xfrm>
            <a:off x="136767" y="116939"/>
            <a:ext cx="8077200" cy="966707"/>
          </a:xfrm>
        </p:spPr>
        <p:txBody>
          <a:bodyPr>
            <a:noAutofit/>
          </a:bodyPr>
          <a:lstStyle/>
          <a:p>
            <a:r>
              <a:rPr lang="en-US">
                <a:solidFill>
                  <a:schemeClr val="bg1"/>
                </a:solidFill>
                <a:latin typeface="Proxima Nova"/>
                <a:cs typeface="Arial"/>
              </a:rPr>
              <a:t>Solar MAP </a:t>
            </a:r>
            <a:br>
              <a:rPr lang="en-US">
                <a:solidFill>
                  <a:schemeClr val="bg1"/>
                </a:solidFill>
                <a:latin typeface="Proxima Nova"/>
                <a:cs typeface="Arial"/>
              </a:rPr>
            </a:br>
            <a:r>
              <a:rPr lang="en-US" sz="2800">
                <a:solidFill>
                  <a:schemeClr val="bg1"/>
                </a:solidFill>
                <a:latin typeface="Proxima Nova"/>
                <a:cs typeface="Arial"/>
              </a:rPr>
              <a:t>Affordable Multifamily Housing Program</a:t>
            </a:r>
            <a:endParaRPr lang="en-US" sz="3200">
              <a:solidFill>
                <a:schemeClr val="bg1"/>
              </a:solidFill>
              <a:latin typeface="Proxima Nova"/>
              <a:cs typeface="Arial"/>
            </a:endParaRPr>
          </a:p>
        </p:txBody>
      </p:sp>
      <p:sp>
        <p:nvSpPr>
          <p:cNvPr id="18" name="Content Placeholder 2">
            <a:extLst>
              <a:ext uri="{FF2B5EF4-FFF2-40B4-BE49-F238E27FC236}">
                <a16:creationId xmlns:a16="http://schemas.microsoft.com/office/drawing/2014/main" id="{037CC204-C1A3-BE9D-CD69-E2A89CA8DD8E}"/>
              </a:ext>
            </a:extLst>
          </p:cNvPr>
          <p:cNvSpPr>
            <a:spLocks noGrp="1"/>
          </p:cNvSpPr>
          <p:nvPr>
            <p:ph idx="1"/>
          </p:nvPr>
        </p:nvSpPr>
        <p:spPr>
          <a:xfrm>
            <a:off x="485368" y="1242285"/>
            <a:ext cx="6746336" cy="1032563"/>
          </a:xfrm>
        </p:spPr>
        <p:txBody>
          <a:bodyPr vert="horz" lIns="91440" tIns="45720" rIns="91440" bIns="45720" rtlCol="0" anchor="t">
            <a:noAutofit/>
          </a:bodyPr>
          <a:lstStyle/>
          <a:p>
            <a:pPr marL="0" indent="0">
              <a:buNone/>
            </a:pPr>
            <a:r>
              <a:rPr lang="en-US">
                <a:solidFill>
                  <a:srgbClr val="00833F"/>
                </a:solidFill>
                <a:latin typeface="Proxima Nova"/>
              </a:rPr>
              <a:t>May 3, 2024</a:t>
            </a:r>
          </a:p>
          <a:p>
            <a:pPr marL="0" indent="0">
              <a:buNone/>
            </a:pPr>
            <a:r>
              <a:rPr lang="en-US">
                <a:solidFill>
                  <a:srgbClr val="00833F"/>
                </a:solidFill>
                <a:latin typeface="Proxima Nova"/>
              </a:rPr>
              <a:t>Greener Gov Challenge</a:t>
            </a:r>
          </a:p>
        </p:txBody>
      </p:sp>
      <p:pic>
        <p:nvPicPr>
          <p:cNvPr id="16" name="Picture 15">
            <a:extLst>
              <a:ext uri="{FF2B5EF4-FFF2-40B4-BE49-F238E27FC236}">
                <a16:creationId xmlns:a16="http://schemas.microsoft.com/office/drawing/2014/main" id="{80E33A8A-8F4E-6307-BA26-76EB8F9EECCA}"/>
              </a:ext>
            </a:extLst>
          </p:cNvPr>
          <p:cNvPicPr>
            <a:picLocks noGrp="1" noRot="1" noChangeAspect="1" noMove="1" noResize="1" noEditPoints="1" noAdjustHandles="1" noChangeArrowheads="1" noChangeShapeType="1" noCrop="1"/>
          </p:cNvPicPr>
          <p:nvPr/>
        </p:nvPicPr>
        <p:blipFill rotWithShape="1">
          <a:blip r:embed="rId3" cstate="print">
            <a:extLst>
              <a:ext uri="{28A0092B-C50C-407E-A947-70E740481C1C}">
                <a14:useLocalDpi xmlns:a14="http://schemas.microsoft.com/office/drawing/2010/main" val="0"/>
              </a:ext>
            </a:extLst>
          </a:blip>
          <a:srcRect l="-32" r="32" b="2456"/>
          <a:stretch/>
        </p:blipFill>
        <p:spPr>
          <a:xfrm>
            <a:off x="0" y="1758578"/>
            <a:ext cx="12192000" cy="5123905"/>
          </a:xfrm>
          <a:prstGeom prst="rect">
            <a:avLst/>
          </a:prstGeom>
          <a:noFill/>
        </p:spPr>
      </p:pic>
      <p:pic>
        <p:nvPicPr>
          <p:cNvPr id="19" name="Picture 18" descr="A colorful arrow pointing at something&#10;&#10;Description automatically generated with medium confidence">
            <a:extLst>
              <a:ext uri="{FF2B5EF4-FFF2-40B4-BE49-F238E27FC236}">
                <a16:creationId xmlns:a16="http://schemas.microsoft.com/office/drawing/2014/main" id="{98963C07-2317-3CC0-4423-271754CD234E}"/>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tretch>
            <a:fillRect/>
          </a:stretch>
        </p:blipFill>
        <p:spPr>
          <a:xfrm>
            <a:off x="9583788" y="390524"/>
            <a:ext cx="2122844" cy="1368055"/>
          </a:xfrm>
          <a:prstGeom prst="rect">
            <a:avLst/>
          </a:prstGeom>
        </p:spPr>
      </p:pic>
    </p:spTree>
    <p:extLst>
      <p:ext uri="{BB962C8B-B14F-4D97-AF65-F5344CB8AC3E}">
        <p14:creationId xmlns:p14="http://schemas.microsoft.com/office/powerpoint/2010/main" val="43780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p:cNvSpPr>
          <p:nvPr>
            <p:ph type="title"/>
          </p:nvPr>
        </p:nvSpPr>
        <p:spPr>
          <a:xfrm>
            <a:off x="450427" y="175513"/>
            <a:ext cx="8077200" cy="930275"/>
          </a:xfrm>
        </p:spPr>
        <p:txBody>
          <a:bodyPr>
            <a:normAutofit/>
          </a:bodyPr>
          <a:lstStyle/>
          <a:p>
            <a:r>
              <a:rPr lang="en-US">
                <a:solidFill>
                  <a:srgbClr val="ED008C"/>
                </a:solidFill>
              </a:rPr>
              <a:t>Federal Incentives</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05FB82-D8C1-EEBD-BB51-1FC3BDFD8E94}"/>
              </a:ext>
            </a:extLst>
          </p:cNvPr>
          <p:cNvSpPr txBox="1"/>
          <p:nvPr/>
        </p:nvSpPr>
        <p:spPr>
          <a:xfrm>
            <a:off x="450427" y="1422566"/>
            <a:ext cx="9948542" cy="4401205"/>
          </a:xfrm>
          <a:prstGeom prst="rect">
            <a:avLst/>
          </a:prstGeom>
          <a:noFill/>
        </p:spPr>
        <p:txBody>
          <a:bodyPr wrap="square" lIns="91440" tIns="45720" rIns="91440" bIns="45720" anchor="t">
            <a:spAutoFit/>
          </a:bodyPr>
          <a:lstStyle/>
          <a:p>
            <a:pPr algn="l" rtl="0" fontAlgn="base"/>
            <a:r>
              <a:rPr lang="en-US" sz="1600" b="0" i="0" u="none" strike="noStrike">
                <a:solidFill>
                  <a:srgbClr val="000000"/>
                </a:solidFill>
                <a:effectLst/>
                <a:latin typeface="Proxima Nova" panose="02000506030000020004"/>
              </a:rPr>
              <a:t>Inflation Reduction Act</a:t>
            </a:r>
          </a:p>
          <a:p>
            <a:pPr lvl="1" fontAlgn="base"/>
            <a:r>
              <a:rPr lang="en-US" sz="1600" b="0" i="0" u="none" strike="noStrike">
                <a:solidFill>
                  <a:srgbClr val="000000"/>
                </a:solidFill>
                <a:effectLst/>
                <a:latin typeface="Proxima Nova" panose="02000506030000020004"/>
              </a:rPr>
              <a:t>-Passed at the end of 2022</a:t>
            </a:r>
            <a:r>
              <a:rPr lang="en-US" sz="1600" b="0" i="0">
                <a:solidFill>
                  <a:srgbClr val="000000"/>
                </a:solidFill>
                <a:effectLst/>
                <a:latin typeface="Proxima Nova" panose="02000506030000020004"/>
              </a:rPr>
              <a:t>​</a:t>
            </a:r>
          </a:p>
          <a:p>
            <a:pPr lvl="1" fontAlgn="base"/>
            <a:r>
              <a:rPr lang="en-US" sz="1600" b="0" i="0" u="none" strike="noStrike">
                <a:solidFill>
                  <a:srgbClr val="000000"/>
                </a:solidFill>
                <a:effectLst/>
                <a:latin typeface="Proxima Nova" panose="02000506030000020004"/>
              </a:rPr>
              <a:t>-Largest investment in climate and energy in American History </a:t>
            </a:r>
            <a:r>
              <a:rPr lang="en-US" sz="1600" b="0" i="0">
                <a:solidFill>
                  <a:srgbClr val="000000"/>
                </a:solidFill>
                <a:effectLst/>
                <a:latin typeface="Proxima Nova" panose="02000506030000020004"/>
              </a:rPr>
              <a:t>​</a:t>
            </a:r>
          </a:p>
          <a:p>
            <a:pPr lvl="1" fontAlgn="base"/>
            <a:r>
              <a:rPr lang="en-US" sz="1600" b="0" i="0" u="none" strike="noStrike">
                <a:solidFill>
                  <a:srgbClr val="000000"/>
                </a:solidFill>
                <a:effectLst/>
                <a:latin typeface="Proxima Nova" panose="02000506030000020004"/>
              </a:rPr>
              <a:t>-Creates the opportunity for projects to qualify for specific bonus investment tax credits </a:t>
            </a:r>
            <a:r>
              <a:rPr lang="en-US" sz="1600" b="0" i="0">
                <a:solidFill>
                  <a:srgbClr val="000000"/>
                </a:solidFill>
                <a:effectLst/>
                <a:latin typeface="Proxima Nova" panose="02000506030000020004"/>
              </a:rPr>
              <a:t>​</a:t>
            </a:r>
          </a:p>
          <a:p>
            <a:pPr lvl="1" fontAlgn="base"/>
            <a:r>
              <a:rPr lang="en-US" sz="1600" b="0" i="0" u="none" strike="noStrike">
                <a:solidFill>
                  <a:srgbClr val="000000"/>
                </a:solidFill>
                <a:effectLst/>
                <a:latin typeface="Proxima Nova" panose="02000506030000020004"/>
              </a:rPr>
              <a:t>-Goal: to accelerate the US green energy transition</a:t>
            </a:r>
            <a:r>
              <a:rPr lang="en-US" sz="1600" b="0" i="0">
                <a:solidFill>
                  <a:srgbClr val="000000"/>
                </a:solidFill>
                <a:effectLst/>
                <a:latin typeface="Proxima Nova" panose="02000506030000020004"/>
              </a:rPr>
              <a:t>​</a:t>
            </a:r>
          </a:p>
          <a:p>
            <a:pPr algn="l" rtl="0" fontAlgn="base"/>
            <a:r>
              <a:rPr lang="en-US" sz="1600" b="0" i="0">
                <a:solidFill>
                  <a:srgbClr val="000000"/>
                </a:solidFill>
                <a:effectLst/>
                <a:latin typeface="Proxima Nova" panose="02000506030000020004"/>
              </a:rPr>
              <a:t>​</a:t>
            </a:r>
          </a:p>
          <a:p>
            <a:pPr algn="l" rtl="0" fontAlgn="base"/>
            <a:r>
              <a:rPr lang="en-US" sz="1600" b="0" i="0">
                <a:solidFill>
                  <a:srgbClr val="000000"/>
                </a:solidFill>
                <a:effectLst/>
                <a:latin typeface="Proxima Nova" panose="02000506030000020004"/>
              </a:rPr>
              <a:t>​</a:t>
            </a:r>
          </a:p>
          <a:p>
            <a:pPr algn="l" rtl="0" fontAlgn="base"/>
            <a:r>
              <a:rPr lang="en-US" sz="1600" b="0" i="0" u="none" strike="noStrike">
                <a:solidFill>
                  <a:srgbClr val="000000"/>
                </a:solidFill>
                <a:effectLst/>
                <a:latin typeface="Proxima Nova" panose="02000506030000020004"/>
              </a:rPr>
              <a:t>Base ITC</a:t>
            </a:r>
            <a:r>
              <a:rPr lang="en-US" sz="1600" b="0" i="0">
                <a:solidFill>
                  <a:srgbClr val="000000"/>
                </a:solidFill>
                <a:effectLst/>
                <a:latin typeface="Proxima Nova" panose="02000506030000020004"/>
              </a:rPr>
              <a:t>​</a:t>
            </a:r>
          </a:p>
          <a:p>
            <a:pPr fontAlgn="base"/>
            <a:r>
              <a:rPr lang="en-US" sz="1600" b="1">
                <a:solidFill>
                  <a:srgbClr val="000000"/>
                </a:solidFill>
                <a:latin typeface="Proxima Nova" panose="02000506030000020004"/>
              </a:rPr>
              <a:t>  </a:t>
            </a:r>
            <a:r>
              <a:rPr lang="en-US" sz="1600" b="1" i="0" u="none" strike="noStrike">
                <a:solidFill>
                  <a:srgbClr val="000000"/>
                </a:solidFill>
                <a:effectLst/>
                <a:latin typeface="Proxima Nova" panose="02000506030000020004"/>
              </a:rPr>
              <a:t>The base investment tax credit (ITC) value is 30% </a:t>
            </a:r>
            <a:r>
              <a:rPr lang="en-US" sz="1600" b="0" i="0">
                <a:solidFill>
                  <a:srgbClr val="000000"/>
                </a:solidFill>
                <a:effectLst/>
                <a:latin typeface="Proxima Nova" panose="02000506030000020004"/>
              </a:rPr>
              <a:t>​</a:t>
            </a:r>
          </a:p>
          <a:p>
            <a:pPr algn="l" rtl="0" fontAlgn="base"/>
            <a:endParaRPr lang="en-US" sz="1600" b="0" i="0">
              <a:solidFill>
                <a:srgbClr val="000000"/>
              </a:solidFill>
              <a:effectLst/>
              <a:latin typeface="Proxima Nova" panose="02000506030000020004"/>
            </a:endParaRPr>
          </a:p>
          <a:p>
            <a:pPr algn="l" rtl="0" fontAlgn="base"/>
            <a:r>
              <a:rPr lang="en-US" sz="1600" b="0" i="0" u="none" strike="noStrike">
                <a:solidFill>
                  <a:srgbClr val="000000"/>
                </a:solidFill>
                <a:effectLst/>
                <a:latin typeface="Proxima Nova" panose="02000506030000020004"/>
              </a:rPr>
              <a:t>Potential Qualifying ITC Bonuses: </a:t>
            </a:r>
            <a:r>
              <a:rPr lang="en-US" sz="1600" b="0" i="0">
                <a:solidFill>
                  <a:srgbClr val="000000"/>
                </a:solidFill>
                <a:effectLst/>
                <a:latin typeface="Proxima Nova" panose="02000506030000020004"/>
              </a:rPr>
              <a:t>​</a:t>
            </a:r>
          </a:p>
          <a:p>
            <a:pPr fontAlgn="base"/>
            <a:r>
              <a:rPr lang="en-US" sz="1600" b="1">
                <a:solidFill>
                  <a:srgbClr val="000000"/>
                </a:solidFill>
                <a:latin typeface="Proxima Nova" panose="02000506030000020004"/>
              </a:rPr>
              <a:t> </a:t>
            </a:r>
            <a:r>
              <a:rPr lang="en-US" sz="1600" b="1" i="0" u="none" strike="noStrike">
                <a:solidFill>
                  <a:srgbClr val="000000"/>
                </a:solidFill>
                <a:effectLst/>
                <a:latin typeface="Proxima Nova" panose="02000506030000020004"/>
              </a:rPr>
              <a:t>Energy Community Bonus – 10% </a:t>
            </a:r>
            <a:r>
              <a:rPr lang="en-US" sz="1600" b="0" i="0">
                <a:solidFill>
                  <a:srgbClr val="000000"/>
                </a:solidFill>
                <a:effectLst/>
                <a:latin typeface="Proxima Nova" panose="02000506030000020004"/>
              </a:rPr>
              <a:t>​</a:t>
            </a:r>
          </a:p>
          <a:p>
            <a:pPr fontAlgn="base"/>
            <a:r>
              <a:rPr lang="en-US" sz="1600" b="1">
                <a:solidFill>
                  <a:srgbClr val="000000"/>
                </a:solidFill>
                <a:latin typeface="Proxima Nova" panose="02000506030000020004"/>
              </a:rPr>
              <a:t> </a:t>
            </a:r>
            <a:r>
              <a:rPr lang="en-US" sz="1600" b="1" i="0" u="none" strike="noStrike">
                <a:solidFill>
                  <a:srgbClr val="000000"/>
                </a:solidFill>
                <a:effectLst/>
                <a:latin typeface="Proxima Nova" panose="02000506030000020004"/>
              </a:rPr>
              <a:t>Low-Income Bonus – 10%</a:t>
            </a:r>
            <a:r>
              <a:rPr lang="en-US" sz="1600" b="0" i="0">
                <a:solidFill>
                  <a:srgbClr val="000000"/>
                </a:solidFill>
                <a:effectLst/>
                <a:latin typeface="Proxima Nova" panose="02000506030000020004"/>
              </a:rPr>
              <a:t>​</a:t>
            </a:r>
          </a:p>
          <a:p>
            <a:pPr fontAlgn="base"/>
            <a:r>
              <a:rPr lang="en-US" sz="1600" b="1">
                <a:solidFill>
                  <a:srgbClr val="000000"/>
                </a:solidFill>
                <a:latin typeface="Proxima Nova" panose="02000506030000020004"/>
              </a:rPr>
              <a:t> </a:t>
            </a:r>
            <a:r>
              <a:rPr lang="en-US" sz="1600" b="1" i="0" u="none" strike="noStrike">
                <a:solidFill>
                  <a:srgbClr val="000000"/>
                </a:solidFill>
                <a:effectLst/>
                <a:latin typeface="Proxima Nova" panose="02000506030000020004"/>
              </a:rPr>
              <a:t>Qualified Low-Income Residential Project – 20% </a:t>
            </a:r>
            <a:r>
              <a:rPr lang="en-US" sz="1600" b="0" i="0">
                <a:solidFill>
                  <a:srgbClr val="000000"/>
                </a:solidFill>
                <a:effectLst/>
                <a:latin typeface="Proxima Nova" panose="02000506030000020004"/>
              </a:rPr>
              <a:t>​</a:t>
            </a:r>
          </a:p>
          <a:p>
            <a:pPr fontAlgn="base"/>
            <a:r>
              <a:rPr lang="en-US" sz="1600" b="1">
                <a:solidFill>
                  <a:srgbClr val="000000"/>
                </a:solidFill>
                <a:latin typeface="Proxima Nova" panose="02000506030000020004"/>
              </a:rPr>
              <a:t> </a:t>
            </a:r>
            <a:r>
              <a:rPr lang="en-US" sz="1600" b="1" i="0" u="none" strike="noStrike">
                <a:solidFill>
                  <a:srgbClr val="000000"/>
                </a:solidFill>
                <a:effectLst/>
                <a:latin typeface="Proxima Nova" panose="02000506030000020004"/>
              </a:rPr>
              <a:t>Domestic Content – 10%</a:t>
            </a:r>
            <a:endParaRPr lang="en-US" sz="1600" b="0" i="0">
              <a:solidFill>
                <a:srgbClr val="000000"/>
              </a:solidFill>
              <a:effectLst/>
              <a:latin typeface="Proxima Nova" panose="02000506030000020004"/>
            </a:endParaRPr>
          </a:p>
          <a:p>
            <a:pPr algn="l" rtl="0" fontAlgn="base"/>
            <a:endParaRPr lang="en-US" sz="2000" b="0" i="0">
              <a:solidFill>
                <a:srgbClr val="000000"/>
              </a:solidFill>
              <a:effectLst/>
              <a:latin typeface="Segoe UI" panose="020B0502040204020203" pitchFamily="34" charset="0"/>
            </a:endParaRPr>
          </a:p>
          <a:p>
            <a:pPr marL="285750" indent="-285750" algn="l" rtl="0" fontAlgn="base">
              <a:buFont typeface="Arial" panose="020B0604020202020204" pitchFamily="34" charset="0"/>
              <a:buChar char="•"/>
            </a:pPr>
            <a:endParaRPr lang="en-US" sz="2000" b="0" i="0">
              <a:solidFill>
                <a:srgbClr val="000000"/>
              </a:solidFill>
              <a:effectLst/>
              <a:latin typeface="Proxima Nova"/>
            </a:endParaRPr>
          </a:p>
        </p:txBody>
      </p:sp>
    </p:spTree>
    <p:extLst>
      <p:ext uri="{BB962C8B-B14F-4D97-AF65-F5344CB8AC3E}">
        <p14:creationId xmlns:p14="http://schemas.microsoft.com/office/powerpoint/2010/main" val="35097090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p:cNvSpPr>
          <p:nvPr>
            <p:ph type="title"/>
          </p:nvPr>
        </p:nvSpPr>
        <p:spPr>
          <a:xfrm>
            <a:off x="450427" y="175513"/>
            <a:ext cx="8077200" cy="930275"/>
          </a:xfrm>
        </p:spPr>
        <p:txBody>
          <a:bodyPr>
            <a:normAutofit/>
          </a:bodyPr>
          <a:lstStyle/>
          <a:p>
            <a:r>
              <a:rPr lang="en-US">
                <a:solidFill>
                  <a:srgbClr val="ED008C"/>
                </a:solidFill>
              </a:rPr>
              <a:t>Federal Funding</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1505FB82-D8C1-EEBD-BB51-1FC3BDFD8E94}"/>
              </a:ext>
            </a:extLst>
          </p:cNvPr>
          <p:cNvSpPr txBox="1"/>
          <p:nvPr/>
        </p:nvSpPr>
        <p:spPr>
          <a:xfrm>
            <a:off x="450427" y="1646391"/>
            <a:ext cx="9948542" cy="5047536"/>
          </a:xfrm>
          <a:prstGeom prst="rect">
            <a:avLst/>
          </a:prstGeom>
          <a:noFill/>
        </p:spPr>
        <p:txBody>
          <a:bodyPr wrap="square" lIns="91440" tIns="45720" rIns="91440" bIns="45720" anchor="t">
            <a:spAutoFit/>
          </a:bodyPr>
          <a:lstStyle/>
          <a:p>
            <a:pPr fontAlgn="base"/>
            <a:r>
              <a:rPr lang="en-US" b="0" i="0" dirty="0">
                <a:solidFill>
                  <a:srgbClr val="000000"/>
                </a:solidFill>
                <a:effectLst/>
                <a:latin typeface="Proxima Nova" panose="02000506030000020004"/>
              </a:rPr>
              <a:t>​</a:t>
            </a:r>
            <a:r>
              <a:rPr lang="en-US" sz="1600" dirty="0">
                <a:effectLst/>
                <a:latin typeface="Proxima Nova" panose="02000506030000020004"/>
                <a:ea typeface="Aptos" panose="020B0004020202020204" pitchFamily="34" charset="0"/>
                <a:cs typeface="Aptos" panose="020B0004020202020204" pitchFamily="34" charset="0"/>
              </a:rPr>
              <a:t>The Connecticut Green Bank partnered with the Coalition for Green Capital for the National Clean Investment Fund (NCIF) application. </a:t>
            </a:r>
          </a:p>
          <a:p>
            <a:pPr marL="742950" lvl="1" indent="-285750" fontAlgn="base">
              <a:buFont typeface="Arial"/>
              <a:buChar char="•"/>
            </a:pPr>
            <a:r>
              <a:rPr lang="en-US" sz="1600" dirty="0">
                <a:effectLst/>
                <a:latin typeface="Proxima Nova" panose="02000506030000020004"/>
                <a:ea typeface="Aptos" panose="020B0004020202020204" pitchFamily="34" charset="0"/>
                <a:cs typeface="Aptos" panose="020B0004020202020204" pitchFamily="34" charset="0"/>
              </a:rPr>
              <a:t>There were 3 applicants selected. </a:t>
            </a:r>
          </a:p>
          <a:p>
            <a:pPr marL="742950" lvl="1" indent="-285750" fontAlgn="base">
              <a:buFont typeface="Arial"/>
              <a:buChar char="•"/>
            </a:pPr>
            <a:r>
              <a:rPr lang="en-US" sz="1600" dirty="0">
                <a:effectLst/>
                <a:latin typeface="Proxima Nova" panose="02000506030000020004"/>
                <a:ea typeface="Aptos" panose="020B0004020202020204" pitchFamily="34" charset="0"/>
                <a:cs typeface="Aptos" panose="020B0004020202020204" pitchFamily="34" charset="0"/>
              </a:rPr>
              <a:t>Coalition for Green Capital was awarded $5 billion. </a:t>
            </a:r>
          </a:p>
          <a:p>
            <a:pPr marL="742950" lvl="1" indent="-285750" fontAlgn="base">
              <a:buFont typeface="Arial"/>
              <a:buChar char="•"/>
            </a:pPr>
            <a:r>
              <a:rPr lang="en-US" sz="1600" dirty="0">
                <a:effectLst/>
                <a:latin typeface="Proxima Nova" panose="02000506030000020004"/>
                <a:ea typeface="Aptos" panose="020B0004020202020204" pitchFamily="34" charset="0"/>
                <a:cs typeface="Aptos" panose="020B0004020202020204" pitchFamily="34" charset="0"/>
              </a:rPr>
              <a:t>As a sub awardee, the Connecticut Green Bank will benefit from this funding. </a:t>
            </a:r>
            <a:endParaRPr lang="en-US" sz="1600" b="0" i="0" dirty="0">
              <a:solidFill>
                <a:srgbClr val="000000"/>
              </a:solidFill>
              <a:effectLst/>
              <a:latin typeface="Proxima Nova" panose="02000506030000020004"/>
            </a:endParaRPr>
          </a:p>
          <a:p>
            <a:pPr algn="l" rtl="0" fontAlgn="base"/>
            <a:endParaRPr lang="en-US" sz="1600" dirty="0">
              <a:solidFill>
                <a:srgbClr val="000000"/>
              </a:solidFill>
              <a:latin typeface="Proxima Nova" panose="02000506030000020004"/>
            </a:endParaRPr>
          </a:p>
          <a:p>
            <a:pPr algn="l" rtl="0" fontAlgn="base"/>
            <a:endParaRPr lang="en-US" sz="1600" dirty="0">
              <a:solidFill>
                <a:srgbClr val="000000"/>
              </a:solidFill>
              <a:latin typeface="Proxima Nova" panose="02000506030000020004"/>
            </a:endParaRPr>
          </a:p>
          <a:p>
            <a:pPr algn="l" rtl="0" fontAlgn="base"/>
            <a:endParaRPr lang="en-US" sz="1600" dirty="0">
              <a:solidFill>
                <a:srgbClr val="000000"/>
              </a:solidFill>
              <a:latin typeface="Proxima Nova" panose="02000506030000020004"/>
            </a:endParaRPr>
          </a:p>
          <a:p>
            <a:pPr algn="l" rtl="0" fontAlgn="base"/>
            <a:endParaRPr lang="en-US" sz="1600" dirty="0">
              <a:solidFill>
                <a:srgbClr val="000000"/>
              </a:solidFill>
              <a:latin typeface="Proxima Nova" panose="02000506030000020004"/>
            </a:endParaRPr>
          </a:p>
          <a:p>
            <a:pPr algn="l" rtl="0" fontAlgn="base"/>
            <a:endParaRPr lang="en-US" sz="1600" b="0" i="0" dirty="0">
              <a:solidFill>
                <a:srgbClr val="000000"/>
              </a:solidFill>
              <a:effectLst/>
              <a:latin typeface="Proxima Nova" panose="02000506030000020004"/>
            </a:endParaRPr>
          </a:p>
          <a:p>
            <a:pPr algn="l" rtl="0" fontAlgn="base"/>
            <a:r>
              <a:rPr lang="en-US" sz="1600" b="0" i="0" u="none" strike="noStrike" dirty="0">
                <a:solidFill>
                  <a:srgbClr val="000000"/>
                </a:solidFill>
                <a:effectLst/>
                <a:latin typeface="Proxima Nova" panose="02000506030000020004"/>
              </a:rPr>
              <a:t>Green Bank is a subrecipient of Connecticut’s Solar for All grant awarded through the Environmental Protection Agency’s Greenhouse Gas Reduction Fund (“GGRF”) to support solar and storage deployment through various existing and new programs and initiatives. Department of Energy and Environmental Protection (DEEP) is the </a:t>
            </a:r>
            <a:r>
              <a:rPr lang="en-US" sz="1600" dirty="0">
                <a:solidFill>
                  <a:srgbClr val="000000"/>
                </a:solidFill>
                <a:latin typeface="Proxima Nova" panose="02000506030000020004"/>
              </a:rPr>
              <a:t>primary recipient and leading the Connecticut Consortium of agencies participating in </a:t>
            </a:r>
            <a:r>
              <a:rPr lang="en-US" sz="1600">
                <a:solidFill>
                  <a:srgbClr val="000000"/>
                </a:solidFill>
                <a:latin typeface="Proxima Nova" panose="02000506030000020004"/>
              </a:rPr>
              <a:t>the grant. </a:t>
            </a:r>
            <a:r>
              <a:rPr lang="en-US" sz="1600" b="0" i="0" u="none" strike="noStrike">
                <a:solidFill>
                  <a:srgbClr val="000000"/>
                </a:solidFill>
                <a:effectLst/>
                <a:latin typeface="Proxima Nova" panose="02000506030000020004"/>
              </a:rPr>
              <a:t>Green </a:t>
            </a:r>
            <a:r>
              <a:rPr lang="en-US" sz="1600" b="0" i="0" u="none" strike="noStrike" dirty="0">
                <a:solidFill>
                  <a:srgbClr val="000000"/>
                </a:solidFill>
                <a:effectLst/>
                <a:latin typeface="Proxima Nova" panose="02000506030000020004"/>
              </a:rPr>
              <a:t>Bank intends to deploy a portion of these funds in existing programs such as Solar MAP. </a:t>
            </a:r>
            <a:endParaRPr lang="en-US" sz="1600" dirty="0">
              <a:solidFill>
                <a:srgbClr val="000000"/>
              </a:solidFill>
              <a:latin typeface="Proxima Nova" panose="02000506030000020004"/>
            </a:endParaRPr>
          </a:p>
          <a:p>
            <a:pPr algn="l"/>
            <a:r>
              <a:rPr lang="en-US" sz="1600" b="0" i="0" u="none" strike="noStrike" dirty="0">
                <a:solidFill>
                  <a:srgbClr val="000000"/>
                </a:solidFill>
                <a:effectLst/>
                <a:latin typeface="Proxima Nova" panose="02000506030000020004"/>
              </a:rPr>
              <a:t>Benefits:</a:t>
            </a:r>
            <a:r>
              <a:rPr lang="en-US" sz="1600" b="0" i="0" dirty="0">
                <a:solidFill>
                  <a:srgbClr val="000000"/>
                </a:solidFill>
                <a:effectLst/>
                <a:latin typeface="Proxima Nova" panose="02000506030000020004"/>
              </a:rPr>
              <a:t>​</a:t>
            </a:r>
            <a:endParaRPr lang="en-US" dirty="0"/>
          </a:p>
          <a:p>
            <a:pPr marL="742950" lvl="1" indent="-285750" fontAlgn="base">
              <a:buFont typeface="Arial"/>
              <a:buChar char="•"/>
            </a:pPr>
            <a:r>
              <a:rPr lang="en-US" sz="1600" b="0" i="0" u="none" strike="noStrike" dirty="0">
                <a:solidFill>
                  <a:srgbClr val="000000"/>
                </a:solidFill>
                <a:effectLst/>
                <a:latin typeface="Proxima Nova" panose="02000506030000020004"/>
              </a:rPr>
              <a:t>Financial benefits to help cover eligible project costs</a:t>
            </a:r>
          </a:p>
          <a:p>
            <a:pPr marL="742950" lvl="1" indent="-285750" fontAlgn="base">
              <a:buFont typeface="Arial"/>
              <a:buChar char="•"/>
            </a:pPr>
            <a:r>
              <a:rPr lang="en-US" sz="1600" b="0" i="0" u="none" strike="noStrike" dirty="0">
                <a:solidFill>
                  <a:srgbClr val="000000"/>
                </a:solidFill>
                <a:effectLst/>
                <a:latin typeface="Proxima Nova" panose="02000506030000020004"/>
              </a:rPr>
              <a:t>OR make adding battery storage economically feasible </a:t>
            </a:r>
            <a:r>
              <a:rPr lang="en-US" sz="1600" b="0" i="0" dirty="0">
                <a:solidFill>
                  <a:srgbClr val="000000"/>
                </a:solidFill>
                <a:effectLst/>
                <a:latin typeface="Proxima Nova" panose="02000506030000020004"/>
              </a:rPr>
              <a:t>​</a:t>
            </a:r>
          </a:p>
          <a:p>
            <a:pPr marL="742950" lvl="1" indent="-285750" fontAlgn="base">
              <a:buFont typeface="Arial"/>
              <a:buChar char="•"/>
            </a:pPr>
            <a:r>
              <a:rPr lang="en-US" sz="1600" dirty="0">
                <a:solidFill>
                  <a:srgbClr val="000000"/>
                </a:solidFill>
                <a:latin typeface="Proxima Nova" panose="02000506030000020004"/>
              </a:rPr>
              <a:t>Anticipated deployment of funds = 2025</a:t>
            </a:r>
            <a:endParaRPr lang="en-US" sz="1600" b="0" i="0" dirty="0">
              <a:solidFill>
                <a:srgbClr val="000000"/>
              </a:solidFill>
              <a:effectLst/>
              <a:latin typeface="Proxima Nova" panose="02000506030000020004"/>
            </a:endParaRPr>
          </a:p>
          <a:p>
            <a:pPr algn="l" rtl="0" fontAlgn="base"/>
            <a:r>
              <a:rPr lang="en-US" sz="1600" b="0" i="0" dirty="0">
                <a:solidFill>
                  <a:srgbClr val="000000"/>
                </a:solidFill>
                <a:effectLst/>
                <a:latin typeface="Proxima Nova" panose="02000506030000020004"/>
              </a:rPr>
              <a:t>​</a:t>
            </a:r>
          </a:p>
        </p:txBody>
      </p:sp>
      <p:pic>
        <p:nvPicPr>
          <p:cNvPr id="2" name="Picture 1">
            <a:extLst>
              <a:ext uri="{FF2B5EF4-FFF2-40B4-BE49-F238E27FC236}">
                <a16:creationId xmlns:a16="http://schemas.microsoft.com/office/drawing/2014/main" id="{2C421D14-B585-DE2B-C873-DB90E3AD109E}"/>
              </a:ext>
            </a:extLst>
          </p:cNvPr>
          <p:cNvPicPr>
            <a:picLocks noChangeAspect="1"/>
          </p:cNvPicPr>
          <p:nvPr/>
        </p:nvPicPr>
        <p:blipFill>
          <a:blip r:embed="rId4"/>
          <a:stretch>
            <a:fillRect/>
          </a:stretch>
        </p:blipFill>
        <p:spPr>
          <a:xfrm>
            <a:off x="9010408" y="2190319"/>
            <a:ext cx="2619375" cy="1743075"/>
          </a:xfrm>
          <a:prstGeom prst="rect">
            <a:avLst/>
          </a:prstGeom>
        </p:spPr>
      </p:pic>
    </p:spTree>
    <p:extLst>
      <p:ext uri="{BB962C8B-B14F-4D97-AF65-F5344CB8AC3E}">
        <p14:creationId xmlns:p14="http://schemas.microsoft.com/office/powerpoint/2010/main" val="20299361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p:cNvSpPr>
          <p:nvPr>
            <p:ph type="title"/>
          </p:nvPr>
        </p:nvSpPr>
        <p:spPr>
          <a:xfrm>
            <a:off x="450427" y="182459"/>
            <a:ext cx="8077200" cy="930275"/>
          </a:xfrm>
        </p:spPr>
        <p:txBody>
          <a:bodyPr>
            <a:normAutofit/>
          </a:bodyPr>
          <a:lstStyle/>
          <a:p>
            <a:r>
              <a:rPr lang="en-US">
                <a:solidFill>
                  <a:srgbClr val="ED008C"/>
                </a:solidFill>
              </a:rPr>
              <a:t>Factors that impact project economics</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67E8DFD-B03B-DE8B-B1FF-E51D873C1143}"/>
              </a:ext>
            </a:extLst>
          </p:cNvPr>
          <p:cNvSpPr txBox="1"/>
          <p:nvPr/>
        </p:nvSpPr>
        <p:spPr>
          <a:xfrm>
            <a:off x="3050458" y="3261540"/>
            <a:ext cx="6100916" cy="369332"/>
          </a:xfrm>
          <a:prstGeom prst="rect">
            <a:avLst/>
          </a:prstGeom>
          <a:noFill/>
        </p:spPr>
        <p:txBody>
          <a:bodyPr wrap="square">
            <a:spAutoFit/>
          </a:bodyPr>
          <a:lstStyle/>
          <a:p>
            <a:r>
              <a:rPr lang="en-US"/>
              <a:t> </a:t>
            </a:r>
          </a:p>
        </p:txBody>
      </p:sp>
      <p:sp>
        <p:nvSpPr>
          <p:cNvPr id="2" name="TextBox 1">
            <a:extLst>
              <a:ext uri="{FF2B5EF4-FFF2-40B4-BE49-F238E27FC236}">
                <a16:creationId xmlns:a16="http://schemas.microsoft.com/office/drawing/2014/main" id="{C909CA91-D97B-9ABF-4593-B6CBF9D3D787}"/>
              </a:ext>
            </a:extLst>
          </p:cNvPr>
          <p:cNvSpPr txBox="1"/>
          <p:nvPr/>
        </p:nvSpPr>
        <p:spPr>
          <a:xfrm>
            <a:off x="580103" y="1474839"/>
            <a:ext cx="9871587" cy="3970318"/>
          </a:xfrm>
          <a:prstGeom prst="rect">
            <a:avLst/>
          </a:prstGeom>
          <a:noFill/>
        </p:spPr>
        <p:txBody>
          <a:bodyPr wrap="square" lIns="91440" tIns="45720" rIns="91440" bIns="45720" rtlCol="0" anchor="t">
            <a:spAutoFit/>
          </a:bodyPr>
          <a:lstStyle/>
          <a:p>
            <a:pPr marL="285750" indent="-285750" fontAlgn="base">
              <a:buFont typeface="Arial"/>
              <a:buChar char="•"/>
            </a:pPr>
            <a:r>
              <a:rPr lang="en-US" i="0">
                <a:effectLst/>
                <a:latin typeface="Proxima Nova" panose="02000506030000020004"/>
              </a:rPr>
              <a:t>Roof </a:t>
            </a:r>
            <a:r>
              <a:rPr lang="en-US">
                <a:latin typeface="Proxima Nova" panose="02000506030000020004"/>
              </a:rPr>
              <a:t>size</a:t>
            </a:r>
            <a:endParaRPr lang="en-US">
              <a:latin typeface="Calibri" panose="020F0502020204030204"/>
              <a:ea typeface="Calibri" panose="020F0502020204030204"/>
              <a:cs typeface="Calibri" panose="020F0502020204030204"/>
            </a:endParaRPr>
          </a:p>
          <a:p>
            <a:pPr marL="285750" indent="-285750">
              <a:buFont typeface="Arial"/>
              <a:buChar char="•"/>
            </a:pPr>
            <a:r>
              <a:rPr lang="en-US">
                <a:latin typeface="Proxima Nova" panose="02000506030000020004"/>
              </a:rPr>
              <a:t>Building + Meter configuration</a:t>
            </a:r>
            <a:endParaRPr lang="en-US">
              <a:ea typeface="Calibri" panose="020F0502020204030204"/>
              <a:cs typeface="Calibri" panose="020F0502020204030204"/>
            </a:endParaRPr>
          </a:p>
          <a:p>
            <a:pPr marL="285750" indent="-285750" algn="l" fontAlgn="base">
              <a:buFont typeface="Arial"/>
              <a:buChar char="•"/>
            </a:pPr>
            <a:r>
              <a:rPr lang="en-US" i="0">
                <a:effectLst/>
                <a:latin typeface="Proxima Nova" panose="02000506030000020004"/>
              </a:rPr>
              <a:t>Exposure to the sun (and therefore how much energy your system produces)</a:t>
            </a:r>
          </a:p>
          <a:p>
            <a:pPr marL="285750" indent="-285750" algn="l" fontAlgn="base">
              <a:buFont typeface="Arial"/>
              <a:buChar char="•"/>
            </a:pPr>
            <a:r>
              <a:rPr lang="en-US" i="0">
                <a:effectLst/>
                <a:latin typeface="Proxima Nova" panose="02000506030000020004"/>
              </a:rPr>
              <a:t>How much energy is consumed across all units + common area meters</a:t>
            </a:r>
          </a:p>
          <a:p>
            <a:pPr marL="285750" indent="-285750" algn="l" fontAlgn="base">
              <a:buFont typeface="Arial"/>
              <a:buChar char="•"/>
            </a:pPr>
            <a:r>
              <a:rPr lang="en-US" i="0">
                <a:effectLst/>
                <a:latin typeface="Proxima Nova" panose="02000506030000020004"/>
              </a:rPr>
              <a:t>Potential Investment Tax Credit Bonuses</a:t>
            </a:r>
          </a:p>
          <a:p>
            <a:pPr marL="285750" indent="-285750" fontAlgn="base">
              <a:buFont typeface="Arial"/>
              <a:buChar char="•"/>
            </a:pPr>
            <a:r>
              <a:rPr lang="en-US" i="0">
                <a:effectLst/>
                <a:latin typeface="Proxima Nova" panose="02000506030000020004"/>
              </a:rPr>
              <a:t>Building Type: </a:t>
            </a:r>
            <a:r>
              <a:rPr lang="en-US">
                <a:latin typeface="Proxima Nova" panose="02000506030000020004"/>
              </a:rPr>
              <a:t>high rise, garden style, etc. </a:t>
            </a:r>
          </a:p>
          <a:p>
            <a:pPr marL="285750" indent="-285750" algn="l" fontAlgn="base">
              <a:buFont typeface="Arial"/>
              <a:buChar char="•"/>
            </a:pPr>
            <a:r>
              <a:rPr lang="en-US" i="0">
                <a:effectLst/>
                <a:latin typeface="Proxima Nova" panose="02000506030000020004"/>
              </a:rPr>
              <a:t># of </a:t>
            </a:r>
            <a:r>
              <a:rPr lang="en-US">
                <a:latin typeface="Proxima Nova" panose="02000506030000020004"/>
              </a:rPr>
              <a:t>units</a:t>
            </a:r>
          </a:p>
          <a:p>
            <a:pPr marL="285750" indent="-285750" algn="l" fontAlgn="base">
              <a:buFont typeface="Arial"/>
              <a:buChar char="•"/>
            </a:pPr>
            <a:r>
              <a:rPr lang="en-US">
                <a:latin typeface="Proxima Nova" panose="02000506030000020004"/>
              </a:rPr>
              <a:t>Inclusion of battery storage</a:t>
            </a:r>
          </a:p>
          <a:p>
            <a:pPr marL="285750" indent="-285750" algn="l" fontAlgn="base">
              <a:buFont typeface="Arial"/>
              <a:buChar char="•"/>
            </a:pPr>
            <a:r>
              <a:rPr lang="en-US" i="0">
                <a:effectLst/>
                <a:latin typeface="Proxima Nova" panose="02000506030000020004"/>
              </a:rPr>
              <a:t>Required Upgrades:</a:t>
            </a:r>
            <a:endParaRPr lang="en-US">
              <a:latin typeface="Proxima Nova" panose="02000506030000020004"/>
            </a:endParaRPr>
          </a:p>
          <a:p>
            <a:pPr marL="742950" lvl="1" indent="-285750" fontAlgn="base">
              <a:buFont typeface="Arial"/>
              <a:buChar char="•"/>
            </a:pPr>
            <a:r>
              <a:rPr lang="en-US">
                <a:solidFill>
                  <a:srgbClr val="000000"/>
                </a:solidFill>
                <a:latin typeface="Proxima Nova" panose="02000506030000020004"/>
              </a:rPr>
              <a:t>Interconnection Upgrades</a:t>
            </a:r>
          </a:p>
          <a:p>
            <a:pPr marL="742950" lvl="1" indent="-285750" fontAlgn="base">
              <a:buFont typeface="Arial"/>
              <a:buChar char="•"/>
            </a:pPr>
            <a:r>
              <a:rPr lang="en-US" b="0" i="0">
                <a:solidFill>
                  <a:srgbClr val="000000"/>
                </a:solidFill>
                <a:latin typeface="Proxima Nova" panose="02000506030000020004"/>
              </a:rPr>
              <a:t>Structural Upgrades</a:t>
            </a:r>
          </a:p>
          <a:p>
            <a:pPr marL="742950" lvl="1" indent="-285750" fontAlgn="base">
              <a:buFont typeface="Arial"/>
              <a:buChar char="•"/>
            </a:pPr>
            <a:r>
              <a:rPr lang="en-US" b="0" i="0">
                <a:solidFill>
                  <a:srgbClr val="000000"/>
                </a:solidFill>
                <a:latin typeface="Proxima Nova" panose="02000506030000020004"/>
              </a:rPr>
              <a:t>Roof Repair or Replacement Prior to Install</a:t>
            </a:r>
          </a:p>
          <a:p>
            <a:pPr algn="l" fontAlgn="base"/>
            <a:endParaRPr lang="en-US" i="0">
              <a:effectLst/>
              <a:latin typeface="Proxima Nova" panose="02000506030000020004"/>
            </a:endParaRPr>
          </a:p>
          <a:p>
            <a:endParaRPr lang="en-US"/>
          </a:p>
        </p:txBody>
      </p:sp>
    </p:spTree>
    <p:extLst>
      <p:ext uri="{BB962C8B-B14F-4D97-AF65-F5344CB8AC3E}">
        <p14:creationId xmlns:p14="http://schemas.microsoft.com/office/powerpoint/2010/main" val="22397034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p:cNvSpPr>
          <p:nvPr>
            <p:ph type="title"/>
          </p:nvPr>
        </p:nvSpPr>
        <p:spPr>
          <a:xfrm>
            <a:off x="450427" y="182459"/>
            <a:ext cx="8077200" cy="930275"/>
          </a:xfrm>
        </p:spPr>
        <p:txBody>
          <a:bodyPr>
            <a:normAutofit/>
          </a:bodyPr>
          <a:lstStyle/>
          <a:p>
            <a:r>
              <a:rPr lang="en-US">
                <a:solidFill>
                  <a:srgbClr val="ED008C"/>
                </a:solidFill>
              </a:rPr>
              <a:t>Sample Project Schedule</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467E8DFD-B03B-DE8B-B1FF-E51D873C1143}"/>
              </a:ext>
            </a:extLst>
          </p:cNvPr>
          <p:cNvSpPr txBox="1"/>
          <p:nvPr/>
        </p:nvSpPr>
        <p:spPr>
          <a:xfrm>
            <a:off x="3050458" y="3261540"/>
            <a:ext cx="6100916" cy="369332"/>
          </a:xfrm>
          <a:prstGeom prst="rect">
            <a:avLst/>
          </a:prstGeom>
          <a:noFill/>
        </p:spPr>
        <p:txBody>
          <a:bodyPr wrap="square">
            <a:spAutoFit/>
          </a:bodyPr>
          <a:lstStyle/>
          <a:p>
            <a:r>
              <a:rPr lang="en-US"/>
              <a:t> </a:t>
            </a:r>
          </a:p>
        </p:txBody>
      </p:sp>
      <p:pic>
        <p:nvPicPr>
          <p:cNvPr id="7" name="Picture 6">
            <a:extLst>
              <a:ext uri="{FF2B5EF4-FFF2-40B4-BE49-F238E27FC236}">
                <a16:creationId xmlns:a16="http://schemas.microsoft.com/office/drawing/2014/main" id="{E23870C7-709B-3998-17C7-05BBEB525192}"/>
              </a:ext>
            </a:extLst>
          </p:cNvPr>
          <p:cNvPicPr>
            <a:picLocks noChangeAspect="1"/>
          </p:cNvPicPr>
          <p:nvPr/>
        </p:nvPicPr>
        <p:blipFill>
          <a:blip r:embed="rId4"/>
          <a:stretch>
            <a:fillRect/>
          </a:stretch>
        </p:blipFill>
        <p:spPr>
          <a:xfrm>
            <a:off x="1022558" y="1422565"/>
            <a:ext cx="4630139" cy="4901805"/>
          </a:xfrm>
          <a:prstGeom prst="rect">
            <a:avLst/>
          </a:prstGeom>
        </p:spPr>
      </p:pic>
      <p:pic>
        <p:nvPicPr>
          <p:cNvPr id="9" name="Picture 8">
            <a:extLst>
              <a:ext uri="{FF2B5EF4-FFF2-40B4-BE49-F238E27FC236}">
                <a16:creationId xmlns:a16="http://schemas.microsoft.com/office/drawing/2014/main" id="{8558CCEA-42D6-6283-2CD9-636D425A8589}"/>
              </a:ext>
            </a:extLst>
          </p:cNvPr>
          <p:cNvPicPr>
            <a:picLocks noChangeAspect="1"/>
          </p:cNvPicPr>
          <p:nvPr/>
        </p:nvPicPr>
        <p:blipFill>
          <a:blip r:embed="rId5"/>
          <a:stretch>
            <a:fillRect/>
          </a:stretch>
        </p:blipFill>
        <p:spPr>
          <a:xfrm>
            <a:off x="6539304" y="1422565"/>
            <a:ext cx="4645547" cy="3342381"/>
          </a:xfrm>
          <a:prstGeom prst="rect">
            <a:avLst/>
          </a:prstGeom>
        </p:spPr>
      </p:pic>
    </p:spTree>
    <p:extLst>
      <p:ext uri="{BB962C8B-B14F-4D97-AF65-F5344CB8AC3E}">
        <p14:creationId xmlns:p14="http://schemas.microsoft.com/office/powerpoint/2010/main" val="4258119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p:cNvSpPr>
          <p:nvPr>
            <p:ph type="title"/>
          </p:nvPr>
        </p:nvSpPr>
        <p:spPr>
          <a:xfrm>
            <a:off x="450427" y="182459"/>
            <a:ext cx="9005119" cy="948710"/>
          </a:xfrm>
        </p:spPr>
        <p:txBody>
          <a:bodyPr>
            <a:normAutofit fontScale="90000"/>
          </a:bodyPr>
          <a:lstStyle/>
          <a:p>
            <a:r>
              <a:rPr lang="en-US">
                <a:solidFill>
                  <a:srgbClr val="ED008C"/>
                </a:solidFill>
              </a:rPr>
              <a:t>Competitive Solicitation With Our Contractor Network</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C0047164-7118-20CA-568A-65C77BCABF0B}"/>
              </a:ext>
            </a:extLst>
          </p:cNvPr>
          <p:cNvPicPr>
            <a:picLocks noChangeAspect="1"/>
          </p:cNvPicPr>
          <p:nvPr/>
        </p:nvPicPr>
        <p:blipFill>
          <a:blip r:embed="rId4"/>
          <a:stretch>
            <a:fillRect/>
          </a:stretch>
        </p:blipFill>
        <p:spPr>
          <a:xfrm>
            <a:off x="902877" y="1551036"/>
            <a:ext cx="10627131" cy="4433487"/>
          </a:xfrm>
          <a:prstGeom prst="rect">
            <a:avLst/>
          </a:prstGeom>
        </p:spPr>
      </p:pic>
    </p:spTree>
    <p:extLst>
      <p:ext uri="{BB962C8B-B14F-4D97-AF65-F5344CB8AC3E}">
        <p14:creationId xmlns:p14="http://schemas.microsoft.com/office/powerpoint/2010/main" val="2747500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5" name="Rectangle 4">
            <a:extLst>
              <a:ext uri="{FF2B5EF4-FFF2-40B4-BE49-F238E27FC236}">
                <a16:creationId xmlns:a16="http://schemas.microsoft.com/office/drawing/2014/main" id="{3389D67B-33DA-8847-4E31-31386BE318BB}"/>
              </a:ext>
            </a:extLst>
          </p:cNvPr>
          <p:cNvSpPr/>
          <p:nvPr/>
        </p:nvSpPr>
        <p:spPr>
          <a:xfrm>
            <a:off x="1739573" y="2762497"/>
            <a:ext cx="8033692" cy="665277"/>
          </a:xfrm>
          <a:prstGeom prst="rect">
            <a:avLst/>
          </a:prstGeom>
          <a:noFill/>
          <a:ln>
            <a:noFill/>
          </a:ln>
        </p:spPr>
        <p:style>
          <a:lnRef idx="0">
            <a:scrgbClr r="0" g="0" b="0"/>
          </a:lnRef>
          <a:fillRef idx="0">
            <a:scrgbClr r="0" g="0" b="0"/>
          </a:fillRef>
          <a:effectRef idx="0">
            <a:scrgbClr r="0" g="0" b="0"/>
          </a:effectRef>
          <a:fontRef idx="minor">
            <a:schemeClr val="lt1"/>
          </a:fontRef>
        </p:style>
        <p:txBody>
          <a:bodyPr spcFirstLastPara="0" vert="horz" wrap="square" lIns="87630" tIns="87630" rIns="87630" bIns="87630" numCol="1" spcCol="1270" anchor="t" anchorCtr="0">
            <a:noAutofit/>
          </a:bodyPr>
          <a:lstStyle/>
          <a:p>
            <a:pPr marL="342900" marR="0" lvl="0" indent="-342900" algn="l" defTabSz="1022350" rtl="0" eaLnBrk="1" fontAlgn="auto" latinLnBrk="0" hangingPunct="1">
              <a:lnSpc>
                <a:spcPct val="90000"/>
              </a:lnSpc>
              <a:spcBef>
                <a:spcPct val="0"/>
              </a:spcBef>
              <a:spcAft>
                <a:spcPct val="35000"/>
              </a:spcAft>
              <a:buClrTx/>
              <a:buSzTx/>
              <a:buFont typeface="Wingdings" panose="05000000000000000000" pitchFamily="2" charset="2"/>
              <a:buChar char="§"/>
              <a:tabLst/>
              <a:defRPr/>
            </a:pPr>
            <a:endParaRPr kumimoji="0" lang="en-US" sz="20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31" name="Title 30">
            <a:extLst>
              <a:ext uri="{FF2B5EF4-FFF2-40B4-BE49-F238E27FC236}">
                <a16:creationId xmlns:a16="http://schemas.microsoft.com/office/drawing/2014/main" id="{DD43930D-2074-46F3-FD2B-55FFF4C81DB9}"/>
              </a:ext>
            </a:extLst>
          </p:cNvPr>
          <p:cNvSpPr>
            <a:spLocks noGrp="1" noRot="1" noMove="1" noResize="1" noEditPoints="1" noAdjustHandles="1" noChangeArrowheads="1" noChangeShapeType="1"/>
          </p:cNvSpPr>
          <p:nvPr>
            <p:ph type="title"/>
          </p:nvPr>
        </p:nvSpPr>
        <p:spPr/>
        <p:txBody>
          <a:bodyPr>
            <a:normAutofit fontScale="90000"/>
          </a:bodyPr>
          <a:lstStyle/>
          <a:p>
            <a:r>
              <a:rPr lang="en-US">
                <a:solidFill>
                  <a:srgbClr val="ED008C"/>
                </a:solidFill>
              </a:rPr>
              <a:t>Program Spotlight: Town of Manchester</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65C0394C-489F-1640-AF82-42468068A60F}"/>
              </a:ext>
            </a:extLst>
          </p:cNvPr>
          <p:cNvSpPr>
            <a:spLocks noGrp="1"/>
          </p:cNvSpPr>
          <p:nvPr>
            <p:ph idx="1"/>
          </p:nvPr>
        </p:nvSpPr>
        <p:spPr>
          <a:xfrm>
            <a:off x="467627" y="1422566"/>
            <a:ext cx="11518964" cy="4351338"/>
          </a:xfrm>
        </p:spPr>
        <p:txBody>
          <a:bodyPr/>
          <a:lstStyle/>
          <a:p>
            <a:pPr algn="l" rtl="0" fontAlgn="base"/>
            <a:r>
              <a:rPr lang="en-US" sz="1800" b="0" i="0" u="none" strike="noStrike">
                <a:solidFill>
                  <a:srgbClr val="000000"/>
                </a:solidFill>
                <a:effectLst/>
                <a:latin typeface="Proxima Nova" panose="02000506030000020004"/>
              </a:rPr>
              <a:t>7 solar PV systems (over 2 MW) financed with the Green Bank Solar PPA</a:t>
            </a:r>
            <a:r>
              <a:rPr lang="en-US" sz="1800" b="0" i="0">
                <a:solidFill>
                  <a:srgbClr val="000000"/>
                </a:solidFill>
                <a:effectLst/>
                <a:latin typeface="Proxima Nova" panose="02000506030000020004"/>
              </a:rPr>
              <a:t>​</a:t>
            </a:r>
            <a:endParaRPr lang="en-US" b="0" i="0">
              <a:solidFill>
                <a:srgbClr val="000000"/>
              </a:solidFill>
              <a:effectLst/>
              <a:latin typeface="Proxima Nova" panose="02000506030000020004"/>
            </a:endParaRPr>
          </a:p>
          <a:p>
            <a:pPr algn="l" rtl="0" fontAlgn="base">
              <a:buFont typeface="Arial" panose="020B0604020202020204" pitchFamily="34" charset="0"/>
              <a:buChar char="•"/>
            </a:pPr>
            <a:r>
              <a:rPr lang="en-US" sz="1800" b="0" i="0" u="none" strike="noStrike">
                <a:solidFill>
                  <a:srgbClr val="000000"/>
                </a:solidFill>
                <a:effectLst/>
                <a:latin typeface="Proxima Nova" panose="02000506030000020004"/>
              </a:rPr>
              <a:t>Participated in Round 1 of Solar MAP along with 3 other towns</a:t>
            </a:r>
            <a:r>
              <a:rPr lang="en-US" sz="1800" b="0" i="0">
                <a:solidFill>
                  <a:srgbClr val="000000"/>
                </a:solidFill>
                <a:effectLst/>
                <a:latin typeface="Proxima Nova" panose="02000506030000020004"/>
              </a:rPr>
              <a:t>​</a:t>
            </a:r>
            <a:endParaRPr lang="en-US" b="0" i="0">
              <a:solidFill>
                <a:srgbClr val="000000"/>
              </a:solidFill>
              <a:effectLst/>
              <a:latin typeface="Proxima Nova" panose="02000506030000020004"/>
            </a:endParaRPr>
          </a:p>
          <a:p>
            <a:pPr algn="l" rtl="0" fontAlgn="base">
              <a:buFont typeface="Arial" panose="020B0604020202020204" pitchFamily="34" charset="0"/>
              <a:buChar char="•"/>
            </a:pPr>
            <a:r>
              <a:rPr lang="en-US" sz="1800" b="0" i="0" u="none" strike="noStrike">
                <a:solidFill>
                  <a:srgbClr val="000000"/>
                </a:solidFill>
                <a:effectLst/>
                <a:latin typeface="Proxima Nova" panose="02000506030000020004"/>
              </a:rPr>
              <a:t>Solar power provided an average 33% discount to utility power</a:t>
            </a:r>
            <a:r>
              <a:rPr lang="en-US" sz="1800" b="0" i="0">
                <a:solidFill>
                  <a:srgbClr val="000000"/>
                </a:solidFill>
                <a:effectLst/>
                <a:latin typeface="Proxima Nova" panose="02000506030000020004"/>
              </a:rPr>
              <a:t>​</a:t>
            </a:r>
            <a:endParaRPr lang="en-US" b="0" i="0">
              <a:solidFill>
                <a:srgbClr val="000000"/>
              </a:solidFill>
              <a:effectLst/>
              <a:latin typeface="Proxima Nova" panose="02000506030000020004"/>
            </a:endParaRPr>
          </a:p>
          <a:p>
            <a:pPr algn="l" rtl="0" fontAlgn="base">
              <a:buFont typeface="Arial" panose="020B0604020202020204" pitchFamily="34" charset="0"/>
              <a:buChar char="•"/>
            </a:pPr>
            <a:r>
              <a:rPr lang="en-US" sz="1800" b="0" i="0" u="none" strike="noStrike">
                <a:solidFill>
                  <a:srgbClr val="000000"/>
                </a:solidFill>
                <a:effectLst/>
                <a:latin typeface="Proxima Nova" panose="02000506030000020004"/>
              </a:rPr>
              <a:t>Average annual savings of $15,000 per building and a total savings over the term of $2.1 million</a:t>
            </a:r>
            <a:r>
              <a:rPr lang="en-US" sz="1800" b="0" i="0">
                <a:solidFill>
                  <a:srgbClr val="000000"/>
                </a:solidFill>
                <a:effectLst/>
                <a:latin typeface="Proxima Nova" panose="02000506030000020004"/>
              </a:rPr>
              <a:t>​</a:t>
            </a:r>
            <a:endParaRPr lang="en-US" b="0" i="0">
              <a:solidFill>
                <a:srgbClr val="000000"/>
              </a:solidFill>
              <a:effectLst/>
              <a:latin typeface="Proxima Nova" panose="02000506030000020004"/>
            </a:endParaRPr>
          </a:p>
          <a:p>
            <a:pPr algn="l" rtl="0" fontAlgn="base">
              <a:buFont typeface="Arial" panose="020B0604020202020204" pitchFamily="34" charset="0"/>
              <a:buChar char="•"/>
            </a:pPr>
            <a:r>
              <a:rPr lang="en-US" sz="1800" b="0" i="0" u="none" strike="noStrike">
                <a:solidFill>
                  <a:srgbClr val="000000"/>
                </a:solidFill>
                <a:effectLst/>
                <a:latin typeface="Proxima Nova" panose="02000506030000020004"/>
              </a:rPr>
              <a:t>Seven roof mounted solar PV systems on the municipal Water &amp; Sewer Building and six Board of Education buildings</a:t>
            </a:r>
            <a:endParaRPr lang="en-US" b="0" i="0">
              <a:solidFill>
                <a:srgbClr val="000000"/>
              </a:solidFill>
              <a:effectLst/>
              <a:latin typeface="Proxima Nova" panose="02000506030000020004"/>
            </a:endParaRPr>
          </a:p>
          <a:p>
            <a:endParaRPr lang="en-US"/>
          </a:p>
        </p:txBody>
      </p:sp>
      <p:pic>
        <p:nvPicPr>
          <p:cNvPr id="2050" name="Picture 2">
            <a:extLst>
              <a:ext uri="{FF2B5EF4-FFF2-40B4-BE49-F238E27FC236}">
                <a16:creationId xmlns:a16="http://schemas.microsoft.com/office/drawing/2014/main" id="{2B5DF5F2-D389-7A2A-A689-9AC17A8808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5860" y="3556345"/>
            <a:ext cx="5181601" cy="291465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85000261-960C-C0F6-5264-8AF63091E82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5025" y="3547037"/>
            <a:ext cx="5176017" cy="2914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26929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C0067338-ECF1-E7E6-3B5E-3481EAD17D77}"/>
              </a:ext>
            </a:extLst>
          </p:cNvPr>
          <p:cNvSpPr>
            <a:spLocks noGrp="1" noRot="1" noMove="1" noResize="1" noEditPoints="1" noAdjustHandles="1" noChangeArrowheads="1" noChangeShapeType="1"/>
          </p:cNvSpPr>
          <p:nvPr>
            <p:ph type="title"/>
          </p:nvPr>
        </p:nvSpPr>
        <p:spPr/>
        <p:txBody>
          <a:bodyPr/>
          <a:lstStyle/>
          <a:p>
            <a:r>
              <a:rPr lang="en-US"/>
              <a:t>Questions </a:t>
            </a:r>
            <a:r>
              <a:rPr lang="en-US">
                <a:ea typeface="ＭＳ Ｐゴシック"/>
              </a:rPr>
              <a:t>&amp; Answers</a:t>
            </a:r>
            <a:endParaRPr lang="en-US"/>
          </a:p>
        </p:txBody>
      </p:sp>
      <p:sp>
        <p:nvSpPr>
          <p:cNvPr id="3" name="Content Placeholder 2">
            <a:extLst>
              <a:ext uri="{FF2B5EF4-FFF2-40B4-BE49-F238E27FC236}">
                <a16:creationId xmlns:a16="http://schemas.microsoft.com/office/drawing/2014/main" id="{516D337F-BAE8-A3FB-979A-65EA67BA732C}"/>
              </a:ext>
            </a:extLst>
          </p:cNvPr>
          <p:cNvSpPr>
            <a:spLocks noGrp="1"/>
          </p:cNvSpPr>
          <p:nvPr>
            <p:ph idx="1"/>
          </p:nvPr>
        </p:nvSpPr>
        <p:spPr>
          <a:xfrm>
            <a:off x="159829" y="1278256"/>
            <a:ext cx="7830985" cy="3274683"/>
          </a:xfrm>
        </p:spPr>
        <p:txBody>
          <a:bodyPr vert="horz" lIns="91440" tIns="45720" rIns="91440" bIns="45720" rtlCol="0" anchor="t">
            <a:noAutofit/>
          </a:bodyPr>
          <a:lstStyle/>
          <a:p>
            <a:pPr marL="0" indent="0">
              <a:buNone/>
            </a:pPr>
            <a:r>
              <a:rPr lang="en-US" sz="1400" dirty="0">
                <a:latin typeface="Proxima Nova"/>
              </a:rPr>
              <a:t>Contact: </a:t>
            </a:r>
          </a:p>
          <a:p>
            <a:pPr marL="0" indent="0">
              <a:buNone/>
            </a:pPr>
            <a:r>
              <a:rPr lang="en-US" sz="1400" dirty="0">
                <a:latin typeface="Proxima Nova"/>
              </a:rPr>
              <a:t>Emily Basham, Associate Director, CT Green Bank</a:t>
            </a:r>
          </a:p>
          <a:p>
            <a:pPr marL="0" indent="0">
              <a:buNone/>
            </a:pPr>
            <a:r>
              <a:rPr lang="en-US" sz="1400" dirty="0">
                <a:latin typeface="Proxima Nova"/>
                <a:hlinkClick r:id="rId2"/>
              </a:rPr>
              <a:t>Emily.Basham@CTGreenbank.com</a:t>
            </a:r>
            <a:r>
              <a:rPr lang="en-US" sz="1400" dirty="0">
                <a:latin typeface="Proxima Nova"/>
              </a:rPr>
              <a:t> </a:t>
            </a:r>
          </a:p>
          <a:p>
            <a:pPr marL="0" indent="0">
              <a:buNone/>
            </a:pPr>
            <a:r>
              <a:rPr lang="en-US" sz="1400" dirty="0">
                <a:latin typeface="Proxima Nova"/>
              </a:rPr>
              <a:t>860-258-7839</a:t>
            </a:r>
          </a:p>
          <a:p>
            <a:pPr marL="0" indent="0">
              <a:buNone/>
            </a:pPr>
            <a:endParaRPr lang="en-US" sz="1400" dirty="0">
              <a:latin typeface="Proxima Nova"/>
            </a:endParaRPr>
          </a:p>
          <a:p>
            <a:pPr marL="0" indent="0">
              <a:buNone/>
            </a:pPr>
            <a:r>
              <a:rPr lang="en-US" sz="1400" dirty="0">
                <a:latin typeface="Proxima Nova"/>
              </a:rPr>
              <a:t>Katie Shelton, Senior Manager, CT Green Bank</a:t>
            </a:r>
          </a:p>
          <a:p>
            <a:pPr marL="0" indent="0">
              <a:buNone/>
            </a:pPr>
            <a:r>
              <a:rPr lang="en-US" sz="1400" dirty="0">
                <a:latin typeface="Proxima Nova"/>
                <a:hlinkClick r:id="rId3"/>
              </a:rPr>
              <a:t>Katie.Shelton@ctgreenbank.com</a:t>
            </a:r>
            <a:endParaRPr lang="en-US" sz="1400" dirty="0">
              <a:latin typeface="Proxima Nova"/>
            </a:endParaRPr>
          </a:p>
          <a:p>
            <a:pPr marL="0" indent="0">
              <a:buNone/>
            </a:pPr>
            <a:r>
              <a:rPr lang="en-US" sz="1400" dirty="0">
                <a:latin typeface="Proxima Nova"/>
              </a:rPr>
              <a:t>860-785-9625</a:t>
            </a:r>
          </a:p>
          <a:p>
            <a:pPr marL="0" indent="0">
              <a:buNone/>
            </a:pPr>
            <a:endParaRPr lang="en-US" sz="1400" dirty="0">
              <a:latin typeface="Proxima Nova"/>
            </a:endParaRPr>
          </a:p>
          <a:p>
            <a:pPr marL="0" indent="0">
              <a:buNone/>
            </a:pPr>
            <a:r>
              <a:rPr lang="en-US" sz="1400" dirty="0">
                <a:latin typeface="Proxima Nova"/>
              </a:rPr>
              <a:t>​Link to schedule a meeting:​</a:t>
            </a:r>
          </a:p>
          <a:p>
            <a:pPr marL="0" indent="0">
              <a:buNone/>
            </a:pPr>
            <a:r>
              <a:rPr lang="en-US" sz="1400" dirty="0">
                <a:latin typeface="Proxima Nova"/>
                <a:hlinkClick r:id="rId4"/>
              </a:rPr>
              <a:t>https://calendly.com/d/5j7-3jf-vyj/intro-call-solar-map-affordable-multifamily-solar</a:t>
            </a:r>
            <a:r>
              <a:rPr lang="en-US" sz="1400" dirty="0">
                <a:latin typeface="Proxima Nova"/>
              </a:rPr>
              <a:t> </a:t>
            </a:r>
          </a:p>
        </p:txBody>
      </p:sp>
      <p:pic>
        <p:nvPicPr>
          <p:cNvPr id="9" name="Picture 8">
            <a:extLst>
              <a:ext uri="{FF2B5EF4-FFF2-40B4-BE49-F238E27FC236}">
                <a16:creationId xmlns:a16="http://schemas.microsoft.com/office/drawing/2014/main" id="{8DF35240-D3A3-B5C5-C79C-EB2871B3549D}"/>
              </a:ext>
            </a:extLst>
          </p:cNvPr>
          <p:cNvPicPr>
            <a:picLocks noGrp="1" noRot="1" noChangeAspect="1" noMove="1" noResize="1" noEditPoints="1" noAdjustHandles="1" noChangeArrowheads="1" noChangeShapeType="1" noCrop="1"/>
          </p:cNvPicPr>
          <p:nvPr/>
        </p:nvPicPr>
        <p:blipFill>
          <a:blip r:embed="rId5" cstate="print">
            <a:extLst>
              <a:ext uri="{28A0092B-C50C-407E-A947-70E740481C1C}">
                <a14:useLocalDpi xmlns:a14="http://schemas.microsoft.com/office/drawing/2010/main" val="0"/>
              </a:ext>
            </a:extLst>
          </a:blip>
          <a:srcRect/>
          <a:stretch/>
        </p:blipFill>
        <p:spPr>
          <a:xfrm>
            <a:off x="4075322" y="5181606"/>
            <a:ext cx="8142636" cy="1357106"/>
          </a:xfrm>
          <a:prstGeom prst="rect">
            <a:avLst/>
          </a:prstGeom>
        </p:spPr>
      </p:pic>
      <p:cxnSp>
        <p:nvCxnSpPr>
          <p:cNvPr id="11" name="Straight Connector 10">
            <a:extLst>
              <a:ext uri="{FF2B5EF4-FFF2-40B4-BE49-F238E27FC236}">
                <a16:creationId xmlns:a16="http://schemas.microsoft.com/office/drawing/2014/main" id="{ACBD3A4C-E9E5-A087-FE03-60FB2826A0F6}"/>
              </a:ext>
            </a:extLst>
          </p:cNvPr>
          <p:cNvCxnSpPr>
            <a:cxnSpLocks/>
          </p:cNvCxnSpPr>
          <p:nvPr/>
        </p:nvCxnSpPr>
        <p:spPr>
          <a:xfrm>
            <a:off x="0" y="1179444"/>
            <a:ext cx="12192000" cy="0"/>
          </a:xfrm>
          <a:prstGeom prst="line">
            <a:avLst/>
          </a:prstGeom>
          <a:ln w="12700">
            <a:solidFill>
              <a:srgbClr val="267F2C"/>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9E0D8E3E-E2D0-343B-F28F-B4A00D7A288D}"/>
              </a:ext>
            </a:extLst>
          </p:cNvPr>
          <p:cNvPicPr>
            <a:picLocks noGrp="1" noRot="1" noChangeAspect="1" noMove="1" noResize="1" noEditPoints="1" noAdjustHandles="1" noChangeArrowheads="1" noChangeShapeType="1" noCrop="1"/>
          </p:cNvPicPr>
          <p:nvPr/>
        </p:nvPicPr>
        <p:blipFill rotWithShape="1">
          <a:blip r:embed="rId6" cstate="print">
            <a:extLst>
              <a:ext uri="{28A0092B-C50C-407E-A947-70E740481C1C}">
                <a14:useLocalDpi xmlns:a14="http://schemas.microsoft.com/office/drawing/2010/main" val="0"/>
              </a:ext>
            </a:extLst>
          </a:blip>
          <a:srcRect b="-235"/>
          <a:stretch/>
        </p:blipFill>
        <p:spPr>
          <a:xfrm>
            <a:off x="8763000" y="340963"/>
            <a:ext cx="3162300" cy="649224"/>
          </a:xfrm>
          <a:prstGeom prst="rect">
            <a:avLst/>
          </a:prstGeom>
        </p:spPr>
      </p:pic>
      <p:pic>
        <p:nvPicPr>
          <p:cNvPr id="13" name="Content Placeholder 29" descr="A building with a clock and a couple of people&#10;&#10;Description automatically generated">
            <a:extLst>
              <a:ext uri="{FF2B5EF4-FFF2-40B4-BE49-F238E27FC236}">
                <a16:creationId xmlns:a16="http://schemas.microsoft.com/office/drawing/2014/main" id="{B67CF639-287E-89F5-3054-57FC1F6A7094}"/>
              </a:ext>
            </a:extLst>
          </p:cNvPr>
          <p:cNvPicPr>
            <a:picLocks noGrp="1" noRot="1" noChangeAspect="1" noMove="1" noResize="1" noEditPoints="1" noAdjustHandles="1" noChangeArrowheads="1" noChangeShapeType="1" noCrop="1"/>
          </p:cNvPicPr>
          <p:nvPr/>
        </p:nvPicPr>
        <p:blipFill>
          <a:blip r:embed="rId7" cstate="print">
            <a:extLst>
              <a:ext uri="{28A0092B-C50C-407E-A947-70E740481C1C}">
                <a14:useLocalDpi xmlns:a14="http://schemas.microsoft.com/office/drawing/2010/main" val="0"/>
              </a:ext>
            </a:extLst>
          </a:blip>
          <a:stretch>
            <a:fillRect/>
          </a:stretch>
        </p:blipFill>
        <p:spPr>
          <a:xfrm>
            <a:off x="6213800" y="4572000"/>
            <a:ext cx="5098399" cy="1782657"/>
          </a:xfrm>
          <a:prstGeom prst="rect">
            <a:avLst/>
          </a:prstGeom>
        </p:spPr>
      </p:pic>
    </p:spTree>
    <p:extLst>
      <p:ext uri="{BB962C8B-B14F-4D97-AF65-F5344CB8AC3E}">
        <p14:creationId xmlns:p14="http://schemas.microsoft.com/office/powerpoint/2010/main" val="20773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D654C-C175-C330-718A-5869E13B3D63}"/>
              </a:ext>
            </a:extLst>
          </p:cNvPr>
          <p:cNvSpPr>
            <a:spLocks noGrp="1" noRot="1" noMove="1" noResize="1" noEditPoints="1" noAdjustHandles="1" noChangeArrowheads="1" noChangeShapeType="1"/>
          </p:cNvSpPr>
          <p:nvPr>
            <p:ph type="title"/>
          </p:nvPr>
        </p:nvSpPr>
        <p:spPr>
          <a:xfrm>
            <a:off x="457200" y="252493"/>
            <a:ext cx="8077200" cy="966707"/>
          </a:xfrm>
        </p:spPr>
        <p:txBody>
          <a:bodyPr>
            <a:normAutofit/>
          </a:bodyPr>
          <a:lstStyle/>
          <a:p>
            <a:pPr marL="0" indent="0">
              <a:buNone/>
            </a:pPr>
            <a:r>
              <a:rPr lang="en-US" sz="4000">
                <a:solidFill>
                  <a:srgbClr val="00833F"/>
                </a:solidFill>
                <a:latin typeface="Proxima Nova"/>
              </a:rPr>
              <a:t>Thank you!</a:t>
            </a:r>
            <a:endParaRPr lang="en-US" sz="4000">
              <a:solidFill>
                <a:srgbClr val="00833F"/>
              </a:solidFill>
              <a:latin typeface="Proxima Nova" panose="02000506030000020004" pitchFamily="2" charset="0"/>
              <a:cs typeface="Arial"/>
            </a:endParaRPr>
          </a:p>
        </p:txBody>
      </p:sp>
      <p:pic>
        <p:nvPicPr>
          <p:cNvPr id="5" name="Picture 4" descr="A cartoon of a town&#10;&#10;Description automatically generated">
            <a:extLst>
              <a:ext uri="{FF2B5EF4-FFF2-40B4-BE49-F238E27FC236}">
                <a16:creationId xmlns:a16="http://schemas.microsoft.com/office/drawing/2014/main" id="{5EF92323-BDBC-9274-8C37-8544C3B45410}"/>
              </a:ext>
            </a:extLst>
          </p:cNvPr>
          <p:cNvPicPr>
            <a:picLocks noGrp="1" noRot="1" noChangeAspect="1" noMove="1" noResize="1" noEditPoints="1" noAdjustHandles="1" noChangeArrowheads="1" noChangeShapeType="1" noCrop="1"/>
          </p:cNvPicPr>
          <p:nvPr/>
        </p:nvPicPr>
        <p:blipFill>
          <a:blip r:embed="rId2" cstate="print">
            <a:extLst>
              <a:ext uri="{28A0092B-C50C-407E-A947-70E740481C1C}">
                <a14:useLocalDpi xmlns:a14="http://schemas.microsoft.com/office/drawing/2010/main" val="0"/>
              </a:ext>
            </a:extLst>
          </a:blip>
          <a:stretch>
            <a:fillRect/>
          </a:stretch>
        </p:blipFill>
        <p:spPr>
          <a:xfrm>
            <a:off x="0" y="1811418"/>
            <a:ext cx="12192000" cy="5249548"/>
          </a:xfrm>
          <a:prstGeom prst="rect">
            <a:avLst/>
          </a:prstGeom>
        </p:spPr>
      </p:pic>
      <p:pic>
        <p:nvPicPr>
          <p:cNvPr id="8" name="Picture 7" descr="A colorful arrow pointing at something&#10;&#10;Description automatically generated with medium confidence">
            <a:extLst>
              <a:ext uri="{FF2B5EF4-FFF2-40B4-BE49-F238E27FC236}">
                <a16:creationId xmlns:a16="http://schemas.microsoft.com/office/drawing/2014/main" id="{D5E7D272-CB98-3CBC-86AF-95A97B0C095E}"/>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677400" y="390524"/>
            <a:ext cx="2023683" cy="1304151"/>
          </a:xfrm>
          <a:prstGeom prst="rect">
            <a:avLst/>
          </a:prstGeom>
        </p:spPr>
      </p:pic>
    </p:spTree>
    <p:extLst>
      <p:ext uri="{BB962C8B-B14F-4D97-AF65-F5344CB8AC3E}">
        <p14:creationId xmlns:p14="http://schemas.microsoft.com/office/powerpoint/2010/main" val="4029290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28A00C-61CB-2ACE-8C43-8BB2558FF08B}"/>
              </a:ext>
            </a:extLst>
          </p:cNvPr>
          <p:cNvSpPr>
            <a:spLocks noGrp="1" noRot="1" noMove="1" noResize="1" noEditPoints="1" noAdjustHandles="1" noChangeArrowheads="1" noChangeShapeType="1"/>
          </p:cNvSpPr>
          <p:nvPr/>
        </p:nvSpPr>
        <p:spPr>
          <a:xfrm>
            <a:off x="-1" y="1923314"/>
            <a:ext cx="12191997" cy="1464469"/>
          </a:xfrm>
          <a:prstGeom prst="rect">
            <a:avLst/>
          </a:prstGeom>
          <a:gradFill>
            <a:gsLst>
              <a:gs pos="22000">
                <a:schemeClr val="bg1"/>
              </a:gs>
              <a:gs pos="61000">
                <a:srgbClr val="FCF8CD"/>
              </a:gs>
            </a:gsLst>
            <a:lin ang="162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0CBFDD14-474D-45B4-A996-56E602BA3626}"/>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rcRect/>
          <a:stretch/>
        </p:blipFill>
        <p:spPr>
          <a:xfrm>
            <a:off x="3168293" y="2620560"/>
            <a:ext cx="9023707" cy="3940797"/>
          </a:xfrm>
          <a:prstGeom prst="rect">
            <a:avLst/>
          </a:prstGeom>
        </p:spPr>
      </p:pic>
      <p:sp>
        <p:nvSpPr>
          <p:cNvPr id="10" name="Rectangle 9">
            <a:extLst>
              <a:ext uri="{FF2B5EF4-FFF2-40B4-BE49-F238E27FC236}">
                <a16:creationId xmlns:a16="http://schemas.microsoft.com/office/drawing/2014/main" id="{8D83C45E-4D94-5850-9D68-E63C5E394EB4}"/>
              </a:ext>
            </a:extLst>
          </p:cNvPr>
          <p:cNvSpPr>
            <a:spLocks noGrp="1" noRot="1" noMove="1" noResize="1" noEditPoints="1" noAdjustHandles="1" noChangeArrowheads="1" noChangeShapeType="1"/>
          </p:cNvSpPr>
          <p:nvPr/>
        </p:nvSpPr>
        <p:spPr>
          <a:xfrm>
            <a:off x="0" y="2715830"/>
            <a:ext cx="3168289" cy="38373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7434807-2C93-553C-6412-96B4B463A70C}"/>
              </a:ext>
            </a:extLst>
          </p:cNvPr>
          <p:cNvSpPr>
            <a:spLocks noGrp="1" noRot="1" noMove="1" noResize="1" noEditPoints="1" noAdjustHandles="1" noChangeArrowheads="1" noChangeShapeType="1"/>
          </p:cNvSpPr>
          <p:nvPr/>
        </p:nvSpPr>
        <p:spPr>
          <a:xfrm>
            <a:off x="1" y="1179443"/>
            <a:ext cx="12191998" cy="848147"/>
          </a:xfrm>
          <a:prstGeom prst="rect">
            <a:avLst/>
          </a:prstGeom>
          <a:solidFill>
            <a:srgbClr val="02833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Title 37">
            <a:extLst>
              <a:ext uri="{FF2B5EF4-FFF2-40B4-BE49-F238E27FC236}">
                <a16:creationId xmlns:a16="http://schemas.microsoft.com/office/drawing/2014/main" id="{AF76C21B-4576-308E-627C-1F926C6AD1BD}"/>
              </a:ext>
            </a:extLst>
          </p:cNvPr>
          <p:cNvSpPr>
            <a:spLocks noGrp="1" noRot="1" noMove="1" noResize="1" noEditPoints="1" noAdjustHandles="1" noChangeArrowheads="1" noChangeShapeType="1"/>
          </p:cNvSpPr>
          <p:nvPr>
            <p:ph type="title"/>
          </p:nvPr>
        </p:nvSpPr>
        <p:spPr>
          <a:xfrm>
            <a:off x="457200" y="304800"/>
            <a:ext cx="8077200" cy="930275"/>
          </a:xfrm>
        </p:spPr>
        <p:txBody>
          <a:bodyPr/>
          <a:lstStyle/>
          <a:p>
            <a:r>
              <a:rPr lang="en-US"/>
              <a:t>Mission &amp; Vision</a:t>
            </a:r>
          </a:p>
        </p:txBody>
      </p:sp>
      <p:sp>
        <p:nvSpPr>
          <p:cNvPr id="14" name="TextBox 13">
            <a:extLst>
              <a:ext uri="{FF2B5EF4-FFF2-40B4-BE49-F238E27FC236}">
                <a16:creationId xmlns:a16="http://schemas.microsoft.com/office/drawing/2014/main" id="{6FF3199B-F87D-7F4E-2F51-9BC94FD6DFB2}"/>
              </a:ext>
            </a:extLst>
          </p:cNvPr>
          <p:cNvSpPr txBox="1">
            <a:spLocks noGrp="1" noRot="1" noMove="1" noResize="1" noEditPoints="1" noAdjustHandles="1" noChangeArrowheads="1" noChangeShapeType="1"/>
          </p:cNvSpPr>
          <p:nvPr/>
        </p:nvSpPr>
        <p:spPr>
          <a:xfrm>
            <a:off x="454165" y="1286787"/>
            <a:ext cx="11352848" cy="827534"/>
          </a:xfrm>
          <a:prstGeom prst="rect">
            <a:avLst/>
          </a:prstGeom>
          <a:noFill/>
        </p:spPr>
        <p:txBody>
          <a:bodyPr wrap="square" lIns="91440" tIns="45720" rIns="91440" bIns="45720" anchor="t">
            <a:spAutoFit/>
          </a:bodyPr>
          <a:lstStyle/>
          <a:p>
            <a:pPr marL="0" marR="0" lvl="0" indent="0" algn="l" defTabSz="1066800" rtl="0" eaLnBrk="0" fontAlgn="base" latinLnBrk="0" hangingPunct="0">
              <a:lnSpc>
                <a:spcPct val="183150"/>
              </a:lnSpc>
              <a:spcBef>
                <a:spcPct val="0"/>
              </a:spcBef>
              <a:spcAft>
                <a:spcPts val="2400"/>
              </a:spcAft>
              <a:buClrTx/>
              <a:buSzTx/>
              <a:buFontTx/>
              <a:buNone/>
              <a:tabLst/>
              <a:defRPr/>
            </a:pPr>
            <a:r>
              <a:rPr kumimoji="0" lang="en-US" sz="1400" b="1" i="0" u="none" strike="noStrike" kern="1200" cap="none" spc="-10" normalizeH="0" baseline="0" noProof="0">
                <a:ln>
                  <a:noFill/>
                </a:ln>
                <a:solidFill>
                  <a:prstClr val="white"/>
                </a:solidFill>
                <a:effectLst/>
                <a:uLnTx/>
                <a:uFillTx/>
                <a:latin typeface="Proxima Nova"/>
                <a:ea typeface="+mn-ea"/>
                <a:cs typeface="Arial"/>
              </a:rPr>
              <a:t>Connecticut Green Bank </a:t>
            </a:r>
            <a:r>
              <a:rPr kumimoji="0" lang="en-US" sz="1400" b="0" i="0" u="none" strike="noStrike" kern="1200" cap="none" spc="-10" normalizeH="0" baseline="0" noProof="0">
                <a:ln>
                  <a:noFill/>
                </a:ln>
                <a:solidFill>
                  <a:prstClr val="white"/>
                </a:solidFill>
                <a:effectLst/>
                <a:uLnTx/>
                <a:uFillTx/>
                <a:latin typeface="Proxima Nova"/>
                <a:ea typeface="+mn-ea"/>
                <a:cs typeface="Arial"/>
              </a:rPr>
              <a:t>is the nation’s first state level green bank. Established in 2011 as a quasi-public agency, the Green Bank uses limited public dollars to attract private capital investment and offers green solutions that help people, businesses and all of Connecticut thrive.</a:t>
            </a:r>
            <a:endParaRPr lang="en-US">
              <a:ea typeface="+mn-ea"/>
            </a:endParaRPr>
          </a:p>
        </p:txBody>
      </p:sp>
      <p:pic>
        <p:nvPicPr>
          <p:cNvPr id="16" name="Picture 15">
            <a:extLst>
              <a:ext uri="{FF2B5EF4-FFF2-40B4-BE49-F238E27FC236}">
                <a16:creationId xmlns:a16="http://schemas.microsoft.com/office/drawing/2014/main" id="{2054CF0A-07AA-78C2-AB81-9A87A7987BBF}"/>
              </a:ext>
            </a:extLst>
          </p:cNvPr>
          <p:cNvPicPr>
            <a:picLocks noGrp="1" noRot="1" noChangeAspect="1" noMove="1" noResize="1" noEditPoints="1" noAdjustHandles="1" noChangeArrowheads="1" noChangeShapeType="1" noCrop="1"/>
          </p:cNvPicPr>
          <p:nvPr/>
        </p:nvPicPr>
        <p:blipFill>
          <a:blip r:embed="rId4" cstate="print">
            <a:extLst>
              <a:ext uri="{28A0092B-C50C-407E-A947-70E740481C1C}">
                <a14:useLocalDpi xmlns:a14="http://schemas.microsoft.com/office/drawing/2010/main" val="0"/>
              </a:ext>
            </a:extLst>
          </a:blip>
          <a:srcRect/>
          <a:stretch/>
        </p:blipFill>
        <p:spPr>
          <a:xfrm>
            <a:off x="572764" y="3352800"/>
            <a:ext cx="2094236" cy="2529280"/>
          </a:xfrm>
          <a:prstGeom prst="rect">
            <a:avLst/>
          </a:prstGeom>
        </p:spPr>
      </p:pic>
      <p:cxnSp>
        <p:nvCxnSpPr>
          <p:cNvPr id="17" name="Straight Connector 16">
            <a:extLst>
              <a:ext uri="{FF2B5EF4-FFF2-40B4-BE49-F238E27FC236}">
                <a16:creationId xmlns:a16="http://schemas.microsoft.com/office/drawing/2014/main" id="{7B1292FC-D7A2-8905-7DCD-BFC875A73F64}"/>
              </a:ext>
            </a:extLst>
          </p:cNvPr>
          <p:cNvCxnSpPr>
            <a:cxnSpLocks noGrp="1" noRot="1" noMove="1" noResize="1" noEditPoints="1" noAdjustHandles="1" noChangeArrowheads="1" noChangeShapeType="1"/>
          </p:cNvCxnSpPr>
          <p:nvPr/>
        </p:nvCxnSpPr>
        <p:spPr>
          <a:xfrm>
            <a:off x="0" y="1179444"/>
            <a:ext cx="12191997" cy="0"/>
          </a:xfrm>
          <a:prstGeom prst="line">
            <a:avLst/>
          </a:prstGeom>
          <a:ln w="12700">
            <a:solidFill>
              <a:srgbClr val="267F2C"/>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8E50485A-3043-5568-2BF6-FE741A6E790B}"/>
              </a:ext>
            </a:extLst>
          </p:cNvPr>
          <p:cNvCxnSpPr>
            <a:cxnSpLocks noGrp="1" noRot="1" noMove="1" noResize="1" noEditPoints="1" noAdjustHandles="1" noChangeArrowheads="1" noChangeShapeType="1"/>
          </p:cNvCxnSpPr>
          <p:nvPr/>
        </p:nvCxnSpPr>
        <p:spPr>
          <a:xfrm>
            <a:off x="0" y="1179444"/>
            <a:ext cx="12191997" cy="0"/>
          </a:xfrm>
          <a:prstGeom prst="line">
            <a:avLst/>
          </a:prstGeom>
          <a:ln w="12700">
            <a:solidFill>
              <a:srgbClr val="267F2C"/>
            </a:solidFill>
          </a:ln>
        </p:spPr>
        <p:style>
          <a:lnRef idx="1">
            <a:schemeClr val="accent1"/>
          </a:lnRef>
          <a:fillRef idx="0">
            <a:schemeClr val="accent1"/>
          </a:fillRef>
          <a:effectRef idx="0">
            <a:schemeClr val="accent1"/>
          </a:effectRef>
          <a:fontRef idx="minor">
            <a:schemeClr val="tx1"/>
          </a:fontRef>
        </p:style>
      </p:cxnSp>
      <p:pic>
        <p:nvPicPr>
          <p:cNvPr id="22" name="Picture 21">
            <a:extLst>
              <a:ext uri="{FF2B5EF4-FFF2-40B4-BE49-F238E27FC236}">
                <a16:creationId xmlns:a16="http://schemas.microsoft.com/office/drawing/2014/main" id="{7741D477-8DD2-0A4B-A690-5B6A8FCACDF5}"/>
              </a:ext>
            </a:extLst>
          </p:cNvPr>
          <p:cNvPicPr>
            <a:picLocks noGrp="1" noRot="1" noChangeAspect="1" noMove="1" noResize="1" noEditPoints="1" noAdjustHandles="1" noChangeArrowheads="1" noChangeShapeType="1" noCrop="1"/>
          </p:cNvPicPr>
          <p:nvPr/>
        </p:nvPicPr>
        <p:blipFill rotWithShape="1">
          <a:blip r:embed="rId5" cstate="print">
            <a:extLst>
              <a:ext uri="{28A0092B-C50C-407E-A947-70E740481C1C}">
                <a14:useLocalDpi xmlns:a14="http://schemas.microsoft.com/office/drawing/2010/main" val="0"/>
              </a:ext>
            </a:extLst>
          </a:blip>
          <a:srcRect b="-235"/>
          <a:stretch/>
        </p:blipFill>
        <p:spPr>
          <a:xfrm>
            <a:off x="8763000" y="340963"/>
            <a:ext cx="3162300" cy="649224"/>
          </a:xfrm>
          <a:prstGeom prst="rect">
            <a:avLst/>
          </a:prstGeom>
        </p:spPr>
      </p:pic>
      <p:sp>
        <p:nvSpPr>
          <p:cNvPr id="23" name="TextBox 22">
            <a:extLst>
              <a:ext uri="{FF2B5EF4-FFF2-40B4-BE49-F238E27FC236}">
                <a16:creationId xmlns:a16="http://schemas.microsoft.com/office/drawing/2014/main" id="{6A928184-DC81-E973-50D7-A3DC48A01100}"/>
              </a:ext>
            </a:extLst>
          </p:cNvPr>
          <p:cNvSpPr txBox="1">
            <a:spLocks noGrp="1" noRot="1" noMove="1" noResize="1" noEditPoints="1" noAdjustHandles="1" noChangeArrowheads="1" noChangeShapeType="1"/>
          </p:cNvSpPr>
          <p:nvPr/>
        </p:nvSpPr>
        <p:spPr>
          <a:xfrm>
            <a:off x="478355" y="2062986"/>
            <a:ext cx="8572501" cy="827534"/>
          </a:xfrm>
          <a:prstGeom prst="rect">
            <a:avLst/>
          </a:prstGeom>
          <a:noFill/>
        </p:spPr>
        <p:txBody>
          <a:bodyPr wrap="square" lIns="91440" tIns="45720" rIns="91440" bIns="45720" anchor="t">
            <a:spAutoFit/>
          </a:bodyPr>
          <a:lstStyle/>
          <a:p>
            <a:pPr marL="0" marR="0" lvl="0" indent="0" algn="l" defTabSz="1066800" rtl="0" eaLnBrk="0" fontAlgn="base" latinLnBrk="0" hangingPunct="0">
              <a:lnSpc>
                <a:spcPct val="183150"/>
              </a:lnSpc>
              <a:spcBef>
                <a:spcPct val="0"/>
              </a:spcBef>
              <a:spcAft>
                <a:spcPts val="1400"/>
              </a:spcAft>
              <a:buClrTx/>
              <a:buSzTx/>
              <a:buFontTx/>
              <a:buNone/>
              <a:tabLst/>
              <a:defRPr/>
            </a:pPr>
            <a:r>
              <a:rPr kumimoji="0" lang="en-US" sz="1400" b="1" i="0" u="none" strike="noStrike" kern="1200" cap="none" spc="-10" normalizeH="0" baseline="0" noProof="0">
                <a:ln>
                  <a:noFill/>
                </a:ln>
                <a:solidFill>
                  <a:srgbClr val="02833E"/>
                </a:solidFill>
                <a:effectLst/>
                <a:uLnTx/>
                <a:uFillTx/>
                <a:latin typeface="Proxima Nova" panose="02000506030000020004" pitchFamily="2" charset="0"/>
                <a:ea typeface="+mn-ea"/>
                <a:cs typeface="Arial" panose="020B0604020202020204" pitchFamily="34" charset="0"/>
              </a:rPr>
              <a:t>Our mission </a:t>
            </a:r>
            <a:r>
              <a:rPr kumimoji="0" lang="en-US" sz="1400" b="0" i="0" u="none" strike="noStrike" kern="1200" cap="none" spc="-10" normalizeH="0" baseline="0" noProof="0">
                <a:ln>
                  <a:noFill/>
                </a:ln>
                <a:solidFill>
                  <a:srgbClr val="02833E"/>
                </a:solidFill>
                <a:effectLst/>
                <a:uLnTx/>
                <a:uFillTx/>
                <a:latin typeface="Proxima Nova" panose="02000506030000020004" pitchFamily="2" charset="0"/>
                <a:ea typeface="+mn-ea"/>
                <a:cs typeface="Arial" panose="020B0604020202020204" pitchFamily="34" charset="0"/>
              </a:rPr>
              <a:t>is to confront climate change by increasing and accelerating investment into Connecticut’s green economy to create more resilient, healthier, and equitable communities.</a:t>
            </a:r>
            <a:endParaRPr lang="en-US">
              <a:ea typeface="+mn-ea"/>
            </a:endParaRPr>
          </a:p>
        </p:txBody>
      </p:sp>
      <p:cxnSp>
        <p:nvCxnSpPr>
          <p:cNvPr id="24" name="Straight Connector 23">
            <a:extLst>
              <a:ext uri="{FF2B5EF4-FFF2-40B4-BE49-F238E27FC236}">
                <a16:creationId xmlns:a16="http://schemas.microsoft.com/office/drawing/2014/main" id="{18A07C58-2DB3-1407-F244-A0C1E2966CA8}"/>
              </a:ext>
            </a:extLst>
          </p:cNvPr>
          <p:cNvCxnSpPr>
            <a:cxnSpLocks noGrp="1" noRot="1" noMove="1" noResize="1" noEditPoints="1" noAdjustHandles="1" noChangeArrowheads="1" noChangeShapeType="1"/>
          </p:cNvCxnSpPr>
          <p:nvPr/>
        </p:nvCxnSpPr>
        <p:spPr>
          <a:xfrm>
            <a:off x="3168289" y="3200400"/>
            <a:ext cx="0" cy="3360957"/>
          </a:xfrm>
          <a:prstGeom prst="line">
            <a:avLst/>
          </a:prstGeom>
          <a:ln w="12700">
            <a:gradFill>
              <a:gsLst>
                <a:gs pos="9000">
                  <a:schemeClr val="bg1"/>
                </a:gs>
                <a:gs pos="62000">
                  <a:srgbClr val="02833E"/>
                </a:gs>
              </a:gsLst>
              <a:lin ang="5400000" scaled="0"/>
            </a:gra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A43A8179-29A4-74B3-79D5-5D0F435B3B75}"/>
              </a:ext>
            </a:extLst>
          </p:cNvPr>
          <p:cNvSpPr txBox="1">
            <a:spLocks noGrp="1" noRot="1" noMove="1" noResize="1" noEditPoints="1" noAdjustHandles="1" noChangeArrowheads="1" noChangeShapeType="1"/>
          </p:cNvSpPr>
          <p:nvPr/>
        </p:nvSpPr>
        <p:spPr>
          <a:xfrm>
            <a:off x="575116" y="5970565"/>
            <a:ext cx="1992691" cy="424925"/>
          </a:xfrm>
          <a:prstGeom prst="rect">
            <a:avLst/>
          </a:prstGeom>
          <a:noFill/>
        </p:spPr>
        <p:txBody>
          <a:bodyPr wrap="square" lIns="91440" tIns="45720" rIns="91440" bIns="45720" anchor="t">
            <a:spAutoFit/>
          </a:bodyPr>
          <a:lstStyle/>
          <a:p>
            <a:pPr marL="0" marR="0" lvl="0" indent="0" algn="ctr" defTabSz="1066800" rtl="0" eaLnBrk="0" fontAlgn="base" latinLnBrk="0" hangingPunct="0">
              <a:lnSpc>
                <a:spcPct val="183150"/>
              </a:lnSpc>
              <a:spcBef>
                <a:spcPct val="0"/>
              </a:spcBef>
              <a:spcAft>
                <a:spcPts val="1400"/>
              </a:spcAft>
              <a:buClrTx/>
              <a:buSzTx/>
              <a:buFontTx/>
              <a:buNone/>
              <a:tabLst/>
              <a:defRPr/>
            </a:pPr>
            <a:r>
              <a:rPr kumimoji="0" lang="en-US" sz="1400" b="1" i="0" u="none" strike="noStrike" kern="1200" cap="none" spc="-10" normalizeH="0" baseline="0" noProof="0">
                <a:ln>
                  <a:noFill/>
                </a:ln>
                <a:solidFill>
                  <a:srgbClr val="02833E"/>
                </a:solidFill>
                <a:effectLst/>
                <a:uLnTx/>
                <a:uFillTx/>
                <a:latin typeface="Proxima Nova"/>
                <a:ea typeface="+mn-ea"/>
                <a:cs typeface="Arial"/>
              </a:rPr>
              <a:t>Our vision</a:t>
            </a:r>
            <a:endParaRPr lang="en-US" sz="1400" b="0" i="0" u="none" strike="noStrike" kern="1200" cap="none" spc="-10" normalizeH="0" baseline="0" noProof="0">
              <a:ln>
                <a:noFill/>
              </a:ln>
              <a:solidFill>
                <a:srgbClr val="02833E"/>
              </a:solidFill>
              <a:effectLst/>
              <a:uLnTx/>
              <a:uFillTx/>
              <a:latin typeface="Proxima Nova"/>
              <a:cs typeface="Arial"/>
            </a:endParaRPr>
          </a:p>
        </p:txBody>
      </p:sp>
    </p:spTree>
    <p:extLst>
      <p:ext uri="{BB962C8B-B14F-4D97-AF65-F5344CB8AC3E}">
        <p14:creationId xmlns:p14="http://schemas.microsoft.com/office/powerpoint/2010/main" val="62440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p:cNvSpPr>
          <p:nvPr>
            <p:ph type="title"/>
          </p:nvPr>
        </p:nvSpPr>
        <p:spPr>
          <a:xfrm>
            <a:off x="450427" y="175513"/>
            <a:ext cx="8913706" cy="930275"/>
          </a:xfrm>
        </p:spPr>
        <p:txBody>
          <a:bodyPr>
            <a:normAutofit/>
          </a:bodyPr>
          <a:lstStyle/>
          <a:p>
            <a:r>
              <a:rPr lang="en-US">
                <a:solidFill>
                  <a:srgbClr val="ED008C"/>
                </a:solidFill>
              </a:rPr>
              <a:t>Investing in Vulnerable Communities</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365B036F-BCA1-3C26-BB98-3B9D5614B359}"/>
              </a:ext>
            </a:extLst>
          </p:cNvPr>
          <p:cNvPicPr>
            <a:picLocks noChangeAspect="1"/>
          </p:cNvPicPr>
          <p:nvPr/>
        </p:nvPicPr>
        <p:blipFill>
          <a:blip r:embed="rId4"/>
          <a:stretch>
            <a:fillRect/>
          </a:stretch>
        </p:blipFill>
        <p:spPr>
          <a:xfrm>
            <a:off x="224281" y="1283784"/>
            <a:ext cx="11743438" cy="4290432"/>
          </a:xfrm>
          <a:prstGeom prst="rect">
            <a:avLst/>
          </a:prstGeom>
        </p:spPr>
      </p:pic>
    </p:spTree>
    <p:extLst>
      <p:ext uri="{BB962C8B-B14F-4D97-AF65-F5344CB8AC3E}">
        <p14:creationId xmlns:p14="http://schemas.microsoft.com/office/powerpoint/2010/main" val="1691437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B92B-9DF1-4C89-A729-386F88898B5F}"/>
              </a:ext>
            </a:extLst>
          </p:cNvPr>
          <p:cNvSpPr>
            <a:spLocks noGrp="1"/>
          </p:cNvSpPr>
          <p:nvPr>
            <p:ph type="title"/>
          </p:nvPr>
        </p:nvSpPr>
        <p:spPr/>
        <p:txBody>
          <a:bodyPr/>
          <a:lstStyle/>
          <a:p>
            <a:r>
              <a:rPr lang="en-US" sz="3200"/>
              <a:t>Power Purchase Agreement</a:t>
            </a:r>
          </a:p>
        </p:txBody>
      </p:sp>
    </p:spTree>
    <p:extLst>
      <p:ext uri="{BB962C8B-B14F-4D97-AF65-F5344CB8AC3E}">
        <p14:creationId xmlns:p14="http://schemas.microsoft.com/office/powerpoint/2010/main" val="2772208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noRot="1" noMove="1" noResize="1" noEditPoints="1" noAdjustHandles="1" noChangeArrowheads="1" noChangeShapeType="1"/>
          </p:cNvSpPr>
          <p:nvPr>
            <p:ph type="title"/>
          </p:nvPr>
        </p:nvSpPr>
        <p:spPr/>
        <p:txBody>
          <a:bodyPr/>
          <a:lstStyle/>
          <a:p>
            <a:r>
              <a:rPr lang="en-US">
                <a:solidFill>
                  <a:srgbClr val="ED008C"/>
                </a:solidFill>
              </a:rPr>
              <a:t>What is a Power Purchase Agreement?</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graphicFrame>
        <p:nvGraphicFramePr>
          <p:cNvPr id="4" name="Diagram 3">
            <a:extLst>
              <a:ext uri="{FF2B5EF4-FFF2-40B4-BE49-F238E27FC236}">
                <a16:creationId xmlns:a16="http://schemas.microsoft.com/office/drawing/2014/main" id="{69684B11-6968-83F7-6E2A-A0E7E636181A}"/>
              </a:ext>
            </a:extLst>
          </p:cNvPr>
          <p:cNvGraphicFramePr/>
          <p:nvPr/>
        </p:nvGraphicFramePr>
        <p:xfrm>
          <a:off x="1676400" y="2063512"/>
          <a:ext cx="8839200" cy="36597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4822667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noRot="1" noMove="1" noResize="1" noEditPoints="1" noAdjustHandles="1" noChangeArrowheads="1" noChangeShapeType="1"/>
          </p:cNvSpPr>
          <p:nvPr>
            <p:ph type="title"/>
          </p:nvPr>
        </p:nvSpPr>
        <p:spPr/>
        <p:txBody>
          <a:bodyPr/>
          <a:lstStyle/>
          <a:p>
            <a:r>
              <a:rPr lang="en-US">
                <a:solidFill>
                  <a:srgbClr val="ED008C"/>
                </a:solidFill>
              </a:rPr>
              <a:t>What is a Power Purchase Agreement?</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graphicFrame>
        <p:nvGraphicFramePr>
          <p:cNvPr id="45" name="Diagram 44">
            <a:extLst>
              <a:ext uri="{FF2B5EF4-FFF2-40B4-BE49-F238E27FC236}">
                <a16:creationId xmlns:a16="http://schemas.microsoft.com/office/drawing/2014/main" id="{BD87332E-D7AC-4E6C-B675-8A99DE751C4D}"/>
              </a:ext>
            </a:extLst>
          </p:cNvPr>
          <p:cNvGraphicFramePr/>
          <p:nvPr/>
        </p:nvGraphicFramePr>
        <p:xfrm>
          <a:off x="3979243" y="1784540"/>
          <a:ext cx="4724400" cy="37426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72723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noRot="1" noMove="1" noResize="1" noEditPoints="1" noAdjustHandles="1" noChangeArrowheads="1" noChangeShapeType="1"/>
          </p:cNvSpPr>
          <p:nvPr>
            <p:ph type="title"/>
          </p:nvPr>
        </p:nvSpPr>
        <p:spPr/>
        <p:txBody>
          <a:bodyPr/>
          <a:lstStyle/>
          <a:p>
            <a:r>
              <a:rPr lang="en-US">
                <a:solidFill>
                  <a:srgbClr val="ED008C"/>
                </a:solidFill>
              </a:rPr>
              <a:t>What is a Power Purchase Agreement?</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pic>
        <p:nvPicPr>
          <p:cNvPr id="3" name="Picture 2" descr="A diagram of solar panels&#10;&#10;Description automatically generated">
            <a:extLst>
              <a:ext uri="{FF2B5EF4-FFF2-40B4-BE49-F238E27FC236}">
                <a16:creationId xmlns:a16="http://schemas.microsoft.com/office/drawing/2014/main" id="{CEEFD9FE-E2BE-B19D-3847-D47D7C4E138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78021" y="1311275"/>
            <a:ext cx="7235957" cy="5135787"/>
          </a:xfrm>
          <a:prstGeom prst="rect">
            <a:avLst/>
          </a:prstGeom>
        </p:spPr>
      </p:pic>
    </p:spTree>
    <p:extLst>
      <p:ext uri="{BB962C8B-B14F-4D97-AF65-F5344CB8AC3E}">
        <p14:creationId xmlns:p14="http://schemas.microsoft.com/office/powerpoint/2010/main" val="3755425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D5B92B-9DF1-4C89-A729-386F88898B5F}"/>
              </a:ext>
            </a:extLst>
          </p:cNvPr>
          <p:cNvSpPr>
            <a:spLocks noGrp="1"/>
          </p:cNvSpPr>
          <p:nvPr>
            <p:ph type="title"/>
          </p:nvPr>
        </p:nvSpPr>
        <p:spPr/>
        <p:txBody>
          <a:bodyPr/>
          <a:lstStyle/>
          <a:p>
            <a:r>
              <a:rPr lang="en-US" sz="3200"/>
              <a:t>Green Bank Assistance Program </a:t>
            </a:r>
          </a:p>
        </p:txBody>
      </p:sp>
    </p:spTree>
    <p:extLst>
      <p:ext uri="{BB962C8B-B14F-4D97-AF65-F5344CB8AC3E}">
        <p14:creationId xmlns:p14="http://schemas.microsoft.com/office/powerpoint/2010/main" val="1022180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46E08-7A7A-5D1C-A56D-7BF9E91F06F4}"/>
            </a:ext>
          </a:extLst>
        </p:cNvPr>
        <p:cNvGrpSpPr/>
        <p:nvPr/>
      </p:nvGrpSpPr>
      <p:grpSpPr>
        <a:xfrm>
          <a:off x="0" y="0"/>
          <a:ext cx="0" cy="0"/>
          <a:chOff x="0" y="0"/>
          <a:chExt cx="0" cy="0"/>
        </a:xfrm>
      </p:grpSpPr>
      <p:pic>
        <p:nvPicPr>
          <p:cNvPr id="6" name="Picture 5" descr="A picture containing font, text, graphics, graphic design&#10;&#10;Description automatically generated">
            <a:extLst>
              <a:ext uri="{FF2B5EF4-FFF2-40B4-BE49-F238E27FC236}">
                <a16:creationId xmlns:a16="http://schemas.microsoft.com/office/drawing/2014/main" id="{DC9F3345-B266-9D6A-A0CD-29124960DC40}"/>
              </a:ext>
            </a:extLst>
          </p:cNvPr>
          <p:cNvPicPr>
            <a:picLocks noGrp="1" noRot="1" noChangeAspect="1" noMove="1" noResize="1" noEditPoints="1" noAdjustHandles="1" noChangeArrowheads="1" noChangeShapeType="1" noCrop="1"/>
          </p:cNvPicPr>
          <p:nvPr/>
        </p:nvPicPr>
        <p:blipFill>
          <a:blip r:embed="rId3" cstate="print">
            <a:extLst>
              <a:ext uri="{28A0092B-C50C-407E-A947-70E740481C1C}">
                <a14:useLocalDpi xmlns:a14="http://schemas.microsoft.com/office/drawing/2010/main" val="0"/>
              </a:ext>
            </a:extLst>
          </a:blip>
          <a:stretch>
            <a:fillRect/>
          </a:stretch>
        </p:blipFill>
        <p:spPr>
          <a:xfrm>
            <a:off x="9364133" y="344980"/>
            <a:ext cx="2377440" cy="591343"/>
          </a:xfrm>
          <a:prstGeom prst="rect">
            <a:avLst/>
          </a:prstGeom>
        </p:spPr>
      </p:pic>
      <p:sp>
        <p:nvSpPr>
          <p:cNvPr id="31" name="Title 30">
            <a:extLst>
              <a:ext uri="{FF2B5EF4-FFF2-40B4-BE49-F238E27FC236}">
                <a16:creationId xmlns:a16="http://schemas.microsoft.com/office/drawing/2014/main" id="{DD43930D-2074-46F3-FD2B-55FFF4C81DB9}"/>
              </a:ext>
            </a:extLst>
          </p:cNvPr>
          <p:cNvSpPr>
            <a:spLocks noGrp="1" noRot="1" noMove="1" noResize="1" noEditPoints="1" noAdjustHandles="1" noChangeArrowheads="1" noChangeShapeType="1"/>
          </p:cNvSpPr>
          <p:nvPr>
            <p:ph type="title"/>
          </p:nvPr>
        </p:nvSpPr>
        <p:spPr/>
        <p:txBody>
          <a:bodyPr/>
          <a:lstStyle/>
          <a:p>
            <a:r>
              <a:rPr lang="en-US">
                <a:solidFill>
                  <a:srgbClr val="ED008C"/>
                </a:solidFill>
              </a:rPr>
              <a:t>Program Steps</a:t>
            </a:r>
          </a:p>
        </p:txBody>
      </p:sp>
      <p:cxnSp>
        <p:nvCxnSpPr>
          <p:cNvPr id="49" name="Straight Connector 48">
            <a:extLst>
              <a:ext uri="{FF2B5EF4-FFF2-40B4-BE49-F238E27FC236}">
                <a16:creationId xmlns:a16="http://schemas.microsoft.com/office/drawing/2014/main" id="{8A62EF67-B859-45AE-BDDF-6CEB3C51B64F}"/>
              </a:ext>
            </a:extLst>
          </p:cNvPr>
          <p:cNvCxnSpPr>
            <a:cxnSpLocks/>
          </p:cNvCxnSpPr>
          <p:nvPr/>
        </p:nvCxnSpPr>
        <p:spPr>
          <a:xfrm>
            <a:off x="0" y="1179444"/>
            <a:ext cx="12192000" cy="0"/>
          </a:xfrm>
          <a:prstGeom prst="line">
            <a:avLst/>
          </a:prstGeom>
          <a:ln w="12700">
            <a:solidFill>
              <a:srgbClr val="ED008C"/>
            </a:solidFill>
          </a:ln>
        </p:spPr>
        <p:style>
          <a:lnRef idx="1">
            <a:schemeClr val="accent1"/>
          </a:lnRef>
          <a:fillRef idx="0">
            <a:schemeClr val="accent1"/>
          </a:fillRef>
          <a:effectRef idx="0">
            <a:schemeClr val="accent1"/>
          </a:effectRef>
          <a:fontRef idx="minor">
            <a:schemeClr val="tx1"/>
          </a:fontRef>
        </p:style>
      </p:cxnSp>
      <p:pic>
        <p:nvPicPr>
          <p:cNvPr id="6148" name="Picture 4">
            <a:extLst>
              <a:ext uri="{FF2B5EF4-FFF2-40B4-BE49-F238E27FC236}">
                <a16:creationId xmlns:a16="http://schemas.microsoft.com/office/drawing/2014/main" id="{4C5A64D7-6C79-0085-7320-EF44DE36D5B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7101" y="1511644"/>
            <a:ext cx="973503" cy="92581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a:extLst>
              <a:ext uri="{FF2B5EF4-FFF2-40B4-BE49-F238E27FC236}">
                <a16:creationId xmlns:a16="http://schemas.microsoft.com/office/drawing/2014/main" id="{49141A01-4485-C420-FD28-40A43EBC03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62047" y="2613979"/>
            <a:ext cx="968861" cy="921775"/>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a:extLst>
              <a:ext uri="{FF2B5EF4-FFF2-40B4-BE49-F238E27FC236}">
                <a16:creationId xmlns:a16="http://schemas.microsoft.com/office/drawing/2014/main" id="{052DEBC2-07D9-0CB7-19A7-3ADEC3DCB12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6914" y="3608240"/>
            <a:ext cx="921775" cy="921775"/>
          </a:xfrm>
          <a:prstGeom prst="rect">
            <a:avLst/>
          </a:prstGeom>
          <a:noFill/>
          <a:extLst>
            <a:ext uri="{909E8E84-426E-40DD-AFC4-6F175D3DCCD1}">
              <a14:hiddenFill xmlns:a14="http://schemas.microsoft.com/office/drawing/2010/main">
                <a:solidFill>
                  <a:srgbClr val="FFFFFF"/>
                </a:solidFill>
              </a14:hiddenFill>
            </a:ext>
          </a:extLst>
        </p:spPr>
      </p:pic>
      <p:pic>
        <p:nvPicPr>
          <p:cNvPr id="6154" name="Picture 10">
            <a:extLst>
              <a:ext uri="{FF2B5EF4-FFF2-40B4-BE49-F238E27FC236}">
                <a16:creationId xmlns:a16="http://schemas.microsoft.com/office/drawing/2014/main" id="{44F2085E-D8F2-906E-0162-63EC586A683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56913" y="4613931"/>
            <a:ext cx="921775" cy="92177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74EF9389-2AC4-A600-9211-CEFD8247AF35}"/>
              </a:ext>
            </a:extLst>
          </p:cNvPr>
          <p:cNvSpPr txBox="1"/>
          <p:nvPr/>
        </p:nvSpPr>
        <p:spPr>
          <a:xfrm>
            <a:off x="2136245" y="1478196"/>
            <a:ext cx="8788622" cy="646331"/>
          </a:xfrm>
          <a:prstGeom prst="rect">
            <a:avLst/>
          </a:prstGeom>
          <a:noFill/>
        </p:spPr>
        <p:txBody>
          <a:bodyPr wrap="square" lIns="91440" tIns="45720" rIns="91440" bIns="45720" anchor="t">
            <a:spAutoFit/>
          </a:bodyPr>
          <a:lstStyle/>
          <a:p>
            <a:r>
              <a:rPr lang="en-US" b="1" i="0" u="none" strike="noStrike">
                <a:solidFill>
                  <a:srgbClr val="37B366"/>
                </a:solidFill>
                <a:effectLst/>
                <a:latin typeface="Proxima Nova"/>
              </a:rPr>
              <a:t>Site Analysis.</a:t>
            </a:r>
            <a:r>
              <a:rPr lang="en-US" b="0" i="0" u="none" strike="noStrike">
                <a:solidFill>
                  <a:srgbClr val="333333"/>
                </a:solidFill>
                <a:effectLst/>
                <a:latin typeface="Proxima Nova"/>
              </a:rPr>
              <a:t> The Solar MAP team works with stakeholders to perform an analysis of all eligible locations to </a:t>
            </a:r>
            <a:r>
              <a:rPr lang="en-US" b="1" i="0" u="none" strike="noStrike">
                <a:solidFill>
                  <a:srgbClr val="333333"/>
                </a:solidFill>
                <a:effectLst/>
                <a:latin typeface="Proxima Nova"/>
              </a:rPr>
              <a:t>identify </a:t>
            </a:r>
            <a:r>
              <a:rPr lang="en-US" b="1">
                <a:solidFill>
                  <a:srgbClr val="333333"/>
                </a:solidFill>
                <a:latin typeface="Proxima Nova"/>
              </a:rPr>
              <a:t>opportunities</a:t>
            </a:r>
            <a:r>
              <a:rPr lang="en-US" b="1" i="0" u="none" strike="noStrike">
                <a:solidFill>
                  <a:srgbClr val="333333"/>
                </a:solidFill>
                <a:effectLst/>
                <a:latin typeface="Proxima Nova"/>
              </a:rPr>
              <a:t> </a:t>
            </a:r>
            <a:r>
              <a:rPr lang="en-US" b="0" i="0" u="none" strike="noStrike">
                <a:solidFill>
                  <a:srgbClr val="333333"/>
                </a:solidFill>
                <a:effectLst/>
                <a:latin typeface="Proxima Nova"/>
              </a:rPr>
              <a:t>for solar projects</a:t>
            </a:r>
            <a:r>
              <a:rPr lang="en-US" b="0" i="0">
                <a:solidFill>
                  <a:srgbClr val="000000"/>
                </a:solidFill>
                <a:effectLst/>
                <a:latin typeface="Proxima Nova"/>
              </a:rPr>
              <a:t>​</a:t>
            </a:r>
            <a:endParaRPr lang="en-US">
              <a:latin typeface="Proxima Nova"/>
            </a:endParaRPr>
          </a:p>
        </p:txBody>
      </p:sp>
      <p:sp>
        <p:nvSpPr>
          <p:cNvPr id="10" name="TextBox 9">
            <a:extLst>
              <a:ext uri="{FF2B5EF4-FFF2-40B4-BE49-F238E27FC236}">
                <a16:creationId xmlns:a16="http://schemas.microsoft.com/office/drawing/2014/main" id="{443C235F-7CFC-EAAE-2FDB-718AC2DF5281}"/>
              </a:ext>
            </a:extLst>
          </p:cNvPr>
          <p:cNvSpPr txBox="1"/>
          <p:nvPr/>
        </p:nvSpPr>
        <p:spPr>
          <a:xfrm>
            <a:off x="2127757" y="2633149"/>
            <a:ext cx="8665720" cy="646331"/>
          </a:xfrm>
          <a:prstGeom prst="rect">
            <a:avLst/>
          </a:prstGeom>
          <a:noFill/>
        </p:spPr>
        <p:txBody>
          <a:bodyPr wrap="square" lIns="91440" tIns="45720" rIns="91440" bIns="45720" anchor="t">
            <a:spAutoFit/>
          </a:bodyPr>
          <a:lstStyle/>
          <a:p>
            <a:r>
              <a:rPr lang="en-US" b="1" i="0">
                <a:solidFill>
                  <a:srgbClr val="37B366"/>
                </a:solidFill>
                <a:effectLst/>
                <a:latin typeface="Proxima Nova"/>
              </a:rPr>
              <a:t>Project Development.</a:t>
            </a:r>
            <a:r>
              <a:rPr lang="en-US" b="0" i="0">
                <a:solidFill>
                  <a:srgbClr val="000000"/>
                </a:solidFill>
                <a:effectLst/>
                <a:latin typeface="Proxima Nova"/>
              </a:rPr>
              <a:t> </a:t>
            </a:r>
            <a:r>
              <a:rPr lang="en-US" b="0" i="0">
                <a:solidFill>
                  <a:srgbClr val="333333"/>
                </a:solidFill>
                <a:effectLst/>
                <a:latin typeface="Proxima Nova"/>
              </a:rPr>
              <a:t>We conduct </a:t>
            </a:r>
            <a:r>
              <a:rPr lang="en-US" b="1" i="0">
                <a:solidFill>
                  <a:srgbClr val="333333"/>
                </a:solidFill>
                <a:effectLst/>
                <a:latin typeface="Proxima Nova"/>
              </a:rPr>
              <a:t>site visits</a:t>
            </a:r>
            <a:r>
              <a:rPr lang="en-US" b="1">
                <a:solidFill>
                  <a:srgbClr val="333333"/>
                </a:solidFill>
                <a:latin typeface="Proxima Nova"/>
              </a:rPr>
              <a:t>, confirm project eligibility,</a:t>
            </a:r>
            <a:r>
              <a:rPr lang="en-US" b="1" i="0">
                <a:solidFill>
                  <a:srgbClr val="333333"/>
                </a:solidFill>
                <a:effectLst/>
                <a:latin typeface="Proxima Nova"/>
              </a:rPr>
              <a:t> and develop system designs </a:t>
            </a:r>
            <a:r>
              <a:rPr lang="en-US" b="0" i="0">
                <a:solidFill>
                  <a:srgbClr val="333333"/>
                </a:solidFill>
                <a:effectLst/>
                <a:latin typeface="Proxima Nova"/>
              </a:rPr>
              <a:t>for each project to determine </a:t>
            </a:r>
            <a:r>
              <a:rPr lang="en-US">
                <a:solidFill>
                  <a:srgbClr val="333333"/>
                </a:solidFill>
                <a:latin typeface="Proxima Nova"/>
              </a:rPr>
              <a:t>project economics</a:t>
            </a:r>
            <a:r>
              <a:rPr lang="en-US" b="0" i="0">
                <a:solidFill>
                  <a:srgbClr val="333333"/>
                </a:solidFill>
                <a:effectLst/>
                <a:latin typeface="Proxima Nova"/>
              </a:rPr>
              <a:t>.</a:t>
            </a:r>
            <a:endParaRPr lang="en-US">
              <a:latin typeface="Proxima Nova"/>
            </a:endParaRPr>
          </a:p>
        </p:txBody>
      </p:sp>
      <p:sp>
        <p:nvSpPr>
          <p:cNvPr id="12" name="TextBox 11">
            <a:extLst>
              <a:ext uri="{FF2B5EF4-FFF2-40B4-BE49-F238E27FC236}">
                <a16:creationId xmlns:a16="http://schemas.microsoft.com/office/drawing/2014/main" id="{1B9F581C-FA7A-DE9D-B15E-8441B79FB27A}"/>
              </a:ext>
            </a:extLst>
          </p:cNvPr>
          <p:cNvSpPr txBox="1"/>
          <p:nvPr/>
        </p:nvSpPr>
        <p:spPr>
          <a:xfrm>
            <a:off x="2129074" y="3802666"/>
            <a:ext cx="9587493" cy="369332"/>
          </a:xfrm>
          <a:prstGeom prst="rect">
            <a:avLst/>
          </a:prstGeom>
          <a:noFill/>
        </p:spPr>
        <p:txBody>
          <a:bodyPr wrap="square" lIns="91440" tIns="45720" rIns="91440" bIns="45720" anchor="t">
            <a:spAutoFit/>
          </a:bodyPr>
          <a:lstStyle/>
          <a:p>
            <a:r>
              <a:rPr lang="en-US" b="1" i="0">
                <a:solidFill>
                  <a:srgbClr val="37B366"/>
                </a:solidFill>
                <a:effectLst/>
                <a:latin typeface="Proxima Nova"/>
              </a:rPr>
              <a:t>Execute</a:t>
            </a:r>
            <a:r>
              <a:rPr lang="en-US" b="0" i="0">
                <a:solidFill>
                  <a:srgbClr val="333333"/>
                </a:solidFill>
                <a:effectLst/>
                <a:latin typeface="Proxima Nova"/>
              </a:rPr>
              <a:t>. We present</a:t>
            </a:r>
            <a:r>
              <a:rPr lang="en-US" b="1" i="0">
                <a:solidFill>
                  <a:srgbClr val="333333"/>
                </a:solidFill>
                <a:effectLst/>
                <a:latin typeface="Proxima Nova"/>
              </a:rPr>
              <a:t> project specs and pricing to execute a project agreement.</a:t>
            </a:r>
            <a:r>
              <a:rPr lang="en-US" b="0" i="0">
                <a:solidFill>
                  <a:srgbClr val="000000"/>
                </a:solidFill>
                <a:effectLst/>
                <a:latin typeface="Proxima Nova"/>
              </a:rPr>
              <a:t>​</a:t>
            </a:r>
            <a:endParaRPr lang="en-US">
              <a:latin typeface="Proxima Nova"/>
            </a:endParaRPr>
          </a:p>
        </p:txBody>
      </p:sp>
      <p:sp>
        <p:nvSpPr>
          <p:cNvPr id="14" name="TextBox 13">
            <a:extLst>
              <a:ext uri="{FF2B5EF4-FFF2-40B4-BE49-F238E27FC236}">
                <a16:creationId xmlns:a16="http://schemas.microsoft.com/office/drawing/2014/main" id="{61F5B57B-4C08-2179-AC73-FA78E25E43E6}"/>
              </a:ext>
            </a:extLst>
          </p:cNvPr>
          <p:cNvSpPr txBox="1"/>
          <p:nvPr/>
        </p:nvSpPr>
        <p:spPr>
          <a:xfrm>
            <a:off x="2071037" y="4677554"/>
            <a:ext cx="9034429" cy="1477328"/>
          </a:xfrm>
          <a:prstGeom prst="rect">
            <a:avLst/>
          </a:prstGeom>
          <a:noFill/>
        </p:spPr>
        <p:txBody>
          <a:bodyPr wrap="square" lIns="91440" tIns="45720" rIns="91440" bIns="45720" anchor="t">
            <a:spAutoFit/>
          </a:bodyPr>
          <a:lstStyle/>
          <a:p>
            <a:r>
              <a:rPr lang="en-US" b="1">
                <a:solidFill>
                  <a:srgbClr val="37B366"/>
                </a:solidFill>
                <a:latin typeface="Proxima Nova"/>
              </a:rPr>
              <a:t>Trusted Partner</a:t>
            </a:r>
            <a:r>
              <a:rPr lang="en-US" b="0" i="0" u="none" strike="noStrike">
                <a:solidFill>
                  <a:srgbClr val="333333"/>
                </a:solidFill>
                <a:effectLst/>
                <a:latin typeface="Proxima Nova"/>
              </a:rPr>
              <a:t>. We </a:t>
            </a:r>
            <a:r>
              <a:rPr lang="en-US" i="0" u="none" strike="noStrike">
                <a:solidFill>
                  <a:srgbClr val="333333"/>
                </a:solidFill>
                <a:effectLst/>
                <a:latin typeface="Proxima Nova"/>
              </a:rPr>
              <a:t>solicit </a:t>
            </a:r>
            <a:r>
              <a:rPr lang="en-US" b="1">
                <a:solidFill>
                  <a:srgbClr val="333333"/>
                </a:solidFill>
                <a:latin typeface="Proxima Nova"/>
              </a:rPr>
              <a:t>competitive proposals </a:t>
            </a:r>
            <a:r>
              <a:rPr lang="en-US" b="0" i="0" u="none" strike="noStrike">
                <a:solidFill>
                  <a:srgbClr val="333333"/>
                </a:solidFill>
                <a:effectLst/>
                <a:latin typeface="Proxima Nova"/>
              </a:rPr>
              <a:t>from solar contractors and select the best, </a:t>
            </a:r>
            <a:r>
              <a:rPr lang="en-US" b="1" i="0" u="none" strike="noStrike">
                <a:solidFill>
                  <a:srgbClr val="333333"/>
                </a:solidFill>
                <a:effectLst/>
                <a:latin typeface="Proxima Nova"/>
              </a:rPr>
              <a:t>bundling participating projects together</a:t>
            </a:r>
            <a:r>
              <a:rPr lang="en-US" b="0" i="0" u="none" strike="noStrike">
                <a:solidFill>
                  <a:srgbClr val="333333"/>
                </a:solidFill>
                <a:effectLst/>
                <a:latin typeface="Proxima Nova"/>
              </a:rPr>
              <a:t> to achieve economies of scale. </a:t>
            </a:r>
            <a:r>
              <a:rPr lang="en-US">
                <a:solidFill>
                  <a:srgbClr val="333333"/>
                </a:solidFill>
                <a:latin typeface="Proxima Nova"/>
              </a:rPr>
              <a:t>After a qualified contractor is selected, the team </a:t>
            </a:r>
            <a:r>
              <a:rPr lang="en-US" b="1">
                <a:solidFill>
                  <a:srgbClr val="333333"/>
                </a:solidFill>
                <a:latin typeface="Proxima Nova"/>
              </a:rPr>
              <a:t>manages all final steps</a:t>
            </a:r>
            <a:r>
              <a:rPr lang="en-US">
                <a:solidFill>
                  <a:srgbClr val="333333"/>
                </a:solidFill>
                <a:latin typeface="Proxima Nova"/>
              </a:rPr>
              <a:t> of development, construction, and energization of the project. This process includes submittal for eligible </a:t>
            </a:r>
            <a:r>
              <a:rPr lang="en-US" b="1">
                <a:solidFill>
                  <a:srgbClr val="333333"/>
                </a:solidFill>
                <a:latin typeface="Proxima Nova"/>
              </a:rPr>
              <a:t>state and federal incentives</a:t>
            </a:r>
            <a:r>
              <a:rPr lang="en-US">
                <a:solidFill>
                  <a:srgbClr val="333333"/>
                </a:solidFill>
                <a:latin typeface="Proxima Nova"/>
              </a:rPr>
              <a:t>. </a:t>
            </a:r>
            <a:endParaRPr lang="en-US">
              <a:latin typeface="Proxima Nova"/>
            </a:endParaRPr>
          </a:p>
        </p:txBody>
      </p:sp>
    </p:spTree>
    <p:extLst>
      <p:ext uri="{BB962C8B-B14F-4D97-AF65-F5344CB8AC3E}">
        <p14:creationId xmlns:p14="http://schemas.microsoft.com/office/powerpoint/2010/main" val="3100144102"/>
      </p:ext>
    </p:extLst>
  </p:cSld>
  <p:clrMapOvr>
    <a:masterClrMapping/>
  </p:clrMapOvr>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3fa969c-ac95-4033-87e0-78467e37564b">
      <Terms xmlns="http://schemas.microsoft.com/office/infopath/2007/PartnerControls"/>
    </lcf76f155ced4ddcb4097134ff3c332f>
    <TaxCatchAll xmlns="92309ddc-3b1e-489e-97ba-af20c2443f26" xsi:nil="true"/>
    <SharedWithUsers xmlns="92309ddc-3b1e-489e-97ba-af20c2443f26">
      <UserInfo>
        <DisplayName>Emily Basham</DisplayName>
        <AccountId>20</AccountId>
        <AccountType/>
      </UserInfo>
      <UserInfo>
        <DisplayName>Katie Shelton</DisplayName>
        <AccountId>428</AccountId>
        <AccountType/>
      </UserInfo>
      <UserInfo>
        <DisplayName>Rudy Sturk</DisplayName>
        <AccountId>35</AccountId>
        <AccountType/>
      </UserInfo>
      <UserInfo>
        <DisplayName>Abby Gustavsen</DisplayName>
        <AccountId>71</AccountId>
        <AccountType/>
      </UserInfo>
      <UserInfo>
        <DisplayName>Emily Ganon</DisplayName>
        <AccountId>98</AccountId>
        <AccountType/>
      </UserInfo>
      <UserInfo>
        <DisplayName>Mackey Dykes</DisplayName>
        <AccountId>12</AccountId>
        <AccountType/>
      </UserInfo>
    </SharedWithUsers>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2F7BD22DB32E54A9D444E2614F545ED" ma:contentTypeVersion="18" ma:contentTypeDescription="Create a new document." ma:contentTypeScope="" ma:versionID="58a688ff3f11ad6d84a9e233fc6ffe81">
  <xsd:schema xmlns:xsd="http://www.w3.org/2001/XMLSchema" xmlns:xs="http://www.w3.org/2001/XMLSchema" xmlns:p="http://schemas.microsoft.com/office/2006/metadata/properties" xmlns:ns1="http://schemas.microsoft.com/sharepoint/v3" xmlns:ns2="92309ddc-3b1e-489e-97ba-af20c2443f26" xmlns:ns3="63fa969c-ac95-4033-87e0-78467e37564b" targetNamespace="http://schemas.microsoft.com/office/2006/metadata/properties" ma:root="true" ma:fieldsID="298aefd3c602fd658564e8ba1aaa5e67" ns1:_="" ns2:_="" ns3:_="">
    <xsd:import namespace="http://schemas.microsoft.com/sharepoint/v3"/>
    <xsd:import namespace="92309ddc-3b1e-489e-97ba-af20c2443f26"/>
    <xsd:import namespace="63fa969c-ac95-4033-87e0-78467e37564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1:_ip_UnifiedCompliancePolicyProperties" minOccurs="0"/>
                <xsd:element ref="ns1:_ip_UnifiedCompliancePolicyUIAction" minOccurs="0"/>
                <xsd:element ref="ns3:MediaServiceAutoTags" minOccurs="0"/>
                <xsd:element ref="ns3:MediaServiceOCR" minOccurs="0"/>
                <xsd:element ref="ns3:MediaServiceGenerationTime" minOccurs="0"/>
                <xsd:element ref="ns3:MediaServiceEventHashCode" minOccurs="0"/>
                <xsd:element ref="ns3:lcf76f155ced4ddcb4097134ff3c332f" minOccurs="0"/>
                <xsd:element ref="ns2:TaxCatchAll"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2309ddc-3b1e-489e-97ba-af20c2443f2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68fafc10-690a-41e8-a9a2-4112e8089110}" ma:internalName="TaxCatchAll" ma:showField="CatchAllData" ma:web="92309ddc-3b1e-489e-97ba-af20c2443f2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3fa969c-ac95-4033-87e0-78467e37564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9be3ee5-5d72-4a78-bfe6-04ec158992b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MediaServiceLocation" ma:index="22" nillable="true" ma:displayName="Location" ma:internalName="MediaServiceLocatio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A5A9D84-1764-448B-8FD6-04CAEC65C9D7}">
  <ds:schemaRefs>
    <ds:schemaRef ds:uri="http://schemas.microsoft.com/sharepoint/v3/contenttype/forms"/>
  </ds:schemaRefs>
</ds:datastoreItem>
</file>

<file path=customXml/itemProps2.xml><?xml version="1.0" encoding="utf-8"?>
<ds:datastoreItem xmlns:ds="http://schemas.openxmlformats.org/officeDocument/2006/customXml" ds:itemID="{8B7EC48D-517A-4950-8DB6-505E84976F79}">
  <ds:schemaRefs>
    <ds:schemaRef ds:uri="1e6920db-b10c-48f6-845d-92b52d1e03f8"/>
    <ds:schemaRef ds:uri="a193d8e2-0e73-4a61-9a77-10fd0080af9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 ds:uri="63fa969c-ac95-4033-87e0-78467e37564b"/>
    <ds:schemaRef ds:uri="92309ddc-3b1e-489e-97ba-af20c2443f26"/>
    <ds:schemaRef ds:uri="http://schemas.microsoft.com/sharepoint/v3"/>
  </ds:schemaRefs>
</ds:datastoreItem>
</file>

<file path=customXml/itemProps3.xml><?xml version="1.0" encoding="utf-8"?>
<ds:datastoreItem xmlns:ds="http://schemas.openxmlformats.org/officeDocument/2006/customXml" ds:itemID="{66E4D951-73CE-407A-BBA9-7686AA675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2309ddc-3b1e-489e-97ba-af20c2443f26"/>
    <ds:schemaRef ds:uri="63fa969c-ac95-4033-87e0-78467e3756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825</Words>
  <Application>Microsoft Office PowerPoint</Application>
  <PresentationFormat>Widescreen</PresentationFormat>
  <Paragraphs>109</Paragraphs>
  <Slides>17</Slides>
  <Notes>13</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1_Office Theme</vt:lpstr>
      <vt:lpstr>Solar MAP  Affordable Multifamily Housing Program</vt:lpstr>
      <vt:lpstr>Mission &amp; Vision</vt:lpstr>
      <vt:lpstr>Investing in Vulnerable Communities</vt:lpstr>
      <vt:lpstr>Power Purchase Agreement</vt:lpstr>
      <vt:lpstr>What is a Power Purchase Agreement?</vt:lpstr>
      <vt:lpstr>What is a Power Purchase Agreement?</vt:lpstr>
      <vt:lpstr>What is a Power Purchase Agreement?</vt:lpstr>
      <vt:lpstr>Green Bank Assistance Program </vt:lpstr>
      <vt:lpstr>Program Steps</vt:lpstr>
      <vt:lpstr>Federal Incentives</vt:lpstr>
      <vt:lpstr>Federal Funding</vt:lpstr>
      <vt:lpstr>Factors that impact project economics</vt:lpstr>
      <vt:lpstr>Sample Project Schedule</vt:lpstr>
      <vt:lpstr>Competitive Solicitation With Our Contractor Network</vt:lpstr>
      <vt:lpstr>Program Spotlight: Town of Manchester</vt:lpstr>
      <vt:lpstr>Questions &amp; Answers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Shelton</dc:creator>
  <cp:lastModifiedBy>Emily Basham</cp:lastModifiedBy>
  <cp:revision>2</cp:revision>
  <dcterms:created xsi:type="dcterms:W3CDTF">2024-03-25T13:24:08Z</dcterms:created>
  <dcterms:modified xsi:type="dcterms:W3CDTF">2025-02-07T15:27:06Z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0x010100B2F7BD22DB32E54A9D444E2614F545ED</vt:lpwstr>
  </property>
  <property fmtid="{D5CDD505-2E9C-101B-9397-08002B2CF9AE}" pid="3" name="MediaServiceImageTags">
    <vt:lpwstr/>
  </property>
</Properties>
</file>