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650" r:id="rId2"/>
    <p:sldId id="652" r:id="rId3"/>
    <p:sldId id="632" r:id="rId4"/>
    <p:sldId id="666" r:id="rId5"/>
    <p:sldId id="664" r:id="rId6"/>
    <p:sldId id="598" r:id="rId7"/>
    <p:sldId id="660" r:id="rId8"/>
    <p:sldId id="648" r:id="rId9"/>
    <p:sldId id="653" r:id="rId10"/>
    <p:sldId id="289" r:id="rId11"/>
    <p:sldId id="536" r:id="rId12"/>
    <p:sldId id="654" r:id="rId13"/>
    <p:sldId id="644" r:id="rId14"/>
    <p:sldId id="662" r:id="rId15"/>
    <p:sldId id="647" r:id="rId16"/>
    <p:sldId id="636" r:id="rId17"/>
    <p:sldId id="263" r:id="rId18"/>
    <p:sldId id="56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93"/>
    <a:srgbClr val="BDDB10"/>
    <a:srgbClr val="D7172F"/>
    <a:srgbClr val="FFFFFF"/>
    <a:srgbClr val="3FC7C8"/>
    <a:srgbClr val="EEA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4A08AE-AAB7-4FD0-A46A-7DF6D627ECDF}" v="3" dt="2024-07-19T01:11:14.2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87929"/>
  </p:normalViewPr>
  <p:slideViewPr>
    <p:cSldViewPr snapToGrid="0">
      <p:cViewPr varScale="1">
        <p:scale>
          <a:sx n="55" d="100"/>
          <a:sy n="55" d="100"/>
        </p:scale>
        <p:origin x="10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yer Roberts" userId="e893c7bf-44ae-4e1f-84f3-306c664c87c9" providerId="ADAL" clId="{8A4A08AE-AAB7-4FD0-A46A-7DF6D627ECDF}"/>
    <pc:docChg chg="custSel addSld delSld modSld sldOrd">
      <pc:chgData name="Thayer Roberts" userId="e893c7bf-44ae-4e1f-84f3-306c664c87c9" providerId="ADAL" clId="{8A4A08AE-AAB7-4FD0-A46A-7DF6D627ECDF}" dt="2024-07-19T01:11:14.219" v="265"/>
      <pc:docMkLst>
        <pc:docMk/>
      </pc:docMkLst>
      <pc:sldChg chg="del">
        <pc:chgData name="Thayer Roberts" userId="e893c7bf-44ae-4e1f-84f3-306c664c87c9" providerId="ADAL" clId="{8A4A08AE-AAB7-4FD0-A46A-7DF6D627ECDF}" dt="2024-07-17T16:00:57.303" v="4" actId="2696"/>
        <pc:sldMkLst>
          <pc:docMk/>
          <pc:sldMk cId="320415421" sldId="466"/>
        </pc:sldMkLst>
      </pc:sldChg>
      <pc:sldChg chg="del">
        <pc:chgData name="Thayer Roberts" userId="e893c7bf-44ae-4e1f-84f3-306c664c87c9" providerId="ADAL" clId="{8A4A08AE-AAB7-4FD0-A46A-7DF6D627ECDF}" dt="2024-07-17T15:54:25.481" v="0" actId="2696"/>
        <pc:sldMkLst>
          <pc:docMk/>
          <pc:sldMk cId="1022484982" sldId="524"/>
        </pc:sldMkLst>
      </pc:sldChg>
      <pc:sldChg chg="del">
        <pc:chgData name="Thayer Roberts" userId="e893c7bf-44ae-4e1f-84f3-306c664c87c9" providerId="ADAL" clId="{8A4A08AE-AAB7-4FD0-A46A-7DF6D627ECDF}" dt="2024-07-17T15:57:14.784" v="2" actId="2696"/>
        <pc:sldMkLst>
          <pc:docMk/>
          <pc:sldMk cId="2475075269" sldId="552"/>
        </pc:sldMkLst>
      </pc:sldChg>
      <pc:sldChg chg="modSp mod">
        <pc:chgData name="Thayer Roberts" userId="e893c7bf-44ae-4e1f-84f3-306c664c87c9" providerId="ADAL" clId="{8A4A08AE-AAB7-4FD0-A46A-7DF6D627ECDF}" dt="2024-07-17T16:05:58.082" v="35" actId="20577"/>
        <pc:sldMkLst>
          <pc:docMk/>
          <pc:sldMk cId="2183887208" sldId="561"/>
        </pc:sldMkLst>
        <pc:spChg chg="mod">
          <ac:chgData name="Thayer Roberts" userId="e893c7bf-44ae-4e1f-84f3-306c664c87c9" providerId="ADAL" clId="{8A4A08AE-AAB7-4FD0-A46A-7DF6D627ECDF}" dt="2024-07-17T16:05:58.082" v="35" actId="20577"/>
          <ac:spMkLst>
            <pc:docMk/>
            <pc:sldMk cId="2183887208" sldId="561"/>
            <ac:spMk id="4" creationId="{387D99BA-94EE-4666-13CF-D2054F8A4877}"/>
          </ac:spMkLst>
        </pc:spChg>
        <pc:spChg chg="mod">
          <ac:chgData name="Thayer Roberts" userId="e893c7bf-44ae-4e1f-84f3-306c664c87c9" providerId="ADAL" clId="{8A4A08AE-AAB7-4FD0-A46A-7DF6D627ECDF}" dt="2024-07-17T16:05:53.609" v="34" actId="20577"/>
          <ac:spMkLst>
            <pc:docMk/>
            <pc:sldMk cId="2183887208" sldId="561"/>
            <ac:spMk id="6" creationId="{87CBCDC7-FBDD-5AA3-3EBB-9C4CA309A833}"/>
          </ac:spMkLst>
        </pc:spChg>
      </pc:sldChg>
      <pc:sldChg chg="del">
        <pc:chgData name="Thayer Roberts" userId="e893c7bf-44ae-4e1f-84f3-306c664c87c9" providerId="ADAL" clId="{8A4A08AE-AAB7-4FD0-A46A-7DF6D627ECDF}" dt="2024-07-17T16:23:58.072" v="41" actId="2696"/>
        <pc:sldMkLst>
          <pc:docMk/>
          <pc:sldMk cId="69126359" sldId="608"/>
        </pc:sldMkLst>
      </pc:sldChg>
      <pc:sldChg chg="del">
        <pc:chgData name="Thayer Roberts" userId="e893c7bf-44ae-4e1f-84f3-306c664c87c9" providerId="ADAL" clId="{8A4A08AE-AAB7-4FD0-A46A-7DF6D627ECDF}" dt="2024-07-17T16:23:31.131" v="40" actId="2696"/>
        <pc:sldMkLst>
          <pc:docMk/>
          <pc:sldMk cId="1730104858" sldId="611"/>
        </pc:sldMkLst>
      </pc:sldChg>
      <pc:sldChg chg="del">
        <pc:chgData name="Thayer Roberts" userId="e893c7bf-44ae-4e1f-84f3-306c664c87c9" providerId="ADAL" clId="{8A4A08AE-AAB7-4FD0-A46A-7DF6D627ECDF}" dt="2024-07-17T16:01:27.549" v="6" actId="2696"/>
        <pc:sldMkLst>
          <pc:docMk/>
          <pc:sldMk cId="4237173757" sldId="623"/>
        </pc:sldMkLst>
      </pc:sldChg>
      <pc:sldChg chg="ord">
        <pc:chgData name="Thayer Roberts" userId="e893c7bf-44ae-4e1f-84f3-306c664c87c9" providerId="ADAL" clId="{8A4A08AE-AAB7-4FD0-A46A-7DF6D627ECDF}" dt="2024-07-17T16:23:02.679" v="37"/>
        <pc:sldMkLst>
          <pc:docMk/>
          <pc:sldMk cId="3846289863" sldId="632"/>
        </pc:sldMkLst>
      </pc:sldChg>
      <pc:sldChg chg="del">
        <pc:chgData name="Thayer Roberts" userId="e893c7bf-44ae-4e1f-84f3-306c664c87c9" providerId="ADAL" clId="{8A4A08AE-AAB7-4FD0-A46A-7DF6D627ECDF}" dt="2024-07-17T15:56:01.514" v="1" actId="2696"/>
        <pc:sldMkLst>
          <pc:docMk/>
          <pc:sldMk cId="2853048470" sldId="634"/>
        </pc:sldMkLst>
      </pc:sldChg>
      <pc:sldChg chg="modSp mod">
        <pc:chgData name="Thayer Roberts" userId="e893c7bf-44ae-4e1f-84f3-306c664c87c9" providerId="ADAL" clId="{8A4A08AE-AAB7-4FD0-A46A-7DF6D627ECDF}" dt="2024-07-19T00:54:11.931" v="51" actId="255"/>
        <pc:sldMkLst>
          <pc:docMk/>
          <pc:sldMk cId="2230309675" sldId="644"/>
        </pc:sldMkLst>
        <pc:spChg chg="mod">
          <ac:chgData name="Thayer Roberts" userId="e893c7bf-44ae-4e1f-84f3-306c664c87c9" providerId="ADAL" clId="{8A4A08AE-AAB7-4FD0-A46A-7DF6D627ECDF}" dt="2024-07-17T18:48:31.606" v="45" actId="20577"/>
          <ac:spMkLst>
            <pc:docMk/>
            <pc:sldMk cId="2230309675" sldId="644"/>
            <ac:spMk id="2" creationId="{16571C0F-161E-D5F4-05D5-711C738870B2}"/>
          </ac:spMkLst>
        </pc:spChg>
        <pc:spChg chg="mod">
          <ac:chgData name="Thayer Roberts" userId="e893c7bf-44ae-4e1f-84f3-306c664c87c9" providerId="ADAL" clId="{8A4A08AE-AAB7-4FD0-A46A-7DF6D627ECDF}" dt="2024-07-19T00:54:11.931" v="51" actId="255"/>
          <ac:spMkLst>
            <pc:docMk/>
            <pc:sldMk cId="2230309675" sldId="644"/>
            <ac:spMk id="3" creationId="{769F5CD5-DCA1-950D-11F2-534CCF1678E4}"/>
          </ac:spMkLst>
        </pc:spChg>
      </pc:sldChg>
      <pc:sldChg chg="del">
        <pc:chgData name="Thayer Roberts" userId="e893c7bf-44ae-4e1f-84f3-306c664c87c9" providerId="ADAL" clId="{8A4A08AE-AAB7-4FD0-A46A-7DF6D627ECDF}" dt="2024-07-17T16:05:28.428" v="32" actId="2696"/>
        <pc:sldMkLst>
          <pc:docMk/>
          <pc:sldMk cId="2323683605" sldId="646"/>
        </pc:sldMkLst>
      </pc:sldChg>
      <pc:sldChg chg="modSp mod">
        <pc:chgData name="Thayer Roberts" userId="e893c7bf-44ae-4e1f-84f3-306c664c87c9" providerId="ADAL" clId="{8A4A08AE-AAB7-4FD0-A46A-7DF6D627ECDF}" dt="2024-07-19T00:56:02.738" v="242" actId="113"/>
        <pc:sldMkLst>
          <pc:docMk/>
          <pc:sldMk cId="649184886" sldId="647"/>
        </pc:sldMkLst>
        <pc:spChg chg="mod">
          <ac:chgData name="Thayer Roberts" userId="e893c7bf-44ae-4e1f-84f3-306c664c87c9" providerId="ADAL" clId="{8A4A08AE-AAB7-4FD0-A46A-7DF6D627ECDF}" dt="2024-07-19T00:56:02.738" v="242" actId="113"/>
          <ac:spMkLst>
            <pc:docMk/>
            <pc:sldMk cId="649184886" sldId="647"/>
            <ac:spMk id="3" creationId="{BDFC3145-78DF-8C45-A32D-EF5107F837D5}"/>
          </ac:spMkLst>
        </pc:spChg>
      </pc:sldChg>
      <pc:sldChg chg="delSp modSp add del mod">
        <pc:chgData name="Thayer Roberts" userId="e893c7bf-44ae-4e1f-84f3-306c664c87c9" providerId="ADAL" clId="{8A4A08AE-AAB7-4FD0-A46A-7DF6D627ECDF}" dt="2024-07-19T01:10:54.179" v="264" actId="20577"/>
        <pc:sldMkLst>
          <pc:docMk/>
          <pc:sldMk cId="939532877" sldId="650"/>
        </pc:sldMkLst>
        <pc:spChg chg="mod">
          <ac:chgData name="Thayer Roberts" userId="e893c7bf-44ae-4e1f-84f3-306c664c87c9" providerId="ADAL" clId="{8A4A08AE-AAB7-4FD0-A46A-7DF6D627ECDF}" dt="2024-07-19T01:10:54.179" v="264" actId="20577"/>
          <ac:spMkLst>
            <pc:docMk/>
            <pc:sldMk cId="939532877" sldId="650"/>
            <ac:spMk id="12" creationId="{0C166603-758D-7A4C-F5A6-E787E664C4AE}"/>
          </ac:spMkLst>
        </pc:spChg>
        <pc:spChg chg="del">
          <ac:chgData name="Thayer Roberts" userId="e893c7bf-44ae-4e1f-84f3-306c664c87c9" providerId="ADAL" clId="{8A4A08AE-AAB7-4FD0-A46A-7DF6D627ECDF}" dt="2024-07-19T01:10:38.374" v="244" actId="478"/>
          <ac:spMkLst>
            <pc:docMk/>
            <pc:sldMk cId="939532877" sldId="650"/>
            <ac:spMk id="15" creationId="{7E62D451-0AFA-1E0D-637C-E309E11E671C}"/>
          </ac:spMkLst>
        </pc:spChg>
      </pc:sldChg>
      <pc:sldChg chg="add del">
        <pc:chgData name="Thayer Roberts" userId="e893c7bf-44ae-4e1f-84f3-306c664c87c9" providerId="ADAL" clId="{8A4A08AE-AAB7-4FD0-A46A-7DF6D627ECDF}" dt="2024-07-19T01:11:14.219" v="265"/>
        <pc:sldMkLst>
          <pc:docMk/>
          <pc:sldMk cId="4100398980" sldId="652"/>
        </pc:sldMkLst>
      </pc:sldChg>
      <pc:sldChg chg="del">
        <pc:chgData name="Thayer Roberts" userId="e893c7bf-44ae-4e1f-84f3-306c664c87c9" providerId="ADAL" clId="{8A4A08AE-AAB7-4FD0-A46A-7DF6D627ECDF}" dt="2024-07-19T00:53:23.421" v="46" actId="47"/>
        <pc:sldMkLst>
          <pc:docMk/>
          <pc:sldMk cId="3457391748" sldId="656"/>
        </pc:sldMkLst>
      </pc:sldChg>
      <pc:sldChg chg="del">
        <pc:chgData name="Thayer Roberts" userId="e893c7bf-44ae-4e1f-84f3-306c664c87c9" providerId="ADAL" clId="{8A4A08AE-AAB7-4FD0-A46A-7DF6D627ECDF}" dt="2024-07-19T00:53:31.378" v="47" actId="47"/>
        <pc:sldMkLst>
          <pc:docMk/>
          <pc:sldMk cId="535672017" sldId="657"/>
        </pc:sldMkLst>
      </pc:sldChg>
      <pc:sldChg chg="del">
        <pc:chgData name="Thayer Roberts" userId="e893c7bf-44ae-4e1f-84f3-306c664c87c9" providerId="ADAL" clId="{8A4A08AE-AAB7-4FD0-A46A-7DF6D627ECDF}" dt="2024-07-17T15:57:18.051" v="3" actId="2696"/>
        <pc:sldMkLst>
          <pc:docMk/>
          <pc:sldMk cId="882608099" sldId="658"/>
        </pc:sldMkLst>
      </pc:sldChg>
      <pc:sldChg chg="del">
        <pc:chgData name="Thayer Roberts" userId="e893c7bf-44ae-4e1f-84f3-306c664c87c9" providerId="ADAL" clId="{8A4A08AE-AAB7-4FD0-A46A-7DF6D627ECDF}" dt="2024-07-17T16:01:14.195" v="5" actId="2696"/>
        <pc:sldMkLst>
          <pc:docMk/>
          <pc:sldMk cId="1712561039" sldId="659"/>
        </pc:sldMkLst>
      </pc:sldChg>
      <pc:sldChg chg="ord">
        <pc:chgData name="Thayer Roberts" userId="e893c7bf-44ae-4e1f-84f3-306c664c87c9" providerId="ADAL" clId="{8A4A08AE-AAB7-4FD0-A46A-7DF6D627ECDF}" dt="2024-07-17T16:24:14.046" v="43"/>
        <pc:sldMkLst>
          <pc:docMk/>
          <pc:sldMk cId="3870214137" sldId="660"/>
        </pc:sldMkLst>
      </pc:sldChg>
      <pc:sldChg chg="del">
        <pc:chgData name="Thayer Roberts" userId="e893c7bf-44ae-4e1f-84f3-306c664c87c9" providerId="ADAL" clId="{8A4A08AE-AAB7-4FD0-A46A-7DF6D627ECDF}" dt="2024-07-17T16:01:32.984" v="7" actId="2696"/>
        <pc:sldMkLst>
          <pc:docMk/>
          <pc:sldMk cId="2600225915" sldId="661"/>
        </pc:sldMkLst>
      </pc:sldChg>
      <pc:sldChg chg="modSp mod">
        <pc:chgData name="Thayer Roberts" userId="e893c7bf-44ae-4e1f-84f3-306c664c87c9" providerId="ADAL" clId="{8A4A08AE-AAB7-4FD0-A46A-7DF6D627ECDF}" dt="2024-07-17T16:02:15.544" v="31" actId="313"/>
        <pc:sldMkLst>
          <pc:docMk/>
          <pc:sldMk cId="3613179760" sldId="662"/>
        </pc:sldMkLst>
        <pc:spChg chg="mod">
          <ac:chgData name="Thayer Roberts" userId="e893c7bf-44ae-4e1f-84f3-306c664c87c9" providerId="ADAL" clId="{8A4A08AE-AAB7-4FD0-A46A-7DF6D627ECDF}" dt="2024-07-17T16:02:15.544" v="31" actId="313"/>
          <ac:spMkLst>
            <pc:docMk/>
            <pc:sldMk cId="3613179760" sldId="662"/>
            <ac:spMk id="5" creationId="{50EED673-AA34-6A12-BDDB-18A67332B1A5}"/>
          </ac:spMkLst>
        </pc:spChg>
      </pc:sldChg>
      <pc:sldChg chg="del">
        <pc:chgData name="Thayer Roberts" userId="e893c7bf-44ae-4e1f-84f3-306c664c87c9" providerId="ADAL" clId="{8A4A08AE-AAB7-4FD0-A46A-7DF6D627ECDF}" dt="2024-07-17T15:54:25.481" v="0" actId="2696"/>
        <pc:sldMkLst>
          <pc:docMk/>
          <pc:sldMk cId="2436139677" sldId="663"/>
        </pc:sldMkLst>
      </pc:sldChg>
      <pc:sldChg chg="ord">
        <pc:chgData name="Thayer Roberts" userId="e893c7bf-44ae-4e1f-84f3-306c664c87c9" providerId="ADAL" clId="{8A4A08AE-AAB7-4FD0-A46A-7DF6D627ECDF}" dt="2024-07-17T16:23:14.170" v="39"/>
        <pc:sldMkLst>
          <pc:docMk/>
          <pc:sldMk cId="1360085985" sldId="666"/>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s://www.ncd.gov/publications/2021/ncd-letter-qaly-ban" TargetMode="External"/><Relationship Id="rId2" Type="http://schemas.openxmlformats.org/officeDocument/2006/relationships/hyperlink" Target="https://ncd.gov/sites/default/files/NCD_Quality_Adjusted_Life_Report_508.pdf" TargetMode="External"/><Relationship Id="rId1" Type="http://schemas.openxmlformats.org/officeDocument/2006/relationships/hyperlink" Target="https://www.nytimes.com/1992/09/01/opinion/l-oregon-health-plan-is-unfair-to-the-disabled-659492.html"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ncd.gov/publications/2021/ncd-letter-qaly-ban" TargetMode="External"/><Relationship Id="rId2" Type="http://schemas.openxmlformats.org/officeDocument/2006/relationships/hyperlink" Target="https://ncd.gov/sites/default/files/NCD_Quality_Adjusted_Life_Report_508.pdf" TargetMode="External"/><Relationship Id="rId1" Type="http://schemas.openxmlformats.org/officeDocument/2006/relationships/hyperlink" Target="https://www.nytimes.com/1992/09/01/opinion/l-oregon-health-plan-is-unfair-to-the-disabled-659492.htm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1A113-E44D-4664-BBB0-54BCD5336EE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BBEEDFB-74D2-4BC7-919D-D7FE09966AB4}">
      <dgm:prSet custT="1"/>
      <dgm:spPr/>
      <dgm:t>
        <a:bodyPr/>
        <a:lstStyle/>
        <a:p>
          <a:r>
            <a:rPr lang="en-US" sz="1400" b="1" dirty="0">
              <a:latin typeface="+mn-lt"/>
            </a:rPr>
            <a:t>1973: </a:t>
          </a:r>
          <a:r>
            <a:rPr lang="en-US" sz="1400" dirty="0">
              <a:latin typeface="+mn-lt"/>
            </a:rPr>
            <a:t>Section 504 of the Rehab Act ensured that individuals with disabilities would not “be excluded from participation in, be denied the benefits of, or otherwise be subjected to discrimination,” under any program offered by any Executive Agency, including Medicare. </a:t>
          </a:r>
        </a:p>
      </dgm:t>
    </dgm:pt>
    <dgm:pt modelId="{B022672C-B944-461A-B657-A2C80785578D}" type="parTrans" cxnId="{F817896F-849F-4046-851D-F80B81DE21F1}">
      <dgm:prSet/>
      <dgm:spPr/>
      <dgm:t>
        <a:bodyPr/>
        <a:lstStyle/>
        <a:p>
          <a:endParaRPr lang="en-US"/>
        </a:p>
      </dgm:t>
    </dgm:pt>
    <dgm:pt modelId="{4B1ED0BD-3238-4F1F-BD8C-8B02BA339D88}" type="sibTrans" cxnId="{F817896F-849F-4046-851D-F80B81DE21F1}">
      <dgm:prSet/>
      <dgm:spPr/>
      <dgm:t>
        <a:bodyPr/>
        <a:lstStyle/>
        <a:p>
          <a:endParaRPr lang="en-US"/>
        </a:p>
      </dgm:t>
    </dgm:pt>
    <dgm:pt modelId="{961173E7-77B0-4473-8D95-F5DDAD30C580}">
      <dgm:prSet custT="1"/>
      <dgm:spPr/>
      <dgm:t>
        <a:bodyPr/>
        <a:lstStyle/>
        <a:p>
          <a:r>
            <a:rPr lang="en-US" sz="1400" b="1" dirty="0"/>
            <a:t>1990: </a:t>
          </a:r>
          <a:r>
            <a:rPr lang="en-US" sz="1400" dirty="0"/>
            <a:t>Passage of the Americans with Disabilities Act. </a:t>
          </a:r>
        </a:p>
      </dgm:t>
    </dgm:pt>
    <dgm:pt modelId="{A8383E3D-615E-473D-8288-FCFC98EA6098}" type="parTrans" cxnId="{5E0E8DF9-E27F-4548-912A-7FDA9398998B}">
      <dgm:prSet/>
      <dgm:spPr/>
      <dgm:t>
        <a:bodyPr/>
        <a:lstStyle/>
        <a:p>
          <a:endParaRPr lang="en-US"/>
        </a:p>
      </dgm:t>
    </dgm:pt>
    <dgm:pt modelId="{BBF622D8-0F5E-4B5F-A603-CDD90330565B}" type="sibTrans" cxnId="{5E0E8DF9-E27F-4548-912A-7FDA9398998B}">
      <dgm:prSet/>
      <dgm:spPr/>
      <dgm:t>
        <a:bodyPr/>
        <a:lstStyle/>
        <a:p>
          <a:endParaRPr lang="en-US"/>
        </a:p>
      </dgm:t>
    </dgm:pt>
    <dgm:pt modelId="{F6A42883-98C8-406E-93B8-44E89743403A}">
      <dgm:prSet custT="1"/>
      <dgm:spPr/>
      <dgm:t>
        <a:bodyPr/>
        <a:lstStyle/>
        <a:p>
          <a:r>
            <a:rPr lang="en-US" sz="1300" b="1" dirty="0"/>
            <a:t>1992</a:t>
          </a:r>
          <a:r>
            <a:rPr lang="en-US" sz="1300" dirty="0"/>
            <a:t>: </a:t>
          </a:r>
          <a:r>
            <a:rPr lang="en-US" sz="1400" dirty="0">
              <a:latin typeface="+mn-lt"/>
            </a:rPr>
            <a:t>Oregon sought a Medicaid waiver using QALYs to determine covered services. </a:t>
          </a:r>
          <a:r>
            <a:rPr lang="en-US" sz="1400" b="1" u="none" dirty="0">
              <a:latin typeface="+mn-lt"/>
              <a:hlinkClick xmlns:r="http://schemas.openxmlformats.org/officeDocument/2006/relationships" r:id="rId1">
                <a:extLst>
                  <a:ext uri="{A12FA001-AC4F-418D-AE19-62706E023703}">
                    <ahyp:hlinkClr xmlns:ahyp="http://schemas.microsoft.com/office/drawing/2018/hyperlinkcolor" val="tx"/>
                  </a:ext>
                </a:extLst>
              </a:hlinkClick>
            </a:rPr>
            <a:t>HHS rejected the waiver</a:t>
          </a:r>
          <a:r>
            <a:rPr lang="en-US" sz="1400" dirty="0">
              <a:latin typeface="+mn-lt"/>
            </a:rPr>
            <a:t>, claiming its use of QALYs would violate the recently-passed ADA.</a:t>
          </a:r>
          <a:endParaRPr lang="en-US" sz="1300" b="0" dirty="0">
            <a:latin typeface="+mn-lt"/>
          </a:endParaRPr>
        </a:p>
      </dgm:t>
    </dgm:pt>
    <dgm:pt modelId="{30678CAE-01D4-47EB-8EF5-A7793529A47B}" type="parTrans" cxnId="{441700A3-A889-4DFD-B8C1-AC4741DC1D29}">
      <dgm:prSet/>
      <dgm:spPr/>
      <dgm:t>
        <a:bodyPr/>
        <a:lstStyle/>
        <a:p>
          <a:endParaRPr lang="en-US"/>
        </a:p>
      </dgm:t>
    </dgm:pt>
    <dgm:pt modelId="{9044AC6E-F247-4B26-8C69-4618C06F531A}" type="sibTrans" cxnId="{441700A3-A889-4DFD-B8C1-AC4741DC1D29}">
      <dgm:prSet/>
      <dgm:spPr/>
      <dgm:t>
        <a:bodyPr/>
        <a:lstStyle/>
        <a:p>
          <a:endParaRPr lang="en-US"/>
        </a:p>
      </dgm:t>
    </dgm:pt>
    <dgm:pt modelId="{1C73FD73-FA6A-4420-9C5E-756BF99FD207}">
      <dgm:prSet custT="1"/>
      <dgm:spPr/>
      <dgm:t>
        <a:bodyPr/>
        <a:lstStyle/>
        <a:p>
          <a:r>
            <a:rPr lang="en-US" sz="1300" b="1" dirty="0"/>
            <a:t>2019: </a:t>
          </a:r>
          <a:r>
            <a:rPr lang="en-US" sz="1400" dirty="0">
              <a:latin typeface="+mn-lt"/>
            </a:rPr>
            <a:t>The NCD issued </a:t>
          </a:r>
          <a:r>
            <a:rPr lang="en-US" sz="1400" b="1" dirty="0">
              <a:latin typeface="+mn-lt"/>
              <a:hlinkClick xmlns:r="http://schemas.openxmlformats.org/officeDocument/2006/relationships" r:id="rId2">
                <a:extLst>
                  <a:ext uri="{A12FA001-AC4F-418D-AE19-62706E023703}">
                    <ahyp:hlinkClr xmlns:ahyp="http://schemas.microsoft.com/office/drawing/2018/hyperlinkcolor" val="tx"/>
                  </a:ext>
                </a:extLst>
              </a:hlinkClick>
            </a:rPr>
            <a:t>a report</a:t>
          </a:r>
          <a:r>
            <a:rPr lang="en-US" sz="1400" b="1" dirty="0">
              <a:latin typeface="+mn-lt"/>
            </a:rPr>
            <a:t> </a:t>
          </a:r>
          <a:r>
            <a:rPr lang="en-US" sz="1400" dirty="0">
              <a:latin typeface="+mn-lt"/>
            </a:rPr>
            <a:t>on QALYS recommending policymakers avoid reference to QALYs</a:t>
          </a:r>
          <a:r>
            <a:rPr lang="en-US" sz="1300" dirty="0">
              <a:latin typeface="Helvetica Neue" panose="02000503000000020004" pitchFamily="2" charset="0"/>
            </a:rPr>
            <a:t>.</a:t>
          </a:r>
          <a:endParaRPr lang="en-US" sz="1300" dirty="0"/>
        </a:p>
      </dgm:t>
    </dgm:pt>
    <dgm:pt modelId="{EC962212-1238-4F84-87B4-B6EA86A1920A}" type="parTrans" cxnId="{19A57E4E-D8E2-41A3-81CD-EABC6B31DBF0}">
      <dgm:prSet/>
      <dgm:spPr/>
      <dgm:t>
        <a:bodyPr/>
        <a:lstStyle/>
        <a:p>
          <a:endParaRPr lang="en-US"/>
        </a:p>
      </dgm:t>
    </dgm:pt>
    <dgm:pt modelId="{F4DF9D6E-8040-464E-AC90-19804AD4090F}" type="sibTrans" cxnId="{19A57E4E-D8E2-41A3-81CD-EABC6B31DBF0}">
      <dgm:prSet/>
      <dgm:spPr/>
      <dgm:t>
        <a:bodyPr/>
        <a:lstStyle/>
        <a:p>
          <a:endParaRPr lang="en-US"/>
        </a:p>
      </dgm:t>
    </dgm:pt>
    <dgm:pt modelId="{C1FB17B7-F6B9-4037-9893-9A2C7C842124}">
      <dgm:prSet custT="1"/>
      <dgm:spPr/>
      <dgm:t>
        <a:bodyPr/>
        <a:lstStyle/>
        <a:p>
          <a:r>
            <a:rPr lang="en-US" sz="1400" b="1" dirty="0">
              <a:latin typeface="+mn-lt"/>
            </a:rPr>
            <a:t>2021: </a:t>
          </a:r>
          <a:r>
            <a:rPr lang="en-US" sz="1400" dirty="0">
              <a:latin typeface="+mn-lt"/>
            </a:rPr>
            <a:t>The National Council on Disability </a:t>
          </a:r>
          <a:r>
            <a:rPr lang="en-US" sz="1400" dirty="0">
              <a:latin typeface="+mn-lt"/>
              <a:hlinkClick xmlns:r="http://schemas.openxmlformats.org/officeDocument/2006/relationships" r:id="rId3">
                <a:extLst>
                  <a:ext uri="{A12FA001-AC4F-418D-AE19-62706E023703}">
                    <ahyp:hlinkClr xmlns:ahyp="http://schemas.microsoft.com/office/drawing/2018/hyperlinkcolor" val="tx"/>
                  </a:ext>
                </a:extLst>
              </a:hlinkClick>
            </a:rPr>
            <a:t>calls for</a:t>
          </a:r>
          <a:r>
            <a:rPr lang="en-US" sz="1400" dirty="0">
              <a:latin typeface="+mn-lt"/>
            </a:rPr>
            <a:t> an “unambiguous” ban on the QALY throughout federal programs. </a:t>
          </a:r>
        </a:p>
      </dgm:t>
    </dgm:pt>
    <dgm:pt modelId="{2E506E07-DBDC-45AD-B9AD-7E75C032C0E5}" type="parTrans" cxnId="{7C718249-FAF3-4955-9775-A2F020CE87E9}">
      <dgm:prSet/>
      <dgm:spPr/>
      <dgm:t>
        <a:bodyPr/>
        <a:lstStyle/>
        <a:p>
          <a:endParaRPr lang="en-US"/>
        </a:p>
      </dgm:t>
    </dgm:pt>
    <dgm:pt modelId="{19281811-C1CF-4E99-B430-3F7E3814BB33}" type="sibTrans" cxnId="{7C718249-FAF3-4955-9775-A2F020CE87E9}">
      <dgm:prSet/>
      <dgm:spPr/>
      <dgm:t>
        <a:bodyPr/>
        <a:lstStyle/>
        <a:p>
          <a:endParaRPr lang="en-US"/>
        </a:p>
      </dgm:t>
    </dgm:pt>
    <dgm:pt modelId="{F9518CD4-BE01-4C73-8327-8C46C0019992}">
      <dgm:prSet custT="1"/>
      <dgm:spPr/>
      <dgm:t>
        <a:bodyPr/>
        <a:lstStyle/>
        <a:p>
          <a:r>
            <a:rPr lang="en-US" sz="1400" b="1" dirty="0">
              <a:latin typeface="+mn-lt"/>
            </a:rPr>
            <a:t>2024</a:t>
          </a:r>
          <a:r>
            <a:rPr lang="en-US" sz="1400" dirty="0">
              <a:latin typeface="+mn-lt"/>
            </a:rPr>
            <a:t>: House passed the Protecting Health Care for All Patients Act barring QALYs across federal programs.</a:t>
          </a:r>
        </a:p>
      </dgm:t>
    </dgm:pt>
    <dgm:pt modelId="{AA1C5480-C6B8-4592-A0F6-C307D1021523}" type="parTrans" cxnId="{8C3E974A-0E92-423B-B7BF-7E6CA7F39028}">
      <dgm:prSet/>
      <dgm:spPr/>
      <dgm:t>
        <a:bodyPr/>
        <a:lstStyle/>
        <a:p>
          <a:endParaRPr lang="en-US"/>
        </a:p>
      </dgm:t>
    </dgm:pt>
    <dgm:pt modelId="{BE4BB8B9-A448-43D8-9D70-2DB5701CB4B7}" type="sibTrans" cxnId="{8C3E974A-0E92-423B-B7BF-7E6CA7F39028}">
      <dgm:prSet/>
      <dgm:spPr/>
      <dgm:t>
        <a:bodyPr/>
        <a:lstStyle/>
        <a:p>
          <a:endParaRPr lang="en-US"/>
        </a:p>
      </dgm:t>
    </dgm:pt>
    <dgm:pt modelId="{6C25CA0D-A1C8-1040-9CA2-311F766C7292}">
      <dgm:prSet custT="1"/>
      <dgm:spPr/>
      <dgm:t>
        <a:bodyPr/>
        <a:lstStyle/>
        <a:p>
          <a:r>
            <a:rPr lang="en-US" sz="1300" b="1" dirty="0"/>
            <a:t>2010: </a:t>
          </a:r>
          <a:r>
            <a:rPr lang="en-US" sz="1400" dirty="0">
              <a:latin typeface="+mn-lt"/>
            </a:rPr>
            <a:t>The Affordable Care Act authorized PCORI &amp; barred PCORI and Medicare from using QALYs. Section 1557 barred discrimination more broadly.</a:t>
          </a:r>
        </a:p>
      </dgm:t>
    </dgm:pt>
    <dgm:pt modelId="{DC5A3FAF-8D84-144D-A2F4-4F5851479200}" type="parTrans" cxnId="{795E5FD5-80F0-9844-A9FC-ED40907039DB}">
      <dgm:prSet/>
      <dgm:spPr/>
      <dgm:t>
        <a:bodyPr/>
        <a:lstStyle/>
        <a:p>
          <a:endParaRPr lang="en-US"/>
        </a:p>
      </dgm:t>
    </dgm:pt>
    <dgm:pt modelId="{5619FE19-C58E-244F-9117-B9B36021218F}" type="sibTrans" cxnId="{795E5FD5-80F0-9844-A9FC-ED40907039DB}">
      <dgm:prSet/>
      <dgm:spPr/>
      <dgm:t>
        <a:bodyPr/>
        <a:lstStyle/>
        <a:p>
          <a:endParaRPr lang="en-US"/>
        </a:p>
      </dgm:t>
    </dgm:pt>
    <dgm:pt modelId="{01CF56BF-6C21-0B44-A017-772C6A9F00DE}">
      <dgm:prSet custT="1"/>
      <dgm:spPr/>
      <dgm:t>
        <a:bodyPr/>
        <a:lstStyle/>
        <a:p>
          <a:r>
            <a:rPr lang="en-US" sz="1400" b="1" dirty="0">
              <a:latin typeface="+mn-lt"/>
            </a:rPr>
            <a:t>2016: </a:t>
          </a:r>
          <a:r>
            <a:rPr lang="en-US" sz="1400" dirty="0">
              <a:latin typeface="+mn-lt"/>
            </a:rPr>
            <a:t>ICER named in proposed CMMI demo as reference for Part B drugs. Not implemented. </a:t>
          </a:r>
        </a:p>
      </dgm:t>
    </dgm:pt>
    <dgm:pt modelId="{17D08CFF-EBD4-0344-B7F8-51584BA1BACA}" type="parTrans" cxnId="{A1EF19DA-3669-C04E-A64C-6191ADE4555A}">
      <dgm:prSet/>
      <dgm:spPr/>
      <dgm:t>
        <a:bodyPr/>
        <a:lstStyle/>
        <a:p>
          <a:endParaRPr lang="en-US"/>
        </a:p>
      </dgm:t>
    </dgm:pt>
    <dgm:pt modelId="{DFFEDFA9-C7B1-C74C-A82A-6DE612108EC0}" type="sibTrans" cxnId="{A1EF19DA-3669-C04E-A64C-6191ADE4555A}">
      <dgm:prSet/>
      <dgm:spPr/>
      <dgm:t>
        <a:bodyPr/>
        <a:lstStyle/>
        <a:p>
          <a:endParaRPr lang="en-US"/>
        </a:p>
      </dgm:t>
    </dgm:pt>
    <dgm:pt modelId="{C9C39988-43CF-9F4F-AF1E-3E2E105C80BD}">
      <dgm:prSet custT="1"/>
      <dgm:spPr/>
      <dgm:t>
        <a:bodyPr/>
        <a:lstStyle/>
        <a:p>
          <a:r>
            <a:rPr lang="en-US" sz="1300" b="1" dirty="0"/>
            <a:t>2017: </a:t>
          </a:r>
          <a:r>
            <a:rPr lang="en-US" sz="1400" dirty="0">
              <a:latin typeface="+mn-lt"/>
            </a:rPr>
            <a:t>ICER partnered with VA to advise on their formulary development. </a:t>
          </a:r>
        </a:p>
      </dgm:t>
    </dgm:pt>
    <dgm:pt modelId="{F4B4B08A-DDE6-9049-B3D6-A71FE3D5C583}" type="parTrans" cxnId="{8DA065F9-4BE8-9C4F-9EC6-12C6F1B27C30}">
      <dgm:prSet/>
      <dgm:spPr/>
      <dgm:t>
        <a:bodyPr/>
        <a:lstStyle/>
        <a:p>
          <a:endParaRPr lang="en-US"/>
        </a:p>
      </dgm:t>
    </dgm:pt>
    <dgm:pt modelId="{64C4431C-D8B5-504A-B0ED-1B5650EEB806}" type="sibTrans" cxnId="{8DA065F9-4BE8-9C4F-9EC6-12C6F1B27C30}">
      <dgm:prSet/>
      <dgm:spPr/>
      <dgm:t>
        <a:bodyPr/>
        <a:lstStyle/>
        <a:p>
          <a:endParaRPr lang="en-US"/>
        </a:p>
      </dgm:t>
    </dgm:pt>
    <dgm:pt modelId="{D9ED213C-8E9B-BA4E-8BB3-9E0DBC407CA3}">
      <dgm:prSet custT="1"/>
      <dgm:spPr/>
      <dgm:t>
        <a:bodyPr/>
        <a:lstStyle/>
        <a:p>
          <a:r>
            <a:rPr lang="en-US" sz="1300" b="1" dirty="0"/>
            <a:t>2018: </a:t>
          </a:r>
          <a:r>
            <a:rPr lang="en-US" sz="1400" dirty="0">
              <a:latin typeface="+mn-lt"/>
            </a:rPr>
            <a:t>CVS Caremark announced benefit package excluding drugs over a QALY benchmark ($100,000 per QALY) as determined by ICER. Advocates convinced CVS to stop marketing it.</a:t>
          </a:r>
        </a:p>
      </dgm:t>
    </dgm:pt>
    <dgm:pt modelId="{43DB0ECF-22DE-1241-8873-D166E1FE97CE}" type="parTrans" cxnId="{9A816013-601C-3C4E-8C80-833C719E01D2}">
      <dgm:prSet/>
      <dgm:spPr/>
      <dgm:t>
        <a:bodyPr/>
        <a:lstStyle/>
        <a:p>
          <a:endParaRPr lang="en-US"/>
        </a:p>
      </dgm:t>
    </dgm:pt>
    <dgm:pt modelId="{8F696B44-E726-C34A-A8AE-A8E15318BB6B}" type="sibTrans" cxnId="{9A816013-601C-3C4E-8C80-833C719E01D2}">
      <dgm:prSet/>
      <dgm:spPr/>
      <dgm:t>
        <a:bodyPr/>
        <a:lstStyle/>
        <a:p>
          <a:endParaRPr lang="en-US"/>
        </a:p>
      </dgm:t>
    </dgm:pt>
    <dgm:pt modelId="{858689DA-DCB0-8745-8CF2-1A5B5C77CB3F}" type="pres">
      <dgm:prSet presAssocID="{69B1A113-E44D-4664-BBB0-54BCD5336EE0}" presName="vert0" presStyleCnt="0">
        <dgm:presLayoutVars>
          <dgm:dir/>
          <dgm:animOne val="branch"/>
          <dgm:animLvl val="lvl"/>
        </dgm:presLayoutVars>
      </dgm:prSet>
      <dgm:spPr/>
    </dgm:pt>
    <dgm:pt modelId="{0703DEF7-8D4F-8B4A-8657-EE2488225A2D}" type="pres">
      <dgm:prSet presAssocID="{1BBEEDFB-74D2-4BC7-919D-D7FE09966AB4}" presName="thickLine" presStyleLbl="alignNode1" presStyleIdx="0" presStyleCnt="10" custLinFactNeighborY="-6768"/>
      <dgm:spPr/>
    </dgm:pt>
    <dgm:pt modelId="{27D618E0-E6EC-AE43-9230-72154C128436}" type="pres">
      <dgm:prSet presAssocID="{1BBEEDFB-74D2-4BC7-919D-D7FE09966AB4}" presName="horz1" presStyleCnt="0"/>
      <dgm:spPr/>
    </dgm:pt>
    <dgm:pt modelId="{FA9C7879-A2A2-CF40-B3AF-945459829232}" type="pres">
      <dgm:prSet presAssocID="{1BBEEDFB-74D2-4BC7-919D-D7FE09966AB4}" presName="tx1" presStyleLbl="revTx" presStyleIdx="0" presStyleCnt="10"/>
      <dgm:spPr/>
    </dgm:pt>
    <dgm:pt modelId="{7BA00FC7-275C-9D40-8A1F-B1D0DD596291}" type="pres">
      <dgm:prSet presAssocID="{1BBEEDFB-74D2-4BC7-919D-D7FE09966AB4}" presName="vert1" presStyleCnt="0"/>
      <dgm:spPr/>
    </dgm:pt>
    <dgm:pt modelId="{47E9EDCB-2DC4-CC4B-8E9D-C7F3B657CA6F}" type="pres">
      <dgm:prSet presAssocID="{961173E7-77B0-4473-8D95-F5DDAD30C580}" presName="thickLine" presStyleLbl="alignNode1" presStyleIdx="1" presStyleCnt="10"/>
      <dgm:spPr/>
    </dgm:pt>
    <dgm:pt modelId="{CDDE7011-9CE7-C546-BD42-3704166321B5}" type="pres">
      <dgm:prSet presAssocID="{961173E7-77B0-4473-8D95-F5DDAD30C580}" presName="horz1" presStyleCnt="0"/>
      <dgm:spPr/>
    </dgm:pt>
    <dgm:pt modelId="{3240DBD4-74FA-8542-8BDB-5099CF9934E5}" type="pres">
      <dgm:prSet presAssocID="{961173E7-77B0-4473-8D95-F5DDAD30C580}" presName="tx1" presStyleLbl="revTx" presStyleIdx="1" presStyleCnt="10"/>
      <dgm:spPr/>
    </dgm:pt>
    <dgm:pt modelId="{B4E2EC23-CD6D-264C-A03E-A54155E38C42}" type="pres">
      <dgm:prSet presAssocID="{961173E7-77B0-4473-8D95-F5DDAD30C580}" presName="vert1" presStyleCnt="0"/>
      <dgm:spPr/>
    </dgm:pt>
    <dgm:pt modelId="{EF6F8240-9B32-AF4F-B0B0-FCE1811BE32D}" type="pres">
      <dgm:prSet presAssocID="{F6A42883-98C8-406E-93B8-44E89743403A}" presName="thickLine" presStyleLbl="alignNode1" presStyleIdx="2" presStyleCnt="10"/>
      <dgm:spPr/>
    </dgm:pt>
    <dgm:pt modelId="{01004B40-9E6E-3C41-BA40-531F221D2FEF}" type="pres">
      <dgm:prSet presAssocID="{F6A42883-98C8-406E-93B8-44E89743403A}" presName="horz1" presStyleCnt="0"/>
      <dgm:spPr/>
    </dgm:pt>
    <dgm:pt modelId="{646D2D15-66A9-594C-BB10-712A7BC4FC62}" type="pres">
      <dgm:prSet presAssocID="{F6A42883-98C8-406E-93B8-44E89743403A}" presName="tx1" presStyleLbl="revTx" presStyleIdx="2" presStyleCnt="10"/>
      <dgm:spPr/>
    </dgm:pt>
    <dgm:pt modelId="{02309FF5-8A87-F347-B80B-79396EF92496}" type="pres">
      <dgm:prSet presAssocID="{F6A42883-98C8-406E-93B8-44E89743403A}" presName="vert1" presStyleCnt="0"/>
      <dgm:spPr/>
    </dgm:pt>
    <dgm:pt modelId="{E724E8C0-B506-8945-9587-3731EF9FD16C}" type="pres">
      <dgm:prSet presAssocID="{6C25CA0D-A1C8-1040-9CA2-311F766C7292}" presName="thickLine" presStyleLbl="alignNode1" presStyleIdx="3" presStyleCnt="10"/>
      <dgm:spPr/>
    </dgm:pt>
    <dgm:pt modelId="{BD1FBAA8-03C3-A842-9802-E23C39866590}" type="pres">
      <dgm:prSet presAssocID="{6C25CA0D-A1C8-1040-9CA2-311F766C7292}" presName="horz1" presStyleCnt="0"/>
      <dgm:spPr/>
    </dgm:pt>
    <dgm:pt modelId="{46058B9B-7299-2F43-8C76-ED75B89F707C}" type="pres">
      <dgm:prSet presAssocID="{6C25CA0D-A1C8-1040-9CA2-311F766C7292}" presName="tx1" presStyleLbl="revTx" presStyleIdx="3" presStyleCnt="10"/>
      <dgm:spPr/>
    </dgm:pt>
    <dgm:pt modelId="{6F77542F-45F1-6D4E-8A5F-EF8BE400527F}" type="pres">
      <dgm:prSet presAssocID="{6C25CA0D-A1C8-1040-9CA2-311F766C7292}" presName="vert1" presStyleCnt="0"/>
      <dgm:spPr/>
    </dgm:pt>
    <dgm:pt modelId="{A4D88F59-C63F-E243-8AE7-3D00E5CB7E1C}" type="pres">
      <dgm:prSet presAssocID="{01CF56BF-6C21-0B44-A017-772C6A9F00DE}" presName="thickLine" presStyleLbl="alignNode1" presStyleIdx="4" presStyleCnt="10"/>
      <dgm:spPr/>
    </dgm:pt>
    <dgm:pt modelId="{15CAE24D-C42F-F649-839D-C90408ABBC69}" type="pres">
      <dgm:prSet presAssocID="{01CF56BF-6C21-0B44-A017-772C6A9F00DE}" presName="horz1" presStyleCnt="0"/>
      <dgm:spPr/>
    </dgm:pt>
    <dgm:pt modelId="{1745F4A1-3ABB-714F-9A17-1BB85EA8B91B}" type="pres">
      <dgm:prSet presAssocID="{01CF56BF-6C21-0B44-A017-772C6A9F00DE}" presName="tx1" presStyleLbl="revTx" presStyleIdx="4" presStyleCnt="10"/>
      <dgm:spPr/>
    </dgm:pt>
    <dgm:pt modelId="{F20AC8C5-DFF5-0E47-96A1-E8FB3E1B81AA}" type="pres">
      <dgm:prSet presAssocID="{01CF56BF-6C21-0B44-A017-772C6A9F00DE}" presName="vert1" presStyleCnt="0"/>
      <dgm:spPr/>
    </dgm:pt>
    <dgm:pt modelId="{3ECE2E36-18FD-004E-BE87-06E2B9F36A00}" type="pres">
      <dgm:prSet presAssocID="{C9C39988-43CF-9F4F-AF1E-3E2E105C80BD}" presName="thickLine" presStyleLbl="alignNode1" presStyleIdx="5" presStyleCnt="10"/>
      <dgm:spPr/>
    </dgm:pt>
    <dgm:pt modelId="{E4B0153E-7C63-934A-8CE6-6B82514274D2}" type="pres">
      <dgm:prSet presAssocID="{C9C39988-43CF-9F4F-AF1E-3E2E105C80BD}" presName="horz1" presStyleCnt="0"/>
      <dgm:spPr/>
    </dgm:pt>
    <dgm:pt modelId="{B0ACD0CF-0435-9543-AD40-F38F88E89576}" type="pres">
      <dgm:prSet presAssocID="{C9C39988-43CF-9F4F-AF1E-3E2E105C80BD}" presName="tx1" presStyleLbl="revTx" presStyleIdx="5" presStyleCnt="10"/>
      <dgm:spPr/>
    </dgm:pt>
    <dgm:pt modelId="{8673B101-985A-E84F-81BB-E0FA3429257B}" type="pres">
      <dgm:prSet presAssocID="{C9C39988-43CF-9F4F-AF1E-3E2E105C80BD}" presName="vert1" presStyleCnt="0"/>
      <dgm:spPr/>
    </dgm:pt>
    <dgm:pt modelId="{7FF5DA68-0F06-8A49-8C39-D789166F3BDA}" type="pres">
      <dgm:prSet presAssocID="{D9ED213C-8E9B-BA4E-8BB3-9E0DBC407CA3}" presName="thickLine" presStyleLbl="alignNode1" presStyleIdx="6" presStyleCnt="10"/>
      <dgm:spPr/>
    </dgm:pt>
    <dgm:pt modelId="{8807A61B-5852-DC47-9160-A81C4780B537}" type="pres">
      <dgm:prSet presAssocID="{D9ED213C-8E9B-BA4E-8BB3-9E0DBC407CA3}" presName="horz1" presStyleCnt="0"/>
      <dgm:spPr/>
    </dgm:pt>
    <dgm:pt modelId="{9A767FAF-1860-334A-9896-9E80619E1247}" type="pres">
      <dgm:prSet presAssocID="{D9ED213C-8E9B-BA4E-8BB3-9E0DBC407CA3}" presName="tx1" presStyleLbl="revTx" presStyleIdx="6" presStyleCnt="10"/>
      <dgm:spPr/>
    </dgm:pt>
    <dgm:pt modelId="{7D41F0BD-2580-C147-881A-7106BA013D4C}" type="pres">
      <dgm:prSet presAssocID="{D9ED213C-8E9B-BA4E-8BB3-9E0DBC407CA3}" presName="vert1" presStyleCnt="0"/>
      <dgm:spPr/>
    </dgm:pt>
    <dgm:pt modelId="{9D4525BA-2E34-994B-88F6-8A3746FCE07A}" type="pres">
      <dgm:prSet presAssocID="{1C73FD73-FA6A-4420-9C5E-756BF99FD207}" presName="thickLine" presStyleLbl="alignNode1" presStyleIdx="7" presStyleCnt="10"/>
      <dgm:spPr/>
    </dgm:pt>
    <dgm:pt modelId="{ED2B682C-B232-EA4B-8214-66BD796E0220}" type="pres">
      <dgm:prSet presAssocID="{1C73FD73-FA6A-4420-9C5E-756BF99FD207}" presName="horz1" presStyleCnt="0"/>
      <dgm:spPr/>
    </dgm:pt>
    <dgm:pt modelId="{464E114E-08C8-064A-B719-F4DA69953BC1}" type="pres">
      <dgm:prSet presAssocID="{1C73FD73-FA6A-4420-9C5E-756BF99FD207}" presName="tx1" presStyleLbl="revTx" presStyleIdx="7" presStyleCnt="10"/>
      <dgm:spPr/>
    </dgm:pt>
    <dgm:pt modelId="{568D19DF-CD5F-2C4E-A20E-BF9CA69A8CFA}" type="pres">
      <dgm:prSet presAssocID="{1C73FD73-FA6A-4420-9C5E-756BF99FD207}" presName="vert1" presStyleCnt="0"/>
      <dgm:spPr/>
    </dgm:pt>
    <dgm:pt modelId="{C2279B82-3AB2-DE44-B3F1-BF7BEA4A967E}" type="pres">
      <dgm:prSet presAssocID="{C1FB17B7-F6B9-4037-9893-9A2C7C842124}" presName="thickLine" presStyleLbl="alignNode1" presStyleIdx="8" presStyleCnt="10"/>
      <dgm:spPr/>
    </dgm:pt>
    <dgm:pt modelId="{6E0BCFBB-E1BD-E74B-B883-1C27FEC4B180}" type="pres">
      <dgm:prSet presAssocID="{C1FB17B7-F6B9-4037-9893-9A2C7C842124}" presName="horz1" presStyleCnt="0"/>
      <dgm:spPr/>
    </dgm:pt>
    <dgm:pt modelId="{C4ED63BC-C2A5-124D-8EEE-ED6E8AEBE3AA}" type="pres">
      <dgm:prSet presAssocID="{C1FB17B7-F6B9-4037-9893-9A2C7C842124}" presName="tx1" presStyleLbl="revTx" presStyleIdx="8" presStyleCnt="10"/>
      <dgm:spPr/>
    </dgm:pt>
    <dgm:pt modelId="{13B1CED6-68D4-FD43-8C42-CDA133CC93F9}" type="pres">
      <dgm:prSet presAssocID="{C1FB17B7-F6B9-4037-9893-9A2C7C842124}" presName="vert1" presStyleCnt="0"/>
      <dgm:spPr/>
    </dgm:pt>
    <dgm:pt modelId="{8043D940-DE04-2544-B559-51A27820DF52}" type="pres">
      <dgm:prSet presAssocID="{F9518CD4-BE01-4C73-8327-8C46C0019992}" presName="thickLine" presStyleLbl="alignNode1" presStyleIdx="9" presStyleCnt="10"/>
      <dgm:spPr/>
    </dgm:pt>
    <dgm:pt modelId="{3D4D62F4-4C6C-C644-A61B-5D45F057D8F7}" type="pres">
      <dgm:prSet presAssocID="{F9518CD4-BE01-4C73-8327-8C46C0019992}" presName="horz1" presStyleCnt="0"/>
      <dgm:spPr/>
    </dgm:pt>
    <dgm:pt modelId="{2F8B8E5B-BFC5-9849-BE28-204067897BFC}" type="pres">
      <dgm:prSet presAssocID="{F9518CD4-BE01-4C73-8327-8C46C0019992}" presName="tx1" presStyleLbl="revTx" presStyleIdx="9" presStyleCnt="10"/>
      <dgm:spPr/>
    </dgm:pt>
    <dgm:pt modelId="{002CEA2D-4E42-2646-9793-04187CF55703}" type="pres">
      <dgm:prSet presAssocID="{F9518CD4-BE01-4C73-8327-8C46C0019992}" presName="vert1" presStyleCnt="0"/>
      <dgm:spPr/>
    </dgm:pt>
  </dgm:ptLst>
  <dgm:cxnLst>
    <dgm:cxn modelId="{9A816013-601C-3C4E-8C80-833C719E01D2}" srcId="{69B1A113-E44D-4664-BBB0-54BCD5336EE0}" destId="{D9ED213C-8E9B-BA4E-8BB3-9E0DBC407CA3}" srcOrd="6" destOrd="0" parTransId="{43DB0ECF-22DE-1241-8873-D166E1FE97CE}" sibTransId="{8F696B44-E726-C34A-A8AE-A8E15318BB6B}"/>
    <dgm:cxn modelId="{507CED14-54A6-3241-90A2-A8F9986AB7C3}" type="presOf" srcId="{1BBEEDFB-74D2-4BC7-919D-D7FE09966AB4}" destId="{FA9C7879-A2A2-CF40-B3AF-945459829232}" srcOrd="0" destOrd="0" presId="urn:microsoft.com/office/officeart/2008/layout/LinedList"/>
    <dgm:cxn modelId="{CEA9FA24-5C93-8E43-A88D-2330FECB4C62}" type="presOf" srcId="{1C73FD73-FA6A-4420-9C5E-756BF99FD207}" destId="{464E114E-08C8-064A-B719-F4DA69953BC1}" srcOrd="0" destOrd="0" presId="urn:microsoft.com/office/officeart/2008/layout/LinedList"/>
    <dgm:cxn modelId="{2FFC342B-B6B7-9B46-BA33-17843E095F0F}" type="presOf" srcId="{D9ED213C-8E9B-BA4E-8BB3-9E0DBC407CA3}" destId="{9A767FAF-1860-334A-9896-9E80619E1247}" srcOrd="0" destOrd="0" presId="urn:microsoft.com/office/officeart/2008/layout/LinedList"/>
    <dgm:cxn modelId="{7C718249-FAF3-4955-9775-A2F020CE87E9}" srcId="{69B1A113-E44D-4664-BBB0-54BCD5336EE0}" destId="{C1FB17B7-F6B9-4037-9893-9A2C7C842124}" srcOrd="8" destOrd="0" parTransId="{2E506E07-DBDC-45AD-B9AD-7E75C032C0E5}" sibTransId="{19281811-C1CF-4E99-B430-3F7E3814BB33}"/>
    <dgm:cxn modelId="{8C3E974A-0E92-423B-B7BF-7E6CA7F39028}" srcId="{69B1A113-E44D-4664-BBB0-54BCD5336EE0}" destId="{F9518CD4-BE01-4C73-8327-8C46C0019992}" srcOrd="9" destOrd="0" parTransId="{AA1C5480-C6B8-4592-A0F6-C307D1021523}" sibTransId="{BE4BB8B9-A448-43D8-9D70-2DB5701CB4B7}"/>
    <dgm:cxn modelId="{19A57E4E-D8E2-41A3-81CD-EABC6B31DBF0}" srcId="{69B1A113-E44D-4664-BBB0-54BCD5336EE0}" destId="{1C73FD73-FA6A-4420-9C5E-756BF99FD207}" srcOrd="7" destOrd="0" parTransId="{EC962212-1238-4F84-87B4-B6EA86A1920A}" sibTransId="{F4DF9D6E-8040-464E-AC90-19804AD4090F}"/>
    <dgm:cxn modelId="{F817896F-849F-4046-851D-F80B81DE21F1}" srcId="{69B1A113-E44D-4664-BBB0-54BCD5336EE0}" destId="{1BBEEDFB-74D2-4BC7-919D-D7FE09966AB4}" srcOrd="0" destOrd="0" parTransId="{B022672C-B944-461A-B657-A2C80785578D}" sibTransId="{4B1ED0BD-3238-4F1F-BD8C-8B02BA339D88}"/>
    <dgm:cxn modelId="{9FF02E54-9645-4746-8CD1-DF80AE2EA06F}" type="presOf" srcId="{F6A42883-98C8-406E-93B8-44E89743403A}" destId="{646D2D15-66A9-594C-BB10-712A7BC4FC62}" srcOrd="0" destOrd="0" presId="urn:microsoft.com/office/officeart/2008/layout/LinedList"/>
    <dgm:cxn modelId="{2736FB7B-469D-BA4C-8146-8EB5000B050D}" type="presOf" srcId="{C9C39988-43CF-9F4F-AF1E-3E2E105C80BD}" destId="{B0ACD0CF-0435-9543-AD40-F38F88E89576}" srcOrd="0" destOrd="0" presId="urn:microsoft.com/office/officeart/2008/layout/LinedList"/>
    <dgm:cxn modelId="{03F5E087-5DC8-7043-8B77-D6B481405BEA}" type="presOf" srcId="{6C25CA0D-A1C8-1040-9CA2-311F766C7292}" destId="{46058B9B-7299-2F43-8C76-ED75B89F707C}" srcOrd="0" destOrd="0" presId="urn:microsoft.com/office/officeart/2008/layout/LinedList"/>
    <dgm:cxn modelId="{87230695-6518-9549-AD03-157E17CEB88E}" type="presOf" srcId="{961173E7-77B0-4473-8D95-F5DDAD30C580}" destId="{3240DBD4-74FA-8542-8BDB-5099CF9934E5}" srcOrd="0" destOrd="0" presId="urn:microsoft.com/office/officeart/2008/layout/LinedList"/>
    <dgm:cxn modelId="{441700A3-A889-4DFD-B8C1-AC4741DC1D29}" srcId="{69B1A113-E44D-4664-BBB0-54BCD5336EE0}" destId="{F6A42883-98C8-406E-93B8-44E89743403A}" srcOrd="2" destOrd="0" parTransId="{30678CAE-01D4-47EB-8EF5-A7793529A47B}" sibTransId="{9044AC6E-F247-4B26-8C69-4618C06F531A}"/>
    <dgm:cxn modelId="{2633AFAC-DE5C-7A4E-B3D5-8CEA0A8B2AEA}" type="presOf" srcId="{F9518CD4-BE01-4C73-8327-8C46C0019992}" destId="{2F8B8E5B-BFC5-9849-BE28-204067897BFC}" srcOrd="0" destOrd="0" presId="urn:microsoft.com/office/officeart/2008/layout/LinedList"/>
    <dgm:cxn modelId="{795E5FD5-80F0-9844-A9FC-ED40907039DB}" srcId="{69B1A113-E44D-4664-BBB0-54BCD5336EE0}" destId="{6C25CA0D-A1C8-1040-9CA2-311F766C7292}" srcOrd="3" destOrd="0" parTransId="{DC5A3FAF-8D84-144D-A2F4-4F5851479200}" sibTransId="{5619FE19-C58E-244F-9117-B9B36021218F}"/>
    <dgm:cxn modelId="{A1EF19DA-3669-C04E-A64C-6191ADE4555A}" srcId="{69B1A113-E44D-4664-BBB0-54BCD5336EE0}" destId="{01CF56BF-6C21-0B44-A017-772C6A9F00DE}" srcOrd="4" destOrd="0" parTransId="{17D08CFF-EBD4-0344-B7F8-51584BA1BACA}" sibTransId="{DFFEDFA9-C7B1-C74C-A82A-6DE612108EC0}"/>
    <dgm:cxn modelId="{A05E29DF-DA8E-3F43-8AB1-78E1CB40C74D}" type="presOf" srcId="{69B1A113-E44D-4664-BBB0-54BCD5336EE0}" destId="{858689DA-DCB0-8745-8CF2-1A5B5C77CB3F}" srcOrd="0" destOrd="0" presId="urn:microsoft.com/office/officeart/2008/layout/LinedList"/>
    <dgm:cxn modelId="{C3827FF5-43A1-6B48-B0B9-BD8F143473A6}" type="presOf" srcId="{C1FB17B7-F6B9-4037-9893-9A2C7C842124}" destId="{C4ED63BC-C2A5-124D-8EEE-ED6E8AEBE3AA}" srcOrd="0" destOrd="0" presId="urn:microsoft.com/office/officeart/2008/layout/LinedList"/>
    <dgm:cxn modelId="{8DA065F9-4BE8-9C4F-9EC6-12C6F1B27C30}" srcId="{69B1A113-E44D-4664-BBB0-54BCD5336EE0}" destId="{C9C39988-43CF-9F4F-AF1E-3E2E105C80BD}" srcOrd="5" destOrd="0" parTransId="{F4B4B08A-DDE6-9049-B3D6-A71FE3D5C583}" sibTransId="{64C4431C-D8B5-504A-B0ED-1B5650EEB806}"/>
    <dgm:cxn modelId="{5E0E8DF9-E27F-4548-912A-7FDA9398998B}" srcId="{69B1A113-E44D-4664-BBB0-54BCD5336EE0}" destId="{961173E7-77B0-4473-8D95-F5DDAD30C580}" srcOrd="1" destOrd="0" parTransId="{A8383E3D-615E-473D-8288-FCFC98EA6098}" sibTransId="{BBF622D8-0F5E-4B5F-A603-CDD90330565B}"/>
    <dgm:cxn modelId="{C0A9FDFF-D634-CB4A-9C37-6577AF96F736}" type="presOf" srcId="{01CF56BF-6C21-0B44-A017-772C6A9F00DE}" destId="{1745F4A1-3ABB-714F-9A17-1BB85EA8B91B}" srcOrd="0" destOrd="0" presId="urn:microsoft.com/office/officeart/2008/layout/LinedList"/>
    <dgm:cxn modelId="{E662E304-BAA8-8040-AD94-CA1CAAF7C37F}" type="presParOf" srcId="{858689DA-DCB0-8745-8CF2-1A5B5C77CB3F}" destId="{0703DEF7-8D4F-8B4A-8657-EE2488225A2D}" srcOrd="0" destOrd="0" presId="urn:microsoft.com/office/officeart/2008/layout/LinedList"/>
    <dgm:cxn modelId="{7660FA1F-9A75-F14F-8676-93C818673156}" type="presParOf" srcId="{858689DA-DCB0-8745-8CF2-1A5B5C77CB3F}" destId="{27D618E0-E6EC-AE43-9230-72154C128436}" srcOrd="1" destOrd="0" presId="urn:microsoft.com/office/officeart/2008/layout/LinedList"/>
    <dgm:cxn modelId="{BE9B44ED-AE29-3A4E-94F8-3781D78FA851}" type="presParOf" srcId="{27D618E0-E6EC-AE43-9230-72154C128436}" destId="{FA9C7879-A2A2-CF40-B3AF-945459829232}" srcOrd="0" destOrd="0" presId="urn:microsoft.com/office/officeart/2008/layout/LinedList"/>
    <dgm:cxn modelId="{ABD34AC6-3014-724E-B5A0-415F4A299FFB}" type="presParOf" srcId="{27D618E0-E6EC-AE43-9230-72154C128436}" destId="{7BA00FC7-275C-9D40-8A1F-B1D0DD596291}" srcOrd="1" destOrd="0" presId="urn:microsoft.com/office/officeart/2008/layout/LinedList"/>
    <dgm:cxn modelId="{6ED1029D-4C62-7A4F-BC93-388CE559F5E7}" type="presParOf" srcId="{858689DA-DCB0-8745-8CF2-1A5B5C77CB3F}" destId="{47E9EDCB-2DC4-CC4B-8E9D-C7F3B657CA6F}" srcOrd="2" destOrd="0" presId="urn:microsoft.com/office/officeart/2008/layout/LinedList"/>
    <dgm:cxn modelId="{6574E5C7-31B5-1B48-AC2E-0E307DCDA991}" type="presParOf" srcId="{858689DA-DCB0-8745-8CF2-1A5B5C77CB3F}" destId="{CDDE7011-9CE7-C546-BD42-3704166321B5}" srcOrd="3" destOrd="0" presId="urn:microsoft.com/office/officeart/2008/layout/LinedList"/>
    <dgm:cxn modelId="{2CC3E745-6E51-7B49-9673-F7B6256C85CB}" type="presParOf" srcId="{CDDE7011-9CE7-C546-BD42-3704166321B5}" destId="{3240DBD4-74FA-8542-8BDB-5099CF9934E5}" srcOrd="0" destOrd="0" presId="urn:microsoft.com/office/officeart/2008/layout/LinedList"/>
    <dgm:cxn modelId="{1CBC48B6-7E0C-CD42-964C-F628BE516A3E}" type="presParOf" srcId="{CDDE7011-9CE7-C546-BD42-3704166321B5}" destId="{B4E2EC23-CD6D-264C-A03E-A54155E38C42}" srcOrd="1" destOrd="0" presId="urn:microsoft.com/office/officeart/2008/layout/LinedList"/>
    <dgm:cxn modelId="{D10EF374-AE88-CA4B-8DA4-5F57A7E88A17}" type="presParOf" srcId="{858689DA-DCB0-8745-8CF2-1A5B5C77CB3F}" destId="{EF6F8240-9B32-AF4F-B0B0-FCE1811BE32D}" srcOrd="4" destOrd="0" presId="urn:microsoft.com/office/officeart/2008/layout/LinedList"/>
    <dgm:cxn modelId="{3B74E354-53F0-834B-9BAB-EC98900CD679}" type="presParOf" srcId="{858689DA-DCB0-8745-8CF2-1A5B5C77CB3F}" destId="{01004B40-9E6E-3C41-BA40-531F221D2FEF}" srcOrd="5" destOrd="0" presId="urn:microsoft.com/office/officeart/2008/layout/LinedList"/>
    <dgm:cxn modelId="{22F92151-5ACB-D14A-995F-4CF18B4842E8}" type="presParOf" srcId="{01004B40-9E6E-3C41-BA40-531F221D2FEF}" destId="{646D2D15-66A9-594C-BB10-712A7BC4FC62}" srcOrd="0" destOrd="0" presId="urn:microsoft.com/office/officeart/2008/layout/LinedList"/>
    <dgm:cxn modelId="{9F22F430-AF73-FB4B-B5E9-8A7359AE00CD}" type="presParOf" srcId="{01004B40-9E6E-3C41-BA40-531F221D2FEF}" destId="{02309FF5-8A87-F347-B80B-79396EF92496}" srcOrd="1" destOrd="0" presId="urn:microsoft.com/office/officeart/2008/layout/LinedList"/>
    <dgm:cxn modelId="{957E883C-D9E1-B749-A39D-7D3B98085733}" type="presParOf" srcId="{858689DA-DCB0-8745-8CF2-1A5B5C77CB3F}" destId="{E724E8C0-B506-8945-9587-3731EF9FD16C}" srcOrd="6" destOrd="0" presId="urn:microsoft.com/office/officeart/2008/layout/LinedList"/>
    <dgm:cxn modelId="{6836AC36-CA97-7F42-A416-C6A746831B43}" type="presParOf" srcId="{858689DA-DCB0-8745-8CF2-1A5B5C77CB3F}" destId="{BD1FBAA8-03C3-A842-9802-E23C39866590}" srcOrd="7" destOrd="0" presId="urn:microsoft.com/office/officeart/2008/layout/LinedList"/>
    <dgm:cxn modelId="{95DD5FFE-6C58-7542-8F70-37AE6B69CC96}" type="presParOf" srcId="{BD1FBAA8-03C3-A842-9802-E23C39866590}" destId="{46058B9B-7299-2F43-8C76-ED75B89F707C}" srcOrd="0" destOrd="0" presId="urn:microsoft.com/office/officeart/2008/layout/LinedList"/>
    <dgm:cxn modelId="{F7B55D9E-837D-7944-89CC-0D905CF796F3}" type="presParOf" srcId="{BD1FBAA8-03C3-A842-9802-E23C39866590}" destId="{6F77542F-45F1-6D4E-8A5F-EF8BE400527F}" srcOrd="1" destOrd="0" presId="urn:microsoft.com/office/officeart/2008/layout/LinedList"/>
    <dgm:cxn modelId="{1BF9147F-A95C-8B49-BA67-02CB2BD9713B}" type="presParOf" srcId="{858689DA-DCB0-8745-8CF2-1A5B5C77CB3F}" destId="{A4D88F59-C63F-E243-8AE7-3D00E5CB7E1C}" srcOrd="8" destOrd="0" presId="urn:microsoft.com/office/officeart/2008/layout/LinedList"/>
    <dgm:cxn modelId="{191B5D0B-D743-A142-9A50-645E72B70023}" type="presParOf" srcId="{858689DA-DCB0-8745-8CF2-1A5B5C77CB3F}" destId="{15CAE24D-C42F-F649-839D-C90408ABBC69}" srcOrd="9" destOrd="0" presId="urn:microsoft.com/office/officeart/2008/layout/LinedList"/>
    <dgm:cxn modelId="{36B152EE-0364-1246-AC63-81347AC14E74}" type="presParOf" srcId="{15CAE24D-C42F-F649-839D-C90408ABBC69}" destId="{1745F4A1-3ABB-714F-9A17-1BB85EA8B91B}" srcOrd="0" destOrd="0" presId="urn:microsoft.com/office/officeart/2008/layout/LinedList"/>
    <dgm:cxn modelId="{DF411D00-0430-C642-BE63-53F8040A886C}" type="presParOf" srcId="{15CAE24D-C42F-F649-839D-C90408ABBC69}" destId="{F20AC8C5-DFF5-0E47-96A1-E8FB3E1B81AA}" srcOrd="1" destOrd="0" presId="urn:microsoft.com/office/officeart/2008/layout/LinedList"/>
    <dgm:cxn modelId="{82B2BC44-1AE4-FC43-8622-9889A7AF2F79}" type="presParOf" srcId="{858689DA-DCB0-8745-8CF2-1A5B5C77CB3F}" destId="{3ECE2E36-18FD-004E-BE87-06E2B9F36A00}" srcOrd="10" destOrd="0" presId="urn:microsoft.com/office/officeart/2008/layout/LinedList"/>
    <dgm:cxn modelId="{86B61031-8D2B-2B48-B770-6606D3EDC23D}" type="presParOf" srcId="{858689DA-DCB0-8745-8CF2-1A5B5C77CB3F}" destId="{E4B0153E-7C63-934A-8CE6-6B82514274D2}" srcOrd="11" destOrd="0" presId="urn:microsoft.com/office/officeart/2008/layout/LinedList"/>
    <dgm:cxn modelId="{AB5E3728-3258-CB4C-B12D-6C66298E747F}" type="presParOf" srcId="{E4B0153E-7C63-934A-8CE6-6B82514274D2}" destId="{B0ACD0CF-0435-9543-AD40-F38F88E89576}" srcOrd="0" destOrd="0" presId="urn:microsoft.com/office/officeart/2008/layout/LinedList"/>
    <dgm:cxn modelId="{45746BBD-B63D-994D-8171-F028494CBEE3}" type="presParOf" srcId="{E4B0153E-7C63-934A-8CE6-6B82514274D2}" destId="{8673B101-985A-E84F-81BB-E0FA3429257B}" srcOrd="1" destOrd="0" presId="urn:microsoft.com/office/officeart/2008/layout/LinedList"/>
    <dgm:cxn modelId="{A71E53EC-CCF6-C04F-8ACA-B3E489A68BC8}" type="presParOf" srcId="{858689DA-DCB0-8745-8CF2-1A5B5C77CB3F}" destId="{7FF5DA68-0F06-8A49-8C39-D789166F3BDA}" srcOrd="12" destOrd="0" presId="urn:microsoft.com/office/officeart/2008/layout/LinedList"/>
    <dgm:cxn modelId="{9B0A40D0-4DE5-2E41-B80B-899A4716ECBD}" type="presParOf" srcId="{858689DA-DCB0-8745-8CF2-1A5B5C77CB3F}" destId="{8807A61B-5852-DC47-9160-A81C4780B537}" srcOrd="13" destOrd="0" presId="urn:microsoft.com/office/officeart/2008/layout/LinedList"/>
    <dgm:cxn modelId="{B72D0FE4-4838-1E4C-A0DC-B118B6A1647C}" type="presParOf" srcId="{8807A61B-5852-DC47-9160-A81C4780B537}" destId="{9A767FAF-1860-334A-9896-9E80619E1247}" srcOrd="0" destOrd="0" presId="urn:microsoft.com/office/officeart/2008/layout/LinedList"/>
    <dgm:cxn modelId="{1B27141B-338C-4441-892A-2EC0D3C7B53B}" type="presParOf" srcId="{8807A61B-5852-DC47-9160-A81C4780B537}" destId="{7D41F0BD-2580-C147-881A-7106BA013D4C}" srcOrd="1" destOrd="0" presId="urn:microsoft.com/office/officeart/2008/layout/LinedList"/>
    <dgm:cxn modelId="{5AB114DC-13FC-4B41-B4EA-3C42ACEDC427}" type="presParOf" srcId="{858689DA-DCB0-8745-8CF2-1A5B5C77CB3F}" destId="{9D4525BA-2E34-994B-88F6-8A3746FCE07A}" srcOrd="14" destOrd="0" presId="urn:microsoft.com/office/officeart/2008/layout/LinedList"/>
    <dgm:cxn modelId="{EDEC4683-38EC-7146-BBFE-345256AA5EB4}" type="presParOf" srcId="{858689DA-DCB0-8745-8CF2-1A5B5C77CB3F}" destId="{ED2B682C-B232-EA4B-8214-66BD796E0220}" srcOrd="15" destOrd="0" presId="urn:microsoft.com/office/officeart/2008/layout/LinedList"/>
    <dgm:cxn modelId="{0785AF8F-F40B-A440-84FA-E7120C39B7CE}" type="presParOf" srcId="{ED2B682C-B232-EA4B-8214-66BD796E0220}" destId="{464E114E-08C8-064A-B719-F4DA69953BC1}" srcOrd="0" destOrd="0" presId="urn:microsoft.com/office/officeart/2008/layout/LinedList"/>
    <dgm:cxn modelId="{5B3DA317-3E5D-C243-AB85-7B5083BED479}" type="presParOf" srcId="{ED2B682C-B232-EA4B-8214-66BD796E0220}" destId="{568D19DF-CD5F-2C4E-A20E-BF9CA69A8CFA}" srcOrd="1" destOrd="0" presId="urn:microsoft.com/office/officeart/2008/layout/LinedList"/>
    <dgm:cxn modelId="{489A551A-B547-6E4E-99A4-49C70F74DFE7}" type="presParOf" srcId="{858689DA-DCB0-8745-8CF2-1A5B5C77CB3F}" destId="{C2279B82-3AB2-DE44-B3F1-BF7BEA4A967E}" srcOrd="16" destOrd="0" presId="urn:microsoft.com/office/officeart/2008/layout/LinedList"/>
    <dgm:cxn modelId="{19BF992B-2EB1-4040-91E1-CA7451F5FE58}" type="presParOf" srcId="{858689DA-DCB0-8745-8CF2-1A5B5C77CB3F}" destId="{6E0BCFBB-E1BD-E74B-B883-1C27FEC4B180}" srcOrd="17" destOrd="0" presId="urn:microsoft.com/office/officeart/2008/layout/LinedList"/>
    <dgm:cxn modelId="{BADA8187-425C-754C-9B82-D62065AD95E3}" type="presParOf" srcId="{6E0BCFBB-E1BD-E74B-B883-1C27FEC4B180}" destId="{C4ED63BC-C2A5-124D-8EEE-ED6E8AEBE3AA}" srcOrd="0" destOrd="0" presId="urn:microsoft.com/office/officeart/2008/layout/LinedList"/>
    <dgm:cxn modelId="{846ECEB9-6561-434F-AD4D-0CA00E2D55A8}" type="presParOf" srcId="{6E0BCFBB-E1BD-E74B-B883-1C27FEC4B180}" destId="{13B1CED6-68D4-FD43-8C42-CDA133CC93F9}" srcOrd="1" destOrd="0" presId="urn:microsoft.com/office/officeart/2008/layout/LinedList"/>
    <dgm:cxn modelId="{BF71C27C-95EB-2447-9929-B5E9D85016E8}" type="presParOf" srcId="{858689DA-DCB0-8745-8CF2-1A5B5C77CB3F}" destId="{8043D940-DE04-2544-B559-51A27820DF52}" srcOrd="18" destOrd="0" presId="urn:microsoft.com/office/officeart/2008/layout/LinedList"/>
    <dgm:cxn modelId="{8C5F0520-2290-3046-A5E7-F11F0E722609}" type="presParOf" srcId="{858689DA-DCB0-8745-8CF2-1A5B5C77CB3F}" destId="{3D4D62F4-4C6C-C644-A61B-5D45F057D8F7}" srcOrd="19" destOrd="0" presId="urn:microsoft.com/office/officeart/2008/layout/LinedList"/>
    <dgm:cxn modelId="{1AF45404-1D45-6740-9EDC-B7877DB907F2}" type="presParOf" srcId="{3D4D62F4-4C6C-C644-A61B-5D45F057D8F7}" destId="{2F8B8E5B-BFC5-9849-BE28-204067897BFC}" srcOrd="0" destOrd="0" presId="urn:microsoft.com/office/officeart/2008/layout/LinedList"/>
    <dgm:cxn modelId="{E9B928E8-6D6C-8849-874D-E4203E9DCD9B}" type="presParOf" srcId="{3D4D62F4-4C6C-C644-A61B-5D45F057D8F7}" destId="{002CEA2D-4E42-2646-9793-04187CF55703}" srcOrd="1" destOrd="0" presId="urn:microsoft.com/office/officeart/2008/layout/LinedList"/>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9B1A113-E44D-4664-BBB0-54BCD5336EE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BBEEDFB-74D2-4BC7-919D-D7FE09966AB4}">
      <dgm:prSet/>
      <dgm:spPr/>
      <dgm:t>
        <a:bodyPr/>
        <a:lstStyle/>
        <a:p>
          <a:r>
            <a:rPr lang="en-US" b="1" i="1"/>
            <a:t>Equal value of life year gained (evLYG)</a:t>
          </a:r>
          <a:r>
            <a:rPr lang="en-US" b="1"/>
            <a:t>:</a:t>
          </a:r>
          <a:r>
            <a:rPr lang="en-US"/>
            <a:t> Less value to treatments improving quality of life in extended life years. Same value as QALYs for treatments that do not extend life years regardless of quality-of-life improvements. More value to treatments extending life years.</a:t>
          </a:r>
        </a:p>
      </dgm:t>
    </dgm:pt>
    <dgm:pt modelId="{B022672C-B944-461A-B657-A2C80785578D}" type="parTrans" cxnId="{F817896F-849F-4046-851D-F80B81DE21F1}">
      <dgm:prSet/>
      <dgm:spPr/>
      <dgm:t>
        <a:bodyPr/>
        <a:lstStyle/>
        <a:p>
          <a:endParaRPr lang="en-US"/>
        </a:p>
      </dgm:t>
    </dgm:pt>
    <dgm:pt modelId="{4B1ED0BD-3238-4F1F-BD8C-8B02BA339D88}" type="sibTrans" cxnId="{F817896F-849F-4046-851D-F80B81DE21F1}">
      <dgm:prSet/>
      <dgm:spPr/>
      <dgm:t>
        <a:bodyPr/>
        <a:lstStyle/>
        <a:p>
          <a:endParaRPr lang="en-US"/>
        </a:p>
      </dgm:t>
    </dgm:pt>
    <dgm:pt modelId="{961173E7-77B0-4473-8D95-F5DDAD30C580}">
      <dgm:prSet/>
      <dgm:spPr/>
      <dgm:t>
        <a:bodyPr/>
        <a:lstStyle/>
        <a:p>
          <a:r>
            <a:rPr lang="en-US" b="1" i="1" dirty="0"/>
            <a:t>Generalized</a:t>
          </a:r>
          <a:r>
            <a:rPr lang="en-US" b="1" dirty="0"/>
            <a:t> Cost Effectiveness Analysis (GCEA): </a:t>
          </a:r>
          <a:r>
            <a:rPr lang="en-US" dirty="0"/>
            <a:t>Less value to treatments for common conditions to manage symptoms. More value to treatments for severe and disabling conditions.</a:t>
          </a:r>
        </a:p>
      </dgm:t>
    </dgm:pt>
    <dgm:pt modelId="{A8383E3D-615E-473D-8288-FCFC98EA6098}" type="parTrans" cxnId="{5E0E8DF9-E27F-4548-912A-7FDA9398998B}">
      <dgm:prSet/>
      <dgm:spPr/>
      <dgm:t>
        <a:bodyPr/>
        <a:lstStyle/>
        <a:p>
          <a:endParaRPr lang="en-US"/>
        </a:p>
      </dgm:t>
    </dgm:pt>
    <dgm:pt modelId="{BBF622D8-0F5E-4B5F-A603-CDD90330565B}" type="sibTrans" cxnId="{5E0E8DF9-E27F-4548-912A-7FDA9398998B}">
      <dgm:prSet/>
      <dgm:spPr/>
      <dgm:t>
        <a:bodyPr/>
        <a:lstStyle/>
        <a:p>
          <a:endParaRPr lang="en-US"/>
        </a:p>
      </dgm:t>
    </dgm:pt>
    <dgm:pt modelId="{F6A42883-98C8-406E-93B8-44E89743403A}">
      <dgm:prSet/>
      <dgm:spPr/>
      <dgm:t>
        <a:bodyPr/>
        <a:lstStyle/>
        <a:p>
          <a:r>
            <a:rPr lang="en-US" b="1"/>
            <a:t>Generalized risk-adjusted cost effectiveness (GRACE):</a:t>
          </a:r>
          <a:r>
            <a:rPr lang="en-US"/>
            <a:t> Less value to treatments for common conditions to manage symptoms. More value to treatments for severe and disabling conditions.</a:t>
          </a:r>
        </a:p>
      </dgm:t>
    </dgm:pt>
    <dgm:pt modelId="{30678CAE-01D4-47EB-8EF5-A7793529A47B}" type="parTrans" cxnId="{441700A3-A889-4DFD-B8C1-AC4741DC1D29}">
      <dgm:prSet/>
      <dgm:spPr/>
      <dgm:t>
        <a:bodyPr/>
        <a:lstStyle/>
        <a:p>
          <a:endParaRPr lang="en-US"/>
        </a:p>
      </dgm:t>
    </dgm:pt>
    <dgm:pt modelId="{9044AC6E-F247-4B26-8C69-4618C06F531A}" type="sibTrans" cxnId="{441700A3-A889-4DFD-B8C1-AC4741DC1D29}">
      <dgm:prSet/>
      <dgm:spPr/>
      <dgm:t>
        <a:bodyPr/>
        <a:lstStyle/>
        <a:p>
          <a:endParaRPr lang="en-US"/>
        </a:p>
      </dgm:t>
    </dgm:pt>
    <dgm:pt modelId="{1C73FD73-FA6A-4420-9C5E-756BF99FD207}">
      <dgm:prSet/>
      <dgm:spPr/>
      <dgm:t>
        <a:bodyPr/>
        <a:lstStyle/>
        <a:p>
          <a:r>
            <a:rPr lang="en-US" b="1"/>
            <a:t>Disability adjusted life year (DALY):</a:t>
          </a:r>
          <a:r>
            <a:rPr lang="en-US"/>
            <a:t> Less value to treatments for people with disabilities due to focus on life years lost. More value to conditions leading to an early death without treatment. </a:t>
          </a:r>
        </a:p>
      </dgm:t>
    </dgm:pt>
    <dgm:pt modelId="{EC962212-1238-4F84-87B4-B6EA86A1920A}" type="parTrans" cxnId="{19A57E4E-D8E2-41A3-81CD-EABC6B31DBF0}">
      <dgm:prSet/>
      <dgm:spPr/>
      <dgm:t>
        <a:bodyPr/>
        <a:lstStyle/>
        <a:p>
          <a:endParaRPr lang="en-US"/>
        </a:p>
      </dgm:t>
    </dgm:pt>
    <dgm:pt modelId="{F4DF9D6E-8040-464E-AC90-19804AD4090F}" type="sibTrans" cxnId="{19A57E4E-D8E2-41A3-81CD-EABC6B31DBF0}">
      <dgm:prSet/>
      <dgm:spPr/>
      <dgm:t>
        <a:bodyPr/>
        <a:lstStyle/>
        <a:p>
          <a:endParaRPr lang="en-US"/>
        </a:p>
      </dgm:t>
    </dgm:pt>
    <dgm:pt modelId="{C1FB17B7-F6B9-4037-9893-9A2C7C842124}">
      <dgm:prSet/>
      <dgm:spPr/>
      <dgm:t>
        <a:bodyPr/>
        <a:lstStyle/>
        <a:p>
          <a:r>
            <a:rPr lang="en-US" b="1"/>
            <a:t>Health years in total (HYT):</a:t>
          </a:r>
          <a:r>
            <a:rPr lang="en-US"/>
            <a:t> Less value to treatments that improve quality of life without increasing life expectancy. More value to treatments that extend life. </a:t>
          </a:r>
        </a:p>
      </dgm:t>
    </dgm:pt>
    <dgm:pt modelId="{2E506E07-DBDC-45AD-B9AD-7E75C032C0E5}" type="parTrans" cxnId="{7C718249-FAF3-4955-9775-A2F020CE87E9}">
      <dgm:prSet/>
      <dgm:spPr/>
      <dgm:t>
        <a:bodyPr/>
        <a:lstStyle/>
        <a:p>
          <a:endParaRPr lang="en-US"/>
        </a:p>
      </dgm:t>
    </dgm:pt>
    <dgm:pt modelId="{19281811-C1CF-4E99-B430-3F7E3814BB33}" type="sibTrans" cxnId="{7C718249-FAF3-4955-9775-A2F020CE87E9}">
      <dgm:prSet/>
      <dgm:spPr/>
      <dgm:t>
        <a:bodyPr/>
        <a:lstStyle/>
        <a:p>
          <a:endParaRPr lang="en-US"/>
        </a:p>
      </dgm:t>
    </dgm:pt>
    <dgm:pt modelId="{F9518CD4-BE01-4C73-8327-8C46C0019992}">
      <dgm:prSet/>
      <dgm:spPr/>
      <dgm:t>
        <a:bodyPr/>
        <a:lstStyle/>
        <a:p>
          <a:r>
            <a:rPr lang="en-US" b="1"/>
            <a:t>Life years gained (LYG)</a:t>
          </a:r>
          <a:r>
            <a:rPr lang="en-US"/>
            <a:t>: Less value to treatments for patients with fewer years left to live (e.g., older adults or those with disabling conditions) and for largely non-fatal conditions (e.g., blindness, depression, rheumatoid arthritis. More value to treatments extending life.</a:t>
          </a:r>
        </a:p>
      </dgm:t>
    </dgm:pt>
    <dgm:pt modelId="{AA1C5480-C6B8-4592-A0F6-C307D1021523}" type="parTrans" cxnId="{8C3E974A-0E92-423B-B7BF-7E6CA7F39028}">
      <dgm:prSet/>
      <dgm:spPr/>
      <dgm:t>
        <a:bodyPr/>
        <a:lstStyle/>
        <a:p>
          <a:endParaRPr lang="en-US"/>
        </a:p>
      </dgm:t>
    </dgm:pt>
    <dgm:pt modelId="{BE4BB8B9-A448-43D8-9D70-2DB5701CB4B7}" type="sibTrans" cxnId="{8C3E974A-0E92-423B-B7BF-7E6CA7F39028}">
      <dgm:prSet/>
      <dgm:spPr/>
      <dgm:t>
        <a:bodyPr/>
        <a:lstStyle/>
        <a:p>
          <a:endParaRPr lang="en-US"/>
        </a:p>
      </dgm:t>
    </dgm:pt>
    <dgm:pt modelId="{858689DA-DCB0-8745-8CF2-1A5B5C77CB3F}" type="pres">
      <dgm:prSet presAssocID="{69B1A113-E44D-4664-BBB0-54BCD5336EE0}" presName="vert0" presStyleCnt="0">
        <dgm:presLayoutVars>
          <dgm:dir/>
          <dgm:animOne val="branch"/>
          <dgm:animLvl val="lvl"/>
        </dgm:presLayoutVars>
      </dgm:prSet>
      <dgm:spPr/>
    </dgm:pt>
    <dgm:pt modelId="{0703DEF7-8D4F-8B4A-8657-EE2488225A2D}" type="pres">
      <dgm:prSet presAssocID="{1BBEEDFB-74D2-4BC7-919D-D7FE09966AB4}" presName="thickLine" presStyleLbl="alignNode1" presStyleIdx="0" presStyleCnt="6"/>
      <dgm:spPr/>
    </dgm:pt>
    <dgm:pt modelId="{27D618E0-E6EC-AE43-9230-72154C128436}" type="pres">
      <dgm:prSet presAssocID="{1BBEEDFB-74D2-4BC7-919D-D7FE09966AB4}" presName="horz1" presStyleCnt="0"/>
      <dgm:spPr/>
    </dgm:pt>
    <dgm:pt modelId="{FA9C7879-A2A2-CF40-B3AF-945459829232}" type="pres">
      <dgm:prSet presAssocID="{1BBEEDFB-74D2-4BC7-919D-D7FE09966AB4}" presName="tx1" presStyleLbl="revTx" presStyleIdx="0" presStyleCnt="6"/>
      <dgm:spPr/>
    </dgm:pt>
    <dgm:pt modelId="{7BA00FC7-275C-9D40-8A1F-B1D0DD596291}" type="pres">
      <dgm:prSet presAssocID="{1BBEEDFB-74D2-4BC7-919D-D7FE09966AB4}" presName="vert1" presStyleCnt="0"/>
      <dgm:spPr/>
    </dgm:pt>
    <dgm:pt modelId="{47E9EDCB-2DC4-CC4B-8E9D-C7F3B657CA6F}" type="pres">
      <dgm:prSet presAssocID="{961173E7-77B0-4473-8D95-F5DDAD30C580}" presName="thickLine" presStyleLbl="alignNode1" presStyleIdx="1" presStyleCnt="6"/>
      <dgm:spPr/>
    </dgm:pt>
    <dgm:pt modelId="{CDDE7011-9CE7-C546-BD42-3704166321B5}" type="pres">
      <dgm:prSet presAssocID="{961173E7-77B0-4473-8D95-F5DDAD30C580}" presName="horz1" presStyleCnt="0"/>
      <dgm:spPr/>
    </dgm:pt>
    <dgm:pt modelId="{3240DBD4-74FA-8542-8BDB-5099CF9934E5}" type="pres">
      <dgm:prSet presAssocID="{961173E7-77B0-4473-8D95-F5DDAD30C580}" presName="tx1" presStyleLbl="revTx" presStyleIdx="1" presStyleCnt="6"/>
      <dgm:spPr/>
    </dgm:pt>
    <dgm:pt modelId="{B4E2EC23-CD6D-264C-A03E-A54155E38C42}" type="pres">
      <dgm:prSet presAssocID="{961173E7-77B0-4473-8D95-F5DDAD30C580}" presName="vert1" presStyleCnt="0"/>
      <dgm:spPr/>
    </dgm:pt>
    <dgm:pt modelId="{EF6F8240-9B32-AF4F-B0B0-FCE1811BE32D}" type="pres">
      <dgm:prSet presAssocID="{F6A42883-98C8-406E-93B8-44E89743403A}" presName="thickLine" presStyleLbl="alignNode1" presStyleIdx="2" presStyleCnt="6"/>
      <dgm:spPr/>
    </dgm:pt>
    <dgm:pt modelId="{01004B40-9E6E-3C41-BA40-531F221D2FEF}" type="pres">
      <dgm:prSet presAssocID="{F6A42883-98C8-406E-93B8-44E89743403A}" presName="horz1" presStyleCnt="0"/>
      <dgm:spPr/>
    </dgm:pt>
    <dgm:pt modelId="{646D2D15-66A9-594C-BB10-712A7BC4FC62}" type="pres">
      <dgm:prSet presAssocID="{F6A42883-98C8-406E-93B8-44E89743403A}" presName="tx1" presStyleLbl="revTx" presStyleIdx="2" presStyleCnt="6"/>
      <dgm:spPr/>
    </dgm:pt>
    <dgm:pt modelId="{02309FF5-8A87-F347-B80B-79396EF92496}" type="pres">
      <dgm:prSet presAssocID="{F6A42883-98C8-406E-93B8-44E89743403A}" presName="vert1" presStyleCnt="0"/>
      <dgm:spPr/>
    </dgm:pt>
    <dgm:pt modelId="{9D4525BA-2E34-994B-88F6-8A3746FCE07A}" type="pres">
      <dgm:prSet presAssocID="{1C73FD73-FA6A-4420-9C5E-756BF99FD207}" presName="thickLine" presStyleLbl="alignNode1" presStyleIdx="3" presStyleCnt="6"/>
      <dgm:spPr/>
    </dgm:pt>
    <dgm:pt modelId="{ED2B682C-B232-EA4B-8214-66BD796E0220}" type="pres">
      <dgm:prSet presAssocID="{1C73FD73-FA6A-4420-9C5E-756BF99FD207}" presName="horz1" presStyleCnt="0"/>
      <dgm:spPr/>
    </dgm:pt>
    <dgm:pt modelId="{464E114E-08C8-064A-B719-F4DA69953BC1}" type="pres">
      <dgm:prSet presAssocID="{1C73FD73-FA6A-4420-9C5E-756BF99FD207}" presName="tx1" presStyleLbl="revTx" presStyleIdx="3" presStyleCnt="6"/>
      <dgm:spPr/>
    </dgm:pt>
    <dgm:pt modelId="{568D19DF-CD5F-2C4E-A20E-BF9CA69A8CFA}" type="pres">
      <dgm:prSet presAssocID="{1C73FD73-FA6A-4420-9C5E-756BF99FD207}" presName="vert1" presStyleCnt="0"/>
      <dgm:spPr/>
    </dgm:pt>
    <dgm:pt modelId="{C2279B82-3AB2-DE44-B3F1-BF7BEA4A967E}" type="pres">
      <dgm:prSet presAssocID="{C1FB17B7-F6B9-4037-9893-9A2C7C842124}" presName="thickLine" presStyleLbl="alignNode1" presStyleIdx="4" presStyleCnt="6"/>
      <dgm:spPr/>
    </dgm:pt>
    <dgm:pt modelId="{6E0BCFBB-E1BD-E74B-B883-1C27FEC4B180}" type="pres">
      <dgm:prSet presAssocID="{C1FB17B7-F6B9-4037-9893-9A2C7C842124}" presName="horz1" presStyleCnt="0"/>
      <dgm:spPr/>
    </dgm:pt>
    <dgm:pt modelId="{C4ED63BC-C2A5-124D-8EEE-ED6E8AEBE3AA}" type="pres">
      <dgm:prSet presAssocID="{C1FB17B7-F6B9-4037-9893-9A2C7C842124}" presName="tx1" presStyleLbl="revTx" presStyleIdx="4" presStyleCnt="6"/>
      <dgm:spPr/>
    </dgm:pt>
    <dgm:pt modelId="{13B1CED6-68D4-FD43-8C42-CDA133CC93F9}" type="pres">
      <dgm:prSet presAssocID="{C1FB17B7-F6B9-4037-9893-9A2C7C842124}" presName="vert1" presStyleCnt="0"/>
      <dgm:spPr/>
    </dgm:pt>
    <dgm:pt modelId="{8043D940-DE04-2544-B559-51A27820DF52}" type="pres">
      <dgm:prSet presAssocID="{F9518CD4-BE01-4C73-8327-8C46C0019992}" presName="thickLine" presStyleLbl="alignNode1" presStyleIdx="5" presStyleCnt="6"/>
      <dgm:spPr/>
    </dgm:pt>
    <dgm:pt modelId="{3D4D62F4-4C6C-C644-A61B-5D45F057D8F7}" type="pres">
      <dgm:prSet presAssocID="{F9518CD4-BE01-4C73-8327-8C46C0019992}" presName="horz1" presStyleCnt="0"/>
      <dgm:spPr/>
    </dgm:pt>
    <dgm:pt modelId="{2F8B8E5B-BFC5-9849-BE28-204067897BFC}" type="pres">
      <dgm:prSet presAssocID="{F9518CD4-BE01-4C73-8327-8C46C0019992}" presName="tx1" presStyleLbl="revTx" presStyleIdx="5" presStyleCnt="6"/>
      <dgm:spPr/>
    </dgm:pt>
    <dgm:pt modelId="{002CEA2D-4E42-2646-9793-04187CF55703}" type="pres">
      <dgm:prSet presAssocID="{F9518CD4-BE01-4C73-8327-8C46C0019992}" presName="vert1" presStyleCnt="0"/>
      <dgm:spPr/>
    </dgm:pt>
  </dgm:ptLst>
  <dgm:cxnLst>
    <dgm:cxn modelId="{507CED14-54A6-3241-90A2-A8F9986AB7C3}" type="presOf" srcId="{1BBEEDFB-74D2-4BC7-919D-D7FE09966AB4}" destId="{FA9C7879-A2A2-CF40-B3AF-945459829232}" srcOrd="0" destOrd="0" presId="urn:microsoft.com/office/officeart/2008/layout/LinedList"/>
    <dgm:cxn modelId="{CEA9FA24-5C93-8E43-A88D-2330FECB4C62}" type="presOf" srcId="{1C73FD73-FA6A-4420-9C5E-756BF99FD207}" destId="{464E114E-08C8-064A-B719-F4DA69953BC1}" srcOrd="0" destOrd="0" presId="urn:microsoft.com/office/officeart/2008/layout/LinedList"/>
    <dgm:cxn modelId="{7C718249-FAF3-4955-9775-A2F020CE87E9}" srcId="{69B1A113-E44D-4664-BBB0-54BCD5336EE0}" destId="{C1FB17B7-F6B9-4037-9893-9A2C7C842124}" srcOrd="4" destOrd="0" parTransId="{2E506E07-DBDC-45AD-B9AD-7E75C032C0E5}" sibTransId="{19281811-C1CF-4E99-B430-3F7E3814BB33}"/>
    <dgm:cxn modelId="{8C3E974A-0E92-423B-B7BF-7E6CA7F39028}" srcId="{69B1A113-E44D-4664-BBB0-54BCD5336EE0}" destId="{F9518CD4-BE01-4C73-8327-8C46C0019992}" srcOrd="5" destOrd="0" parTransId="{AA1C5480-C6B8-4592-A0F6-C307D1021523}" sibTransId="{BE4BB8B9-A448-43D8-9D70-2DB5701CB4B7}"/>
    <dgm:cxn modelId="{19A57E4E-D8E2-41A3-81CD-EABC6B31DBF0}" srcId="{69B1A113-E44D-4664-BBB0-54BCD5336EE0}" destId="{1C73FD73-FA6A-4420-9C5E-756BF99FD207}" srcOrd="3" destOrd="0" parTransId="{EC962212-1238-4F84-87B4-B6EA86A1920A}" sibTransId="{F4DF9D6E-8040-464E-AC90-19804AD4090F}"/>
    <dgm:cxn modelId="{F817896F-849F-4046-851D-F80B81DE21F1}" srcId="{69B1A113-E44D-4664-BBB0-54BCD5336EE0}" destId="{1BBEEDFB-74D2-4BC7-919D-D7FE09966AB4}" srcOrd="0" destOrd="0" parTransId="{B022672C-B944-461A-B657-A2C80785578D}" sibTransId="{4B1ED0BD-3238-4F1F-BD8C-8B02BA339D88}"/>
    <dgm:cxn modelId="{9FF02E54-9645-4746-8CD1-DF80AE2EA06F}" type="presOf" srcId="{F6A42883-98C8-406E-93B8-44E89743403A}" destId="{646D2D15-66A9-594C-BB10-712A7BC4FC62}" srcOrd="0" destOrd="0" presId="urn:microsoft.com/office/officeart/2008/layout/LinedList"/>
    <dgm:cxn modelId="{87230695-6518-9549-AD03-157E17CEB88E}" type="presOf" srcId="{961173E7-77B0-4473-8D95-F5DDAD30C580}" destId="{3240DBD4-74FA-8542-8BDB-5099CF9934E5}" srcOrd="0" destOrd="0" presId="urn:microsoft.com/office/officeart/2008/layout/LinedList"/>
    <dgm:cxn modelId="{441700A3-A889-4DFD-B8C1-AC4741DC1D29}" srcId="{69B1A113-E44D-4664-BBB0-54BCD5336EE0}" destId="{F6A42883-98C8-406E-93B8-44E89743403A}" srcOrd="2" destOrd="0" parTransId="{30678CAE-01D4-47EB-8EF5-A7793529A47B}" sibTransId="{9044AC6E-F247-4B26-8C69-4618C06F531A}"/>
    <dgm:cxn modelId="{2633AFAC-DE5C-7A4E-B3D5-8CEA0A8B2AEA}" type="presOf" srcId="{F9518CD4-BE01-4C73-8327-8C46C0019992}" destId="{2F8B8E5B-BFC5-9849-BE28-204067897BFC}" srcOrd="0" destOrd="0" presId="urn:microsoft.com/office/officeart/2008/layout/LinedList"/>
    <dgm:cxn modelId="{A05E29DF-DA8E-3F43-8AB1-78E1CB40C74D}" type="presOf" srcId="{69B1A113-E44D-4664-BBB0-54BCD5336EE0}" destId="{858689DA-DCB0-8745-8CF2-1A5B5C77CB3F}" srcOrd="0" destOrd="0" presId="urn:microsoft.com/office/officeart/2008/layout/LinedList"/>
    <dgm:cxn modelId="{C3827FF5-43A1-6B48-B0B9-BD8F143473A6}" type="presOf" srcId="{C1FB17B7-F6B9-4037-9893-9A2C7C842124}" destId="{C4ED63BC-C2A5-124D-8EEE-ED6E8AEBE3AA}" srcOrd="0" destOrd="0" presId="urn:microsoft.com/office/officeart/2008/layout/LinedList"/>
    <dgm:cxn modelId="{5E0E8DF9-E27F-4548-912A-7FDA9398998B}" srcId="{69B1A113-E44D-4664-BBB0-54BCD5336EE0}" destId="{961173E7-77B0-4473-8D95-F5DDAD30C580}" srcOrd="1" destOrd="0" parTransId="{A8383E3D-615E-473D-8288-FCFC98EA6098}" sibTransId="{BBF622D8-0F5E-4B5F-A603-CDD90330565B}"/>
    <dgm:cxn modelId="{E662E304-BAA8-8040-AD94-CA1CAAF7C37F}" type="presParOf" srcId="{858689DA-DCB0-8745-8CF2-1A5B5C77CB3F}" destId="{0703DEF7-8D4F-8B4A-8657-EE2488225A2D}" srcOrd="0" destOrd="0" presId="urn:microsoft.com/office/officeart/2008/layout/LinedList"/>
    <dgm:cxn modelId="{7660FA1F-9A75-F14F-8676-93C818673156}" type="presParOf" srcId="{858689DA-DCB0-8745-8CF2-1A5B5C77CB3F}" destId="{27D618E0-E6EC-AE43-9230-72154C128436}" srcOrd="1" destOrd="0" presId="urn:microsoft.com/office/officeart/2008/layout/LinedList"/>
    <dgm:cxn modelId="{BE9B44ED-AE29-3A4E-94F8-3781D78FA851}" type="presParOf" srcId="{27D618E0-E6EC-AE43-9230-72154C128436}" destId="{FA9C7879-A2A2-CF40-B3AF-945459829232}" srcOrd="0" destOrd="0" presId="urn:microsoft.com/office/officeart/2008/layout/LinedList"/>
    <dgm:cxn modelId="{ABD34AC6-3014-724E-B5A0-415F4A299FFB}" type="presParOf" srcId="{27D618E0-E6EC-AE43-9230-72154C128436}" destId="{7BA00FC7-275C-9D40-8A1F-B1D0DD596291}" srcOrd="1" destOrd="0" presId="urn:microsoft.com/office/officeart/2008/layout/LinedList"/>
    <dgm:cxn modelId="{6ED1029D-4C62-7A4F-BC93-388CE559F5E7}" type="presParOf" srcId="{858689DA-DCB0-8745-8CF2-1A5B5C77CB3F}" destId="{47E9EDCB-2DC4-CC4B-8E9D-C7F3B657CA6F}" srcOrd="2" destOrd="0" presId="urn:microsoft.com/office/officeart/2008/layout/LinedList"/>
    <dgm:cxn modelId="{6574E5C7-31B5-1B48-AC2E-0E307DCDA991}" type="presParOf" srcId="{858689DA-DCB0-8745-8CF2-1A5B5C77CB3F}" destId="{CDDE7011-9CE7-C546-BD42-3704166321B5}" srcOrd="3" destOrd="0" presId="urn:microsoft.com/office/officeart/2008/layout/LinedList"/>
    <dgm:cxn modelId="{2CC3E745-6E51-7B49-9673-F7B6256C85CB}" type="presParOf" srcId="{CDDE7011-9CE7-C546-BD42-3704166321B5}" destId="{3240DBD4-74FA-8542-8BDB-5099CF9934E5}" srcOrd="0" destOrd="0" presId="urn:microsoft.com/office/officeart/2008/layout/LinedList"/>
    <dgm:cxn modelId="{1CBC48B6-7E0C-CD42-964C-F628BE516A3E}" type="presParOf" srcId="{CDDE7011-9CE7-C546-BD42-3704166321B5}" destId="{B4E2EC23-CD6D-264C-A03E-A54155E38C42}" srcOrd="1" destOrd="0" presId="urn:microsoft.com/office/officeart/2008/layout/LinedList"/>
    <dgm:cxn modelId="{D10EF374-AE88-CA4B-8DA4-5F57A7E88A17}" type="presParOf" srcId="{858689DA-DCB0-8745-8CF2-1A5B5C77CB3F}" destId="{EF6F8240-9B32-AF4F-B0B0-FCE1811BE32D}" srcOrd="4" destOrd="0" presId="urn:microsoft.com/office/officeart/2008/layout/LinedList"/>
    <dgm:cxn modelId="{3B74E354-53F0-834B-9BAB-EC98900CD679}" type="presParOf" srcId="{858689DA-DCB0-8745-8CF2-1A5B5C77CB3F}" destId="{01004B40-9E6E-3C41-BA40-531F221D2FEF}" srcOrd="5" destOrd="0" presId="urn:microsoft.com/office/officeart/2008/layout/LinedList"/>
    <dgm:cxn modelId="{22F92151-5ACB-D14A-995F-4CF18B4842E8}" type="presParOf" srcId="{01004B40-9E6E-3C41-BA40-531F221D2FEF}" destId="{646D2D15-66A9-594C-BB10-712A7BC4FC62}" srcOrd="0" destOrd="0" presId="urn:microsoft.com/office/officeart/2008/layout/LinedList"/>
    <dgm:cxn modelId="{9F22F430-AF73-FB4B-B5E9-8A7359AE00CD}" type="presParOf" srcId="{01004B40-9E6E-3C41-BA40-531F221D2FEF}" destId="{02309FF5-8A87-F347-B80B-79396EF92496}" srcOrd="1" destOrd="0" presId="urn:microsoft.com/office/officeart/2008/layout/LinedList"/>
    <dgm:cxn modelId="{5AB114DC-13FC-4B41-B4EA-3C42ACEDC427}" type="presParOf" srcId="{858689DA-DCB0-8745-8CF2-1A5B5C77CB3F}" destId="{9D4525BA-2E34-994B-88F6-8A3746FCE07A}" srcOrd="6" destOrd="0" presId="urn:microsoft.com/office/officeart/2008/layout/LinedList"/>
    <dgm:cxn modelId="{EDEC4683-38EC-7146-BBFE-345256AA5EB4}" type="presParOf" srcId="{858689DA-DCB0-8745-8CF2-1A5B5C77CB3F}" destId="{ED2B682C-B232-EA4B-8214-66BD796E0220}" srcOrd="7" destOrd="0" presId="urn:microsoft.com/office/officeart/2008/layout/LinedList"/>
    <dgm:cxn modelId="{0785AF8F-F40B-A440-84FA-E7120C39B7CE}" type="presParOf" srcId="{ED2B682C-B232-EA4B-8214-66BD796E0220}" destId="{464E114E-08C8-064A-B719-F4DA69953BC1}" srcOrd="0" destOrd="0" presId="urn:microsoft.com/office/officeart/2008/layout/LinedList"/>
    <dgm:cxn modelId="{5B3DA317-3E5D-C243-AB85-7B5083BED479}" type="presParOf" srcId="{ED2B682C-B232-EA4B-8214-66BD796E0220}" destId="{568D19DF-CD5F-2C4E-A20E-BF9CA69A8CFA}" srcOrd="1" destOrd="0" presId="urn:microsoft.com/office/officeart/2008/layout/LinedList"/>
    <dgm:cxn modelId="{489A551A-B547-6E4E-99A4-49C70F74DFE7}" type="presParOf" srcId="{858689DA-DCB0-8745-8CF2-1A5B5C77CB3F}" destId="{C2279B82-3AB2-DE44-B3F1-BF7BEA4A967E}" srcOrd="8" destOrd="0" presId="urn:microsoft.com/office/officeart/2008/layout/LinedList"/>
    <dgm:cxn modelId="{19BF992B-2EB1-4040-91E1-CA7451F5FE58}" type="presParOf" srcId="{858689DA-DCB0-8745-8CF2-1A5B5C77CB3F}" destId="{6E0BCFBB-E1BD-E74B-B883-1C27FEC4B180}" srcOrd="9" destOrd="0" presId="urn:microsoft.com/office/officeart/2008/layout/LinedList"/>
    <dgm:cxn modelId="{BADA8187-425C-754C-9B82-D62065AD95E3}" type="presParOf" srcId="{6E0BCFBB-E1BD-E74B-B883-1C27FEC4B180}" destId="{C4ED63BC-C2A5-124D-8EEE-ED6E8AEBE3AA}" srcOrd="0" destOrd="0" presId="urn:microsoft.com/office/officeart/2008/layout/LinedList"/>
    <dgm:cxn modelId="{846ECEB9-6561-434F-AD4D-0CA00E2D55A8}" type="presParOf" srcId="{6E0BCFBB-E1BD-E74B-B883-1C27FEC4B180}" destId="{13B1CED6-68D4-FD43-8C42-CDA133CC93F9}" srcOrd="1" destOrd="0" presId="urn:microsoft.com/office/officeart/2008/layout/LinedList"/>
    <dgm:cxn modelId="{BF71C27C-95EB-2447-9929-B5E9D85016E8}" type="presParOf" srcId="{858689DA-DCB0-8745-8CF2-1A5B5C77CB3F}" destId="{8043D940-DE04-2544-B559-51A27820DF52}" srcOrd="10" destOrd="0" presId="urn:microsoft.com/office/officeart/2008/layout/LinedList"/>
    <dgm:cxn modelId="{8C5F0520-2290-3046-A5E7-F11F0E722609}" type="presParOf" srcId="{858689DA-DCB0-8745-8CF2-1A5B5C77CB3F}" destId="{3D4D62F4-4C6C-C644-A61B-5D45F057D8F7}" srcOrd="11" destOrd="0" presId="urn:microsoft.com/office/officeart/2008/layout/LinedList"/>
    <dgm:cxn modelId="{1AF45404-1D45-6740-9EDC-B7877DB907F2}" type="presParOf" srcId="{3D4D62F4-4C6C-C644-A61B-5D45F057D8F7}" destId="{2F8B8E5B-BFC5-9849-BE28-204067897BFC}" srcOrd="0" destOrd="0" presId="urn:microsoft.com/office/officeart/2008/layout/LinedList"/>
    <dgm:cxn modelId="{E9B928E8-6D6C-8849-874D-E4203E9DCD9B}" type="presParOf" srcId="{3D4D62F4-4C6C-C644-A61B-5D45F057D8F7}" destId="{002CEA2D-4E42-2646-9793-04187CF55703}" srcOrd="1" destOrd="0" presId="urn:microsoft.com/office/officeart/2008/layout/LinedList"/>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3DEF7-8D4F-8B4A-8657-EE2488225A2D}">
      <dsp:nvSpPr>
        <dsp:cNvPr id="0" name=""/>
        <dsp:cNvSpPr/>
      </dsp:nvSpPr>
      <dsp:spPr>
        <a:xfrm>
          <a:off x="0" y="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9C7879-A2A2-CF40-B3AF-945459829232}">
      <dsp:nvSpPr>
        <dsp:cNvPr id="0" name=""/>
        <dsp:cNvSpPr/>
      </dsp:nvSpPr>
      <dsp:spPr>
        <a:xfrm>
          <a:off x="0" y="596"/>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mn-lt"/>
            </a:rPr>
            <a:t>1973: </a:t>
          </a:r>
          <a:r>
            <a:rPr lang="en-US" sz="1400" kern="1200" dirty="0">
              <a:latin typeface="+mn-lt"/>
            </a:rPr>
            <a:t>Section 504 of the Rehab Act ensured that individuals with disabilities would not “be excluded from participation in, be denied the benefits of, or otherwise be subjected to discrimination,” under any program offered by any Executive Agency, including Medicare. </a:t>
          </a:r>
        </a:p>
      </dsp:txBody>
      <dsp:txXfrm>
        <a:off x="0" y="596"/>
        <a:ext cx="10515600" cy="488362"/>
      </dsp:txXfrm>
    </dsp:sp>
    <dsp:sp modelId="{47E9EDCB-2DC4-CC4B-8E9D-C7F3B657CA6F}">
      <dsp:nvSpPr>
        <dsp:cNvPr id="0" name=""/>
        <dsp:cNvSpPr/>
      </dsp:nvSpPr>
      <dsp:spPr>
        <a:xfrm>
          <a:off x="0" y="488959"/>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0DBD4-74FA-8542-8BDB-5099CF9934E5}">
      <dsp:nvSpPr>
        <dsp:cNvPr id="0" name=""/>
        <dsp:cNvSpPr/>
      </dsp:nvSpPr>
      <dsp:spPr>
        <a:xfrm>
          <a:off x="0" y="488959"/>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1990: </a:t>
          </a:r>
          <a:r>
            <a:rPr lang="en-US" sz="1400" kern="1200" dirty="0"/>
            <a:t>Passage of the Americans with Disabilities Act. </a:t>
          </a:r>
        </a:p>
      </dsp:txBody>
      <dsp:txXfrm>
        <a:off x="0" y="488959"/>
        <a:ext cx="10515600" cy="488362"/>
      </dsp:txXfrm>
    </dsp:sp>
    <dsp:sp modelId="{EF6F8240-9B32-AF4F-B0B0-FCE1811BE32D}">
      <dsp:nvSpPr>
        <dsp:cNvPr id="0" name=""/>
        <dsp:cNvSpPr/>
      </dsp:nvSpPr>
      <dsp:spPr>
        <a:xfrm>
          <a:off x="0" y="97732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D2D15-66A9-594C-BB10-712A7BC4FC62}">
      <dsp:nvSpPr>
        <dsp:cNvPr id="0" name=""/>
        <dsp:cNvSpPr/>
      </dsp:nvSpPr>
      <dsp:spPr>
        <a:xfrm>
          <a:off x="0" y="977321"/>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1992</a:t>
          </a:r>
          <a:r>
            <a:rPr lang="en-US" sz="1300" kern="1200" dirty="0"/>
            <a:t>: </a:t>
          </a:r>
          <a:r>
            <a:rPr lang="en-US" sz="1400" kern="1200" dirty="0">
              <a:latin typeface="+mn-lt"/>
            </a:rPr>
            <a:t>Oregon sought a Medicaid waiver using QALYs to determine covered services. </a:t>
          </a:r>
          <a:r>
            <a:rPr lang="en-US" sz="1400" b="1" u="none" kern="1200" dirty="0">
              <a:latin typeface="+mn-lt"/>
              <a:hlinkClick xmlns:r="http://schemas.openxmlformats.org/officeDocument/2006/relationships" r:id="rId1">
                <a:extLst>
                  <a:ext uri="{A12FA001-AC4F-418D-AE19-62706E023703}">
                    <ahyp:hlinkClr xmlns:ahyp="http://schemas.microsoft.com/office/drawing/2018/hyperlinkcolor" val="tx"/>
                  </a:ext>
                </a:extLst>
              </a:hlinkClick>
            </a:rPr>
            <a:t>HHS rejected the waiver</a:t>
          </a:r>
          <a:r>
            <a:rPr lang="en-US" sz="1400" kern="1200" dirty="0">
              <a:latin typeface="+mn-lt"/>
            </a:rPr>
            <a:t>, claiming its use of QALYs would violate the recently-passed ADA.</a:t>
          </a:r>
          <a:endParaRPr lang="en-US" sz="1300" b="0" kern="1200" dirty="0">
            <a:latin typeface="+mn-lt"/>
          </a:endParaRPr>
        </a:p>
      </dsp:txBody>
      <dsp:txXfrm>
        <a:off x="0" y="977321"/>
        <a:ext cx="10515600" cy="488362"/>
      </dsp:txXfrm>
    </dsp:sp>
    <dsp:sp modelId="{E724E8C0-B506-8945-9587-3731EF9FD16C}">
      <dsp:nvSpPr>
        <dsp:cNvPr id="0" name=""/>
        <dsp:cNvSpPr/>
      </dsp:nvSpPr>
      <dsp:spPr>
        <a:xfrm>
          <a:off x="0" y="146568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058B9B-7299-2F43-8C76-ED75B89F707C}">
      <dsp:nvSpPr>
        <dsp:cNvPr id="0" name=""/>
        <dsp:cNvSpPr/>
      </dsp:nvSpPr>
      <dsp:spPr>
        <a:xfrm>
          <a:off x="0" y="1465684"/>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2010: </a:t>
          </a:r>
          <a:r>
            <a:rPr lang="en-US" sz="1400" kern="1200" dirty="0">
              <a:latin typeface="+mn-lt"/>
            </a:rPr>
            <a:t>The Affordable Care Act authorized PCORI &amp; barred PCORI and Medicare from using QALYs. Section 1557 barred discrimination more broadly.</a:t>
          </a:r>
        </a:p>
      </dsp:txBody>
      <dsp:txXfrm>
        <a:off x="0" y="1465684"/>
        <a:ext cx="10515600" cy="488362"/>
      </dsp:txXfrm>
    </dsp:sp>
    <dsp:sp modelId="{A4D88F59-C63F-E243-8AE7-3D00E5CB7E1C}">
      <dsp:nvSpPr>
        <dsp:cNvPr id="0" name=""/>
        <dsp:cNvSpPr/>
      </dsp:nvSpPr>
      <dsp:spPr>
        <a:xfrm>
          <a:off x="0" y="195404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45F4A1-3ABB-714F-9A17-1BB85EA8B91B}">
      <dsp:nvSpPr>
        <dsp:cNvPr id="0" name=""/>
        <dsp:cNvSpPr/>
      </dsp:nvSpPr>
      <dsp:spPr>
        <a:xfrm>
          <a:off x="0" y="1954047"/>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mn-lt"/>
            </a:rPr>
            <a:t>2016: </a:t>
          </a:r>
          <a:r>
            <a:rPr lang="en-US" sz="1400" kern="1200" dirty="0">
              <a:latin typeface="+mn-lt"/>
            </a:rPr>
            <a:t>ICER named in proposed CMMI demo as reference for Part B drugs. Not implemented. </a:t>
          </a:r>
        </a:p>
      </dsp:txBody>
      <dsp:txXfrm>
        <a:off x="0" y="1954047"/>
        <a:ext cx="10515600" cy="488362"/>
      </dsp:txXfrm>
    </dsp:sp>
    <dsp:sp modelId="{3ECE2E36-18FD-004E-BE87-06E2B9F36A00}">
      <dsp:nvSpPr>
        <dsp:cNvPr id="0" name=""/>
        <dsp:cNvSpPr/>
      </dsp:nvSpPr>
      <dsp:spPr>
        <a:xfrm>
          <a:off x="0" y="244241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ACD0CF-0435-9543-AD40-F38F88E89576}">
      <dsp:nvSpPr>
        <dsp:cNvPr id="0" name=""/>
        <dsp:cNvSpPr/>
      </dsp:nvSpPr>
      <dsp:spPr>
        <a:xfrm>
          <a:off x="0" y="2442410"/>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2017: </a:t>
          </a:r>
          <a:r>
            <a:rPr lang="en-US" sz="1400" kern="1200" dirty="0">
              <a:latin typeface="+mn-lt"/>
            </a:rPr>
            <a:t>ICER partnered with VA to advise on their formulary development. </a:t>
          </a:r>
        </a:p>
      </dsp:txBody>
      <dsp:txXfrm>
        <a:off x="0" y="2442410"/>
        <a:ext cx="10515600" cy="488362"/>
      </dsp:txXfrm>
    </dsp:sp>
    <dsp:sp modelId="{7FF5DA68-0F06-8A49-8C39-D789166F3BDA}">
      <dsp:nvSpPr>
        <dsp:cNvPr id="0" name=""/>
        <dsp:cNvSpPr/>
      </dsp:nvSpPr>
      <dsp:spPr>
        <a:xfrm>
          <a:off x="0" y="2930773"/>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767FAF-1860-334A-9896-9E80619E1247}">
      <dsp:nvSpPr>
        <dsp:cNvPr id="0" name=""/>
        <dsp:cNvSpPr/>
      </dsp:nvSpPr>
      <dsp:spPr>
        <a:xfrm>
          <a:off x="0" y="2930773"/>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2018: </a:t>
          </a:r>
          <a:r>
            <a:rPr lang="en-US" sz="1400" kern="1200" dirty="0">
              <a:latin typeface="+mn-lt"/>
            </a:rPr>
            <a:t>CVS Caremark announced benefit package excluding drugs over a QALY benchmark ($100,000 per QALY) as determined by ICER. Advocates convinced CVS to stop marketing it.</a:t>
          </a:r>
        </a:p>
      </dsp:txBody>
      <dsp:txXfrm>
        <a:off x="0" y="2930773"/>
        <a:ext cx="10515600" cy="488362"/>
      </dsp:txXfrm>
    </dsp:sp>
    <dsp:sp modelId="{9D4525BA-2E34-994B-88F6-8A3746FCE07A}">
      <dsp:nvSpPr>
        <dsp:cNvPr id="0" name=""/>
        <dsp:cNvSpPr/>
      </dsp:nvSpPr>
      <dsp:spPr>
        <a:xfrm>
          <a:off x="0" y="3419136"/>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4E114E-08C8-064A-B719-F4DA69953BC1}">
      <dsp:nvSpPr>
        <dsp:cNvPr id="0" name=""/>
        <dsp:cNvSpPr/>
      </dsp:nvSpPr>
      <dsp:spPr>
        <a:xfrm>
          <a:off x="0" y="3419136"/>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2019: </a:t>
          </a:r>
          <a:r>
            <a:rPr lang="en-US" sz="1400" kern="1200" dirty="0">
              <a:latin typeface="+mn-lt"/>
            </a:rPr>
            <a:t>The NCD issued </a:t>
          </a:r>
          <a:r>
            <a:rPr lang="en-US" sz="1400" b="1" kern="1200" dirty="0">
              <a:latin typeface="+mn-lt"/>
              <a:hlinkClick xmlns:r="http://schemas.openxmlformats.org/officeDocument/2006/relationships" r:id="rId2">
                <a:extLst>
                  <a:ext uri="{A12FA001-AC4F-418D-AE19-62706E023703}">
                    <ahyp:hlinkClr xmlns:ahyp="http://schemas.microsoft.com/office/drawing/2018/hyperlinkcolor" val="tx"/>
                  </a:ext>
                </a:extLst>
              </a:hlinkClick>
            </a:rPr>
            <a:t>a report</a:t>
          </a:r>
          <a:r>
            <a:rPr lang="en-US" sz="1400" b="1" kern="1200" dirty="0">
              <a:latin typeface="+mn-lt"/>
            </a:rPr>
            <a:t> </a:t>
          </a:r>
          <a:r>
            <a:rPr lang="en-US" sz="1400" kern="1200" dirty="0">
              <a:latin typeface="+mn-lt"/>
            </a:rPr>
            <a:t>on QALYS recommending policymakers avoid reference to QALYs</a:t>
          </a:r>
          <a:r>
            <a:rPr lang="en-US" sz="1300" kern="1200" dirty="0">
              <a:latin typeface="Helvetica Neue" panose="02000503000000020004" pitchFamily="2" charset="0"/>
            </a:rPr>
            <a:t>.</a:t>
          </a:r>
          <a:endParaRPr lang="en-US" sz="1300" kern="1200" dirty="0"/>
        </a:p>
      </dsp:txBody>
      <dsp:txXfrm>
        <a:off x="0" y="3419136"/>
        <a:ext cx="10515600" cy="488362"/>
      </dsp:txXfrm>
    </dsp:sp>
    <dsp:sp modelId="{C2279B82-3AB2-DE44-B3F1-BF7BEA4A967E}">
      <dsp:nvSpPr>
        <dsp:cNvPr id="0" name=""/>
        <dsp:cNvSpPr/>
      </dsp:nvSpPr>
      <dsp:spPr>
        <a:xfrm>
          <a:off x="0" y="3907499"/>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ED63BC-C2A5-124D-8EEE-ED6E8AEBE3AA}">
      <dsp:nvSpPr>
        <dsp:cNvPr id="0" name=""/>
        <dsp:cNvSpPr/>
      </dsp:nvSpPr>
      <dsp:spPr>
        <a:xfrm>
          <a:off x="0" y="3907499"/>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mn-lt"/>
            </a:rPr>
            <a:t>2021: </a:t>
          </a:r>
          <a:r>
            <a:rPr lang="en-US" sz="1400" kern="1200" dirty="0">
              <a:latin typeface="+mn-lt"/>
            </a:rPr>
            <a:t>The National Council on Disability </a:t>
          </a:r>
          <a:r>
            <a:rPr lang="en-US" sz="1400" kern="1200" dirty="0">
              <a:latin typeface="+mn-lt"/>
              <a:hlinkClick xmlns:r="http://schemas.openxmlformats.org/officeDocument/2006/relationships" r:id="rId3">
                <a:extLst>
                  <a:ext uri="{A12FA001-AC4F-418D-AE19-62706E023703}">
                    <ahyp:hlinkClr xmlns:ahyp="http://schemas.microsoft.com/office/drawing/2018/hyperlinkcolor" val="tx"/>
                  </a:ext>
                </a:extLst>
              </a:hlinkClick>
            </a:rPr>
            <a:t>calls for</a:t>
          </a:r>
          <a:r>
            <a:rPr lang="en-US" sz="1400" kern="1200" dirty="0">
              <a:latin typeface="+mn-lt"/>
            </a:rPr>
            <a:t> an “unambiguous” ban on the QALY throughout federal programs. </a:t>
          </a:r>
        </a:p>
      </dsp:txBody>
      <dsp:txXfrm>
        <a:off x="0" y="3907499"/>
        <a:ext cx="10515600" cy="488362"/>
      </dsp:txXfrm>
    </dsp:sp>
    <dsp:sp modelId="{8043D940-DE04-2544-B559-51A27820DF52}">
      <dsp:nvSpPr>
        <dsp:cNvPr id="0" name=""/>
        <dsp:cNvSpPr/>
      </dsp:nvSpPr>
      <dsp:spPr>
        <a:xfrm>
          <a:off x="0" y="439586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8B8E5B-BFC5-9849-BE28-204067897BFC}">
      <dsp:nvSpPr>
        <dsp:cNvPr id="0" name=""/>
        <dsp:cNvSpPr/>
      </dsp:nvSpPr>
      <dsp:spPr>
        <a:xfrm>
          <a:off x="0" y="4395861"/>
          <a:ext cx="10515600" cy="488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mn-lt"/>
            </a:rPr>
            <a:t>2024</a:t>
          </a:r>
          <a:r>
            <a:rPr lang="en-US" sz="1400" kern="1200" dirty="0">
              <a:latin typeface="+mn-lt"/>
            </a:rPr>
            <a:t>: House passed the Protecting Health Care for All Patients Act barring QALYs across federal programs.</a:t>
          </a:r>
        </a:p>
      </dsp:txBody>
      <dsp:txXfrm>
        <a:off x="0" y="4395861"/>
        <a:ext cx="10515600" cy="488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3DEF7-8D4F-8B4A-8657-EE2488225A2D}">
      <dsp:nvSpPr>
        <dsp:cNvPr id="0" name=""/>
        <dsp:cNvSpPr/>
      </dsp:nvSpPr>
      <dsp:spPr>
        <a:xfrm>
          <a:off x="0" y="238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9C7879-A2A2-CF40-B3AF-945459829232}">
      <dsp:nvSpPr>
        <dsp:cNvPr id="0" name=""/>
        <dsp:cNvSpPr/>
      </dsp:nvSpPr>
      <dsp:spPr>
        <a:xfrm>
          <a:off x="0" y="2385"/>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i="1" kern="1200"/>
            <a:t>Equal value of life year gained (evLYG)</a:t>
          </a:r>
          <a:r>
            <a:rPr lang="en-US" sz="1600" b="1" kern="1200"/>
            <a:t>:</a:t>
          </a:r>
          <a:r>
            <a:rPr lang="en-US" sz="1600" kern="1200"/>
            <a:t> Less value to treatments improving quality of life in extended life years. Same value as QALYs for treatments that do not extend life years regardless of quality-of-life improvements. More value to treatments extending life years.</a:t>
          </a:r>
        </a:p>
      </dsp:txBody>
      <dsp:txXfrm>
        <a:off x="0" y="2385"/>
        <a:ext cx="10515600" cy="813341"/>
      </dsp:txXfrm>
    </dsp:sp>
    <dsp:sp modelId="{47E9EDCB-2DC4-CC4B-8E9D-C7F3B657CA6F}">
      <dsp:nvSpPr>
        <dsp:cNvPr id="0" name=""/>
        <dsp:cNvSpPr/>
      </dsp:nvSpPr>
      <dsp:spPr>
        <a:xfrm>
          <a:off x="0" y="815726"/>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0DBD4-74FA-8542-8BDB-5099CF9934E5}">
      <dsp:nvSpPr>
        <dsp:cNvPr id="0" name=""/>
        <dsp:cNvSpPr/>
      </dsp:nvSpPr>
      <dsp:spPr>
        <a:xfrm>
          <a:off x="0" y="815726"/>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i="1" kern="1200" dirty="0"/>
            <a:t>Generalized</a:t>
          </a:r>
          <a:r>
            <a:rPr lang="en-US" sz="1600" b="1" kern="1200" dirty="0"/>
            <a:t> Cost Effectiveness Analysis (GCEA): </a:t>
          </a:r>
          <a:r>
            <a:rPr lang="en-US" sz="1600" kern="1200" dirty="0"/>
            <a:t>Less value to treatments for common conditions to manage symptoms. More value to treatments for severe and disabling conditions.</a:t>
          </a:r>
        </a:p>
      </dsp:txBody>
      <dsp:txXfrm>
        <a:off x="0" y="815726"/>
        <a:ext cx="10515600" cy="813341"/>
      </dsp:txXfrm>
    </dsp:sp>
    <dsp:sp modelId="{EF6F8240-9B32-AF4F-B0B0-FCE1811BE32D}">
      <dsp:nvSpPr>
        <dsp:cNvPr id="0" name=""/>
        <dsp:cNvSpPr/>
      </dsp:nvSpPr>
      <dsp:spPr>
        <a:xfrm>
          <a:off x="0" y="1629068"/>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D2D15-66A9-594C-BB10-712A7BC4FC62}">
      <dsp:nvSpPr>
        <dsp:cNvPr id="0" name=""/>
        <dsp:cNvSpPr/>
      </dsp:nvSpPr>
      <dsp:spPr>
        <a:xfrm>
          <a:off x="0" y="1629068"/>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Generalized risk-adjusted cost effectiveness (GRACE):</a:t>
          </a:r>
          <a:r>
            <a:rPr lang="en-US" sz="1600" kern="1200"/>
            <a:t> Less value to treatments for common conditions to manage symptoms. More value to treatments for severe and disabling conditions.</a:t>
          </a:r>
        </a:p>
      </dsp:txBody>
      <dsp:txXfrm>
        <a:off x="0" y="1629068"/>
        <a:ext cx="10515600" cy="813341"/>
      </dsp:txXfrm>
    </dsp:sp>
    <dsp:sp modelId="{9D4525BA-2E34-994B-88F6-8A3746FCE07A}">
      <dsp:nvSpPr>
        <dsp:cNvPr id="0" name=""/>
        <dsp:cNvSpPr/>
      </dsp:nvSpPr>
      <dsp:spPr>
        <a:xfrm>
          <a:off x="0" y="244241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4E114E-08C8-064A-B719-F4DA69953BC1}">
      <dsp:nvSpPr>
        <dsp:cNvPr id="0" name=""/>
        <dsp:cNvSpPr/>
      </dsp:nvSpPr>
      <dsp:spPr>
        <a:xfrm>
          <a:off x="0" y="2442410"/>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Disability adjusted life year (DALY):</a:t>
          </a:r>
          <a:r>
            <a:rPr lang="en-US" sz="1600" kern="1200"/>
            <a:t> Less value to treatments for people with disabilities due to focus on life years lost. More value to conditions leading to an early death without treatment. </a:t>
          </a:r>
        </a:p>
      </dsp:txBody>
      <dsp:txXfrm>
        <a:off x="0" y="2442410"/>
        <a:ext cx="10515600" cy="813341"/>
      </dsp:txXfrm>
    </dsp:sp>
    <dsp:sp modelId="{C2279B82-3AB2-DE44-B3F1-BF7BEA4A967E}">
      <dsp:nvSpPr>
        <dsp:cNvPr id="0" name=""/>
        <dsp:cNvSpPr/>
      </dsp:nvSpPr>
      <dsp:spPr>
        <a:xfrm>
          <a:off x="0" y="3255752"/>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ED63BC-C2A5-124D-8EEE-ED6E8AEBE3AA}">
      <dsp:nvSpPr>
        <dsp:cNvPr id="0" name=""/>
        <dsp:cNvSpPr/>
      </dsp:nvSpPr>
      <dsp:spPr>
        <a:xfrm>
          <a:off x="0" y="3255752"/>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Health years in total (HYT):</a:t>
          </a:r>
          <a:r>
            <a:rPr lang="en-US" sz="1600" kern="1200"/>
            <a:t> Less value to treatments that improve quality of life without increasing life expectancy. More value to treatments that extend life. </a:t>
          </a:r>
        </a:p>
      </dsp:txBody>
      <dsp:txXfrm>
        <a:off x="0" y="3255752"/>
        <a:ext cx="10515600" cy="813341"/>
      </dsp:txXfrm>
    </dsp:sp>
    <dsp:sp modelId="{8043D940-DE04-2544-B559-51A27820DF52}">
      <dsp:nvSpPr>
        <dsp:cNvPr id="0" name=""/>
        <dsp:cNvSpPr/>
      </dsp:nvSpPr>
      <dsp:spPr>
        <a:xfrm>
          <a:off x="0" y="406909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8B8E5B-BFC5-9849-BE28-204067897BFC}">
      <dsp:nvSpPr>
        <dsp:cNvPr id="0" name=""/>
        <dsp:cNvSpPr/>
      </dsp:nvSpPr>
      <dsp:spPr>
        <a:xfrm>
          <a:off x="0" y="4069094"/>
          <a:ext cx="10515600" cy="813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Life years gained (LYG)</a:t>
          </a:r>
          <a:r>
            <a:rPr lang="en-US" sz="1600" kern="1200"/>
            <a:t>: Less value to treatments for patients with fewer years left to live (e.g., older adults or those with disabling conditions) and for largely non-fatal conditions (e.g., blindness, depression, rheumatoid arthritis. More value to treatments extending life.</a:t>
          </a:r>
        </a:p>
      </dsp:txBody>
      <dsp:txXfrm>
        <a:off x="0" y="4069094"/>
        <a:ext cx="10515600" cy="81334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483B2-B67B-0948-8CCE-967D3B64AE3F}" type="datetimeFigureOut">
              <a:rPr lang="en-US" smtClean="0"/>
              <a:t>7/17/2024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2FFB75-6B8E-4346-9707-D836A60E16BC}" type="slidenum">
              <a:rPr lang="en-US" smtClean="0"/>
              <a:t>‹#›</a:t>
            </a:fld>
            <a:endParaRPr lang="en-US"/>
          </a:p>
        </p:txBody>
      </p:sp>
    </p:spTree>
    <p:extLst>
      <p:ext uri="{BB962C8B-B14F-4D97-AF65-F5344CB8AC3E}">
        <p14:creationId xmlns:p14="http://schemas.microsoft.com/office/powerpoint/2010/main" val="2681483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p>
            <a:endParaRPr lang="en-US" dirty="0"/>
          </a:p>
        </p:txBody>
      </p:sp>
      <p:sp>
        <p:nvSpPr>
          <p:cNvPr id="4" name="Slide Number Placeholder 3"/>
          <p:cNvSpPr>
            <a:spLocks noGrp="1"/>
          </p:cNvSpPr>
          <p:nvPr>
            <p:ph type="sldNum" sz="quarter" idx="5"/>
          </p:nvPr>
        </p:nvSpPr>
        <p:spPr/>
        <p:txBody>
          <a:bodyPr/>
          <a:lstStyle/>
          <a:p>
            <a:fld id="{6C2FFB75-6B8E-4346-9707-D836A60E16BC}" type="slidenum">
              <a:rPr lang="en-US" smtClean="0"/>
              <a:t>4</a:t>
            </a:fld>
            <a:endParaRPr lang="en-US"/>
          </a:p>
        </p:txBody>
      </p:sp>
    </p:spTree>
    <p:extLst>
      <p:ext uri="{BB962C8B-B14F-4D97-AF65-F5344CB8AC3E}">
        <p14:creationId xmlns:p14="http://schemas.microsoft.com/office/powerpoint/2010/main" val="343695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Symbol" panose="05050102010706020507" pitchFamily="18" charset="2"/>
              </a:rPr>
              <a:t>Disability and patient advocates have long had issue with ICER’s models as they rely on the Quality-Adjusted Life Year, QALY, which discriminates against those with disabilities and chronic conditions and older people by devaluing treatments for those populations</a:t>
            </a:r>
          </a:p>
        </p:txBody>
      </p:sp>
      <p:sp>
        <p:nvSpPr>
          <p:cNvPr id="4" name="Slide Number Placeholder 3"/>
          <p:cNvSpPr>
            <a:spLocks noGrp="1"/>
          </p:cNvSpPr>
          <p:nvPr>
            <p:ph type="sldNum" sz="quarter" idx="5"/>
          </p:nvPr>
        </p:nvSpPr>
        <p:spPr/>
        <p:txBody>
          <a:bodyPr/>
          <a:lstStyle/>
          <a:p>
            <a:fld id="{3D9E86CD-FC13-47FC-AE03-C7B495B66B6B}" type="slidenum">
              <a:rPr lang="en-US" smtClean="0"/>
              <a:t>5</a:t>
            </a:fld>
            <a:endParaRPr lang="en-US"/>
          </a:p>
        </p:txBody>
      </p:sp>
    </p:spTree>
    <p:extLst>
      <p:ext uri="{BB962C8B-B14F-4D97-AF65-F5344CB8AC3E}">
        <p14:creationId xmlns:p14="http://schemas.microsoft.com/office/powerpoint/2010/main" val="3008590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QALY-based assessments assign a financial value to health improvements provided by a treatment that do not account for outcomes that matter to people living with the relevant health condition and that attribute a lower value to life lived with a disability. </a:t>
            </a:r>
            <a:r>
              <a:rPr lang="en-US"/>
              <a:t>When applied to health care decision-making, the results can mean that people with disabilities and chronic illnesses, including older adults, are deemed not worth the cost to treat. </a:t>
            </a:r>
          </a:p>
        </p:txBody>
      </p:sp>
      <p:sp>
        <p:nvSpPr>
          <p:cNvPr id="4" name="Slide Number Placeholder 3"/>
          <p:cNvSpPr>
            <a:spLocks noGrp="1"/>
          </p:cNvSpPr>
          <p:nvPr>
            <p:ph type="sldNum" sz="quarter" idx="5"/>
          </p:nvPr>
        </p:nvSpPr>
        <p:spPr/>
        <p:txBody>
          <a:bodyPr/>
          <a:lstStyle/>
          <a:p>
            <a:fld id="{3D9E86CD-FC13-47FC-AE03-C7B495B66B6B}" type="slidenum">
              <a:rPr lang="en-US" smtClean="0"/>
              <a:t>6</a:t>
            </a:fld>
            <a:endParaRPr lang="en-US"/>
          </a:p>
        </p:txBody>
      </p:sp>
    </p:spTree>
    <p:extLst>
      <p:ext uri="{BB962C8B-B14F-4D97-AF65-F5344CB8AC3E}">
        <p14:creationId xmlns:p14="http://schemas.microsoft.com/office/powerpoint/2010/main" val="984164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about this new age of personalized and precision medicine. We now know and can better understand that different People Respond Differently to the Same Drugs.</a:t>
            </a:r>
          </a:p>
        </p:txBody>
      </p:sp>
      <p:sp>
        <p:nvSpPr>
          <p:cNvPr id="4" name="Slide Number Placeholder 3"/>
          <p:cNvSpPr>
            <a:spLocks noGrp="1"/>
          </p:cNvSpPr>
          <p:nvPr>
            <p:ph type="sldNum" sz="quarter" idx="5"/>
          </p:nvPr>
        </p:nvSpPr>
        <p:spPr/>
        <p:txBody>
          <a:bodyPr/>
          <a:lstStyle/>
          <a:p>
            <a:fld id="{3D9E86CD-FC13-47FC-AE03-C7B495B66B6B}" type="slidenum">
              <a:rPr lang="en-US" smtClean="0"/>
              <a:t>10</a:t>
            </a:fld>
            <a:endParaRPr lang="en-US"/>
          </a:p>
        </p:txBody>
      </p:sp>
    </p:spTree>
    <p:extLst>
      <p:ext uri="{BB962C8B-B14F-4D97-AF65-F5344CB8AC3E}">
        <p14:creationId xmlns:p14="http://schemas.microsoft.com/office/powerpoint/2010/main" val="3521673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For many conditions, such disparities are reflected in clinical knowledge – but not yet in research literature. Your doctor is better apt to tell if a treatment will work for you based on what is seen firsthand with other patients that share your characteristics. Tony often notes that the epilepsy drug that works for him is not the drug that is typically preferred on a formulary. But if he were to switch, he would likely go back to having seizures.</a:t>
            </a:r>
          </a:p>
        </p:txBody>
      </p:sp>
      <p:sp>
        <p:nvSpPr>
          <p:cNvPr id="4" name="Slide Number Placeholder 3"/>
          <p:cNvSpPr>
            <a:spLocks noGrp="1"/>
          </p:cNvSpPr>
          <p:nvPr>
            <p:ph type="sldNum" sz="quarter" idx="5"/>
          </p:nvPr>
        </p:nvSpPr>
        <p:spPr/>
        <p:txBody>
          <a:bodyPr/>
          <a:lstStyle/>
          <a:p>
            <a:fld id="{3D9E86CD-FC13-47FC-AE03-C7B495B66B6B}" type="slidenum">
              <a:rPr lang="en-US" smtClean="0"/>
              <a:t>11</a:t>
            </a:fld>
            <a:endParaRPr lang="en-US"/>
          </a:p>
        </p:txBody>
      </p:sp>
    </p:spTree>
    <p:extLst>
      <p:ext uri="{BB962C8B-B14F-4D97-AF65-F5344CB8AC3E}">
        <p14:creationId xmlns:p14="http://schemas.microsoft.com/office/powerpoint/2010/main" val="2086548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Calls QALYs the “gold standard”</a:t>
            </a:r>
          </a:p>
          <a:p>
            <a:endParaRPr lang="en-US" dirty="0"/>
          </a:p>
        </p:txBody>
      </p:sp>
      <p:sp>
        <p:nvSpPr>
          <p:cNvPr id="4" name="Slide Number Placeholder 3"/>
          <p:cNvSpPr>
            <a:spLocks noGrp="1"/>
          </p:cNvSpPr>
          <p:nvPr>
            <p:ph type="sldNum" sz="quarter" idx="5"/>
          </p:nvPr>
        </p:nvSpPr>
        <p:spPr/>
        <p:txBody>
          <a:bodyPr/>
          <a:lstStyle/>
          <a:p>
            <a:fld id="{6C2FFB75-6B8E-4346-9707-D836A60E16BC}" type="slidenum">
              <a:rPr lang="en-US" smtClean="0"/>
              <a:t>12</a:t>
            </a:fld>
            <a:endParaRPr lang="en-US"/>
          </a:p>
        </p:txBody>
      </p:sp>
    </p:spTree>
    <p:extLst>
      <p:ext uri="{BB962C8B-B14F-4D97-AF65-F5344CB8AC3E}">
        <p14:creationId xmlns:p14="http://schemas.microsoft.com/office/powerpoint/2010/main" val="3288696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Thayer</a:t>
            </a:r>
          </a:p>
        </p:txBody>
      </p:sp>
      <p:sp>
        <p:nvSpPr>
          <p:cNvPr id="4" name="Slide Number Placeholder 3"/>
          <p:cNvSpPr>
            <a:spLocks noGrp="1"/>
          </p:cNvSpPr>
          <p:nvPr>
            <p:ph type="sldNum" sz="quarter" idx="5"/>
          </p:nvPr>
        </p:nvSpPr>
        <p:spPr/>
        <p:txBody>
          <a:bodyPr/>
          <a:lstStyle/>
          <a:p>
            <a:fld id="{3D9E86CD-FC13-47FC-AE03-C7B495B66B6B}" type="slidenum">
              <a:rPr lang="en-US" smtClean="0"/>
              <a:t>18</a:t>
            </a:fld>
            <a:endParaRPr lang="en-US"/>
          </a:p>
        </p:txBody>
      </p:sp>
    </p:spTree>
    <p:extLst>
      <p:ext uri="{BB962C8B-B14F-4D97-AF65-F5344CB8AC3E}">
        <p14:creationId xmlns:p14="http://schemas.microsoft.com/office/powerpoint/2010/main" val="2797463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5160E-3219-DC03-921C-F43454E284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4C9CB2-9621-2A49-6124-02DC39135B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EDC326-F3ED-7536-179A-80D677C554A1}"/>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86996727-4A06-71FE-FC35-673BEC0B6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CB09A5-751C-3F86-18F6-A0AD018F90DA}"/>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2526701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2C295-F7BA-E983-E704-76A20966B9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AF479C-DC25-F65A-BCAD-4CEF0A5512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D4D45-9EAB-06DB-E1BF-35362B822045}"/>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66B5D578-E955-0BF5-078F-32189649D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A7E7B2-735A-998E-B8E1-739605809BC2}"/>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239292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F54A84-C644-9071-F1B8-545E4D36DA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A7991A-DEE8-6E6B-5EF1-FB2CD2CF9E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E98AE-1F1D-A45B-AA55-C420F9A67CE9}"/>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1CDF3000-01AD-B8C7-A424-073F99154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521B82-9079-3465-977B-42BB75E32833}"/>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163642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E358-424A-4BB9-8E9D-EE235DE4B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F7AF9C-9193-29F7-4821-180BE8E18C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C97CC-594D-B4A3-DD2C-C383B28B1419}"/>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0516BA68-D005-279B-D923-1F385BF14A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25949-8E24-8A78-6F42-F02AC8BE28E4}"/>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3137809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35652-5C4D-97D9-BF7F-6C76519822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768D05-26A9-1EE1-0F9C-7FE71380FA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391F93-1534-AA65-D5ED-1F0A93C0DE6B}"/>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C8A6AE4E-970B-BC79-0A80-C52EF375A2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D0975F-E5EE-DD59-BAB8-84D7F1CBF4EB}"/>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40708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972CE-1049-DAEF-557C-191E8C7EF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2991A8-DA5B-72BF-2B61-A34CAC727D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F12435-4156-97BC-D746-661F6C70FB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B2634F-8166-27FD-CD24-879DA1F0D594}"/>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6" name="Footer Placeholder 5">
            <a:extLst>
              <a:ext uri="{FF2B5EF4-FFF2-40B4-BE49-F238E27FC236}">
                <a16:creationId xmlns:a16="http://schemas.microsoft.com/office/drawing/2014/main" id="{8BD53A1E-DF5A-9820-7B79-7F0438061C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3E0949-4E83-75D1-B426-C68561AA29F7}"/>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4168066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7CBEB-E7CA-6C2B-D010-1C1F71EB2B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407BF8-1BEB-3037-7986-53F1104839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699F66-E0F7-2646-BCC5-9822C2CDB9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E4D758-C49F-D577-156D-C8F33E6C6C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ADE56A-2DA0-FB69-6AF3-0C00A5CEEF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6C1751-897A-D37B-FA59-876042CA980F}"/>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8" name="Footer Placeholder 7">
            <a:extLst>
              <a:ext uri="{FF2B5EF4-FFF2-40B4-BE49-F238E27FC236}">
                <a16:creationId xmlns:a16="http://schemas.microsoft.com/office/drawing/2014/main" id="{D2B1833D-1B38-147A-9B16-C3E7EF64B9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10CED3-36FA-22C4-DE8B-D6C596BB5931}"/>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71300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DDA3E-BFB6-542F-388C-310E523A63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141F37-5523-1642-B9E4-EF8571EC8B27}"/>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4" name="Footer Placeholder 3">
            <a:extLst>
              <a:ext uri="{FF2B5EF4-FFF2-40B4-BE49-F238E27FC236}">
                <a16:creationId xmlns:a16="http://schemas.microsoft.com/office/drawing/2014/main" id="{1FABE9A6-F993-9C6F-B0B7-4288356BF4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8BC6A4-165F-8C3C-C418-59E8CD4FC816}"/>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392923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1C1D6-E7C2-43D1-B6B8-955799CA7D9D}"/>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3" name="Footer Placeholder 2">
            <a:extLst>
              <a:ext uri="{FF2B5EF4-FFF2-40B4-BE49-F238E27FC236}">
                <a16:creationId xmlns:a16="http://schemas.microsoft.com/office/drawing/2014/main" id="{3E2D8E10-596A-1FF7-41F2-C636AF68AC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CDE53-9362-DC23-78CA-A470B044C840}"/>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869047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6081-2995-F9B8-E1E8-DDAD1833B8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9EDE4C-00F8-DD44-7FE9-13BC2500C3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C39807-E902-C480-6273-E65B05C3B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8A1CD4-15A6-FFBA-DC1F-189245A6E63B}"/>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6" name="Footer Placeholder 5">
            <a:extLst>
              <a:ext uri="{FF2B5EF4-FFF2-40B4-BE49-F238E27FC236}">
                <a16:creationId xmlns:a16="http://schemas.microsoft.com/office/drawing/2014/main" id="{D3266B2D-65D5-63D0-F026-883C162687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1C2179-6217-CACA-DB2B-331987703ECC}"/>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1814936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476DF-A0F8-28D8-427D-28B90B4E2F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FC6F7C-F012-299A-E972-670C1645F6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6B5444-89D3-BBCB-98C9-DB9C4356C4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329A23-54A3-62CE-40F8-D20B743F47B7}"/>
              </a:ext>
            </a:extLst>
          </p:cNvPr>
          <p:cNvSpPr>
            <a:spLocks noGrp="1"/>
          </p:cNvSpPr>
          <p:nvPr>
            <p:ph type="dt" sz="half" idx="10"/>
          </p:nvPr>
        </p:nvSpPr>
        <p:spPr/>
        <p:txBody>
          <a:bodyPr/>
          <a:lstStyle/>
          <a:p>
            <a:fld id="{436335F7-C3FE-E84B-9B43-52C75A5BCF5B}" type="datetimeFigureOut">
              <a:rPr lang="en-US" smtClean="0"/>
              <a:t>7/17/2024</a:t>
            </a:fld>
            <a:endParaRPr lang="en-US"/>
          </a:p>
        </p:txBody>
      </p:sp>
      <p:sp>
        <p:nvSpPr>
          <p:cNvPr id="6" name="Footer Placeholder 5">
            <a:extLst>
              <a:ext uri="{FF2B5EF4-FFF2-40B4-BE49-F238E27FC236}">
                <a16:creationId xmlns:a16="http://schemas.microsoft.com/office/drawing/2014/main" id="{0869E95A-CA34-C6B6-6A28-332E9E0CE4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D225-B074-913C-14CC-9A71A73A0E49}"/>
              </a:ext>
            </a:extLst>
          </p:cNvPr>
          <p:cNvSpPr>
            <a:spLocks noGrp="1"/>
          </p:cNvSpPr>
          <p:nvPr>
            <p:ph type="sldNum" sz="quarter" idx="12"/>
          </p:nvPr>
        </p:nvSpPr>
        <p:spPr/>
        <p:txBody>
          <a:bodyPr/>
          <a:lstStyle/>
          <a:p>
            <a:fld id="{9A14D49E-BC28-304B-B7E9-6B4680C43D03}" type="slidenum">
              <a:rPr lang="en-US" smtClean="0"/>
              <a:t>‹#›</a:t>
            </a:fld>
            <a:endParaRPr lang="en-US"/>
          </a:p>
        </p:txBody>
      </p:sp>
    </p:spTree>
    <p:extLst>
      <p:ext uri="{BB962C8B-B14F-4D97-AF65-F5344CB8AC3E}">
        <p14:creationId xmlns:p14="http://schemas.microsoft.com/office/powerpoint/2010/main" val="53822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D9480-3B36-6DCF-D4DD-481ECB84FD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0A93E6-8698-1756-05FF-3C1CEED74A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F2407-06B5-ACE7-7BF1-2D0CFC734B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6335F7-C3FE-E84B-9B43-52C75A5BCF5B}" type="datetimeFigureOut">
              <a:rPr lang="en-US" smtClean="0"/>
              <a:t>7/17/2024</a:t>
            </a:fld>
            <a:endParaRPr lang="en-US"/>
          </a:p>
        </p:txBody>
      </p:sp>
      <p:sp>
        <p:nvSpPr>
          <p:cNvPr id="5" name="Footer Placeholder 4">
            <a:extLst>
              <a:ext uri="{FF2B5EF4-FFF2-40B4-BE49-F238E27FC236}">
                <a16:creationId xmlns:a16="http://schemas.microsoft.com/office/drawing/2014/main" id="{1832D90C-A13A-BE30-E574-59C0056932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ADCE7BD-1EC9-B041-45B9-1F057234C0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14D49E-BC28-304B-B7E9-6B4680C43D03}" type="slidenum">
              <a:rPr lang="en-US" smtClean="0"/>
              <a:t>‹#›</a:t>
            </a:fld>
            <a:endParaRPr lang="en-US"/>
          </a:p>
        </p:txBody>
      </p:sp>
    </p:spTree>
    <p:extLst>
      <p:ext uri="{BB962C8B-B14F-4D97-AF65-F5344CB8AC3E}">
        <p14:creationId xmlns:p14="http://schemas.microsoft.com/office/powerpoint/2010/main" val="3945774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valueourhealth.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Thayer@pipcpatients.org" TargetMode="External"/><Relationship Id="rId5" Type="http://schemas.openxmlformats.org/officeDocument/2006/relationships/hyperlink" Target="http://www.patientaccessproject.org/" TargetMode="External"/><Relationship Id="rId4" Type="http://schemas.openxmlformats.org/officeDocument/2006/relationships/hyperlink" Target="http://www.pipcpatients.or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hyperlink" Target="https://valueourhealth.org/wp-content/uploads/2021/03/Drug-Review-Boards-and-Commissions.pdf" TargetMode="External"/><Relationship Id="rId2" Type="http://schemas.openxmlformats.org/officeDocument/2006/relationships/hyperlink" Target="https://valueourhealth.org/wp-content/uploads/2021/03/Oppose-Referencing-Canadian-Policie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20.rs6.net/tn.jsp?f=001CgKM0b8BoGsJUoHk-5UUYCncW-17g9WyAOTFx7Mph6hKypK_tV4DmTw0J-l0R6_NR1D7siLH1HhkArO5G3v3QxBqotQpItNsoYNqGuwWLIr8iSwaP9T6WbP46-u5TmsGywF1F9ix22Hr7Yu78U9HpdMv_thClYESlZYRHjZMwUBmfdt1S-39R1BRI8B6UlTfVu20KvCs51g=&amp;c=zxW9LjPHlCQ6ZyrDkpiYJuk2hAAyrGnmQwFaP3Hd4aB6ahxs1K2_cw==&amp;ch=Yr1--LfYK3aNg0x9f-68rg-dLrqPeZ17PhsFdToegNv5o4xd-I1Nr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4995A2-514B-9C73-4097-5499F7F86724}"/>
              </a:ext>
            </a:extLst>
          </p:cNvPr>
          <p:cNvSpPr/>
          <p:nvPr/>
        </p:nvSpPr>
        <p:spPr>
          <a:xfrm>
            <a:off x="-104554" y="0"/>
            <a:ext cx="12401107" cy="4635795"/>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6C5006D-6DFD-F361-EA9B-A17EF2D77E6D}"/>
              </a:ext>
            </a:extLst>
          </p:cNvPr>
          <p:cNvCxnSpPr/>
          <p:nvPr/>
        </p:nvCxnSpPr>
        <p:spPr>
          <a:xfrm>
            <a:off x="0" y="6273209"/>
            <a:ext cx="12192000" cy="0"/>
          </a:xfrm>
          <a:prstGeom prst="line">
            <a:avLst/>
          </a:prstGeom>
          <a:ln w="57150">
            <a:solidFill>
              <a:srgbClr val="BDDB10"/>
            </a:solidFill>
            <a:prstDash val="dash"/>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A66FF91C-1904-C604-C788-59D4FCAECA0B}"/>
              </a:ext>
            </a:extLst>
          </p:cNvPr>
          <p:cNvSpPr/>
          <p:nvPr/>
        </p:nvSpPr>
        <p:spPr>
          <a:xfrm>
            <a:off x="425302" y="404038"/>
            <a:ext cx="11419368" cy="4912242"/>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0C166603-758D-7A4C-F5A6-E787E664C4AE}"/>
              </a:ext>
            </a:extLst>
          </p:cNvPr>
          <p:cNvSpPr txBox="1">
            <a:spLocks/>
          </p:cNvSpPr>
          <p:nvPr/>
        </p:nvSpPr>
        <p:spPr>
          <a:xfrm>
            <a:off x="1523999" y="1361203"/>
            <a:ext cx="9144000" cy="32745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600" b="1" dirty="0">
                <a:highlight>
                  <a:srgbClr val="FFFFFF"/>
                </a:highlight>
              </a:rPr>
              <a:t>Value to Whom? </a:t>
            </a:r>
          </a:p>
          <a:p>
            <a:pPr algn="ctr"/>
            <a:r>
              <a:rPr lang="en-US" b="1" dirty="0">
                <a:highlight>
                  <a:srgbClr val="FFFFFF"/>
                </a:highlight>
              </a:rPr>
              <a:t>Understanding Flawed Value Metrics: State Policy Implications</a:t>
            </a:r>
            <a:endParaRPr lang="en-US" dirty="0"/>
          </a:p>
        </p:txBody>
      </p:sp>
    </p:spTree>
    <p:extLst>
      <p:ext uri="{BB962C8B-B14F-4D97-AF65-F5344CB8AC3E}">
        <p14:creationId xmlns:p14="http://schemas.microsoft.com/office/powerpoint/2010/main" val="939532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A93"/>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5EA2A4-7DAF-4399-A424-28BC824ECAB8}"/>
              </a:ext>
            </a:extLst>
          </p:cNvPr>
          <p:cNvSpPr/>
          <p:nvPr/>
        </p:nvSpPr>
        <p:spPr>
          <a:xfrm>
            <a:off x="971882" y="1250156"/>
            <a:ext cx="10248235" cy="4357688"/>
          </a:xfrm>
          <a:prstGeom prst="rect">
            <a:avLst/>
          </a:prstGeom>
          <a:solidFill>
            <a:schemeClr val="bg1">
              <a:lumMod val="95000"/>
            </a:schemeClr>
          </a:solid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600" b="1" i="1" dirty="0">
                <a:solidFill>
                  <a:schemeClr val="tx1"/>
                </a:solidFill>
              </a:rPr>
              <a:t>Different People Respond Differently </a:t>
            </a:r>
            <a:r>
              <a:rPr lang="en-US" sz="5600" i="1" dirty="0">
                <a:solidFill>
                  <a:schemeClr val="tx1"/>
                </a:solidFill>
              </a:rPr>
              <a:t>to the Same Drugs</a:t>
            </a:r>
          </a:p>
        </p:txBody>
      </p:sp>
    </p:spTree>
    <p:extLst>
      <p:ext uri="{BB962C8B-B14F-4D97-AF65-F5344CB8AC3E}">
        <p14:creationId xmlns:p14="http://schemas.microsoft.com/office/powerpoint/2010/main" val="2240622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F06A72-8047-1545-A370-52114CD4F8DD}"/>
              </a:ext>
            </a:extLst>
          </p:cNvPr>
          <p:cNvSpPr/>
          <p:nvPr/>
        </p:nvSpPr>
        <p:spPr>
          <a:xfrm>
            <a:off x="0" y="4965404"/>
            <a:ext cx="12461358" cy="2451287"/>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 name="Rectangle 3">
            <a:extLst>
              <a:ext uri="{FF2B5EF4-FFF2-40B4-BE49-F238E27FC236}">
                <a16:creationId xmlns:a16="http://schemas.microsoft.com/office/drawing/2014/main" id="{399AD4FB-4FB8-2B3A-3D46-615D21F676FF}"/>
              </a:ext>
            </a:extLst>
          </p:cNvPr>
          <p:cNvSpPr/>
          <p:nvPr/>
        </p:nvSpPr>
        <p:spPr>
          <a:xfrm>
            <a:off x="478465" y="850606"/>
            <a:ext cx="11185451" cy="5411972"/>
          </a:xfrm>
          <a:prstGeom prst="rect">
            <a:avLst/>
          </a:prstGeom>
          <a:no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8831" y="1095153"/>
            <a:ext cx="10740656" cy="3689497"/>
          </a:xfrm>
        </p:spPr>
        <p:txBody>
          <a:bodyPr>
            <a:noAutofit/>
          </a:bodyPr>
          <a:lstStyle/>
          <a:p>
            <a:r>
              <a:rPr lang="en-US" sz="5600" dirty="0"/>
              <a:t>For many conditions, such disparities are reflected in clinical knowledge – </a:t>
            </a:r>
            <a:r>
              <a:rPr lang="en-US" sz="5600" b="1" dirty="0"/>
              <a:t>but not yet in research literature.</a:t>
            </a:r>
          </a:p>
        </p:txBody>
      </p:sp>
    </p:spTree>
    <p:extLst>
      <p:ext uri="{BB962C8B-B14F-4D97-AF65-F5344CB8AC3E}">
        <p14:creationId xmlns:p14="http://schemas.microsoft.com/office/powerpoint/2010/main" val="1858250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7AAFFA-E33E-76E1-5EF2-167F683B65D4}"/>
              </a:ext>
            </a:extLst>
          </p:cNvPr>
          <p:cNvSpPr/>
          <p:nvPr/>
        </p:nvSpPr>
        <p:spPr>
          <a:xfrm>
            <a:off x="0" y="6103130"/>
            <a:ext cx="12192000" cy="754870"/>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 name="Title 1">
            <a:extLst>
              <a:ext uri="{FF2B5EF4-FFF2-40B4-BE49-F238E27FC236}">
                <a16:creationId xmlns:a16="http://schemas.microsoft.com/office/drawing/2014/main" id="{E17B05B8-ACA9-84B1-2B7C-D6827101946E}"/>
              </a:ext>
            </a:extLst>
          </p:cNvPr>
          <p:cNvSpPr>
            <a:spLocks noGrp="1"/>
          </p:cNvSpPr>
          <p:nvPr>
            <p:ph type="title"/>
          </p:nvPr>
        </p:nvSpPr>
        <p:spPr>
          <a:xfrm>
            <a:off x="458034" y="304516"/>
            <a:ext cx="11397267" cy="1325563"/>
          </a:xfrm>
        </p:spPr>
        <p:txBody>
          <a:bodyPr/>
          <a:lstStyle/>
          <a:p>
            <a:r>
              <a:rPr lang="en-US" b="1" dirty="0"/>
              <a:t>Institute for Clinical and Economic Review (ICER) Cost-Effectiveness Assessments</a:t>
            </a:r>
          </a:p>
        </p:txBody>
      </p:sp>
      <p:cxnSp>
        <p:nvCxnSpPr>
          <p:cNvPr id="54" name="Straight Connector 53">
            <a:extLst>
              <a:ext uri="{FF2B5EF4-FFF2-40B4-BE49-F238E27FC236}">
                <a16:creationId xmlns:a16="http://schemas.microsoft.com/office/drawing/2014/main" id="{B1FE2523-1679-C68E-C3CD-832DC923108E}"/>
              </a:ext>
            </a:extLst>
          </p:cNvPr>
          <p:cNvCxnSpPr/>
          <p:nvPr/>
        </p:nvCxnSpPr>
        <p:spPr>
          <a:xfrm>
            <a:off x="0" y="2084317"/>
            <a:ext cx="12192000" cy="0"/>
          </a:xfrm>
          <a:prstGeom prst="line">
            <a:avLst/>
          </a:prstGeom>
          <a:ln w="57150">
            <a:solidFill>
              <a:srgbClr val="BDDB10"/>
            </a:solidFill>
            <a:prstDash val="dash"/>
          </a:ln>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624FB591-5629-220B-499B-0521000A876C}"/>
              </a:ext>
            </a:extLst>
          </p:cNvPr>
          <p:cNvSpPr>
            <a:spLocks noGrp="1"/>
          </p:cNvSpPr>
          <p:nvPr>
            <p:ph idx="1"/>
          </p:nvPr>
        </p:nvSpPr>
        <p:spPr>
          <a:xfrm>
            <a:off x="458034" y="2296746"/>
            <a:ext cx="11492960" cy="3593956"/>
          </a:xfrm>
        </p:spPr>
        <p:txBody>
          <a:bodyPr>
            <a:normAutofit/>
          </a:bodyPr>
          <a:lstStyle/>
          <a:p>
            <a:pPr lvl="1">
              <a:lnSpc>
                <a:spcPct val="100000"/>
              </a:lnSpc>
            </a:pPr>
            <a:r>
              <a:rPr lang="en-US" sz="2000" dirty="0"/>
              <a:t>Primary funding from Arnold Ventures.</a:t>
            </a:r>
          </a:p>
          <a:p>
            <a:pPr lvl="1">
              <a:lnSpc>
                <a:spcPct val="100000"/>
              </a:lnSpc>
            </a:pPr>
            <a:r>
              <a:rPr lang="en-US" sz="2000" dirty="0"/>
              <a:t>Known for advancing value assessments of new drugs using QALYs and </a:t>
            </a:r>
            <a:r>
              <a:rPr lang="en-US" sz="2000" dirty="0" err="1"/>
              <a:t>evLYGs</a:t>
            </a:r>
            <a:endParaRPr lang="en-US" sz="2000" dirty="0"/>
          </a:p>
          <a:p>
            <a:pPr lvl="1">
              <a:lnSpc>
                <a:spcPct val="100000"/>
              </a:lnSpc>
            </a:pPr>
            <a:r>
              <a:rPr lang="en-US" sz="2000" dirty="0"/>
              <a:t>Methodological challenges:</a:t>
            </a:r>
          </a:p>
          <a:p>
            <a:pPr lvl="2">
              <a:lnSpc>
                <a:spcPct val="100000"/>
              </a:lnSpc>
              <a:buFont typeface="Courier New" panose="02070309020205020404" pitchFamily="49" charset="0"/>
              <a:buChar char="o"/>
            </a:pPr>
            <a:r>
              <a:rPr lang="en-US" dirty="0"/>
              <a:t>Relies on discriminatory methods such as quality-adjusted life years (QALYs) and similar one-size-fits-all summary metrics; </a:t>
            </a:r>
          </a:p>
          <a:p>
            <a:pPr lvl="2">
              <a:lnSpc>
                <a:spcPct val="100000"/>
              </a:lnSpc>
              <a:buFont typeface="Courier New" panose="02070309020205020404" pitchFamily="49" charset="0"/>
              <a:buChar char="o"/>
            </a:pPr>
            <a:r>
              <a:rPr lang="en-US" dirty="0">
                <a:effectLst/>
              </a:rPr>
              <a:t>Fails to meaningfully engage expert stakeholders;</a:t>
            </a:r>
          </a:p>
          <a:p>
            <a:pPr lvl="2">
              <a:lnSpc>
                <a:spcPct val="100000"/>
              </a:lnSpc>
              <a:buFont typeface="Courier New" panose="02070309020205020404" pitchFamily="49" charset="0"/>
              <a:buChar char="o"/>
            </a:pPr>
            <a:r>
              <a:rPr lang="en-US" dirty="0"/>
              <a:t>Fails to consider outcomes that matter to patients and people with disabilities</a:t>
            </a:r>
          </a:p>
          <a:p>
            <a:pPr lvl="2">
              <a:lnSpc>
                <a:spcPct val="100000"/>
              </a:lnSpc>
              <a:buFont typeface="Courier New" panose="02070309020205020404" pitchFamily="49" charset="0"/>
              <a:buChar char="o"/>
            </a:pPr>
            <a:r>
              <a:rPr lang="en-US" dirty="0"/>
              <a:t>Premature assessments; and</a:t>
            </a:r>
          </a:p>
          <a:p>
            <a:pPr lvl="2">
              <a:lnSpc>
                <a:spcPct val="100000"/>
              </a:lnSpc>
              <a:buFont typeface="Courier New" panose="02070309020205020404" pitchFamily="49" charset="0"/>
              <a:buChar char="o"/>
            </a:pPr>
            <a:r>
              <a:rPr lang="en-US" dirty="0"/>
              <a:t>Lack of transparency to people living with studied conditions.</a:t>
            </a:r>
          </a:p>
          <a:p>
            <a:pPr lvl="1"/>
            <a:endParaRPr lang="en-US" dirty="0"/>
          </a:p>
        </p:txBody>
      </p:sp>
      <p:sp>
        <p:nvSpPr>
          <p:cNvPr id="6" name="Slide Number Placeholder 4">
            <a:extLst>
              <a:ext uri="{FF2B5EF4-FFF2-40B4-BE49-F238E27FC236}">
                <a16:creationId xmlns:a16="http://schemas.microsoft.com/office/drawing/2014/main" id="{4E1D4538-5509-F9A5-9098-090C73E3F0AE}"/>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1"/>
                </a:solidFill>
              </a:rPr>
              <a:pPr/>
              <a:t>12</a:t>
            </a:fld>
            <a:endParaRPr lang="en-US" dirty="0">
              <a:solidFill>
                <a:schemeClr val="bg1"/>
              </a:solidFill>
            </a:endParaRPr>
          </a:p>
        </p:txBody>
      </p:sp>
    </p:spTree>
    <p:extLst>
      <p:ext uri="{BB962C8B-B14F-4D97-AF65-F5344CB8AC3E}">
        <p14:creationId xmlns:p14="http://schemas.microsoft.com/office/powerpoint/2010/main" val="4054645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1C0F-161E-D5F4-05D5-711C738870B2}"/>
              </a:ext>
            </a:extLst>
          </p:cNvPr>
          <p:cNvSpPr>
            <a:spLocks noGrp="1"/>
          </p:cNvSpPr>
          <p:nvPr>
            <p:ph type="title"/>
          </p:nvPr>
        </p:nvSpPr>
        <p:spPr>
          <a:xfrm>
            <a:off x="446567" y="365125"/>
            <a:ext cx="11302410" cy="1325563"/>
          </a:xfrm>
        </p:spPr>
        <p:txBody>
          <a:bodyPr/>
          <a:lstStyle/>
          <a:p>
            <a:r>
              <a:rPr lang="en-US" b="1" dirty="0"/>
              <a:t>Sec. 504 Rule on Value Assessment</a:t>
            </a:r>
            <a:endParaRPr lang="en-US" dirty="0"/>
          </a:p>
        </p:txBody>
      </p:sp>
      <p:sp>
        <p:nvSpPr>
          <p:cNvPr id="3" name="Content Placeholder 2">
            <a:extLst>
              <a:ext uri="{FF2B5EF4-FFF2-40B4-BE49-F238E27FC236}">
                <a16:creationId xmlns:a16="http://schemas.microsoft.com/office/drawing/2014/main" id="{769F5CD5-DCA1-950D-11F2-534CCF1678E4}"/>
              </a:ext>
            </a:extLst>
          </p:cNvPr>
          <p:cNvSpPr>
            <a:spLocks noGrp="1"/>
          </p:cNvSpPr>
          <p:nvPr>
            <p:ph idx="1"/>
          </p:nvPr>
        </p:nvSpPr>
        <p:spPr>
          <a:xfrm>
            <a:off x="446567" y="2137032"/>
            <a:ext cx="11440633" cy="4572111"/>
          </a:xfrm>
        </p:spPr>
        <p:txBody>
          <a:bodyPr>
            <a:normAutofit/>
          </a:bodyPr>
          <a:lstStyle/>
          <a:p>
            <a:pPr>
              <a:lnSpc>
                <a:spcPct val="150000"/>
              </a:lnSpc>
            </a:pPr>
            <a:r>
              <a:rPr lang="en-US" sz="2400" dirty="0">
                <a:solidFill>
                  <a:srgbClr val="000000"/>
                </a:solidFill>
                <a:effectLst/>
                <a:latin typeface="Calibri" panose="020F0502020204030204" pitchFamily="34" charset="0"/>
                <a:ea typeface="Arial Unicode MS"/>
              </a:rPr>
              <a:t>The new regulations bar health care decisions relying on measures that discount gains in life expectancy, which would include the quality-adjusted life year (QALYs) and the combined use of QALYs and equal value of life years gained (</a:t>
            </a:r>
            <a:r>
              <a:rPr lang="en-US" sz="2400" dirty="0" err="1">
                <a:solidFill>
                  <a:srgbClr val="000000"/>
                </a:solidFill>
                <a:effectLst/>
                <a:latin typeface="Calibri" panose="020F0502020204030204" pitchFamily="34" charset="0"/>
                <a:ea typeface="Arial Unicode MS"/>
              </a:rPr>
              <a:t>evLYG</a:t>
            </a:r>
            <a:r>
              <a:rPr lang="en-US" sz="2400" dirty="0">
                <a:solidFill>
                  <a:srgbClr val="000000"/>
                </a:solidFill>
                <a:effectLst/>
                <a:latin typeface="Calibri" panose="020F0502020204030204" pitchFamily="34" charset="0"/>
                <a:ea typeface="Arial Unicode MS"/>
              </a:rPr>
              <a:t>). The agency broadly interpreted what constitutes the discriminatory use of value assessment in its description of the rule. The agency also stated that methods used in value assessment, such as their utility weights, are subject to section 504 when they are used in a way that discriminates. </a:t>
            </a:r>
            <a:endParaRPr lang="en-US" sz="2400" dirty="0"/>
          </a:p>
        </p:txBody>
      </p:sp>
      <p:cxnSp>
        <p:nvCxnSpPr>
          <p:cNvPr id="4" name="Straight Connector 3">
            <a:extLst>
              <a:ext uri="{FF2B5EF4-FFF2-40B4-BE49-F238E27FC236}">
                <a16:creationId xmlns:a16="http://schemas.microsoft.com/office/drawing/2014/main" id="{75902CA7-538C-32A1-4C99-574FDD731A49}"/>
              </a:ext>
            </a:extLst>
          </p:cNvPr>
          <p:cNvCxnSpPr/>
          <p:nvPr/>
        </p:nvCxnSpPr>
        <p:spPr>
          <a:xfrm>
            <a:off x="0" y="1913860"/>
            <a:ext cx="12192000" cy="0"/>
          </a:xfrm>
          <a:prstGeom prst="line">
            <a:avLst/>
          </a:prstGeom>
          <a:ln w="57150">
            <a:solidFill>
              <a:srgbClr val="BDDB10"/>
            </a:solidFill>
            <a:prstDash val="dash"/>
          </a:ln>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673DFF3E-A36A-3723-FE83-36CE612C8ECB}"/>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2">
                    <a:lumMod val="50000"/>
                  </a:schemeClr>
                </a:solidFill>
              </a:rPr>
              <a:pPr/>
              <a:t>13</a:t>
            </a:fld>
            <a:endParaRPr lang="en-US" dirty="0">
              <a:solidFill>
                <a:schemeClr val="bg2">
                  <a:lumMod val="50000"/>
                </a:schemeClr>
              </a:solidFill>
            </a:endParaRPr>
          </a:p>
        </p:txBody>
      </p:sp>
    </p:spTree>
    <p:extLst>
      <p:ext uri="{BB962C8B-B14F-4D97-AF65-F5344CB8AC3E}">
        <p14:creationId xmlns:p14="http://schemas.microsoft.com/office/powerpoint/2010/main" val="2230309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325FF2-37D5-0525-F1CE-4AE0AA3539BD}"/>
              </a:ext>
            </a:extLst>
          </p:cNvPr>
          <p:cNvSpPr/>
          <p:nvPr/>
        </p:nvSpPr>
        <p:spPr>
          <a:xfrm>
            <a:off x="0" y="3634451"/>
            <a:ext cx="12192000" cy="3248081"/>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Rectangle 4">
            <a:extLst>
              <a:ext uri="{FF2B5EF4-FFF2-40B4-BE49-F238E27FC236}">
                <a16:creationId xmlns:a16="http://schemas.microsoft.com/office/drawing/2014/main" id="{50EED673-AA34-6A12-BDDB-18A67332B1A5}"/>
              </a:ext>
            </a:extLst>
          </p:cNvPr>
          <p:cNvSpPr/>
          <p:nvPr/>
        </p:nvSpPr>
        <p:spPr>
          <a:xfrm>
            <a:off x="5009273" y="173621"/>
            <a:ext cx="7000744" cy="6574420"/>
          </a:xfrm>
          <a:prstGeom prst="rect">
            <a:avLst/>
          </a:prstGeom>
          <a:solidFill>
            <a:srgbClr val="FFFFFF"/>
          </a:solid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000" b="1" dirty="0">
                <a:solidFill>
                  <a:schemeClr val="tx1"/>
                </a:solidFill>
              </a:rPr>
              <a:t>New York</a:t>
            </a:r>
            <a:r>
              <a:rPr lang="en-US" sz="2000" dirty="0">
                <a:solidFill>
                  <a:schemeClr val="tx1"/>
                </a:solidFill>
              </a:rPr>
              <a:t>: References QALY-based value assessments in determining supplemental rebates, codified authority to reference ICER as a “third party” expert</a:t>
            </a:r>
          </a:p>
          <a:p>
            <a:pPr marL="800100" lvl="1" indent="-342900">
              <a:buFont typeface="Courier New" panose="02070309020205020404" pitchFamily="49" charset="0"/>
              <a:buChar char="o"/>
            </a:pPr>
            <a:r>
              <a:rPr lang="en-US" sz="2000" dirty="0">
                <a:solidFill>
                  <a:schemeClr val="tx1"/>
                </a:solidFill>
              </a:rPr>
              <a:t>Cystic fibrosis, spinal muscular atrophy.</a:t>
            </a:r>
          </a:p>
          <a:p>
            <a:pPr lvl="1"/>
            <a:endParaRPr lang="en-US" sz="2000" dirty="0">
              <a:solidFill>
                <a:schemeClr val="tx1"/>
              </a:solidFill>
            </a:endParaRPr>
          </a:p>
          <a:p>
            <a:pPr marL="342900" indent="-342900">
              <a:buFont typeface="Arial" panose="020B0604020202020204" pitchFamily="34" charset="0"/>
              <a:buChar char="•"/>
            </a:pPr>
            <a:r>
              <a:rPr lang="en-US" sz="2000" b="1" dirty="0">
                <a:solidFill>
                  <a:schemeClr val="tx1"/>
                </a:solidFill>
              </a:rPr>
              <a:t>Massachusetts</a:t>
            </a:r>
            <a:r>
              <a:rPr lang="en-US" sz="2000" dirty="0">
                <a:solidFill>
                  <a:schemeClr val="tx1"/>
                </a:solidFill>
              </a:rPr>
              <a:t>: The Health Policy Commission has a contract with ICER to develop their framework for determining the “value” of pharmaceuticals. </a:t>
            </a:r>
          </a:p>
          <a:p>
            <a:endParaRPr lang="en-US" sz="2000" dirty="0">
              <a:solidFill>
                <a:schemeClr val="tx1"/>
              </a:solidFill>
            </a:endParaRPr>
          </a:p>
          <a:p>
            <a:pPr marL="342900" indent="-342900">
              <a:buFont typeface="Arial" panose="020B0604020202020204" pitchFamily="34" charset="0"/>
              <a:buChar char="•"/>
            </a:pPr>
            <a:r>
              <a:rPr lang="en-US" sz="2000" b="1" dirty="0">
                <a:solidFill>
                  <a:schemeClr val="tx1"/>
                </a:solidFill>
              </a:rPr>
              <a:t>Prescription Drug Affordability Boards </a:t>
            </a:r>
            <a:r>
              <a:rPr lang="en-US" sz="2000" dirty="0">
                <a:solidFill>
                  <a:schemeClr val="tx1"/>
                </a:solidFill>
              </a:rPr>
              <a:t>in Oregon, Washington, Colorado, Minnesota and Maryland:</a:t>
            </a:r>
          </a:p>
          <a:p>
            <a:pPr marL="800100" lvl="1" indent="-342900">
              <a:buFont typeface="Courier New" panose="02070309020205020404" pitchFamily="49" charset="0"/>
              <a:buChar char="o"/>
            </a:pPr>
            <a:r>
              <a:rPr lang="en-US" sz="2000" dirty="0">
                <a:solidFill>
                  <a:schemeClr val="tx1"/>
                </a:solidFill>
              </a:rPr>
              <a:t>Language to bar QALYs falls short.</a:t>
            </a:r>
          </a:p>
          <a:p>
            <a:pPr marL="800100" lvl="1" indent="-342900">
              <a:buFont typeface="Courier New" panose="02070309020205020404" pitchFamily="49" charset="0"/>
              <a:buChar char="o"/>
            </a:pPr>
            <a:r>
              <a:rPr lang="en-US" sz="2000" dirty="0">
                <a:solidFill>
                  <a:schemeClr val="tx1"/>
                </a:solidFill>
              </a:rPr>
              <a:t>Patient engagement processes fail to capture patient and disability perspectives.</a:t>
            </a:r>
          </a:p>
          <a:p>
            <a:pPr marL="800100" lvl="1" indent="-342900">
              <a:buFont typeface="Courier New" panose="02070309020205020404" pitchFamily="49" charset="0"/>
              <a:buChar char="o"/>
            </a:pPr>
            <a:r>
              <a:rPr lang="en-US" sz="2000" dirty="0">
                <a:solidFill>
                  <a:schemeClr val="tx1"/>
                </a:solidFill>
              </a:rPr>
              <a:t>Not all states exclude rare disease drugs.</a:t>
            </a:r>
          </a:p>
          <a:p>
            <a:pPr marL="800100" lvl="1" indent="-342900">
              <a:buFont typeface="Courier New" panose="02070309020205020404" pitchFamily="49" charset="0"/>
              <a:buChar char="o"/>
            </a:pPr>
            <a:r>
              <a:rPr lang="en-US" sz="2000" dirty="0">
                <a:solidFill>
                  <a:schemeClr val="tx1"/>
                </a:solidFill>
              </a:rPr>
              <a:t>Colorado advancing reimbursement caps on arthritis drug.</a:t>
            </a:r>
          </a:p>
          <a:p>
            <a:pPr marL="800100" lvl="1" indent="-342900">
              <a:buFont typeface="Courier New" panose="02070309020205020404" pitchFamily="49" charset="0"/>
              <a:buChar char="o"/>
            </a:pPr>
            <a:r>
              <a:rPr lang="en-US" sz="2000" dirty="0">
                <a:solidFill>
                  <a:schemeClr val="tx1"/>
                </a:solidFill>
              </a:rPr>
              <a:t>Other reviewed treatments for conditions including arthritis, psoriasis, Crohn’s disease, HIV/AIDS, obesity, vaccines, asthma/allergy, diabetes, heart disease, ADHD.</a:t>
            </a:r>
          </a:p>
        </p:txBody>
      </p:sp>
      <p:sp>
        <p:nvSpPr>
          <p:cNvPr id="2" name="Title 1">
            <a:extLst>
              <a:ext uri="{FF2B5EF4-FFF2-40B4-BE49-F238E27FC236}">
                <a16:creationId xmlns:a16="http://schemas.microsoft.com/office/drawing/2014/main" id="{A037AC21-ACA5-0E43-99D6-2B338FD38733}"/>
              </a:ext>
            </a:extLst>
          </p:cNvPr>
          <p:cNvSpPr>
            <a:spLocks noGrp="1"/>
          </p:cNvSpPr>
          <p:nvPr>
            <p:ph type="title"/>
          </p:nvPr>
        </p:nvSpPr>
        <p:spPr>
          <a:xfrm>
            <a:off x="181983" y="1395874"/>
            <a:ext cx="4689177" cy="3862617"/>
          </a:xfrm>
        </p:spPr>
        <p:txBody>
          <a:bodyPr>
            <a:noAutofit/>
          </a:bodyPr>
          <a:lstStyle/>
          <a:p>
            <a:pPr algn="r"/>
            <a:r>
              <a:rPr lang="en-US" b="1" dirty="0"/>
              <a:t>State Uses of Cost Effectiveness and Value</a:t>
            </a:r>
            <a:br>
              <a:rPr lang="en-US" b="1" dirty="0"/>
            </a:br>
            <a:br>
              <a:rPr lang="en-US" sz="1800" b="1" dirty="0"/>
            </a:br>
            <a:r>
              <a:rPr lang="en-US" sz="2000" dirty="0">
                <a:solidFill>
                  <a:schemeClr val="bg1"/>
                </a:solidFill>
              </a:rPr>
              <a:t>With tight budgets, states look for one-size-fits-all solutions to reduce their health costs, unintentionally embedding discrimination.</a:t>
            </a:r>
            <a:endParaRPr lang="en-US" b="1" dirty="0">
              <a:solidFill>
                <a:schemeClr val="bg1"/>
              </a:solidFill>
            </a:endParaRPr>
          </a:p>
        </p:txBody>
      </p:sp>
    </p:spTree>
    <p:extLst>
      <p:ext uri="{BB962C8B-B14F-4D97-AF65-F5344CB8AC3E}">
        <p14:creationId xmlns:p14="http://schemas.microsoft.com/office/powerpoint/2010/main" val="361317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F306-3C71-6246-B48C-128DB5CB6C3B}"/>
              </a:ext>
            </a:extLst>
          </p:cNvPr>
          <p:cNvSpPr>
            <a:spLocks noGrp="1"/>
          </p:cNvSpPr>
          <p:nvPr>
            <p:ph type="title"/>
          </p:nvPr>
        </p:nvSpPr>
        <p:spPr>
          <a:xfrm>
            <a:off x="224741" y="319088"/>
            <a:ext cx="10515600" cy="1325563"/>
          </a:xfrm>
        </p:spPr>
        <p:txBody>
          <a:bodyPr>
            <a:normAutofit/>
          </a:bodyPr>
          <a:lstStyle/>
          <a:p>
            <a:r>
              <a:rPr lang="en-US" b="1" dirty="0"/>
              <a:t>State Lessons Learned</a:t>
            </a:r>
          </a:p>
        </p:txBody>
      </p:sp>
      <p:sp>
        <p:nvSpPr>
          <p:cNvPr id="3" name="Content Placeholder 2">
            <a:extLst>
              <a:ext uri="{FF2B5EF4-FFF2-40B4-BE49-F238E27FC236}">
                <a16:creationId xmlns:a16="http://schemas.microsoft.com/office/drawing/2014/main" id="{BDFC3145-78DF-8C45-A32D-EF5107F837D5}"/>
              </a:ext>
            </a:extLst>
          </p:cNvPr>
          <p:cNvSpPr>
            <a:spLocks noGrp="1"/>
          </p:cNvSpPr>
          <p:nvPr>
            <p:ph idx="1"/>
          </p:nvPr>
        </p:nvSpPr>
        <p:spPr>
          <a:xfrm>
            <a:off x="602039" y="1898540"/>
            <a:ext cx="11312013" cy="4457810"/>
          </a:xfrm>
        </p:spPr>
        <p:txBody>
          <a:bodyPr>
            <a:noAutofit/>
          </a:bodyPr>
          <a:lstStyle/>
          <a:p>
            <a:pPr>
              <a:lnSpc>
                <a:spcPct val="150000"/>
              </a:lnSpc>
            </a:pPr>
            <a:r>
              <a:rPr lang="en-US" sz="1600" dirty="0"/>
              <a:t>PDABs are not as turnkey a solution as legislators had hoped. </a:t>
            </a:r>
            <a:r>
              <a:rPr lang="en-US" sz="1600" b="1" dirty="0"/>
              <a:t>Oregon recently paused all of its assessments until 2025 acknowledging it did not know how to define affordability. </a:t>
            </a:r>
          </a:p>
          <a:p>
            <a:pPr>
              <a:lnSpc>
                <a:spcPct val="150000"/>
              </a:lnSpc>
            </a:pPr>
            <a:r>
              <a:rPr lang="en-US" sz="1600" dirty="0"/>
              <a:t>PDABs rely on input from pro-QALY entities including ICER and the Program on Regulation, Therapeutics, and Law (PORTAL).</a:t>
            </a:r>
          </a:p>
          <a:p>
            <a:pPr>
              <a:lnSpc>
                <a:spcPct val="150000"/>
              </a:lnSpc>
            </a:pPr>
            <a:r>
              <a:rPr lang="en-US" sz="1600" b="1" dirty="0"/>
              <a:t>Not all QALY bans are alike</a:t>
            </a:r>
            <a:r>
              <a:rPr lang="en-US" sz="1600" dirty="0"/>
              <a:t>.</a:t>
            </a:r>
          </a:p>
          <a:p>
            <a:pPr lvl="1">
              <a:lnSpc>
                <a:spcPct val="150000"/>
              </a:lnSpc>
              <a:buFont typeface="Courier New" panose="02070309020205020404" pitchFamily="49" charset="0"/>
              <a:buChar char="o"/>
            </a:pPr>
            <a:r>
              <a:rPr lang="en-US" sz="1600" dirty="0"/>
              <a:t>Colorado: QALY ban included in upper payment limit section but not in value assessment.</a:t>
            </a:r>
          </a:p>
          <a:p>
            <a:pPr lvl="1">
              <a:lnSpc>
                <a:spcPct val="150000"/>
              </a:lnSpc>
              <a:buFont typeface="Courier New" panose="02070309020205020404" pitchFamily="49" charset="0"/>
              <a:buChar char="o"/>
            </a:pPr>
            <a:r>
              <a:rPr lang="en-US" sz="1600" dirty="0"/>
              <a:t>Oregon &amp; Washington: QALY ban is not comprehensive, developed by ICER.</a:t>
            </a:r>
          </a:p>
          <a:p>
            <a:pPr>
              <a:lnSpc>
                <a:spcPct val="150000"/>
              </a:lnSpc>
            </a:pPr>
            <a:r>
              <a:rPr lang="en-US" sz="1600" dirty="0"/>
              <a:t>State P&amp;T Committees and DUR Boards are </a:t>
            </a:r>
            <a:r>
              <a:rPr lang="en-US" sz="1600" b="1" dirty="0"/>
              <a:t>increasingly referencing ICER &amp; QALYs</a:t>
            </a:r>
            <a:r>
              <a:rPr lang="en-US" sz="1600" dirty="0"/>
              <a:t>, but not transparent in meeting minutes.</a:t>
            </a:r>
          </a:p>
          <a:p>
            <a:pPr lvl="1">
              <a:lnSpc>
                <a:spcPct val="150000"/>
              </a:lnSpc>
              <a:buFont typeface="Courier New" panose="02070309020205020404" pitchFamily="49" charset="0"/>
              <a:buChar char="o"/>
            </a:pPr>
            <a:r>
              <a:rPr lang="en-US" sz="1600" dirty="0"/>
              <a:t>Massachusetts: Verbal confirmation of use of ICER study to justify non-coverage of Duchenne medication.</a:t>
            </a:r>
          </a:p>
          <a:p>
            <a:pPr lvl="1">
              <a:lnSpc>
                <a:spcPct val="150000"/>
              </a:lnSpc>
              <a:buFont typeface="Courier New" panose="02070309020205020404" pitchFamily="49" charset="0"/>
              <a:buChar char="o"/>
            </a:pPr>
            <a:r>
              <a:rPr lang="en-US" sz="1600" dirty="0"/>
              <a:t>Oklahoma: DURB transparently relied on ICER to restrict coverage, response was ban on QALY considerations.</a:t>
            </a:r>
          </a:p>
          <a:p>
            <a:pPr>
              <a:lnSpc>
                <a:spcPct val="150000"/>
              </a:lnSpc>
            </a:pPr>
            <a:r>
              <a:rPr lang="en-US" sz="1600" dirty="0"/>
              <a:t>Advocates for PDABs are aligned with ICER &amp; use of QALYs.</a:t>
            </a:r>
          </a:p>
          <a:p>
            <a:pPr lvl="1">
              <a:lnSpc>
                <a:spcPct val="150000"/>
              </a:lnSpc>
              <a:buFont typeface="Courier New" panose="02070309020205020404" pitchFamily="49" charset="0"/>
              <a:buChar char="o"/>
            </a:pPr>
            <a:r>
              <a:rPr lang="en-US" sz="1600" dirty="0"/>
              <a:t>Often supported by Arnold Ventures.</a:t>
            </a:r>
          </a:p>
        </p:txBody>
      </p:sp>
      <p:sp>
        <p:nvSpPr>
          <p:cNvPr id="5" name="Slide Number Placeholder 4">
            <a:extLst>
              <a:ext uri="{FF2B5EF4-FFF2-40B4-BE49-F238E27FC236}">
                <a16:creationId xmlns:a16="http://schemas.microsoft.com/office/drawing/2014/main" id="{65BF9EA7-ACEC-E746-9683-5913514D9979}"/>
              </a:ext>
            </a:extLst>
          </p:cNvPr>
          <p:cNvSpPr>
            <a:spLocks noGrp="1"/>
          </p:cNvSpPr>
          <p:nvPr>
            <p:ph type="sldNum" sz="quarter" idx="12"/>
          </p:nvPr>
        </p:nvSpPr>
        <p:spPr/>
        <p:txBody>
          <a:bodyPr/>
          <a:lstStyle/>
          <a:p>
            <a:fld id="{25BFF221-FCE2-4724-88E5-F81E9F0B9ECC}" type="slidenum">
              <a:rPr lang="en-US" smtClean="0"/>
              <a:pPr/>
              <a:t>15</a:t>
            </a:fld>
            <a:endParaRPr lang="en-US"/>
          </a:p>
        </p:txBody>
      </p:sp>
      <p:cxnSp>
        <p:nvCxnSpPr>
          <p:cNvPr id="4" name="Straight Connector 3">
            <a:extLst>
              <a:ext uri="{FF2B5EF4-FFF2-40B4-BE49-F238E27FC236}">
                <a16:creationId xmlns:a16="http://schemas.microsoft.com/office/drawing/2014/main" id="{8DBA3B49-E368-F757-1A54-7E6E590A5F4D}"/>
              </a:ext>
            </a:extLst>
          </p:cNvPr>
          <p:cNvCxnSpPr/>
          <p:nvPr/>
        </p:nvCxnSpPr>
        <p:spPr>
          <a:xfrm>
            <a:off x="0" y="1764289"/>
            <a:ext cx="12192000" cy="0"/>
          </a:xfrm>
          <a:prstGeom prst="line">
            <a:avLst/>
          </a:prstGeom>
          <a:ln w="76200">
            <a:solidFill>
              <a:srgbClr val="BDDB1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9184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BD5CB6-2292-F087-8F6E-C5B51BA4E2E8}"/>
              </a:ext>
            </a:extLst>
          </p:cNvPr>
          <p:cNvSpPr/>
          <p:nvPr/>
        </p:nvSpPr>
        <p:spPr>
          <a:xfrm rot="16200000">
            <a:off x="6445651" y="1111653"/>
            <a:ext cx="6858002" cy="4634696"/>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 name="Title 1">
            <a:extLst>
              <a:ext uri="{FF2B5EF4-FFF2-40B4-BE49-F238E27FC236}">
                <a16:creationId xmlns:a16="http://schemas.microsoft.com/office/drawing/2014/main" id="{970A4307-DB8E-404F-A533-677F584D0663}"/>
              </a:ext>
            </a:extLst>
          </p:cNvPr>
          <p:cNvSpPr>
            <a:spLocks noGrp="1"/>
          </p:cNvSpPr>
          <p:nvPr>
            <p:ph type="title"/>
          </p:nvPr>
        </p:nvSpPr>
        <p:spPr>
          <a:xfrm>
            <a:off x="7697164" y="1669648"/>
            <a:ext cx="3854370" cy="3518703"/>
          </a:xfrm>
        </p:spPr>
        <p:txBody>
          <a:bodyPr>
            <a:normAutofit/>
          </a:bodyPr>
          <a:lstStyle/>
          <a:p>
            <a:r>
              <a:rPr lang="en-US" b="1" dirty="0">
                <a:solidFill>
                  <a:schemeClr val="bg1"/>
                </a:solidFill>
              </a:rPr>
              <a:t>Value Our Health:</a:t>
            </a:r>
            <a:br>
              <a:rPr lang="en-US" b="1" dirty="0">
                <a:solidFill>
                  <a:schemeClr val="bg1"/>
                </a:solidFill>
              </a:rPr>
            </a:br>
            <a:r>
              <a:rPr lang="en-US" b="1" dirty="0">
                <a:solidFill>
                  <a:schemeClr val="bg1"/>
                </a:solidFill>
              </a:rPr>
              <a:t>Template State Bill Barring QALYs</a:t>
            </a:r>
          </a:p>
        </p:txBody>
      </p:sp>
      <p:sp>
        <p:nvSpPr>
          <p:cNvPr id="3" name="Content Placeholder 2">
            <a:extLst>
              <a:ext uri="{FF2B5EF4-FFF2-40B4-BE49-F238E27FC236}">
                <a16:creationId xmlns:a16="http://schemas.microsoft.com/office/drawing/2014/main" id="{7E33AD7E-CFEB-6041-AD0F-6305B0D2E526}"/>
              </a:ext>
            </a:extLst>
          </p:cNvPr>
          <p:cNvSpPr>
            <a:spLocks noGrp="1"/>
          </p:cNvSpPr>
          <p:nvPr>
            <p:ph idx="1"/>
          </p:nvPr>
        </p:nvSpPr>
        <p:spPr>
          <a:xfrm>
            <a:off x="640466" y="1465785"/>
            <a:ext cx="6546448" cy="3926993"/>
          </a:xfrm>
        </p:spPr>
        <p:txBody>
          <a:bodyPr>
            <a:normAutofit/>
          </a:bodyPr>
          <a:lstStyle/>
          <a:p>
            <a:pPr>
              <a:lnSpc>
                <a:spcPct val="150000"/>
              </a:lnSpc>
            </a:pPr>
            <a:r>
              <a:rPr lang="en-US" sz="2000" i="1" dirty="0"/>
              <a:t>Standards for Patient-Centeredness in Research &amp; Analysis. </a:t>
            </a:r>
            <a:endParaRPr lang="en-US" sz="2000" dirty="0"/>
          </a:p>
          <a:p>
            <a:pPr>
              <a:lnSpc>
                <a:spcPct val="150000"/>
              </a:lnSpc>
            </a:pPr>
            <a:r>
              <a:rPr lang="en-US" sz="2000" i="1" dirty="0"/>
              <a:t>Engagement of Patients and People with Disabilities &amp; Transparency. </a:t>
            </a:r>
            <a:endParaRPr lang="en-US" sz="2000" dirty="0"/>
          </a:p>
          <a:p>
            <a:pPr>
              <a:lnSpc>
                <a:spcPct val="150000"/>
              </a:lnSpc>
            </a:pPr>
            <a:r>
              <a:rPr lang="en-US" sz="2000" i="1" dirty="0"/>
              <a:t>Prohibition on Reliance on Discriminatory Measures, QALYs.</a:t>
            </a:r>
          </a:p>
          <a:p>
            <a:pPr>
              <a:lnSpc>
                <a:spcPct val="150000"/>
              </a:lnSpc>
            </a:pPr>
            <a:r>
              <a:rPr lang="en-US" sz="2000" i="1" dirty="0"/>
              <a:t>Appeals and Physician Override Mechanisms. </a:t>
            </a:r>
          </a:p>
        </p:txBody>
      </p:sp>
      <p:sp>
        <p:nvSpPr>
          <p:cNvPr id="4" name="Slide Number Placeholder 3">
            <a:extLst>
              <a:ext uri="{FF2B5EF4-FFF2-40B4-BE49-F238E27FC236}">
                <a16:creationId xmlns:a16="http://schemas.microsoft.com/office/drawing/2014/main" id="{38F7A7C7-FFA2-454E-AE18-8A3C1E4C0F80}"/>
              </a:ext>
            </a:extLst>
          </p:cNvPr>
          <p:cNvSpPr>
            <a:spLocks noGrp="1"/>
          </p:cNvSpPr>
          <p:nvPr>
            <p:ph type="sldNum" sz="quarter" idx="12"/>
          </p:nvPr>
        </p:nvSpPr>
        <p:spPr/>
        <p:txBody>
          <a:bodyPr/>
          <a:lstStyle/>
          <a:p>
            <a:fld id="{25BFF221-FCE2-4724-88E5-F81E9F0B9ECC}" type="slidenum">
              <a:rPr lang="en-US" smtClean="0">
                <a:solidFill>
                  <a:schemeClr val="bg1"/>
                </a:solidFill>
              </a:rPr>
              <a:pPr/>
              <a:t>16</a:t>
            </a:fld>
            <a:endParaRPr lang="en-US" dirty="0">
              <a:solidFill>
                <a:schemeClr val="bg1"/>
              </a:solidFill>
            </a:endParaRPr>
          </a:p>
        </p:txBody>
      </p:sp>
      <p:cxnSp>
        <p:nvCxnSpPr>
          <p:cNvPr id="6" name="Straight Connector 5">
            <a:extLst>
              <a:ext uri="{FF2B5EF4-FFF2-40B4-BE49-F238E27FC236}">
                <a16:creationId xmlns:a16="http://schemas.microsoft.com/office/drawing/2014/main" id="{55D0E5DA-A40A-2022-A040-AFD3349E84E1}"/>
              </a:ext>
            </a:extLst>
          </p:cNvPr>
          <p:cNvCxnSpPr/>
          <p:nvPr/>
        </p:nvCxnSpPr>
        <p:spPr>
          <a:xfrm>
            <a:off x="0" y="919337"/>
            <a:ext cx="12192000" cy="0"/>
          </a:xfrm>
          <a:prstGeom prst="line">
            <a:avLst/>
          </a:prstGeom>
          <a:ln w="76200">
            <a:solidFill>
              <a:srgbClr val="BDDB1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80196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B721851-02D7-B92E-800F-228143279FD6}"/>
              </a:ext>
            </a:extLst>
          </p:cNvPr>
          <p:cNvSpPr/>
          <p:nvPr/>
        </p:nvSpPr>
        <p:spPr>
          <a:xfrm>
            <a:off x="0" y="5914141"/>
            <a:ext cx="12192000" cy="943855"/>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 name="Title 1">
            <a:extLst>
              <a:ext uri="{FF2B5EF4-FFF2-40B4-BE49-F238E27FC236}">
                <a16:creationId xmlns:a16="http://schemas.microsoft.com/office/drawing/2014/main" id="{605E87E9-56EE-7C07-9CE8-A998F52055C8}"/>
              </a:ext>
            </a:extLst>
          </p:cNvPr>
          <p:cNvSpPr>
            <a:spLocks noGrp="1"/>
          </p:cNvSpPr>
          <p:nvPr>
            <p:ph type="title"/>
          </p:nvPr>
        </p:nvSpPr>
        <p:spPr>
          <a:xfrm>
            <a:off x="294190" y="145206"/>
            <a:ext cx="10515600" cy="1325563"/>
          </a:xfrm>
        </p:spPr>
        <p:txBody>
          <a:bodyPr/>
          <a:lstStyle/>
          <a:p>
            <a:r>
              <a:rPr lang="en-US" b="1" dirty="0"/>
              <a:t>Connecticut QALY Ban Bill</a:t>
            </a:r>
          </a:p>
        </p:txBody>
      </p:sp>
      <p:sp>
        <p:nvSpPr>
          <p:cNvPr id="3" name="Content Placeholder 2">
            <a:extLst>
              <a:ext uri="{FF2B5EF4-FFF2-40B4-BE49-F238E27FC236}">
                <a16:creationId xmlns:a16="http://schemas.microsoft.com/office/drawing/2014/main" id="{EF6BDD2D-24A3-B5AC-8088-A15E978BA510}"/>
              </a:ext>
            </a:extLst>
          </p:cNvPr>
          <p:cNvSpPr>
            <a:spLocks noGrp="1"/>
          </p:cNvSpPr>
          <p:nvPr>
            <p:ph idx="1"/>
          </p:nvPr>
        </p:nvSpPr>
        <p:spPr>
          <a:xfrm>
            <a:off x="838200" y="2076454"/>
            <a:ext cx="10515600" cy="4143375"/>
          </a:xfrm>
        </p:spPr>
        <p:txBody>
          <a:bodyPr>
            <a:normAutofit/>
          </a:bodyPr>
          <a:lstStyle/>
          <a:p>
            <a:pPr algn="l">
              <a:lnSpc>
                <a:spcPct val="150000"/>
              </a:lnSpc>
              <a:buFont typeface="Arial" panose="020B0604020202020204" pitchFamily="34" charset="0"/>
              <a:buChar char="•"/>
            </a:pPr>
            <a:r>
              <a:rPr lang="en-US" sz="2000" b="1" i="0" u="none" strike="noStrike" dirty="0">
                <a:effectLst/>
              </a:rPr>
              <a:t>Proposed QALY Ban, </a:t>
            </a:r>
            <a:r>
              <a:rPr lang="en-US" sz="2000" b="1" dirty="0"/>
              <a:t>2021</a:t>
            </a:r>
            <a:r>
              <a:rPr lang="en-US" sz="2000" dirty="0"/>
              <a:t>: </a:t>
            </a:r>
          </a:p>
          <a:p>
            <a:pPr lvl="1">
              <a:lnSpc>
                <a:spcPct val="150000"/>
              </a:lnSpc>
              <a:buFont typeface="Courier New" panose="02070309020205020404" pitchFamily="49" charset="0"/>
              <a:buChar char="o"/>
            </a:pPr>
            <a:r>
              <a:rPr lang="en-US" sz="2000" dirty="0"/>
              <a:t>H.B. 6242 would </a:t>
            </a:r>
            <a:r>
              <a:rPr lang="en-US" sz="2000" b="0" i="0" u="none" strike="noStrike" dirty="0">
                <a:effectLst/>
              </a:rPr>
              <a:t>prohibit any “insurer, health care center, fraternal benefit society, hospital service corporation, medical service corporation or other entity that delivers, issues for delivery, renews, amends or continues a health insurance policy” from using a dollars-per-quality adjusted life year or any similar measure as a threshold for coverage, reimbursement or incentives. </a:t>
            </a:r>
          </a:p>
          <a:p>
            <a:pPr lvl="1">
              <a:lnSpc>
                <a:spcPct val="150000"/>
              </a:lnSpc>
              <a:buFont typeface="Courier New" panose="02070309020205020404" pitchFamily="49" charset="0"/>
              <a:buChar char="o"/>
            </a:pPr>
            <a:r>
              <a:rPr lang="en-US" sz="2000" b="0" i="0" u="none" strike="noStrike" dirty="0">
                <a:effectLst/>
              </a:rPr>
              <a:t>The bill was not limited to prescription drugs</a:t>
            </a:r>
            <a:r>
              <a:rPr lang="en-US" sz="2000" dirty="0"/>
              <a:t> </a:t>
            </a:r>
            <a:r>
              <a:rPr lang="en-US" sz="2000" b="0" i="0" u="none" strike="noStrike" dirty="0">
                <a:effectLst/>
              </a:rPr>
              <a:t>but applies broadly to health care services.</a:t>
            </a:r>
          </a:p>
        </p:txBody>
      </p:sp>
      <p:sp>
        <p:nvSpPr>
          <p:cNvPr id="7" name="Slide Number Placeholder 3">
            <a:extLst>
              <a:ext uri="{FF2B5EF4-FFF2-40B4-BE49-F238E27FC236}">
                <a16:creationId xmlns:a16="http://schemas.microsoft.com/office/drawing/2014/main" id="{E541065F-91DF-CA5C-265A-D84516975169}"/>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1"/>
                </a:solidFill>
              </a:rPr>
              <a:pPr/>
              <a:t>17</a:t>
            </a:fld>
            <a:endParaRPr lang="en-US" dirty="0">
              <a:solidFill>
                <a:schemeClr val="bg1"/>
              </a:solidFill>
            </a:endParaRPr>
          </a:p>
        </p:txBody>
      </p:sp>
      <p:cxnSp>
        <p:nvCxnSpPr>
          <p:cNvPr id="8" name="Straight Connector 7">
            <a:extLst>
              <a:ext uri="{FF2B5EF4-FFF2-40B4-BE49-F238E27FC236}">
                <a16:creationId xmlns:a16="http://schemas.microsoft.com/office/drawing/2014/main" id="{34869220-1F64-0E44-AA33-573290F98E2F}"/>
              </a:ext>
            </a:extLst>
          </p:cNvPr>
          <p:cNvCxnSpPr/>
          <p:nvPr/>
        </p:nvCxnSpPr>
        <p:spPr>
          <a:xfrm>
            <a:off x="0" y="1567520"/>
            <a:ext cx="12192000" cy="0"/>
          </a:xfrm>
          <a:prstGeom prst="line">
            <a:avLst/>
          </a:prstGeom>
          <a:ln w="76200">
            <a:solidFill>
              <a:srgbClr val="BDDB1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8989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D0D62-7B71-3F40-9C97-0179344B3F3F}"/>
              </a:ext>
            </a:extLst>
          </p:cNvPr>
          <p:cNvSpPr>
            <a:spLocks noGrp="1"/>
          </p:cNvSpPr>
          <p:nvPr>
            <p:ph type="title"/>
          </p:nvPr>
        </p:nvSpPr>
        <p:spPr>
          <a:xfrm>
            <a:off x="236316" y="330401"/>
            <a:ext cx="10515600" cy="1325563"/>
          </a:xfrm>
        </p:spPr>
        <p:txBody>
          <a:bodyPr/>
          <a:lstStyle/>
          <a:p>
            <a:r>
              <a:rPr lang="en-US" b="1" dirty="0"/>
              <a:t>Questions?</a:t>
            </a:r>
          </a:p>
        </p:txBody>
      </p:sp>
      <p:sp>
        <p:nvSpPr>
          <p:cNvPr id="4" name="Rectangle 3">
            <a:extLst>
              <a:ext uri="{FF2B5EF4-FFF2-40B4-BE49-F238E27FC236}">
                <a16:creationId xmlns:a16="http://schemas.microsoft.com/office/drawing/2014/main" id="{387D99BA-94EE-4666-13CF-D2054F8A4877}"/>
              </a:ext>
            </a:extLst>
          </p:cNvPr>
          <p:cNvSpPr/>
          <p:nvPr/>
        </p:nvSpPr>
        <p:spPr>
          <a:xfrm>
            <a:off x="1014715" y="2165248"/>
            <a:ext cx="5081285" cy="3865161"/>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ctr" defTabSz="622300">
              <a:lnSpc>
                <a:spcPct val="90000"/>
              </a:lnSpc>
              <a:spcBef>
                <a:spcPct val="0"/>
              </a:spcBef>
              <a:spcAft>
                <a:spcPct val="35000"/>
              </a:spcAft>
              <a:buNone/>
            </a:pPr>
            <a:r>
              <a:rPr lang="en-US" sz="2800" b="1" kern="1200" dirty="0">
                <a:solidFill>
                  <a:schemeClr val="tx1"/>
                </a:solidFill>
              </a:rPr>
              <a:t>Learn More:</a:t>
            </a:r>
          </a:p>
          <a:p>
            <a:pPr marL="0" indent="0" algn="ctr">
              <a:buNone/>
            </a:pPr>
            <a:r>
              <a:rPr lang="en-US" sz="2800" i="1" dirty="0">
                <a:solidFill>
                  <a:srgbClr val="007A93"/>
                </a:solidFill>
                <a:hlinkClick r:id="rId3">
                  <a:extLst>
                    <a:ext uri="{A12FA001-AC4F-418D-AE19-62706E023703}">
                      <ahyp:hlinkClr xmlns:ahyp="http://schemas.microsoft.com/office/drawing/2018/hyperlinkcolor" val="tx"/>
                    </a:ext>
                  </a:extLst>
                </a:hlinkClick>
              </a:rPr>
              <a:t>www.valueourhealth.org</a:t>
            </a:r>
            <a:endParaRPr lang="en-US" sz="2800" i="1" dirty="0">
              <a:solidFill>
                <a:srgbClr val="007A93"/>
              </a:solidFill>
            </a:endParaRPr>
          </a:p>
          <a:p>
            <a:pPr marL="0" indent="0" algn="ctr">
              <a:buNone/>
            </a:pPr>
            <a:r>
              <a:rPr lang="en-US" sz="2800" i="1" dirty="0">
                <a:solidFill>
                  <a:srgbClr val="007A93"/>
                </a:solidFill>
                <a:hlinkClick r:id="rId4">
                  <a:extLst>
                    <a:ext uri="{A12FA001-AC4F-418D-AE19-62706E023703}">
                      <ahyp:hlinkClr xmlns:ahyp="http://schemas.microsoft.com/office/drawing/2018/hyperlinkcolor" val="tx"/>
                    </a:ext>
                  </a:extLst>
                </a:hlinkClick>
              </a:rPr>
              <a:t>www.pipcpatients.org</a:t>
            </a:r>
            <a:endParaRPr lang="en-US" sz="2800" i="1" dirty="0">
              <a:solidFill>
                <a:srgbClr val="007A93"/>
              </a:solidFill>
            </a:endParaRPr>
          </a:p>
          <a:p>
            <a:pPr marL="0" indent="0" algn="ctr">
              <a:buNone/>
            </a:pPr>
            <a:r>
              <a:rPr lang="en-US" sz="2800" i="1" dirty="0">
                <a:solidFill>
                  <a:srgbClr val="007A93"/>
                </a:solidFill>
                <a:hlinkClick r:id="rId5">
                  <a:extLst>
                    <a:ext uri="{A12FA001-AC4F-418D-AE19-62706E023703}">
                      <ahyp:hlinkClr xmlns:ahyp="http://schemas.microsoft.com/office/drawing/2018/hyperlinkcolor" val="tx"/>
                    </a:ext>
                  </a:extLst>
                </a:hlinkClick>
              </a:rPr>
              <a:t>www.patientaccessproject.org</a:t>
            </a:r>
            <a:endParaRPr lang="en-US" sz="2800" i="1" dirty="0">
              <a:solidFill>
                <a:srgbClr val="007A93"/>
              </a:solidFill>
            </a:endParaRPr>
          </a:p>
          <a:p>
            <a:pPr marL="0" lvl="0" indent="0" algn="ctr" defTabSz="622300">
              <a:lnSpc>
                <a:spcPct val="90000"/>
              </a:lnSpc>
              <a:spcBef>
                <a:spcPct val="0"/>
              </a:spcBef>
              <a:spcAft>
                <a:spcPct val="35000"/>
              </a:spcAft>
              <a:buNone/>
            </a:pPr>
            <a:endParaRPr lang="en-US" kern="1200" dirty="0">
              <a:solidFill>
                <a:schemeClr val="tx1"/>
              </a:solidFill>
            </a:endParaRPr>
          </a:p>
          <a:p>
            <a:pPr marL="0" lvl="0" indent="0" algn="ctr" defTabSz="622300">
              <a:lnSpc>
                <a:spcPct val="90000"/>
              </a:lnSpc>
              <a:spcBef>
                <a:spcPct val="0"/>
              </a:spcBef>
              <a:spcAft>
                <a:spcPct val="35000"/>
              </a:spcAft>
              <a:buNone/>
            </a:pPr>
            <a:endParaRPr lang="en-US" kern="1200" dirty="0">
              <a:solidFill>
                <a:schemeClr val="tx1"/>
              </a:solidFill>
            </a:endParaRPr>
          </a:p>
        </p:txBody>
      </p:sp>
      <p:sp>
        <p:nvSpPr>
          <p:cNvPr id="6" name="Rectangle 5">
            <a:extLst>
              <a:ext uri="{FF2B5EF4-FFF2-40B4-BE49-F238E27FC236}">
                <a16:creationId xmlns:a16="http://schemas.microsoft.com/office/drawing/2014/main" id="{87CBCDC7-FBDD-5AA3-3EBB-9C4CA309A833}"/>
              </a:ext>
            </a:extLst>
          </p:cNvPr>
          <p:cNvSpPr/>
          <p:nvPr/>
        </p:nvSpPr>
        <p:spPr>
          <a:xfrm>
            <a:off x="6457710" y="2165248"/>
            <a:ext cx="5081285" cy="3865161"/>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ctr" defTabSz="622300">
              <a:lnSpc>
                <a:spcPct val="90000"/>
              </a:lnSpc>
              <a:spcBef>
                <a:spcPct val="0"/>
              </a:spcBef>
              <a:spcAft>
                <a:spcPct val="35000"/>
              </a:spcAft>
              <a:buNone/>
            </a:pPr>
            <a:r>
              <a:rPr lang="en-US" sz="2800" b="1" dirty="0">
                <a:solidFill>
                  <a:schemeClr val="bg1"/>
                </a:solidFill>
              </a:rPr>
              <a:t>Contact Us</a:t>
            </a:r>
            <a:r>
              <a:rPr lang="en-US" sz="2800" b="1" kern="1200" dirty="0">
                <a:solidFill>
                  <a:schemeClr val="bg1"/>
                </a:solidFill>
              </a:rPr>
              <a:t>:</a:t>
            </a:r>
          </a:p>
          <a:p>
            <a:pPr marL="0" indent="0" algn="ctr">
              <a:buNone/>
            </a:pPr>
            <a:r>
              <a:rPr lang="en-US" sz="2800" b="1" i="1" dirty="0">
                <a:solidFill>
                  <a:schemeClr val="bg1"/>
                </a:solidFill>
                <a:hlinkClick r:id="rId6">
                  <a:extLst>
                    <a:ext uri="{A12FA001-AC4F-418D-AE19-62706E023703}">
                      <ahyp:hlinkClr xmlns:ahyp="http://schemas.microsoft.com/office/drawing/2018/hyperlinkcolor" val="tx"/>
                    </a:ext>
                  </a:extLst>
                </a:hlinkClick>
              </a:rPr>
              <a:t>Thayer@pipcpatients.org</a:t>
            </a:r>
            <a:endParaRPr lang="en-US" sz="2800" b="1" i="1" dirty="0">
              <a:solidFill>
                <a:schemeClr val="bg1"/>
              </a:solidFill>
            </a:endParaRPr>
          </a:p>
          <a:p>
            <a:pPr marL="0" lvl="0" indent="0" algn="ctr" defTabSz="622300">
              <a:lnSpc>
                <a:spcPct val="90000"/>
              </a:lnSpc>
              <a:spcBef>
                <a:spcPct val="0"/>
              </a:spcBef>
              <a:spcAft>
                <a:spcPct val="35000"/>
              </a:spcAft>
              <a:buNone/>
            </a:pPr>
            <a:endParaRPr lang="en-US" kern="1200" dirty="0">
              <a:solidFill>
                <a:schemeClr val="tx1"/>
              </a:solidFill>
            </a:endParaRPr>
          </a:p>
          <a:p>
            <a:pPr marL="0" lvl="0" indent="0" algn="ctr" defTabSz="622300">
              <a:lnSpc>
                <a:spcPct val="90000"/>
              </a:lnSpc>
              <a:spcBef>
                <a:spcPct val="0"/>
              </a:spcBef>
              <a:spcAft>
                <a:spcPct val="35000"/>
              </a:spcAft>
              <a:buNone/>
            </a:pPr>
            <a:endParaRPr lang="en-US" kern="1200" dirty="0">
              <a:solidFill>
                <a:schemeClr val="tx1"/>
              </a:solidFill>
            </a:endParaRPr>
          </a:p>
        </p:txBody>
      </p:sp>
      <p:cxnSp>
        <p:nvCxnSpPr>
          <p:cNvPr id="9" name="Straight Connector 8">
            <a:extLst>
              <a:ext uri="{FF2B5EF4-FFF2-40B4-BE49-F238E27FC236}">
                <a16:creationId xmlns:a16="http://schemas.microsoft.com/office/drawing/2014/main" id="{345AAE1E-FCA1-C6C6-5FC5-FED92A665F06}"/>
              </a:ext>
            </a:extLst>
          </p:cNvPr>
          <p:cNvCxnSpPr/>
          <p:nvPr/>
        </p:nvCxnSpPr>
        <p:spPr>
          <a:xfrm>
            <a:off x="0" y="1567520"/>
            <a:ext cx="12192000" cy="0"/>
          </a:xfrm>
          <a:prstGeom prst="line">
            <a:avLst/>
          </a:prstGeom>
          <a:ln w="76200">
            <a:solidFill>
              <a:srgbClr val="BDDB10"/>
            </a:solidFill>
            <a:prstDash val="dash"/>
          </a:ln>
        </p:spPr>
        <p:style>
          <a:lnRef idx="2">
            <a:schemeClr val="accent1"/>
          </a:lnRef>
          <a:fillRef idx="0">
            <a:schemeClr val="accent1"/>
          </a:fillRef>
          <a:effectRef idx="1">
            <a:schemeClr val="accent1"/>
          </a:effectRef>
          <a:fontRef idx="minor">
            <a:schemeClr val="tx1"/>
          </a:fontRef>
        </p:style>
      </p:cxnSp>
      <p:sp>
        <p:nvSpPr>
          <p:cNvPr id="10" name="Slide Number Placeholder 3">
            <a:extLst>
              <a:ext uri="{FF2B5EF4-FFF2-40B4-BE49-F238E27FC236}">
                <a16:creationId xmlns:a16="http://schemas.microsoft.com/office/drawing/2014/main" id="{D1DD1ACC-D4BF-A15E-B9CB-8D44A8686AE5}"/>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2">
                    <a:lumMod val="50000"/>
                  </a:schemeClr>
                </a:solidFill>
              </a:rPr>
              <a:pPr/>
              <a:t>18</a:t>
            </a:fld>
            <a:endParaRPr lang="en-US" dirty="0">
              <a:solidFill>
                <a:schemeClr val="bg2">
                  <a:lumMod val="50000"/>
                </a:schemeClr>
              </a:solidFill>
            </a:endParaRPr>
          </a:p>
        </p:txBody>
      </p:sp>
    </p:spTree>
    <p:extLst>
      <p:ext uri="{BB962C8B-B14F-4D97-AF65-F5344CB8AC3E}">
        <p14:creationId xmlns:p14="http://schemas.microsoft.com/office/powerpoint/2010/main" val="2183887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05B8-ACA9-84B1-2B7C-D6827101946E}"/>
              </a:ext>
            </a:extLst>
          </p:cNvPr>
          <p:cNvSpPr>
            <a:spLocks noGrp="1"/>
          </p:cNvSpPr>
          <p:nvPr>
            <p:ph type="title"/>
          </p:nvPr>
        </p:nvSpPr>
        <p:spPr/>
        <p:txBody>
          <a:bodyPr/>
          <a:lstStyle/>
          <a:p>
            <a:r>
              <a:rPr lang="en-US" b="1" dirty="0"/>
              <a:t>PIPC Goals</a:t>
            </a:r>
          </a:p>
        </p:txBody>
      </p:sp>
      <p:grpSp>
        <p:nvGrpSpPr>
          <p:cNvPr id="55" name="Group 54">
            <a:extLst>
              <a:ext uri="{FF2B5EF4-FFF2-40B4-BE49-F238E27FC236}">
                <a16:creationId xmlns:a16="http://schemas.microsoft.com/office/drawing/2014/main" id="{8E921B91-AFF0-9A4C-626D-9CEA0FE8AE98}"/>
              </a:ext>
            </a:extLst>
          </p:cNvPr>
          <p:cNvGrpSpPr/>
          <p:nvPr/>
        </p:nvGrpSpPr>
        <p:grpSpPr>
          <a:xfrm>
            <a:off x="838200" y="2646423"/>
            <a:ext cx="10413878" cy="2520666"/>
            <a:chOff x="1076991" y="2503878"/>
            <a:chExt cx="10413878" cy="2520666"/>
          </a:xfrm>
        </p:grpSpPr>
        <p:grpSp>
          <p:nvGrpSpPr>
            <p:cNvPr id="18" name="Group 17">
              <a:extLst>
                <a:ext uri="{FF2B5EF4-FFF2-40B4-BE49-F238E27FC236}">
                  <a16:creationId xmlns:a16="http://schemas.microsoft.com/office/drawing/2014/main" id="{93617A97-E2E9-8026-FA0D-72ADFD91119B}"/>
                </a:ext>
              </a:extLst>
            </p:cNvPr>
            <p:cNvGrpSpPr/>
            <p:nvPr/>
          </p:nvGrpSpPr>
          <p:grpSpPr>
            <a:xfrm>
              <a:off x="1076991" y="2505030"/>
              <a:ext cx="3190386" cy="914400"/>
              <a:chOff x="1403497" y="2271113"/>
              <a:chExt cx="3190386" cy="914400"/>
            </a:xfrm>
          </p:grpSpPr>
          <p:grpSp>
            <p:nvGrpSpPr>
              <p:cNvPr id="13" name="Group 12">
                <a:extLst>
                  <a:ext uri="{FF2B5EF4-FFF2-40B4-BE49-F238E27FC236}">
                    <a16:creationId xmlns:a16="http://schemas.microsoft.com/office/drawing/2014/main" id="{193204BC-A499-FCCC-3498-C84DF6634A62}"/>
                  </a:ext>
                </a:extLst>
              </p:cNvPr>
              <p:cNvGrpSpPr/>
              <p:nvPr/>
            </p:nvGrpSpPr>
            <p:grpSpPr>
              <a:xfrm>
                <a:off x="1403497" y="2271113"/>
                <a:ext cx="914400" cy="914400"/>
                <a:chOff x="1403497" y="2271113"/>
                <a:chExt cx="914400" cy="914400"/>
              </a:xfrm>
            </p:grpSpPr>
            <p:sp>
              <p:nvSpPr>
                <p:cNvPr id="4" name="Oval 3">
                  <a:extLst>
                    <a:ext uri="{FF2B5EF4-FFF2-40B4-BE49-F238E27FC236}">
                      <a16:creationId xmlns:a16="http://schemas.microsoft.com/office/drawing/2014/main" id="{7D21FBD4-0E19-4C06-6F97-2C05A5FB1B93}"/>
                    </a:ext>
                  </a:extLst>
                </p:cNvPr>
                <p:cNvSpPr/>
                <p:nvPr/>
              </p:nvSpPr>
              <p:spPr>
                <a:xfrm>
                  <a:off x="1403497" y="2271113"/>
                  <a:ext cx="914400" cy="914400"/>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descr="Handshake">
                  <a:extLst>
                    <a:ext uri="{FF2B5EF4-FFF2-40B4-BE49-F238E27FC236}">
                      <a16:creationId xmlns:a16="http://schemas.microsoft.com/office/drawing/2014/main" id="{DB1BD6FB-03ED-065E-016C-A941662256A0}"/>
                    </a:ext>
                  </a:extLst>
                </p:cNvPr>
                <p:cNvSpPr/>
                <p:nvPr/>
              </p:nvSpPr>
              <p:spPr>
                <a:xfrm>
                  <a:off x="1540657" y="2417843"/>
                  <a:ext cx="640080" cy="64008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dirty="0"/>
                </a:p>
              </p:txBody>
            </p:sp>
          </p:grpSp>
          <p:grpSp>
            <p:nvGrpSpPr>
              <p:cNvPr id="15" name="Group 14">
                <a:extLst>
                  <a:ext uri="{FF2B5EF4-FFF2-40B4-BE49-F238E27FC236}">
                    <a16:creationId xmlns:a16="http://schemas.microsoft.com/office/drawing/2014/main" id="{9AE7280C-DA42-2C65-7A5F-F77498587FBD}"/>
                  </a:ext>
                </a:extLst>
              </p:cNvPr>
              <p:cNvGrpSpPr/>
              <p:nvPr/>
            </p:nvGrpSpPr>
            <p:grpSpPr>
              <a:xfrm>
                <a:off x="2441228" y="2271113"/>
                <a:ext cx="2152655" cy="913248"/>
                <a:chOff x="1327860" y="721549"/>
                <a:chExt cx="2152655" cy="913248"/>
              </a:xfrm>
            </p:grpSpPr>
            <p:sp>
              <p:nvSpPr>
                <p:cNvPr id="16" name="Rectangle 15">
                  <a:extLst>
                    <a:ext uri="{FF2B5EF4-FFF2-40B4-BE49-F238E27FC236}">
                      <a16:creationId xmlns:a16="http://schemas.microsoft.com/office/drawing/2014/main" id="{42ABA681-3B49-30DF-6BFB-35F5A91A92C4}"/>
                    </a:ext>
                  </a:extLst>
                </p:cNvPr>
                <p:cNvSpPr/>
                <p:nvPr/>
              </p:nvSpPr>
              <p:spPr>
                <a:xfrm>
                  <a:off x="1327860" y="721549"/>
                  <a:ext cx="2152655" cy="91324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7" name="TextBox 16">
                  <a:extLst>
                    <a:ext uri="{FF2B5EF4-FFF2-40B4-BE49-F238E27FC236}">
                      <a16:creationId xmlns:a16="http://schemas.microsoft.com/office/drawing/2014/main" id="{424A2ACF-FCD5-BA0A-3E2A-8A4D598E91F9}"/>
                    </a:ext>
                  </a:extLst>
                </p:cNvPr>
                <p:cNvSpPr txBox="1"/>
                <p:nvPr/>
              </p:nvSpPr>
              <p:spPr>
                <a:xfrm>
                  <a:off x="1327860" y="721549"/>
                  <a:ext cx="2152655" cy="913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GB" sz="2000" kern="1200" dirty="0"/>
                    <a:t>Meaningful engagement</a:t>
                  </a:r>
                  <a:endParaRPr lang="en-US" sz="2000" kern="1200" dirty="0"/>
                </a:p>
              </p:txBody>
            </p:sp>
          </p:grpSp>
        </p:grpSp>
        <p:sp>
          <p:nvSpPr>
            <p:cNvPr id="22" name="Rectangle 21">
              <a:extLst>
                <a:ext uri="{FF2B5EF4-FFF2-40B4-BE49-F238E27FC236}">
                  <a16:creationId xmlns:a16="http://schemas.microsoft.com/office/drawing/2014/main" id="{D192C840-E8AB-05B8-C72C-24F89539A6F3}"/>
                </a:ext>
              </a:extLst>
            </p:cNvPr>
            <p:cNvSpPr/>
            <p:nvPr/>
          </p:nvSpPr>
          <p:spPr>
            <a:xfrm>
              <a:off x="2114722" y="4110144"/>
              <a:ext cx="2152655" cy="91324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grpSp>
          <p:nvGrpSpPr>
            <p:cNvPr id="35" name="Group 34">
              <a:extLst>
                <a:ext uri="{FF2B5EF4-FFF2-40B4-BE49-F238E27FC236}">
                  <a16:creationId xmlns:a16="http://schemas.microsoft.com/office/drawing/2014/main" id="{048CE063-765A-33BE-25B0-260B86650A7F}"/>
                </a:ext>
              </a:extLst>
            </p:cNvPr>
            <p:cNvGrpSpPr/>
            <p:nvPr/>
          </p:nvGrpSpPr>
          <p:grpSpPr>
            <a:xfrm>
              <a:off x="4688737" y="2503878"/>
              <a:ext cx="3190386" cy="914400"/>
              <a:chOff x="4500807" y="1512437"/>
              <a:chExt cx="3190386" cy="914400"/>
            </a:xfrm>
          </p:grpSpPr>
          <p:grpSp>
            <p:nvGrpSpPr>
              <p:cNvPr id="29" name="Group 28">
                <a:extLst>
                  <a:ext uri="{FF2B5EF4-FFF2-40B4-BE49-F238E27FC236}">
                    <a16:creationId xmlns:a16="http://schemas.microsoft.com/office/drawing/2014/main" id="{0D2D1C95-F630-AF70-9527-AFC5BA20F5C7}"/>
                  </a:ext>
                </a:extLst>
              </p:cNvPr>
              <p:cNvGrpSpPr/>
              <p:nvPr/>
            </p:nvGrpSpPr>
            <p:grpSpPr>
              <a:xfrm>
                <a:off x="4500807" y="1512437"/>
                <a:ext cx="3190386" cy="914400"/>
                <a:chOff x="1403497" y="2271113"/>
                <a:chExt cx="3190386" cy="914400"/>
              </a:xfrm>
            </p:grpSpPr>
            <p:sp>
              <p:nvSpPr>
                <p:cNvPr id="31" name="Oval 30">
                  <a:extLst>
                    <a:ext uri="{FF2B5EF4-FFF2-40B4-BE49-F238E27FC236}">
                      <a16:creationId xmlns:a16="http://schemas.microsoft.com/office/drawing/2014/main" id="{8DA09FE3-DCEB-D6DF-4C24-4ADD19B5CA25}"/>
                    </a:ext>
                  </a:extLst>
                </p:cNvPr>
                <p:cNvSpPr/>
                <p:nvPr/>
              </p:nvSpPr>
              <p:spPr>
                <a:xfrm>
                  <a:off x="1403497" y="2271113"/>
                  <a:ext cx="914400" cy="914400"/>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ADD62ED5-02C7-93E4-7C86-C89A9326D838}"/>
                    </a:ext>
                  </a:extLst>
                </p:cNvPr>
                <p:cNvGrpSpPr/>
                <p:nvPr/>
              </p:nvGrpSpPr>
              <p:grpSpPr>
                <a:xfrm>
                  <a:off x="2441228" y="2271113"/>
                  <a:ext cx="2152655" cy="913248"/>
                  <a:chOff x="1327860" y="721549"/>
                  <a:chExt cx="2152655" cy="913248"/>
                </a:xfrm>
              </p:grpSpPr>
              <p:sp>
                <p:nvSpPr>
                  <p:cNvPr id="33" name="Rectangle 32">
                    <a:extLst>
                      <a:ext uri="{FF2B5EF4-FFF2-40B4-BE49-F238E27FC236}">
                        <a16:creationId xmlns:a16="http://schemas.microsoft.com/office/drawing/2014/main" id="{29B7AA68-9E6A-BC13-EAD7-51F35D7C0AC4}"/>
                      </a:ext>
                    </a:extLst>
                  </p:cNvPr>
                  <p:cNvSpPr/>
                  <p:nvPr/>
                </p:nvSpPr>
                <p:spPr>
                  <a:xfrm>
                    <a:off x="1327860" y="721549"/>
                    <a:ext cx="2152655" cy="91324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34" name="TextBox 33">
                    <a:extLst>
                      <a:ext uri="{FF2B5EF4-FFF2-40B4-BE49-F238E27FC236}">
                        <a16:creationId xmlns:a16="http://schemas.microsoft.com/office/drawing/2014/main" id="{BDF65893-3C6F-AFFD-A61F-C159C2D2309B}"/>
                      </a:ext>
                    </a:extLst>
                  </p:cNvPr>
                  <p:cNvSpPr txBox="1"/>
                  <p:nvPr/>
                </p:nvSpPr>
                <p:spPr>
                  <a:xfrm>
                    <a:off x="1327860" y="721549"/>
                    <a:ext cx="2152655" cy="913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GB" sz="2000" dirty="0"/>
                      <a:t>Non-discriminatory metrics in value assessment</a:t>
                    </a:r>
                    <a:endParaRPr lang="en-US" sz="2000" kern="1200" dirty="0"/>
                  </a:p>
                </p:txBody>
              </p:sp>
            </p:grpSp>
          </p:grpSp>
          <p:sp>
            <p:nvSpPr>
              <p:cNvPr id="14" name="Rectangle 13" descr="Stethoscope">
                <a:extLst>
                  <a:ext uri="{FF2B5EF4-FFF2-40B4-BE49-F238E27FC236}">
                    <a16:creationId xmlns:a16="http://schemas.microsoft.com/office/drawing/2014/main" id="{AE221B17-D65C-F05A-F87C-5FE20FBA181C}"/>
                  </a:ext>
                </a:extLst>
              </p:cNvPr>
              <p:cNvSpPr/>
              <p:nvPr/>
            </p:nvSpPr>
            <p:spPr>
              <a:xfrm>
                <a:off x="4637967" y="1649597"/>
                <a:ext cx="640080" cy="640080"/>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dirty="0"/>
              </a:p>
            </p:txBody>
          </p:sp>
        </p:grpSp>
        <p:grpSp>
          <p:nvGrpSpPr>
            <p:cNvPr id="53" name="Group 52">
              <a:extLst>
                <a:ext uri="{FF2B5EF4-FFF2-40B4-BE49-F238E27FC236}">
                  <a16:creationId xmlns:a16="http://schemas.microsoft.com/office/drawing/2014/main" id="{D69DE183-2955-A00C-AE3B-7CB1D435F61E}"/>
                </a:ext>
              </a:extLst>
            </p:cNvPr>
            <p:cNvGrpSpPr/>
            <p:nvPr/>
          </p:nvGrpSpPr>
          <p:grpSpPr>
            <a:xfrm>
              <a:off x="4688737" y="4110144"/>
              <a:ext cx="3190386" cy="914400"/>
              <a:chOff x="4688737" y="3782774"/>
              <a:chExt cx="3190386" cy="914400"/>
            </a:xfrm>
          </p:grpSpPr>
          <p:grpSp>
            <p:nvGrpSpPr>
              <p:cNvPr id="37" name="Group 36">
                <a:extLst>
                  <a:ext uri="{FF2B5EF4-FFF2-40B4-BE49-F238E27FC236}">
                    <a16:creationId xmlns:a16="http://schemas.microsoft.com/office/drawing/2014/main" id="{2394005B-260D-684D-C552-B6091510237F}"/>
                  </a:ext>
                </a:extLst>
              </p:cNvPr>
              <p:cNvGrpSpPr/>
              <p:nvPr/>
            </p:nvGrpSpPr>
            <p:grpSpPr>
              <a:xfrm>
                <a:off x="4688737" y="3782774"/>
                <a:ext cx="3190386" cy="914400"/>
                <a:chOff x="1403497" y="2271113"/>
                <a:chExt cx="3190386" cy="914400"/>
              </a:xfrm>
            </p:grpSpPr>
            <p:sp>
              <p:nvSpPr>
                <p:cNvPr id="39" name="Oval 38">
                  <a:extLst>
                    <a:ext uri="{FF2B5EF4-FFF2-40B4-BE49-F238E27FC236}">
                      <a16:creationId xmlns:a16="http://schemas.microsoft.com/office/drawing/2014/main" id="{AE184D5D-AD8D-35F9-6DA7-0E8DCE044D90}"/>
                    </a:ext>
                  </a:extLst>
                </p:cNvPr>
                <p:cNvSpPr/>
                <p:nvPr/>
              </p:nvSpPr>
              <p:spPr>
                <a:xfrm>
                  <a:off x="1403497" y="2271113"/>
                  <a:ext cx="914400" cy="914400"/>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620C992-41F9-0E6C-B851-D2AF2F19B489}"/>
                    </a:ext>
                  </a:extLst>
                </p:cNvPr>
                <p:cNvGrpSpPr/>
                <p:nvPr/>
              </p:nvGrpSpPr>
              <p:grpSpPr>
                <a:xfrm>
                  <a:off x="2441228" y="2271113"/>
                  <a:ext cx="2152655" cy="913248"/>
                  <a:chOff x="1327860" y="721549"/>
                  <a:chExt cx="2152655" cy="913248"/>
                </a:xfrm>
              </p:grpSpPr>
              <p:sp>
                <p:nvSpPr>
                  <p:cNvPr id="41" name="Rectangle 40">
                    <a:extLst>
                      <a:ext uri="{FF2B5EF4-FFF2-40B4-BE49-F238E27FC236}">
                        <a16:creationId xmlns:a16="http://schemas.microsoft.com/office/drawing/2014/main" id="{0C91E71C-8A66-8AF1-5BAA-D6B1E4B46F75}"/>
                      </a:ext>
                    </a:extLst>
                  </p:cNvPr>
                  <p:cNvSpPr/>
                  <p:nvPr/>
                </p:nvSpPr>
                <p:spPr>
                  <a:xfrm>
                    <a:off x="1327860" y="721549"/>
                    <a:ext cx="2152655" cy="91324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42" name="TextBox 41">
                    <a:extLst>
                      <a:ext uri="{FF2B5EF4-FFF2-40B4-BE49-F238E27FC236}">
                        <a16:creationId xmlns:a16="http://schemas.microsoft.com/office/drawing/2014/main" id="{E04F2834-AD6A-3A0C-B469-DC1B760693E5}"/>
                      </a:ext>
                    </a:extLst>
                  </p:cNvPr>
                  <p:cNvSpPr txBox="1"/>
                  <p:nvPr/>
                </p:nvSpPr>
                <p:spPr>
                  <a:xfrm>
                    <a:off x="1327860" y="721549"/>
                    <a:ext cx="2152655" cy="913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2000" kern="1200" dirty="0"/>
                      <a:t>Access to the right care at the right time</a:t>
                    </a:r>
                  </a:p>
                </p:txBody>
              </p:sp>
            </p:grpSp>
          </p:grpSp>
          <p:sp>
            <p:nvSpPr>
              <p:cNvPr id="43" name="Rectangle 42" descr="Stopwatch">
                <a:extLst>
                  <a:ext uri="{FF2B5EF4-FFF2-40B4-BE49-F238E27FC236}">
                    <a16:creationId xmlns:a16="http://schemas.microsoft.com/office/drawing/2014/main" id="{73F3CCC0-9906-96B4-732C-557B3DF97D8E}"/>
                  </a:ext>
                </a:extLst>
              </p:cNvPr>
              <p:cNvSpPr/>
              <p:nvPr/>
            </p:nvSpPr>
            <p:spPr>
              <a:xfrm>
                <a:off x="4825897" y="3920510"/>
                <a:ext cx="640080" cy="640080"/>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grpSp>
        <p:grpSp>
          <p:nvGrpSpPr>
            <p:cNvPr id="52" name="Group 51">
              <a:extLst>
                <a:ext uri="{FF2B5EF4-FFF2-40B4-BE49-F238E27FC236}">
                  <a16:creationId xmlns:a16="http://schemas.microsoft.com/office/drawing/2014/main" id="{6B3DCC60-C95F-F296-28B7-B953A4335C7D}"/>
                </a:ext>
              </a:extLst>
            </p:cNvPr>
            <p:cNvGrpSpPr/>
            <p:nvPr/>
          </p:nvGrpSpPr>
          <p:grpSpPr>
            <a:xfrm>
              <a:off x="8300483" y="2514600"/>
              <a:ext cx="3190386" cy="914400"/>
              <a:chOff x="8482085" y="2279531"/>
              <a:chExt cx="3190386" cy="914400"/>
            </a:xfrm>
          </p:grpSpPr>
          <p:grpSp>
            <p:nvGrpSpPr>
              <p:cNvPr id="45" name="Group 44">
                <a:extLst>
                  <a:ext uri="{FF2B5EF4-FFF2-40B4-BE49-F238E27FC236}">
                    <a16:creationId xmlns:a16="http://schemas.microsoft.com/office/drawing/2014/main" id="{EC00DBE9-BB57-1415-AC0A-93B94FE529C1}"/>
                  </a:ext>
                </a:extLst>
              </p:cNvPr>
              <p:cNvGrpSpPr/>
              <p:nvPr/>
            </p:nvGrpSpPr>
            <p:grpSpPr>
              <a:xfrm>
                <a:off x="8482085" y="2279531"/>
                <a:ext cx="3190386" cy="914400"/>
                <a:chOff x="1403497" y="2271113"/>
                <a:chExt cx="3190386" cy="914400"/>
              </a:xfrm>
            </p:grpSpPr>
            <p:sp>
              <p:nvSpPr>
                <p:cNvPr id="47" name="Oval 46">
                  <a:extLst>
                    <a:ext uri="{FF2B5EF4-FFF2-40B4-BE49-F238E27FC236}">
                      <a16:creationId xmlns:a16="http://schemas.microsoft.com/office/drawing/2014/main" id="{E5F60024-778E-1566-4BB4-0BC9A5436CB5}"/>
                    </a:ext>
                  </a:extLst>
                </p:cNvPr>
                <p:cNvSpPr/>
                <p:nvPr/>
              </p:nvSpPr>
              <p:spPr>
                <a:xfrm>
                  <a:off x="1403497" y="2271113"/>
                  <a:ext cx="914400" cy="914400"/>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E2226347-24C1-9EA6-DB8A-803486747394}"/>
                    </a:ext>
                  </a:extLst>
                </p:cNvPr>
                <p:cNvGrpSpPr/>
                <p:nvPr/>
              </p:nvGrpSpPr>
              <p:grpSpPr>
                <a:xfrm>
                  <a:off x="2441228" y="2271113"/>
                  <a:ext cx="2152655" cy="913248"/>
                  <a:chOff x="1327860" y="721549"/>
                  <a:chExt cx="2152655" cy="913248"/>
                </a:xfrm>
              </p:grpSpPr>
              <p:sp>
                <p:nvSpPr>
                  <p:cNvPr id="49" name="Rectangle 48">
                    <a:extLst>
                      <a:ext uri="{FF2B5EF4-FFF2-40B4-BE49-F238E27FC236}">
                        <a16:creationId xmlns:a16="http://schemas.microsoft.com/office/drawing/2014/main" id="{825CA45C-F6EA-AD09-A74D-420264B94DE3}"/>
                      </a:ext>
                    </a:extLst>
                  </p:cNvPr>
                  <p:cNvSpPr/>
                  <p:nvPr/>
                </p:nvSpPr>
                <p:spPr>
                  <a:xfrm>
                    <a:off x="1327860" y="721549"/>
                    <a:ext cx="2152655" cy="91324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50" name="TextBox 49">
                    <a:extLst>
                      <a:ext uri="{FF2B5EF4-FFF2-40B4-BE49-F238E27FC236}">
                        <a16:creationId xmlns:a16="http://schemas.microsoft.com/office/drawing/2014/main" id="{D3DB887F-7772-F1CF-88CE-CE58C736CF80}"/>
                      </a:ext>
                    </a:extLst>
                  </p:cNvPr>
                  <p:cNvSpPr txBox="1"/>
                  <p:nvPr/>
                </p:nvSpPr>
                <p:spPr>
                  <a:xfrm>
                    <a:off x="1327860" y="721549"/>
                    <a:ext cx="2152655" cy="913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2000" kern="1200" dirty="0"/>
                      <a:t>Value to the patient</a:t>
                    </a:r>
                  </a:p>
                </p:txBody>
              </p:sp>
            </p:grpSp>
          </p:grpSp>
          <p:sp>
            <p:nvSpPr>
              <p:cNvPr id="51" name="Rectangle 50" descr="Hospital">
                <a:extLst>
                  <a:ext uri="{FF2B5EF4-FFF2-40B4-BE49-F238E27FC236}">
                    <a16:creationId xmlns:a16="http://schemas.microsoft.com/office/drawing/2014/main" id="{8B0BF2C2-4091-5356-7991-31E320CDBA67}"/>
                  </a:ext>
                </a:extLst>
              </p:cNvPr>
              <p:cNvSpPr/>
              <p:nvPr/>
            </p:nvSpPr>
            <p:spPr>
              <a:xfrm>
                <a:off x="8619245" y="2416115"/>
                <a:ext cx="640080" cy="640080"/>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grpSp>
      </p:grpSp>
      <p:cxnSp>
        <p:nvCxnSpPr>
          <p:cNvPr id="54" name="Straight Connector 53">
            <a:extLst>
              <a:ext uri="{FF2B5EF4-FFF2-40B4-BE49-F238E27FC236}">
                <a16:creationId xmlns:a16="http://schemas.microsoft.com/office/drawing/2014/main" id="{B1FE2523-1679-C68E-C3CD-832DC923108E}"/>
              </a:ext>
            </a:extLst>
          </p:cNvPr>
          <p:cNvCxnSpPr/>
          <p:nvPr/>
        </p:nvCxnSpPr>
        <p:spPr>
          <a:xfrm>
            <a:off x="0" y="1690911"/>
            <a:ext cx="12192000" cy="0"/>
          </a:xfrm>
          <a:prstGeom prst="line">
            <a:avLst/>
          </a:prstGeom>
          <a:ln w="57150">
            <a:solidFill>
              <a:srgbClr val="BDDB1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0039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37CDF-F380-FA44-AD5F-963ACB3B93F9}"/>
              </a:ext>
            </a:extLst>
          </p:cNvPr>
          <p:cNvSpPr>
            <a:spLocks noGrp="1"/>
          </p:cNvSpPr>
          <p:nvPr>
            <p:ph type="title"/>
          </p:nvPr>
        </p:nvSpPr>
        <p:spPr>
          <a:xfrm>
            <a:off x="409938" y="356919"/>
            <a:ext cx="10515600" cy="1325563"/>
          </a:xfrm>
        </p:spPr>
        <p:txBody>
          <a:bodyPr>
            <a:normAutofit/>
          </a:bodyPr>
          <a:lstStyle/>
          <a:p>
            <a:r>
              <a:rPr lang="en-US" b="1" dirty="0"/>
              <a:t>NASHP: Discriminatory Model Bills</a:t>
            </a:r>
          </a:p>
        </p:txBody>
      </p:sp>
      <p:sp>
        <p:nvSpPr>
          <p:cNvPr id="3" name="Content Placeholder 2">
            <a:extLst>
              <a:ext uri="{FF2B5EF4-FFF2-40B4-BE49-F238E27FC236}">
                <a16:creationId xmlns:a16="http://schemas.microsoft.com/office/drawing/2014/main" id="{87D0E8CA-CE2C-1A44-857D-83D4E2B6383C}"/>
              </a:ext>
            </a:extLst>
          </p:cNvPr>
          <p:cNvSpPr>
            <a:spLocks noGrp="1"/>
          </p:cNvSpPr>
          <p:nvPr>
            <p:ph idx="1"/>
          </p:nvPr>
        </p:nvSpPr>
        <p:spPr>
          <a:xfrm>
            <a:off x="838200" y="2005011"/>
            <a:ext cx="10515600" cy="4351338"/>
          </a:xfrm>
        </p:spPr>
        <p:txBody>
          <a:bodyPr>
            <a:normAutofit lnSpcReduction="10000"/>
          </a:bodyPr>
          <a:lstStyle/>
          <a:p>
            <a:pPr marL="0" indent="0">
              <a:lnSpc>
                <a:spcPct val="150000"/>
              </a:lnSpc>
              <a:buNone/>
            </a:pPr>
            <a:r>
              <a:rPr lang="en-US" sz="2000" b="1" u="sng" dirty="0">
                <a:solidFill>
                  <a:srgbClr val="007A93"/>
                </a:solidFill>
                <a:hlinkClick r:id="rId2">
                  <a:extLst>
                    <a:ext uri="{A12FA001-AC4F-418D-AE19-62706E023703}">
                      <ahyp:hlinkClr xmlns:ahyp="http://schemas.microsoft.com/office/drawing/2018/hyperlinkcolor" val="tx"/>
                    </a:ext>
                  </a:extLst>
                </a:hlinkClick>
              </a:rPr>
              <a:t>Canadian Reference Pricing</a:t>
            </a:r>
            <a:r>
              <a:rPr lang="en-US" sz="2000" dirty="0">
                <a:solidFill>
                  <a:srgbClr val="007A93"/>
                </a:solidFill>
              </a:rPr>
              <a:t> </a:t>
            </a:r>
            <a:r>
              <a:rPr lang="en-US" sz="2000" dirty="0"/>
              <a:t>— Allows states to directly references the prices paid for drugs in five Canadian provinces. Before applying for coverage by the provinces, all drugs must complete a Common Drug Review by CADTH, which uses QALYs. </a:t>
            </a:r>
          </a:p>
          <a:p>
            <a:pPr marL="0" indent="0">
              <a:lnSpc>
                <a:spcPct val="150000"/>
              </a:lnSpc>
              <a:buNone/>
            </a:pPr>
            <a:endParaRPr lang="en-US" sz="2000" dirty="0"/>
          </a:p>
          <a:p>
            <a:pPr marL="0" indent="0">
              <a:lnSpc>
                <a:spcPct val="150000"/>
              </a:lnSpc>
              <a:buNone/>
            </a:pPr>
            <a:r>
              <a:rPr lang="en-US" sz="2000" b="1" u="sng" dirty="0">
                <a:solidFill>
                  <a:srgbClr val="007A93"/>
                </a:solidFill>
                <a:hlinkClick r:id="rId3">
                  <a:extLst>
                    <a:ext uri="{A12FA001-AC4F-418D-AE19-62706E023703}">
                      <ahyp:hlinkClr xmlns:ahyp="http://schemas.microsoft.com/office/drawing/2018/hyperlinkcolor" val="tx"/>
                    </a:ext>
                  </a:extLst>
                </a:hlinkClick>
              </a:rPr>
              <a:t>Drug Pricing Review Board</a:t>
            </a:r>
            <a:r>
              <a:rPr lang="en-US" sz="2000" dirty="0">
                <a:solidFill>
                  <a:srgbClr val="007A93"/>
                </a:solidFill>
              </a:rPr>
              <a:t> </a:t>
            </a:r>
            <a:r>
              <a:rPr lang="en-US" sz="2000" dirty="0"/>
              <a:t>— Establishes a drug review board or commission. The goal of the board is to allow the state to review and evaluate the reimbursement rate and/or coverage for pharmaceuticals. Permits the state to rely on third-party research or contract directly with a third-party for the purpose of fulfilling its duties – in other states this has been ICER. </a:t>
            </a:r>
          </a:p>
          <a:p>
            <a:pPr marL="0" indent="0">
              <a:lnSpc>
                <a:spcPct val="150000"/>
              </a:lnSpc>
              <a:buNone/>
            </a:pPr>
            <a:r>
              <a:rPr lang="en-US" sz="2000" b="1" i="1" dirty="0"/>
              <a:t>Funded by Arnold Ventures</a:t>
            </a:r>
          </a:p>
          <a:p>
            <a:pPr marL="0" indent="0">
              <a:buNone/>
            </a:pPr>
            <a:endParaRPr lang="en-US" dirty="0"/>
          </a:p>
        </p:txBody>
      </p:sp>
      <p:sp>
        <p:nvSpPr>
          <p:cNvPr id="5" name="Slide Number Placeholder 4">
            <a:extLst>
              <a:ext uri="{FF2B5EF4-FFF2-40B4-BE49-F238E27FC236}">
                <a16:creationId xmlns:a16="http://schemas.microsoft.com/office/drawing/2014/main" id="{9DCE28C2-E301-B441-8E0D-707EE797208C}"/>
              </a:ext>
            </a:extLst>
          </p:cNvPr>
          <p:cNvSpPr>
            <a:spLocks noGrp="1"/>
          </p:cNvSpPr>
          <p:nvPr>
            <p:ph type="sldNum" sz="quarter" idx="12"/>
          </p:nvPr>
        </p:nvSpPr>
        <p:spPr/>
        <p:txBody>
          <a:bodyPr/>
          <a:lstStyle/>
          <a:p>
            <a:fld id="{25BFF221-FCE2-4724-88E5-F81E9F0B9ECC}" type="slidenum">
              <a:rPr lang="en-US" smtClean="0"/>
              <a:pPr/>
              <a:t>3</a:t>
            </a:fld>
            <a:endParaRPr lang="en-US"/>
          </a:p>
        </p:txBody>
      </p:sp>
      <p:cxnSp>
        <p:nvCxnSpPr>
          <p:cNvPr id="4" name="Straight Connector 3">
            <a:extLst>
              <a:ext uri="{FF2B5EF4-FFF2-40B4-BE49-F238E27FC236}">
                <a16:creationId xmlns:a16="http://schemas.microsoft.com/office/drawing/2014/main" id="{FBCF80ED-03E5-169C-36C6-790A5FD96D46}"/>
              </a:ext>
            </a:extLst>
          </p:cNvPr>
          <p:cNvCxnSpPr/>
          <p:nvPr/>
        </p:nvCxnSpPr>
        <p:spPr>
          <a:xfrm>
            <a:off x="0" y="1682482"/>
            <a:ext cx="12192000" cy="0"/>
          </a:xfrm>
          <a:prstGeom prst="line">
            <a:avLst/>
          </a:prstGeom>
          <a:ln w="76200">
            <a:solidFill>
              <a:srgbClr val="BDDB1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628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325FF2-37D5-0525-F1CE-4AE0AA3539BD}"/>
              </a:ext>
            </a:extLst>
          </p:cNvPr>
          <p:cNvSpPr/>
          <p:nvPr/>
        </p:nvSpPr>
        <p:spPr>
          <a:xfrm>
            <a:off x="0" y="4838217"/>
            <a:ext cx="12192000" cy="2019783"/>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Rectangle 4">
            <a:extLst>
              <a:ext uri="{FF2B5EF4-FFF2-40B4-BE49-F238E27FC236}">
                <a16:creationId xmlns:a16="http://schemas.microsoft.com/office/drawing/2014/main" id="{50EED673-AA34-6A12-BDDB-18A67332B1A5}"/>
              </a:ext>
            </a:extLst>
          </p:cNvPr>
          <p:cNvSpPr/>
          <p:nvPr/>
        </p:nvSpPr>
        <p:spPr>
          <a:xfrm>
            <a:off x="4201948" y="761572"/>
            <a:ext cx="7688754" cy="5082123"/>
          </a:xfrm>
          <a:prstGeom prst="rect">
            <a:avLst/>
          </a:prstGeom>
          <a:solidFill>
            <a:srgbClr val="FFFFFF"/>
          </a:solid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A037AC21-ACA5-0E43-99D6-2B338FD38733}"/>
              </a:ext>
            </a:extLst>
          </p:cNvPr>
          <p:cNvSpPr>
            <a:spLocks noGrp="1"/>
          </p:cNvSpPr>
          <p:nvPr>
            <p:ph type="title"/>
          </p:nvPr>
        </p:nvSpPr>
        <p:spPr>
          <a:xfrm>
            <a:off x="301298" y="2076555"/>
            <a:ext cx="3620229" cy="2452156"/>
          </a:xfrm>
        </p:spPr>
        <p:txBody>
          <a:bodyPr>
            <a:noAutofit/>
          </a:bodyPr>
          <a:lstStyle/>
          <a:p>
            <a:pPr algn="r"/>
            <a:r>
              <a:rPr lang="en-US" b="1" dirty="0"/>
              <a:t>Connecticut Cost Containment Bill</a:t>
            </a:r>
          </a:p>
        </p:txBody>
      </p:sp>
      <p:sp>
        <p:nvSpPr>
          <p:cNvPr id="3" name="TextBox 2">
            <a:extLst>
              <a:ext uri="{FF2B5EF4-FFF2-40B4-BE49-F238E27FC236}">
                <a16:creationId xmlns:a16="http://schemas.microsoft.com/office/drawing/2014/main" id="{0E4319F8-BDB4-A2D9-D0EE-57FFF4123A4B}"/>
              </a:ext>
            </a:extLst>
          </p:cNvPr>
          <p:cNvSpPr txBox="1"/>
          <p:nvPr/>
        </p:nvSpPr>
        <p:spPr>
          <a:xfrm>
            <a:off x="4482369" y="909830"/>
            <a:ext cx="7127912" cy="4785605"/>
          </a:xfrm>
          <a:prstGeom prst="rect">
            <a:avLst/>
          </a:prstGeom>
          <a:noFill/>
        </p:spPr>
        <p:txBody>
          <a:bodyPr wrap="square" rtlCol="0">
            <a:spAutoFit/>
          </a:bodyPr>
          <a:lstStyle/>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Governor’s bill </a:t>
            </a:r>
            <a:r>
              <a:rPr kumimoji="0" lang="en-US" sz="2000" b="0" i="0" u="sng" strike="noStrike" kern="1200" cap="none" spc="0" normalizeH="0" baseline="0" noProof="0" dirty="0">
                <a:ln>
                  <a:noFill/>
                </a:ln>
                <a:solidFill>
                  <a:srgbClr val="007A93"/>
                </a:solidFill>
                <a:effectLst/>
                <a:uLnTx/>
                <a:uFillTx/>
                <a:ea typeface="+mn-ea"/>
                <a:cs typeface="+mn-cs"/>
                <a:hlinkClick r:id="rId3">
                  <a:extLst>
                    <a:ext uri="{A12FA001-AC4F-418D-AE19-62706E023703}">
                      <ahyp:hlinkClr xmlns:ahyp="http://schemas.microsoft.com/office/drawing/2018/hyperlinkcolor" val="tx"/>
                    </a:ext>
                  </a:extLst>
                </a:hlinkClick>
              </a:rPr>
              <a:t>No. 5054</a:t>
            </a:r>
            <a:endParaRPr kumimoji="0" lang="en-US" sz="2000" b="0" i="0" u="none" strike="noStrike" kern="1200" cap="none" spc="0" normalizeH="0" baseline="0" noProof="0" dirty="0">
              <a:ln>
                <a:noFill/>
              </a:ln>
              <a:solidFill>
                <a:srgbClr val="007A93"/>
              </a:solidFill>
              <a:effectLst/>
              <a:uLnTx/>
              <a:uFillTx/>
              <a:ea typeface="+mn-ea"/>
              <a:cs typeface="+mn-cs"/>
            </a:endParaRPr>
          </a:p>
          <a:p>
            <a:pPr marL="742950" marR="0" lvl="1" indent="-285750" algn="l" defTabSz="914400" rtl="0" eaLnBrk="1" fontAlgn="auto" latinLnBrk="0" hangingPunct="1">
              <a:lnSpc>
                <a:spcPct val="150000"/>
              </a:lnSpc>
              <a:spcBef>
                <a:spcPts val="50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effectLst/>
                <a:uLnTx/>
                <a:uFillTx/>
                <a:ea typeface="+mn-ea"/>
                <a:cs typeface="+mn-cs"/>
              </a:rPr>
              <a:t>Allows PDAB to study strategies to reduce drug prices and recommend cost containment strategies for the Office of Health Strategy.</a:t>
            </a:r>
          </a:p>
          <a:p>
            <a:pPr marL="742950" marR="0" lvl="1" indent="-285750" algn="l" defTabSz="914400" rtl="0" eaLnBrk="1" fontAlgn="auto" latinLnBrk="0" hangingPunct="1">
              <a:lnSpc>
                <a:spcPct val="150000"/>
              </a:lnSpc>
              <a:spcBef>
                <a:spcPts val="50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effectLst/>
                <a:uLnTx/>
                <a:uFillTx/>
                <a:ea typeface="+mn-ea"/>
                <a:cs typeface="+mn-cs"/>
              </a:rPr>
              <a:t>The PDAB is to report on “cost effectiveness evaluations,” which could include QALYs and similar measures as they are not banned.</a:t>
            </a:r>
          </a:p>
          <a:p>
            <a:pPr marL="742950" marR="0" lvl="1" indent="-285750" algn="l" defTabSz="914400" rtl="0" eaLnBrk="1" fontAlgn="auto" latinLnBrk="0" hangingPunct="1">
              <a:lnSpc>
                <a:spcPct val="150000"/>
              </a:lnSpc>
              <a:spcBef>
                <a:spcPts val="50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effectLst/>
                <a:uLnTx/>
                <a:uFillTx/>
                <a:ea typeface="+mn-ea"/>
                <a:cs typeface="+mn-cs"/>
              </a:rPr>
              <a:t>Board members "shall have an advanced degree and experience or expertise in health care economics, health services research, </a:t>
            </a:r>
            <a:r>
              <a:rPr kumimoji="0" lang="en-US" sz="1400" b="0" i="0" u="none" strike="noStrike" kern="1200" cap="none" spc="0" normalizeH="0" baseline="0" noProof="0" dirty="0" err="1">
                <a:ln>
                  <a:noFill/>
                </a:ln>
                <a:effectLst/>
                <a:uLnTx/>
                <a:uFillTx/>
                <a:ea typeface="+mn-ea"/>
                <a:cs typeface="+mn-cs"/>
              </a:rPr>
              <a:t>pharmoeconomics</a:t>
            </a:r>
            <a:r>
              <a:rPr kumimoji="0" lang="en-US" sz="1400" b="0" i="0" u="none" strike="noStrike" kern="1200" cap="none" spc="0" normalizeH="0" baseline="0" noProof="0" dirty="0">
                <a:ln>
                  <a:noFill/>
                </a:ln>
                <a:effectLst/>
                <a:uLnTx/>
                <a:uFillTx/>
                <a:ea typeface="+mn-ea"/>
                <a:cs typeface="+mn-cs"/>
              </a:rPr>
              <a:t>, pharmacology or clinical medicine. At least one such member shall have direct experience with consumer advocacy and health equity.” </a:t>
            </a:r>
          </a:p>
          <a:p>
            <a:pPr marL="1200150" lvl="2" indent="-285750">
              <a:lnSpc>
                <a:spcPct val="150000"/>
              </a:lnSpc>
              <a:spcBef>
                <a:spcPts val="500"/>
              </a:spcBef>
              <a:buFont typeface="Courier New" panose="02070309020205020404" pitchFamily="49" charset="0"/>
              <a:buChar char="o"/>
              <a:defRPr/>
            </a:pPr>
            <a:r>
              <a:rPr kumimoji="0" lang="en-US" sz="1400" b="0" i="0" u="none" strike="noStrike" kern="1200" cap="none" spc="0" normalizeH="0" baseline="0" noProof="0" dirty="0">
                <a:ln>
                  <a:noFill/>
                </a:ln>
                <a:effectLst/>
                <a:uLnTx/>
                <a:uFillTx/>
                <a:ea typeface="+mn-ea"/>
                <a:cs typeface="+mn-cs"/>
              </a:rPr>
              <a:t>Patient perspectives are not included.</a:t>
            </a:r>
          </a:p>
          <a:p>
            <a:pPr marL="742950" marR="0" lvl="1" indent="-285750" algn="l" defTabSz="914400" rtl="0" eaLnBrk="1" fontAlgn="auto" latinLnBrk="0" hangingPunct="1">
              <a:lnSpc>
                <a:spcPct val="150000"/>
              </a:lnSpc>
              <a:spcBef>
                <a:spcPts val="50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effectLst/>
                <a:uLnTx/>
                <a:uFillTx/>
                <a:ea typeface="+mn-ea"/>
                <a:cs typeface="+mn-cs"/>
              </a:rPr>
              <a:t>The legislation does not create an advisory process for patients and people with disabilities. </a:t>
            </a:r>
          </a:p>
          <a:p>
            <a:pPr marL="742950" marR="0" lvl="1" indent="-285750" algn="l" defTabSz="914400" rtl="0" eaLnBrk="1" fontAlgn="auto" latinLnBrk="0" hangingPunct="1">
              <a:lnSpc>
                <a:spcPct val="150000"/>
              </a:lnSpc>
              <a:spcBef>
                <a:spcPts val="50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effectLst/>
                <a:uLnTx/>
                <a:uFillTx/>
                <a:ea typeface="+mn-ea"/>
                <a:cs typeface="+mn-cs"/>
              </a:rPr>
              <a:t>The bill was discussed in a public hearing on February 23, 2024.</a:t>
            </a:r>
          </a:p>
        </p:txBody>
      </p:sp>
      <p:sp>
        <p:nvSpPr>
          <p:cNvPr id="6" name="Slide Number Placeholder 3">
            <a:extLst>
              <a:ext uri="{FF2B5EF4-FFF2-40B4-BE49-F238E27FC236}">
                <a16:creationId xmlns:a16="http://schemas.microsoft.com/office/drawing/2014/main" id="{6F0E63B9-E2BC-FB54-60C9-034C6DFC6DA1}"/>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136008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F06A72-8047-1545-A370-52114CD4F8DD}"/>
              </a:ext>
            </a:extLst>
          </p:cNvPr>
          <p:cNvSpPr/>
          <p:nvPr/>
        </p:nvSpPr>
        <p:spPr>
          <a:xfrm>
            <a:off x="0" y="4560425"/>
            <a:ext cx="12192000" cy="2297576"/>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 name="Rectangle 3">
            <a:extLst>
              <a:ext uri="{FF2B5EF4-FFF2-40B4-BE49-F238E27FC236}">
                <a16:creationId xmlns:a16="http://schemas.microsoft.com/office/drawing/2014/main" id="{399AD4FB-4FB8-2B3A-3D46-615D21F676FF}"/>
              </a:ext>
            </a:extLst>
          </p:cNvPr>
          <p:cNvSpPr/>
          <p:nvPr/>
        </p:nvSpPr>
        <p:spPr>
          <a:xfrm>
            <a:off x="478465" y="850606"/>
            <a:ext cx="11185451" cy="5411972"/>
          </a:xfrm>
          <a:prstGeom prst="rect">
            <a:avLst/>
          </a:prstGeom>
          <a:no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5672" y="1468505"/>
            <a:ext cx="10740656" cy="3689497"/>
          </a:xfrm>
        </p:spPr>
        <p:txBody>
          <a:bodyPr>
            <a:noAutofit/>
          </a:bodyPr>
          <a:lstStyle/>
          <a:p>
            <a:r>
              <a:rPr lang="en-US" sz="5600" b="1" dirty="0"/>
              <a:t>Quality-adjusted life years (QALYs)</a:t>
            </a:r>
            <a:br>
              <a:rPr lang="en-US" sz="5600" b="1" dirty="0"/>
            </a:br>
            <a:r>
              <a:rPr lang="en-US" sz="5600" i="1" dirty="0"/>
              <a:t>used to determine cost effectiveness</a:t>
            </a:r>
            <a:endParaRPr lang="en-US" sz="5600" b="1" dirty="0"/>
          </a:p>
        </p:txBody>
      </p:sp>
    </p:spTree>
    <p:extLst>
      <p:ext uri="{BB962C8B-B14F-4D97-AF65-F5344CB8AC3E}">
        <p14:creationId xmlns:p14="http://schemas.microsoft.com/office/powerpoint/2010/main" val="1114228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A2D20FDB-87E9-4999-B3F7-834FF9438693}"/>
              </a:ext>
            </a:extLst>
          </p:cNvPr>
          <p:cNvPicPr/>
          <p:nvPr/>
        </p:nvPicPr>
        <p:blipFill rotWithShape="1">
          <a:blip r:embed="rId3"/>
          <a:srcRect l="20788" t="19304" r="19231" b="20370"/>
          <a:stretch/>
        </p:blipFill>
        <p:spPr bwMode="auto">
          <a:xfrm>
            <a:off x="0" y="0"/>
            <a:ext cx="12192000" cy="6857999"/>
          </a:xfrm>
          <a:prstGeom prst="rect">
            <a:avLst/>
          </a:prstGeom>
          <a:ln>
            <a:noFill/>
          </a:ln>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DD084542-4A44-6042-8620-E70F98C07577}"/>
              </a:ext>
            </a:extLst>
          </p:cNvPr>
          <p:cNvSpPr>
            <a:spLocks noGrp="1"/>
          </p:cNvSpPr>
          <p:nvPr>
            <p:ph type="sldNum" sz="quarter" idx="12"/>
          </p:nvPr>
        </p:nvSpPr>
        <p:spPr/>
        <p:txBody>
          <a:bodyPr/>
          <a:lstStyle/>
          <a:p>
            <a:fld id="{25BFF221-FCE2-4724-88E5-F81E9F0B9ECC}" type="slidenum">
              <a:rPr lang="en-US" smtClean="0"/>
              <a:pPr/>
              <a:t>6</a:t>
            </a:fld>
            <a:endParaRPr lang="en-US"/>
          </a:p>
        </p:txBody>
      </p:sp>
    </p:spTree>
    <p:extLst>
      <p:ext uri="{BB962C8B-B14F-4D97-AF65-F5344CB8AC3E}">
        <p14:creationId xmlns:p14="http://schemas.microsoft.com/office/powerpoint/2010/main" val="231297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A836C-C901-C551-27C1-29B16E03A788}"/>
              </a:ext>
            </a:extLst>
          </p:cNvPr>
          <p:cNvSpPr>
            <a:spLocks noGrp="1"/>
          </p:cNvSpPr>
          <p:nvPr>
            <p:ph type="title"/>
          </p:nvPr>
        </p:nvSpPr>
        <p:spPr>
          <a:xfrm>
            <a:off x="838200" y="435747"/>
            <a:ext cx="10515600" cy="859231"/>
          </a:xfrm>
        </p:spPr>
        <p:txBody>
          <a:bodyPr/>
          <a:lstStyle/>
          <a:p>
            <a:r>
              <a:rPr lang="en-US" b="1" dirty="0"/>
              <a:t>History of QALYs</a:t>
            </a:r>
          </a:p>
        </p:txBody>
      </p:sp>
      <p:graphicFrame>
        <p:nvGraphicFramePr>
          <p:cNvPr id="4" name="Content Placeholder 2">
            <a:extLst>
              <a:ext uri="{FF2B5EF4-FFF2-40B4-BE49-F238E27FC236}">
                <a16:creationId xmlns:a16="http://schemas.microsoft.com/office/drawing/2014/main" id="{79C63CB0-D02E-DD9E-77E1-53D511728228}"/>
              </a:ext>
            </a:extLst>
          </p:cNvPr>
          <p:cNvGraphicFramePr>
            <a:graphicFrameLocks noGrp="1"/>
          </p:cNvGraphicFramePr>
          <p:nvPr>
            <p:ph idx="1"/>
            <p:extLst>
              <p:ext uri="{D42A27DB-BD31-4B8C-83A1-F6EECF244321}">
                <p14:modId xmlns:p14="http://schemas.microsoft.com/office/powerpoint/2010/main" val="3087670509"/>
              </p:ext>
            </p:extLst>
          </p:nvPr>
        </p:nvGraphicFramePr>
        <p:xfrm>
          <a:off x="838200" y="1654091"/>
          <a:ext cx="10515600" cy="4884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4BA1ECBB-BB3E-D13F-4538-585A32F1BCE2}"/>
              </a:ext>
            </a:extLst>
          </p:cNvPr>
          <p:cNvSpPr>
            <a:spLocks noGrp="1"/>
          </p:cNvSpPr>
          <p:nvPr>
            <p:ph type="sldNum" sz="quarter" idx="12"/>
          </p:nvPr>
        </p:nvSpPr>
        <p:spPr>
          <a:xfrm>
            <a:off x="8610600" y="6356350"/>
            <a:ext cx="2743200" cy="365125"/>
          </a:xfrm>
        </p:spPr>
        <p:txBody>
          <a:bodyPr/>
          <a:lstStyle/>
          <a:p>
            <a:fld id="{25BFF221-FCE2-4724-88E5-F81E9F0B9ECC}" type="slidenum">
              <a:rPr lang="en-US" smtClean="0">
                <a:solidFill>
                  <a:schemeClr val="bg2">
                    <a:lumMod val="50000"/>
                  </a:schemeClr>
                </a:solidFill>
              </a:rPr>
              <a:pPr/>
              <a:t>7</a:t>
            </a:fld>
            <a:endParaRPr lang="en-US" dirty="0">
              <a:solidFill>
                <a:schemeClr val="bg2">
                  <a:lumMod val="50000"/>
                </a:schemeClr>
              </a:solidFill>
            </a:endParaRPr>
          </a:p>
        </p:txBody>
      </p:sp>
      <p:cxnSp>
        <p:nvCxnSpPr>
          <p:cNvPr id="6" name="Straight Connector 5">
            <a:extLst>
              <a:ext uri="{FF2B5EF4-FFF2-40B4-BE49-F238E27FC236}">
                <a16:creationId xmlns:a16="http://schemas.microsoft.com/office/drawing/2014/main" id="{7D2AD2CC-2B03-70B2-7913-F4EE582A55D7}"/>
              </a:ext>
            </a:extLst>
          </p:cNvPr>
          <p:cNvCxnSpPr/>
          <p:nvPr/>
        </p:nvCxnSpPr>
        <p:spPr>
          <a:xfrm>
            <a:off x="0" y="1385026"/>
            <a:ext cx="12192000" cy="0"/>
          </a:xfrm>
          <a:prstGeom prst="line">
            <a:avLst/>
          </a:prstGeom>
          <a:ln w="76200">
            <a:solidFill>
              <a:srgbClr val="BDDB1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021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3114D-399E-96FA-3D72-3642E2D5F32F}"/>
              </a:ext>
            </a:extLst>
          </p:cNvPr>
          <p:cNvSpPr>
            <a:spLocks noGrp="1"/>
          </p:cNvSpPr>
          <p:nvPr>
            <p:ph type="title"/>
          </p:nvPr>
        </p:nvSpPr>
        <p:spPr>
          <a:xfrm>
            <a:off x="838200" y="290698"/>
            <a:ext cx="10515600" cy="1325563"/>
          </a:xfrm>
        </p:spPr>
        <p:txBody>
          <a:bodyPr/>
          <a:lstStyle/>
          <a:p>
            <a:r>
              <a:rPr lang="en-US" b="1" dirty="0"/>
              <a:t>What are similar measures?</a:t>
            </a:r>
          </a:p>
        </p:txBody>
      </p:sp>
      <p:graphicFrame>
        <p:nvGraphicFramePr>
          <p:cNvPr id="5" name="Content Placeholder 2">
            <a:extLst>
              <a:ext uri="{FF2B5EF4-FFF2-40B4-BE49-F238E27FC236}">
                <a16:creationId xmlns:a16="http://schemas.microsoft.com/office/drawing/2014/main" id="{46C9AD56-48DF-BE9B-54DA-DFE803FE2F00}"/>
              </a:ext>
            </a:extLst>
          </p:cNvPr>
          <p:cNvGraphicFramePr>
            <a:graphicFrameLocks noGrp="1"/>
          </p:cNvGraphicFramePr>
          <p:nvPr>
            <p:ph idx="1"/>
            <p:extLst>
              <p:ext uri="{D42A27DB-BD31-4B8C-83A1-F6EECF244321}">
                <p14:modId xmlns:p14="http://schemas.microsoft.com/office/powerpoint/2010/main" val="3027197496"/>
              </p:ext>
            </p:extLst>
          </p:nvPr>
        </p:nvGraphicFramePr>
        <p:xfrm>
          <a:off x="838200" y="1479884"/>
          <a:ext cx="10515600" cy="4884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28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325FF2-37D5-0525-F1CE-4AE0AA3539BD}"/>
              </a:ext>
            </a:extLst>
          </p:cNvPr>
          <p:cNvSpPr/>
          <p:nvPr/>
        </p:nvSpPr>
        <p:spPr>
          <a:xfrm>
            <a:off x="0" y="4333250"/>
            <a:ext cx="12461358" cy="3083442"/>
          </a:xfrm>
          <a:prstGeom prst="rect">
            <a:avLst/>
          </a:prstGeom>
          <a:solidFill>
            <a:srgbClr val="007A93"/>
          </a:solidFill>
          <a:ln>
            <a:solidFill>
              <a:srgbClr val="007A9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Rectangle 4">
            <a:extLst>
              <a:ext uri="{FF2B5EF4-FFF2-40B4-BE49-F238E27FC236}">
                <a16:creationId xmlns:a16="http://schemas.microsoft.com/office/drawing/2014/main" id="{50EED673-AA34-6A12-BDDB-18A67332B1A5}"/>
              </a:ext>
            </a:extLst>
          </p:cNvPr>
          <p:cNvSpPr/>
          <p:nvPr/>
        </p:nvSpPr>
        <p:spPr>
          <a:xfrm>
            <a:off x="5015243" y="988828"/>
            <a:ext cx="6804836" cy="5273749"/>
          </a:xfrm>
          <a:prstGeom prst="rect">
            <a:avLst/>
          </a:prstGeom>
          <a:solidFill>
            <a:srgbClr val="FFFFFF"/>
          </a:solidFill>
          <a:ln w="38100">
            <a:solidFill>
              <a:srgbClr val="BDDB1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Arial" panose="020B0604020202020204" pitchFamily="34" charset="0"/>
              <a:buChar char="•"/>
            </a:pPr>
            <a:r>
              <a:rPr lang="en-US" sz="2000" dirty="0">
                <a:solidFill>
                  <a:schemeClr val="tx1"/>
                </a:solidFill>
              </a:rPr>
              <a:t>The algorithm for determining whether a treatment is cost effective relies on survey data, subject to bias.</a:t>
            </a:r>
          </a:p>
          <a:p>
            <a:pPr marL="800100" lvl="1" indent="-342900">
              <a:lnSpc>
                <a:spcPct val="150000"/>
              </a:lnSpc>
              <a:buFont typeface="Courier New" panose="02070309020205020404" pitchFamily="49" charset="0"/>
              <a:buChar char="o"/>
            </a:pPr>
            <a:r>
              <a:rPr lang="en-US" sz="2000" dirty="0">
                <a:solidFill>
                  <a:schemeClr val="tx1"/>
                </a:solidFill>
              </a:rPr>
              <a:t>Life expectancy estimates may present biased view of life-years gained.</a:t>
            </a:r>
          </a:p>
          <a:p>
            <a:pPr marL="1200150" lvl="2" indent="-285750">
              <a:lnSpc>
                <a:spcPct val="150000"/>
              </a:lnSpc>
              <a:buFont typeface="Arial" panose="020B0604020202020204" pitchFamily="34" charset="0"/>
              <a:buChar char="•"/>
            </a:pPr>
            <a:r>
              <a:rPr lang="en-US" sz="1400" dirty="0">
                <a:solidFill>
                  <a:schemeClr val="tx1"/>
                </a:solidFill>
              </a:rPr>
              <a:t>Weights could be calculated from an older population or from a population that has co-existing conditions or disabilities.</a:t>
            </a:r>
          </a:p>
          <a:p>
            <a:pPr marL="342900" indent="-342900">
              <a:lnSpc>
                <a:spcPct val="150000"/>
              </a:lnSpc>
              <a:buFont typeface="Arial" panose="020B0604020202020204" pitchFamily="34" charset="0"/>
              <a:buChar char="•"/>
            </a:pPr>
            <a:r>
              <a:rPr lang="en-US" sz="2000" dirty="0">
                <a:solidFill>
                  <a:schemeClr val="tx1"/>
                </a:solidFill>
              </a:rPr>
              <a:t>Quality of life (QOL) calculated from biased surveys.</a:t>
            </a:r>
          </a:p>
          <a:p>
            <a:pPr marL="742950" lvl="1" indent="-285750">
              <a:lnSpc>
                <a:spcPct val="150000"/>
              </a:lnSpc>
              <a:buFont typeface="Courier New" panose="02070309020205020404" pitchFamily="49" charset="0"/>
              <a:buChar char="o"/>
            </a:pPr>
            <a:r>
              <a:rPr lang="en-US" dirty="0">
                <a:solidFill>
                  <a:schemeClr val="tx1"/>
                </a:solidFill>
              </a:rPr>
              <a:t>The source data for the weights that turn life years into quality-adjusted life years may come from populations unfamiliar with the condition or with a bias against living in the described health states.</a:t>
            </a:r>
          </a:p>
        </p:txBody>
      </p:sp>
      <p:sp>
        <p:nvSpPr>
          <p:cNvPr id="2" name="Title 1">
            <a:extLst>
              <a:ext uri="{FF2B5EF4-FFF2-40B4-BE49-F238E27FC236}">
                <a16:creationId xmlns:a16="http://schemas.microsoft.com/office/drawing/2014/main" id="{A037AC21-ACA5-0E43-99D6-2B338FD38733}"/>
              </a:ext>
            </a:extLst>
          </p:cNvPr>
          <p:cNvSpPr>
            <a:spLocks noGrp="1"/>
          </p:cNvSpPr>
          <p:nvPr>
            <p:ph type="title"/>
          </p:nvPr>
        </p:nvSpPr>
        <p:spPr>
          <a:xfrm>
            <a:off x="210989" y="2766218"/>
            <a:ext cx="4593265" cy="1325563"/>
          </a:xfrm>
        </p:spPr>
        <p:txBody>
          <a:bodyPr>
            <a:noAutofit/>
          </a:bodyPr>
          <a:lstStyle/>
          <a:p>
            <a:pPr algn="r"/>
            <a:r>
              <a:rPr lang="en-US" b="1" dirty="0"/>
              <a:t>The Math Bias </a:t>
            </a:r>
            <a:br>
              <a:rPr lang="en-US" b="1" dirty="0"/>
            </a:br>
            <a:r>
              <a:rPr lang="en-US" b="1" dirty="0"/>
              <a:t>in Health Utilities</a:t>
            </a:r>
          </a:p>
        </p:txBody>
      </p:sp>
    </p:spTree>
    <p:extLst>
      <p:ext uri="{BB962C8B-B14F-4D97-AF65-F5344CB8AC3E}">
        <p14:creationId xmlns:p14="http://schemas.microsoft.com/office/powerpoint/2010/main" val="962742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5134</TotalTime>
  <Words>1817</Words>
  <Application>Microsoft Office PowerPoint</Application>
  <PresentationFormat>Widescreen</PresentationFormat>
  <Paragraphs>121</Paragraphs>
  <Slides>18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Aptos Display</vt:lpstr>
      <vt:lpstr>Arial</vt:lpstr>
      <vt:lpstr>Calibri</vt:lpstr>
      <vt:lpstr>Courier New</vt:lpstr>
      <vt:lpstr>Helvetica Neue</vt:lpstr>
      <vt:lpstr>Office Theme</vt:lpstr>
      <vt:lpstr>PowerPoint Presentation</vt:lpstr>
      <vt:lpstr>PIPC Goals</vt:lpstr>
      <vt:lpstr>NASHP: Discriminatory Model Bills</vt:lpstr>
      <vt:lpstr>Connecticut Cost Containment Bill</vt:lpstr>
      <vt:lpstr>Quality-adjusted life years (QALYs) used to determine cost effectiveness</vt:lpstr>
      <vt:lpstr>PowerPoint Presentation</vt:lpstr>
      <vt:lpstr>History of QALYs</vt:lpstr>
      <vt:lpstr>What are similar measures?</vt:lpstr>
      <vt:lpstr>The Math Bias  in Health Utilities</vt:lpstr>
      <vt:lpstr>PowerPoint Presentation</vt:lpstr>
      <vt:lpstr>For many conditions, such disparities are reflected in clinical knowledge – but not yet in research literature.</vt:lpstr>
      <vt:lpstr>Institute for Clinical and Economic Review (ICER) Cost-Effectiveness Assessments</vt:lpstr>
      <vt:lpstr>Sec. 504 Rule on Value Assessment</vt:lpstr>
      <vt:lpstr>State Uses of Cost Effectiveness and Value  With tight budgets, states look for one-size-fits-all solutions to reduce their health costs, unintentionally embedding discrimination.</vt:lpstr>
      <vt:lpstr>State Lessons Learned</vt:lpstr>
      <vt:lpstr>Value Our Health: Template State Bill Barring QALYs</vt:lpstr>
      <vt:lpstr>Connecticut QALY Ban Bill</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to whom? Understanding QALYs and Similar Measures: State Policy Implications</dc:title>
  <dc:creator>Sara van Geertruyden</dc:creator>
  <cp:lastModifiedBy>Thayer Roberts</cp:lastModifiedBy>
  <cp:revision>14</cp:revision>
  <dcterms:created xsi:type="dcterms:W3CDTF">2024-04-17T13:52:17Z</dcterms:created>
  <dcterms:modified xsi:type="dcterms:W3CDTF">2024-07-19T01:11:17Z</dcterms:modified>
</cp:coreProperties>
</file>