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73"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6" autoAdjust="0"/>
    <p:restoredTop sz="94660"/>
  </p:normalViewPr>
  <p:slideViewPr>
    <p:cSldViewPr snapToGrid="0">
      <p:cViewPr varScale="1">
        <p:scale>
          <a:sx n="111" d="100"/>
          <a:sy n="111" d="100"/>
        </p:scale>
        <p:origin x="132"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9/26/2019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qu-AK0Hv0b4"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dphhealthequity@ct.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hinkculturalhealth.hhs.gov/clas/standard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ata.ct.gov/" TargetMode="External"/><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factfinder.census.gov/faces/nav/jsf/pages/index.xhtml" TargetMode="External"/><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8851" y="5201729"/>
            <a:ext cx="1384808" cy="1384808"/>
          </a:xfrm>
          <a:prstGeom prst="rect">
            <a:avLst/>
          </a:prstGeom>
          <a:ln>
            <a:solidFill>
              <a:schemeClr val="bg1"/>
            </a:solidFill>
          </a:ln>
          <a:effectLst>
            <a:outerShdw sx="1000" sy="1000" algn="ctr" rotWithShape="0">
              <a:srgbClr val="000000"/>
            </a:outerShdw>
          </a:effectLst>
        </p:spPr>
      </p:pic>
      <p:sp>
        <p:nvSpPr>
          <p:cNvPr id="2" name="Title 1"/>
          <p:cNvSpPr>
            <a:spLocks noGrp="1"/>
          </p:cNvSpPr>
          <p:nvPr>
            <p:ph type="ctrTitle"/>
          </p:nvPr>
        </p:nvSpPr>
        <p:spPr/>
        <p:txBody>
          <a:bodyPr>
            <a:normAutofit fontScale="90000"/>
          </a:bodyPr>
          <a:lstStyle/>
          <a:p>
            <a:r>
              <a:rPr lang="en-US" dirty="0" smtClean="0"/>
              <a:t>Determining language needs for your agency using </a:t>
            </a:r>
            <a:r>
              <a:rPr lang="en-US" dirty="0" err="1" smtClean="0"/>
              <a:t>u.s.</a:t>
            </a:r>
            <a:r>
              <a:rPr lang="en-US" dirty="0" smtClean="0"/>
              <a:t> census data</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Orlando Velazco, Director</a:t>
            </a:r>
          </a:p>
          <a:p>
            <a:r>
              <a:rPr lang="en-US" dirty="0" smtClean="0"/>
              <a:t>Office of Health Equity</a:t>
            </a:r>
          </a:p>
          <a:p>
            <a:r>
              <a:rPr lang="en-US" dirty="0"/>
              <a:t>CT Department of Public </a:t>
            </a:r>
            <a:r>
              <a:rPr lang="en-US" dirty="0" smtClean="0"/>
              <a:t>Health</a:t>
            </a:r>
          </a:p>
          <a:p>
            <a:endParaRPr lang="en-US" dirty="0"/>
          </a:p>
          <a:p>
            <a:endParaRPr lang="en-US" dirty="0" smtClean="0"/>
          </a:p>
          <a:p>
            <a:r>
              <a:rPr lang="en-US" dirty="0" smtClean="0"/>
              <a:t>Created September 19, 2019</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5201729"/>
            <a:ext cx="1384808" cy="1384808"/>
          </a:xfrm>
          <a:prstGeom prst="rect">
            <a:avLst/>
          </a:prstGeom>
          <a:ln>
            <a:solidFill>
              <a:schemeClr val="bg1"/>
            </a:solidFill>
          </a:ln>
        </p:spPr>
      </p:pic>
    </p:spTree>
    <p:extLst>
      <p:ext uri="{BB962C8B-B14F-4D97-AF65-F5344CB8AC3E}">
        <p14:creationId xmlns:p14="http://schemas.microsoft.com/office/powerpoint/2010/main" val="3632860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t>
            </a:r>
            <a:r>
              <a:rPr lang="en-US" dirty="0" err="1" smtClean="0"/>
              <a:t>u.s.</a:t>
            </a:r>
            <a:r>
              <a:rPr lang="en-US" dirty="0" smtClean="0"/>
              <a:t> census language data</a:t>
            </a:r>
            <a:endParaRPr lang="en-US" dirty="0"/>
          </a:p>
        </p:txBody>
      </p:sp>
      <p:sp>
        <p:nvSpPr>
          <p:cNvPr id="4" name="Text Placeholder 3"/>
          <p:cNvSpPr>
            <a:spLocks noGrp="1"/>
          </p:cNvSpPr>
          <p:nvPr>
            <p:ph type="body" sz="quarter" idx="14"/>
          </p:nvPr>
        </p:nvSpPr>
        <p:spPr>
          <a:xfrm>
            <a:off x="6143946" y="533400"/>
            <a:ext cx="5360666" cy="3953932"/>
          </a:xfrm>
        </p:spPr>
        <p:txBody>
          <a:bodyPr>
            <a:noAutofit/>
          </a:bodyPr>
          <a:lstStyle/>
          <a:p>
            <a:pPr>
              <a:lnSpc>
                <a:spcPct val="170000"/>
              </a:lnSpc>
            </a:pPr>
            <a:r>
              <a:rPr lang="en-US" sz="1300" dirty="0" smtClean="0"/>
              <a:t>6) </a:t>
            </a:r>
            <a:r>
              <a:rPr lang="en-US" sz="1300" dirty="0"/>
              <a:t>On the left side, select “Geographies” and then select the geographic type “Census Tract – 140,” followed by “Connecticut, then the county in which the towns of interest are located; the census tracts will populate in ascending order. Using the spreadsheet obtained from data.ct.gov, select all the census tracts identified by holding the Control key while you make each selection </a:t>
            </a:r>
            <a:r>
              <a:rPr lang="en-US" sz="1300" dirty="0" smtClean="0"/>
              <a:t>(if </a:t>
            </a:r>
            <a:r>
              <a:rPr lang="en-US" sz="1300" dirty="0"/>
              <a:t>you accidentally select a census tract that is not of interest, you can unselect by holding Control and clicking again on that same town. Your previous selections </a:t>
            </a:r>
            <a:r>
              <a:rPr lang="en-US" sz="1300" dirty="0" smtClean="0"/>
              <a:t>will remain highlighted). </a:t>
            </a:r>
            <a:r>
              <a:rPr lang="en-US" sz="1300" dirty="0"/>
              <a:t>After making all of your selections, click “Add to Your Selections” and close the selection box on the upper right of the window</a:t>
            </a:r>
            <a:r>
              <a:rPr lang="en-US" sz="1300" dirty="0" smtClean="0"/>
              <a:t>.</a:t>
            </a:r>
            <a:endParaRPr lang="en-US" sz="1300" dirty="0"/>
          </a:p>
        </p:txBody>
      </p:sp>
      <p:pic>
        <p:nvPicPr>
          <p:cNvPr id="7" name="Picture Placeholder 6"/>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690" r="52178"/>
          <a:stretch/>
        </p:blipFill>
        <p:spPr>
          <a:xfrm>
            <a:off x="685800" y="533400"/>
            <a:ext cx="5170470" cy="3124200"/>
          </a:xfrm>
        </p:spPr>
      </p:pic>
    </p:spTree>
    <p:extLst>
      <p:ext uri="{BB962C8B-B14F-4D97-AF65-F5344CB8AC3E}">
        <p14:creationId xmlns:p14="http://schemas.microsoft.com/office/powerpoint/2010/main" val="1025466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t>
            </a:r>
            <a:r>
              <a:rPr lang="en-US" dirty="0" err="1" smtClean="0"/>
              <a:t>u.s.</a:t>
            </a:r>
            <a:r>
              <a:rPr lang="en-US" dirty="0" smtClean="0"/>
              <a:t> census language data</a:t>
            </a:r>
            <a:endParaRPr lang="en-US" dirty="0"/>
          </a:p>
        </p:txBody>
      </p:sp>
      <p:sp>
        <p:nvSpPr>
          <p:cNvPr id="4" name="Text Placeholder 3"/>
          <p:cNvSpPr>
            <a:spLocks noGrp="1"/>
          </p:cNvSpPr>
          <p:nvPr>
            <p:ph type="body" sz="quarter" idx="14"/>
          </p:nvPr>
        </p:nvSpPr>
        <p:spPr>
          <a:xfrm>
            <a:off x="685006" y="3530600"/>
            <a:ext cx="10820400" cy="829732"/>
          </a:xfrm>
        </p:spPr>
        <p:txBody>
          <a:bodyPr>
            <a:noAutofit/>
          </a:bodyPr>
          <a:lstStyle/>
          <a:p>
            <a:pPr lvl="0">
              <a:lnSpc>
                <a:spcPct val="150000"/>
              </a:lnSpc>
            </a:pPr>
            <a:r>
              <a:rPr lang="en-US" sz="1400" dirty="0" smtClean="0"/>
              <a:t>7) </a:t>
            </a:r>
            <a:r>
              <a:rPr lang="en-US" sz="1400" dirty="0"/>
              <a:t>In the yellow-</a:t>
            </a:r>
            <a:r>
              <a:rPr lang="en-US" sz="1400" dirty="0" err="1"/>
              <a:t>ish</a:t>
            </a:r>
            <a:r>
              <a:rPr lang="en-US" sz="1400" dirty="0"/>
              <a:t> bar up top, search for “B16001” (this is the table for language spoken at home by ability to speak English) under “Topic or Table Name,” and either click “Go.” Select the file with the most recent dataset (listed in the 4</a:t>
            </a:r>
            <a:r>
              <a:rPr lang="en-US" sz="1400" baseline="30000" dirty="0"/>
              <a:t>th</a:t>
            </a:r>
            <a:r>
              <a:rPr lang="en-US" sz="1400" dirty="0"/>
              <a:t> column</a:t>
            </a:r>
            <a:r>
              <a:rPr lang="en-US" sz="1400" dirty="0" smtClean="0"/>
              <a:t>). </a:t>
            </a:r>
            <a:r>
              <a:rPr lang="en-US" sz="1400" b="1" dirty="0" smtClean="0"/>
              <a:t>NOTE</a:t>
            </a:r>
            <a:r>
              <a:rPr lang="en-US" sz="1400" b="1" dirty="0"/>
              <a:t>:</a:t>
            </a:r>
            <a:r>
              <a:rPr lang="en-US" sz="1400" dirty="0"/>
              <a:t> </a:t>
            </a:r>
            <a:r>
              <a:rPr lang="en-US" sz="1400" u="sng" dirty="0"/>
              <a:t>do not</a:t>
            </a:r>
            <a:r>
              <a:rPr lang="en-US" sz="1400" dirty="0"/>
              <a:t> click on the pop-up window.</a:t>
            </a:r>
          </a:p>
        </p:txBody>
      </p:sp>
      <p:pic>
        <p:nvPicPr>
          <p:cNvPr id="7" name="Picture Placeholder 6"/>
          <p:cNvPicPr>
            <a:picLocks noGrp="1" noChangeAspect="1"/>
          </p:cNvPicPr>
          <p:nvPr>
            <p:ph type="pic" idx="13"/>
          </p:nvPr>
        </p:nvPicPr>
        <p:blipFill>
          <a:blip r:embed="rId2">
            <a:extLst>
              <a:ext uri="{28A0092B-C50C-407E-A947-70E740481C1C}">
                <a14:useLocalDpi xmlns:a14="http://schemas.microsoft.com/office/drawing/2010/main" val="0"/>
              </a:ext>
            </a:extLst>
          </a:blip>
          <a:srcRect t="10942" b="10942"/>
          <a:stretch>
            <a:fillRect/>
          </a:stretch>
        </p:blipFill>
        <p:spPr>
          <a:xfrm>
            <a:off x="685800" y="406400"/>
            <a:ext cx="10818812" cy="3124200"/>
          </a:xfrm>
        </p:spPr>
      </p:pic>
    </p:spTree>
    <p:extLst>
      <p:ext uri="{BB962C8B-B14F-4D97-AF65-F5344CB8AC3E}">
        <p14:creationId xmlns:p14="http://schemas.microsoft.com/office/powerpoint/2010/main" val="3599346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t>
            </a:r>
            <a:r>
              <a:rPr lang="en-US" dirty="0" err="1" smtClean="0"/>
              <a:t>u.s.</a:t>
            </a:r>
            <a:r>
              <a:rPr lang="en-US" dirty="0" smtClean="0"/>
              <a:t> census language data</a:t>
            </a:r>
            <a:endParaRPr lang="en-US" dirty="0"/>
          </a:p>
        </p:txBody>
      </p:sp>
      <p:sp>
        <p:nvSpPr>
          <p:cNvPr id="4" name="Text Placeholder 3"/>
          <p:cNvSpPr>
            <a:spLocks noGrp="1"/>
          </p:cNvSpPr>
          <p:nvPr>
            <p:ph type="body" sz="quarter" idx="14"/>
          </p:nvPr>
        </p:nvSpPr>
        <p:spPr>
          <a:xfrm>
            <a:off x="684212" y="3657600"/>
            <a:ext cx="10820400" cy="829732"/>
          </a:xfrm>
        </p:spPr>
        <p:txBody>
          <a:bodyPr>
            <a:normAutofit/>
          </a:bodyPr>
          <a:lstStyle/>
          <a:p>
            <a:pPr lvl="0">
              <a:lnSpc>
                <a:spcPct val="150000"/>
              </a:lnSpc>
            </a:pPr>
            <a:r>
              <a:rPr lang="en-US" dirty="0"/>
              <a:t>8</a:t>
            </a:r>
            <a:r>
              <a:rPr lang="en-US" dirty="0" smtClean="0"/>
              <a:t>) After opening the table, </a:t>
            </a:r>
            <a:r>
              <a:rPr lang="en-US" dirty="0"/>
              <a:t>headings will be </a:t>
            </a:r>
            <a:r>
              <a:rPr lang="en-US" dirty="0" smtClean="0"/>
              <a:t>labeled “Census </a:t>
            </a:r>
            <a:r>
              <a:rPr lang="en-US" dirty="0"/>
              <a:t>Tract </a:t>
            </a:r>
            <a:r>
              <a:rPr lang="en-US" dirty="0" smtClean="0"/>
              <a:t>‘X’” </a:t>
            </a:r>
            <a:r>
              <a:rPr lang="en-US" dirty="0"/>
              <a:t>(depending on your selections) </a:t>
            </a:r>
            <a:r>
              <a:rPr lang="en-US" dirty="0" smtClean="0"/>
              <a:t>and include </a:t>
            </a:r>
            <a:r>
              <a:rPr lang="en-US" dirty="0"/>
              <a:t>population estimates and margins of error for each census tract</a:t>
            </a:r>
            <a:r>
              <a:rPr lang="en-US" dirty="0" smtClean="0"/>
              <a:t>. Then select “Download.”</a:t>
            </a:r>
            <a:endParaRPr lang="en-US" dirty="0"/>
          </a:p>
        </p:txBody>
      </p:sp>
      <p:pic>
        <p:nvPicPr>
          <p:cNvPr id="8" name="Picture Placeholder 7"/>
          <p:cNvPicPr>
            <a:picLocks noGrp="1" noChangeAspect="1"/>
          </p:cNvPicPr>
          <p:nvPr>
            <p:ph type="pic" idx="13"/>
          </p:nvPr>
        </p:nvPicPr>
        <p:blipFill>
          <a:blip r:embed="rId2">
            <a:extLst>
              <a:ext uri="{28A0092B-C50C-407E-A947-70E740481C1C}">
                <a14:useLocalDpi xmlns:a14="http://schemas.microsoft.com/office/drawing/2010/main" val="0"/>
              </a:ext>
            </a:extLst>
          </a:blip>
          <a:srcRect t="5773" b="5773"/>
          <a:stretch>
            <a:fillRect/>
          </a:stretch>
        </p:blipFill>
        <p:spPr/>
      </p:pic>
    </p:spTree>
    <p:extLst>
      <p:ext uri="{BB962C8B-B14F-4D97-AF65-F5344CB8AC3E}">
        <p14:creationId xmlns:p14="http://schemas.microsoft.com/office/powerpoint/2010/main" val="1228830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t>
            </a:r>
            <a:r>
              <a:rPr lang="en-US" dirty="0" err="1" smtClean="0"/>
              <a:t>u.s.</a:t>
            </a:r>
            <a:r>
              <a:rPr lang="en-US" dirty="0" smtClean="0"/>
              <a:t> census language data</a:t>
            </a:r>
            <a:endParaRPr lang="en-US" dirty="0"/>
          </a:p>
        </p:txBody>
      </p:sp>
      <p:sp>
        <p:nvSpPr>
          <p:cNvPr id="4" name="Text Placeholder 3"/>
          <p:cNvSpPr>
            <a:spLocks noGrp="1"/>
          </p:cNvSpPr>
          <p:nvPr>
            <p:ph type="body" sz="quarter" idx="14"/>
          </p:nvPr>
        </p:nvSpPr>
        <p:spPr>
          <a:xfrm>
            <a:off x="684212" y="3657600"/>
            <a:ext cx="10820400" cy="829732"/>
          </a:xfrm>
        </p:spPr>
        <p:txBody>
          <a:bodyPr>
            <a:normAutofit/>
          </a:bodyPr>
          <a:lstStyle/>
          <a:p>
            <a:pPr lvl="0">
              <a:lnSpc>
                <a:spcPct val="150000"/>
              </a:lnSpc>
            </a:pPr>
            <a:r>
              <a:rPr lang="en-US" dirty="0"/>
              <a:t>9</a:t>
            </a:r>
            <a:r>
              <a:rPr lang="en-US" dirty="0" smtClean="0"/>
              <a:t>) </a:t>
            </a:r>
            <a:r>
              <a:rPr lang="en-US" dirty="0"/>
              <a:t>A window will open up; select “Use the Data” option and select both options underneath, if not already selected. </a:t>
            </a:r>
          </a:p>
        </p:txBody>
      </p:sp>
      <p:pic>
        <p:nvPicPr>
          <p:cNvPr id="6" name="Picture Placeholder 5"/>
          <p:cNvPicPr>
            <a:picLocks noGrp="1" noChangeAspect="1"/>
          </p:cNvPicPr>
          <p:nvPr>
            <p:ph type="pic" idx="13"/>
          </p:nvPr>
        </p:nvPicPr>
        <p:blipFill>
          <a:blip r:embed="rId2">
            <a:extLst>
              <a:ext uri="{28A0092B-C50C-407E-A947-70E740481C1C}">
                <a14:useLocalDpi xmlns:a14="http://schemas.microsoft.com/office/drawing/2010/main" val="0"/>
              </a:ext>
            </a:extLst>
          </a:blip>
          <a:srcRect t="6824" b="6824"/>
          <a:stretch>
            <a:fillRect/>
          </a:stretch>
        </p:blipFill>
        <p:spPr/>
      </p:pic>
    </p:spTree>
    <p:extLst>
      <p:ext uri="{BB962C8B-B14F-4D97-AF65-F5344CB8AC3E}">
        <p14:creationId xmlns:p14="http://schemas.microsoft.com/office/powerpoint/2010/main" val="4040073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t>
            </a:r>
            <a:r>
              <a:rPr lang="en-US" dirty="0" err="1" smtClean="0"/>
              <a:t>u.s.</a:t>
            </a:r>
            <a:r>
              <a:rPr lang="en-US" dirty="0" smtClean="0"/>
              <a:t> census language data</a:t>
            </a:r>
            <a:endParaRPr lang="en-US" dirty="0"/>
          </a:p>
        </p:txBody>
      </p:sp>
      <p:sp>
        <p:nvSpPr>
          <p:cNvPr id="4" name="Text Placeholder 3"/>
          <p:cNvSpPr>
            <a:spLocks noGrp="1"/>
          </p:cNvSpPr>
          <p:nvPr>
            <p:ph type="body" sz="quarter" idx="14"/>
          </p:nvPr>
        </p:nvSpPr>
        <p:spPr>
          <a:xfrm>
            <a:off x="684212" y="3657600"/>
            <a:ext cx="10820400" cy="829732"/>
          </a:xfrm>
        </p:spPr>
        <p:txBody>
          <a:bodyPr>
            <a:normAutofit/>
          </a:bodyPr>
          <a:lstStyle/>
          <a:p>
            <a:pPr lvl="0">
              <a:lnSpc>
                <a:spcPct val="150000"/>
              </a:lnSpc>
            </a:pPr>
            <a:r>
              <a:rPr lang="en-US" dirty="0" smtClean="0"/>
              <a:t>10) </a:t>
            </a:r>
            <a:r>
              <a:rPr lang="en-US" dirty="0"/>
              <a:t>After downloading the file, locate and open it (it will be zipped into a folder; the file of interest will be MS Excel and end with “_with_ann.csv”).</a:t>
            </a:r>
          </a:p>
        </p:txBody>
      </p:sp>
      <p:pic>
        <p:nvPicPr>
          <p:cNvPr id="6" name="Picture Placeholder 5"/>
          <p:cNvPicPr>
            <a:picLocks noGrp="1" noChangeAspect="1"/>
          </p:cNvPicPr>
          <p:nvPr>
            <p:ph type="pic" idx="13"/>
          </p:nvPr>
        </p:nvPicPr>
        <p:blipFill>
          <a:blip r:embed="rId2">
            <a:extLst>
              <a:ext uri="{28A0092B-C50C-407E-A947-70E740481C1C}">
                <a14:useLocalDpi xmlns:a14="http://schemas.microsoft.com/office/drawing/2010/main" val="0"/>
              </a:ext>
            </a:extLst>
          </a:blip>
          <a:srcRect t="1468" b="1468"/>
          <a:stretch>
            <a:fillRect/>
          </a:stretch>
        </p:blipFill>
        <p:spPr/>
      </p:pic>
    </p:spTree>
    <p:extLst>
      <p:ext uri="{BB962C8B-B14F-4D97-AF65-F5344CB8AC3E}">
        <p14:creationId xmlns:p14="http://schemas.microsoft.com/office/powerpoint/2010/main" val="1264920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finalizing your Language needs Assessment</a:t>
            </a:r>
            <a:endParaRPr lang="en-US" dirty="0"/>
          </a:p>
        </p:txBody>
      </p:sp>
      <p:sp>
        <p:nvSpPr>
          <p:cNvPr id="4" name="Text Placeholder 3"/>
          <p:cNvSpPr>
            <a:spLocks noGrp="1"/>
          </p:cNvSpPr>
          <p:nvPr>
            <p:ph type="body" sz="quarter" idx="14"/>
          </p:nvPr>
        </p:nvSpPr>
        <p:spPr>
          <a:xfrm>
            <a:off x="708914" y="3058639"/>
            <a:ext cx="10795695" cy="1613628"/>
          </a:xfrm>
        </p:spPr>
        <p:txBody>
          <a:bodyPr>
            <a:normAutofit/>
          </a:bodyPr>
          <a:lstStyle/>
          <a:p>
            <a:pPr lvl="0">
              <a:lnSpc>
                <a:spcPct val="150000"/>
              </a:lnSpc>
            </a:pPr>
            <a:r>
              <a:rPr lang="en-US" sz="1550" dirty="0" smtClean="0"/>
              <a:t>11) </a:t>
            </a:r>
            <a:r>
              <a:rPr lang="en-US" sz="1550" dirty="0"/>
              <a:t>Create a pivot table by highlighting everything from the table except for the first row. For illustrative purposes, the columns </a:t>
            </a:r>
            <a:r>
              <a:rPr lang="en-US" sz="1550" dirty="0" smtClean="0"/>
              <a:t>in the image were </a:t>
            </a:r>
            <a:r>
              <a:rPr lang="en-US" sz="1550" dirty="0"/>
              <a:t>adjusted to </a:t>
            </a:r>
            <a:r>
              <a:rPr lang="en-US" sz="1550" dirty="0" smtClean="0"/>
              <a:t>allow for viewing </a:t>
            </a:r>
            <a:r>
              <a:rPr lang="en-US" sz="1550" dirty="0"/>
              <a:t>the labels in the second row; the table will not look the same upon opening. </a:t>
            </a:r>
            <a:r>
              <a:rPr lang="en-US" sz="1550" b="1" dirty="0"/>
              <a:t>NOTE:</a:t>
            </a:r>
            <a:r>
              <a:rPr lang="en-US" sz="1550" dirty="0"/>
              <a:t> the 2</a:t>
            </a:r>
            <a:r>
              <a:rPr lang="en-US" sz="1550" baseline="30000" dirty="0"/>
              <a:t>nd</a:t>
            </a:r>
            <a:r>
              <a:rPr lang="en-US" sz="1550" dirty="0"/>
              <a:t> row has the descriptions needed and are the labels needed for the pivot table. If you need help on how to create a pivot table, please check out this </a:t>
            </a:r>
            <a:r>
              <a:rPr lang="en-US" sz="1550" u="sng" dirty="0">
                <a:hlinkClick r:id="rId2"/>
              </a:rPr>
              <a:t>video</a:t>
            </a:r>
            <a:r>
              <a:rPr lang="en-US" sz="1550" dirty="0"/>
              <a:t>.</a:t>
            </a:r>
          </a:p>
        </p:txBody>
      </p:sp>
      <p:pic>
        <p:nvPicPr>
          <p:cNvPr id="6" name="Picture Placeholder 5"/>
          <p:cNvPicPr>
            <a:picLocks noGrp="1" noChangeAspect="1"/>
          </p:cNvPicPr>
          <p:nvPr>
            <p:ph type="pic" idx="13"/>
          </p:nvPr>
        </p:nvPicPr>
        <p:blipFill rotWithShape="1">
          <a:blip r:embed="rId3">
            <a:extLst>
              <a:ext uri="{28A0092B-C50C-407E-A947-70E740481C1C}">
                <a14:useLocalDpi xmlns:a14="http://schemas.microsoft.com/office/drawing/2010/main" val="0"/>
              </a:ext>
            </a:extLst>
          </a:blip>
          <a:srcRect l="50394" t="3796" r="10576" b="57166"/>
          <a:stretch/>
        </p:blipFill>
        <p:spPr>
          <a:xfrm>
            <a:off x="2409042" y="582194"/>
            <a:ext cx="7386143" cy="2308626"/>
          </a:xfrm>
        </p:spPr>
      </p:pic>
    </p:spTree>
    <p:extLst>
      <p:ext uri="{BB962C8B-B14F-4D97-AF65-F5344CB8AC3E}">
        <p14:creationId xmlns:p14="http://schemas.microsoft.com/office/powerpoint/2010/main" val="1910697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finalizing your Language needs Assessment</a:t>
            </a:r>
          </a:p>
        </p:txBody>
      </p:sp>
      <p:sp>
        <p:nvSpPr>
          <p:cNvPr id="4" name="Text Placeholder 3"/>
          <p:cNvSpPr>
            <a:spLocks noGrp="1"/>
          </p:cNvSpPr>
          <p:nvPr>
            <p:ph type="body" sz="quarter" idx="14"/>
          </p:nvPr>
        </p:nvSpPr>
        <p:spPr>
          <a:xfrm>
            <a:off x="5905500" y="444500"/>
            <a:ext cx="5599112" cy="4042832"/>
          </a:xfrm>
        </p:spPr>
        <p:txBody>
          <a:bodyPr>
            <a:normAutofit/>
          </a:bodyPr>
          <a:lstStyle/>
          <a:p>
            <a:pPr lvl="0">
              <a:lnSpc>
                <a:spcPct val="150000"/>
              </a:lnSpc>
            </a:pPr>
            <a:r>
              <a:rPr lang="en-US" sz="1800" dirty="0" smtClean="0"/>
              <a:t>12) </a:t>
            </a:r>
            <a:r>
              <a:rPr lang="en-US" sz="1800" dirty="0"/>
              <a:t>One-by-one add the </a:t>
            </a:r>
            <a:r>
              <a:rPr lang="en-US" sz="1800" u="sng" dirty="0"/>
              <a:t>estimate</a:t>
            </a:r>
            <a:r>
              <a:rPr lang="en-US" sz="1800" dirty="0"/>
              <a:t> totals for each language where English is spoken </a:t>
            </a:r>
            <a:r>
              <a:rPr lang="en-US" sz="1800" u="sng" dirty="0"/>
              <a:t>less than “very well”</a:t>
            </a:r>
            <a:r>
              <a:rPr lang="en-US" sz="1800" dirty="0"/>
              <a:t> by selecting them in the PivotTable Fields on the upper right and dragging each to the Values area, making sure that the Value Field Settings are set to sum (this is the default; if it is not, select the element you just dragged, click on “Value Field Settings…,” and change to “Sum” under “Summarize Values By”).</a:t>
            </a:r>
          </a:p>
        </p:txBody>
      </p:sp>
      <p:pic>
        <p:nvPicPr>
          <p:cNvPr id="6" name="Picture Placeholder 5"/>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35619" t="27494" b="1308"/>
          <a:stretch/>
        </p:blipFill>
        <p:spPr>
          <a:xfrm>
            <a:off x="684212" y="444500"/>
            <a:ext cx="4889500" cy="3124200"/>
          </a:xfrm>
        </p:spPr>
      </p:pic>
    </p:spTree>
    <p:extLst>
      <p:ext uri="{BB962C8B-B14F-4D97-AF65-F5344CB8AC3E}">
        <p14:creationId xmlns:p14="http://schemas.microsoft.com/office/powerpoint/2010/main" val="2467954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665132"/>
            <a:ext cx="8534400" cy="1507067"/>
          </a:xfrm>
        </p:spPr>
        <p:txBody>
          <a:bodyPr/>
          <a:lstStyle/>
          <a:p>
            <a:r>
              <a:rPr lang="en-US" dirty="0"/>
              <a:t>finalizing your Language needs Assessment</a:t>
            </a:r>
          </a:p>
        </p:txBody>
      </p:sp>
      <p:sp>
        <p:nvSpPr>
          <p:cNvPr id="4" name="Text Placeholder 3"/>
          <p:cNvSpPr>
            <a:spLocks noGrp="1"/>
          </p:cNvSpPr>
          <p:nvPr>
            <p:ph type="body" sz="quarter" idx="14"/>
          </p:nvPr>
        </p:nvSpPr>
        <p:spPr>
          <a:xfrm>
            <a:off x="6324600" y="574452"/>
            <a:ext cx="5346700" cy="4340448"/>
          </a:xfrm>
        </p:spPr>
        <p:txBody>
          <a:bodyPr>
            <a:noAutofit/>
          </a:bodyPr>
          <a:lstStyle/>
          <a:p>
            <a:pPr>
              <a:lnSpc>
                <a:spcPct val="170000"/>
              </a:lnSpc>
            </a:pPr>
            <a:r>
              <a:rPr lang="en-US" sz="1250" dirty="0" smtClean="0"/>
              <a:t>13) </a:t>
            </a:r>
            <a:r>
              <a:rPr lang="en-US" sz="1250" dirty="0"/>
              <a:t>Copy the entire output of the pivot table and paste (preferably) on to a new sheet using the transpose paste option; your first column are the labels and the second column are the population estimates within your selected census tracts of residents who do not speak English “very well</a:t>
            </a:r>
            <a:r>
              <a:rPr lang="en-US" sz="1250" dirty="0" smtClean="0"/>
              <a:t>.” </a:t>
            </a:r>
            <a:r>
              <a:rPr lang="en-US" sz="1250" dirty="0"/>
              <a:t>Select and sort the output by the second column (the population estimate) from Z-&gt;A; this list now approximates the number of residents who may need interpretation/translation services within your census tracts of interest, arranged from the greatest need to the least. </a:t>
            </a:r>
            <a:r>
              <a:rPr lang="en-US" sz="1250" b="1" dirty="0"/>
              <a:t>NOTE:</a:t>
            </a:r>
            <a:r>
              <a:rPr lang="en-US" sz="1250" dirty="0"/>
              <a:t> when sorting, make sure to select “Expand the selection” to ensure that the first column (i.e., the labels) re-orders with the second. If you </a:t>
            </a:r>
            <a:r>
              <a:rPr lang="en-US" sz="1250" dirty="0" smtClean="0"/>
              <a:t>do not, only </a:t>
            </a:r>
            <a:r>
              <a:rPr lang="en-US" sz="1250" dirty="0"/>
              <a:t>the second column will re-order and the labels will not match the population </a:t>
            </a:r>
            <a:r>
              <a:rPr lang="en-US" sz="1250" dirty="0" smtClean="0"/>
              <a:t>estimates</a:t>
            </a:r>
            <a:r>
              <a:rPr lang="en-US" sz="1250" dirty="0"/>
              <a:t>.</a:t>
            </a:r>
          </a:p>
        </p:txBody>
      </p:sp>
      <p:pic>
        <p:nvPicPr>
          <p:cNvPr id="6" name="Picture Placeholder 5"/>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19285" t="8588" r="1866" b="-4980"/>
          <a:stretch/>
        </p:blipFill>
        <p:spPr>
          <a:xfrm>
            <a:off x="684212" y="574452"/>
            <a:ext cx="5500688" cy="3498014"/>
          </a:xfrm>
        </p:spPr>
      </p:pic>
    </p:spTree>
    <p:extLst>
      <p:ext uri="{BB962C8B-B14F-4D97-AF65-F5344CB8AC3E}">
        <p14:creationId xmlns:p14="http://schemas.microsoft.com/office/powerpoint/2010/main" val="40747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Tips</a:t>
            </a:r>
            <a:endParaRPr lang="en-US" dirty="0"/>
          </a:p>
        </p:txBody>
      </p:sp>
      <p:sp>
        <p:nvSpPr>
          <p:cNvPr id="3" name="Content Placeholder 2"/>
          <p:cNvSpPr>
            <a:spLocks noGrp="1"/>
          </p:cNvSpPr>
          <p:nvPr>
            <p:ph idx="1"/>
          </p:nvPr>
        </p:nvSpPr>
        <p:spPr>
          <a:xfrm>
            <a:off x="684212" y="673100"/>
            <a:ext cx="10885488" cy="4191000"/>
          </a:xfrm>
        </p:spPr>
        <p:txBody>
          <a:bodyPr>
            <a:normAutofit fontScale="92500" lnSpcReduction="10000"/>
          </a:bodyPr>
          <a:lstStyle/>
          <a:p>
            <a:pPr lvl="0"/>
            <a:r>
              <a:rPr lang="en-US" dirty="0"/>
              <a:t>Certain </a:t>
            </a:r>
            <a:r>
              <a:rPr lang="en-US" dirty="0" smtClean="0"/>
              <a:t>language categories are labeled where it is impossible </a:t>
            </a:r>
            <a:r>
              <a:rPr lang="en-US" dirty="0"/>
              <a:t>to </a:t>
            </a:r>
            <a:r>
              <a:rPr lang="en-US" dirty="0" smtClean="0"/>
              <a:t>identify a </a:t>
            </a:r>
            <a:r>
              <a:rPr lang="en-US" dirty="0"/>
              <a:t>specific language </a:t>
            </a:r>
            <a:r>
              <a:rPr lang="en-US" dirty="0" smtClean="0"/>
              <a:t>(</a:t>
            </a:r>
            <a:r>
              <a:rPr lang="en-US" dirty="0"/>
              <a:t>e.g., “Other West Germanic languages” or “Scandinavian languages”). If this is one of your top results, further investigation is required. You may want to reach out to social service agencies and area community-based organizations to make a more informed decision about client language needs.</a:t>
            </a:r>
          </a:p>
          <a:p>
            <a:pPr lvl="0"/>
            <a:r>
              <a:rPr lang="en-US" dirty="0"/>
              <a:t>If “French Creole” is one of your top results, it most likely can be substituted with Haitian Creole. A</a:t>
            </a:r>
            <a:r>
              <a:rPr lang="en-US" dirty="0" smtClean="0"/>
              <a:t>gain</a:t>
            </a:r>
            <a:r>
              <a:rPr lang="en-US" dirty="0"/>
              <a:t>, this requires some knowledge about </a:t>
            </a:r>
            <a:r>
              <a:rPr lang="en-US" dirty="0" smtClean="0"/>
              <a:t>your community and its culture.</a:t>
            </a:r>
            <a:endParaRPr lang="en-US" dirty="0"/>
          </a:p>
          <a:p>
            <a:pPr lvl="0"/>
            <a:r>
              <a:rPr lang="en-US" dirty="0" smtClean="0"/>
              <a:t>CT DPH uses the count of the top 15 languages spoken by the state’s LEP population for agency-wide document translation and interpretation needs. </a:t>
            </a:r>
            <a:r>
              <a:rPr lang="en-US" dirty="0"/>
              <a:t>E</a:t>
            </a:r>
            <a:r>
              <a:rPr lang="en-US" dirty="0" smtClean="0"/>
              <a:t>ach agency must </a:t>
            </a:r>
            <a:r>
              <a:rPr lang="en-US" dirty="0" smtClean="0"/>
              <a:t>make </a:t>
            </a:r>
            <a:r>
              <a:rPr lang="en-US" dirty="0" smtClean="0"/>
              <a:t>its own </a:t>
            </a:r>
            <a:r>
              <a:rPr lang="en-US" dirty="0" smtClean="0"/>
              <a:t>determination </a:t>
            </a:r>
            <a:r>
              <a:rPr lang="en-US" dirty="0" smtClean="0"/>
              <a:t>for language needs, but any LEP population estimate that is greater than 3% of the total population should be </a:t>
            </a:r>
            <a:r>
              <a:rPr lang="en-US" smtClean="0"/>
              <a:t>seriously considered.</a:t>
            </a:r>
            <a:endParaRPr lang="en-US" dirty="0"/>
          </a:p>
          <a:p>
            <a:pPr lvl="0"/>
            <a:r>
              <a:rPr lang="en-US" dirty="0"/>
              <a:t>American Sign Language (ASL) will not appear anywhere in this analysis, but your organization should always consider adding resources to assist the speech- and hearing-disabled population</a:t>
            </a:r>
            <a:r>
              <a:rPr lang="en-US" dirty="0" smtClean="0"/>
              <a:t>.</a:t>
            </a:r>
            <a:endParaRPr lang="en-US" dirty="0"/>
          </a:p>
        </p:txBody>
      </p:sp>
    </p:spTree>
    <p:extLst>
      <p:ext uri="{BB962C8B-B14F-4D97-AF65-F5344CB8AC3E}">
        <p14:creationId xmlns:p14="http://schemas.microsoft.com/office/powerpoint/2010/main" val="3680710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sp>
        <p:nvSpPr>
          <p:cNvPr id="3" name="Content Placeholder 2"/>
          <p:cNvSpPr>
            <a:spLocks noGrp="1"/>
          </p:cNvSpPr>
          <p:nvPr>
            <p:ph idx="1"/>
          </p:nvPr>
        </p:nvSpPr>
        <p:spPr/>
        <p:txBody>
          <a:bodyPr>
            <a:normAutofit/>
          </a:bodyPr>
          <a:lstStyle/>
          <a:p>
            <a:pPr marL="0" indent="0">
              <a:buNone/>
            </a:pPr>
            <a:r>
              <a:rPr lang="en-US" sz="2900" dirty="0" smtClean="0"/>
              <a:t>Should you have any questions about this information, please contact the Office of Health Equity at DPH:</a:t>
            </a:r>
          </a:p>
          <a:p>
            <a:r>
              <a:rPr lang="en-US" sz="2900" dirty="0" smtClean="0">
                <a:hlinkClick r:id="rId2"/>
              </a:rPr>
              <a:t>dphhealthequity@ct.gov</a:t>
            </a:r>
            <a:endParaRPr lang="en-US" sz="2900" dirty="0" smtClean="0"/>
          </a:p>
          <a:p>
            <a:r>
              <a:rPr lang="en-US" sz="2900" dirty="0" smtClean="0"/>
              <a:t>860.509.7140</a:t>
            </a:r>
            <a:endParaRPr lang="en-US" sz="2900" dirty="0"/>
          </a:p>
        </p:txBody>
      </p:sp>
    </p:spTree>
    <p:extLst>
      <p:ext uri="{BB962C8B-B14F-4D97-AF65-F5344CB8AC3E}">
        <p14:creationId xmlns:p14="http://schemas.microsoft.com/office/powerpoint/2010/main" val="324004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 deck notes</a:t>
            </a:r>
            <a:endParaRPr lang="en-US" dirty="0"/>
          </a:p>
        </p:txBody>
      </p:sp>
      <p:sp>
        <p:nvSpPr>
          <p:cNvPr id="3" name="Content Placeholder 2"/>
          <p:cNvSpPr>
            <a:spLocks noGrp="1"/>
          </p:cNvSpPr>
          <p:nvPr>
            <p:ph idx="1"/>
          </p:nvPr>
        </p:nvSpPr>
        <p:spPr/>
        <p:txBody>
          <a:bodyPr/>
          <a:lstStyle/>
          <a:p>
            <a:r>
              <a:rPr lang="en-US" sz="3200" dirty="0"/>
              <a:t>H</a:t>
            </a:r>
            <a:r>
              <a:rPr lang="en-US" sz="3200" dirty="0" smtClean="0"/>
              <a:t>yperlinks to internet pages are </a:t>
            </a:r>
            <a:r>
              <a:rPr lang="en-US" sz="3200" u="sng" dirty="0" smtClean="0"/>
              <a:t>underlined</a:t>
            </a:r>
            <a:r>
              <a:rPr lang="en-US" sz="3200" dirty="0" smtClean="0"/>
              <a:t> and </a:t>
            </a:r>
            <a:r>
              <a:rPr lang="en-US" sz="3200" dirty="0" smtClean="0">
                <a:solidFill>
                  <a:srgbClr val="FF0000"/>
                </a:solidFill>
              </a:rPr>
              <a:t>red</a:t>
            </a:r>
            <a:r>
              <a:rPr lang="en-US" sz="3200" dirty="0" smtClean="0"/>
              <a:t>.</a:t>
            </a:r>
          </a:p>
          <a:p>
            <a:r>
              <a:rPr lang="en-US" sz="3200" dirty="0" smtClean="0"/>
              <a:t>This entire analysis was completed using MS Excel, so if you have different spreadsheet software your methods may be different.</a:t>
            </a:r>
          </a:p>
        </p:txBody>
      </p:sp>
    </p:spTree>
    <p:extLst>
      <p:ext uri="{BB962C8B-B14F-4D97-AF65-F5344CB8AC3E}">
        <p14:creationId xmlns:p14="http://schemas.microsoft.com/office/powerpoint/2010/main" val="56885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content</a:t>
            </a:r>
            <a:endParaRPr lang="en-US" dirty="0"/>
          </a:p>
        </p:txBody>
      </p:sp>
      <p:sp>
        <p:nvSpPr>
          <p:cNvPr id="3" name="Content Placeholder 2"/>
          <p:cNvSpPr>
            <a:spLocks noGrp="1"/>
          </p:cNvSpPr>
          <p:nvPr>
            <p:ph idx="1"/>
          </p:nvPr>
        </p:nvSpPr>
        <p:spPr>
          <a:xfrm>
            <a:off x="684212" y="685800"/>
            <a:ext cx="9488488" cy="3615267"/>
          </a:xfrm>
        </p:spPr>
        <p:txBody>
          <a:bodyPr>
            <a:normAutofit fontScale="92500" lnSpcReduction="10000"/>
          </a:bodyPr>
          <a:lstStyle/>
          <a:p>
            <a:r>
              <a:rPr lang="en-US" sz="3200" dirty="0" smtClean="0"/>
              <a:t>Introduction</a:t>
            </a:r>
          </a:p>
          <a:p>
            <a:r>
              <a:rPr lang="en-US" sz="3200" dirty="0" smtClean="0"/>
              <a:t>Finding your </a:t>
            </a:r>
            <a:r>
              <a:rPr lang="en-US" sz="3200" dirty="0"/>
              <a:t>c</a:t>
            </a:r>
            <a:r>
              <a:rPr lang="en-US" sz="3200" dirty="0" smtClean="0"/>
              <a:t>ensus tracts</a:t>
            </a:r>
          </a:p>
          <a:p>
            <a:r>
              <a:rPr lang="en-US" sz="3200" dirty="0" smtClean="0"/>
              <a:t>Finding U.S. Census language data</a:t>
            </a:r>
          </a:p>
          <a:p>
            <a:r>
              <a:rPr lang="en-US" sz="3200" dirty="0" smtClean="0"/>
              <a:t>Finalizing your language needs assessment</a:t>
            </a:r>
          </a:p>
          <a:p>
            <a:r>
              <a:rPr lang="en-US" sz="3200" dirty="0" smtClean="0"/>
              <a:t>Final Tips</a:t>
            </a:r>
          </a:p>
          <a:p>
            <a:r>
              <a:rPr lang="en-US" sz="3200" dirty="0" smtClean="0"/>
              <a:t>Contact information</a:t>
            </a:r>
          </a:p>
        </p:txBody>
      </p:sp>
    </p:spTree>
    <p:extLst>
      <p:ext uri="{BB962C8B-B14F-4D97-AF65-F5344CB8AC3E}">
        <p14:creationId xmlns:p14="http://schemas.microsoft.com/office/powerpoint/2010/main" val="3864133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purpose of this slide deck is to provide step-by-step instructions on how to find language needs in your service area for your Limited-English Proficient (LEP) population. LEP persons </a:t>
            </a:r>
            <a:r>
              <a:rPr lang="en-US" dirty="0"/>
              <a:t>speak English less than “very </a:t>
            </a:r>
            <a:r>
              <a:rPr lang="en-US" dirty="0" smtClean="0"/>
              <a:t>well” and speak a language other than English.</a:t>
            </a:r>
          </a:p>
          <a:p>
            <a:r>
              <a:rPr lang="en-US" dirty="0" smtClean="0"/>
              <a:t>Following this procedure will position your agency to better support the </a:t>
            </a:r>
            <a:r>
              <a:rPr lang="en-US" dirty="0" smtClean="0">
                <a:solidFill>
                  <a:srgbClr val="FF0000"/>
                </a:solidFill>
                <a:hlinkClick r:id="rId2"/>
              </a:rPr>
              <a:t>CLAS Standards</a:t>
            </a:r>
            <a:r>
              <a:rPr lang="en-US" dirty="0" smtClean="0"/>
              <a:t> (5 through 8) listed under the Communication and Language Assistance Enhanced Theme.</a:t>
            </a:r>
          </a:p>
          <a:p>
            <a:r>
              <a:rPr lang="en-US" dirty="0" smtClean="0"/>
              <a:t>This language needs assessment is based on U.S. Census population estimates; both the American Community Survey and the U.S. Decennial Census are good data sources.</a:t>
            </a:r>
          </a:p>
          <a:p>
            <a:r>
              <a:rPr lang="en-US" dirty="0" smtClean="0"/>
              <a:t>Repeating this process approximately every 3 years will allow your organization to better serve the changing diversity within your communities (CT is the most diverse state in New England).</a:t>
            </a:r>
            <a:endParaRPr lang="en-US" dirty="0"/>
          </a:p>
        </p:txBody>
      </p:sp>
    </p:spTree>
    <p:extLst>
      <p:ext uri="{BB962C8B-B14F-4D97-AF65-F5344CB8AC3E}">
        <p14:creationId xmlns:p14="http://schemas.microsoft.com/office/powerpoint/2010/main" val="3226200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your census tracts</a:t>
            </a:r>
            <a:endParaRPr lang="en-US" dirty="0"/>
          </a:p>
        </p:txBody>
      </p:sp>
      <p:pic>
        <p:nvPicPr>
          <p:cNvPr id="6" name="Picture Placeholder 5"/>
          <p:cNvPicPr>
            <a:picLocks noGrp="1" noChangeAspect="1"/>
          </p:cNvPicPr>
          <p:nvPr>
            <p:ph type="pic" idx="13"/>
          </p:nvPr>
        </p:nvPicPr>
        <p:blipFill>
          <a:blip r:embed="rId2">
            <a:extLst>
              <a:ext uri="{28A0092B-C50C-407E-A947-70E740481C1C}">
                <a14:useLocalDpi xmlns:a14="http://schemas.microsoft.com/office/drawing/2010/main" val="0"/>
              </a:ext>
            </a:extLst>
          </a:blip>
          <a:stretch>
            <a:fillRect/>
          </a:stretch>
        </p:blipFill>
        <p:spPr>
          <a:xfrm>
            <a:off x="2199736" y="768215"/>
            <a:ext cx="6855913" cy="2811257"/>
          </a:xfrm>
        </p:spPr>
      </p:pic>
      <p:sp>
        <p:nvSpPr>
          <p:cNvPr id="4" name="Text Placeholder 3"/>
          <p:cNvSpPr>
            <a:spLocks noGrp="1"/>
          </p:cNvSpPr>
          <p:nvPr>
            <p:ph type="body" sz="quarter" idx="14"/>
          </p:nvPr>
        </p:nvSpPr>
        <p:spPr>
          <a:xfrm>
            <a:off x="684212" y="3657600"/>
            <a:ext cx="10820400" cy="829732"/>
          </a:xfrm>
        </p:spPr>
        <p:txBody>
          <a:bodyPr>
            <a:noAutofit/>
          </a:bodyPr>
          <a:lstStyle/>
          <a:p>
            <a:pPr>
              <a:lnSpc>
                <a:spcPct val="170000"/>
              </a:lnSpc>
            </a:pPr>
            <a:r>
              <a:rPr lang="en-US" sz="2000" dirty="0" smtClean="0"/>
              <a:t>1) </a:t>
            </a:r>
            <a:r>
              <a:rPr lang="en-US" sz="2000" dirty="0"/>
              <a:t>Obtain census tracts from </a:t>
            </a:r>
            <a:r>
              <a:rPr lang="en-US" sz="2000" u="sng" dirty="0">
                <a:hlinkClick r:id="rId3"/>
              </a:rPr>
              <a:t>data.ct.gov</a:t>
            </a:r>
            <a:r>
              <a:rPr lang="en-US" sz="2000" dirty="0"/>
              <a:t> by using search tool (i.e., the magnifying glass in the upper right) to find “Census Tracts with Town Names (2010</a:t>
            </a:r>
            <a:r>
              <a:rPr lang="en-US" sz="2000" dirty="0" smtClean="0"/>
              <a:t>).”</a:t>
            </a:r>
            <a:endParaRPr lang="en-US" sz="2000" dirty="0"/>
          </a:p>
        </p:txBody>
      </p:sp>
    </p:spTree>
    <p:extLst>
      <p:ext uri="{BB962C8B-B14F-4D97-AF65-F5344CB8AC3E}">
        <p14:creationId xmlns:p14="http://schemas.microsoft.com/office/powerpoint/2010/main" val="1739951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your census tracts</a:t>
            </a:r>
          </a:p>
        </p:txBody>
      </p:sp>
      <p:pic>
        <p:nvPicPr>
          <p:cNvPr id="5" name="Picture Placeholder 4"/>
          <p:cNvPicPr>
            <a:picLocks noGrp="1" noChangeAspect="1"/>
          </p:cNvPicPr>
          <p:nvPr>
            <p:ph type="pic" idx="13"/>
          </p:nvPr>
        </p:nvPicPr>
        <p:blipFill>
          <a:blip r:embed="rId2">
            <a:extLst>
              <a:ext uri="{28A0092B-C50C-407E-A947-70E740481C1C}">
                <a14:useLocalDpi xmlns:a14="http://schemas.microsoft.com/office/drawing/2010/main" val="0"/>
              </a:ext>
            </a:extLst>
          </a:blip>
          <a:srcRect t="8494" b="8494"/>
          <a:stretch>
            <a:fillRect/>
          </a:stretch>
        </p:blipFill>
        <p:spPr/>
      </p:pic>
      <p:sp>
        <p:nvSpPr>
          <p:cNvPr id="4" name="Text Placeholder 3"/>
          <p:cNvSpPr>
            <a:spLocks noGrp="1"/>
          </p:cNvSpPr>
          <p:nvPr>
            <p:ph type="body" sz="quarter" idx="14"/>
          </p:nvPr>
        </p:nvSpPr>
        <p:spPr>
          <a:xfrm>
            <a:off x="684212" y="3657600"/>
            <a:ext cx="10820400" cy="829732"/>
          </a:xfrm>
        </p:spPr>
        <p:txBody>
          <a:bodyPr>
            <a:normAutofit/>
          </a:bodyPr>
          <a:lstStyle/>
          <a:p>
            <a:pPr>
              <a:lnSpc>
                <a:spcPct val="150000"/>
              </a:lnSpc>
            </a:pPr>
            <a:r>
              <a:rPr lang="en-US" sz="2400" dirty="0"/>
              <a:t>2</a:t>
            </a:r>
            <a:r>
              <a:rPr lang="en-US" sz="2400" dirty="0" smtClean="0"/>
              <a:t>) </a:t>
            </a:r>
            <a:r>
              <a:rPr lang="en-US" sz="2400" dirty="0"/>
              <a:t>Click on the link to </a:t>
            </a:r>
            <a:r>
              <a:rPr lang="en-US" sz="2400" dirty="0" smtClean="0"/>
              <a:t>get to the </a:t>
            </a:r>
            <a:r>
              <a:rPr lang="en-US" sz="2400" dirty="0"/>
              <a:t>census </a:t>
            </a:r>
            <a:r>
              <a:rPr lang="en-US" sz="2400" dirty="0" smtClean="0"/>
              <a:t>tract data set.</a:t>
            </a:r>
            <a:endParaRPr lang="en-US" sz="2400" dirty="0"/>
          </a:p>
        </p:txBody>
      </p:sp>
    </p:spTree>
    <p:extLst>
      <p:ext uri="{BB962C8B-B14F-4D97-AF65-F5344CB8AC3E}">
        <p14:creationId xmlns:p14="http://schemas.microsoft.com/office/powerpoint/2010/main" val="2100382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your census tracts</a:t>
            </a:r>
          </a:p>
        </p:txBody>
      </p:sp>
      <p:pic>
        <p:nvPicPr>
          <p:cNvPr id="5" name="Picture Placeholder 4"/>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21967" t="11097" r="22936" b="11097"/>
          <a:stretch/>
        </p:blipFill>
        <p:spPr>
          <a:xfrm>
            <a:off x="684212" y="533400"/>
            <a:ext cx="5960854" cy="3124200"/>
          </a:xfrm>
          <a:ln>
            <a:solidFill>
              <a:schemeClr val="tx1">
                <a:alpha val="40000"/>
              </a:schemeClr>
            </a:solidFill>
          </a:ln>
        </p:spPr>
      </p:pic>
      <p:sp>
        <p:nvSpPr>
          <p:cNvPr id="4" name="Text Placeholder 3"/>
          <p:cNvSpPr>
            <a:spLocks noGrp="1"/>
          </p:cNvSpPr>
          <p:nvPr>
            <p:ph type="body" sz="quarter" idx="14"/>
          </p:nvPr>
        </p:nvSpPr>
        <p:spPr>
          <a:xfrm>
            <a:off x="684212" y="3657600"/>
            <a:ext cx="10820400" cy="829732"/>
          </a:xfrm>
        </p:spPr>
        <p:txBody>
          <a:bodyPr>
            <a:noAutofit/>
          </a:bodyPr>
          <a:lstStyle/>
          <a:p>
            <a:pPr lvl="0">
              <a:lnSpc>
                <a:spcPct val="150000"/>
              </a:lnSpc>
            </a:pPr>
            <a:r>
              <a:rPr lang="en-US" sz="1800" dirty="0"/>
              <a:t>3</a:t>
            </a:r>
            <a:r>
              <a:rPr lang="en-US" sz="1800" dirty="0" smtClean="0"/>
              <a:t>) </a:t>
            </a:r>
            <a:r>
              <a:rPr lang="en-US" sz="1800" dirty="0"/>
              <a:t>Select “View Data,” then select “Filter” and enter each town of interest; make sure the selection boxes are </a:t>
            </a:r>
            <a:r>
              <a:rPr lang="en-US" sz="1800" dirty="0" smtClean="0"/>
              <a:t>checked. </a:t>
            </a:r>
            <a:r>
              <a:rPr lang="en-US" sz="1800" b="1" dirty="0"/>
              <a:t>NOTE:</a:t>
            </a:r>
            <a:r>
              <a:rPr lang="en-US" sz="1800" dirty="0"/>
              <a:t> the search field is case sensitive so you must capitalize the town’s name.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2477" t="12833"/>
          <a:stretch/>
        </p:blipFill>
        <p:spPr>
          <a:xfrm>
            <a:off x="7228936" y="534046"/>
            <a:ext cx="3612931" cy="3123554"/>
          </a:xfrm>
          <a:prstGeom prst="rect">
            <a:avLst/>
          </a:prstGeom>
          <a:ln w="15875">
            <a:solidFill>
              <a:schemeClr val="tx1">
                <a:alpha val="40000"/>
              </a:schemeClr>
            </a:solidFill>
          </a:ln>
          <a:effectLst>
            <a:outerShdw blurRad="57150" dist="38100" dir="14460000" sx="1000" sy="1000" algn="ctr" rotWithShape="0">
              <a:schemeClr val="bg1">
                <a:alpha val="70000"/>
              </a:schemeClr>
            </a:outerShdw>
          </a:effectLst>
        </p:spPr>
      </p:pic>
    </p:spTree>
    <p:extLst>
      <p:ext uri="{BB962C8B-B14F-4D97-AF65-F5344CB8AC3E}">
        <p14:creationId xmlns:p14="http://schemas.microsoft.com/office/powerpoint/2010/main" val="3240092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your census tracts</a:t>
            </a:r>
          </a:p>
        </p:txBody>
      </p:sp>
      <p:sp>
        <p:nvSpPr>
          <p:cNvPr id="4" name="Text Placeholder 3"/>
          <p:cNvSpPr>
            <a:spLocks noGrp="1"/>
          </p:cNvSpPr>
          <p:nvPr>
            <p:ph type="body" sz="quarter" idx="14"/>
          </p:nvPr>
        </p:nvSpPr>
        <p:spPr>
          <a:xfrm>
            <a:off x="684212" y="3657600"/>
            <a:ext cx="10820400" cy="829732"/>
          </a:xfrm>
        </p:spPr>
        <p:txBody>
          <a:bodyPr>
            <a:noAutofit/>
          </a:bodyPr>
          <a:lstStyle/>
          <a:p>
            <a:pPr lvl="0">
              <a:lnSpc>
                <a:spcPct val="150000"/>
              </a:lnSpc>
            </a:pPr>
            <a:r>
              <a:rPr lang="en-US" sz="1700" dirty="0"/>
              <a:t>4</a:t>
            </a:r>
            <a:r>
              <a:rPr lang="en-US" sz="1700" dirty="0" smtClean="0"/>
              <a:t>) </a:t>
            </a:r>
            <a:r>
              <a:rPr lang="en-US" sz="1700" dirty="0"/>
              <a:t>Export results with “CSV for Excel” formatting for use with MS Excel; find and open file, and sort the </a:t>
            </a:r>
            <a:r>
              <a:rPr lang="en-US" sz="1700" dirty="0" smtClean="0"/>
              <a:t>exported table from A-</a:t>
            </a:r>
            <a:r>
              <a:rPr lang="en-US" sz="1700" dirty="0"/>
              <a:t>&gt;Z by the census tract column (labeled “NAME10”); the census tracts are now listed in ascending order. Save your file.</a:t>
            </a:r>
          </a:p>
        </p:txBody>
      </p:sp>
      <p:pic>
        <p:nvPicPr>
          <p:cNvPr id="19" name="Picture Placeholder 18"/>
          <p:cNvPicPr>
            <a:picLocks noGrp="1" noChangeAspect="1"/>
          </p:cNvPicPr>
          <p:nvPr>
            <p:ph type="pic" idx="13"/>
          </p:nvPr>
        </p:nvPicPr>
        <p:blipFill>
          <a:blip r:embed="rId2">
            <a:extLst>
              <a:ext uri="{28A0092B-C50C-407E-A947-70E740481C1C}">
                <a14:useLocalDpi xmlns:a14="http://schemas.microsoft.com/office/drawing/2010/main" val="0"/>
              </a:ext>
            </a:extLst>
          </a:blip>
          <a:srcRect t="9980" b="9980"/>
          <a:stretch>
            <a:fillRect/>
          </a:stretch>
        </p:blipFill>
        <p:spPr/>
      </p:pic>
    </p:spTree>
    <p:extLst>
      <p:ext uri="{BB962C8B-B14F-4D97-AF65-F5344CB8AC3E}">
        <p14:creationId xmlns:p14="http://schemas.microsoft.com/office/powerpoint/2010/main" val="3292158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t>
            </a:r>
            <a:r>
              <a:rPr lang="en-US" dirty="0" err="1" smtClean="0"/>
              <a:t>u.s.</a:t>
            </a:r>
            <a:r>
              <a:rPr lang="en-US" dirty="0" smtClean="0"/>
              <a:t> census language data</a:t>
            </a:r>
            <a:endParaRPr lang="en-US" dirty="0"/>
          </a:p>
        </p:txBody>
      </p:sp>
      <p:pic>
        <p:nvPicPr>
          <p:cNvPr id="5" name="Picture Placeholder 4"/>
          <p:cNvPicPr>
            <a:picLocks noGrp="1" noChangeAspect="1"/>
          </p:cNvPicPr>
          <p:nvPr>
            <p:ph type="pic" idx="13"/>
          </p:nvPr>
        </p:nvPicPr>
        <p:blipFill>
          <a:blip r:embed="rId2">
            <a:extLst>
              <a:ext uri="{28A0092B-C50C-407E-A947-70E740481C1C}">
                <a14:useLocalDpi xmlns:a14="http://schemas.microsoft.com/office/drawing/2010/main" val="0"/>
              </a:ext>
            </a:extLst>
          </a:blip>
          <a:srcRect t="6355" b="6355"/>
          <a:stretch>
            <a:fillRect/>
          </a:stretch>
        </p:blipFill>
        <p:spPr/>
      </p:pic>
      <p:sp>
        <p:nvSpPr>
          <p:cNvPr id="4" name="Text Placeholder 3"/>
          <p:cNvSpPr>
            <a:spLocks noGrp="1"/>
          </p:cNvSpPr>
          <p:nvPr>
            <p:ph type="body" sz="quarter" idx="14"/>
          </p:nvPr>
        </p:nvSpPr>
        <p:spPr>
          <a:xfrm>
            <a:off x="685006" y="3760342"/>
            <a:ext cx="10820400" cy="829732"/>
          </a:xfrm>
        </p:spPr>
        <p:txBody>
          <a:bodyPr>
            <a:noAutofit/>
          </a:bodyPr>
          <a:lstStyle/>
          <a:p>
            <a:pPr lvl="0">
              <a:lnSpc>
                <a:spcPct val="150000"/>
              </a:lnSpc>
            </a:pPr>
            <a:r>
              <a:rPr lang="en-US" sz="1900" dirty="0"/>
              <a:t>5</a:t>
            </a:r>
            <a:r>
              <a:rPr lang="en-US" sz="1900" dirty="0" smtClean="0"/>
              <a:t>) </a:t>
            </a:r>
            <a:r>
              <a:rPr lang="en-US" sz="1900" dirty="0"/>
              <a:t>Go to the </a:t>
            </a:r>
            <a:r>
              <a:rPr lang="en-US" sz="1900" dirty="0" smtClean="0"/>
              <a:t>U.S. </a:t>
            </a:r>
            <a:r>
              <a:rPr lang="en-US" sz="1900" dirty="0"/>
              <a:t>Census Bureau’s </a:t>
            </a:r>
            <a:r>
              <a:rPr lang="en-US" sz="1900" u="sng" dirty="0">
                <a:hlinkClick r:id="rId3"/>
              </a:rPr>
              <a:t>American </a:t>
            </a:r>
            <a:r>
              <a:rPr lang="en-US" sz="1900" u="sng" dirty="0" err="1">
                <a:hlinkClick r:id="rId3"/>
              </a:rPr>
              <a:t>FactFinder</a:t>
            </a:r>
            <a:r>
              <a:rPr lang="en-US" sz="1900" dirty="0"/>
              <a:t> and go to Advanced Search; select “Show Me All.”</a:t>
            </a:r>
          </a:p>
        </p:txBody>
      </p:sp>
    </p:spTree>
    <p:extLst>
      <p:ext uri="{BB962C8B-B14F-4D97-AF65-F5344CB8AC3E}">
        <p14:creationId xmlns:p14="http://schemas.microsoft.com/office/powerpoint/2010/main" val="3958851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Custom 1">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FF0000"/>
      </a:hlink>
      <a:folHlink>
        <a:srgbClr val="C00000"/>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367</TotalTime>
  <Words>1303</Words>
  <Application>Microsoft Office PowerPoint</Application>
  <PresentationFormat>Widescreen</PresentationFormat>
  <Paragraphs>57</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Century Gothic</vt:lpstr>
      <vt:lpstr>Wingdings 3</vt:lpstr>
      <vt:lpstr>Slice</vt:lpstr>
      <vt:lpstr>Determining language needs for your agency using u.s. census data</vt:lpstr>
      <vt:lpstr>Slide deck notes</vt:lpstr>
      <vt:lpstr>Presentation content</vt:lpstr>
      <vt:lpstr>introduction</vt:lpstr>
      <vt:lpstr>Finding your census tracts</vt:lpstr>
      <vt:lpstr>Finding your census tracts</vt:lpstr>
      <vt:lpstr>Finding your census tracts</vt:lpstr>
      <vt:lpstr>Finding your census tracts</vt:lpstr>
      <vt:lpstr>Finding u.s. census language data</vt:lpstr>
      <vt:lpstr>Finding u.s. census language data</vt:lpstr>
      <vt:lpstr>Finding u.s. census language data</vt:lpstr>
      <vt:lpstr>Finding u.s. census language data</vt:lpstr>
      <vt:lpstr>Finding u.s. census language data</vt:lpstr>
      <vt:lpstr>Finding u.s. census language data</vt:lpstr>
      <vt:lpstr>finalizing your Language needs Assessment</vt:lpstr>
      <vt:lpstr>finalizing your Language needs Assessment</vt:lpstr>
      <vt:lpstr>finalizing your Language needs Assessment</vt:lpstr>
      <vt:lpstr>Final Tips</vt:lpstr>
      <vt:lpstr>Contact Info</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Determining language needs using u.s. census data</dc:title>
  <dc:creator>Velazco, Orlando</dc:creator>
  <cp:lastModifiedBy>Velazco, Orlando</cp:lastModifiedBy>
  <cp:revision>25</cp:revision>
  <dcterms:created xsi:type="dcterms:W3CDTF">2019-09-19T14:39:52Z</dcterms:created>
  <dcterms:modified xsi:type="dcterms:W3CDTF">2019-09-26T21:14:05Z</dcterms:modified>
</cp:coreProperties>
</file>