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9AD"/>
    <a:srgbClr val="D1D3EB"/>
    <a:srgbClr val="612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/>
    <p:restoredTop sz="94725"/>
  </p:normalViewPr>
  <p:slideViewPr>
    <p:cSldViewPr snapToGrid="0" snapToObjects="1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D008-0218-2033-2C27-BEC61A107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81B5E-A158-3000-34DF-3803DB2F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ED1C-5FF0-BDDA-76CB-2C38114D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D5F1-500D-AE9B-A138-636D4B17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D3A3-9E12-B9B6-2D85-E5449CEB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158D-AAA0-688C-9615-D2A9EFA8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16B6-435E-32E2-0F28-8FB9809A1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C465-FEEF-4A4E-6FED-50288036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35CD-F3B6-7111-6FA7-AAEBBC3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52DC6-37F9-C806-BDBD-5241155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F0F7C-2EED-83E4-E495-2AB6F51B6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3C9AA-BDA1-1A54-DD05-46BAB954E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57B8-7E88-0584-5ED8-45397084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C5DE-FF34-20F0-0936-9E6CAA29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5005-B447-CC64-AC01-66565C84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128C-6D98-7BC8-F5B6-A0766E41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6824-7C55-33C6-34ED-CDEB982B7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70DCD-FB7A-2605-CA74-009BBF5D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6E740-8D32-FA9A-B992-78925C8D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3FF98-A4D6-E6C0-5FBE-38A1F748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BC55-9C95-B06C-E770-A0800B58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AE9-3857-6EFD-1BC8-4C7923DB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75BE8-FF90-4B05-4249-B331CB9E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A3DF-8D50-F5AE-5267-3FFE2A17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94FF-1F54-14AF-3AA3-246603D5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D4ED-5ECE-5632-3708-A42110E3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E525-31E9-96C1-84DE-9BFE25479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96A6D-8801-7E18-D7DD-D5BE5AB28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028B2-FA03-FED3-E374-EB1DFE1D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978B5-7309-8BE7-7D25-7796B66C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DB0A-2EBC-35D9-C617-2C8144B3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84EB-89BF-B510-8DEB-3C8B4A29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6B3B1-0C29-E8F3-7C1D-0A72F9076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E677B-BEA6-BBEC-A547-96EC85D67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0DBE8-BF6B-EC01-25BA-50CD509D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D3301-C835-284F-8868-71B4F6F19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37EC1-2757-5BB7-F3B3-C0CC614E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B98B5-4F5E-4A53-569F-7CAA74E5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A6266-8B6A-CA94-3A9C-B8F21E0B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2EE4-2680-23DC-E972-C3C8DDA7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2DEB1-6A05-AF78-0621-20F4B293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9CF64-51B3-E7FE-92F0-176D4761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C6F3-CB21-1F86-BA9C-151F337D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F886B-87EC-E16A-C3AD-AF2D8FDC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0E38A-58DB-CEC9-9625-A71CE7F1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95B4-3702-F714-1B16-E9A1DB2C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36F3-7FE5-E7FE-497C-44D7BD4B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06D3-5DCE-34CE-1C87-61EC961C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DAEEF-F0AE-B64F-7E82-05B027EA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A3F4-DA94-ECC5-8168-D29150DD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E730F-DC67-2628-468D-3F991F92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DC07C-1BB0-47B9-CA24-1C9ED319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C402-0D70-5102-63AF-176DFFFC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341A2-8F0D-0582-A5AB-582CF852C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83734-0059-A7BB-382F-2250E4E5A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51550-0EEE-7330-7DC4-9087950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D8E0-1323-B03A-12CB-10B3CE14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5069-1F03-8233-758B-A94A83A0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389DA-D659-FF9A-9662-EC3080C5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D8D1-786B-581C-CA21-4A3B58213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1FC3-847E-B238-7515-00DEDCD8C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FD02-2E3D-8046-AE05-C9269B76684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635D7-B509-0D03-9FFF-37221228C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0AC39-2FCF-06DE-D26A-7AFAB7F9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4DA8-113F-124B-8D4A-12C7317E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PH/Epidemiology-and-Emerging-Infections/CT-Monkeypo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onkeypox%20|%20Poxvirus%20|%20CD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72A4-FBCF-E71F-99F5-49477713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31273"/>
            <a:ext cx="9795641" cy="267869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Departamento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Salud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Pública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 CT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 Que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Necesitas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Saber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Sobre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la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Viruela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del Mono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60A49-B3E9-27F9-7297-A0631499C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28 de Julio, 2022</a:t>
            </a:r>
          </a:p>
          <a:p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Lynn Sosa, MD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50787"/>
            <a:ext cx="12222403" cy="12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9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hacer para protegerse?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6946" y="1127968"/>
            <a:ext cx="109954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Estar alerta </a:t>
            </a:r>
            <a:r>
              <a:rPr lang="es-ES" dirty="0"/>
              <a:t>de sarpullido nuevo o o inexplicable en su cuerpo o en el cuerpo de su pareja, incluidos los genitales y el 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Consultar a un proveedor de atención médica </a:t>
            </a:r>
            <a:r>
              <a:rPr lang="es-ES" dirty="0"/>
              <a:t>si usted o su pareja han estado enfermos recientemente, se sienten enfermos actualmente o tienen una erupción nueva o inexplicable, y no tienen relaciones sexuales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Evitar el contacto cercano piel con piel con personas que tengan una erupción que se parezca a la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No tocar la erupción ni las costras de una persona con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No besar, abrazar, ni tener relaciones sexuales con alguien con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No compartir utensilios para comer o tazas con una persona con viruela del 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No manipular ni tocar </a:t>
            </a:r>
            <a:r>
              <a:rPr lang="es-ES" dirty="0"/>
              <a:t>la ropa de cama, las toallas, el equipo fetiche, los juguetes sexuales o la ropa de una persona con viruela del 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Los condones pueden ayudar </a:t>
            </a:r>
            <a:r>
              <a:rPr lang="es-ES" dirty="0"/>
              <a:t>si la erupción/llagas se limitan a los genitales/ano; sin embargo, es probable que los condones por sí solos no sean suficientes para prevenir la viruela del mono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Limitar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número</a:t>
            </a:r>
            <a:r>
              <a:rPr lang="en-US" b="1" dirty="0"/>
              <a:t> de parejas </a:t>
            </a:r>
            <a:r>
              <a:rPr lang="en-US" b="1" dirty="0" err="1"/>
              <a:t>sexuales</a:t>
            </a:r>
            <a:r>
              <a:rPr lang="en-US" b="1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reducir</a:t>
            </a:r>
            <a:r>
              <a:rPr lang="en-US" dirty="0"/>
              <a:t> la </a:t>
            </a: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exposición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¿Existen tratamientos para la viruela del mono?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7541" y="1443841"/>
            <a:ext cx="81443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Tecoviramat</a:t>
            </a:r>
            <a:r>
              <a:rPr lang="es-ES" sz="2000" dirty="0"/>
              <a:t> (TPOXX) 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Antiviral desarrollado y aprobado para tratar la viruela, puede usarse para viruela del mono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Consideraciones de tratamiento: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enfermedades graves (incluyendo sangrado, dolor)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alto riesgo de enfermedad grave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considera un fármaco en investigación, por lo que el paciente debe dar su consentimiento antes de iniciar la medicación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El protocolo fue simplificado recientemente por los CDC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TPOXX está disponible en el estado para ayudar a los pacientes a comenzar el tratamiento rápidamente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2B9B1-BA82-F18E-766A-541F23A6B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877" y="1716833"/>
            <a:ext cx="2609245" cy="22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vacunas disponibles hay para la viruela del mono?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6945" y="2181693"/>
            <a:ext cx="104373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Vacuna actualmente asignada a Connecticut 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Suministro muy limitado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Contiene un virus vivo pero </a:t>
            </a:r>
            <a:r>
              <a:rPr lang="es-ES" sz="2000" u="sng" dirty="0"/>
              <a:t>no</a:t>
            </a:r>
            <a:r>
              <a:rPr lang="es-ES" sz="2000" dirty="0"/>
              <a:t> puede contraer la viruela del mono con la vacuna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administra en dos inyecciones subcutáneas con cuatro semanas de diferencia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Una persona se considera completamente inmunizada 14 días después de la segunda dosis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Para personas de 18 años y mayores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eficacia contra la viruela del simio está respaldada por estudios en animales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Las reacciones adversas incluyen reacciones en el lugar de la inyección, como dolor, hinchazón y enrojecimiento.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Es seguro para administrar a personas con VIH y dermatitis atópica.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64A1-AF5E-72FD-385F-ABF2BD5B450A}"/>
              </a:ext>
            </a:extLst>
          </p:cNvPr>
          <p:cNvSpPr txBox="1"/>
          <p:nvPr/>
        </p:nvSpPr>
        <p:spPr>
          <a:xfrm>
            <a:off x="4175915" y="1277803"/>
            <a:ext cx="325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TrebuchetMS" panose="020B0603020202020204" pitchFamily="34" charset="0"/>
              </a:rPr>
              <a:t>JYNNEOS 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395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vacunas disponibles hay para la viruela del mono?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6946" y="1807778"/>
            <a:ext cx="106629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Identificar proveedores de atención médica que estén interesados ​​en administrar esta vacuna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Vacuna viva con el virus </a:t>
            </a:r>
            <a:r>
              <a:rPr lang="es-ES" i="1" dirty="0" err="1"/>
              <a:t>Vaccinia</a:t>
            </a:r>
            <a:r>
              <a:rPr lang="es-ES" i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Administrado como una dosis percutánea a través de una técnica de punción múltiple con una aguja bifurcada (los proveedores deben estar especialmente capacitados)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Después de una inoculación exitosa, se desarrollará una lesión (conocida como “toma”) en el sitio de la vacunación; la lesión puede tardar hasta 6 semanas o más en sanar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respuesta inmunitaria tarda 4 semanas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Autorizado por la FDA para su uso contra la viruela; permitido para su uso contra la viruela del mono bajo un Acceso Expandido IND, que requiere consentimiento informado junto con el envío de formularios adicionales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eficacia de ACAM2000 está respaldada por ensayos clínicos en humanos y estudios en animales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Las reacciones adversas incluyen dolor, hinchazón y enrojecimiento en el lugar de la inyección; fiebre; sarpullido; hinchazón de los ganglios linfáticos; y complicaciones de la inoculación inadvertida.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debe administrarse a personas con compromiso inmunitario (VIH) y otras condiciones médicas determinadas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64A1-AF5E-72FD-385F-ABF2BD5B450A}"/>
              </a:ext>
            </a:extLst>
          </p:cNvPr>
          <p:cNvSpPr txBox="1"/>
          <p:nvPr/>
        </p:nvSpPr>
        <p:spPr>
          <a:xfrm>
            <a:off x="4104545" y="1161447"/>
            <a:ext cx="3402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ACAM 2000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80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se puede usar la vacuna contra la viruela del mono?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6946" y="1443841"/>
            <a:ext cx="1043736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Profilaxis posterior a la exposición (PEP)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una exposición conocida a una persona con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Hasta 14 días después de la exposición para prevenir la enfermedad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Mejor si se administra dentro de los 4 días posteriores a la exposición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Referidos a través de salud pública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PEP ampliado (PEP++)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ciertos factores de riesgo de exposición a la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Tratar de identificar a las personas que podrían haber estado expuestas, incluso si no están seguros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Profilaxis previa a la exposición (PrEP)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 Usado para alguien que podría tener un alto riesgo de exposición a la viruela del simio (trabajador de laboratorio)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No recomendado para la mayoría de las personas en este momento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4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Criterios de elegibilidad para la vacuna contra la viruela del mono en Connecticut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6944" y="1847790"/>
            <a:ext cx="10437369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Las personas que cumplan con los siguientes requisitos: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Gay, bisexual u otro hombre que tiene sexo con hombres y/o transgénero, género no conforme o género no binario </a:t>
            </a:r>
            <a:r>
              <a:rPr lang="es-ES" sz="2000" b="1" dirty="0"/>
              <a:t>Y</a:t>
            </a:r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 18 años o más </a:t>
            </a:r>
            <a:r>
              <a:rPr lang="es-ES" sz="2000" b="1" dirty="0"/>
              <a:t>Y</a:t>
            </a:r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Que ha tenido parejas sexuales múltiples o anónimas en los últimos 14 días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r>
              <a:rPr lang="es-ES" sz="2000" dirty="0"/>
              <a:t>Si son elegibles para vacunarse, las personas deben considerar vacunarse, </a:t>
            </a:r>
            <a:r>
              <a:rPr lang="es-ES" sz="2000" dirty="0" err="1"/>
              <a:t>sobretodo</a:t>
            </a:r>
            <a:r>
              <a:rPr lang="es-ES" sz="2000" dirty="0"/>
              <a:t> si: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Sus parejas muestran síntomas de viruela del mono, como sarpullido o llagas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Conoció a sus parejas recientes a través de aplicaciones en línea o plataformas de redes sociales (como </a:t>
            </a:r>
            <a:r>
              <a:rPr lang="es-ES" sz="1700" dirty="0" err="1"/>
              <a:t>Grindr</a:t>
            </a:r>
            <a:r>
              <a:rPr lang="es-ES" sz="1700" dirty="0"/>
              <a:t>, Tinder o </a:t>
            </a:r>
            <a:r>
              <a:rPr lang="es-ES" sz="1700" dirty="0" err="1"/>
              <a:t>Scruff</a:t>
            </a:r>
            <a:r>
              <a:rPr lang="es-ES" sz="1700" dirty="0"/>
              <a:t>), o en clubes, raves, fiestas sexuales, saunas u otras reuniones grandes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Tiene una afección que puede aumentar su riesgo de padecer una enfermedad grave (VIH u otra afección que debilite su sistema inmunitario, antecedentes de dermatitis atópica o eczema) </a:t>
            </a:r>
          </a:p>
          <a:p>
            <a:pPr lvl="1"/>
            <a:r>
              <a:rPr lang="es-ES" sz="2000" b="1" dirty="0">
                <a:solidFill>
                  <a:srgbClr val="0070C0"/>
                </a:solidFill>
              </a:rPr>
              <a:t>Las personas que han tenido viruela del simio probablemente tengan alguna protección contra otra infección y actualmente no son elegibles para vacunarse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10D97-385E-D976-A8DF-47E2AABD5580}"/>
              </a:ext>
            </a:extLst>
          </p:cNvPr>
          <p:cNvSpPr txBox="1"/>
          <p:nvPr/>
        </p:nvSpPr>
        <p:spPr>
          <a:xfrm>
            <a:off x="586945" y="1139904"/>
            <a:ext cx="10437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Personas identificadas por salud pública como contactos cercanos de alguien que dio positivo por viruela del mono</a:t>
            </a:r>
          </a:p>
        </p:txBody>
      </p:sp>
    </p:spTree>
    <p:extLst>
      <p:ext uri="{BB962C8B-B14F-4D97-AF65-F5344CB8AC3E}">
        <p14:creationId xmlns:p14="http://schemas.microsoft.com/office/powerpoint/2010/main" val="276913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15291" y="175923"/>
            <a:ext cx="110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 de Vacunas Contra la Viruela del Mono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D746C3A-15E9-17C2-ED9F-FC6B5CB0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91" y="1126280"/>
            <a:ext cx="9961418" cy="56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42817"/>
            <a:ext cx="110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Cronología de la Vacuna contra la Viruela del Mono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2A1BD7-6044-61E0-D9AF-ADEA59D44999}"/>
              </a:ext>
            </a:extLst>
          </p:cNvPr>
          <p:cNvSpPr txBox="1"/>
          <p:nvPr/>
        </p:nvSpPr>
        <p:spPr>
          <a:xfrm>
            <a:off x="7663155" y="703893"/>
            <a:ext cx="20989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• </a:t>
            </a:r>
            <a:r>
              <a:rPr lang="en-US" sz="1500" dirty="0" err="1"/>
              <a:t>Distribución</a:t>
            </a:r>
            <a:r>
              <a:rPr lang="en-US" sz="1500" dirty="0"/>
              <a:t> a </a:t>
            </a:r>
            <a:r>
              <a:rPr lang="en-US" sz="1500" b="1" dirty="0"/>
              <a:t>15         </a:t>
            </a:r>
          </a:p>
          <a:p>
            <a:r>
              <a:rPr lang="en-US" sz="1500" b="1" dirty="0"/>
              <a:t>   </a:t>
            </a:r>
            <a:r>
              <a:rPr lang="en-US" sz="1500" b="1" dirty="0" err="1"/>
              <a:t>comunidades</a:t>
            </a:r>
            <a:endParaRPr lang="en-US" sz="1500" b="1" dirty="0"/>
          </a:p>
          <a:p>
            <a:r>
              <a:rPr lang="en-US" sz="1500" dirty="0"/>
              <a:t>   </a:t>
            </a:r>
            <a:r>
              <a:rPr lang="en-US" sz="1500" dirty="0" err="1"/>
              <a:t>clínicas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CT  para    </a:t>
            </a:r>
          </a:p>
          <a:p>
            <a:r>
              <a:rPr lang="en-US" sz="1500" dirty="0"/>
              <a:t>   </a:t>
            </a:r>
            <a:r>
              <a:rPr lang="en-US" sz="1500" dirty="0" err="1"/>
              <a:t>garantizar</a:t>
            </a:r>
            <a:r>
              <a:rPr lang="en-US" sz="1500" dirty="0"/>
              <a:t> un </a:t>
            </a:r>
            <a:r>
              <a:rPr lang="en-US" sz="1500" dirty="0" err="1"/>
              <a:t>acceso</a:t>
            </a:r>
            <a:r>
              <a:rPr lang="en-US" sz="1500" dirty="0"/>
              <a:t> </a:t>
            </a:r>
          </a:p>
          <a:p>
            <a:r>
              <a:rPr lang="en-US" sz="1500" dirty="0"/>
              <a:t>   </a:t>
            </a:r>
            <a:r>
              <a:rPr lang="en-US" sz="1500" dirty="0" err="1"/>
              <a:t>rápido</a:t>
            </a:r>
            <a:r>
              <a:rPr lang="en-US" sz="1500" dirty="0"/>
              <a:t> a la </a:t>
            </a:r>
            <a:r>
              <a:rPr lang="en-US" sz="1500" dirty="0" err="1"/>
              <a:t>vacuna</a:t>
            </a:r>
            <a:r>
              <a:rPr lang="en-US" sz="1500" dirty="0"/>
              <a:t> para </a:t>
            </a:r>
          </a:p>
          <a:p>
            <a:r>
              <a:rPr lang="en-US" sz="1500" dirty="0"/>
              <a:t>   </a:t>
            </a:r>
            <a:r>
              <a:rPr lang="en-US" sz="1500" dirty="0" err="1"/>
              <a:t>los</a:t>
            </a:r>
            <a:r>
              <a:rPr lang="en-US" sz="1500" dirty="0"/>
              <a:t> </a:t>
            </a:r>
            <a:r>
              <a:rPr lang="en-US" sz="1500" dirty="0" err="1"/>
              <a:t>contactos</a:t>
            </a:r>
            <a:r>
              <a:rPr lang="en-US" sz="1500" dirty="0"/>
              <a:t> </a:t>
            </a:r>
            <a:r>
              <a:rPr lang="en-US" sz="1500" dirty="0" err="1"/>
              <a:t>cercanos</a:t>
            </a:r>
            <a:r>
              <a:rPr lang="en-US" sz="1500" dirty="0"/>
              <a:t>  </a:t>
            </a:r>
          </a:p>
          <a:p>
            <a:r>
              <a:rPr lang="en-US" sz="1500" dirty="0"/>
              <a:t>   </a:t>
            </a:r>
            <a:r>
              <a:rPr lang="en-US" sz="1500" dirty="0" err="1"/>
              <a:t>identificados</a:t>
            </a:r>
            <a:endParaRPr lang="en-US" sz="1500" dirty="0"/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ABC14-C1C6-C27A-7105-C11861CE74B0}"/>
              </a:ext>
            </a:extLst>
          </p:cNvPr>
          <p:cNvSpPr txBox="1"/>
          <p:nvPr/>
        </p:nvSpPr>
        <p:spPr>
          <a:xfrm>
            <a:off x="1092355" y="1605829"/>
            <a:ext cx="19609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• </a:t>
            </a:r>
            <a:r>
              <a:rPr lang="en-US" sz="1600" dirty="0"/>
              <a:t>El </a:t>
            </a:r>
            <a:r>
              <a:rPr lang="en-US" sz="1600" dirty="0" err="1"/>
              <a:t>gobierno</a:t>
            </a:r>
            <a:r>
              <a:rPr lang="en-US" sz="1600" dirty="0"/>
              <a:t>      </a:t>
            </a:r>
          </a:p>
          <a:p>
            <a:r>
              <a:rPr lang="en-US" sz="1600" dirty="0"/>
              <a:t>   federal </a:t>
            </a:r>
            <a:r>
              <a:rPr lang="en-US" sz="1600" dirty="0" err="1"/>
              <a:t>anuncia</a:t>
            </a:r>
            <a:r>
              <a:rPr lang="en-US" sz="1600" dirty="0"/>
              <a:t> un   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enfoque</a:t>
            </a:r>
            <a:r>
              <a:rPr lang="en-US" sz="1600" dirty="0"/>
              <a:t> de   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asignación</a:t>
            </a:r>
            <a:r>
              <a:rPr lang="en-US" sz="1600" dirty="0"/>
              <a:t> gradual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• </a:t>
            </a:r>
            <a:r>
              <a:rPr lang="en-US" sz="1600" b="1" dirty="0" err="1">
                <a:solidFill>
                  <a:srgbClr val="C00000"/>
                </a:solidFill>
              </a:rPr>
              <a:t>Fase</a:t>
            </a:r>
            <a:r>
              <a:rPr lang="en-US" sz="1600" b="1" dirty="0">
                <a:solidFill>
                  <a:srgbClr val="C00000"/>
                </a:solidFill>
              </a:rPr>
              <a:t> 1: Cero </a:t>
            </a:r>
            <a:r>
              <a:rPr lang="en-US" sz="1600" b="1" dirty="0" err="1">
                <a:solidFill>
                  <a:srgbClr val="C00000"/>
                </a:solidFill>
              </a:rPr>
              <a:t>Dosis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44B33-1204-6A5A-6C9C-4CE188F0EB9D}"/>
              </a:ext>
            </a:extLst>
          </p:cNvPr>
          <p:cNvSpPr txBox="1"/>
          <p:nvPr/>
        </p:nvSpPr>
        <p:spPr>
          <a:xfrm>
            <a:off x="1096100" y="1534017"/>
            <a:ext cx="133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28 de Junio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C9744-9DB4-062E-8E04-F5659535F2D0}"/>
              </a:ext>
            </a:extLst>
          </p:cNvPr>
          <p:cNvSpPr txBox="1"/>
          <p:nvPr/>
        </p:nvSpPr>
        <p:spPr>
          <a:xfrm>
            <a:off x="4579742" y="1500230"/>
            <a:ext cx="1516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  15 de Julio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C55195-A6E2-7EE5-9EEF-3E9DB918336B}"/>
              </a:ext>
            </a:extLst>
          </p:cNvPr>
          <p:cNvSpPr txBox="1"/>
          <p:nvPr/>
        </p:nvSpPr>
        <p:spPr>
          <a:xfrm>
            <a:off x="4441973" y="1831868"/>
            <a:ext cx="18325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Notificación</a:t>
            </a:r>
            <a:r>
              <a:rPr lang="en-US" sz="1600" dirty="0"/>
              <a:t> de la </a:t>
            </a:r>
            <a:r>
              <a:rPr lang="en-US" sz="1600" dirty="0" err="1"/>
              <a:t>asignación</a:t>
            </a:r>
            <a:r>
              <a:rPr lang="en-US" sz="1600" dirty="0"/>
              <a:t> de la </a:t>
            </a:r>
            <a:r>
              <a:rPr lang="en-US" sz="1600" dirty="0" err="1"/>
              <a:t>fase</a:t>
            </a:r>
            <a:r>
              <a:rPr lang="en-US" sz="1600" dirty="0"/>
              <a:t> 2b</a:t>
            </a:r>
          </a:p>
          <a:p>
            <a:r>
              <a:rPr lang="en-US" sz="1600" dirty="0"/>
              <a:t>•     </a:t>
            </a:r>
            <a:r>
              <a:rPr lang="en-US" sz="1600" b="1" dirty="0" err="1">
                <a:solidFill>
                  <a:srgbClr val="C00000"/>
                </a:solidFill>
              </a:rPr>
              <a:t>Fase</a:t>
            </a:r>
            <a:r>
              <a:rPr lang="en-US" sz="1600" b="1" dirty="0">
                <a:solidFill>
                  <a:srgbClr val="C00000"/>
                </a:solidFill>
              </a:rPr>
              <a:t> 2b: 1143     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      </a:t>
            </a:r>
            <a:r>
              <a:rPr lang="en-US" sz="1600" b="1" dirty="0" err="1">
                <a:solidFill>
                  <a:srgbClr val="C00000"/>
                </a:solidFill>
              </a:rPr>
              <a:t>Dosis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AD835-0CC4-97E1-9D6E-DF80C22879D6}"/>
              </a:ext>
            </a:extLst>
          </p:cNvPr>
          <p:cNvSpPr txBox="1"/>
          <p:nvPr/>
        </p:nvSpPr>
        <p:spPr>
          <a:xfrm>
            <a:off x="7710054" y="1349351"/>
            <a:ext cx="147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25 de Julio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B80C0-7685-4C3B-C11C-8CA335D1E065}"/>
              </a:ext>
            </a:extLst>
          </p:cNvPr>
          <p:cNvSpPr txBox="1"/>
          <p:nvPr/>
        </p:nvSpPr>
        <p:spPr>
          <a:xfrm>
            <a:off x="10376259" y="1384653"/>
            <a:ext cx="1815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Próximamente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6C3E8-489B-144E-33AF-F7524D801E82}"/>
              </a:ext>
            </a:extLst>
          </p:cNvPr>
          <p:cNvSpPr txBox="1"/>
          <p:nvPr/>
        </p:nvSpPr>
        <p:spPr>
          <a:xfrm>
            <a:off x="10716490" y="1903349"/>
            <a:ext cx="117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TBA de </a:t>
            </a:r>
            <a:r>
              <a:rPr lang="en-US" sz="1600" dirty="0" err="1"/>
              <a:t>asignación</a:t>
            </a:r>
            <a:r>
              <a:rPr lang="en-US" sz="1600" dirty="0"/>
              <a:t> de </a:t>
            </a:r>
            <a:r>
              <a:rPr lang="en-US" sz="1600" dirty="0" err="1"/>
              <a:t>Fase</a:t>
            </a:r>
            <a:r>
              <a:rPr lang="en-US" sz="1600" dirty="0"/>
              <a:t> 3</a:t>
            </a:r>
          </a:p>
        </p:txBody>
      </p:sp>
      <p:sp>
        <p:nvSpPr>
          <p:cNvPr id="22" name="Notched Right Arrow 21">
            <a:extLst>
              <a:ext uri="{FF2B5EF4-FFF2-40B4-BE49-F238E27FC236}">
                <a16:creationId xmlns:a16="http://schemas.microsoft.com/office/drawing/2014/main" id="{1268CD7E-EBA9-D318-B032-FA9C2C675A85}"/>
              </a:ext>
            </a:extLst>
          </p:cNvPr>
          <p:cNvSpPr/>
          <p:nvPr/>
        </p:nvSpPr>
        <p:spPr>
          <a:xfrm>
            <a:off x="829540" y="2901284"/>
            <a:ext cx="10960677" cy="2350887"/>
          </a:xfrm>
          <a:prstGeom prst="notchedRightArrow">
            <a:avLst/>
          </a:prstGeom>
          <a:solidFill>
            <a:srgbClr val="D1D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CE6F5C-24C8-3D74-AF24-227E57146EBB}"/>
              </a:ext>
            </a:extLst>
          </p:cNvPr>
          <p:cNvSpPr/>
          <p:nvPr/>
        </p:nvSpPr>
        <p:spPr>
          <a:xfrm>
            <a:off x="1719561" y="3788704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888E0B-5AD9-1D75-CEA7-BB2BDE50586B}"/>
              </a:ext>
            </a:extLst>
          </p:cNvPr>
          <p:cNvSpPr/>
          <p:nvPr/>
        </p:nvSpPr>
        <p:spPr>
          <a:xfrm>
            <a:off x="6529753" y="3788871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EC080D-A7DB-C339-EB0D-26E673FE6FD7}"/>
              </a:ext>
            </a:extLst>
          </p:cNvPr>
          <p:cNvSpPr/>
          <p:nvPr/>
        </p:nvSpPr>
        <p:spPr>
          <a:xfrm>
            <a:off x="4741039" y="3782672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E6D70E-3F39-CA6F-8BB8-92BCC4383E3D}"/>
              </a:ext>
            </a:extLst>
          </p:cNvPr>
          <p:cNvSpPr/>
          <p:nvPr/>
        </p:nvSpPr>
        <p:spPr>
          <a:xfrm>
            <a:off x="3197592" y="3780376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90B0B0-8588-A73B-E4EE-EAEADE62D440}"/>
              </a:ext>
            </a:extLst>
          </p:cNvPr>
          <p:cNvSpPr/>
          <p:nvPr/>
        </p:nvSpPr>
        <p:spPr>
          <a:xfrm>
            <a:off x="8097049" y="3796933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35A7B7-F9A5-C63B-9537-37A10B6987D1}"/>
              </a:ext>
            </a:extLst>
          </p:cNvPr>
          <p:cNvSpPr/>
          <p:nvPr/>
        </p:nvSpPr>
        <p:spPr>
          <a:xfrm>
            <a:off x="9762119" y="3780376"/>
            <a:ext cx="614140" cy="5927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120906-4556-D932-EB4A-5DBC7C096D5B}"/>
              </a:ext>
            </a:extLst>
          </p:cNvPr>
          <p:cNvSpPr txBox="1"/>
          <p:nvPr/>
        </p:nvSpPr>
        <p:spPr>
          <a:xfrm>
            <a:off x="2924900" y="4947188"/>
            <a:ext cx="18325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• </a:t>
            </a:r>
            <a:r>
              <a:rPr lang="en-US" sz="1600" dirty="0" err="1"/>
              <a:t>Notificación</a:t>
            </a:r>
            <a:r>
              <a:rPr lang="en-US" sz="1600" dirty="0"/>
              <a:t> de la   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asignación</a:t>
            </a:r>
            <a:r>
              <a:rPr lang="en-US" sz="1600" dirty="0"/>
              <a:t> de la    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Fase</a:t>
            </a:r>
            <a:r>
              <a:rPr lang="en-US" sz="1600" dirty="0"/>
              <a:t> 2a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• </a:t>
            </a:r>
            <a:r>
              <a:rPr lang="en-US" sz="1600" b="1" dirty="0" err="1">
                <a:solidFill>
                  <a:srgbClr val="C00000"/>
                </a:solidFill>
              </a:rPr>
              <a:t>Fase</a:t>
            </a:r>
            <a:r>
              <a:rPr lang="en-US" sz="1600" b="1" dirty="0">
                <a:solidFill>
                  <a:srgbClr val="C00000"/>
                </a:solidFill>
              </a:rPr>
              <a:t> 2a: 635    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  </a:t>
            </a:r>
            <a:r>
              <a:rPr lang="en-US" sz="1600" b="1" dirty="0" err="1">
                <a:solidFill>
                  <a:srgbClr val="C00000"/>
                </a:solidFill>
              </a:rPr>
              <a:t>dosis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280C4E-0600-B6F8-EE07-B69DE3251E68}"/>
              </a:ext>
            </a:extLst>
          </p:cNvPr>
          <p:cNvSpPr txBox="1"/>
          <p:nvPr/>
        </p:nvSpPr>
        <p:spPr>
          <a:xfrm>
            <a:off x="2995905" y="4760226"/>
            <a:ext cx="1160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8 de Julio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5252C4-D075-D5C5-F442-472274A8059D}"/>
              </a:ext>
            </a:extLst>
          </p:cNvPr>
          <p:cNvSpPr txBox="1"/>
          <p:nvPr/>
        </p:nvSpPr>
        <p:spPr>
          <a:xfrm>
            <a:off x="9049920" y="5046111"/>
            <a:ext cx="17472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dirty="0"/>
              <a:t>• </a:t>
            </a:r>
            <a:r>
              <a:rPr lang="en-US" sz="1600" dirty="0" err="1"/>
              <a:t>Implementación</a:t>
            </a:r>
            <a:r>
              <a:rPr lang="en-US" sz="1600" dirty="0"/>
              <a:t>    </a:t>
            </a:r>
          </a:p>
          <a:p>
            <a:r>
              <a:rPr lang="en-US" sz="1600" dirty="0"/>
              <a:t>    de PEP++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ampliado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47DE71-EB7F-F216-9277-BD15B3787729}"/>
              </a:ext>
            </a:extLst>
          </p:cNvPr>
          <p:cNvSpPr txBox="1"/>
          <p:nvPr/>
        </p:nvSpPr>
        <p:spPr>
          <a:xfrm>
            <a:off x="9116946" y="4891773"/>
            <a:ext cx="1387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 de Agosto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E18DD-862C-A940-AE01-98D967F2513C}"/>
              </a:ext>
            </a:extLst>
          </p:cNvPr>
          <p:cNvSpPr txBox="1"/>
          <p:nvPr/>
        </p:nvSpPr>
        <p:spPr>
          <a:xfrm>
            <a:off x="6274517" y="5269159"/>
            <a:ext cx="19630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1600" b="1" dirty="0" err="1"/>
              <a:t>Todas</a:t>
            </a:r>
            <a:r>
              <a:rPr lang="en-US" sz="1600" b="1" dirty="0"/>
              <a:t> </a:t>
            </a:r>
            <a:r>
              <a:rPr lang="en-US" sz="1600" dirty="0"/>
              <a:t>las </a:t>
            </a:r>
            <a:r>
              <a:rPr lang="en-US" sz="1600" dirty="0" err="1"/>
              <a:t>dosis</a:t>
            </a:r>
            <a:r>
              <a:rPr lang="en-US" sz="1600" dirty="0"/>
              <a:t>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disponibles</a:t>
            </a:r>
            <a:endParaRPr lang="en-US" sz="1600" dirty="0"/>
          </a:p>
          <a:p>
            <a:r>
              <a:rPr lang="en-US" sz="1600" dirty="0"/>
              <a:t>    </a:t>
            </a:r>
            <a:r>
              <a:rPr lang="en-US" sz="1600" dirty="0" err="1"/>
              <a:t>entregadas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4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depósitos</a:t>
            </a:r>
            <a:r>
              <a:rPr lang="en-US" sz="1600" dirty="0"/>
              <a:t> de   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hospitales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5E9977-A9DC-41EB-7304-911F0DCE6D37}"/>
              </a:ext>
            </a:extLst>
          </p:cNvPr>
          <p:cNvSpPr txBox="1"/>
          <p:nvPr/>
        </p:nvSpPr>
        <p:spPr>
          <a:xfrm>
            <a:off x="6309878" y="4806392"/>
            <a:ext cx="100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</a:rPr>
              <a:t>July 22</a:t>
            </a:r>
            <a:br>
              <a:rPr lang="en-US" sz="1800" b="1" dirty="0">
                <a:effectLst/>
                <a:latin typeface="TrebuchetMS" panose="020B0603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72A4-FBCF-E71F-99F5-49477713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530" y="3009425"/>
            <a:ext cx="9793904" cy="70125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Pruebas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eguir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ofreciendo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pruebas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contra la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viruela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mono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estatal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salud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pública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junto con 5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comerciales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Qué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está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haciendo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DPH para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enfrentar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viruela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mono</a:t>
            </a:r>
          </a:p>
        </p:txBody>
      </p:sp>
      <p:pic>
        <p:nvPicPr>
          <p:cNvPr id="1025" name="Picture 1" descr="page2image18203872">
            <a:extLst>
              <a:ext uri="{FF2B5EF4-FFF2-40B4-BE49-F238E27FC236}">
                <a16:creationId xmlns:a16="http://schemas.microsoft.com/office/drawing/2014/main" id="{6315C4AD-ECFE-AAEE-C1D8-4B0BC3BD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2" y="144985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D53657-CBE8-9144-A526-5156F4138F80}"/>
              </a:ext>
            </a:extLst>
          </p:cNvPr>
          <p:cNvSpPr txBox="1">
            <a:spLocks/>
          </p:cNvSpPr>
          <p:nvPr/>
        </p:nvSpPr>
        <p:spPr>
          <a:xfrm>
            <a:off x="1461530" y="1183562"/>
            <a:ext cx="9793904" cy="1471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Educación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Proporcionar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actualizada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proveedores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atención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médica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proveedores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comunitarios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público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través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comunicaciones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regulares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seminarios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web, sitio web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dedicado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viruela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mono</a:t>
            </a:r>
          </a:p>
        </p:txBody>
      </p:sp>
      <p:pic>
        <p:nvPicPr>
          <p:cNvPr id="1026" name="Picture 2" descr="page2image18216560">
            <a:extLst>
              <a:ext uri="{FF2B5EF4-FFF2-40B4-BE49-F238E27FC236}">
                <a16:creationId xmlns:a16="http://schemas.microsoft.com/office/drawing/2014/main" id="{EA2E2877-61A4-2C49-0DB3-FDC0570B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2" y="2784894"/>
            <a:ext cx="6477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18216768">
            <a:extLst>
              <a:ext uri="{FF2B5EF4-FFF2-40B4-BE49-F238E27FC236}">
                <a16:creationId xmlns:a16="http://schemas.microsoft.com/office/drawing/2014/main" id="{726D0211-5D58-4547-72A9-0053EDC8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2" y="4234229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AC5193-3956-D60E-7A2A-8122C15F992E}"/>
              </a:ext>
            </a:extLst>
          </p:cNvPr>
          <p:cNvSpPr txBox="1">
            <a:spLocks/>
          </p:cNvSpPr>
          <p:nvPr/>
        </p:nvSpPr>
        <p:spPr>
          <a:xfrm>
            <a:off x="1461530" y="4234229"/>
            <a:ext cx="9793904" cy="789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Tratamiento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acilitar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rápido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TPOXX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mediante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pre-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posicionamiento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medicamentos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Estado</a:t>
            </a:r>
          </a:p>
        </p:txBody>
      </p:sp>
      <p:pic>
        <p:nvPicPr>
          <p:cNvPr id="10" name="Picture 3" descr="page2image18206160">
            <a:extLst>
              <a:ext uri="{FF2B5EF4-FFF2-40B4-BE49-F238E27FC236}">
                <a16:creationId xmlns:a16="http://schemas.microsoft.com/office/drawing/2014/main" id="{C0B626F7-67BA-44C6-6E8B-7FABB9E8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2" y="5224829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39F2B0-095B-2F33-AF47-FD3CD525A96B}"/>
              </a:ext>
            </a:extLst>
          </p:cNvPr>
          <p:cNvSpPr txBox="1">
            <a:spLocks/>
          </p:cNvSpPr>
          <p:nvPr/>
        </p:nvSpPr>
        <p:spPr>
          <a:xfrm>
            <a:off x="1461530" y="5371797"/>
            <a:ext cx="9793904" cy="849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Vacuna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mplementación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red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clínicas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garantizar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rápido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vacuna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las personas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elegibles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Connecticut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4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787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¡Gracias!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85FE20-9981-B55F-D388-4305D824E9CA}"/>
              </a:ext>
            </a:extLst>
          </p:cNvPr>
          <p:cNvSpPr txBox="1"/>
          <p:nvPr/>
        </p:nvSpPr>
        <p:spPr>
          <a:xfrm>
            <a:off x="1173892" y="1524053"/>
            <a:ext cx="79908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Para </a:t>
            </a:r>
            <a:r>
              <a:rPr lang="en-US" sz="2800" dirty="0" err="1"/>
              <a:t>obtener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la </a:t>
            </a:r>
            <a:r>
              <a:rPr lang="en-US" sz="2800" dirty="0" err="1"/>
              <a:t>viruela</a:t>
            </a:r>
            <a:r>
              <a:rPr lang="en-US" sz="2800" dirty="0"/>
              <a:t> del mono </a:t>
            </a:r>
            <a:r>
              <a:rPr lang="en-US" sz="2800" dirty="0" err="1"/>
              <a:t>en</a:t>
            </a:r>
            <a:r>
              <a:rPr lang="en-US" sz="2800" dirty="0"/>
              <a:t> Connecticut, </a:t>
            </a:r>
            <a:r>
              <a:rPr lang="en-US" sz="2800" dirty="0" err="1"/>
              <a:t>visite</a:t>
            </a:r>
            <a:r>
              <a:rPr lang="en-US" sz="2800" dirty="0"/>
              <a:t>:</a:t>
            </a:r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CT Monkeypox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Centros</a:t>
            </a:r>
            <a:r>
              <a:rPr lang="en-US" sz="2800" dirty="0"/>
              <a:t> para </a:t>
            </a:r>
            <a:r>
              <a:rPr lang="en-US" sz="2800" dirty="0" err="1"/>
              <a:t>el</a:t>
            </a:r>
            <a:r>
              <a:rPr lang="en-US" sz="2800" dirty="0"/>
              <a:t> Control de </a:t>
            </a:r>
            <a:r>
              <a:rPr lang="en-US" sz="2800" dirty="0" err="1"/>
              <a:t>Enfermedades</a:t>
            </a:r>
            <a:r>
              <a:rPr lang="en-US" sz="2800" dirty="0"/>
              <a:t>:</a:t>
            </a:r>
            <a:endParaRPr lang="en-US" sz="2800" dirty="0">
              <a:hlinkClick r:id="rId4"/>
            </a:endParaRPr>
          </a:p>
          <a:p>
            <a:r>
              <a:rPr lang="en-US" sz="2800" dirty="0">
                <a:hlinkClick r:id="rId4"/>
              </a:rPr>
              <a:t>Monkeypox | Poxvirus | CDC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2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72A4-FBCF-E71F-99F5-49477713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530" y="2797527"/>
            <a:ext cx="9793904" cy="55512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Cómo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se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viruela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del mono y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cómo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realizar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una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prueba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06064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 que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necesitas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saber</a:t>
            </a:r>
          </a:p>
        </p:txBody>
      </p:sp>
      <p:pic>
        <p:nvPicPr>
          <p:cNvPr id="1025" name="Picture 1" descr="page2image18203872">
            <a:extLst>
              <a:ext uri="{FF2B5EF4-FFF2-40B4-BE49-F238E27FC236}">
                <a16:creationId xmlns:a16="http://schemas.microsoft.com/office/drawing/2014/main" id="{6315C4AD-ECFE-AAEE-C1D8-4B0BC3BD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2" y="140825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D53657-CBE8-9144-A526-5156F4138F80}"/>
              </a:ext>
            </a:extLst>
          </p:cNvPr>
          <p:cNvSpPr txBox="1">
            <a:spLocks/>
          </p:cNvSpPr>
          <p:nvPr/>
        </p:nvSpPr>
        <p:spPr>
          <a:xfrm>
            <a:off x="1461530" y="1616797"/>
            <a:ext cx="9793904" cy="555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Qué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es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viruela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del mono y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quiénes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afecta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?</a:t>
            </a:r>
          </a:p>
        </p:txBody>
      </p:sp>
      <p:pic>
        <p:nvPicPr>
          <p:cNvPr id="1026" name="Picture 2" descr="page2image18216560">
            <a:extLst>
              <a:ext uri="{FF2B5EF4-FFF2-40B4-BE49-F238E27FC236}">
                <a16:creationId xmlns:a16="http://schemas.microsoft.com/office/drawing/2014/main" id="{EA2E2877-61A4-2C49-0DB3-FDC0570B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2" y="2573440"/>
            <a:ext cx="6477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18216768">
            <a:extLst>
              <a:ext uri="{FF2B5EF4-FFF2-40B4-BE49-F238E27FC236}">
                <a16:creationId xmlns:a16="http://schemas.microsoft.com/office/drawing/2014/main" id="{726D0211-5D58-4547-72A9-0053EDC8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2" y="3852921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AC5193-3956-D60E-7A2A-8122C15F992E}"/>
              </a:ext>
            </a:extLst>
          </p:cNvPr>
          <p:cNvSpPr txBox="1">
            <a:spLocks/>
          </p:cNvSpPr>
          <p:nvPr/>
        </p:nvSpPr>
        <p:spPr>
          <a:xfrm>
            <a:off x="1461530" y="3907321"/>
            <a:ext cx="9793904" cy="555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Existen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tratamientos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para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viruela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del mono?</a:t>
            </a:r>
          </a:p>
        </p:txBody>
      </p:sp>
      <p:pic>
        <p:nvPicPr>
          <p:cNvPr id="10" name="Picture 3" descr="page2image18206160">
            <a:extLst>
              <a:ext uri="{FF2B5EF4-FFF2-40B4-BE49-F238E27FC236}">
                <a16:creationId xmlns:a16="http://schemas.microsoft.com/office/drawing/2014/main" id="{C0B626F7-67BA-44C6-6E8B-7FABB9E8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" y="5047092"/>
            <a:ext cx="1261952" cy="13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39F2B0-095B-2F33-AF47-FD3CD525A96B}"/>
              </a:ext>
            </a:extLst>
          </p:cNvPr>
          <p:cNvSpPr txBox="1">
            <a:spLocks/>
          </p:cNvSpPr>
          <p:nvPr/>
        </p:nvSpPr>
        <p:spPr>
          <a:xfrm>
            <a:off x="1461530" y="5241203"/>
            <a:ext cx="9793904" cy="555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Cómo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puede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alguien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vacunarse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contra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viruela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del mono?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5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Qué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sabíamos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sobre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viruela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mono?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4EF213-CD05-17BF-2C5B-FAB91640E26D}"/>
              </a:ext>
            </a:extLst>
          </p:cNvPr>
          <p:cNvSpPr txBox="1"/>
          <p:nvPr/>
        </p:nvSpPr>
        <p:spPr>
          <a:xfrm>
            <a:off x="306946" y="1226669"/>
            <a:ext cx="1157810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1700" dirty="0"/>
              <a:t>No es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enfermedad</a:t>
            </a:r>
            <a:r>
              <a:rPr lang="en-US" sz="1700" dirty="0"/>
              <a:t> </a:t>
            </a:r>
            <a:r>
              <a:rPr lang="en-US" sz="1700" dirty="0" err="1"/>
              <a:t>nueva</a:t>
            </a:r>
            <a:r>
              <a:rPr lang="en-US" sz="1700" dirty="0"/>
              <a:t>, </a:t>
            </a:r>
            <a:r>
              <a:rPr lang="en-US" sz="1700" dirty="0" err="1"/>
              <a:t>pero</a:t>
            </a:r>
            <a:r>
              <a:rPr lang="en-US" sz="1700" dirty="0"/>
              <a:t> es rara</a:t>
            </a:r>
          </a:p>
          <a:p>
            <a:endParaRPr lang="en-US" sz="1700" dirty="0"/>
          </a:p>
          <a:p>
            <a:r>
              <a:rPr lang="en-US" sz="1700" dirty="0"/>
              <a:t>• </a:t>
            </a:r>
            <a:r>
              <a:rPr lang="en-US" sz="1700" dirty="0" err="1"/>
              <a:t>Endémica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África</a:t>
            </a:r>
            <a:r>
              <a:rPr lang="en-US" sz="1700" dirty="0"/>
              <a:t> Occidental y Central</a:t>
            </a:r>
          </a:p>
          <a:p>
            <a:endParaRPr lang="en-US" sz="1700" dirty="0"/>
          </a:p>
          <a:p>
            <a:r>
              <a:rPr lang="en-US" sz="1700" dirty="0"/>
              <a:t>• </a:t>
            </a:r>
            <a:r>
              <a:rPr lang="en-US" sz="1700" dirty="0" err="1"/>
              <a:t>Causado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virus de la </a:t>
            </a:r>
            <a:r>
              <a:rPr lang="en-US" sz="1700" dirty="0" err="1"/>
              <a:t>Viruela</a:t>
            </a:r>
            <a:r>
              <a:rPr lang="en-US" sz="1700" dirty="0"/>
              <a:t> del Mono o </a:t>
            </a:r>
            <a:r>
              <a:rPr lang="en-US" sz="1700" dirty="0" err="1"/>
              <a:t>Simio</a:t>
            </a:r>
            <a:r>
              <a:rPr lang="en-US" sz="1700" dirty="0"/>
              <a:t> (un </a:t>
            </a:r>
            <a:r>
              <a:rPr lang="en-US" sz="1700" i="1" dirty="0" err="1"/>
              <a:t>Ortopoxvirus</a:t>
            </a:r>
            <a:r>
              <a:rPr lang="en-US" sz="1700" dirty="0"/>
              <a:t>)</a:t>
            </a:r>
          </a:p>
          <a:p>
            <a:endParaRPr lang="en-US" sz="1700" dirty="0"/>
          </a:p>
          <a:p>
            <a:r>
              <a:rPr lang="en-US" sz="1700" dirty="0"/>
              <a:t>• El </a:t>
            </a:r>
            <a:r>
              <a:rPr lang="en-US" sz="1700" dirty="0" err="1"/>
              <a:t>reservorio</a:t>
            </a:r>
            <a:r>
              <a:rPr lang="en-US" sz="1700" dirty="0"/>
              <a:t> animal </a:t>
            </a:r>
            <a:r>
              <a:rPr lang="en-US" sz="1700" dirty="0" err="1"/>
              <a:t>específico</a:t>
            </a:r>
            <a:r>
              <a:rPr lang="en-US" sz="1700" dirty="0"/>
              <a:t> es </a:t>
            </a:r>
            <a:r>
              <a:rPr lang="en-US" sz="1700" dirty="0" err="1"/>
              <a:t>desconocido</a:t>
            </a:r>
            <a:r>
              <a:rPr lang="en-US" sz="1700" dirty="0"/>
              <a:t>, </a:t>
            </a:r>
            <a:r>
              <a:rPr lang="en-US" sz="1700" dirty="0" err="1"/>
              <a:t>pero</a:t>
            </a:r>
            <a:r>
              <a:rPr lang="en-US" sz="1700" dirty="0"/>
              <a:t> </a:t>
            </a:r>
            <a:r>
              <a:rPr lang="en-US" sz="1700" dirty="0" err="1"/>
              <a:t>probablemente</a:t>
            </a:r>
            <a:r>
              <a:rPr lang="en-US" sz="1700" dirty="0"/>
              <a:t> </a:t>
            </a:r>
            <a:r>
              <a:rPr lang="en-US" sz="1700" dirty="0" err="1"/>
              <a:t>mamíferos</a:t>
            </a:r>
            <a:r>
              <a:rPr lang="en-US" sz="1700" dirty="0"/>
              <a:t> </a:t>
            </a:r>
            <a:r>
              <a:rPr lang="en-US" sz="1700" dirty="0" err="1"/>
              <a:t>pequeños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• </a:t>
            </a:r>
            <a:r>
              <a:rPr lang="en-US" sz="1700" dirty="0" err="1"/>
              <a:t>Puede</a:t>
            </a:r>
            <a:r>
              <a:rPr lang="en-US" sz="1700" dirty="0"/>
              <a:t> </a:t>
            </a:r>
            <a:r>
              <a:rPr lang="en-US" sz="1700" dirty="0" err="1"/>
              <a:t>propagarse</a:t>
            </a:r>
            <a:r>
              <a:rPr lang="en-US" sz="1700" dirty="0"/>
              <a:t> de </a:t>
            </a:r>
            <a:r>
              <a:rPr lang="en-US" sz="1700" dirty="0" err="1"/>
              <a:t>animales</a:t>
            </a:r>
            <a:r>
              <a:rPr lang="en-US" sz="1700" dirty="0"/>
              <a:t> </a:t>
            </a:r>
            <a:r>
              <a:rPr lang="en-US" sz="1700" dirty="0" err="1"/>
              <a:t>infectados</a:t>
            </a:r>
            <a:r>
              <a:rPr lang="en-US" sz="1700" dirty="0"/>
              <a:t> a </a:t>
            </a:r>
            <a:r>
              <a:rPr lang="en-US" sz="1700" dirty="0" err="1"/>
              <a:t>humanos</a:t>
            </a:r>
            <a:r>
              <a:rPr lang="en-US" sz="1700" dirty="0"/>
              <a:t> y de persona a persona</a:t>
            </a:r>
          </a:p>
          <a:p>
            <a:endParaRPr lang="en-US" sz="1700" dirty="0"/>
          </a:p>
          <a:p>
            <a:r>
              <a:rPr lang="en-US" sz="1700" dirty="0"/>
              <a:t>	– </a:t>
            </a:r>
            <a:r>
              <a:rPr lang="en-US" sz="1700" dirty="0" err="1"/>
              <a:t>Secreciones</a:t>
            </a:r>
            <a:r>
              <a:rPr lang="en-US" sz="1700" dirty="0"/>
              <a:t> </a:t>
            </a:r>
            <a:r>
              <a:rPr lang="en-US" sz="1700" dirty="0" err="1"/>
              <a:t>respiratorias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	– </a:t>
            </a:r>
            <a:r>
              <a:rPr lang="en-US" sz="1700" dirty="0" err="1"/>
              <a:t>Contacto</a:t>
            </a:r>
            <a:r>
              <a:rPr lang="en-US" sz="1700" dirty="0"/>
              <a:t> </a:t>
            </a:r>
            <a:r>
              <a:rPr lang="en-US" sz="1700" dirty="0" err="1"/>
              <a:t>piel</a:t>
            </a:r>
            <a:r>
              <a:rPr lang="en-US" sz="1700" dirty="0"/>
              <a:t> con </a:t>
            </a:r>
            <a:r>
              <a:rPr lang="en-US" sz="1700" dirty="0" err="1"/>
              <a:t>piel</a:t>
            </a:r>
            <a:r>
              <a:rPr lang="en-US" sz="1700" dirty="0"/>
              <a:t> con </a:t>
            </a:r>
            <a:r>
              <a:rPr lang="en-US" sz="1700" dirty="0" err="1"/>
              <a:t>fluidos</a:t>
            </a:r>
            <a:r>
              <a:rPr lang="en-US" sz="1700" dirty="0"/>
              <a:t> </a:t>
            </a:r>
            <a:r>
              <a:rPr lang="en-US" sz="1700" dirty="0" err="1"/>
              <a:t>corporales</a:t>
            </a:r>
            <a:r>
              <a:rPr lang="en-US" sz="1700" dirty="0"/>
              <a:t> </a:t>
            </a:r>
            <a:r>
              <a:rPr lang="en-US" sz="1700" dirty="0" err="1"/>
              <a:t>infectados</a:t>
            </a:r>
            <a:r>
              <a:rPr lang="en-US" sz="1700" dirty="0"/>
              <a:t> (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ejemplo</a:t>
            </a:r>
            <a:r>
              <a:rPr lang="en-US" sz="1700" dirty="0"/>
              <a:t>, </a:t>
            </a:r>
            <a:r>
              <a:rPr lang="en-US" sz="1700" dirty="0" err="1"/>
              <a:t>líquido</a:t>
            </a:r>
            <a:r>
              <a:rPr lang="en-US" sz="1700" dirty="0"/>
              <a:t> de </a:t>
            </a:r>
            <a:r>
              <a:rPr lang="en-US" sz="1700" dirty="0" err="1"/>
              <a:t>vesículas</a:t>
            </a:r>
            <a:r>
              <a:rPr lang="en-US" sz="1700" dirty="0"/>
              <a:t> y </a:t>
            </a:r>
            <a:r>
              <a:rPr lang="en-US" sz="1700" dirty="0" err="1"/>
              <a:t>pústulas</a:t>
            </a:r>
            <a:r>
              <a:rPr lang="en-US" sz="1700" dirty="0"/>
              <a:t>) </a:t>
            </a:r>
          </a:p>
          <a:p>
            <a:r>
              <a:rPr lang="en-US" sz="1700" dirty="0"/>
              <a:t>	</a:t>
            </a:r>
          </a:p>
          <a:p>
            <a:r>
              <a:rPr lang="en-US" sz="1700" dirty="0"/>
              <a:t>	– </a:t>
            </a:r>
            <a:r>
              <a:rPr lang="en-US" sz="1700" dirty="0" err="1"/>
              <a:t>Fómites</a:t>
            </a:r>
            <a:r>
              <a:rPr lang="en-US" sz="1700" dirty="0"/>
              <a:t>  (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ejemplo</a:t>
            </a:r>
            <a:r>
              <a:rPr lang="en-US" sz="1700" dirty="0"/>
              <a:t>, </a:t>
            </a:r>
            <a:r>
              <a:rPr lang="en-US" sz="1700" dirty="0" err="1"/>
              <a:t>toallas</a:t>
            </a:r>
            <a:r>
              <a:rPr lang="en-US" sz="1700" dirty="0"/>
              <a:t> </a:t>
            </a:r>
            <a:r>
              <a:rPr lang="en-US" sz="1700" dirty="0" err="1"/>
              <a:t>compartidas</a:t>
            </a:r>
            <a:r>
              <a:rPr lang="en-US" sz="1700" dirty="0"/>
              <a:t>, </a:t>
            </a:r>
            <a:r>
              <a:rPr lang="en-US" sz="1700" dirty="0" err="1"/>
              <a:t>ropa</a:t>
            </a:r>
            <a:r>
              <a:rPr lang="en-US" sz="1700" dirty="0"/>
              <a:t> de </a:t>
            </a:r>
            <a:r>
              <a:rPr lang="en-US" sz="1700" dirty="0" err="1"/>
              <a:t>cama</a:t>
            </a:r>
            <a:r>
              <a:rPr lang="en-US" sz="1700" dirty="0"/>
              <a:t> </a:t>
            </a:r>
            <a:r>
              <a:rPr lang="en-US" sz="1700" dirty="0" err="1"/>
              <a:t>contaminada</a:t>
            </a:r>
            <a:r>
              <a:rPr lang="en-US" sz="1700" dirty="0"/>
              <a:t>)</a:t>
            </a:r>
          </a:p>
          <a:p>
            <a:endParaRPr lang="en-US" sz="1700" dirty="0"/>
          </a:p>
          <a:p>
            <a:r>
              <a:rPr lang="en-US" sz="1700" dirty="0"/>
              <a:t>• El </a:t>
            </a:r>
            <a:r>
              <a:rPr lang="en-US" sz="1700" dirty="0" err="1"/>
              <a:t>período</a:t>
            </a:r>
            <a:r>
              <a:rPr lang="en-US" sz="1700" dirty="0"/>
              <a:t> de </a:t>
            </a:r>
            <a:r>
              <a:rPr lang="en-US" sz="1700" dirty="0" err="1"/>
              <a:t>incubación</a:t>
            </a:r>
            <a:r>
              <a:rPr lang="en-US" sz="1700" dirty="0"/>
              <a:t> es largo: 4-17 días (</a:t>
            </a:r>
            <a:r>
              <a:rPr lang="en-US" sz="1700" dirty="0" err="1"/>
              <a:t>promedio</a:t>
            </a:r>
            <a:r>
              <a:rPr lang="en-US" sz="1700" dirty="0"/>
              <a:t> de 5-13 días); </a:t>
            </a:r>
            <a:r>
              <a:rPr lang="en-US" sz="1700" b="1" dirty="0" err="1"/>
              <a:t>una</a:t>
            </a:r>
            <a:r>
              <a:rPr lang="en-US" sz="1700" b="1" dirty="0"/>
              <a:t> persona no contagia hasta que      </a:t>
            </a:r>
          </a:p>
          <a:p>
            <a:r>
              <a:rPr lang="en-US" sz="1700" b="1" dirty="0"/>
              <a:t>   </a:t>
            </a:r>
            <a:r>
              <a:rPr lang="en-US" sz="1700" b="1" dirty="0" err="1"/>
              <a:t>comienzan</a:t>
            </a:r>
            <a:r>
              <a:rPr lang="en-US" sz="1700" b="1" dirty="0"/>
              <a:t> </a:t>
            </a:r>
            <a:r>
              <a:rPr lang="en-US" sz="1700" b="1" dirty="0" err="1"/>
              <a:t>los</a:t>
            </a:r>
            <a:r>
              <a:rPr lang="en-US" sz="1700" b="1" dirty="0"/>
              <a:t> </a:t>
            </a:r>
            <a:r>
              <a:rPr lang="en-US" sz="1700" b="1" dirty="0" err="1"/>
              <a:t>síntomas</a:t>
            </a:r>
            <a:endParaRPr lang="en-US" sz="1700" b="1" dirty="0"/>
          </a:p>
          <a:p>
            <a:endParaRPr lang="en-US" sz="1700" dirty="0"/>
          </a:p>
          <a:p>
            <a:r>
              <a:rPr lang="en-US" sz="1700" dirty="0"/>
              <a:t>• Casos </a:t>
            </a:r>
            <a:r>
              <a:rPr lang="en-US" sz="1700" dirty="0" err="1"/>
              <a:t>anteriores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los</a:t>
            </a:r>
            <a:r>
              <a:rPr lang="en-US" sz="1700" dirty="0"/>
              <a:t> EE. UU. </a:t>
            </a:r>
            <a:r>
              <a:rPr lang="en-US" sz="1700" dirty="0" err="1"/>
              <a:t>asociados</a:t>
            </a:r>
            <a:r>
              <a:rPr lang="en-US" sz="1700" dirty="0"/>
              <a:t> con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viajes</a:t>
            </a:r>
            <a:r>
              <a:rPr lang="en-US" sz="1700" dirty="0"/>
              <a:t> y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pequeños</a:t>
            </a:r>
            <a:r>
              <a:rPr lang="en-US" sz="1700" dirty="0"/>
              <a:t> </a:t>
            </a:r>
            <a:r>
              <a:rPr lang="en-US" sz="1700" dirty="0" err="1"/>
              <a:t>mamíferos</a:t>
            </a:r>
            <a:r>
              <a:rPr lang="en-US" sz="1700" dirty="0"/>
              <a:t> </a:t>
            </a:r>
            <a:r>
              <a:rPr lang="en-US" sz="1700" dirty="0" err="1"/>
              <a:t>importados</a:t>
            </a:r>
            <a:endParaRPr lang="en-US" sz="1700" dirty="0"/>
          </a:p>
        </p:txBody>
      </p:sp>
      <p:pic>
        <p:nvPicPr>
          <p:cNvPr id="5121" name="Picture 1" descr="page3image18345136">
            <a:extLst>
              <a:ext uri="{FF2B5EF4-FFF2-40B4-BE49-F238E27FC236}">
                <a16:creationId xmlns:a16="http://schemas.microsoft.com/office/drawing/2014/main" id="{D055571C-FB70-9D5E-45E0-704BBCE9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31" y="1026481"/>
            <a:ext cx="3472622" cy="18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5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es nuevo acerca de la viruela del mono?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300681-DCD5-A0DD-15FD-237D1177AD30}"/>
              </a:ext>
            </a:extLst>
          </p:cNvPr>
          <p:cNvSpPr txBox="1"/>
          <p:nvPr/>
        </p:nvSpPr>
        <p:spPr>
          <a:xfrm>
            <a:off x="586946" y="1443841"/>
            <a:ext cx="53358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dirty="0"/>
              <a:t>Mayo de 2022: Primeros informes de un gran número de casos de viruela del mono en países europeos donde no suele ocurrir </a:t>
            </a:r>
          </a:p>
          <a:p>
            <a:pPr>
              <a:buClr>
                <a:srgbClr val="C00000"/>
              </a:buClr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dirty="0"/>
              <a:t> Casos asociados con grandes fiestas, fiestas raves </a:t>
            </a:r>
          </a:p>
          <a:p>
            <a:pPr>
              <a:buClr>
                <a:srgbClr val="C00000"/>
              </a:buClr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dirty="0"/>
              <a:t>Afecta principalmente a hombres que tienen sexo con hombres, hombres bisexuales y otros hombres que tienen sexo con hombres</a:t>
            </a:r>
          </a:p>
          <a:p>
            <a:pPr>
              <a:buClr>
                <a:srgbClr val="C00000"/>
              </a:buClr>
            </a:pPr>
            <a:endParaRPr lang="es-ES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b="1" dirty="0"/>
              <a:t>Principalmente contacto piel con piel, incluido el contacto íntimo/sexual cercano </a:t>
            </a:r>
          </a:p>
          <a:p>
            <a:pPr lvl="1">
              <a:buClr>
                <a:srgbClr val="C00000"/>
              </a:buClr>
            </a:pPr>
            <a:endParaRPr lang="es-ES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dirty="0"/>
              <a:t>16.836 casos en 74 países </a:t>
            </a:r>
          </a:p>
          <a:p>
            <a:pPr>
              <a:buClr>
                <a:srgbClr val="C00000"/>
              </a:buClr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dirty="0"/>
              <a:t>La OMS ha declarado la viruela del mono como emergencia sanitaria mundial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B1096-8793-2BED-BF4D-FAD08D92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5686"/>
            <a:ext cx="5875527" cy="32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0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Viruela del mono en los Estados Unidos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300681-DCD5-A0DD-15FD-237D1177AD30}"/>
              </a:ext>
            </a:extLst>
          </p:cNvPr>
          <p:cNvSpPr txBox="1"/>
          <p:nvPr/>
        </p:nvSpPr>
        <p:spPr>
          <a:xfrm>
            <a:off x="586946" y="1443841"/>
            <a:ext cx="57365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s-ES" dirty="0"/>
              <a:t>Al 27 de julio de 2022- 4.639 casos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s-ES" dirty="0"/>
          </a:p>
          <a:p>
            <a:pPr>
              <a:buClr>
                <a:schemeClr val="tx1"/>
              </a:buClr>
            </a:pPr>
            <a:r>
              <a:rPr lang="es-ES" dirty="0"/>
              <a:t>Según el subconjunto de datos disponible: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Edad mediana: 35 años, rango 18-76 años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s-ES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Mayormente sexo masculino </a:t>
            </a:r>
            <a:r>
              <a:rPr lang="es-ES" dirty="0" err="1"/>
              <a:t>ak</a:t>
            </a:r>
            <a:r>
              <a:rPr lang="es-ES" dirty="0"/>
              <a:t> nacer y hombres que tienen sexo con hombres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s-ES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45% Blancos no Hispanos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35% Hispanos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15% Negros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s-ES" dirty="0"/>
          </a:p>
          <a:p>
            <a:pPr>
              <a:buClr>
                <a:schemeClr val="tx1"/>
              </a:buClr>
            </a:pPr>
            <a:endParaRPr lang="es-ES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2 casos en niños </a:t>
            </a:r>
          </a:p>
          <a:p>
            <a:pPr>
              <a:buClr>
                <a:schemeClr val="tx1"/>
              </a:buClr>
            </a:pPr>
            <a:endParaRPr lang="es-ES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s-ES" dirty="0"/>
              <a:t>Sin muertes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22D3E-D1CE-5C75-0165-5197F54AE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"/>
          <a:stretch/>
        </p:blipFill>
        <p:spPr>
          <a:xfrm>
            <a:off x="6194737" y="1661656"/>
            <a:ext cx="5410317" cy="3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elay 13">
            <a:extLst>
              <a:ext uri="{FF2B5EF4-FFF2-40B4-BE49-F238E27FC236}">
                <a16:creationId xmlns:a16="http://schemas.microsoft.com/office/drawing/2014/main" id="{CF7A6394-EBB3-553C-3404-B6555658286B}"/>
              </a:ext>
            </a:extLst>
          </p:cNvPr>
          <p:cNvSpPr/>
          <p:nvPr/>
        </p:nvSpPr>
        <p:spPr>
          <a:xfrm rot="16200000">
            <a:off x="7262046" y="1641197"/>
            <a:ext cx="917446" cy="1867668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Viruela del mono en Connecticut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300681-DCD5-A0DD-15FD-237D1177AD30}"/>
              </a:ext>
            </a:extLst>
          </p:cNvPr>
          <p:cNvSpPr txBox="1"/>
          <p:nvPr/>
        </p:nvSpPr>
        <p:spPr>
          <a:xfrm>
            <a:off x="586715" y="1464103"/>
            <a:ext cx="572871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28 casos hasta la fecha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Todos los casos son personas que se identifican como hombres y casi todos se identifican como LGBQT+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Edad mediana 36 años, la mayoría tiene entre 20 y 49 años </a:t>
            </a:r>
          </a:p>
          <a:p>
            <a:pPr>
              <a:buClr>
                <a:schemeClr val="tx1"/>
              </a:buClr>
            </a:pPr>
            <a:endParaRPr lang="es-E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Se han reportado casos en 5 condados de Connecticut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 50% se identifican como raza blanca </a:t>
            </a:r>
          </a:p>
          <a:p>
            <a:pPr>
              <a:buClr>
                <a:schemeClr val="tx1"/>
              </a:buClr>
            </a:pPr>
            <a:endParaRPr lang="es-E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32% se identifican como de etnia hispana o latina</a:t>
            </a:r>
          </a:p>
          <a:p>
            <a:pPr>
              <a:buClr>
                <a:schemeClr val="tx1"/>
              </a:buClr>
            </a:pP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9F237-0C03-0BB3-AED3-0F3B0DB01234}"/>
              </a:ext>
            </a:extLst>
          </p:cNvPr>
          <p:cNvSpPr txBox="1"/>
          <p:nvPr/>
        </p:nvSpPr>
        <p:spPr>
          <a:xfrm>
            <a:off x="6797305" y="2147087"/>
            <a:ext cx="1777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100% se identifican como hombres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A7FE2-E788-BE94-0EE8-3D906ABA51F5}"/>
              </a:ext>
            </a:extLst>
          </p:cNvPr>
          <p:cNvSpPr txBox="1"/>
          <p:nvPr/>
        </p:nvSpPr>
        <p:spPr>
          <a:xfrm>
            <a:off x="9126103" y="2008588"/>
            <a:ext cx="2479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ES" dirty="0"/>
              <a:t>Se identifican como </a:t>
            </a:r>
            <a:r>
              <a:rPr lang="es-ES" b="1" dirty="0">
                <a:solidFill>
                  <a:srgbClr val="C00000"/>
                </a:solidFill>
              </a:rPr>
              <a:t>L</a:t>
            </a:r>
            <a:r>
              <a:rPr lang="es-ES" b="1" dirty="0">
                <a:solidFill>
                  <a:schemeClr val="accent2"/>
                </a:solidFill>
              </a:rPr>
              <a:t>G</a:t>
            </a:r>
            <a:r>
              <a:rPr lang="es-ES" b="1" dirty="0">
                <a:solidFill>
                  <a:schemeClr val="accent1"/>
                </a:solidFill>
              </a:rPr>
              <a:t>B</a:t>
            </a:r>
            <a:r>
              <a:rPr lang="es-ES" b="1" dirty="0">
                <a:solidFill>
                  <a:srgbClr val="7030A0"/>
                </a:solidFill>
              </a:rPr>
              <a:t>Q</a:t>
            </a:r>
            <a:r>
              <a:rPr lang="es-ES" b="1" dirty="0">
                <a:solidFill>
                  <a:srgbClr val="61298A"/>
                </a:solidFill>
              </a:rPr>
              <a:t>T</a:t>
            </a:r>
            <a:r>
              <a:rPr lang="es-ES" dirty="0"/>
              <a:t>+ entre 27 casos con información sobre orientación sexual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589FB-F5F3-54F3-E1AF-B8E61F83DEE8}"/>
              </a:ext>
            </a:extLst>
          </p:cNvPr>
          <p:cNvSpPr txBox="1"/>
          <p:nvPr/>
        </p:nvSpPr>
        <p:spPr>
          <a:xfrm>
            <a:off x="9105083" y="1212434"/>
            <a:ext cx="23067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C77C9"/>
                </a:solidFill>
                <a:effectLst/>
                <a:latin typeface="TrebuchetMS" panose="020B0603020202020204" pitchFamily="34" charset="0"/>
              </a:rPr>
              <a:t>90% </a:t>
            </a:r>
            <a:endParaRPr lang="en-US" sz="66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42B95F-41B0-B176-9AC0-F4C920F7B1D9}"/>
              </a:ext>
            </a:extLst>
          </p:cNvPr>
          <p:cNvSpPr/>
          <p:nvPr/>
        </p:nvSpPr>
        <p:spPr>
          <a:xfrm>
            <a:off x="7206920" y="1141387"/>
            <a:ext cx="978795" cy="86720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CFD855-6048-2230-2D40-A30C5199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96" y="3420807"/>
            <a:ext cx="4646445" cy="2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7image18250784">
            <a:extLst>
              <a:ext uri="{FF2B5EF4-FFF2-40B4-BE49-F238E27FC236}">
                <a16:creationId xmlns:a16="http://schemas.microsoft.com/office/drawing/2014/main" id="{29DF2EA8-81DE-5C52-B78A-7042265F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477594"/>
            <a:ext cx="3848100" cy="24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46299"/>
            <a:ext cx="1101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es la viruela del simio?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300681-DCD5-A0DD-15FD-237D1177AD30}"/>
              </a:ext>
            </a:extLst>
          </p:cNvPr>
          <p:cNvSpPr txBox="1"/>
          <p:nvPr/>
        </p:nvSpPr>
        <p:spPr>
          <a:xfrm>
            <a:off x="1863001" y="3830936"/>
            <a:ext cx="89558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ES" sz="2400" dirty="0"/>
              <a:t>Firme, profundamente arraigado, bien circunscrito, a veces umbilicado</a:t>
            </a:r>
          </a:p>
        </p:txBody>
      </p:sp>
      <p:pic>
        <p:nvPicPr>
          <p:cNvPr id="9217" name="Picture 1" descr="page7image18249536">
            <a:extLst>
              <a:ext uri="{FF2B5EF4-FFF2-40B4-BE49-F238E27FC236}">
                <a16:creationId xmlns:a16="http://schemas.microsoft.com/office/drawing/2014/main" id="{B0CE03BB-868D-032E-0534-1659E591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2" y="1477594"/>
            <a:ext cx="1282700" cy="24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A56C8-A17F-76B4-2E9C-7190016C1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1477594"/>
            <a:ext cx="6032142" cy="2353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14070-B6D6-9875-EE57-5748F4CB9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75" y="4292601"/>
            <a:ext cx="11201400" cy="2235200"/>
          </a:xfrm>
          <a:prstGeom prst="rect">
            <a:avLst/>
          </a:prstGeom>
        </p:spPr>
      </p:pic>
      <p:pic>
        <p:nvPicPr>
          <p:cNvPr id="9219" name="Picture 3" descr="page7image1723344">
            <a:extLst>
              <a:ext uri="{FF2B5EF4-FFF2-40B4-BE49-F238E27FC236}">
                <a16:creationId xmlns:a16="http://schemas.microsoft.com/office/drawing/2014/main" id="{D8C9E58A-4CA3-FF27-A00A-B022AB7E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304" y="-1316421"/>
            <a:ext cx="14532304" cy="81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ge7image18246832">
            <a:extLst>
              <a:ext uri="{FF2B5EF4-FFF2-40B4-BE49-F238E27FC236}">
                <a16:creationId xmlns:a16="http://schemas.microsoft.com/office/drawing/2014/main" id="{DC6B3071-C723-20AC-1053-05D26E81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page7image18246832">
            <a:extLst>
              <a:ext uri="{FF2B5EF4-FFF2-40B4-BE49-F238E27FC236}">
                <a16:creationId xmlns:a16="http://schemas.microsoft.com/office/drawing/2014/main" id="{6B0B49C6-C1D0-9C3F-F41D-C7E1E757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6799" y="-904231"/>
            <a:ext cx="24400880" cy="24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58420-7C8F-600C-C81A-C1127181C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976" y="330199"/>
            <a:ext cx="10335564" cy="5813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798B19-8C77-6C7F-0606-7E93A3276BE7}"/>
              </a:ext>
            </a:extLst>
          </p:cNvPr>
          <p:cNvSpPr txBox="1"/>
          <p:nvPr/>
        </p:nvSpPr>
        <p:spPr>
          <a:xfrm>
            <a:off x="701567" y="-646387"/>
            <a:ext cx="11159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                        ¿</a:t>
            </a:r>
            <a:r>
              <a:rPr lang="en-US" sz="3000" b="1" dirty="0" err="1"/>
              <a:t>Cómo</a:t>
            </a:r>
            <a:r>
              <a:rPr lang="en-US" sz="3000" b="1" dirty="0"/>
              <a:t> se </a:t>
            </a:r>
            <a:r>
              <a:rPr lang="en-US" sz="3000" b="1" dirty="0" err="1"/>
              <a:t>ve</a:t>
            </a:r>
            <a:r>
              <a:rPr lang="en-US" sz="3000" b="1" dirty="0"/>
              <a:t> la </a:t>
            </a:r>
            <a:r>
              <a:rPr lang="en-US" sz="3000" b="1" dirty="0" err="1"/>
              <a:t>viruela</a:t>
            </a:r>
            <a:r>
              <a:rPr lang="en-US" sz="3000" b="1" dirty="0"/>
              <a:t> del mono? </a:t>
            </a:r>
          </a:p>
          <a:p>
            <a:r>
              <a:rPr lang="en-US" sz="1200" dirty="0"/>
              <a:t>                                                                          Firme, </a:t>
            </a:r>
            <a:r>
              <a:rPr lang="en-US" sz="1200" dirty="0" err="1"/>
              <a:t>profundamente</a:t>
            </a:r>
            <a:r>
              <a:rPr lang="en-US" sz="1200" dirty="0"/>
              <a:t> </a:t>
            </a:r>
            <a:r>
              <a:rPr lang="en-US" sz="1200" dirty="0" err="1"/>
              <a:t>acentuado</a:t>
            </a:r>
            <a:r>
              <a:rPr lang="en-US" sz="1200" dirty="0"/>
              <a:t>, bien </a:t>
            </a:r>
            <a:r>
              <a:rPr lang="en-US" sz="1200" dirty="0" err="1"/>
              <a:t>definido</a:t>
            </a:r>
            <a:r>
              <a:rPr lang="en-US" sz="1200" dirty="0"/>
              <a:t>, a </a:t>
            </a:r>
            <a:r>
              <a:rPr lang="en-US" sz="1200" dirty="0" err="1"/>
              <a:t>veces</a:t>
            </a:r>
            <a:r>
              <a:rPr lang="en-US" sz="1200" dirty="0"/>
              <a:t> </a:t>
            </a:r>
            <a:r>
              <a:rPr lang="en-US" sz="1200" dirty="0" err="1"/>
              <a:t>umbilicado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29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hacerse la prueba para la viruela del mono?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7540" y="1443841"/>
            <a:ext cx="110169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Solo puede hacerse la prueba de la viruela del mono si tiene sarpullido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que deben hacerse la prueba de la viruela del mono: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sarpullido compatible con la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sarpullido que han tenido contacto cercano con alguien con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sarpullido que han tenido contacto cercano o íntimo con alguien en red donde se propaga la viruela del mono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Personas con sarpullido que han viajado a un país donde hay casos confirmados de la viruela del mono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Las pruebas están actualmente disponibles en el Laboratorio Estatal de Salud Pública y en 5 laboratorios comerciales 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Un proveedor de atención médica tomará una muestra de las lesiones y las enviará al laboratorio; los resultados llegarán del proveedor de atención médica, no del laboratorio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25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2E235-BE55-346E-1FF7-28F56405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649" b="14323"/>
          <a:stretch/>
        </p:blipFill>
        <p:spPr>
          <a:xfrm>
            <a:off x="0" y="0"/>
            <a:ext cx="1173892" cy="87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7913-0EF1-5E46-7AC0-12724675BB01}"/>
              </a:ext>
            </a:extLst>
          </p:cNvPr>
          <p:cNvSpPr txBox="1"/>
          <p:nvPr/>
        </p:nvSpPr>
        <p:spPr>
          <a:xfrm>
            <a:off x="1173892" y="112039"/>
            <a:ext cx="110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debe hacer si tiene la viruela del mono?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8D1990-BFFB-FCF8-E038-A116D4F07198}"/>
              </a:ext>
            </a:extLst>
          </p:cNvPr>
          <p:cNvCxnSpPr>
            <a:cxnSpLocks/>
          </p:cNvCxnSpPr>
          <p:nvPr/>
        </p:nvCxnSpPr>
        <p:spPr>
          <a:xfrm>
            <a:off x="0" y="1015928"/>
            <a:ext cx="12192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C5093C-BCB9-4827-F853-162575B47414}"/>
              </a:ext>
            </a:extLst>
          </p:cNvPr>
          <p:cNvSpPr txBox="1"/>
          <p:nvPr/>
        </p:nvSpPr>
        <p:spPr>
          <a:xfrm>
            <a:off x="587540" y="1273487"/>
            <a:ext cx="1101691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Aislarse</a:t>
            </a:r>
            <a:r>
              <a:rPr lang="es-ES" sz="2000" dirty="0"/>
              <a:t> hasta que la erupción se haya resuelto por completo, las costras se hayan caído y se haya formado una nueva capa de piel intacta (esto puede llevar varias semanas) 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No salga de la casa</a:t>
            </a:r>
            <a:r>
              <a:rPr lang="es-ES" sz="2000" dirty="0"/>
              <a:t> excepto cuando sea necesario para emergencias o atención médica de seguimiento; no viajar durante el aislamiento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Si se necesita atención médica, llame para notificar a los proveedores de atención médica sobre el diagnóstico antes de buscar atención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Evite el contacto físico cercano </a:t>
            </a:r>
            <a:r>
              <a:rPr lang="es-ES" sz="2000" dirty="0"/>
              <a:t>con otras personas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Use un protector que le quede bien (p. ej., una máscara médica) cuando esté en contacto cercano con otros en casa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No participe en actividades sexuales que impliquen contacto físico directo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No comparta artículos potencialmente contaminados</a:t>
            </a:r>
            <a:r>
              <a:rPr lang="es-ES" sz="2000" dirty="0"/>
              <a:t>, como ropa de cama, ropa, toallas, paños para lavar, vasos o utensilios para comer.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Evite el contacto cercano </a:t>
            </a:r>
            <a:r>
              <a:rPr lang="es-ES" sz="2000" dirty="0"/>
              <a:t>con mascotas en el hogar y otros animales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61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2054</Words>
  <Application>Microsoft Macintosh PowerPoint</Application>
  <PresentationFormat>Widescreen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TrebuchetMS</vt:lpstr>
      <vt:lpstr>Wingdings</vt:lpstr>
      <vt:lpstr>Office Theme</vt:lpstr>
      <vt:lpstr>Departamento de Salud Pública de CT Lo Que Necesitas Saber Sobre la Viruela del Mono</vt:lpstr>
      <vt:lpstr>¿Cómo se ve la viruela del mono y cómo realizar una prueba?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Pruebas: Seguir ofreciendo pruebas contra la viruela del mono en el laboratorio estatal de salud pública, junto con 5 laboratorios comerciales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Salud Pública de Connecticut lo que necesitas saber sobre la Viruela del Simio</dc:title>
  <dc:creator>Microsoft Office User</dc:creator>
  <cp:lastModifiedBy>Maria J Lino</cp:lastModifiedBy>
  <cp:revision>9</cp:revision>
  <dcterms:created xsi:type="dcterms:W3CDTF">2022-08-09T16:00:08Z</dcterms:created>
  <dcterms:modified xsi:type="dcterms:W3CDTF">2022-08-17T23:04:23Z</dcterms:modified>
</cp:coreProperties>
</file>