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97" r:id="rId1"/>
  </p:sldMasterIdLst>
  <p:notesMasterIdLst>
    <p:notesMasterId r:id="rId27"/>
  </p:notesMasterIdLst>
  <p:handoutMasterIdLst>
    <p:handoutMasterId r:id="rId28"/>
  </p:handoutMasterIdLst>
  <p:sldIdLst>
    <p:sldId id="452" r:id="rId2"/>
    <p:sldId id="453" r:id="rId3"/>
    <p:sldId id="464" r:id="rId4"/>
    <p:sldId id="466" r:id="rId5"/>
    <p:sldId id="467" r:id="rId6"/>
    <p:sldId id="469" r:id="rId7"/>
    <p:sldId id="470" r:id="rId8"/>
    <p:sldId id="472" r:id="rId9"/>
    <p:sldId id="458" r:id="rId10"/>
    <p:sldId id="481" r:id="rId11"/>
    <p:sldId id="474" r:id="rId12"/>
    <p:sldId id="475" r:id="rId13"/>
    <p:sldId id="479" r:id="rId14"/>
    <p:sldId id="483" r:id="rId15"/>
    <p:sldId id="486" r:id="rId16"/>
    <p:sldId id="485" r:id="rId17"/>
    <p:sldId id="442" r:id="rId18"/>
    <p:sldId id="494" r:id="rId19"/>
    <p:sldId id="495" r:id="rId20"/>
    <p:sldId id="447" r:id="rId21"/>
    <p:sldId id="501" r:id="rId22"/>
    <p:sldId id="444" r:id="rId23"/>
    <p:sldId id="500" r:id="rId24"/>
    <p:sldId id="499" r:id="rId25"/>
    <p:sldId id="45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9C1"/>
    <a:srgbClr val="A8AF27"/>
    <a:srgbClr val="B95852"/>
    <a:srgbClr val="C8614C"/>
    <a:srgbClr val="4691A3"/>
    <a:srgbClr val="3B322A"/>
    <a:srgbClr val="418A9B"/>
    <a:srgbClr val="FF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2957" autoAdjust="0"/>
  </p:normalViewPr>
  <p:slideViewPr>
    <p:cSldViewPr>
      <p:cViewPr varScale="1">
        <p:scale>
          <a:sx n="97" d="100"/>
          <a:sy n="97" d="100"/>
        </p:scale>
        <p:origin x="1926" y="72"/>
      </p:cViewPr>
      <p:guideLst>
        <p:guide orient="horz" pos="2160"/>
        <p:guide pos="2880"/>
      </p:guideLst>
    </p:cSldViewPr>
  </p:slideViewPr>
  <p:outlineViewPr>
    <p:cViewPr>
      <p:scale>
        <a:sx n="33" d="100"/>
        <a:sy n="33" d="100"/>
      </p:scale>
      <p:origin x="0" y="-423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34"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AAABD-012F-4B94-8AAE-931657794C76}"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n-US"/>
        </a:p>
      </dgm:t>
    </dgm:pt>
    <dgm:pt modelId="{9E693E32-1726-493A-8A45-31A38C688BD6}">
      <dgm:prSet phldrT="[Text]"/>
      <dgm:spPr/>
      <dgm:t>
        <a:bodyPr/>
        <a:lstStyle/>
        <a:p>
          <a:r>
            <a:rPr lang="en-US" b="1" dirty="0" smtClean="0"/>
            <a:t>PRIMARY PREVENTION </a:t>
          </a:r>
          <a:endParaRPr lang="en-US" b="1" dirty="0"/>
        </a:p>
      </dgm:t>
    </dgm:pt>
    <dgm:pt modelId="{E7037085-8D07-4FD9-8F79-2803966B95DE}" type="parTrans" cxnId="{8CE32F69-B744-4BC6-A9B5-C2DC0FDCB4DA}">
      <dgm:prSet/>
      <dgm:spPr/>
      <dgm:t>
        <a:bodyPr/>
        <a:lstStyle/>
        <a:p>
          <a:endParaRPr lang="en-US"/>
        </a:p>
      </dgm:t>
    </dgm:pt>
    <dgm:pt modelId="{D2498280-FBF1-41DE-A60A-3EBF4CBADEA9}" type="sibTrans" cxnId="{8CE32F69-B744-4BC6-A9B5-C2DC0FDCB4DA}">
      <dgm:prSet/>
      <dgm:spPr/>
      <dgm:t>
        <a:bodyPr/>
        <a:lstStyle/>
        <a:p>
          <a:endParaRPr lang="en-US"/>
        </a:p>
      </dgm:t>
    </dgm:pt>
    <dgm:pt modelId="{84B553C7-13A1-45DB-9814-982934C8A857}">
      <dgm:prSet phldrT="[Text]"/>
      <dgm:spPr/>
      <dgm:t>
        <a:bodyPr/>
        <a:lstStyle/>
        <a:p>
          <a:r>
            <a:rPr lang="en-US" b="1" dirty="0" smtClean="0"/>
            <a:t>SECONDARY PREVENTION</a:t>
          </a:r>
          <a:endParaRPr lang="en-US" b="1" dirty="0"/>
        </a:p>
      </dgm:t>
    </dgm:pt>
    <dgm:pt modelId="{202E9B45-A896-4CA7-96C4-988BC3A0ECA0}" type="parTrans" cxnId="{57F952F8-0656-4133-BDB5-1EB4FF56C388}">
      <dgm:prSet/>
      <dgm:spPr/>
      <dgm:t>
        <a:bodyPr/>
        <a:lstStyle/>
        <a:p>
          <a:endParaRPr lang="en-US"/>
        </a:p>
      </dgm:t>
    </dgm:pt>
    <dgm:pt modelId="{60961527-A0E0-46B3-B1D3-03E4F700166A}" type="sibTrans" cxnId="{57F952F8-0656-4133-BDB5-1EB4FF56C388}">
      <dgm:prSet/>
      <dgm:spPr/>
      <dgm:t>
        <a:bodyPr/>
        <a:lstStyle/>
        <a:p>
          <a:endParaRPr lang="en-US"/>
        </a:p>
      </dgm:t>
    </dgm:pt>
    <dgm:pt modelId="{EB8ADF53-8405-433D-8767-57BD084BD211}">
      <dgm:prSet phldrT="[Text]" custT="1"/>
      <dgm:spPr/>
      <dgm:t>
        <a:bodyPr/>
        <a:lstStyle/>
        <a:p>
          <a:r>
            <a:rPr lang="en-US" sz="2400" dirty="0" smtClean="0"/>
            <a:t>For individuals with histories of IPV/SV/HT</a:t>
          </a:r>
          <a:endParaRPr lang="en-US" sz="2400" dirty="0"/>
        </a:p>
      </dgm:t>
    </dgm:pt>
    <dgm:pt modelId="{EF2B3F75-D90F-4CB9-A3EB-053F57094964}" type="parTrans" cxnId="{2BFD03FD-F8BD-4E51-97E9-2D45816122BD}">
      <dgm:prSet/>
      <dgm:spPr/>
      <dgm:t>
        <a:bodyPr/>
        <a:lstStyle/>
        <a:p>
          <a:endParaRPr lang="en-US"/>
        </a:p>
      </dgm:t>
    </dgm:pt>
    <dgm:pt modelId="{3DFE9CC3-C552-4F62-BE80-59F92F0BFEF0}" type="sibTrans" cxnId="{2BFD03FD-F8BD-4E51-97E9-2D45816122BD}">
      <dgm:prSet/>
      <dgm:spPr/>
      <dgm:t>
        <a:bodyPr/>
        <a:lstStyle/>
        <a:p>
          <a:endParaRPr lang="en-US"/>
        </a:p>
      </dgm:t>
    </dgm:pt>
    <dgm:pt modelId="{7ABEBF22-5827-456D-B4D2-C9BE59683E4D}">
      <dgm:prSet phldrT="[Text]"/>
      <dgm:spPr/>
      <dgm:t>
        <a:bodyPr/>
        <a:lstStyle/>
        <a:p>
          <a:r>
            <a:rPr lang="en-US" b="1" dirty="0" smtClean="0"/>
            <a:t>INTERVENTION</a:t>
          </a:r>
          <a:endParaRPr lang="en-US" b="1" dirty="0"/>
        </a:p>
      </dgm:t>
    </dgm:pt>
    <dgm:pt modelId="{214C66E9-C95F-4EE0-9440-230768EF2BE5}" type="parTrans" cxnId="{2E2914F2-1635-4B93-9760-A869904373E6}">
      <dgm:prSet/>
      <dgm:spPr/>
      <dgm:t>
        <a:bodyPr/>
        <a:lstStyle/>
        <a:p>
          <a:endParaRPr lang="en-US"/>
        </a:p>
      </dgm:t>
    </dgm:pt>
    <dgm:pt modelId="{89ABFB52-D879-4694-B773-D6EE97628A15}" type="sibTrans" cxnId="{2E2914F2-1635-4B93-9760-A869904373E6}">
      <dgm:prSet/>
      <dgm:spPr/>
      <dgm:t>
        <a:bodyPr/>
        <a:lstStyle/>
        <a:p>
          <a:endParaRPr lang="en-US"/>
        </a:p>
      </dgm:t>
    </dgm:pt>
    <dgm:pt modelId="{D863FEC4-6C58-484C-A208-199807440DF6}">
      <dgm:prSet phldrT="[Text]" custT="1"/>
      <dgm:spPr/>
      <dgm:t>
        <a:bodyPr/>
        <a:lstStyle/>
        <a:p>
          <a:r>
            <a:rPr lang="en-US" sz="2400" dirty="0" smtClean="0"/>
            <a:t>For those experiencing IPV/SV/HT. </a:t>
          </a:r>
          <a:r>
            <a:rPr lang="en-US" sz="2000" i="0" dirty="0" smtClean="0"/>
            <a:t>Including those who do not disclose</a:t>
          </a:r>
          <a:endParaRPr lang="en-US" sz="2000" i="0" dirty="0"/>
        </a:p>
      </dgm:t>
    </dgm:pt>
    <dgm:pt modelId="{24D8CDC6-CDC7-4498-886B-ECB004600B7D}" type="parTrans" cxnId="{ECAF8C23-8B4B-4F16-83E2-14F26BF3BA00}">
      <dgm:prSet/>
      <dgm:spPr/>
      <dgm:t>
        <a:bodyPr/>
        <a:lstStyle/>
        <a:p>
          <a:endParaRPr lang="en-US"/>
        </a:p>
      </dgm:t>
    </dgm:pt>
    <dgm:pt modelId="{4D408C60-FFE5-4F37-8E03-086F62F91878}" type="sibTrans" cxnId="{ECAF8C23-8B4B-4F16-83E2-14F26BF3BA00}">
      <dgm:prSet/>
      <dgm:spPr/>
      <dgm:t>
        <a:bodyPr/>
        <a:lstStyle/>
        <a:p>
          <a:endParaRPr lang="en-US"/>
        </a:p>
      </dgm:t>
    </dgm:pt>
    <dgm:pt modelId="{F477D1A1-FC12-4DF3-BC32-B441CEF84AF2}">
      <dgm:prSet phldrT="[Text]" custT="1"/>
      <dgm:spPr/>
      <dgm:t>
        <a:bodyPr/>
        <a:lstStyle/>
        <a:p>
          <a:r>
            <a:rPr lang="en-US" sz="2400" dirty="0" smtClean="0"/>
            <a:t>For those never exposed</a:t>
          </a:r>
          <a:endParaRPr lang="en-US" sz="2400" dirty="0"/>
        </a:p>
      </dgm:t>
    </dgm:pt>
    <dgm:pt modelId="{5991FD42-2B74-431B-87D7-BDC60F395073}" type="sibTrans" cxnId="{02463FEE-E54D-4EB4-A41F-69AB5405845B}">
      <dgm:prSet/>
      <dgm:spPr/>
      <dgm:t>
        <a:bodyPr/>
        <a:lstStyle/>
        <a:p>
          <a:endParaRPr lang="en-US"/>
        </a:p>
      </dgm:t>
    </dgm:pt>
    <dgm:pt modelId="{4597C3BE-31C4-4905-8956-6F81FEB61EDA}" type="parTrans" cxnId="{02463FEE-E54D-4EB4-A41F-69AB5405845B}">
      <dgm:prSet/>
      <dgm:spPr/>
      <dgm:t>
        <a:bodyPr/>
        <a:lstStyle/>
        <a:p>
          <a:endParaRPr lang="en-US"/>
        </a:p>
      </dgm:t>
    </dgm:pt>
    <dgm:pt modelId="{06F0B65D-06AF-4883-B578-E3FC3709741D}" type="pres">
      <dgm:prSet presAssocID="{923AAABD-012F-4B94-8AAE-931657794C76}" presName="Name0" presStyleCnt="0">
        <dgm:presLayoutVars>
          <dgm:dir/>
          <dgm:animLvl val="lvl"/>
          <dgm:resizeHandles val="exact"/>
        </dgm:presLayoutVars>
      </dgm:prSet>
      <dgm:spPr/>
      <dgm:t>
        <a:bodyPr/>
        <a:lstStyle/>
        <a:p>
          <a:endParaRPr lang="en-US"/>
        </a:p>
      </dgm:t>
    </dgm:pt>
    <dgm:pt modelId="{E9167062-7B1B-4A1C-B6EE-E2E787E1DAEA}" type="pres">
      <dgm:prSet presAssocID="{9E693E32-1726-493A-8A45-31A38C688BD6}" presName="composite" presStyleCnt="0"/>
      <dgm:spPr/>
      <dgm:t>
        <a:bodyPr/>
        <a:lstStyle/>
        <a:p>
          <a:endParaRPr lang="en-US"/>
        </a:p>
      </dgm:t>
    </dgm:pt>
    <dgm:pt modelId="{D5CB194C-4DA7-401C-A735-40E4DAABF898}" type="pres">
      <dgm:prSet presAssocID="{9E693E32-1726-493A-8A45-31A38C688BD6}" presName="parTx" presStyleLbl="alignNode1" presStyleIdx="0" presStyleCnt="3" custLinFactNeighborX="-1893">
        <dgm:presLayoutVars>
          <dgm:chMax val="0"/>
          <dgm:chPref val="0"/>
          <dgm:bulletEnabled val="1"/>
        </dgm:presLayoutVars>
      </dgm:prSet>
      <dgm:spPr/>
      <dgm:t>
        <a:bodyPr/>
        <a:lstStyle/>
        <a:p>
          <a:endParaRPr lang="en-US"/>
        </a:p>
      </dgm:t>
    </dgm:pt>
    <dgm:pt modelId="{949443D6-ED73-4C2A-ADA6-F21EE0DD4E70}" type="pres">
      <dgm:prSet presAssocID="{9E693E32-1726-493A-8A45-31A38C688BD6}" presName="desTx" presStyleLbl="alignAccFollowNode1" presStyleIdx="0" presStyleCnt="3">
        <dgm:presLayoutVars>
          <dgm:bulletEnabled val="1"/>
        </dgm:presLayoutVars>
      </dgm:prSet>
      <dgm:spPr/>
      <dgm:t>
        <a:bodyPr/>
        <a:lstStyle/>
        <a:p>
          <a:endParaRPr lang="en-US"/>
        </a:p>
      </dgm:t>
    </dgm:pt>
    <dgm:pt modelId="{3E3159DD-2A29-4C0A-A0C0-48B2FFAC09F7}" type="pres">
      <dgm:prSet presAssocID="{D2498280-FBF1-41DE-A60A-3EBF4CBADEA9}" presName="space" presStyleCnt="0"/>
      <dgm:spPr/>
      <dgm:t>
        <a:bodyPr/>
        <a:lstStyle/>
        <a:p>
          <a:endParaRPr lang="en-US"/>
        </a:p>
      </dgm:t>
    </dgm:pt>
    <dgm:pt modelId="{4D142165-7208-4FE6-B357-5A22698AF88B}" type="pres">
      <dgm:prSet presAssocID="{84B553C7-13A1-45DB-9814-982934C8A857}" presName="composite" presStyleCnt="0"/>
      <dgm:spPr/>
      <dgm:t>
        <a:bodyPr/>
        <a:lstStyle/>
        <a:p>
          <a:endParaRPr lang="en-US"/>
        </a:p>
      </dgm:t>
    </dgm:pt>
    <dgm:pt modelId="{D953B025-D73A-44E1-8BD3-A0D910B9609B}" type="pres">
      <dgm:prSet presAssocID="{84B553C7-13A1-45DB-9814-982934C8A857}" presName="parTx" presStyleLbl="alignNode1" presStyleIdx="1" presStyleCnt="3">
        <dgm:presLayoutVars>
          <dgm:chMax val="0"/>
          <dgm:chPref val="0"/>
          <dgm:bulletEnabled val="1"/>
        </dgm:presLayoutVars>
      </dgm:prSet>
      <dgm:spPr/>
      <dgm:t>
        <a:bodyPr/>
        <a:lstStyle/>
        <a:p>
          <a:endParaRPr lang="en-US"/>
        </a:p>
      </dgm:t>
    </dgm:pt>
    <dgm:pt modelId="{B8BB743C-58B7-4E81-9994-C715DD7D1AC2}" type="pres">
      <dgm:prSet presAssocID="{84B553C7-13A1-45DB-9814-982934C8A857}" presName="desTx" presStyleLbl="alignAccFollowNode1" presStyleIdx="1" presStyleCnt="3">
        <dgm:presLayoutVars>
          <dgm:bulletEnabled val="1"/>
        </dgm:presLayoutVars>
      </dgm:prSet>
      <dgm:spPr/>
      <dgm:t>
        <a:bodyPr/>
        <a:lstStyle/>
        <a:p>
          <a:endParaRPr lang="en-US"/>
        </a:p>
      </dgm:t>
    </dgm:pt>
    <dgm:pt modelId="{3E75C537-ACAF-4B37-AA97-3BE979956CDC}" type="pres">
      <dgm:prSet presAssocID="{60961527-A0E0-46B3-B1D3-03E4F700166A}" presName="space" presStyleCnt="0"/>
      <dgm:spPr/>
      <dgm:t>
        <a:bodyPr/>
        <a:lstStyle/>
        <a:p>
          <a:endParaRPr lang="en-US"/>
        </a:p>
      </dgm:t>
    </dgm:pt>
    <dgm:pt modelId="{9DF22350-6AB4-4E07-B198-A33B04D12F11}" type="pres">
      <dgm:prSet presAssocID="{7ABEBF22-5827-456D-B4D2-C9BE59683E4D}" presName="composite" presStyleCnt="0"/>
      <dgm:spPr/>
      <dgm:t>
        <a:bodyPr/>
        <a:lstStyle/>
        <a:p>
          <a:endParaRPr lang="en-US"/>
        </a:p>
      </dgm:t>
    </dgm:pt>
    <dgm:pt modelId="{BFDB122A-8CAC-455C-A8A9-9B0BD93D9426}" type="pres">
      <dgm:prSet presAssocID="{7ABEBF22-5827-456D-B4D2-C9BE59683E4D}" presName="parTx" presStyleLbl="alignNode1" presStyleIdx="2" presStyleCnt="3">
        <dgm:presLayoutVars>
          <dgm:chMax val="0"/>
          <dgm:chPref val="0"/>
          <dgm:bulletEnabled val="1"/>
        </dgm:presLayoutVars>
      </dgm:prSet>
      <dgm:spPr/>
      <dgm:t>
        <a:bodyPr/>
        <a:lstStyle/>
        <a:p>
          <a:endParaRPr lang="en-US"/>
        </a:p>
      </dgm:t>
    </dgm:pt>
    <dgm:pt modelId="{82D45261-4151-4344-A2EE-578803A2D0E8}" type="pres">
      <dgm:prSet presAssocID="{7ABEBF22-5827-456D-B4D2-C9BE59683E4D}" presName="desTx" presStyleLbl="alignAccFollowNode1" presStyleIdx="2" presStyleCnt="3" custLinFactNeighborX="56" custLinFactNeighborY="287">
        <dgm:presLayoutVars>
          <dgm:bulletEnabled val="1"/>
        </dgm:presLayoutVars>
      </dgm:prSet>
      <dgm:spPr/>
      <dgm:t>
        <a:bodyPr/>
        <a:lstStyle/>
        <a:p>
          <a:endParaRPr lang="en-US"/>
        </a:p>
      </dgm:t>
    </dgm:pt>
  </dgm:ptLst>
  <dgm:cxnLst>
    <dgm:cxn modelId="{B1E6181D-10B3-4EC5-83E3-90824FAC2D15}" type="presOf" srcId="{923AAABD-012F-4B94-8AAE-931657794C76}" destId="{06F0B65D-06AF-4883-B578-E3FC3709741D}" srcOrd="0" destOrd="0" presId="urn:microsoft.com/office/officeart/2005/8/layout/hList1"/>
    <dgm:cxn modelId="{DF8C2A94-B5E6-4299-86D9-93CB060BF5DC}" type="presOf" srcId="{F477D1A1-FC12-4DF3-BC32-B441CEF84AF2}" destId="{949443D6-ED73-4C2A-ADA6-F21EE0DD4E70}" srcOrd="0" destOrd="0" presId="urn:microsoft.com/office/officeart/2005/8/layout/hList1"/>
    <dgm:cxn modelId="{E22AF87B-23D2-44A1-BB0A-13A59AE7A38B}" type="presOf" srcId="{7ABEBF22-5827-456D-B4D2-C9BE59683E4D}" destId="{BFDB122A-8CAC-455C-A8A9-9B0BD93D9426}" srcOrd="0" destOrd="0" presId="urn:microsoft.com/office/officeart/2005/8/layout/hList1"/>
    <dgm:cxn modelId="{2BFD03FD-F8BD-4E51-97E9-2D45816122BD}" srcId="{84B553C7-13A1-45DB-9814-982934C8A857}" destId="{EB8ADF53-8405-433D-8767-57BD084BD211}" srcOrd="0" destOrd="0" parTransId="{EF2B3F75-D90F-4CB9-A3EB-053F57094964}" sibTransId="{3DFE9CC3-C552-4F62-BE80-59F92F0BFEF0}"/>
    <dgm:cxn modelId="{982BE6E4-EFDD-4572-81DE-0BE8BFB25162}" type="presOf" srcId="{D863FEC4-6C58-484C-A208-199807440DF6}" destId="{82D45261-4151-4344-A2EE-578803A2D0E8}" srcOrd="0" destOrd="0" presId="urn:microsoft.com/office/officeart/2005/8/layout/hList1"/>
    <dgm:cxn modelId="{8CE32F69-B744-4BC6-A9B5-C2DC0FDCB4DA}" srcId="{923AAABD-012F-4B94-8AAE-931657794C76}" destId="{9E693E32-1726-493A-8A45-31A38C688BD6}" srcOrd="0" destOrd="0" parTransId="{E7037085-8D07-4FD9-8F79-2803966B95DE}" sibTransId="{D2498280-FBF1-41DE-A60A-3EBF4CBADEA9}"/>
    <dgm:cxn modelId="{A6F9FB81-9E6A-41D7-B5CA-93ECB74B6BB2}" type="presOf" srcId="{9E693E32-1726-493A-8A45-31A38C688BD6}" destId="{D5CB194C-4DA7-401C-A735-40E4DAABF898}" srcOrd="0" destOrd="0" presId="urn:microsoft.com/office/officeart/2005/8/layout/hList1"/>
    <dgm:cxn modelId="{ECAF8C23-8B4B-4F16-83E2-14F26BF3BA00}" srcId="{7ABEBF22-5827-456D-B4D2-C9BE59683E4D}" destId="{D863FEC4-6C58-484C-A208-199807440DF6}" srcOrd="0" destOrd="0" parTransId="{24D8CDC6-CDC7-4498-886B-ECB004600B7D}" sibTransId="{4D408C60-FFE5-4F37-8E03-086F62F91878}"/>
    <dgm:cxn modelId="{02463FEE-E54D-4EB4-A41F-69AB5405845B}" srcId="{9E693E32-1726-493A-8A45-31A38C688BD6}" destId="{F477D1A1-FC12-4DF3-BC32-B441CEF84AF2}" srcOrd="0" destOrd="0" parTransId="{4597C3BE-31C4-4905-8956-6F81FEB61EDA}" sibTransId="{5991FD42-2B74-431B-87D7-BDC60F395073}"/>
    <dgm:cxn modelId="{6A8FB010-8FC3-4C1A-ADC0-D0A5B9F1A7C2}" type="presOf" srcId="{84B553C7-13A1-45DB-9814-982934C8A857}" destId="{D953B025-D73A-44E1-8BD3-A0D910B9609B}" srcOrd="0" destOrd="0" presId="urn:microsoft.com/office/officeart/2005/8/layout/hList1"/>
    <dgm:cxn modelId="{8C170DE8-C2CB-443C-8EE8-BE004CAA77D4}" type="presOf" srcId="{EB8ADF53-8405-433D-8767-57BD084BD211}" destId="{B8BB743C-58B7-4E81-9994-C715DD7D1AC2}" srcOrd="0" destOrd="0" presId="urn:microsoft.com/office/officeart/2005/8/layout/hList1"/>
    <dgm:cxn modelId="{57F952F8-0656-4133-BDB5-1EB4FF56C388}" srcId="{923AAABD-012F-4B94-8AAE-931657794C76}" destId="{84B553C7-13A1-45DB-9814-982934C8A857}" srcOrd="1" destOrd="0" parTransId="{202E9B45-A896-4CA7-96C4-988BC3A0ECA0}" sibTransId="{60961527-A0E0-46B3-B1D3-03E4F700166A}"/>
    <dgm:cxn modelId="{2E2914F2-1635-4B93-9760-A869904373E6}" srcId="{923AAABD-012F-4B94-8AAE-931657794C76}" destId="{7ABEBF22-5827-456D-B4D2-C9BE59683E4D}" srcOrd="2" destOrd="0" parTransId="{214C66E9-C95F-4EE0-9440-230768EF2BE5}" sibTransId="{89ABFB52-D879-4694-B773-D6EE97628A15}"/>
    <dgm:cxn modelId="{B17FF88D-9A06-45FC-8953-1676B1198A2F}" type="presParOf" srcId="{06F0B65D-06AF-4883-B578-E3FC3709741D}" destId="{E9167062-7B1B-4A1C-B6EE-E2E787E1DAEA}" srcOrd="0" destOrd="0" presId="urn:microsoft.com/office/officeart/2005/8/layout/hList1"/>
    <dgm:cxn modelId="{269487E6-ED7B-4FF2-8BE6-D93F4E61E3D2}" type="presParOf" srcId="{E9167062-7B1B-4A1C-B6EE-E2E787E1DAEA}" destId="{D5CB194C-4DA7-401C-A735-40E4DAABF898}" srcOrd="0" destOrd="0" presId="urn:microsoft.com/office/officeart/2005/8/layout/hList1"/>
    <dgm:cxn modelId="{1B01B1EA-68A5-4914-94D2-AB0C341CB332}" type="presParOf" srcId="{E9167062-7B1B-4A1C-B6EE-E2E787E1DAEA}" destId="{949443D6-ED73-4C2A-ADA6-F21EE0DD4E70}" srcOrd="1" destOrd="0" presId="urn:microsoft.com/office/officeart/2005/8/layout/hList1"/>
    <dgm:cxn modelId="{CBA29C09-F2D8-4915-99D6-501F5E880CF3}" type="presParOf" srcId="{06F0B65D-06AF-4883-B578-E3FC3709741D}" destId="{3E3159DD-2A29-4C0A-A0C0-48B2FFAC09F7}" srcOrd="1" destOrd="0" presId="urn:microsoft.com/office/officeart/2005/8/layout/hList1"/>
    <dgm:cxn modelId="{91764C7E-5D3A-41D9-B68C-0283DAF57948}" type="presParOf" srcId="{06F0B65D-06AF-4883-B578-E3FC3709741D}" destId="{4D142165-7208-4FE6-B357-5A22698AF88B}" srcOrd="2" destOrd="0" presId="urn:microsoft.com/office/officeart/2005/8/layout/hList1"/>
    <dgm:cxn modelId="{E076BCB4-96AD-4FA8-AD69-4A4A6F90F0CA}" type="presParOf" srcId="{4D142165-7208-4FE6-B357-5A22698AF88B}" destId="{D953B025-D73A-44E1-8BD3-A0D910B9609B}" srcOrd="0" destOrd="0" presId="urn:microsoft.com/office/officeart/2005/8/layout/hList1"/>
    <dgm:cxn modelId="{6B25F65E-C5F4-4FC8-9541-DC8457C0C8F7}" type="presParOf" srcId="{4D142165-7208-4FE6-B357-5A22698AF88B}" destId="{B8BB743C-58B7-4E81-9994-C715DD7D1AC2}" srcOrd="1" destOrd="0" presId="urn:microsoft.com/office/officeart/2005/8/layout/hList1"/>
    <dgm:cxn modelId="{468E212B-3566-4058-94A5-9E2AF9F953CA}" type="presParOf" srcId="{06F0B65D-06AF-4883-B578-E3FC3709741D}" destId="{3E75C537-ACAF-4B37-AA97-3BE979956CDC}" srcOrd="3" destOrd="0" presId="urn:microsoft.com/office/officeart/2005/8/layout/hList1"/>
    <dgm:cxn modelId="{7517A5E9-4D70-4400-8FC6-6A64F0619479}" type="presParOf" srcId="{06F0B65D-06AF-4883-B578-E3FC3709741D}" destId="{9DF22350-6AB4-4E07-B198-A33B04D12F11}" srcOrd="4" destOrd="0" presId="urn:microsoft.com/office/officeart/2005/8/layout/hList1"/>
    <dgm:cxn modelId="{DC71093F-8BD9-4C95-9600-E5FDA9428BD5}" type="presParOf" srcId="{9DF22350-6AB4-4E07-B198-A33B04D12F11}" destId="{BFDB122A-8CAC-455C-A8A9-9B0BD93D9426}" srcOrd="0" destOrd="0" presId="urn:microsoft.com/office/officeart/2005/8/layout/hList1"/>
    <dgm:cxn modelId="{F94E5094-8563-470D-9740-E8EF9FD4FB02}" type="presParOf" srcId="{9DF22350-6AB4-4E07-B198-A33B04D12F11}" destId="{82D45261-4151-4344-A2EE-578803A2D0E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0B2D8-60D7-4775-B7CB-C91229D3C29E}"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27900C23-D5EF-48DE-9039-D5CF576708C9}">
      <dgm:prSet phldrT="[Text]"/>
      <dgm:spPr/>
      <dgm:t>
        <a:bodyPr/>
        <a:lstStyle/>
        <a:p>
          <a:r>
            <a:rPr lang="en-US" dirty="0" smtClean="0"/>
            <a:t>Health Professionals</a:t>
          </a:r>
          <a:endParaRPr lang="en-US" dirty="0"/>
        </a:p>
      </dgm:t>
    </dgm:pt>
    <dgm:pt modelId="{FF81D063-55F8-47C8-802A-CAF6B866182E}" type="parTrans" cxnId="{2EDCE344-7CCA-4BAA-AA39-0084A44FD20B}">
      <dgm:prSet/>
      <dgm:spPr/>
      <dgm:t>
        <a:bodyPr/>
        <a:lstStyle/>
        <a:p>
          <a:endParaRPr lang="en-US"/>
        </a:p>
      </dgm:t>
    </dgm:pt>
    <dgm:pt modelId="{74C9573F-3BC0-455E-B772-60193729FEA8}" type="sibTrans" cxnId="{2EDCE344-7CCA-4BAA-AA39-0084A44FD20B}">
      <dgm:prSet/>
      <dgm:spPr/>
      <dgm:t>
        <a:bodyPr/>
        <a:lstStyle/>
        <a:p>
          <a:endParaRPr lang="en-US"/>
        </a:p>
      </dgm:t>
    </dgm:pt>
    <dgm:pt modelId="{D4B76578-FFAB-4A49-9E3F-52A1907D410E}">
      <dgm:prSet phldrT="[Text]"/>
      <dgm:spPr/>
      <dgm:t>
        <a:bodyPr/>
        <a:lstStyle/>
        <a:p>
          <a:r>
            <a:rPr lang="en-US" dirty="0" smtClean="0"/>
            <a:t>IPV/SV/HT Advocates</a:t>
          </a:r>
          <a:endParaRPr lang="en-US" dirty="0"/>
        </a:p>
      </dgm:t>
    </dgm:pt>
    <dgm:pt modelId="{EA8F1385-C38F-4EC5-98EE-401B4813D73E}" type="parTrans" cxnId="{D16CB981-FBB3-4BE7-9656-1C217527F21B}">
      <dgm:prSet/>
      <dgm:spPr/>
      <dgm:t>
        <a:bodyPr/>
        <a:lstStyle/>
        <a:p>
          <a:endParaRPr lang="en-US"/>
        </a:p>
      </dgm:t>
    </dgm:pt>
    <dgm:pt modelId="{9AC4E64C-D820-4A8C-9D98-4F4F36189DFD}" type="sibTrans" cxnId="{D16CB981-FBB3-4BE7-9656-1C217527F21B}">
      <dgm:prSet/>
      <dgm:spPr/>
      <dgm:t>
        <a:bodyPr/>
        <a:lstStyle/>
        <a:p>
          <a:endParaRPr lang="en-US"/>
        </a:p>
      </dgm:t>
    </dgm:pt>
    <dgm:pt modelId="{1BB97C2D-7A77-4D90-8646-801A604FCF8F}">
      <dgm:prSet phldrT="[Text]"/>
      <dgm:spPr/>
      <dgm:t>
        <a:bodyPr/>
        <a:lstStyle/>
        <a:p>
          <a:r>
            <a:rPr lang="en-US" dirty="0" smtClean="0"/>
            <a:t>Patients</a:t>
          </a:r>
          <a:endParaRPr lang="en-US" dirty="0"/>
        </a:p>
      </dgm:t>
    </dgm:pt>
    <dgm:pt modelId="{28DD3137-321A-48C6-9680-C6E60190791B}" type="parTrans" cxnId="{692D5989-7F25-4AA0-913E-5740D46AFEF8}">
      <dgm:prSet/>
      <dgm:spPr/>
      <dgm:t>
        <a:bodyPr/>
        <a:lstStyle/>
        <a:p>
          <a:endParaRPr lang="en-US"/>
        </a:p>
      </dgm:t>
    </dgm:pt>
    <dgm:pt modelId="{CDCC9B61-7257-4EED-98E4-80BCDA8308D1}" type="sibTrans" cxnId="{692D5989-7F25-4AA0-913E-5740D46AFEF8}">
      <dgm:prSet/>
      <dgm:spPr/>
      <dgm:t>
        <a:bodyPr/>
        <a:lstStyle/>
        <a:p>
          <a:endParaRPr lang="en-US"/>
        </a:p>
      </dgm:t>
    </dgm:pt>
    <dgm:pt modelId="{5A169425-34E9-472C-AB4C-FEBB9254E13B}" type="pres">
      <dgm:prSet presAssocID="{61E0B2D8-60D7-4775-B7CB-C91229D3C29E}" presName="Name0" presStyleCnt="0">
        <dgm:presLayoutVars>
          <dgm:dir/>
          <dgm:resizeHandles val="exact"/>
        </dgm:presLayoutVars>
      </dgm:prSet>
      <dgm:spPr/>
      <dgm:t>
        <a:bodyPr/>
        <a:lstStyle/>
        <a:p>
          <a:endParaRPr lang="en-US"/>
        </a:p>
      </dgm:t>
    </dgm:pt>
    <dgm:pt modelId="{C1DB93FE-40BD-4B6B-8B0D-DD9EA442A200}" type="pres">
      <dgm:prSet presAssocID="{27900C23-D5EF-48DE-9039-D5CF576708C9}" presName="composite" presStyleCnt="0"/>
      <dgm:spPr/>
    </dgm:pt>
    <dgm:pt modelId="{56781DB4-25D0-49A3-B2C5-67EF6D4FE407}" type="pres">
      <dgm:prSet presAssocID="{27900C23-D5EF-48DE-9039-D5CF576708C9}" presName="rect1" presStyleLbl="bgImgPlace1" presStyleIdx="0" presStyleCnt="3"/>
      <dgm:spPr>
        <a:prstGeom prst="roundRect">
          <a:avLst/>
        </a:prstGeom>
        <a:blipFill rotWithShape="1">
          <a:blip xmlns:r="http://schemas.openxmlformats.org/officeDocument/2006/relationships" r:embed="rId1"/>
          <a:stretch>
            <a:fillRect/>
          </a:stretch>
        </a:blipFill>
        <a:ln>
          <a:solidFill>
            <a:schemeClr val="tx1"/>
          </a:solidFill>
        </a:ln>
      </dgm:spPr>
    </dgm:pt>
    <dgm:pt modelId="{DCF86844-1DE6-4763-9675-F3C5F69B914D}" type="pres">
      <dgm:prSet presAssocID="{27900C23-D5EF-48DE-9039-D5CF576708C9}" presName="wedgeRectCallout1" presStyleLbl="node1" presStyleIdx="0" presStyleCnt="3">
        <dgm:presLayoutVars>
          <dgm:bulletEnabled val="1"/>
        </dgm:presLayoutVars>
      </dgm:prSet>
      <dgm:spPr/>
      <dgm:t>
        <a:bodyPr/>
        <a:lstStyle/>
        <a:p>
          <a:endParaRPr lang="en-US"/>
        </a:p>
      </dgm:t>
    </dgm:pt>
    <dgm:pt modelId="{C1B0A370-382D-44DD-8B5A-0304CB1F0E34}" type="pres">
      <dgm:prSet presAssocID="{74C9573F-3BC0-455E-B772-60193729FEA8}" presName="sibTrans" presStyleCnt="0"/>
      <dgm:spPr/>
    </dgm:pt>
    <dgm:pt modelId="{6433C266-E834-440A-9160-FC7F2F686C97}" type="pres">
      <dgm:prSet presAssocID="{D4B76578-FFAB-4A49-9E3F-52A1907D410E}" presName="composite" presStyleCnt="0"/>
      <dgm:spPr/>
    </dgm:pt>
    <dgm:pt modelId="{F2315D4F-1986-4DD7-A021-63F99B8DFF41}" type="pres">
      <dgm:prSet presAssocID="{D4B76578-FFAB-4A49-9E3F-52A1907D410E}" presName="rect1" presStyleLbl="bgImgPlace1" presStyleIdx="1" presStyleCnt="3" custLinFactNeighborX="22053"/>
      <dgm:spPr>
        <a:blipFill rotWithShape="1">
          <a:blip xmlns:r="http://schemas.openxmlformats.org/officeDocument/2006/relationships" r:embed="rId2"/>
          <a:stretch>
            <a:fillRect/>
          </a:stretch>
        </a:blipFill>
        <a:ln>
          <a:noFill/>
        </a:ln>
      </dgm:spPr>
    </dgm:pt>
    <dgm:pt modelId="{FB650078-ED47-4B58-BA55-BEE93E3CFFF7}" type="pres">
      <dgm:prSet presAssocID="{D4B76578-FFAB-4A49-9E3F-52A1907D410E}" presName="wedgeRectCallout1" presStyleLbl="node1" presStyleIdx="1" presStyleCnt="3" custLinFactNeighborX="22835">
        <dgm:presLayoutVars>
          <dgm:bulletEnabled val="1"/>
        </dgm:presLayoutVars>
      </dgm:prSet>
      <dgm:spPr/>
      <dgm:t>
        <a:bodyPr/>
        <a:lstStyle/>
        <a:p>
          <a:endParaRPr lang="en-US"/>
        </a:p>
      </dgm:t>
    </dgm:pt>
    <dgm:pt modelId="{A0992283-F1BE-4A8F-927A-17EFC02B6D1A}" type="pres">
      <dgm:prSet presAssocID="{9AC4E64C-D820-4A8C-9D98-4F4F36189DFD}" presName="sibTrans" presStyleCnt="0"/>
      <dgm:spPr/>
    </dgm:pt>
    <dgm:pt modelId="{C8D565E6-876B-42A7-8257-25AE87B6BB57}" type="pres">
      <dgm:prSet presAssocID="{1BB97C2D-7A77-4D90-8646-801A604FCF8F}" presName="composite" presStyleCnt="0"/>
      <dgm:spPr/>
    </dgm:pt>
    <dgm:pt modelId="{3A9AC9DC-5841-46A0-9AF5-9FD776832B1B}" type="pres">
      <dgm:prSet presAssocID="{1BB97C2D-7A77-4D90-8646-801A604FCF8F}" presName="rect1" presStyleLbl="bgImgPlace1" presStyleIdx="2" presStyleCnt="3" custScaleY="87375" custLinFactNeighborY="10526"/>
      <dgm:spPr>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a:solidFill>
            <a:schemeClr val="tx1"/>
          </a:solidFill>
        </a:ln>
      </dgm:spPr>
    </dgm:pt>
    <dgm:pt modelId="{7F2CBDFC-050E-41B6-A32C-C9F8F11046C6}" type="pres">
      <dgm:prSet presAssocID="{1BB97C2D-7A77-4D90-8646-801A604FCF8F}" presName="wedgeRectCallout1" presStyleLbl="node1" presStyleIdx="2" presStyleCnt="3" custLinFactNeighborY="9250">
        <dgm:presLayoutVars>
          <dgm:bulletEnabled val="1"/>
        </dgm:presLayoutVars>
      </dgm:prSet>
      <dgm:spPr/>
      <dgm:t>
        <a:bodyPr/>
        <a:lstStyle/>
        <a:p>
          <a:endParaRPr lang="en-US"/>
        </a:p>
      </dgm:t>
    </dgm:pt>
  </dgm:ptLst>
  <dgm:cxnLst>
    <dgm:cxn modelId="{9BFF4012-6894-47A5-91EE-4C57EE94C59E}" type="presOf" srcId="{D4B76578-FFAB-4A49-9E3F-52A1907D410E}" destId="{FB650078-ED47-4B58-BA55-BEE93E3CFFF7}" srcOrd="0" destOrd="0" presId="urn:microsoft.com/office/officeart/2008/layout/BendingPictureCaptionList"/>
    <dgm:cxn modelId="{692D5989-7F25-4AA0-913E-5740D46AFEF8}" srcId="{61E0B2D8-60D7-4775-B7CB-C91229D3C29E}" destId="{1BB97C2D-7A77-4D90-8646-801A604FCF8F}" srcOrd="2" destOrd="0" parTransId="{28DD3137-321A-48C6-9680-C6E60190791B}" sibTransId="{CDCC9B61-7257-4EED-98E4-80BCDA8308D1}"/>
    <dgm:cxn modelId="{2EDCE344-7CCA-4BAA-AA39-0084A44FD20B}" srcId="{61E0B2D8-60D7-4775-B7CB-C91229D3C29E}" destId="{27900C23-D5EF-48DE-9039-D5CF576708C9}" srcOrd="0" destOrd="0" parTransId="{FF81D063-55F8-47C8-802A-CAF6B866182E}" sibTransId="{74C9573F-3BC0-455E-B772-60193729FEA8}"/>
    <dgm:cxn modelId="{EB18C4FE-86F6-4368-A2EA-2FDDF585D1C8}" type="presOf" srcId="{61E0B2D8-60D7-4775-B7CB-C91229D3C29E}" destId="{5A169425-34E9-472C-AB4C-FEBB9254E13B}" srcOrd="0" destOrd="0" presId="urn:microsoft.com/office/officeart/2008/layout/BendingPictureCaptionList"/>
    <dgm:cxn modelId="{D16CB981-FBB3-4BE7-9656-1C217527F21B}" srcId="{61E0B2D8-60D7-4775-B7CB-C91229D3C29E}" destId="{D4B76578-FFAB-4A49-9E3F-52A1907D410E}" srcOrd="1" destOrd="0" parTransId="{EA8F1385-C38F-4EC5-98EE-401B4813D73E}" sibTransId="{9AC4E64C-D820-4A8C-9D98-4F4F36189DFD}"/>
    <dgm:cxn modelId="{784EC3F6-0119-4F0B-A953-D5D7FEF47DD5}" type="presOf" srcId="{1BB97C2D-7A77-4D90-8646-801A604FCF8F}" destId="{7F2CBDFC-050E-41B6-A32C-C9F8F11046C6}" srcOrd="0" destOrd="0" presId="urn:microsoft.com/office/officeart/2008/layout/BendingPictureCaptionList"/>
    <dgm:cxn modelId="{8FF33FFA-1EB8-458B-AF5D-24B517C44F6E}" type="presOf" srcId="{27900C23-D5EF-48DE-9039-D5CF576708C9}" destId="{DCF86844-1DE6-4763-9675-F3C5F69B914D}" srcOrd="0" destOrd="0" presId="urn:microsoft.com/office/officeart/2008/layout/BendingPictureCaptionList"/>
    <dgm:cxn modelId="{FD66EB21-1301-4948-85B7-89AA9289F63C}" type="presParOf" srcId="{5A169425-34E9-472C-AB4C-FEBB9254E13B}" destId="{C1DB93FE-40BD-4B6B-8B0D-DD9EA442A200}" srcOrd="0" destOrd="0" presId="urn:microsoft.com/office/officeart/2008/layout/BendingPictureCaptionList"/>
    <dgm:cxn modelId="{ACFD3851-F197-4D70-B998-C977528C007E}" type="presParOf" srcId="{C1DB93FE-40BD-4B6B-8B0D-DD9EA442A200}" destId="{56781DB4-25D0-49A3-B2C5-67EF6D4FE407}" srcOrd="0" destOrd="0" presId="urn:microsoft.com/office/officeart/2008/layout/BendingPictureCaptionList"/>
    <dgm:cxn modelId="{A7AA3B82-0BEC-4600-8DC5-DD523D1BA155}" type="presParOf" srcId="{C1DB93FE-40BD-4B6B-8B0D-DD9EA442A200}" destId="{DCF86844-1DE6-4763-9675-F3C5F69B914D}" srcOrd="1" destOrd="0" presId="urn:microsoft.com/office/officeart/2008/layout/BendingPictureCaptionList"/>
    <dgm:cxn modelId="{FCE5CE00-68B9-45B8-9429-14BA93B457F7}" type="presParOf" srcId="{5A169425-34E9-472C-AB4C-FEBB9254E13B}" destId="{C1B0A370-382D-44DD-8B5A-0304CB1F0E34}" srcOrd="1" destOrd="0" presId="urn:microsoft.com/office/officeart/2008/layout/BendingPictureCaptionList"/>
    <dgm:cxn modelId="{B902C09B-1105-401F-B9E2-AE6DB059465C}" type="presParOf" srcId="{5A169425-34E9-472C-AB4C-FEBB9254E13B}" destId="{6433C266-E834-440A-9160-FC7F2F686C97}" srcOrd="2" destOrd="0" presId="urn:microsoft.com/office/officeart/2008/layout/BendingPictureCaptionList"/>
    <dgm:cxn modelId="{018BED64-21EC-4B7B-84CC-CBDD80ED0DF2}" type="presParOf" srcId="{6433C266-E834-440A-9160-FC7F2F686C97}" destId="{F2315D4F-1986-4DD7-A021-63F99B8DFF41}" srcOrd="0" destOrd="0" presId="urn:microsoft.com/office/officeart/2008/layout/BendingPictureCaptionList"/>
    <dgm:cxn modelId="{F280833B-B06A-40C4-96C0-565CC58DC650}" type="presParOf" srcId="{6433C266-E834-440A-9160-FC7F2F686C97}" destId="{FB650078-ED47-4B58-BA55-BEE93E3CFFF7}" srcOrd="1" destOrd="0" presId="urn:microsoft.com/office/officeart/2008/layout/BendingPictureCaptionList"/>
    <dgm:cxn modelId="{768980A7-A2C7-4953-9210-C51C3F661DA3}" type="presParOf" srcId="{5A169425-34E9-472C-AB4C-FEBB9254E13B}" destId="{A0992283-F1BE-4A8F-927A-17EFC02B6D1A}" srcOrd="3" destOrd="0" presId="urn:microsoft.com/office/officeart/2008/layout/BendingPictureCaptionList"/>
    <dgm:cxn modelId="{EFA6809F-B85E-4BAF-A061-656FC63D019D}" type="presParOf" srcId="{5A169425-34E9-472C-AB4C-FEBB9254E13B}" destId="{C8D565E6-876B-42A7-8257-25AE87B6BB57}" srcOrd="4" destOrd="0" presId="urn:microsoft.com/office/officeart/2008/layout/BendingPictureCaptionList"/>
    <dgm:cxn modelId="{4730EF18-3CA7-4891-A4C2-7D34AAA1E8E2}" type="presParOf" srcId="{C8D565E6-876B-42A7-8257-25AE87B6BB57}" destId="{3A9AC9DC-5841-46A0-9AF5-9FD776832B1B}" srcOrd="0" destOrd="0" presId="urn:microsoft.com/office/officeart/2008/layout/BendingPictureCaptionList"/>
    <dgm:cxn modelId="{37C08A2E-7116-467F-A148-EC3E01E3086A}" type="presParOf" srcId="{C8D565E6-876B-42A7-8257-25AE87B6BB57}" destId="{7F2CBDFC-050E-41B6-A32C-C9F8F11046C6}"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0E737-5E52-411E-994B-ABAF609F100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0B671C9-A6E8-4638-B16B-E14F40196740}">
      <dgm:prSet custT="1"/>
      <dgm:spPr/>
      <dgm:t>
        <a:bodyPr/>
        <a:lstStyle/>
        <a:p>
          <a:r>
            <a:rPr lang="en-US" sz="2400" b="1" dirty="0" smtClean="0"/>
            <a:t>Move the patient to another location to conduct the screen. </a:t>
          </a:r>
        </a:p>
        <a:p>
          <a:r>
            <a:rPr lang="en-US" sz="2000" b="0" dirty="0" smtClean="0"/>
            <a:t>Work with your staff to make a plan for this</a:t>
          </a:r>
          <a:r>
            <a:rPr lang="en-US" sz="2400" b="0" dirty="0" smtClean="0"/>
            <a:t>. </a:t>
          </a:r>
          <a:endParaRPr lang="en-US" sz="2400" b="0" dirty="0"/>
        </a:p>
      </dgm:t>
    </dgm:pt>
    <dgm:pt modelId="{A7317880-C1F3-41A9-B65C-18F099CFDC01}" type="parTrans" cxnId="{38140AD4-78BD-4B1D-B26B-DD9FDD21A8B4}">
      <dgm:prSet/>
      <dgm:spPr/>
      <dgm:t>
        <a:bodyPr/>
        <a:lstStyle/>
        <a:p>
          <a:endParaRPr lang="en-US"/>
        </a:p>
      </dgm:t>
    </dgm:pt>
    <dgm:pt modelId="{0B98D966-6BAA-447A-A5B7-E1B54CFCD9A4}" type="sibTrans" cxnId="{38140AD4-78BD-4B1D-B26B-DD9FDD21A8B4}">
      <dgm:prSet/>
      <dgm:spPr/>
      <dgm:t>
        <a:bodyPr/>
        <a:lstStyle/>
        <a:p>
          <a:endParaRPr lang="en-US"/>
        </a:p>
      </dgm:t>
    </dgm:pt>
    <dgm:pt modelId="{4EE0A645-4CA9-4127-A7B2-0707A687C731}">
      <dgm:prSet custT="1"/>
      <dgm:spPr/>
      <dgm:t>
        <a:bodyPr/>
        <a:lstStyle/>
        <a:p>
          <a:pPr algn="l">
            <a:spcBef>
              <a:spcPts val="600"/>
            </a:spcBef>
            <a:spcAft>
              <a:spcPts val="600"/>
            </a:spcAft>
          </a:pPr>
          <a:r>
            <a:rPr lang="en-US" sz="2400" b="1" dirty="0" smtClean="0"/>
            <a:t>Ask to see just the patient alone for the first few minutes.  </a:t>
          </a:r>
          <a:r>
            <a:rPr lang="en-US" sz="2100" b="1" dirty="0" smtClean="0"/>
            <a:t>	      </a:t>
          </a:r>
        </a:p>
        <a:p>
          <a:pPr algn="l">
            <a:spcBef>
              <a:spcPts val="0"/>
            </a:spcBef>
            <a:spcAft>
              <a:spcPts val="0"/>
            </a:spcAft>
          </a:pPr>
          <a:r>
            <a:rPr lang="en-US" sz="2000" b="0" dirty="0" smtClean="0"/>
            <a:t>Partners &amp; children over age two should be </a:t>
          </a:r>
        </a:p>
        <a:p>
          <a:pPr algn="l">
            <a:spcBef>
              <a:spcPts val="0"/>
            </a:spcBef>
            <a:spcAft>
              <a:spcPts val="0"/>
            </a:spcAft>
          </a:pPr>
          <a:r>
            <a:rPr lang="en-US" sz="2000" b="0" dirty="0" smtClean="0"/>
            <a:t>separated from the patient for this screen. </a:t>
          </a:r>
          <a:endParaRPr lang="en-US" sz="2400" b="0" dirty="0" smtClean="0"/>
        </a:p>
      </dgm:t>
    </dgm:pt>
    <dgm:pt modelId="{A8554595-7F0C-4540-B256-18E04C687122}" type="parTrans" cxnId="{20F17BAD-B80B-4ECF-9A70-813BB9181A69}">
      <dgm:prSet/>
      <dgm:spPr/>
      <dgm:t>
        <a:bodyPr/>
        <a:lstStyle/>
        <a:p>
          <a:endParaRPr lang="en-US"/>
        </a:p>
      </dgm:t>
    </dgm:pt>
    <dgm:pt modelId="{3856626A-FA37-4122-A9AD-D22DD9CE2F38}" type="sibTrans" cxnId="{20F17BAD-B80B-4ECF-9A70-813BB9181A69}">
      <dgm:prSet/>
      <dgm:spPr/>
      <dgm:t>
        <a:bodyPr/>
        <a:lstStyle/>
        <a:p>
          <a:endParaRPr lang="en-US"/>
        </a:p>
      </dgm:t>
    </dgm:pt>
    <dgm:pt modelId="{48F5F1E6-DCAB-45D4-BBAF-B9D91A938096}" type="pres">
      <dgm:prSet presAssocID="{91B0E737-5E52-411E-994B-ABAF609F100F}" presName="linear" presStyleCnt="0">
        <dgm:presLayoutVars>
          <dgm:dir/>
          <dgm:resizeHandles val="exact"/>
        </dgm:presLayoutVars>
      </dgm:prSet>
      <dgm:spPr/>
      <dgm:t>
        <a:bodyPr/>
        <a:lstStyle/>
        <a:p>
          <a:endParaRPr lang="en-US"/>
        </a:p>
      </dgm:t>
    </dgm:pt>
    <dgm:pt modelId="{B153E1EF-2EAC-4C25-B720-23EC8014EACA}" type="pres">
      <dgm:prSet presAssocID="{4EE0A645-4CA9-4127-A7B2-0707A687C731}" presName="comp" presStyleCnt="0"/>
      <dgm:spPr/>
      <dgm:t>
        <a:bodyPr/>
        <a:lstStyle/>
        <a:p>
          <a:endParaRPr lang="en-US"/>
        </a:p>
      </dgm:t>
    </dgm:pt>
    <dgm:pt modelId="{751D93D0-6924-4BE4-8784-50B6D36E8FD8}" type="pres">
      <dgm:prSet presAssocID="{4EE0A645-4CA9-4127-A7B2-0707A687C731}" presName="box" presStyleLbl="node1" presStyleIdx="0" presStyleCnt="2" custScaleY="47795" custLinFactNeighborY="-1972"/>
      <dgm:spPr/>
      <dgm:t>
        <a:bodyPr/>
        <a:lstStyle/>
        <a:p>
          <a:endParaRPr lang="en-US"/>
        </a:p>
      </dgm:t>
    </dgm:pt>
    <dgm:pt modelId="{1D8C3422-45F3-4FFC-8225-026665AAB858}" type="pres">
      <dgm:prSet presAssocID="{4EE0A645-4CA9-4127-A7B2-0707A687C731}" presName="img" presStyleLbl="fgImgPlace1" presStyleIdx="0" presStyleCnt="2" custScaleY="45801" custLinFactNeighborX="-8426" custLinFactNeighborY="1446"/>
      <dgm:spPr>
        <a:blipFill rotWithShape="1">
          <a:blip xmlns:r="http://schemas.openxmlformats.org/officeDocument/2006/relationships" r:embed="rId1"/>
          <a:stretch>
            <a:fillRect/>
          </a:stretch>
        </a:blipFill>
        <a:ln>
          <a:solidFill>
            <a:schemeClr val="tx1">
              <a:lumMod val="50000"/>
              <a:lumOff val="50000"/>
            </a:schemeClr>
          </a:solidFill>
        </a:ln>
      </dgm:spPr>
      <dgm:t>
        <a:bodyPr/>
        <a:lstStyle/>
        <a:p>
          <a:endParaRPr lang="en-US"/>
        </a:p>
      </dgm:t>
    </dgm:pt>
    <dgm:pt modelId="{E12347D2-9C59-4D46-9B91-12E1C2317142}" type="pres">
      <dgm:prSet presAssocID="{4EE0A645-4CA9-4127-A7B2-0707A687C731}" presName="text" presStyleLbl="node1" presStyleIdx="0" presStyleCnt="2">
        <dgm:presLayoutVars>
          <dgm:bulletEnabled val="1"/>
        </dgm:presLayoutVars>
      </dgm:prSet>
      <dgm:spPr/>
      <dgm:t>
        <a:bodyPr/>
        <a:lstStyle/>
        <a:p>
          <a:endParaRPr lang="en-US"/>
        </a:p>
      </dgm:t>
    </dgm:pt>
    <dgm:pt modelId="{ACF5CF29-8717-42FC-9634-5A0DA95BE846}" type="pres">
      <dgm:prSet presAssocID="{3856626A-FA37-4122-A9AD-D22DD9CE2F38}" presName="spacer" presStyleCnt="0"/>
      <dgm:spPr/>
      <dgm:t>
        <a:bodyPr/>
        <a:lstStyle/>
        <a:p>
          <a:endParaRPr lang="en-US"/>
        </a:p>
      </dgm:t>
    </dgm:pt>
    <dgm:pt modelId="{0741BD33-C500-4CAC-9385-28014BAB02E9}" type="pres">
      <dgm:prSet presAssocID="{10B671C9-A6E8-4638-B16B-E14F40196740}" presName="comp" presStyleCnt="0"/>
      <dgm:spPr/>
      <dgm:t>
        <a:bodyPr/>
        <a:lstStyle/>
        <a:p>
          <a:endParaRPr lang="en-US"/>
        </a:p>
      </dgm:t>
    </dgm:pt>
    <dgm:pt modelId="{003ED069-CF49-4059-9A47-1340B00CB2B4}" type="pres">
      <dgm:prSet presAssocID="{10B671C9-A6E8-4638-B16B-E14F40196740}" presName="box" presStyleLbl="node1" presStyleIdx="1" presStyleCnt="2" custScaleY="50178" custLinFactNeighborY="2638"/>
      <dgm:spPr/>
      <dgm:t>
        <a:bodyPr/>
        <a:lstStyle/>
        <a:p>
          <a:endParaRPr lang="en-US"/>
        </a:p>
      </dgm:t>
    </dgm:pt>
    <dgm:pt modelId="{7FDD7236-BA81-4B1A-B919-F638C39B459A}" type="pres">
      <dgm:prSet presAssocID="{10B671C9-A6E8-4638-B16B-E14F40196740}" presName="img" presStyleLbl="fgImgPlace1" presStyleIdx="1" presStyleCnt="2" custScaleY="47349" custLinFactNeighborX="-6127" custLinFactNeighborY="1790"/>
      <dgm:spPr>
        <a:blipFill rotWithShape="1">
          <a:blip xmlns:r="http://schemas.openxmlformats.org/officeDocument/2006/relationships" r:embed="rId2"/>
          <a:stretch>
            <a:fillRect/>
          </a:stretch>
        </a:blipFill>
        <a:ln>
          <a:solidFill>
            <a:schemeClr val="tx1">
              <a:lumMod val="50000"/>
              <a:lumOff val="50000"/>
            </a:schemeClr>
          </a:solidFill>
        </a:ln>
      </dgm:spPr>
      <dgm:t>
        <a:bodyPr/>
        <a:lstStyle/>
        <a:p>
          <a:endParaRPr lang="en-US"/>
        </a:p>
      </dgm:t>
    </dgm:pt>
    <dgm:pt modelId="{A671FBD1-335F-4504-9379-673FD6C8C854}" type="pres">
      <dgm:prSet presAssocID="{10B671C9-A6E8-4638-B16B-E14F40196740}" presName="text" presStyleLbl="node1" presStyleIdx="1" presStyleCnt="2">
        <dgm:presLayoutVars>
          <dgm:bulletEnabled val="1"/>
        </dgm:presLayoutVars>
      </dgm:prSet>
      <dgm:spPr/>
      <dgm:t>
        <a:bodyPr/>
        <a:lstStyle/>
        <a:p>
          <a:endParaRPr lang="en-US"/>
        </a:p>
      </dgm:t>
    </dgm:pt>
  </dgm:ptLst>
  <dgm:cxnLst>
    <dgm:cxn modelId="{E0052739-120D-4510-9B00-B3606CFAFF60}" type="presOf" srcId="{4EE0A645-4CA9-4127-A7B2-0707A687C731}" destId="{751D93D0-6924-4BE4-8784-50B6D36E8FD8}" srcOrd="0" destOrd="0" presId="urn:microsoft.com/office/officeart/2005/8/layout/vList4"/>
    <dgm:cxn modelId="{B8F6D217-62C8-46D8-B9A7-5B2E6FB9C7E2}" type="presOf" srcId="{10B671C9-A6E8-4638-B16B-E14F40196740}" destId="{003ED069-CF49-4059-9A47-1340B00CB2B4}" srcOrd="0" destOrd="0" presId="urn:microsoft.com/office/officeart/2005/8/layout/vList4"/>
    <dgm:cxn modelId="{90C45966-6618-46FC-AC83-DF9B4BEAFAC8}" type="presOf" srcId="{10B671C9-A6E8-4638-B16B-E14F40196740}" destId="{A671FBD1-335F-4504-9379-673FD6C8C854}" srcOrd="1" destOrd="0" presId="urn:microsoft.com/office/officeart/2005/8/layout/vList4"/>
    <dgm:cxn modelId="{4EE22B5E-B0C4-4C24-9DB9-127B0DEF0954}" type="presOf" srcId="{91B0E737-5E52-411E-994B-ABAF609F100F}" destId="{48F5F1E6-DCAB-45D4-BBAF-B9D91A938096}" srcOrd="0" destOrd="0" presId="urn:microsoft.com/office/officeart/2005/8/layout/vList4"/>
    <dgm:cxn modelId="{20F17BAD-B80B-4ECF-9A70-813BB9181A69}" srcId="{91B0E737-5E52-411E-994B-ABAF609F100F}" destId="{4EE0A645-4CA9-4127-A7B2-0707A687C731}" srcOrd="0" destOrd="0" parTransId="{A8554595-7F0C-4540-B256-18E04C687122}" sibTransId="{3856626A-FA37-4122-A9AD-D22DD9CE2F38}"/>
    <dgm:cxn modelId="{38140AD4-78BD-4B1D-B26B-DD9FDD21A8B4}" srcId="{91B0E737-5E52-411E-994B-ABAF609F100F}" destId="{10B671C9-A6E8-4638-B16B-E14F40196740}" srcOrd="1" destOrd="0" parTransId="{A7317880-C1F3-41A9-B65C-18F099CFDC01}" sibTransId="{0B98D966-6BAA-447A-A5B7-E1B54CFCD9A4}"/>
    <dgm:cxn modelId="{277264E1-E78B-4555-87CE-980FB6CF7ED8}" type="presOf" srcId="{4EE0A645-4CA9-4127-A7B2-0707A687C731}" destId="{E12347D2-9C59-4D46-9B91-12E1C2317142}" srcOrd="1" destOrd="0" presId="urn:microsoft.com/office/officeart/2005/8/layout/vList4"/>
    <dgm:cxn modelId="{CCA09579-40B6-4548-A925-9FA0D44757BC}" type="presParOf" srcId="{48F5F1E6-DCAB-45D4-BBAF-B9D91A938096}" destId="{B153E1EF-2EAC-4C25-B720-23EC8014EACA}" srcOrd="0" destOrd="0" presId="urn:microsoft.com/office/officeart/2005/8/layout/vList4"/>
    <dgm:cxn modelId="{739ACF95-EC9B-40BD-9C11-616F8EE85A38}" type="presParOf" srcId="{B153E1EF-2EAC-4C25-B720-23EC8014EACA}" destId="{751D93D0-6924-4BE4-8784-50B6D36E8FD8}" srcOrd="0" destOrd="0" presId="urn:microsoft.com/office/officeart/2005/8/layout/vList4"/>
    <dgm:cxn modelId="{09A83863-ECB8-4F80-AFA7-23AF48D60EF9}" type="presParOf" srcId="{B153E1EF-2EAC-4C25-B720-23EC8014EACA}" destId="{1D8C3422-45F3-4FFC-8225-026665AAB858}" srcOrd="1" destOrd="0" presId="urn:microsoft.com/office/officeart/2005/8/layout/vList4"/>
    <dgm:cxn modelId="{0A93E09A-F401-4CFD-83DC-0E0779365DC4}" type="presParOf" srcId="{B153E1EF-2EAC-4C25-B720-23EC8014EACA}" destId="{E12347D2-9C59-4D46-9B91-12E1C2317142}" srcOrd="2" destOrd="0" presId="urn:microsoft.com/office/officeart/2005/8/layout/vList4"/>
    <dgm:cxn modelId="{93FA768C-842C-4CB5-910A-7ECDA51C9056}" type="presParOf" srcId="{48F5F1E6-DCAB-45D4-BBAF-B9D91A938096}" destId="{ACF5CF29-8717-42FC-9634-5A0DA95BE846}" srcOrd="1" destOrd="0" presId="urn:microsoft.com/office/officeart/2005/8/layout/vList4"/>
    <dgm:cxn modelId="{22ECDDF8-677F-46C1-8DE4-E4B38CC9596A}" type="presParOf" srcId="{48F5F1E6-DCAB-45D4-BBAF-B9D91A938096}" destId="{0741BD33-C500-4CAC-9385-28014BAB02E9}" srcOrd="2" destOrd="0" presId="urn:microsoft.com/office/officeart/2005/8/layout/vList4"/>
    <dgm:cxn modelId="{494E8A18-C607-49B9-97F1-212FEC94FDFC}" type="presParOf" srcId="{0741BD33-C500-4CAC-9385-28014BAB02E9}" destId="{003ED069-CF49-4059-9A47-1340B00CB2B4}" srcOrd="0" destOrd="0" presId="urn:microsoft.com/office/officeart/2005/8/layout/vList4"/>
    <dgm:cxn modelId="{B6122904-EED5-4A49-99F3-20F40EC30BBA}" type="presParOf" srcId="{0741BD33-C500-4CAC-9385-28014BAB02E9}" destId="{7FDD7236-BA81-4B1A-B919-F638C39B459A}" srcOrd="1" destOrd="0" presId="urn:microsoft.com/office/officeart/2005/8/layout/vList4"/>
    <dgm:cxn modelId="{36D54722-1C8C-43AF-9FCA-DD610ADFEF61}" type="presParOf" srcId="{0741BD33-C500-4CAC-9385-28014BAB02E9}" destId="{A671FBD1-335F-4504-9379-673FD6C8C85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194C-4DA7-401C-A735-40E4DAABF898}">
      <dsp:nvSpPr>
        <dsp:cNvPr id="0" name=""/>
        <dsp:cNvSpPr/>
      </dsp:nvSpPr>
      <dsp:spPr>
        <a:xfrm>
          <a:off x="0" y="689128"/>
          <a:ext cx="2186930" cy="618629"/>
        </a:xfrm>
        <a:prstGeom prst="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PRIMARY PREVENTION </a:t>
          </a:r>
          <a:endParaRPr lang="en-US" sz="1800" b="1" kern="1200" dirty="0"/>
        </a:p>
      </dsp:txBody>
      <dsp:txXfrm>
        <a:off x="0" y="689128"/>
        <a:ext cx="2186930" cy="618629"/>
      </dsp:txXfrm>
    </dsp:sp>
    <dsp:sp modelId="{949443D6-ED73-4C2A-ADA6-F21EE0DD4E70}">
      <dsp:nvSpPr>
        <dsp:cNvPr id="0" name=""/>
        <dsp:cNvSpPr/>
      </dsp:nvSpPr>
      <dsp:spPr>
        <a:xfrm>
          <a:off x="2243" y="1307757"/>
          <a:ext cx="2186930" cy="2067113"/>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For those never exposed</a:t>
          </a:r>
          <a:endParaRPr lang="en-US" sz="2400" kern="1200" dirty="0"/>
        </a:p>
      </dsp:txBody>
      <dsp:txXfrm>
        <a:off x="2243" y="1307757"/>
        <a:ext cx="2186930" cy="2067113"/>
      </dsp:txXfrm>
    </dsp:sp>
    <dsp:sp modelId="{D953B025-D73A-44E1-8BD3-A0D910B9609B}">
      <dsp:nvSpPr>
        <dsp:cNvPr id="0" name=""/>
        <dsp:cNvSpPr/>
      </dsp:nvSpPr>
      <dsp:spPr>
        <a:xfrm>
          <a:off x="2495343" y="689128"/>
          <a:ext cx="2186930" cy="618629"/>
        </a:xfrm>
        <a:prstGeom prst="rect">
          <a:avLst/>
        </a:prstGeom>
        <a:solidFill>
          <a:schemeClr val="accent3">
            <a:hueOff val="-6164083"/>
            <a:satOff val="6281"/>
            <a:lumOff val="-117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SECONDARY PREVENTION</a:t>
          </a:r>
          <a:endParaRPr lang="en-US" sz="1800" b="1" kern="1200" dirty="0"/>
        </a:p>
      </dsp:txBody>
      <dsp:txXfrm>
        <a:off x="2495343" y="689128"/>
        <a:ext cx="2186930" cy="618629"/>
      </dsp:txXfrm>
    </dsp:sp>
    <dsp:sp modelId="{B8BB743C-58B7-4E81-9994-C715DD7D1AC2}">
      <dsp:nvSpPr>
        <dsp:cNvPr id="0" name=""/>
        <dsp:cNvSpPr/>
      </dsp:nvSpPr>
      <dsp:spPr>
        <a:xfrm>
          <a:off x="2495343" y="1307757"/>
          <a:ext cx="2186930" cy="2067113"/>
        </a:xfrm>
        <a:prstGeom prst="rect">
          <a:avLst/>
        </a:prstGeom>
        <a:solidFill>
          <a:schemeClr val="accent3">
            <a:tint val="40000"/>
            <a:alpha val="90000"/>
            <a:hueOff val="-6437807"/>
            <a:satOff val="1687"/>
            <a:lumOff val="-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For individuals with histories of IPV/SV/HT</a:t>
          </a:r>
          <a:endParaRPr lang="en-US" sz="2400" kern="1200" dirty="0"/>
        </a:p>
      </dsp:txBody>
      <dsp:txXfrm>
        <a:off x="2495343" y="1307757"/>
        <a:ext cx="2186930" cy="2067113"/>
      </dsp:txXfrm>
    </dsp:sp>
    <dsp:sp modelId="{BFDB122A-8CAC-455C-A8A9-9B0BD93D9426}">
      <dsp:nvSpPr>
        <dsp:cNvPr id="0" name=""/>
        <dsp:cNvSpPr/>
      </dsp:nvSpPr>
      <dsp:spPr>
        <a:xfrm>
          <a:off x="4988443" y="689128"/>
          <a:ext cx="2186930" cy="618629"/>
        </a:xfrm>
        <a:prstGeom prst="rect">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INTERVENTION</a:t>
          </a:r>
          <a:endParaRPr lang="en-US" sz="1800" b="1" kern="1200" dirty="0"/>
        </a:p>
      </dsp:txBody>
      <dsp:txXfrm>
        <a:off x="4988443" y="689128"/>
        <a:ext cx="2186930" cy="618629"/>
      </dsp:txXfrm>
    </dsp:sp>
    <dsp:sp modelId="{82D45261-4151-4344-A2EE-578803A2D0E8}">
      <dsp:nvSpPr>
        <dsp:cNvPr id="0" name=""/>
        <dsp:cNvSpPr/>
      </dsp:nvSpPr>
      <dsp:spPr>
        <a:xfrm>
          <a:off x="4989668" y="1313690"/>
          <a:ext cx="2186930" cy="2067113"/>
        </a:xfrm>
        <a:prstGeom prst="rect">
          <a:avLst/>
        </a:prstGeom>
        <a:solidFill>
          <a:schemeClr val="accent3">
            <a:tint val="40000"/>
            <a:alpha val="90000"/>
            <a:hueOff val="-12875614"/>
            <a:satOff val="3374"/>
            <a:lumOff val="-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For those experiencing IPV/SV/HT. </a:t>
          </a:r>
          <a:r>
            <a:rPr lang="en-US" sz="2000" i="0" kern="1200" dirty="0" smtClean="0"/>
            <a:t>Including those who do not disclose</a:t>
          </a:r>
          <a:endParaRPr lang="en-US" sz="2000" i="0" kern="1200" dirty="0"/>
        </a:p>
      </dsp:txBody>
      <dsp:txXfrm>
        <a:off x="4989668" y="1313690"/>
        <a:ext cx="2186930" cy="2067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81DB4-25D0-49A3-B2C5-67EF6D4FE407}">
      <dsp:nvSpPr>
        <dsp:cNvPr id="0" name=""/>
        <dsp:cNvSpPr/>
      </dsp:nvSpPr>
      <dsp:spPr>
        <a:xfrm>
          <a:off x="903982" y="3040"/>
          <a:ext cx="2041921" cy="1633537"/>
        </a:xfrm>
        <a:prstGeom prst="roundRect">
          <a:avLst/>
        </a:prstGeom>
        <a:blipFill rotWithShape="1">
          <a:blip xmlns:r="http://schemas.openxmlformats.org/officeDocument/2006/relationships" r:embed="rId1"/>
          <a:stretch>
            <a:fillRect/>
          </a:stretch>
        </a:blipFill>
        <a:ln w="15875"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CF86844-1DE6-4763-9675-F3C5F69B914D}">
      <dsp:nvSpPr>
        <dsp:cNvPr id="0" name=""/>
        <dsp:cNvSpPr/>
      </dsp:nvSpPr>
      <dsp:spPr>
        <a:xfrm>
          <a:off x="1087755" y="1473224"/>
          <a:ext cx="1817310" cy="571738"/>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Health Professionals</a:t>
          </a:r>
          <a:endParaRPr lang="en-US" sz="1700" kern="1200" dirty="0"/>
        </a:p>
      </dsp:txBody>
      <dsp:txXfrm>
        <a:off x="1087755" y="1473224"/>
        <a:ext cx="1817310" cy="571738"/>
      </dsp:txXfrm>
    </dsp:sp>
    <dsp:sp modelId="{F2315D4F-1986-4DD7-A021-63F99B8DFF41}">
      <dsp:nvSpPr>
        <dsp:cNvPr id="0" name=""/>
        <dsp:cNvSpPr/>
      </dsp:nvSpPr>
      <dsp:spPr>
        <a:xfrm>
          <a:off x="3600401" y="3040"/>
          <a:ext cx="2041921" cy="1633537"/>
        </a:xfrm>
        <a:prstGeom prst="rect">
          <a:avLst/>
        </a:prstGeom>
        <a:blipFill rotWithShape="1">
          <a:blip xmlns:r="http://schemas.openxmlformats.org/officeDocument/2006/relationships" r:embed="rId2"/>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FB650078-ED47-4B58-BA55-BEE93E3CFFF7}">
      <dsp:nvSpPr>
        <dsp:cNvPr id="0" name=""/>
        <dsp:cNvSpPr/>
      </dsp:nvSpPr>
      <dsp:spPr>
        <a:xfrm>
          <a:off x="3748851" y="1473224"/>
          <a:ext cx="1817310" cy="571738"/>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IPV/SV/HT Advocates</a:t>
          </a:r>
          <a:endParaRPr lang="en-US" sz="1700" kern="1200" dirty="0"/>
        </a:p>
      </dsp:txBody>
      <dsp:txXfrm>
        <a:off x="3748851" y="1473224"/>
        <a:ext cx="1817310" cy="571738"/>
      </dsp:txXfrm>
    </dsp:sp>
    <dsp:sp modelId="{3A9AC9DC-5841-46A0-9AF5-9FD776832B1B}">
      <dsp:nvSpPr>
        <dsp:cNvPr id="0" name=""/>
        <dsp:cNvSpPr/>
      </dsp:nvSpPr>
      <dsp:spPr>
        <a:xfrm>
          <a:off x="2027039" y="2421100"/>
          <a:ext cx="2041921" cy="142730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15875"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F2CBDFC-050E-41B6-A32C-C9F8F11046C6}">
      <dsp:nvSpPr>
        <dsp:cNvPr id="0" name=""/>
        <dsp:cNvSpPr/>
      </dsp:nvSpPr>
      <dsp:spPr>
        <a:xfrm>
          <a:off x="2210812" y="3619261"/>
          <a:ext cx="1817310" cy="571738"/>
        </a:xfrm>
        <a:prstGeom prst="wedgeRectCallout">
          <a:avLst>
            <a:gd name="adj1" fmla="val 20250"/>
            <a:gd name="adj2" fmla="val -607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Patients</a:t>
          </a:r>
          <a:endParaRPr lang="en-US" sz="1700" kern="1200" dirty="0"/>
        </a:p>
      </dsp:txBody>
      <dsp:txXfrm>
        <a:off x="2210812" y="3619261"/>
        <a:ext cx="1817310" cy="571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D93D0-6924-4BE4-8784-50B6D36E8FD8}">
      <dsp:nvSpPr>
        <dsp:cNvPr id="0" name=""/>
        <dsp:cNvSpPr/>
      </dsp:nvSpPr>
      <dsp:spPr>
        <a:xfrm>
          <a:off x="0" y="0"/>
          <a:ext cx="6629400" cy="16224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600"/>
            </a:spcAft>
          </a:pPr>
          <a:r>
            <a:rPr lang="en-US" sz="2400" b="1" kern="1200" dirty="0" smtClean="0"/>
            <a:t>Ask to see just the patient alone for the first few minutes.  </a:t>
          </a:r>
          <a:r>
            <a:rPr lang="en-US" sz="2100" b="1" kern="1200" dirty="0" smtClean="0"/>
            <a:t>	      </a:t>
          </a:r>
        </a:p>
        <a:p>
          <a:pPr lvl="0" algn="l" defTabSz="1066800">
            <a:lnSpc>
              <a:spcPct val="90000"/>
            </a:lnSpc>
            <a:spcBef>
              <a:spcPct val="0"/>
            </a:spcBef>
            <a:spcAft>
              <a:spcPts val="0"/>
            </a:spcAft>
          </a:pPr>
          <a:r>
            <a:rPr lang="en-US" sz="2000" b="0" kern="1200" dirty="0" smtClean="0"/>
            <a:t>Partners &amp; children over age two should be </a:t>
          </a:r>
        </a:p>
        <a:p>
          <a:pPr lvl="0" algn="l" defTabSz="1066800">
            <a:lnSpc>
              <a:spcPct val="90000"/>
            </a:lnSpc>
            <a:spcBef>
              <a:spcPct val="0"/>
            </a:spcBef>
            <a:spcAft>
              <a:spcPts val="0"/>
            </a:spcAft>
          </a:pPr>
          <a:r>
            <a:rPr lang="en-US" sz="2000" b="0" kern="1200" dirty="0" smtClean="0"/>
            <a:t>separated from the patient for this screen. </a:t>
          </a:r>
          <a:endParaRPr lang="en-US" sz="2400" b="0" kern="1200" dirty="0" smtClean="0"/>
        </a:p>
      </dsp:txBody>
      <dsp:txXfrm>
        <a:off x="1665349" y="0"/>
        <a:ext cx="4964050" cy="1622494"/>
      </dsp:txXfrm>
    </dsp:sp>
    <dsp:sp modelId="{1D8C3422-45F3-4FFC-8225-026665AAB858}">
      <dsp:nvSpPr>
        <dsp:cNvPr id="0" name=""/>
        <dsp:cNvSpPr/>
      </dsp:nvSpPr>
      <dsp:spPr>
        <a:xfrm>
          <a:off x="227750" y="228595"/>
          <a:ext cx="1325880" cy="1243843"/>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003ED069-CF49-4059-9A47-1340B00CB2B4}">
      <dsp:nvSpPr>
        <dsp:cNvPr id="0" name=""/>
        <dsp:cNvSpPr/>
      </dsp:nvSpPr>
      <dsp:spPr>
        <a:xfrm>
          <a:off x="0" y="1963453"/>
          <a:ext cx="6629400" cy="17033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Move the patient to another location to conduct the screen. </a:t>
          </a:r>
        </a:p>
        <a:p>
          <a:pPr lvl="0" algn="l" defTabSz="1066800">
            <a:lnSpc>
              <a:spcPct val="90000"/>
            </a:lnSpc>
            <a:spcBef>
              <a:spcPct val="0"/>
            </a:spcBef>
            <a:spcAft>
              <a:spcPct val="35000"/>
            </a:spcAft>
          </a:pPr>
          <a:r>
            <a:rPr lang="en-US" sz="2000" b="0" kern="1200" dirty="0" smtClean="0"/>
            <a:t>Work with your staff to make a plan for this</a:t>
          </a:r>
          <a:r>
            <a:rPr lang="en-US" sz="2400" b="0" kern="1200" dirty="0" smtClean="0"/>
            <a:t>. </a:t>
          </a:r>
          <a:endParaRPr lang="en-US" sz="2400" b="0" kern="1200" dirty="0"/>
        </a:p>
      </dsp:txBody>
      <dsp:txXfrm>
        <a:off x="1665349" y="1963453"/>
        <a:ext cx="4964050" cy="1703389"/>
      </dsp:txXfrm>
    </dsp:sp>
    <dsp:sp modelId="{7FDD7236-BA81-4B1A-B919-F638C39B459A}">
      <dsp:nvSpPr>
        <dsp:cNvPr id="0" name=""/>
        <dsp:cNvSpPr/>
      </dsp:nvSpPr>
      <dsp:spPr>
        <a:xfrm>
          <a:off x="258232" y="2219329"/>
          <a:ext cx="1325880" cy="1285883"/>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174" tIns="46586" rIns="93174" bIns="46586" rtlCol="0"/>
          <a:lstStyle>
            <a:lvl1pPr algn="r">
              <a:defRPr sz="1200"/>
            </a:lvl1pPr>
          </a:lstStyle>
          <a:p>
            <a:fld id="{C4B2F714-0215-4505-9F52-89DF3A46B3CA}" type="datetimeFigureOut">
              <a:rPr lang="en-US" smtClean="0"/>
              <a:t>10/21/2019</a:t>
            </a:fld>
            <a:endParaRPr lang="en-US"/>
          </a:p>
        </p:txBody>
      </p:sp>
      <p:sp>
        <p:nvSpPr>
          <p:cNvPr id="4" name="Footer Placeholder 3"/>
          <p:cNvSpPr>
            <a:spLocks noGrp="1"/>
          </p:cNvSpPr>
          <p:nvPr>
            <p:ph type="ftr" sz="quarter" idx="2"/>
          </p:nvPr>
        </p:nvSpPr>
        <p:spPr>
          <a:xfrm>
            <a:off x="3"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7"/>
            <a:ext cx="3037840" cy="464820"/>
          </a:xfrm>
          <a:prstGeom prst="rect">
            <a:avLst/>
          </a:prstGeom>
        </p:spPr>
        <p:txBody>
          <a:bodyPr vert="horz" lIns="93174" tIns="46586" rIns="93174" bIns="46586" rtlCol="0" anchor="b"/>
          <a:lstStyle>
            <a:lvl1pPr algn="r">
              <a:defRPr sz="1200"/>
            </a:lvl1pPr>
          </a:lstStyle>
          <a:p>
            <a:fld id="{BA1C6D68-B275-4F11-956A-106DB6CC413C}" type="slidenum">
              <a:rPr lang="en-US" smtClean="0"/>
              <a:t>‹#›</a:t>
            </a:fld>
            <a:endParaRPr lang="en-US"/>
          </a:p>
        </p:txBody>
      </p:sp>
    </p:spTree>
    <p:extLst>
      <p:ext uri="{BB962C8B-B14F-4D97-AF65-F5344CB8AC3E}">
        <p14:creationId xmlns:p14="http://schemas.microsoft.com/office/powerpoint/2010/main" val="401022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74" tIns="46586" rIns="93174" bIns="46586" rtlCol="0"/>
          <a:lstStyle>
            <a:lvl1pPr algn="r">
              <a:defRPr sz="1200"/>
            </a:lvl1pPr>
          </a:lstStyle>
          <a:p>
            <a:fld id="{4BB191BA-7097-40ED-B2D1-E37D184AE3FA}" type="datetimeFigureOut">
              <a:rPr lang="en-US" smtClean="0"/>
              <a:t>10/21/2019</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74" tIns="46586" rIns="93174" bIns="46586" rtlCol="0" anchor="b"/>
          <a:lstStyle>
            <a:lvl1pPr algn="r">
              <a:defRPr sz="1200"/>
            </a:lvl1pPr>
          </a:lstStyle>
          <a:p>
            <a:fld id="{7F9D5202-E835-4E4B-94C0-1E9871A940BB}" type="slidenum">
              <a:rPr lang="en-US" smtClean="0"/>
              <a:t>‹#›</a:t>
            </a:fld>
            <a:endParaRPr lang="en-US"/>
          </a:p>
        </p:txBody>
      </p:sp>
    </p:spTree>
    <p:extLst>
      <p:ext uri="{BB962C8B-B14F-4D97-AF65-F5344CB8AC3E}">
        <p14:creationId xmlns:p14="http://schemas.microsoft.com/office/powerpoint/2010/main" val="179864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smtClean="0"/>
          </a:p>
        </p:txBody>
      </p:sp>
      <p:sp>
        <p:nvSpPr>
          <p:cNvPr id="4" name="Slide Number Placeholder 3"/>
          <p:cNvSpPr>
            <a:spLocks noGrp="1"/>
          </p:cNvSpPr>
          <p:nvPr>
            <p:ph type="sldNum" sz="quarter" idx="10"/>
          </p:nvPr>
        </p:nvSpPr>
        <p:spPr/>
        <p:txBody>
          <a:bodyPr/>
          <a:lstStyle/>
          <a:p>
            <a:fld id="{7F9D5202-E835-4E4B-94C0-1E9871A940BB}" type="slidenum">
              <a:rPr lang="en-US" smtClean="0"/>
              <a:t>2</a:t>
            </a:fld>
            <a:endParaRPr lang="en-US"/>
          </a:p>
        </p:txBody>
      </p:sp>
    </p:spTree>
    <p:extLst>
      <p:ext uri="{BB962C8B-B14F-4D97-AF65-F5344CB8AC3E}">
        <p14:creationId xmlns:p14="http://schemas.microsoft.com/office/powerpoint/2010/main" val="127287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IPV in and of itself is not a mandated reporting opportunity</a:t>
            </a:r>
          </a:p>
          <a:p>
            <a:pPr eaLnBrk="1" hangingPunct="1"/>
            <a:r>
              <a:rPr lang="en-US" dirty="0" smtClean="0"/>
              <a:t>If</a:t>
            </a:r>
            <a:r>
              <a:rPr lang="en-US" baseline="0" dirty="0" smtClean="0"/>
              <a:t> over 18 not mandated to report SV either</a:t>
            </a:r>
            <a:endParaRPr lang="en-US" dirty="0" smtClean="0"/>
          </a:p>
        </p:txBody>
      </p:sp>
    </p:spTree>
    <p:extLst>
      <p:ext uri="{BB962C8B-B14F-4D97-AF65-F5344CB8AC3E}">
        <p14:creationId xmlns:p14="http://schemas.microsoft.com/office/powerpoint/2010/main" val="130319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3368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indent="-342900">
              <a:tabLst>
                <a:tab pos="628650" algn="l"/>
              </a:tabLst>
            </a:pPr>
            <a:r>
              <a:rPr lang="en-US" sz="1600" b="1" i="1" kern="1200" dirty="0" smtClean="0">
                <a:ln w="3175" cmpd="sng">
                  <a:noFill/>
                </a:ln>
                <a:solidFill>
                  <a:schemeClr val="tx1"/>
                </a:solidFill>
                <a:latin typeface="+mn-lt"/>
                <a:ea typeface="+mn-ea"/>
                <a:cs typeface="+mn-cs"/>
              </a:rPr>
              <a:t>Normalize activity: </a:t>
            </a:r>
          </a:p>
          <a:p>
            <a:pPr indent="-342900">
              <a:tabLst>
                <a:tab pos="628650" algn="l"/>
              </a:tabLst>
            </a:pPr>
            <a:r>
              <a:rPr lang="en-US" sz="1600" i="1" kern="1200" dirty="0" smtClean="0">
                <a:ln w="3175" cmpd="sng">
                  <a:noFill/>
                </a:ln>
                <a:solidFill>
                  <a:schemeClr val="tx1"/>
                </a:solidFill>
                <a:latin typeface="+mn-lt"/>
                <a:ea typeface="+mn-ea"/>
                <a:cs typeface="+mn-cs"/>
              </a:rPr>
              <a:t>	</a:t>
            </a:r>
            <a:r>
              <a:rPr lang="en-US" sz="1200" kern="1200" dirty="0" smtClean="0">
                <a:ln w="3175" cmpd="sng">
                  <a:noFill/>
                </a:ln>
                <a:solidFill>
                  <a:schemeClr val="tx1"/>
                </a:solidFill>
                <a:latin typeface="+mn-lt"/>
                <a:ea typeface="+mn-ea"/>
                <a:cs typeface="+mn-cs"/>
              </a:rPr>
              <a:t>“I’ve started giving two of these cards to all of my patients—in case it’s ever</a:t>
            </a:r>
          </a:p>
          <a:p>
            <a:pPr indent="-342900">
              <a:tabLst>
                <a:tab pos="628650" algn="l"/>
              </a:tabLst>
            </a:pPr>
            <a:r>
              <a:rPr lang="en-US" sz="1200" kern="1200" dirty="0" smtClean="0">
                <a:ln w="3175" cmpd="sng">
                  <a:noFill/>
                </a:ln>
                <a:solidFill>
                  <a:schemeClr val="tx1"/>
                </a:solidFill>
                <a:latin typeface="+mn-lt"/>
                <a:ea typeface="+mn-ea"/>
                <a:cs typeface="+mn-cs"/>
              </a:rPr>
              <a:t>	an issue for you because relationships can change and also for you to have</a:t>
            </a:r>
          </a:p>
          <a:p>
            <a:pPr indent="-342900">
              <a:tabLst>
                <a:tab pos="628650" algn="l"/>
              </a:tabLst>
            </a:pPr>
            <a:r>
              <a:rPr lang="en-US" sz="1200" kern="1200" dirty="0" smtClean="0">
                <a:ln w="3175" cmpd="sng">
                  <a:noFill/>
                </a:ln>
                <a:solidFill>
                  <a:schemeClr val="tx1"/>
                </a:solidFill>
                <a:latin typeface="+mn-lt"/>
                <a:ea typeface="+mn-ea"/>
                <a:cs typeface="+mn-cs"/>
              </a:rPr>
              <a:t>	the info so you can help a friend or family member if it’s an issue for them.”</a:t>
            </a:r>
          </a:p>
          <a:p>
            <a:pPr indent="-342900">
              <a:tabLst>
                <a:tab pos="628650" algn="l"/>
              </a:tabLst>
            </a:pPr>
            <a:endParaRPr lang="en-US" sz="1200" kern="1200" dirty="0" smtClean="0">
              <a:ln w="3175" cmpd="sng">
                <a:noFill/>
              </a:ln>
              <a:solidFill>
                <a:schemeClr val="tx1"/>
              </a:solidFill>
              <a:latin typeface="+mn-lt"/>
              <a:ea typeface="+mn-ea"/>
              <a:cs typeface="+mn-cs"/>
            </a:endParaRPr>
          </a:p>
          <a:p>
            <a:pPr indent="-342900">
              <a:tabLst>
                <a:tab pos="628650" algn="l"/>
              </a:tabLst>
            </a:pPr>
            <a:r>
              <a:rPr lang="en-US" sz="1200" kern="1200" dirty="0" smtClean="0">
                <a:ln w="3175" cmpd="sng">
                  <a:noFill/>
                </a:ln>
                <a:solidFill>
                  <a:schemeClr val="tx1"/>
                </a:solidFill>
                <a:latin typeface="+mn-lt"/>
                <a:ea typeface="+mn-ea"/>
                <a:cs typeface="+mn-cs"/>
              </a:rPr>
              <a:t>	</a:t>
            </a:r>
            <a:r>
              <a:rPr lang="en-US" sz="1600" b="1" i="1" kern="1200" spc="-150" dirty="0" smtClean="0">
                <a:ln w="3175" cmpd="sng">
                  <a:noFill/>
                </a:ln>
                <a:solidFill>
                  <a:schemeClr val="tx1"/>
                </a:solidFill>
                <a:latin typeface="+mn-lt"/>
                <a:ea typeface="+mn-ea"/>
                <a:cs typeface="+mn-cs"/>
              </a:rPr>
              <a:t>Make the connection– open the card and do a quick review: </a:t>
            </a:r>
          </a:p>
          <a:p>
            <a:pPr indent="-342900">
              <a:tabLst>
                <a:tab pos="628650" algn="l"/>
              </a:tabLst>
            </a:pPr>
            <a:r>
              <a:rPr lang="en-US" sz="1200" b="1" i="1" kern="1200" dirty="0" smtClean="0">
                <a:ln w="3175" cmpd="sng">
                  <a:noFill/>
                </a:ln>
                <a:solidFill>
                  <a:schemeClr val="tx1"/>
                </a:solidFill>
                <a:latin typeface="+mn-lt"/>
                <a:ea typeface="+mn-ea"/>
                <a:cs typeface="+mn-cs"/>
              </a:rPr>
              <a:t>	</a:t>
            </a:r>
            <a:r>
              <a:rPr lang="en-US" sz="1200" kern="1200" dirty="0" smtClean="0">
                <a:ln w="3175" cmpd="sng">
                  <a:noFill/>
                </a:ln>
                <a:solidFill>
                  <a:schemeClr val="tx1"/>
                </a:solidFill>
                <a:latin typeface="+mn-lt"/>
                <a:ea typeface="+mn-ea"/>
                <a:cs typeface="+mn-cs"/>
              </a:rPr>
              <a:t>“It talks about healthy and safe relationships, ones that aren’t and how they</a:t>
            </a:r>
          </a:p>
          <a:p>
            <a:pPr indent="-342900">
              <a:tabLst>
                <a:tab pos="628650" algn="l"/>
              </a:tabLst>
            </a:pPr>
            <a:r>
              <a:rPr lang="en-US" sz="1200" kern="1200" dirty="0" smtClean="0">
                <a:ln w="3175" cmpd="sng">
                  <a:noFill/>
                </a:ln>
                <a:solidFill>
                  <a:schemeClr val="tx1"/>
                </a:solidFill>
                <a:latin typeface="+mn-lt"/>
                <a:ea typeface="+mn-ea"/>
                <a:cs typeface="+mn-cs"/>
              </a:rPr>
              <a:t>	can affect your health… and situations where youth are made to do things	they don’t want to do and tips so you don’t feel alone.”</a:t>
            </a:r>
            <a:endParaRPr lang="en-US" sz="800" kern="1200" dirty="0" smtClean="0">
              <a:ln w="3175" cmpd="sng">
                <a:noFill/>
              </a:ln>
              <a:solidFill>
                <a:schemeClr val="tx1"/>
              </a:solidFill>
              <a:latin typeface="+mn-lt"/>
              <a:ea typeface="+mn-ea"/>
              <a:cs typeface="+mn-cs"/>
            </a:endParaRPr>
          </a:p>
          <a:p>
            <a:pPr eaLnBrk="1" hangingPunct="1"/>
            <a:endParaRPr lang="en-US" dirty="0" smtClean="0"/>
          </a:p>
        </p:txBody>
      </p:sp>
    </p:spTree>
    <p:extLst>
      <p:ext uri="{BB962C8B-B14F-4D97-AF65-F5344CB8AC3E}">
        <p14:creationId xmlns:p14="http://schemas.microsoft.com/office/powerpoint/2010/main" val="250105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indent="-342900">
              <a:tabLst>
                <a:tab pos="628650" algn="l"/>
              </a:tabLst>
            </a:pPr>
            <a:r>
              <a:rPr lang="en-US" sz="2000" b="1" kern="1200" dirty="0" smtClean="0">
                <a:ln w="3175" cmpd="sng">
                  <a:noFill/>
                </a:ln>
                <a:solidFill>
                  <a:srgbClr val="A8AF27"/>
                </a:solidFill>
                <a:latin typeface="+mn-lt"/>
                <a:ea typeface="+mn-ea"/>
                <a:cs typeface="+mn-cs"/>
              </a:rPr>
              <a:t>Support-</a:t>
            </a:r>
            <a:r>
              <a:rPr lang="en-US" sz="1800" b="1" kern="1200" dirty="0" smtClean="0">
                <a:ln w="3175" cmpd="sng">
                  <a:noFill/>
                </a:ln>
                <a:solidFill>
                  <a:schemeClr val="bg1">
                    <a:lumMod val="65000"/>
                  </a:schemeClr>
                </a:solidFill>
                <a:latin typeface="+mn-lt"/>
                <a:ea typeface="+mn-ea"/>
                <a:cs typeface="+mn-cs"/>
              </a:rPr>
              <a:t> </a:t>
            </a:r>
          </a:p>
          <a:p>
            <a:pPr indent="-342900">
              <a:tabLst>
                <a:tab pos="628650" algn="l"/>
              </a:tabLst>
            </a:pPr>
            <a:r>
              <a:rPr lang="en-US" sz="1200" kern="1200" dirty="0" smtClean="0">
                <a:ln w="3175" cmpd="sng">
                  <a:noFill/>
                </a:ln>
                <a:solidFill>
                  <a:schemeClr val="bg1">
                    <a:lumMod val="65000"/>
                  </a:schemeClr>
                </a:solidFill>
                <a:latin typeface="+mn-lt"/>
                <a:ea typeface="+mn-ea"/>
                <a:cs typeface="+mn-cs"/>
              </a:rPr>
              <a:t>	</a:t>
            </a:r>
            <a:r>
              <a:rPr lang="en-US" sz="1200" b="1" kern="1200" dirty="0" smtClean="0">
                <a:ln w="3175" cmpd="sng">
                  <a:noFill/>
                </a:ln>
                <a:solidFill>
                  <a:schemeClr val="tx1"/>
                </a:solidFill>
                <a:latin typeface="+mn-lt"/>
                <a:ea typeface="+mn-ea"/>
                <a:cs typeface="+mn-cs"/>
              </a:rPr>
              <a:t>“On the back of the card there are 24/7 text and hotlines that have folks</a:t>
            </a:r>
          </a:p>
          <a:p>
            <a:pPr indent="-342900">
              <a:tabLst>
                <a:tab pos="628650" algn="l"/>
              </a:tabLst>
            </a:pPr>
            <a:r>
              <a:rPr lang="en-US" sz="1200" b="1" kern="1200" dirty="0" smtClean="0">
                <a:ln w="3175" cmpd="sng">
                  <a:noFill/>
                </a:ln>
                <a:solidFill>
                  <a:schemeClr val="tx1"/>
                </a:solidFill>
                <a:latin typeface="+mn-lt"/>
                <a:ea typeface="+mn-ea"/>
                <a:cs typeface="+mn-cs"/>
              </a:rPr>
              <a:t>	who really understand complicated relationships.  You can also talk to</a:t>
            </a:r>
          </a:p>
          <a:p>
            <a:pPr indent="-342900">
              <a:tabLst>
                <a:tab pos="628650" algn="l"/>
              </a:tabLst>
            </a:pPr>
            <a:r>
              <a:rPr lang="en-US" sz="1200" b="1" kern="1200" dirty="0" smtClean="0">
                <a:ln w="3175" cmpd="sng">
                  <a:noFill/>
                </a:ln>
                <a:solidFill>
                  <a:schemeClr val="tx1"/>
                </a:solidFill>
                <a:latin typeface="+mn-lt"/>
                <a:ea typeface="+mn-ea"/>
                <a:cs typeface="+mn-cs"/>
              </a:rPr>
              <a:t>	me about any healthy issues or questions you have.”</a:t>
            </a:r>
          </a:p>
          <a:p>
            <a:pPr eaLnBrk="1" hangingPunct="1"/>
            <a:endParaRPr lang="en-US" dirty="0" smtClean="0"/>
          </a:p>
        </p:txBody>
      </p:sp>
    </p:spTree>
    <p:extLst>
      <p:ext uri="{BB962C8B-B14F-4D97-AF65-F5344CB8AC3E}">
        <p14:creationId xmlns:p14="http://schemas.microsoft.com/office/powerpoint/2010/main" val="323639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0480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chemeClr val="tx1">
                    <a:lumMod val="65000"/>
                    <a:lumOff val="35000"/>
                  </a:schemeClr>
                </a:solidFill>
              </a:rPr>
              <a:t>Notes to</a:t>
            </a:r>
            <a:r>
              <a:rPr lang="en-US" b="1" baseline="0" dirty="0">
                <a:solidFill>
                  <a:schemeClr val="tx1">
                    <a:lumMod val="65000"/>
                    <a:lumOff val="35000"/>
                  </a:schemeClr>
                </a:solidFill>
              </a:rPr>
              <a:t> Trainer: </a:t>
            </a:r>
            <a:r>
              <a:rPr lang="en-US" b="0" baseline="0" dirty="0">
                <a:solidFill>
                  <a:schemeClr val="tx1">
                    <a:lumMod val="65000"/>
                    <a:lumOff val="35000"/>
                  </a:schemeClr>
                </a:solidFill>
              </a:rPr>
              <a:t>Share with the audience that t</a:t>
            </a:r>
            <a:r>
              <a:rPr lang="en-US" baseline="0" dirty="0">
                <a:solidFill>
                  <a:schemeClr val="tx1">
                    <a:lumMod val="65000"/>
                    <a:lumOff val="35000"/>
                  </a:schemeClr>
                </a:solidFill>
              </a:rPr>
              <a:t>hough disclosures do happen, and it is vital that providers respond to them appropriately, disclosure is not the goal. The goal is to ensure that patients understand connections between their relationships and their health; that their health care providers are a trusted resource; and what resources and community-based options are available to improve health and safety outcomes.  </a:t>
            </a:r>
          </a:p>
          <a:p>
            <a:endParaRPr lang="en-US" baseline="0" dirty="0">
              <a:solidFill>
                <a:schemeClr val="tx1">
                  <a:lumMod val="65000"/>
                  <a:lumOff val="35000"/>
                </a:schemeClr>
              </a:solidFill>
            </a:endParaRPr>
          </a:p>
          <a:p>
            <a:endParaRPr lang="en-US" baseline="0" dirty="0">
              <a:solidFill>
                <a:schemeClr val="tx1">
                  <a:lumMod val="65000"/>
                  <a:lumOff val="35000"/>
                </a:schemeClr>
              </a:solidFill>
            </a:endParaRPr>
          </a:p>
          <a:p>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BF1EE35F-F61C-4DBB-BC16-8BFBEC06E680}"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13809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aseline="0" dirty="0" smtClean="0"/>
          </a:p>
          <a:p>
            <a:pPr eaLnBrk="1" hangingPunct="1"/>
            <a:r>
              <a:rPr lang="en-US" b="1" baseline="0" dirty="0" smtClean="0"/>
              <a:t>*Some patients will not want to make that call. </a:t>
            </a:r>
            <a:r>
              <a:rPr lang="en-US" baseline="0" dirty="0" smtClean="0"/>
              <a:t>You can offer them the hotline </a:t>
            </a:r>
            <a:r>
              <a:rPr lang="en-US" b="1" baseline="0" dirty="0" smtClean="0"/>
              <a:t>number or 211. </a:t>
            </a:r>
            <a:r>
              <a:rPr lang="en-US" baseline="0" dirty="0" smtClean="0"/>
              <a:t>By calling 211 they will reach our services. </a:t>
            </a:r>
          </a:p>
          <a:p>
            <a:pPr eaLnBrk="1" hangingPunct="1"/>
            <a:r>
              <a:rPr lang="en-US" baseline="0" dirty="0" smtClean="0"/>
              <a:t>Some won’t want any information. You can always let them know the name of the program and tell them they can google it at some point if they want.</a:t>
            </a:r>
          </a:p>
          <a:p>
            <a:pPr eaLnBrk="1" hangingPunct="1"/>
            <a:r>
              <a:rPr lang="en-US" baseline="0" dirty="0" smtClean="0"/>
              <a:t> The CCADV website as well as your websites have a safe escape button on each page and it automatically erased from the search browser history </a:t>
            </a:r>
          </a:p>
          <a:p>
            <a:pPr eaLnBrk="1" hangingPunct="1"/>
            <a:r>
              <a:rPr lang="en-US" baseline="0" dirty="0" smtClean="0"/>
              <a:t>making this a safe way for patients to look into the program.</a:t>
            </a:r>
          </a:p>
          <a:p>
            <a:pPr eaLnBrk="1" hangingPunct="1"/>
            <a:endParaRPr lang="en-US" baseline="0" dirty="0" smtClean="0"/>
          </a:p>
          <a:p>
            <a:pPr eaLnBrk="1" hangingPunct="1"/>
            <a:r>
              <a:rPr lang="en-US" b="1" u="sng" baseline="0" dirty="0" smtClean="0"/>
              <a:t>VISIT SPECIFIC INFO:</a:t>
            </a:r>
          </a:p>
          <a:p>
            <a:pPr lvl="1">
              <a:lnSpc>
                <a:spcPts val="3363"/>
              </a:lnSpc>
              <a:spcBef>
                <a:spcPct val="0"/>
              </a:spcBef>
            </a:pPr>
            <a:r>
              <a:rPr lang="en-US" sz="2400" b="1" dirty="0" smtClean="0">
                <a:solidFill>
                  <a:srgbClr val="595959"/>
                </a:solidFill>
                <a:ea typeface="ＭＳ Ｐゴシック" pitchFamily="34" charset="-128"/>
              </a:rPr>
              <a:t>Reproductive health</a:t>
            </a:r>
            <a:r>
              <a:rPr lang="en-US" sz="2400" dirty="0" smtClean="0">
                <a:solidFill>
                  <a:srgbClr val="595959"/>
                </a:solidFill>
                <a:ea typeface="ＭＳ Ｐゴシック" pitchFamily="34" charset="-128"/>
              </a:rPr>
              <a:t>: alternate birth control, emergency contraception, safer partner notification </a:t>
            </a:r>
          </a:p>
          <a:p>
            <a:pPr lvl="1">
              <a:lnSpc>
                <a:spcPts val="3363"/>
              </a:lnSpc>
              <a:spcBef>
                <a:spcPct val="0"/>
              </a:spcBef>
            </a:pPr>
            <a:r>
              <a:rPr lang="en-US" sz="2400" b="1" dirty="0" smtClean="0">
                <a:solidFill>
                  <a:srgbClr val="595959"/>
                </a:solidFill>
                <a:ea typeface="ＭＳ Ｐゴシック" pitchFamily="34" charset="-128"/>
              </a:rPr>
              <a:t>Primary Care:</a:t>
            </a:r>
            <a:r>
              <a:rPr lang="en-US" sz="2400" dirty="0" smtClean="0">
                <a:solidFill>
                  <a:srgbClr val="595959"/>
                </a:solidFill>
                <a:ea typeface="ＭＳ Ｐゴシック" pitchFamily="34" charset="-128"/>
              </a:rPr>
              <a:t> discuss healthy coping strategies to respond to health issues in trauma informed way</a:t>
            </a:r>
          </a:p>
          <a:p>
            <a:pPr lvl="1">
              <a:lnSpc>
                <a:spcPts val="3363"/>
              </a:lnSpc>
              <a:spcBef>
                <a:spcPct val="0"/>
              </a:spcBef>
              <a:buFont typeface="Arial"/>
              <a:buNone/>
            </a:pPr>
            <a:r>
              <a:rPr lang="en-US" sz="2400" b="1" dirty="0" smtClean="0">
                <a:solidFill>
                  <a:srgbClr val="595959"/>
                </a:solidFill>
                <a:ea typeface="ＭＳ Ｐゴシック" pitchFamily="34" charset="-128"/>
              </a:rPr>
              <a:t>	</a:t>
            </a:r>
            <a:r>
              <a:rPr lang="en-US" sz="2400" i="1" dirty="0" smtClean="0">
                <a:solidFill>
                  <a:srgbClr val="595959"/>
                </a:solidFill>
                <a:ea typeface="ＭＳ Ｐゴシック" pitchFamily="34" charset="-128"/>
              </a:rPr>
              <a:t>(i.e. medication adherence in context of abuse.)</a:t>
            </a:r>
          </a:p>
          <a:p>
            <a:pPr lvl="1">
              <a:lnSpc>
                <a:spcPts val="3363"/>
              </a:lnSpc>
              <a:spcBef>
                <a:spcPct val="0"/>
              </a:spcBef>
            </a:pPr>
            <a:r>
              <a:rPr lang="en-US" sz="2400" b="1" dirty="0" smtClean="0">
                <a:solidFill>
                  <a:srgbClr val="595959"/>
                </a:solidFill>
                <a:ea typeface="ＭＳ Ｐゴシック" pitchFamily="34" charset="-128"/>
              </a:rPr>
              <a:t>Adolescent Health: </a:t>
            </a:r>
            <a:r>
              <a:rPr lang="en-US" sz="2400" dirty="0" smtClean="0">
                <a:solidFill>
                  <a:srgbClr val="595959"/>
                </a:solidFill>
                <a:ea typeface="ＭＳ Ｐゴシック" pitchFamily="34" charset="-128"/>
              </a:rPr>
              <a:t>Anticipatory guidance on healthy relationships</a:t>
            </a:r>
          </a:p>
          <a:p>
            <a:pPr lvl="1">
              <a:lnSpc>
                <a:spcPts val="3363"/>
              </a:lnSpc>
              <a:spcBef>
                <a:spcPct val="0"/>
              </a:spcBef>
            </a:pPr>
            <a:r>
              <a:rPr lang="en-US" sz="2400" b="1" dirty="0" smtClean="0">
                <a:solidFill>
                  <a:srgbClr val="595959"/>
                </a:solidFill>
                <a:ea typeface="ＭＳ Ｐゴシック" pitchFamily="34" charset="-128"/>
              </a:rPr>
              <a:t>Mental Health</a:t>
            </a:r>
            <a:r>
              <a:rPr lang="en-US" sz="2400" dirty="0" smtClean="0">
                <a:solidFill>
                  <a:srgbClr val="595959"/>
                </a:solidFill>
                <a:ea typeface="ＭＳ Ｐゴシック" pitchFamily="34" charset="-128"/>
              </a:rPr>
              <a:t>: address connection between depression and abuse</a:t>
            </a:r>
          </a:p>
          <a:p>
            <a:pPr lvl="1">
              <a:lnSpc>
                <a:spcPts val="3363"/>
              </a:lnSpc>
              <a:spcBef>
                <a:spcPct val="0"/>
              </a:spcBef>
            </a:pPr>
            <a:r>
              <a:rPr lang="en-US" sz="2400" b="1" dirty="0" smtClean="0">
                <a:solidFill>
                  <a:srgbClr val="595959"/>
                </a:solidFill>
                <a:ea typeface="ＭＳ Ｐゴシック" pitchFamily="34" charset="-128"/>
              </a:rPr>
              <a:t>Urgent Care:</a:t>
            </a:r>
            <a:r>
              <a:rPr lang="en-US" sz="2400" dirty="0" smtClean="0">
                <a:solidFill>
                  <a:srgbClr val="595959"/>
                </a:solidFill>
                <a:ea typeface="ＭＳ Ｐゴシック" pitchFamily="34" charset="-128"/>
              </a:rPr>
              <a:t> safety planning/lethality assessment</a:t>
            </a:r>
          </a:p>
          <a:p>
            <a:pPr eaLnBrk="1" hangingPunct="1"/>
            <a:endParaRPr lang="en-US" dirty="0" smtClean="0"/>
          </a:p>
        </p:txBody>
      </p:sp>
    </p:spTree>
    <p:extLst>
      <p:ext uri="{BB962C8B-B14F-4D97-AF65-F5344CB8AC3E}">
        <p14:creationId xmlns:p14="http://schemas.microsoft.com/office/powerpoint/2010/main" val="35366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aseline="0" dirty="0" smtClean="0"/>
          </a:p>
          <a:p>
            <a:pPr eaLnBrk="1" hangingPunct="1"/>
            <a:r>
              <a:rPr lang="en-US" b="1" baseline="0" dirty="0" smtClean="0"/>
              <a:t>*Some patients will not want to make that call. </a:t>
            </a:r>
            <a:r>
              <a:rPr lang="en-US" baseline="0" dirty="0" smtClean="0"/>
              <a:t>You can offer them the hotline </a:t>
            </a:r>
            <a:r>
              <a:rPr lang="en-US" b="1" baseline="0" dirty="0" smtClean="0"/>
              <a:t>number or 211. </a:t>
            </a:r>
            <a:r>
              <a:rPr lang="en-US" baseline="0" dirty="0" smtClean="0"/>
              <a:t>By calling 211 they will reach our services. </a:t>
            </a:r>
          </a:p>
          <a:p>
            <a:pPr eaLnBrk="1" hangingPunct="1"/>
            <a:r>
              <a:rPr lang="en-US" baseline="0" dirty="0" smtClean="0"/>
              <a:t>Some won’t want any information. You can always let them know the name of the program and tell them they can google it at some point if they want.</a:t>
            </a:r>
          </a:p>
          <a:p>
            <a:pPr eaLnBrk="1" hangingPunct="1"/>
            <a:r>
              <a:rPr lang="en-US" baseline="0" dirty="0" smtClean="0"/>
              <a:t> The CCADV website as well as your websites have a safe escape button on each page and it automatically erased from the search browser history </a:t>
            </a:r>
          </a:p>
          <a:p>
            <a:pPr eaLnBrk="1" hangingPunct="1"/>
            <a:r>
              <a:rPr lang="en-US" baseline="0" dirty="0" smtClean="0"/>
              <a:t>making this a safe way for patients to look into the program.</a:t>
            </a:r>
          </a:p>
          <a:p>
            <a:pPr eaLnBrk="1" hangingPunct="1"/>
            <a:endParaRPr lang="en-US" baseline="0" dirty="0" smtClean="0"/>
          </a:p>
          <a:p>
            <a:pPr eaLnBrk="1" hangingPunct="1"/>
            <a:r>
              <a:rPr lang="en-US" b="1" u="sng" baseline="0" dirty="0" smtClean="0"/>
              <a:t>VISIT SPECIFIC INFO:</a:t>
            </a:r>
          </a:p>
          <a:p>
            <a:pPr lvl="1">
              <a:lnSpc>
                <a:spcPts val="3363"/>
              </a:lnSpc>
              <a:spcBef>
                <a:spcPct val="0"/>
              </a:spcBef>
            </a:pPr>
            <a:r>
              <a:rPr lang="en-US" sz="2400" b="1" dirty="0" smtClean="0">
                <a:solidFill>
                  <a:srgbClr val="595959"/>
                </a:solidFill>
                <a:ea typeface="ＭＳ Ｐゴシック" pitchFamily="34" charset="-128"/>
              </a:rPr>
              <a:t>Reproductive health</a:t>
            </a:r>
            <a:r>
              <a:rPr lang="en-US" sz="2400" dirty="0" smtClean="0">
                <a:solidFill>
                  <a:srgbClr val="595959"/>
                </a:solidFill>
                <a:ea typeface="ＭＳ Ｐゴシック" pitchFamily="34" charset="-128"/>
              </a:rPr>
              <a:t>: alternate birth control, emergency contraception, safer partner notification </a:t>
            </a:r>
          </a:p>
          <a:p>
            <a:pPr lvl="1">
              <a:lnSpc>
                <a:spcPts val="3363"/>
              </a:lnSpc>
              <a:spcBef>
                <a:spcPct val="0"/>
              </a:spcBef>
            </a:pPr>
            <a:r>
              <a:rPr lang="en-US" sz="2400" b="1" dirty="0" smtClean="0">
                <a:solidFill>
                  <a:srgbClr val="595959"/>
                </a:solidFill>
                <a:ea typeface="ＭＳ Ｐゴシック" pitchFamily="34" charset="-128"/>
              </a:rPr>
              <a:t>Primary Care:</a:t>
            </a:r>
            <a:r>
              <a:rPr lang="en-US" sz="2400" dirty="0" smtClean="0">
                <a:solidFill>
                  <a:srgbClr val="595959"/>
                </a:solidFill>
                <a:ea typeface="ＭＳ Ｐゴシック" pitchFamily="34" charset="-128"/>
              </a:rPr>
              <a:t> discuss healthy coping strategies to respond to health issues in trauma informed way</a:t>
            </a:r>
          </a:p>
          <a:p>
            <a:pPr lvl="1">
              <a:lnSpc>
                <a:spcPts val="3363"/>
              </a:lnSpc>
              <a:spcBef>
                <a:spcPct val="0"/>
              </a:spcBef>
              <a:buFont typeface="Arial"/>
              <a:buNone/>
            </a:pPr>
            <a:r>
              <a:rPr lang="en-US" sz="2400" b="1" dirty="0" smtClean="0">
                <a:solidFill>
                  <a:srgbClr val="595959"/>
                </a:solidFill>
                <a:ea typeface="ＭＳ Ｐゴシック" pitchFamily="34" charset="-128"/>
              </a:rPr>
              <a:t>	</a:t>
            </a:r>
            <a:r>
              <a:rPr lang="en-US" sz="2400" i="1" dirty="0" smtClean="0">
                <a:solidFill>
                  <a:srgbClr val="595959"/>
                </a:solidFill>
                <a:ea typeface="ＭＳ Ｐゴシック" pitchFamily="34" charset="-128"/>
              </a:rPr>
              <a:t>(i.e. medication adherence in context of abuse.)</a:t>
            </a:r>
          </a:p>
          <a:p>
            <a:pPr lvl="1">
              <a:lnSpc>
                <a:spcPts val="3363"/>
              </a:lnSpc>
              <a:spcBef>
                <a:spcPct val="0"/>
              </a:spcBef>
            </a:pPr>
            <a:r>
              <a:rPr lang="en-US" sz="2400" b="1" dirty="0" smtClean="0">
                <a:solidFill>
                  <a:srgbClr val="595959"/>
                </a:solidFill>
                <a:ea typeface="ＭＳ Ｐゴシック" pitchFamily="34" charset="-128"/>
              </a:rPr>
              <a:t>Adolescent Health: </a:t>
            </a:r>
            <a:r>
              <a:rPr lang="en-US" sz="2400" dirty="0" smtClean="0">
                <a:solidFill>
                  <a:srgbClr val="595959"/>
                </a:solidFill>
                <a:ea typeface="ＭＳ Ｐゴシック" pitchFamily="34" charset="-128"/>
              </a:rPr>
              <a:t>Anticipatory guidance on healthy relationships</a:t>
            </a:r>
          </a:p>
          <a:p>
            <a:pPr lvl="1">
              <a:lnSpc>
                <a:spcPts val="3363"/>
              </a:lnSpc>
              <a:spcBef>
                <a:spcPct val="0"/>
              </a:spcBef>
            </a:pPr>
            <a:r>
              <a:rPr lang="en-US" sz="2400" b="1" dirty="0" smtClean="0">
                <a:solidFill>
                  <a:srgbClr val="595959"/>
                </a:solidFill>
                <a:ea typeface="ＭＳ Ｐゴシック" pitchFamily="34" charset="-128"/>
              </a:rPr>
              <a:t>Mental Health</a:t>
            </a:r>
            <a:r>
              <a:rPr lang="en-US" sz="2400" dirty="0" smtClean="0">
                <a:solidFill>
                  <a:srgbClr val="595959"/>
                </a:solidFill>
                <a:ea typeface="ＭＳ Ｐゴシック" pitchFamily="34" charset="-128"/>
              </a:rPr>
              <a:t>: address connection between depression and abuse</a:t>
            </a:r>
          </a:p>
          <a:p>
            <a:pPr lvl="1">
              <a:lnSpc>
                <a:spcPts val="3363"/>
              </a:lnSpc>
              <a:spcBef>
                <a:spcPct val="0"/>
              </a:spcBef>
            </a:pPr>
            <a:r>
              <a:rPr lang="en-US" sz="2400" b="1" dirty="0" smtClean="0">
                <a:solidFill>
                  <a:srgbClr val="595959"/>
                </a:solidFill>
                <a:ea typeface="ＭＳ Ｐゴシック" pitchFamily="34" charset="-128"/>
              </a:rPr>
              <a:t>Urgent Care:</a:t>
            </a:r>
            <a:r>
              <a:rPr lang="en-US" sz="2400" dirty="0" smtClean="0">
                <a:solidFill>
                  <a:srgbClr val="595959"/>
                </a:solidFill>
                <a:ea typeface="ＭＳ Ｐゴシック" pitchFamily="34" charset="-128"/>
              </a:rPr>
              <a:t> safety planning/lethality assessment</a:t>
            </a:r>
          </a:p>
          <a:p>
            <a:pPr eaLnBrk="1" hangingPunct="1"/>
            <a:endParaRPr lang="en-US" dirty="0" smtClean="0"/>
          </a:p>
        </p:txBody>
      </p:sp>
    </p:spTree>
    <p:extLst>
      <p:ext uri="{BB962C8B-B14F-4D97-AF65-F5344CB8AC3E}">
        <p14:creationId xmlns:p14="http://schemas.microsoft.com/office/powerpoint/2010/main" val="83142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19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aseline="0" dirty="0" smtClean="0"/>
              <a:t>.Other programs= SAFE</a:t>
            </a:r>
          </a:p>
        </p:txBody>
      </p:sp>
    </p:spTree>
    <p:extLst>
      <p:ext uri="{BB962C8B-B14F-4D97-AF65-F5344CB8AC3E}">
        <p14:creationId xmlns:p14="http://schemas.microsoft.com/office/powerpoint/2010/main" val="210909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20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b="0" u="sng" baseline="0" dirty="0" smtClean="0"/>
          </a:p>
        </p:txBody>
      </p:sp>
    </p:spTree>
    <p:extLst>
      <p:ext uri="{BB962C8B-B14F-4D97-AF65-F5344CB8AC3E}">
        <p14:creationId xmlns:p14="http://schemas.microsoft.com/office/powerpoint/2010/main" val="386163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D5202-E835-4E4B-94C0-1E9871A940BB}" type="slidenum">
              <a:rPr lang="en-US" smtClean="0"/>
              <a:t>3</a:t>
            </a:fld>
            <a:endParaRPr lang="en-US"/>
          </a:p>
        </p:txBody>
      </p:sp>
    </p:spTree>
    <p:extLst>
      <p:ext uri="{BB962C8B-B14F-4D97-AF65-F5344CB8AC3E}">
        <p14:creationId xmlns:p14="http://schemas.microsoft.com/office/powerpoint/2010/main" val="359283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D5202-E835-4E4B-94C0-1E9871A940BB}" type="slidenum">
              <a:rPr lang="en-US" smtClean="0"/>
              <a:t>21</a:t>
            </a:fld>
            <a:endParaRPr lang="en-US"/>
          </a:p>
        </p:txBody>
      </p:sp>
    </p:spTree>
    <p:extLst>
      <p:ext uri="{BB962C8B-B14F-4D97-AF65-F5344CB8AC3E}">
        <p14:creationId xmlns:p14="http://schemas.microsoft.com/office/powerpoint/2010/main" val="311064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22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a:p>
            <a:pPr eaLnBrk="1" hangingPunct="1"/>
            <a:endParaRPr lang="en-US" b="1" baseline="0" dirty="0" smtClean="0"/>
          </a:p>
          <a:p>
            <a:pPr eaLnBrk="1" hangingPunct="1"/>
            <a:r>
              <a:rPr lang="en-US" b="0" baseline="0" dirty="0" smtClean="0">
                <a:solidFill>
                  <a:srgbClr val="FF0000"/>
                </a:solidFill>
              </a:rPr>
              <a:t>https://www.ncjrs.gov/pdffiles1/nij/188564.pdf   </a:t>
            </a:r>
            <a:r>
              <a:rPr lang="en-US" b="1" baseline="0" dirty="0" smtClean="0">
                <a:solidFill>
                  <a:srgbClr val="FF0000"/>
                </a:solidFill>
                <a:sym typeface="Wingdings" panose="05000000000000000000" pitchFamily="2" charset="2"/>
              </a:rPr>
              <a:t> (</a:t>
            </a:r>
            <a:r>
              <a:rPr lang="en-US" b="1" baseline="0" dirty="0" smtClean="0">
                <a:solidFill>
                  <a:srgbClr val="FF0000"/>
                </a:solidFill>
              </a:rPr>
              <a:t>you can copy and paste this link to print this documentation resource for any doctors with questions)</a:t>
            </a:r>
          </a:p>
          <a:p>
            <a:pPr eaLnBrk="1" hangingPunct="1"/>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Documentation done properly is important. Some places have put these questions into the initial social history questions that the </a:t>
            </a:r>
            <a:r>
              <a:rPr lang="en-US" b="1" baseline="0" dirty="0" err="1" smtClean="0"/>
              <a:t>Dr’s</a:t>
            </a:r>
            <a:r>
              <a:rPr lang="en-US" b="1" baseline="0" dirty="0" smtClean="0"/>
              <a:t> ask their pts. </a:t>
            </a:r>
            <a:r>
              <a:rPr lang="en-US" dirty="0" smtClean="0"/>
              <a:t>This is done so that the disclosure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isn’t captured in a section of the patient’s chart that could be shared in the ‘patient portal,’ which is an online service that is emailed to patients. </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there is a positive disclosure with a patient they are then prompted to open a separate case file. They document what the patient stays in that section of the chart. </a:t>
            </a:r>
          </a:p>
          <a:p>
            <a:pPr eaLnBrk="1" hangingPunct="1"/>
            <a:endParaRPr lang="en-US" b="1" baseline="0" dirty="0" smtClean="0"/>
          </a:p>
          <a:p>
            <a:pPr eaLnBrk="1" hangingPunct="1"/>
            <a:endParaRPr lang="en-US" b="1" baseline="0" dirty="0" smtClean="0"/>
          </a:p>
        </p:txBody>
      </p:sp>
    </p:spTree>
    <p:extLst>
      <p:ext uri="{BB962C8B-B14F-4D97-AF65-F5344CB8AC3E}">
        <p14:creationId xmlns:p14="http://schemas.microsoft.com/office/powerpoint/2010/main" val="365370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23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a:p>
            <a:pPr eaLnBrk="1" hangingPunct="1"/>
            <a:endParaRPr lang="en-US" b="1" baseline="0" dirty="0" smtClean="0"/>
          </a:p>
          <a:p>
            <a:pPr eaLnBrk="1" hangingPunct="1"/>
            <a:r>
              <a:rPr lang="en-US" b="0" baseline="0" dirty="0" smtClean="0">
                <a:solidFill>
                  <a:srgbClr val="FF0000"/>
                </a:solidFill>
              </a:rPr>
              <a:t>https://www.ncjrs.gov/pdffiles1/nij/188564.pdf   </a:t>
            </a:r>
            <a:r>
              <a:rPr lang="en-US" b="1" baseline="0" dirty="0" smtClean="0">
                <a:solidFill>
                  <a:srgbClr val="FF0000"/>
                </a:solidFill>
                <a:sym typeface="Wingdings" panose="05000000000000000000" pitchFamily="2" charset="2"/>
              </a:rPr>
              <a:t> (</a:t>
            </a:r>
            <a:r>
              <a:rPr lang="en-US" b="1" baseline="0" dirty="0" smtClean="0">
                <a:solidFill>
                  <a:srgbClr val="FF0000"/>
                </a:solidFill>
              </a:rPr>
              <a:t>you can copy and paste this link to print this documentation resource for any doctors with questions)</a:t>
            </a:r>
          </a:p>
          <a:p>
            <a:pPr eaLnBrk="1" hangingPunct="1"/>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Documentation done properly is important. Some places have put these questions into the initial social history questions that the </a:t>
            </a:r>
            <a:r>
              <a:rPr lang="en-US" b="1" baseline="0" dirty="0" err="1" smtClean="0"/>
              <a:t>Dr’s</a:t>
            </a:r>
            <a:r>
              <a:rPr lang="en-US" b="1" baseline="0" dirty="0" smtClean="0"/>
              <a:t> ask their pts. </a:t>
            </a:r>
            <a:r>
              <a:rPr lang="en-US" dirty="0" smtClean="0"/>
              <a:t>This is done so that the disclosure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isn’t captured in a section of the patient’s chart that could be shared in the ‘patient portal,’ which is an online service that is emailed to patients. </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there is a positive disclosure with a patient they are then prompted to open a separate case file. They document what the patient stays in that section of the chart. </a:t>
            </a:r>
          </a:p>
          <a:p>
            <a:pPr eaLnBrk="1" hangingPunct="1"/>
            <a:endParaRPr lang="en-US" b="1" baseline="0" dirty="0" smtClean="0"/>
          </a:p>
          <a:p>
            <a:pPr eaLnBrk="1" hangingPunct="1"/>
            <a:endParaRPr lang="en-US" b="1" baseline="0" dirty="0" smtClean="0"/>
          </a:p>
        </p:txBody>
      </p:sp>
    </p:spTree>
    <p:extLst>
      <p:ext uri="{BB962C8B-B14F-4D97-AF65-F5344CB8AC3E}">
        <p14:creationId xmlns:p14="http://schemas.microsoft.com/office/powerpoint/2010/main" val="2698898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24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a:p>
            <a:pPr eaLnBrk="1" hangingPunct="1"/>
            <a:endParaRPr lang="en-US" b="1" baseline="0" dirty="0" smtClean="0"/>
          </a:p>
          <a:p>
            <a:pPr eaLnBrk="1" hangingPunct="1"/>
            <a:r>
              <a:rPr lang="en-US" b="0" baseline="0" dirty="0" smtClean="0">
                <a:solidFill>
                  <a:srgbClr val="FF0000"/>
                </a:solidFill>
              </a:rPr>
              <a:t>https://www.ncjrs.gov/pdffiles1/nij/188564.pdf   </a:t>
            </a:r>
            <a:r>
              <a:rPr lang="en-US" b="1" baseline="0" dirty="0" smtClean="0">
                <a:solidFill>
                  <a:srgbClr val="FF0000"/>
                </a:solidFill>
                <a:sym typeface="Wingdings" panose="05000000000000000000" pitchFamily="2" charset="2"/>
              </a:rPr>
              <a:t> (</a:t>
            </a:r>
            <a:r>
              <a:rPr lang="en-US" b="1" baseline="0" dirty="0" smtClean="0">
                <a:solidFill>
                  <a:srgbClr val="FF0000"/>
                </a:solidFill>
              </a:rPr>
              <a:t>you can copy and paste this link to print this documentation resource for any doctors with questions)</a:t>
            </a:r>
          </a:p>
          <a:p>
            <a:pPr eaLnBrk="1" hangingPunct="1"/>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Documentation done properly is important. Some places have put these questions into the initial social history questions that the </a:t>
            </a:r>
            <a:r>
              <a:rPr lang="en-US" b="1" baseline="0" dirty="0" err="1" smtClean="0"/>
              <a:t>Dr’s</a:t>
            </a:r>
            <a:r>
              <a:rPr lang="en-US" b="1" baseline="0" dirty="0" smtClean="0"/>
              <a:t> ask their pts. </a:t>
            </a:r>
            <a:r>
              <a:rPr lang="en-US" dirty="0" smtClean="0"/>
              <a:t>This is done so that the disclosure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isn’t captured in a section of the patient’s chart that could be shared in the ‘patient portal,’ which is an online service that is emailed to patients. </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there is a positive disclosure with a patient they are then prompted to open a separate case file. They document what the patient stays in that section of the chart. </a:t>
            </a:r>
          </a:p>
          <a:p>
            <a:pPr eaLnBrk="1" hangingPunct="1"/>
            <a:endParaRPr lang="en-US" b="1" baseline="0" dirty="0" smtClean="0"/>
          </a:p>
          <a:p>
            <a:pPr eaLnBrk="1" hangingPunct="1"/>
            <a:endParaRPr lang="en-US" b="1" baseline="0" dirty="0" smtClean="0"/>
          </a:p>
        </p:txBody>
      </p:sp>
    </p:spTree>
    <p:extLst>
      <p:ext uri="{BB962C8B-B14F-4D97-AF65-F5344CB8AC3E}">
        <p14:creationId xmlns:p14="http://schemas.microsoft.com/office/powerpoint/2010/main" val="1742281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Thursday, May 16 from 2:00pm to 5:00pm. </a:t>
            </a:r>
          </a:p>
          <a:p>
            <a:r>
              <a:rPr lang="en-US" sz="1200" kern="1200" dirty="0" smtClean="0">
                <a:solidFill>
                  <a:schemeClr val="tx1"/>
                </a:solidFill>
                <a:effectLst/>
                <a:latin typeface="+mn-lt"/>
                <a:ea typeface="+mn-ea"/>
                <a:cs typeface="+mn-cs"/>
              </a:rPr>
              <a:t>30 participants (from 5 states: CT, RI, NY, CA, IN, and HI). The participants are a combination of family nurse practitioners and psychiatric nurse practitioners.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of the participants may not have any direct experience with individuals who have been effected by domestic violence or human trafficking. So, we are hoping to provide any opportunity for greater understanding of what it is and the health concerns (physically and psychologically) that survivors have endured.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have attached a sample of what the beginning slides should include. We ask that you provide a minimum of 3 to 5 learning objectives. Additionally, I will have a disclosure form for you to sign as well. Please take a look at the slide template attached and let me know if you have any questions. Also, I would like to schedule a time to do a technology dry-run as well. Please let me know a couple of dates and times next week when you are available. </a:t>
            </a:r>
          </a:p>
          <a:p>
            <a:r>
              <a:rPr lang="en-US" sz="1200" kern="1200" dirty="0" smtClean="0">
                <a:solidFill>
                  <a:schemeClr val="tx1"/>
                </a:solidFill>
                <a:effectLst/>
                <a:latin typeface="+mn-lt"/>
                <a:ea typeface="+mn-ea"/>
                <a:cs typeface="+mn-cs"/>
              </a:rPr>
              <a:t>Again, thank you for agreeing to provide this presentation to our psychiatric nurse practitioners and family nurse practitioners. </a:t>
            </a:r>
          </a:p>
        </p:txBody>
      </p:sp>
      <p:sp>
        <p:nvSpPr>
          <p:cNvPr id="4" name="Slide Number Placeholder 3"/>
          <p:cNvSpPr>
            <a:spLocks noGrp="1"/>
          </p:cNvSpPr>
          <p:nvPr>
            <p:ph type="sldNum" sz="quarter" idx="10"/>
          </p:nvPr>
        </p:nvSpPr>
        <p:spPr/>
        <p:txBody>
          <a:bodyPr/>
          <a:lstStyle/>
          <a:p>
            <a:fld id="{7F9D5202-E835-4E4B-94C0-1E9871A940BB}" type="slidenum">
              <a:rPr lang="en-US" smtClean="0"/>
              <a:t>25</a:t>
            </a:fld>
            <a:endParaRPr lang="en-US"/>
          </a:p>
        </p:txBody>
      </p:sp>
    </p:spTree>
    <p:extLst>
      <p:ext uri="{BB962C8B-B14F-4D97-AF65-F5344CB8AC3E}">
        <p14:creationId xmlns:p14="http://schemas.microsoft.com/office/powerpoint/2010/main" val="77035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1436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4114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239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643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4091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D54C0D5-E167-49E8-91FE-89CAFF867A04}"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b="1" dirty="0" smtClean="0"/>
          </a:p>
        </p:txBody>
      </p:sp>
    </p:spTree>
    <p:extLst>
      <p:ext uri="{BB962C8B-B14F-4D97-AF65-F5344CB8AC3E}">
        <p14:creationId xmlns:p14="http://schemas.microsoft.com/office/powerpoint/2010/main" val="249124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chemeClr val="tx1">
                    <a:lumMod val="65000"/>
                    <a:lumOff val="35000"/>
                  </a:schemeClr>
                </a:solidFill>
              </a:rPr>
              <a:t>MENTION THAT THAT WILL NOT BE A TIME WHERE THEY WILL DO ANY EXAMS THIS WILL JUST BE FOR INFORMATIONAL PURPOSES</a:t>
            </a:r>
            <a:endParaRPr lang="en-US" baseline="0" dirty="0" smtClean="0">
              <a:solidFill>
                <a:schemeClr val="tx1">
                  <a:lumMod val="65000"/>
                  <a:lumOff val="35000"/>
                </a:schemeClr>
              </a:solidFill>
            </a:endParaRPr>
          </a:p>
          <a:p>
            <a:r>
              <a:rPr lang="en-US" b="1" baseline="0" dirty="0" smtClean="0">
                <a:solidFill>
                  <a:schemeClr val="tx1">
                    <a:lumMod val="65000"/>
                    <a:lumOff val="35000"/>
                  </a:schemeClr>
                </a:solidFill>
              </a:rPr>
              <a:t>Background Info:</a:t>
            </a:r>
            <a:r>
              <a:rPr lang="en-US" baseline="0" dirty="0" smtClean="0">
                <a:solidFill>
                  <a:schemeClr val="tx1">
                    <a:lumMod val="65000"/>
                    <a:lumOff val="35000"/>
                  </a:schemeClr>
                </a:solidFill>
              </a:rPr>
              <a:t>  For further context on how this works in a clinic, view the 2 minute FUTURES video: “We always see patients alone first” https://www.youtube.com/watch?v=Mvxem3WwQaY&amp;list=PLaS4Etq3IFrWgqgcKstcBwNiP_j8ZoBYK&amp;index=14</a:t>
            </a: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C35F8C5-8F2E-49E8-9825-D8195493308F}" type="slidenum">
              <a:rPr lang="en-US" smtClean="0"/>
              <a:t>10</a:t>
            </a:fld>
            <a:endParaRPr lang="en-US" dirty="0"/>
          </a:p>
        </p:txBody>
      </p:sp>
    </p:spTree>
    <p:extLst>
      <p:ext uri="{BB962C8B-B14F-4D97-AF65-F5344CB8AC3E}">
        <p14:creationId xmlns:p14="http://schemas.microsoft.com/office/powerpoint/2010/main" val="3869648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0A50230-B9C1-46DC-B12D-AD6272C95B92}" type="datetime1">
              <a:rPr lang="en-US" smtClean="0"/>
              <a:t>10/21/2019</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INTERVAL HOUSE</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6A9DFD4-1800-4D2E-AE03-CA69FBA6200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88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84221B-26E1-491C-89B3-C9098CD56E29}" type="datetime1">
              <a:rPr lang="en-US" smtClean="0"/>
              <a:t>10/21/2019</a:t>
            </a:fld>
            <a:endParaRPr lang="en-US"/>
          </a:p>
        </p:txBody>
      </p:sp>
      <p:sp>
        <p:nvSpPr>
          <p:cNvPr id="6" name="Footer Placeholder 5"/>
          <p:cNvSpPr>
            <a:spLocks noGrp="1"/>
          </p:cNvSpPr>
          <p:nvPr>
            <p:ph type="ftr" sz="quarter" idx="11"/>
          </p:nvPr>
        </p:nvSpPr>
        <p:spPr/>
        <p:txBody>
          <a:bodyPr/>
          <a:lstStyle/>
          <a:p>
            <a:r>
              <a:rPr lang="en-US" smtClean="0"/>
              <a:t>INTERVAL HOUSE</a:t>
            </a:r>
            <a:endParaRPr lang="en-US"/>
          </a:p>
        </p:txBody>
      </p:sp>
      <p:sp>
        <p:nvSpPr>
          <p:cNvPr id="7" name="Slide Number Placeholder 6"/>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67085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FFEE3-825A-488D-9A33-3B834B23073E}"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69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C5C18-546F-4BDD-A905-533903AF8661}"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46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72779-0E29-4723-B815-498B1ECCDFEC}"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2418757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8D9D8-6C20-4E88-965A-6C43B70482DD}"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66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1E7C5-3AEB-4C77-BDCF-898DAF94BED0}"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344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27B5D-8F7E-421E-91C0-21E5C3A48803}"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78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C228A-02ED-4587-BFD0-5606CC2A8744}"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12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a:prstGeom prst="rect">
            <a:avLst/>
          </a:prstGeom>
        </p:spPr>
        <p:txBody>
          <a:bodyPr>
            <a:normAutofit/>
          </a:bodyPr>
          <a:lstStyle>
            <a:lvl1pPr>
              <a:defRPr sz="3200"/>
            </a:lvl1pPr>
          </a:lstStyle>
          <a:p>
            <a:r>
              <a:rPr lang="en-US" dirty="0"/>
              <a:t>Click to Edit Master Title Style</a:t>
            </a:r>
          </a:p>
        </p:txBody>
      </p:sp>
      <p:sp>
        <p:nvSpPr>
          <p:cNvPr id="4" name="Text Placeholder 3"/>
          <p:cNvSpPr>
            <a:spLocks noGrp="1"/>
          </p:cNvSpPr>
          <p:nvPr>
            <p:ph type="body" sz="quarter" idx="10"/>
          </p:nvPr>
        </p:nvSpPr>
        <p:spPr>
          <a:xfrm>
            <a:off x="533400" y="875076"/>
            <a:ext cx="8077200" cy="4267200"/>
          </a:xfrm>
          <a:prstGeom prst="rect">
            <a:avLst/>
          </a:prstGeo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63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60457-1EED-4897-A74D-DFC611D0B53A}"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154206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211DB-A1F6-4125-9236-42FC352EA38C}" type="datetime1">
              <a:rPr lang="en-US" smtClean="0"/>
              <a:t>10/21/2019</a:t>
            </a:fld>
            <a:endParaRPr lang="en-US"/>
          </a:p>
        </p:txBody>
      </p:sp>
      <p:sp>
        <p:nvSpPr>
          <p:cNvPr id="5" name="Footer Placeholder 4"/>
          <p:cNvSpPr>
            <a:spLocks noGrp="1"/>
          </p:cNvSpPr>
          <p:nvPr>
            <p:ph type="ftr" sz="quarter" idx="11"/>
          </p:nvPr>
        </p:nvSpPr>
        <p:spPr/>
        <p:txBody>
          <a:bodyPr/>
          <a:lstStyle/>
          <a:p>
            <a:r>
              <a:rPr lang="en-US" smtClean="0"/>
              <a:t>INTERVAL HOUSE</a:t>
            </a:r>
            <a:endParaRPr lang="en-US"/>
          </a:p>
        </p:txBody>
      </p:sp>
      <p:sp>
        <p:nvSpPr>
          <p:cNvPr id="6" name="Slide Number Placeholder 5"/>
          <p:cNvSpPr>
            <a:spLocks noGrp="1"/>
          </p:cNvSpPr>
          <p:nvPr>
            <p:ph type="sldNum" sz="quarter" idx="12"/>
          </p:nvPr>
        </p:nvSpPr>
        <p:spPr/>
        <p:txBody>
          <a:bodyPr/>
          <a:lstStyle/>
          <a:p>
            <a:fld id="{86A9DFD4-1800-4D2E-AE03-CA69FBA6200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87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4FD3C5-CEA9-496A-9BF4-A15D91AAB8AC}" type="datetime1">
              <a:rPr lang="en-US" smtClean="0"/>
              <a:t>10/21/2019</a:t>
            </a:fld>
            <a:endParaRPr lang="en-US"/>
          </a:p>
        </p:txBody>
      </p:sp>
      <p:sp>
        <p:nvSpPr>
          <p:cNvPr id="6" name="Footer Placeholder 5"/>
          <p:cNvSpPr>
            <a:spLocks noGrp="1"/>
          </p:cNvSpPr>
          <p:nvPr>
            <p:ph type="ftr" sz="quarter" idx="11"/>
          </p:nvPr>
        </p:nvSpPr>
        <p:spPr/>
        <p:txBody>
          <a:bodyPr/>
          <a:lstStyle/>
          <a:p>
            <a:r>
              <a:rPr lang="en-US" smtClean="0"/>
              <a:t>INTERVAL HOUSE</a:t>
            </a:r>
            <a:endParaRPr lang="en-US"/>
          </a:p>
        </p:txBody>
      </p:sp>
      <p:sp>
        <p:nvSpPr>
          <p:cNvPr id="7" name="Slide Number Placeholder 6"/>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331714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E0548-970C-4E3E-80CF-8F79B1467235}" type="datetime1">
              <a:rPr lang="en-US" smtClean="0"/>
              <a:t>10/21/2019</a:t>
            </a:fld>
            <a:endParaRPr lang="en-US"/>
          </a:p>
        </p:txBody>
      </p:sp>
      <p:sp>
        <p:nvSpPr>
          <p:cNvPr id="8" name="Footer Placeholder 7"/>
          <p:cNvSpPr>
            <a:spLocks noGrp="1"/>
          </p:cNvSpPr>
          <p:nvPr>
            <p:ph type="ftr" sz="quarter" idx="11"/>
          </p:nvPr>
        </p:nvSpPr>
        <p:spPr/>
        <p:txBody>
          <a:bodyPr/>
          <a:lstStyle/>
          <a:p>
            <a:r>
              <a:rPr lang="en-US" smtClean="0"/>
              <a:t>INTERVAL HOUSE</a:t>
            </a:r>
            <a:endParaRPr lang="en-US"/>
          </a:p>
        </p:txBody>
      </p:sp>
      <p:sp>
        <p:nvSpPr>
          <p:cNvPr id="9" name="Slide Number Placeholder 8"/>
          <p:cNvSpPr>
            <a:spLocks noGrp="1"/>
          </p:cNvSpPr>
          <p:nvPr>
            <p:ph type="sldNum" sz="quarter" idx="12"/>
          </p:nvPr>
        </p:nvSpPr>
        <p:spPr/>
        <p:txBody>
          <a:bodyPr/>
          <a:lstStyle/>
          <a:p>
            <a:fld id="{86A9DFD4-1800-4D2E-AE03-CA69FBA6200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45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21741-0088-4C9F-BE89-616EB461DE1D}" type="datetime1">
              <a:rPr lang="en-US" smtClean="0"/>
              <a:t>10/21/2019</a:t>
            </a:fld>
            <a:endParaRPr lang="en-US"/>
          </a:p>
        </p:txBody>
      </p:sp>
      <p:sp>
        <p:nvSpPr>
          <p:cNvPr id="4" name="Footer Placeholder 3"/>
          <p:cNvSpPr>
            <a:spLocks noGrp="1"/>
          </p:cNvSpPr>
          <p:nvPr>
            <p:ph type="ftr" sz="quarter" idx="11"/>
          </p:nvPr>
        </p:nvSpPr>
        <p:spPr/>
        <p:txBody>
          <a:bodyPr/>
          <a:lstStyle/>
          <a:p>
            <a:r>
              <a:rPr lang="en-US" smtClean="0"/>
              <a:t>INTERVAL HOUSE</a:t>
            </a:r>
            <a:endParaRPr lang="en-US"/>
          </a:p>
        </p:txBody>
      </p:sp>
      <p:sp>
        <p:nvSpPr>
          <p:cNvPr id="5" name="Slide Number Placeholder 4"/>
          <p:cNvSpPr>
            <a:spLocks noGrp="1"/>
          </p:cNvSpPr>
          <p:nvPr>
            <p:ph type="sldNum" sz="quarter" idx="12"/>
          </p:nvPr>
        </p:nvSpPr>
        <p:spPr/>
        <p:txBody>
          <a:bodyPr/>
          <a:lstStyle/>
          <a:p>
            <a:fld id="{86A9DFD4-1800-4D2E-AE03-CA69FBA6200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37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1493E-F198-46E5-9557-662493FF4353}" type="datetime1">
              <a:rPr lang="en-US" smtClean="0"/>
              <a:t>10/21/2019</a:t>
            </a:fld>
            <a:endParaRPr lang="en-US"/>
          </a:p>
        </p:txBody>
      </p:sp>
      <p:sp>
        <p:nvSpPr>
          <p:cNvPr id="3" name="Footer Placeholder 2"/>
          <p:cNvSpPr>
            <a:spLocks noGrp="1"/>
          </p:cNvSpPr>
          <p:nvPr>
            <p:ph type="ftr" sz="quarter" idx="11"/>
          </p:nvPr>
        </p:nvSpPr>
        <p:spPr/>
        <p:txBody>
          <a:bodyPr/>
          <a:lstStyle/>
          <a:p>
            <a:r>
              <a:rPr lang="en-US" smtClean="0"/>
              <a:t>INTERVAL HOUSE</a:t>
            </a:r>
            <a:endParaRPr lang="en-US"/>
          </a:p>
        </p:txBody>
      </p:sp>
      <p:sp>
        <p:nvSpPr>
          <p:cNvPr id="4" name="Slide Number Placeholder 3"/>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151442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40F85-0F19-439F-800B-9FC034B398A7}" type="datetime1">
              <a:rPr lang="en-US" smtClean="0"/>
              <a:t>10/21/2019</a:t>
            </a:fld>
            <a:endParaRPr lang="en-US"/>
          </a:p>
        </p:txBody>
      </p:sp>
      <p:sp>
        <p:nvSpPr>
          <p:cNvPr id="6" name="Footer Placeholder 5"/>
          <p:cNvSpPr>
            <a:spLocks noGrp="1"/>
          </p:cNvSpPr>
          <p:nvPr>
            <p:ph type="ftr" sz="quarter" idx="11"/>
          </p:nvPr>
        </p:nvSpPr>
        <p:spPr/>
        <p:txBody>
          <a:bodyPr/>
          <a:lstStyle/>
          <a:p>
            <a:r>
              <a:rPr lang="en-US" smtClean="0"/>
              <a:t>INTERVAL HOUSE</a:t>
            </a:r>
            <a:endParaRPr lang="en-US"/>
          </a:p>
        </p:txBody>
      </p:sp>
      <p:sp>
        <p:nvSpPr>
          <p:cNvPr id="7" name="Slide Number Placeholder 6"/>
          <p:cNvSpPr>
            <a:spLocks noGrp="1"/>
          </p:cNvSpPr>
          <p:nvPr>
            <p:ph type="sldNum" sz="quarter" idx="12"/>
          </p:nvPr>
        </p:nvSpPr>
        <p:spPr/>
        <p:txBody>
          <a:bodyPr/>
          <a:lstStyle/>
          <a:p>
            <a:fld id="{86A9DFD4-1800-4D2E-AE03-CA69FBA6200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00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9B007-4F48-444A-B6B8-E6B3F3C586D6}" type="datetime1">
              <a:rPr lang="en-US" smtClean="0"/>
              <a:t>10/21/2019</a:t>
            </a:fld>
            <a:endParaRPr lang="en-US"/>
          </a:p>
        </p:txBody>
      </p:sp>
      <p:sp>
        <p:nvSpPr>
          <p:cNvPr id="6" name="Footer Placeholder 5"/>
          <p:cNvSpPr>
            <a:spLocks noGrp="1"/>
          </p:cNvSpPr>
          <p:nvPr>
            <p:ph type="ftr" sz="quarter" idx="11"/>
          </p:nvPr>
        </p:nvSpPr>
        <p:spPr/>
        <p:txBody>
          <a:bodyPr/>
          <a:lstStyle/>
          <a:p>
            <a:r>
              <a:rPr lang="en-US" smtClean="0"/>
              <a:t>INTERVAL HOUSE</a:t>
            </a:r>
            <a:endParaRPr lang="en-US"/>
          </a:p>
        </p:txBody>
      </p:sp>
      <p:sp>
        <p:nvSpPr>
          <p:cNvPr id="7" name="Slide Number Placeholder 6"/>
          <p:cNvSpPr>
            <a:spLocks noGrp="1"/>
          </p:cNvSpPr>
          <p:nvPr>
            <p:ph type="sldNum" sz="quarter" idx="12"/>
          </p:nvPr>
        </p:nvSpPr>
        <p:spPr/>
        <p:txBody>
          <a:bodyPr/>
          <a:lstStyle/>
          <a:p>
            <a:fld id="{86A9DFD4-1800-4D2E-AE03-CA69FBA62007}" type="slidenum">
              <a:rPr lang="en-US" smtClean="0"/>
              <a:t>‹#›</a:t>
            </a:fld>
            <a:endParaRPr lang="en-US"/>
          </a:p>
        </p:txBody>
      </p:sp>
    </p:spTree>
    <p:extLst>
      <p:ext uri="{BB962C8B-B14F-4D97-AF65-F5344CB8AC3E}">
        <p14:creationId xmlns:p14="http://schemas.microsoft.com/office/powerpoint/2010/main" val="345795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AF27"/>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1DA3AF-BA40-41BD-A994-C377FF7502B6}" type="datetime1">
              <a:rPr lang="en-US" smtClean="0"/>
              <a:t>10/21/2019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INTERVAL HOUSE</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A9DFD4-1800-4D2E-AE03-CA69FBA62007}" type="slidenum">
              <a:rPr lang="en-US" smtClean="0"/>
              <a:t>‹#›</a:t>
            </a:fld>
            <a:endParaRPr lang="en-US"/>
          </a:p>
        </p:txBody>
      </p:sp>
    </p:spTree>
    <p:extLst>
      <p:ext uri="{BB962C8B-B14F-4D97-AF65-F5344CB8AC3E}">
        <p14:creationId xmlns:p14="http://schemas.microsoft.com/office/powerpoint/2010/main" val="343069083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ctsafeconnect.org/"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hyperlink" Target="mailto:astarrfrechette@ctcadv.or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www.ctcadv.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447800"/>
            <a:ext cx="6798734" cy="914400"/>
          </a:xfrm>
        </p:spPr>
        <p:txBody>
          <a:bodyPr>
            <a:normAutofit/>
          </a:bodyPr>
          <a:lstStyle/>
          <a:p>
            <a:r>
              <a:rPr lang="en-US" sz="3600" b="1" dirty="0"/>
              <a:t>Best Practice for </a:t>
            </a:r>
            <a:r>
              <a:rPr lang="en-US" sz="3600" b="1" dirty="0" smtClean="0"/>
              <a:t>Health </a:t>
            </a:r>
            <a:r>
              <a:rPr lang="en-US" sz="3600" b="1" dirty="0"/>
              <a:t>Centers	</a:t>
            </a:r>
          </a:p>
        </p:txBody>
      </p:sp>
      <p:sp>
        <p:nvSpPr>
          <p:cNvPr id="3" name="Content Placeholder 2"/>
          <p:cNvSpPr>
            <a:spLocks noGrp="1"/>
          </p:cNvSpPr>
          <p:nvPr>
            <p:ph idx="1"/>
          </p:nvPr>
        </p:nvSpPr>
        <p:spPr>
          <a:xfrm>
            <a:off x="685800" y="2743200"/>
            <a:ext cx="7772400" cy="3191932"/>
          </a:xfrm>
        </p:spPr>
        <p:txBody>
          <a:bodyPr/>
          <a:lstStyle/>
          <a:p>
            <a:pPr marL="0" indent="0" algn="ctr">
              <a:spcBef>
                <a:spcPts val="0"/>
              </a:spcBef>
              <a:spcAft>
                <a:spcPts val="0"/>
              </a:spcAft>
              <a:buNone/>
            </a:pPr>
            <a:r>
              <a:rPr lang="en-US" dirty="0" smtClean="0"/>
              <a:t>Ashley Starr Frechette, MPH</a:t>
            </a:r>
          </a:p>
          <a:p>
            <a:pPr marL="0" indent="0" algn="ctr">
              <a:spcBef>
                <a:spcPts val="0"/>
              </a:spcBef>
              <a:spcAft>
                <a:spcPts val="0"/>
              </a:spcAft>
              <a:buNone/>
            </a:pPr>
            <a:r>
              <a:rPr lang="en-US" dirty="0" smtClean="0"/>
              <a:t>Director of Health Professional Outreach</a:t>
            </a:r>
            <a:endParaRPr lang="en-US" dirty="0"/>
          </a:p>
          <a:p>
            <a:pPr marL="0" indent="0" algn="ctr">
              <a:spcBef>
                <a:spcPts val="0"/>
              </a:spcBef>
              <a:spcAft>
                <a:spcPts val="0"/>
              </a:spcAft>
              <a:buNone/>
            </a:pPr>
            <a:r>
              <a:rPr lang="en-US" dirty="0"/>
              <a:t>Connecticut Coalition Against Domestic Violence</a:t>
            </a:r>
          </a:p>
          <a:p>
            <a:pPr>
              <a:spcBef>
                <a:spcPts val="0"/>
              </a:spcBef>
              <a:spcAft>
                <a:spcPts val="0"/>
              </a:spcAft>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86A9DFD4-1800-4D2E-AE03-CA69FBA62007}" type="slidenum">
              <a:rPr lang="en-US" smtClean="0"/>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191000"/>
            <a:ext cx="3200400" cy="1291520"/>
          </a:xfrm>
          <a:prstGeom prst="rect">
            <a:avLst/>
          </a:prstGeom>
        </p:spPr>
      </p:pic>
    </p:spTree>
    <p:extLst>
      <p:ext uri="{BB962C8B-B14F-4D97-AF65-F5344CB8AC3E}">
        <p14:creationId xmlns:p14="http://schemas.microsoft.com/office/powerpoint/2010/main" val="229673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59" y="987425"/>
            <a:ext cx="8025741" cy="612775"/>
          </a:xfrm>
        </p:spPr>
        <p:txBody>
          <a:bodyPr>
            <a:noAutofit/>
          </a:bodyPr>
          <a:lstStyle/>
          <a:p>
            <a:r>
              <a:rPr lang="en-US" sz="3600" b="1" dirty="0"/>
              <a:t>“We always see patients alone”</a:t>
            </a:r>
          </a:p>
        </p:txBody>
      </p:sp>
      <p:sp>
        <p:nvSpPr>
          <p:cNvPr id="3" name="TextBox 2"/>
          <p:cNvSpPr txBox="1"/>
          <p:nvPr/>
        </p:nvSpPr>
        <p:spPr>
          <a:xfrm>
            <a:off x="2895600" y="3058885"/>
            <a:ext cx="5410200" cy="2585323"/>
          </a:xfrm>
          <a:prstGeom prst="rect">
            <a:avLst/>
          </a:prstGeom>
          <a:solidFill>
            <a:schemeClr val="bg1"/>
          </a:solidFill>
          <a:ln w="25400">
            <a:solidFill>
              <a:schemeClr val="tx1"/>
            </a:solidFill>
          </a:ln>
        </p:spPr>
        <p:txBody>
          <a:bodyPr wrap="square" rtlCol="0">
            <a:spAutoFit/>
          </a:bodyPr>
          <a:lstStyle/>
          <a:p>
            <a:pPr algn="ctr"/>
            <a:r>
              <a:rPr lang="en-US" sz="2400" b="1" dirty="0"/>
              <a:t>NEW CLINIC POLICY:</a:t>
            </a:r>
          </a:p>
          <a:p>
            <a:pPr algn="ctr"/>
            <a:endParaRPr lang="en-US" sz="2400" dirty="0"/>
          </a:p>
          <a:p>
            <a:pPr algn="ctr"/>
            <a:r>
              <a:rPr lang="en-US" sz="2400" dirty="0"/>
              <a:t>For privacy compliance, every patient will be seen alone for some part of their visit</a:t>
            </a:r>
            <a:r>
              <a:rPr lang="en-US" sz="2400" dirty="0" smtClean="0"/>
              <a:t>. </a:t>
            </a:r>
            <a:endParaRPr lang="en-US" sz="2400" dirty="0"/>
          </a:p>
          <a:p>
            <a:pPr algn="ctr"/>
            <a:endParaRPr lang="en-US" sz="2400" dirty="0"/>
          </a:p>
          <a:p>
            <a:pPr algn="ctr"/>
            <a:r>
              <a:rPr lang="en-US" sz="2400" dirty="0"/>
              <a:t>Thank you for your help. </a:t>
            </a:r>
          </a:p>
          <a:p>
            <a:endParaRPr lang="en-US" dirty="0"/>
          </a:p>
        </p:txBody>
      </p:sp>
      <p:sp>
        <p:nvSpPr>
          <p:cNvPr id="5" name="TextBox 4"/>
          <p:cNvSpPr txBox="1"/>
          <p:nvPr/>
        </p:nvSpPr>
        <p:spPr>
          <a:xfrm>
            <a:off x="765958" y="1828800"/>
            <a:ext cx="7696200" cy="830997"/>
          </a:xfrm>
          <a:prstGeom prst="rect">
            <a:avLst/>
          </a:prstGeom>
          <a:noFill/>
        </p:spPr>
        <p:txBody>
          <a:bodyPr wrap="square" rtlCol="0">
            <a:spAutoFit/>
          </a:bodyPr>
          <a:lstStyle/>
          <a:p>
            <a:r>
              <a:rPr lang="en-US" sz="2400" dirty="0" smtClean="0">
                <a:ln w="3175" cmpd="sng">
                  <a:noFill/>
                </a:ln>
                <a:solidFill>
                  <a:schemeClr val="tx1">
                    <a:lumMod val="85000"/>
                    <a:lumOff val="15000"/>
                  </a:schemeClr>
                </a:solidFill>
                <a:latin typeface="+mj-lt"/>
                <a:ea typeface="+mj-ea"/>
                <a:cs typeface="+mj-cs"/>
              </a:rPr>
              <a:t>Establish </a:t>
            </a:r>
            <a:r>
              <a:rPr lang="en-US" sz="2400" dirty="0">
                <a:ln w="3175" cmpd="sng">
                  <a:noFill/>
                </a:ln>
                <a:solidFill>
                  <a:schemeClr val="tx1">
                    <a:lumMod val="85000"/>
                    <a:lumOff val="15000"/>
                  </a:schemeClr>
                </a:solidFill>
                <a:latin typeface="+mj-lt"/>
                <a:ea typeface="+mj-ea"/>
                <a:cs typeface="+mj-cs"/>
              </a:rPr>
              <a:t>a clinic-wide policy to see patients alone for part of every visit.  Post a sign in waiting rooms and exam </a:t>
            </a:r>
            <a:r>
              <a:rPr lang="en-US" sz="2400" dirty="0" smtClean="0">
                <a:ln w="3175" cmpd="sng">
                  <a:noFill/>
                </a:ln>
                <a:solidFill>
                  <a:schemeClr val="tx1">
                    <a:lumMod val="85000"/>
                    <a:lumOff val="15000"/>
                  </a:schemeClr>
                </a:solidFill>
                <a:latin typeface="+mj-lt"/>
                <a:ea typeface="+mj-ea"/>
                <a:cs typeface="+mj-cs"/>
              </a:rPr>
              <a:t>rooms.</a:t>
            </a:r>
            <a:endParaRPr lang="en-US" sz="2400" dirty="0">
              <a:ln w="3175" cmpd="sng">
                <a:noFill/>
              </a:ln>
              <a:solidFill>
                <a:schemeClr val="tx1">
                  <a:lumMod val="85000"/>
                  <a:lumOff val="15000"/>
                </a:schemeClr>
              </a:solidFill>
              <a:latin typeface="+mj-lt"/>
              <a:ea typeface="+mj-ea"/>
              <a:cs typeface="+mj-cs"/>
            </a:endParaRPr>
          </a:p>
        </p:txBody>
      </p:sp>
      <p:sp>
        <p:nvSpPr>
          <p:cNvPr id="6" name="Oval 5"/>
          <p:cNvSpPr/>
          <p:nvPr/>
        </p:nvSpPr>
        <p:spPr>
          <a:xfrm>
            <a:off x="762000" y="3534727"/>
            <a:ext cx="19050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Safety First</a:t>
            </a:r>
          </a:p>
        </p:txBody>
      </p:sp>
    </p:spTree>
    <p:extLst>
      <p:ext uri="{BB962C8B-B14F-4D97-AF65-F5344CB8AC3E}">
        <p14:creationId xmlns:p14="http://schemas.microsoft.com/office/powerpoint/2010/main" val="1037100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276600"/>
            <a:ext cx="532040" cy="216141"/>
          </a:xfrm>
          <a:prstGeom prst="rect">
            <a:avLst/>
          </a:prstGeom>
        </p:spPr>
      </p:pic>
      <p:sp>
        <p:nvSpPr>
          <p:cNvPr id="13" name="Rectangular Callout 12"/>
          <p:cNvSpPr/>
          <p:nvPr/>
        </p:nvSpPr>
        <p:spPr>
          <a:xfrm>
            <a:off x="3048000" y="2270219"/>
            <a:ext cx="4419600" cy="3444781"/>
          </a:xfrm>
          <a:prstGeom prst="wedgeRectCallout">
            <a:avLst>
              <a:gd name="adj1" fmla="val -53613"/>
              <a:gd name="adj2" fmla="val 638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118853" y="806418"/>
            <a:ext cx="7050328" cy="584775"/>
          </a:xfrm>
          <a:prstGeom prst="rect">
            <a:avLst/>
          </a:prstGeom>
        </p:spPr>
        <p:txBody>
          <a:bodyPr wrap="none">
            <a:spAutoFit/>
          </a:bodyPr>
          <a:lstStyle/>
          <a:p>
            <a:pPr algn="ctr"/>
            <a:r>
              <a:rPr lang="en-US" sz="3200" b="1" dirty="0">
                <a:ln w="3175" cmpd="sng">
                  <a:noFill/>
                </a:ln>
                <a:solidFill>
                  <a:srgbClr val="A8AF27"/>
                </a:solidFill>
                <a:latin typeface="+mj-lt"/>
                <a:ea typeface="+mj-ea"/>
                <a:cs typeface="+mj-cs"/>
              </a:rPr>
              <a:t>C: </a:t>
            </a:r>
            <a:r>
              <a:rPr lang="en-US" sz="2400" b="1" spc="-150" dirty="0">
                <a:ln w="3175" cmpd="sng">
                  <a:noFill/>
                </a:ln>
                <a:solidFill>
                  <a:schemeClr val="tx1">
                    <a:lumMod val="85000"/>
                    <a:lumOff val="15000"/>
                  </a:schemeClr>
                </a:solidFill>
                <a:latin typeface="+mj-lt"/>
                <a:ea typeface="+mj-ea"/>
                <a:cs typeface="+mj-cs"/>
              </a:rPr>
              <a:t>Traditional Script for Disclosing Limits of Confidentiality</a:t>
            </a:r>
            <a:endParaRPr lang="en-US" sz="2800" b="1" spc="-150" dirty="0">
              <a:ln w="3175" cmpd="sng">
                <a:noFill/>
              </a:ln>
              <a:solidFill>
                <a:schemeClr val="tx1">
                  <a:lumMod val="85000"/>
                  <a:lumOff val="15000"/>
                </a:schemeClr>
              </a:solidFill>
              <a:latin typeface="+mj-lt"/>
              <a:ea typeface="+mj-ea"/>
              <a:cs typeface="+mj-cs"/>
            </a:endParaRPr>
          </a:p>
        </p:txBody>
      </p:sp>
      <p:sp>
        <p:nvSpPr>
          <p:cNvPr id="10" name="Rounded Rectangle 9"/>
          <p:cNvSpPr/>
          <p:nvPr/>
        </p:nvSpPr>
        <p:spPr>
          <a:xfrm>
            <a:off x="1189566" y="1749682"/>
            <a:ext cx="6735234" cy="4041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89566" y="1746171"/>
            <a:ext cx="6735234" cy="3816429"/>
          </a:xfrm>
          <a:prstGeom prst="rect">
            <a:avLst/>
          </a:prstGeom>
        </p:spPr>
        <p:txBody>
          <a:bodyPr wrap="square">
            <a:spAutoFit/>
          </a:bodyPr>
          <a:lstStyle/>
          <a:p>
            <a:pPr algn="ctr"/>
            <a:endParaRPr lang="en-US" u="sng" dirty="0" smtClean="0">
              <a:solidFill>
                <a:schemeClr val="bg1"/>
              </a:solidFill>
            </a:endParaRPr>
          </a:p>
          <a:p>
            <a:pPr marL="166688" lvl="1">
              <a:buFont typeface="Arial"/>
              <a:buNone/>
            </a:pPr>
            <a:r>
              <a:rPr lang="en-US" sz="2800" dirty="0" smtClean="0">
                <a:solidFill>
                  <a:schemeClr val="bg1"/>
                </a:solidFill>
              </a:rPr>
              <a:t>“</a:t>
            </a:r>
            <a:r>
              <a:rPr lang="en-US" sz="2800" dirty="0">
                <a:solidFill>
                  <a:schemeClr val="bg1"/>
                </a:solidFill>
              </a:rPr>
              <a:t>Before we begin, I want to remind you that our conversation is confidential.  I won’t talk to anyone else about what is said unless you give me your permission or I hear something that legally requires me to make a report such as child abuse, abuse of an elderly person or if you are harmful to yourself or another person.” </a:t>
            </a:r>
          </a:p>
        </p:txBody>
      </p:sp>
    </p:spTree>
    <p:extLst>
      <p:ext uri="{BB962C8B-B14F-4D97-AF65-F5344CB8AC3E}">
        <p14:creationId xmlns:p14="http://schemas.microsoft.com/office/powerpoint/2010/main" val="187323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2766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119672" y="881024"/>
            <a:ext cx="6997814" cy="584775"/>
          </a:xfrm>
          <a:prstGeom prst="rect">
            <a:avLst/>
          </a:prstGeom>
        </p:spPr>
        <p:txBody>
          <a:bodyPr wrap="none">
            <a:spAutoFit/>
          </a:bodyPr>
          <a:lstStyle/>
          <a:p>
            <a:pPr algn="ctr"/>
            <a:r>
              <a:rPr lang="en-US" sz="3200" b="1" dirty="0" smtClean="0">
                <a:ln w="3175" cmpd="sng">
                  <a:noFill/>
                </a:ln>
                <a:solidFill>
                  <a:srgbClr val="A8AF27"/>
                </a:solidFill>
                <a:latin typeface="+mj-lt"/>
                <a:ea typeface="+mj-ea"/>
                <a:cs typeface="+mj-cs"/>
              </a:rPr>
              <a:t>C: </a:t>
            </a:r>
            <a:r>
              <a:rPr lang="en-US" sz="3200" b="1" spc="-150" dirty="0" smtClean="0">
                <a:ln w="3175" cmpd="sng">
                  <a:noFill/>
                </a:ln>
                <a:solidFill>
                  <a:schemeClr val="tx1">
                    <a:lumMod val="85000"/>
                    <a:lumOff val="15000"/>
                  </a:schemeClr>
                </a:solidFill>
                <a:latin typeface="+mj-lt"/>
                <a:ea typeface="+mj-ea"/>
                <a:cs typeface="+mj-cs"/>
              </a:rPr>
              <a:t>Connecticut Mandatory Reporting Laws</a:t>
            </a:r>
            <a:endParaRPr lang="en-US" sz="3200" b="1" spc="-150" dirty="0">
              <a:ln w="3175" cmpd="sng">
                <a:noFill/>
              </a:ln>
              <a:solidFill>
                <a:schemeClr val="tx1">
                  <a:lumMod val="85000"/>
                  <a:lumOff val="15000"/>
                </a:schemeClr>
              </a:solidFill>
              <a:latin typeface="+mj-lt"/>
              <a:ea typeface="+mj-ea"/>
              <a:cs typeface="+mj-cs"/>
            </a:endParaRPr>
          </a:p>
        </p:txBody>
      </p:sp>
      <p:sp>
        <p:nvSpPr>
          <p:cNvPr id="11" name="TextBox 10"/>
          <p:cNvSpPr txBox="1"/>
          <p:nvPr/>
        </p:nvSpPr>
        <p:spPr>
          <a:xfrm>
            <a:off x="1303355" y="1786913"/>
            <a:ext cx="6384889" cy="4247317"/>
          </a:xfrm>
          <a:prstGeom prst="rect">
            <a:avLst/>
          </a:prstGeom>
          <a:noFill/>
        </p:spPr>
        <p:txBody>
          <a:bodyPr wrap="square" rtlCol="0">
            <a:spAutoFit/>
          </a:bodyPr>
          <a:lstStyle/>
          <a:p>
            <a:pPr marL="344488" indent="-344488">
              <a:buFont typeface="Arial" panose="020B0604020202020204" pitchFamily="34" charset="0"/>
              <a:buChar char="•"/>
              <a:tabLst>
                <a:tab pos="285750" algn="l"/>
                <a:tab pos="511175" algn="l"/>
              </a:tabLst>
            </a:pPr>
            <a:r>
              <a:rPr lang="en-US" sz="2800" b="1" dirty="0" smtClean="0">
                <a:ln w="3175" cmpd="sng">
                  <a:noFill/>
                </a:ln>
                <a:latin typeface="+mj-lt"/>
                <a:ea typeface="+mj-ea"/>
                <a:cs typeface="+mj-cs"/>
              </a:rPr>
              <a:t>Conn. Gen. Stat. § 19a-490f </a:t>
            </a:r>
            <a:r>
              <a:rPr lang="en-US" sz="2800" dirty="0" smtClean="0">
                <a:ln w="3175" cmpd="sng">
                  <a:noFill/>
                </a:ln>
                <a:latin typeface="+mj-lt"/>
                <a:ea typeface="+mj-ea"/>
                <a:cs typeface="+mj-cs"/>
              </a:rPr>
              <a:t>requires all hospitals, outpatient clinics, and surgical facilities to report treatment of any injuries resulting from the discharge of a firearm or a stab wound that is a serious physical injury likely caused by a knife or other sharp or pointed instrument to local police departments. </a:t>
            </a:r>
          </a:p>
          <a:p>
            <a:pPr>
              <a:tabLst>
                <a:tab pos="463550" algn="l"/>
                <a:tab pos="511175" algn="l"/>
              </a:tabLst>
            </a:pPr>
            <a:endParaRPr lang="en-US" sz="2800" dirty="0" smtClean="0">
              <a:ln w="3175" cmpd="sng">
                <a:noFill/>
              </a:ln>
              <a:solidFill>
                <a:srgbClr val="A8AF27"/>
              </a:solidFill>
              <a:latin typeface="+mj-lt"/>
              <a:ea typeface="+mj-ea"/>
              <a:cs typeface="+mj-cs"/>
            </a:endParaRPr>
          </a:p>
          <a:p>
            <a:pPr marL="509588" indent="-852488"/>
            <a:endParaRPr lang="en-US" dirty="0" smtClean="0">
              <a:ln w="3175" cmpd="sng">
                <a:noFill/>
              </a:ln>
              <a:latin typeface="+mj-lt"/>
              <a:ea typeface="+mj-ea"/>
              <a:cs typeface="+mj-cs"/>
            </a:endParaRPr>
          </a:p>
        </p:txBody>
      </p:sp>
    </p:spTree>
    <p:extLst>
      <p:ext uri="{BB962C8B-B14F-4D97-AF65-F5344CB8AC3E}">
        <p14:creationId xmlns:p14="http://schemas.microsoft.com/office/powerpoint/2010/main" val="421052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029" y="5047332"/>
            <a:ext cx="360171" cy="169897"/>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082704" y="881024"/>
            <a:ext cx="7071744" cy="646331"/>
          </a:xfrm>
          <a:prstGeom prst="rect">
            <a:avLst/>
          </a:prstGeom>
        </p:spPr>
        <p:txBody>
          <a:bodyPr wrap="none">
            <a:spAutoFit/>
          </a:bodyPr>
          <a:lstStyle/>
          <a:p>
            <a:pPr algn="ctr"/>
            <a:r>
              <a:rPr lang="en-US" sz="3200" b="1" dirty="0" smtClean="0">
                <a:ln w="3175" cmpd="sng">
                  <a:noFill/>
                </a:ln>
                <a:solidFill>
                  <a:srgbClr val="A8AF27"/>
                </a:solidFill>
                <a:latin typeface="+mj-lt"/>
                <a:ea typeface="+mj-ea"/>
                <a:cs typeface="+mj-cs"/>
              </a:rPr>
              <a:t>UE:</a:t>
            </a:r>
            <a:r>
              <a:rPr lang="en-US" sz="3600" b="1" dirty="0" smtClean="0">
                <a:ln w="3175" cmpd="sng">
                  <a:noFill/>
                </a:ln>
                <a:solidFill>
                  <a:srgbClr val="A8AF27"/>
                </a:solidFill>
                <a:latin typeface="+mj-lt"/>
                <a:ea typeface="+mj-ea"/>
                <a:cs typeface="+mj-cs"/>
              </a:rPr>
              <a:t> </a:t>
            </a:r>
            <a:r>
              <a:rPr lang="en-US" sz="3200" b="1" spc="-150" dirty="0" smtClean="0">
                <a:ln w="3175" cmpd="sng">
                  <a:noFill/>
                </a:ln>
                <a:solidFill>
                  <a:schemeClr val="tx1">
                    <a:lumMod val="85000"/>
                    <a:lumOff val="15000"/>
                  </a:schemeClr>
                </a:solidFill>
                <a:latin typeface="+mj-lt"/>
                <a:ea typeface="+mj-ea"/>
                <a:cs typeface="+mj-cs"/>
              </a:rPr>
              <a:t>Universal Education &amp; Empowerment</a:t>
            </a:r>
            <a:endParaRPr lang="en-US" sz="3200" b="1" spc="-150" dirty="0">
              <a:ln w="3175" cmpd="sng">
                <a:noFill/>
              </a:ln>
              <a:solidFill>
                <a:schemeClr val="tx1">
                  <a:lumMod val="85000"/>
                  <a:lumOff val="15000"/>
                </a:schemeClr>
              </a:solidFill>
              <a:latin typeface="+mj-lt"/>
              <a:ea typeface="+mj-ea"/>
              <a:cs typeface="+mj-cs"/>
            </a:endParaRPr>
          </a:p>
        </p:txBody>
      </p:sp>
      <p:sp>
        <p:nvSpPr>
          <p:cNvPr id="11" name="TextBox 10"/>
          <p:cNvSpPr txBox="1"/>
          <p:nvPr/>
        </p:nvSpPr>
        <p:spPr>
          <a:xfrm>
            <a:off x="1210951" y="3928408"/>
            <a:ext cx="4710805" cy="2308324"/>
          </a:xfrm>
          <a:prstGeom prst="rect">
            <a:avLst/>
          </a:prstGeom>
          <a:noFill/>
        </p:spPr>
        <p:txBody>
          <a:bodyPr wrap="square" rtlCol="0">
            <a:spAutoFit/>
          </a:bodyPr>
          <a:lstStyle/>
          <a:p>
            <a:pPr indent="-342900">
              <a:tabLst>
                <a:tab pos="628650" algn="l"/>
              </a:tabLst>
            </a:pPr>
            <a:r>
              <a:rPr lang="en-US" sz="2000" b="1" dirty="0">
                <a:ln w="3175" cmpd="sng">
                  <a:noFill/>
                </a:ln>
                <a:latin typeface="+mj-lt"/>
                <a:ea typeface="+mj-ea"/>
                <a:cs typeface="+mj-cs"/>
              </a:rPr>
              <a:t>Make the connection– open the card and do a quick review:  </a:t>
            </a:r>
            <a:r>
              <a:rPr lang="en-US" sz="2000" dirty="0">
                <a:ln w="3175" cmpd="sng">
                  <a:noFill/>
                </a:ln>
                <a:latin typeface="+mj-lt"/>
                <a:ea typeface="+mj-ea"/>
                <a:cs typeface="+mj-cs"/>
              </a:rPr>
              <a:t>“It talks about healthy and safe relationships, ones that aren’t and how they can affect your health… and situations where youth are made to do things they don’t want to do and tips so you don’t feel alone.”</a:t>
            </a:r>
          </a:p>
        </p:txBody>
      </p:sp>
      <p:grpSp>
        <p:nvGrpSpPr>
          <p:cNvPr id="10" name="Group 1371"/>
          <p:cNvGrpSpPr/>
          <p:nvPr/>
        </p:nvGrpSpPr>
        <p:grpSpPr>
          <a:xfrm>
            <a:off x="6086158" y="4025962"/>
            <a:ext cx="1961408" cy="1841438"/>
            <a:chOff x="0" y="0"/>
            <a:chExt cx="3627496" cy="2438400"/>
          </a:xfrm>
        </p:grpSpPr>
        <p:sp>
          <p:nvSpPr>
            <p:cNvPr id="12" name="Shape 1369"/>
            <p:cNvSpPr/>
            <p:nvPr/>
          </p:nvSpPr>
          <p:spPr>
            <a:xfrm>
              <a:off x="0" y="0"/>
              <a:ext cx="3627497" cy="2438400"/>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13" name="image114.png"/>
            <p:cNvPicPr/>
            <p:nvPr/>
          </p:nvPicPr>
          <p:blipFill>
            <a:blip r:embed="rId4" cstate="print">
              <a:extLst/>
            </a:blip>
            <a:stretch>
              <a:fillRect/>
            </a:stretch>
          </p:blipFill>
          <p:spPr>
            <a:xfrm>
              <a:off x="0" y="0"/>
              <a:ext cx="3627497" cy="2438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73346">
            <a:off x="6307249" y="4465776"/>
            <a:ext cx="1354825" cy="9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1919" y="1731167"/>
            <a:ext cx="4572000" cy="1938992"/>
          </a:xfrm>
          <a:prstGeom prst="rect">
            <a:avLst/>
          </a:prstGeom>
        </p:spPr>
        <p:txBody>
          <a:bodyPr>
            <a:spAutoFit/>
          </a:bodyPr>
          <a:lstStyle/>
          <a:p>
            <a:pPr indent="-342900">
              <a:tabLst>
                <a:tab pos="628650" algn="l"/>
              </a:tabLst>
            </a:pPr>
            <a:r>
              <a:rPr lang="en-US" sz="2000" b="1" dirty="0">
                <a:ln w="3175" cmpd="sng">
                  <a:noFill/>
                </a:ln>
                <a:latin typeface="+mj-lt"/>
                <a:ea typeface="+mj-ea"/>
                <a:cs typeface="+mj-cs"/>
              </a:rPr>
              <a:t>Normalize activity:  </a:t>
            </a:r>
            <a:r>
              <a:rPr lang="en-US" sz="2000" dirty="0">
                <a:ln w="3175" cmpd="sng">
                  <a:noFill/>
                </a:ln>
                <a:latin typeface="+mj-lt"/>
                <a:ea typeface="+mj-ea"/>
                <a:cs typeface="+mj-cs"/>
              </a:rPr>
              <a:t>“I’ve started giving two of these cards to all of my patients—in case it’s ever an issue for you because relationships can change and also for you to have the info so you can help a friend or family member if it’s an issue for them.”</a:t>
            </a:r>
          </a:p>
        </p:txBody>
      </p:sp>
      <p:sp>
        <p:nvSpPr>
          <p:cNvPr id="15" name="Rectangle 14"/>
          <p:cNvSpPr/>
          <p:nvPr/>
        </p:nvSpPr>
        <p:spPr>
          <a:xfrm>
            <a:off x="937335" y="1827463"/>
            <a:ext cx="2399186" cy="1799151"/>
          </a:xfrm>
          <a:prstGeom prst="rect">
            <a:avLst/>
          </a:prstGeom>
          <a:blipFill>
            <a:blip r:embed="rId6" cstate="print">
              <a:extLst>
                <a:ext uri="{28A0092B-C50C-407E-A947-70E740481C1C}">
                  <a14:useLocalDpi xmlns:a14="http://schemas.microsoft.com/office/drawing/2010/main" val="0"/>
                </a:ext>
              </a:extLst>
            </a:blip>
            <a:srcRect/>
            <a:stretch>
              <a:fillRect l="-14000" t="-2" r="-14000" b="-9167"/>
            </a:stretch>
          </a:blip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7673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029" y="5047332"/>
            <a:ext cx="360171" cy="169897"/>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848844" y="881024"/>
            <a:ext cx="5539465" cy="584775"/>
          </a:xfrm>
          <a:prstGeom prst="rect">
            <a:avLst/>
          </a:prstGeom>
        </p:spPr>
        <p:txBody>
          <a:bodyPr wrap="none">
            <a:spAutoFit/>
          </a:bodyPr>
          <a:lstStyle/>
          <a:p>
            <a:pPr algn="ctr"/>
            <a:r>
              <a:rPr lang="en-US" sz="3200" b="1" dirty="0">
                <a:solidFill>
                  <a:srgbClr val="A8AF27"/>
                </a:solidFill>
                <a:latin typeface="+mj-lt"/>
              </a:rPr>
              <a:t>S: </a:t>
            </a:r>
            <a:r>
              <a:rPr lang="en-US" sz="3200" b="1" dirty="0">
                <a:latin typeface="+mj-lt"/>
              </a:rPr>
              <a:t>Visit-specific Sample Scripts</a:t>
            </a:r>
            <a:endParaRPr lang="en-US" sz="3200" b="1" spc="-150" dirty="0">
              <a:ln w="3175" cmpd="sng">
                <a:noFill/>
              </a:ln>
              <a:latin typeface="+mj-lt"/>
              <a:ea typeface="+mj-ea"/>
              <a:cs typeface="+mj-cs"/>
            </a:endParaRPr>
          </a:p>
        </p:txBody>
      </p:sp>
      <p:sp>
        <p:nvSpPr>
          <p:cNvPr id="3" name="Rectangle 2"/>
          <p:cNvSpPr/>
          <p:nvPr/>
        </p:nvSpPr>
        <p:spPr>
          <a:xfrm>
            <a:off x="1066800" y="1786913"/>
            <a:ext cx="4267200" cy="4401205"/>
          </a:xfrm>
          <a:prstGeom prst="rect">
            <a:avLst/>
          </a:prstGeom>
        </p:spPr>
        <p:txBody>
          <a:bodyPr wrap="square">
            <a:spAutoFit/>
          </a:bodyPr>
          <a:lstStyle/>
          <a:p>
            <a:r>
              <a:rPr lang="en-US" sz="2400" b="1" dirty="0">
                <a:ln w="0"/>
                <a:effectLst>
                  <a:outerShdw blurRad="38100" dist="19050" dir="2700000" algn="tl" rotWithShape="0">
                    <a:schemeClr val="dk1">
                      <a:alpha val="40000"/>
                    </a:schemeClr>
                  </a:outerShdw>
                </a:effectLst>
              </a:rPr>
              <a:t>You can always follow CUES with direct inquiry and share any concern you have about their health issues and </a:t>
            </a:r>
            <a:r>
              <a:rPr lang="en-US" sz="2400" b="1" dirty="0" smtClean="0">
                <a:ln w="0"/>
                <a:effectLst>
                  <a:outerShdw blurRad="38100" dist="19050" dir="2700000" algn="tl" rotWithShape="0">
                    <a:schemeClr val="dk1">
                      <a:alpha val="40000"/>
                    </a:schemeClr>
                  </a:outerShdw>
                </a:effectLst>
              </a:rPr>
              <a:t>IPV/SV/HT:</a:t>
            </a:r>
          </a:p>
          <a:p>
            <a:endParaRPr lang="en-US" sz="1400" b="1" dirty="0" smtClean="0">
              <a:ln w="0"/>
              <a:effectLst>
                <a:outerShdw blurRad="38100" dist="19050" dir="2700000" algn="tl" rotWithShape="0">
                  <a:schemeClr val="dk1">
                    <a:alpha val="40000"/>
                  </a:schemeClr>
                </a:outerShdw>
              </a:effectLst>
            </a:endParaRPr>
          </a:p>
          <a:p>
            <a:r>
              <a:rPr lang="en-US" sz="2000" dirty="0" smtClean="0">
                <a:ln w="0"/>
                <a:effectLst>
                  <a:outerShdw blurRad="38100" dist="19050" dir="2700000" algn="tl" rotWithShape="0">
                    <a:schemeClr val="dk1">
                      <a:alpha val="40000"/>
                    </a:schemeClr>
                  </a:outerShdw>
                </a:effectLst>
              </a:rPr>
              <a:t>“Sometimes </a:t>
            </a:r>
            <a:r>
              <a:rPr lang="en-US" sz="2000" dirty="0">
                <a:ln w="0"/>
                <a:effectLst>
                  <a:outerShdw blurRad="38100" dist="19050" dir="2700000" algn="tl" rotWithShape="0">
                    <a:schemeClr val="dk1">
                      <a:alpha val="40000"/>
                    </a:schemeClr>
                  </a:outerShdw>
                </a:effectLst>
              </a:rPr>
              <a:t>when I hear about [</a:t>
            </a:r>
            <a:r>
              <a:rPr lang="en-US" sz="2000" i="1" dirty="0">
                <a:ln w="0"/>
                <a:effectLst>
                  <a:outerShdw blurRad="38100" dist="19050" dir="2700000" algn="tl" rotWithShape="0">
                    <a:schemeClr val="dk1">
                      <a:alpha val="40000"/>
                    </a:schemeClr>
                  </a:outerShdw>
                </a:effectLst>
              </a:rPr>
              <a:t>clients needing a pregnancy test</a:t>
            </a:r>
            <a:r>
              <a:rPr lang="en-US" sz="2000" dirty="0">
                <a:ln w="0"/>
                <a:effectLst>
                  <a:outerShdw blurRad="38100" dist="19050" dir="2700000" algn="tl" rotWithShape="0">
                    <a:schemeClr val="dk1">
                      <a:alpha val="40000"/>
                    </a:schemeClr>
                  </a:outerShdw>
                </a:effectLst>
              </a:rPr>
              <a:t>] it makes me wonder if someone is preventing you from </a:t>
            </a:r>
            <a:r>
              <a:rPr lang="en-US" sz="2000" i="1" dirty="0">
                <a:ln w="0"/>
                <a:effectLst>
                  <a:outerShdw blurRad="38100" dist="19050" dir="2700000" algn="tl" rotWithShape="0">
                    <a:schemeClr val="dk1">
                      <a:alpha val="40000"/>
                    </a:schemeClr>
                  </a:outerShdw>
                </a:effectLst>
              </a:rPr>
              <a:t>[using birth control or refusing to use condoms, or forcing you to do sexual things you don’t want to do.] </a:t>
            </a:r>
            <a:r>
              <a:rPr lang="en-US" sz="2000" dirty="0">
                <a:ln w="0"/>
                <a:effectLst>
                  <a:outerShdw blurRad="38100" dist="19050" dir="2700000" algn="tl" rotWithShape="0">
                    <a:schemeClr val="dk1">
                      <a:alpha val="40000"/>
                    </a:schemeClr>
                  </a:outerShdw>
                </a:effectLst>
              </a:rPr>
              <a:t> Is anything like this going on for you</a:t>
            </a:r>
            <a:r>
              <a:rPr lang="en-US" sz="2000" dirty="0" smtClean="0">
                <a:ln w="0"/>
                <a:effectLst>
                  <a:outerShdw blurRad="38100" dist="19050" dir="2700000" algn="tl" rotWithShape="0">
                    <a:schemeClr val="dk1">
                      <a:alpha val="40000"/>
                    </a:schemeClr>
                  </a:outerShdw>
                </a:effectLst>
              </a:rPr>
              <a:t>?”</a:t>
            </a:r>
            <a:endParaRPr lang="en-US" sz="2000" dirty="0">
              <a:ln w="0"/>
              <a:effectLst>
                <a:outerShdw blurRad="38100" dist="19050" dir="2700000" algn="tl" rotWithShape="0">
                  <a:schemeClr val="dk1">
                    <a:alpha val="40000"/>
                  </a:schemeClr>
                </a:outerShdw>
              </a:effectLst>
            </a:endParaRPr>
          </a:p>
        </p:txBody>
      </p:sp>
      <p:pic>
        <p:nvPicPr>
          <p:cNvPr id="15" name="Picture 14" descr="F:\PROGDATA\Public Education\Photo Library\Health Team Photos &amp; Graphics\2015 Shutterstock photos\2014 downloads\shutterstock_110078714.jpg"/>
          <p:cNvPicPr/>
          <p:nvPr/>
        </p:nvPicPr>
        <p:blipFill rotWithShape="1">
          <a:blip r:embed="rId4" cstate="print">
            <a:extLst>
              <a:ext uri="{28A0092B-C50C-407E-A947-70E740481C1C}">
                <a14:useLocalDpi xmlns:a14="http://schemas.microsoft.com/office/drawing/2010/main" val="0"/>
              </a:ext>
            </a:extLst>
          </a:blip>
          <a:srcRect l="-1" r="33864" b="1569"/>
          <a:stretch/>
        </p:blipFill>
        <p:spPr bwMode="auto">
          <a:xfrm>
            <a:off x="5479473" y="1816601"/>
            <a:ext cx="2667000" cy="39633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279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029" y="5047332"/>
            <a:ext cx="360171" cy="169897"/>
          </a:xfrm>
          <a:prstGeom prst="rect">
            <a:avLst/>
          </a:prstGeom>
        </p:spPr>
      </p:pic>
      <p:sp>
        <p:nvSpPr>
          <p:cNvPr id="5" name="Title 11"/>
          <p:cNvSpPr txBox="1">
            <a:spLocks/>
          </p:cNvSpPr>
          <p:nvPr/>
        </p:nvSpPr>
        <p:spPr>
          <a:xfrm>
            <a:off x="1526389"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651482" y="881024"/>
            <a:ext cx="5934189" cy="584775"/>
          </a:xfrm>
          <a:prstGeom prst="rect">
            <a:avLst/>
          </a:prstGeom>
        </p:spPr>
        <p:txBody>
          <a:bodyPr wrap="none">
            <a:spAutoFit/>
          </a:bodyPr>
          <a:lstStyle/>
          <a:p>
            <a:pPr algn="ctr"/>
            <a:r>
              <a:rPr lang="en-US" sz="3200" b="1" dirty="0">
                <a:solidFill>
                  <a:srgbClr val="A8AF27"/>
                </a:solidFill>
              </a:rPr>
              <a:t>S: </a:t>
            </a:r>
            <a:r>
              <a:rPr lang="en-US" sz="3200" b="1" dirty="0"/>
              <a:t>Visit-specific Harm Reduction</a:t>
            </a:r>
            <a:endParaRPr lang="en-US" sz="3200" b="1" spc="-150" dirty="0">
              <a:ln w="3175" cmpd="sng">
                <a:noFill/>
              </a:ln>
              <a:latin typeface="+mj-lt"/>
              <a:ea typeface="+mj-ea"/>
              <a:cs typeface="+mj-cs"/>
            </a:endParaRPr>
          </a:p>
        </p:txBody>
      </p:sp>
      <p:sp>
        <p:nvSpPr>
          <p:cNvPr id="10" name="Content Placeholder 4"/>
          <p:cNvSpPr txBox="1">
            <a:spLocks/>
          </p:cNvSpPr>
          <p:nvPr/>
        </p:nvSpPr>
        <p:spPr>
          <a:xfrm>
            <a:off x="1190556" y="2209800"/>
            <a:ext cx="6858000" cy="4267200"/>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Primary Care</a:t>
            </a:r>
            <a:r>
              <a:rPr lang="en-US" sz="2000" b="1" dirty="0" smtClean="0">
                <a:solidFill>
                  <a:srgbClr val="A8AF27"/>
                </a:solidFill>
                <a:effectLst>
                  <a:outerShdw blurRad="38100" dist="38100" dir="2700000" algn="tl">
                    <a:srgbClr val="000000">
                      <a:alpha val="43137"/>
                    </a:srgbClr>
                  </a:outerShdw>
                </a:effectLst>
              </a:rPr>
              <a:t>:</a:t>
            </a:r>
            <a:r>
              <a:rPr lang="en-US" sz="2000" b="1" dirty="0" smtClean="0">
                <a:solidFill>
                  <a:srgbClr val="A8AF27"/>
                </a:solidFill>
              </a:rPr>
              <a:t> </a:t>
            </a:r>
            <a:r>
              <a:rPr lang="en-US" sz="2000" dirty="0" smtClean="0"/>
              <a:t>“Is there anything or anyone preventing you from getting your medication or taking care of yourself?”</a:t>
            </a:r>
          </a:p>
          <a:p>
            <a:pPr algn="l"/>
            <a:endParaRPr lang="en-US" sz="1100" dirty="0" smtClean="0"/>
          </a:p>
          <a:p>
            <a:pPr algn="l"/>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Reproductive: </a:t>
            </a:r>
            <a:r>
              <a:rPr lang="en-US" sz="2000" i="1" dirty="0" smtClean="0">
                <a:solidFill>
                  <a:srgbClr val="A8AF27"/>
                </a:solidFill>
              </a:rPr>
              <a:t>(</a:t>
            </a:r>
            <a:r>
              <a:rPr lang="en-US" sz="2000" i="1" dirty="0" smtClean="0"/>
              <a:t>Negative pregnancy test—no desire to be pregnant)</a:t>
            </a:r>
            <a:r>
              <a:rPr lang="en-US" sz="2000" dirty="0" smtClean="0"/>
              <a:t> “Is anyone preventing you from using birth control or wanting you to get pregnant when you don’t want to be?”</a:t>
            </a:r>
          </a:p>
          <a:p>
            <a:pPr algn="l"/>
            <a:endParaRPr lang="en-US" sz="1100" dirty="0" smtClean="0"/>
          </a:p>
          <a:p>
            <a:pPr algn="l"/>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Behavioral Health: </a:t>
            </a:r>
            <a:r>
              <a:rPr lang="en-US" sz="2000" dirty="0" smtClean="0"/>
              <a:t>“Anytime someone is smoking or drinking/using I always want to know how their relationship is going because when relationships are hard it can affect use.” </a:t>
            </a:r>
          </a:p>
          <a:p>
            <a:pPr algn="l"/>
            <a:endParaRPr lang="en-US" sz="1200" dirty="0" smtClean="0"/>
          </a:p>
          <a:p>
            <a:pPr algn="l"/>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Adolescent: </a:t>
            </a:r>
            <a:r>
              <a:rPr lang="en-US" sz="2000" dirty="0" smtClean="0"/>
              <a:t>“Tell me about  what’s happening with you and social media—how often have you been put down or harassed by anyone, or pressured to do something that made you feel uncomfortable? I’m asking because sometimes those things can affect how you feel, and your health.” </a:t>
            </a:r>
          </a:p>
          <a:p>
            <a:pPr marL="457200" indent="-457200" algn="l">
              <a:buFont typeface="Arial" panose="020B0604020202020204" pitchFamily="34" charset="0"/>
              <a:buChar char="•"/>
            </a:pPr>
            <a:endParaRPr lang="en-US" sz="1600" dirty="0"/>
          </a:p>
        </p:txBody>
      </p:sp>
      <p:sp>
        <p:nvSpPr>
          <p:cNvPr id="2" name="Rectangle 1"/>
          <p:cNvSpPr/>
          <p:nvPr/>
        </p:nvSpPr>
        <p:spPr>
          <a:xfrm>
            <a:off x="1189566" y="1608853"/>
            <a:ext cx="6858000" cy="400110"/>
          </a:xfrm>
          <a:prstGeom prst="rect">
            <a:avLst/>
          </a:prstGeom>
        </p:spPr>
        <p:txBody>
          <a:bodyPr wrap="square">
            <a:spAutoFit/>
          </a:bodyPr>
          <a:lstStyle/>
          <a:p>
            <a:pPr algn="ctr"/>
            <a:r>
              <a:rPr lang="en-US" sz="2000" b="1" dirty="0"/>
              <a:t>(Normalize) “I always check in with my patients…”: </a:t>
            </a:r>
          </a:p>
        </p:txBody>
      </p:sp>
    </p:spTree>
    <p:extLst>
      <p:ext uri="{BB962C8B-B14F-4D97-AF65-F5344CB8AC3E}">
        <p14:creationId xmlns:p14="http://schemas.microsoft.com/office/powerpoint/2010/main" val="7657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85800" y="402587"/>
            <a:ext cx="7924800" cy="1304925"/>
          </a:xfrm>
        </p:spPr>
        <p:txBody>
          <a:bodyPr>
            <a:noAutofit/>
          </a:bodyPr>
          <a:lstStyle/>
          <a:p>
            <a:r>
              <a:rPr lang="en-US" b="1" u="sng" dirty="0" smtClean="0">
                <a:solidFill>
                  <a:srgbClr val="A8AF27"/>
                </a:solidFill>
                <a:ea typeface="+mn-ea"/>
                <a:cs typeface="+mn-cs"/>
              </a:rPr>
              <a:t>S: </a:t>
            </a:r>
            <a:r>
              <a:rPr lang="en-US" b="1" u="sng" dirty="0" smtClean="0">
                <a:solidFill>
                  <a:schemeClr val="tx1"/>
                </a:solidFill>
                <a:ea typeface="+mn-ea"/>
                <a:cs typeface="+mn-cs"/>
              </a:rPr>
              <a:t>Important </a:t>
            </a:r>
            <a:r>
              <a:rPr lang="en-US" b="1" u="sng" dirty="0">
                <a:solidFill>
                  <a:schemeClr val="tx1"/>
                </a:solidFill>
                <a:ea typeface="+mn-ea"/>
                <a:cs typeface="+mn-cs"/>
              </a:rPr>
              <a:t>Reminder</a:t>
            </a:r>
          </a:p>
        </p:txBody>
      </p:sp>
      <p:sp>
        <p:nvSpPr>
          <p:cNvPr id="5" name="TextBox 4"/>
          <p:cNvSpPr txBox="1"/>
          <p:nvPr/>
        </p:nvSpPr>
        <p:spPr>
          <a:xfrm>
            <a:off x="4419600" y="1726673"/>
            <a:ext cx="4080935" cy="3785652"/>
          </a:xfrm>
          <a:prstGeom prst="rect">
            <a:avLst/>
          </a:prstGeom>
          <a:noFill/>
        </p:spPr>
        <p:txBody>
          <a:bodyPr wrap="square" rtlCol="0">
            <a:spAutoFit/>
          </a:bodyPr>
          <a:lstStyle/>
          <a:p>
            <a:pPr algn="ctr"/>
            <a:r>
              <a:rPr lang="en-US" sz="4800" b="1" dirty="0">
                <a:solidFill>
                  <a:schemeClr val="tx1">
                    <a:lumMod val="65000"/>
                    <a:lumOff val="35000"/>
                  </a:schemeClr>
                </a:solidFill>
              </a:rPr>
              <a:t>Disclosure </a:t>
            </a:r>
          </a:p>
          <a:p>
            <a:pPr algn="ctr"/>
            <a:r>
              <a:rPr lang="en-US" sz="4800" b="1" dirty="0">
                <a:solidFill>
                  <a:schemeClr val="tx1">
                    <a:lumMod val="65000"/>
                    <a:lumOff val="35000"/>
                  </a:schemeClr>
                </a:solidFill>
              </a:rPr>
              <a:t>is not the goal</a:t>
            </a:r>
            <a:endParaRPr lang="en-US" sz="2000" b="1" dirty="0">
              <a:solidFill>
                <a:schemeClr val="tx1">
                  <a:lumMod val="65000"/>
                  <a:lumOff val="35000"/>
                </a:schemeClr>
              </a:solidFill>
            </a:endParaRPr>
          </a:p>
          <a:p>
            <a:pPr algn="ctr"/>
            <a:r>
              <a:rPr lang="en-US" sz="4800" b="1" dirty="0">
                <a:solidFill>
                  <a:srgbClr val="A8AF27"/>
                </a:solidFill>
              </a:rPr>
              <a:t>AND</a:t>
            </a:r>
            <a:endParaRPr lang="en-US" sz="2000" b="1" dirty="0">
              <a:solidFill>
                <a:srgbClr val="A8AF27"/>
              </a:solidFill>
            </a:endParaRPr>
          </a:p>
          <a:p>
            <a:pPr algn="ctr"/>
            <a:r>
              <a:rPr lang="en-US" sz="4800" b="1" dirty="0">
                <a:solidFill>
                  <a:schemeClr val="tx1">
                    <a:lumMod val="65000"/>
                    <a:lumOff val="35000"/>
                  </a:schemeClr>
                </a:solidFill>
              </a:rPr>
              <a:t>Disclosures do happen</a:t>
            </a:r>
            <a:r>
              <a:rPr lang="en-US" sz="4800" b="1" dirty="0" smtClean="0">
                <a:solidFill>
                  <a:schemeClr val="tx1">
                    <a:lumMod val="65000"/>
                    <a:lumOff val="35000"/>
                  </a:schemeClr>
                </a:solidFill>
              </a:rPr>
              <a:t>!</a:t>
            </a:r>
            <a:endParaRPr lang="en-US" sz="4800" b="1" dirty="0">
              <a:solidFill>
                <a:schemeClr val="tx1">
                  <a:lumMod val="65000"/>
                  <a:lumOff val="35000"/>
                </a:schemeClr>
              </a:solidFill>
            </a:endParaRPr>
          </a:p>
        </p:txBody>
      </p:sp>
      <p:pic>
        <p:nvPicPr>
          <p:cNvPr id="9" name="Picture 8" descr="C:\Users\virginia\AppData\Local\Microsoft\Windows\Temporary Internet Files\Content.IE5\XSUAOS33\MP900385315[1].jpg"/>
          <p:cNvPicPr>
            <a:picLocks noChangeAspect="1" noChangeArrowheads="1"/>
          </p:cNvPicPr>
          <p:nvPr/>
        </p:nvPicPr>
        <p:blipFill>
          <a:blip r:embed="rId3" cstate="print"/>
          <a:srcRect/>
          <a:stretch>
            <a:fillRect/>
          </a:stretch>
        </p:blipFill>
        <p:spPr bwMode="auto">
          <a:xfrm>
            <a:off x="1007533" y="1828799"/>
            <a:ext cx="3200400" cy="35814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938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43000" y="16764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3400" y="1106269"/>
            <a:ext cx="8001000" cy="646331"/>
          </a:xfrm>
          <a:prstGeom prst="rect">
            <a:avLst/>
          </a:prstGeom>
        </p:spPr>
        <p:txBody>
          <a:bodyPr wrap="square">
            <a:spAutoFit/>
          </a:bodyPr>
          <a:lstStyle/>
          <a:p>
            <a:pPr algn="ctr"/>
            <a:r>
              <a:rPr lang="en-US" sz="3600" b="1" dirty="0">
                <a:solidFill>
                  <a:srgbClr val="A8AF27"/>
                </a:solidFill>
              </a:rPr>
              <a:t> </a:t>
            </a:r>
            <a:r>
              <a:rPr lang="en-US" sz="3200" b="1" dirty="0">
                <a:solidFill>
                  <a:srgbClr val="A8AF27"/>
                </a:solidFill>
              </a:rPr>
              <a:t>S:</a:t>
            </a:r>
            <a:r>
              <a:rPr lang="en-US" sz="3600" b="1" dirty="0">
                <a:solidFill>
                  <a:srgbClr val="A8AF27"/>
                </a:solidFill>
              </a:rPr>
              <a:t> </a:t>
            </a:r>
            <a:r>
              <a:rPr lang="en-US" sz="3200" b="1" dirty="0"/>
              <a:t>Positive Disclosure: One Line Scripts</a:t>
            </a:r>
          </a:p>
        </p:txBody>
      </p:sp>
      <p:sp>
        <p:nvSpPr>
          <p:cNvPr id="8" name="Content Placeholder 2"/>
          <p:cNvSpPr txBox="1">
            <a:spLocks/>
          </p:cNvSpPr>
          <p:nvPr/>
        </p:nvSpPr>
        <p:spPr>
          <a:xfrm>
            <a:off x="609600" y="1778252"/>
            <a:ext cx="7924800" cy="157454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Font typeface="Arial"/>
              <a:buNone/>
            </a:pPr>
            <a:endParaRPr lang="en-US" dirty="0"/>
          </a:p>
        </p:txBody>
      </p:sp>
      <p:sp>
        <p:nvSpPr>
          <p:cNvPr id="13" name="Content Placeholder 2"/>
          <p:cNvSpPr txBox="1">
            <a:spLocks/>
          </p:cNvSpPr>
          <p:nvPr/>
        </p:nvSpPr>
        <p:spPr>
          <a:xfrm>
            <a:off x="3476853" y="1871843"/>
            <a:ext cx="5057547" cy="3681144"/>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“I’m glad you told me about this.”</a:t>
            </a:r>
          </a:p>
          <a:p>
            <a:pPr marL="91440" indent="-457200">
              <a:spcBef>
                <a:spcPts val="0"/>
              </a:spcBef>
              <a:spcAft>
                <a:spcPts val="0"/>
              </a:spcAft>
              <a:buClr>
                <a:srgbClr val="A8AF27"/>
              </a:buClr>
              <a:buFont typeface="Arial" panose="020B0604020202020204" pitchFamily="34" charset="0"/>
              <a:buChar char="•"/>
            </a:pPr>
            <a:endParaRPr lang="en-US" dirty="0" smtClean="0">
              <a:solidFill>
                <a:schemeClr val="tx1"/>
              </a:solidFill>
              <a:sym typeface="Arial Bold"/>
            </a:endParaRPr>
          </a:p>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“I’m so sorry this is happening.”</a:t>
            </a:r>
          </a:p>
          <a:p>
            <a:pPr marL="91440" indent="-457200">
              <a:spcBef>
                <a:spcPts val="0"/>
              </a:spcBef>
              <a:spcAft>
                <a:spcPts val="0"/>
              </a:spcAft>
              <a:buClr>
                <a:srgbClr val="A8AF27"/>
              </a:buClr>
              <a:buFont typeface="Arial" panose="020B0604020202020204" pitchFamily="34" charset="0"/>
              <a:buChar char="•"/>
            </a:pPr>
            <a:endParaRPr lang="en-US" dirty="0" smtClean="0">
              <a:solidFill>
                <a:schemeClr val="tx1"/>
              </a:solidFill>
              <a:sym typeface="Arial Bold"/>
            </a:endParaRPr>
          </a:p>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“No one deserves this.”</a:t>
            </a:r>
          </a:p>
          <a:p>
            <a:pPr marL="91440" indent="-457200">
              <a:spcBef>
                <a:spcPts val="0"/>
              </a:spcBef>
              <a:spcAft>
                <a:spcPts val="0"/>
              </a:spcAft>
              <a:buClr>
                <a:srgbClr val="A8AF27"/>
              </a:buClr>
              <a:buFont typeface="Arial" panose="020B0604020202020204" pitchFamily="34" charset="0"/>
              <a:buChar char="•"/>
            </a:pPr>
            <a:endParaRPr lang="en-US" dirty="0" smtClean="0">
              <a:solidFill>
                <a:schemeClr val="tx1"/>
              </a:solidFill>
              <a:sym typeface="Arial Bold"/>
            </a:endParaRPr>
          </a:p>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“You’re not alone.”</a:t>
            </a:r>
          </a:p>
          <a:p>
            <a:pPr marL="91440" indent="-457200">
              <a:spcBef>
                <a:spcPts val="0"/>
              </a:spcBef>
              <a:spcAft>
                <a:spcPts val="0"/>
              </a:spcAft>
              <a:buClr>
                <a:srgbClr val="A8AF27"/>
              </a:buClr>
              <a:buFont typeface="Arial" panose="020B0604020202020204" pitchFamily="34" charset="0"/>
              <a:buChar char="•"/>
            </a:pPr>
            <a:endParaRPr lang="en-US" dirty="0" smtClean="0">
              <a:solidFill>
                <a:schemeClr val="tx1"/>
              </a:solidFill>
              <a:sym typeface="Arial Bold"/>
            </a:endParaRPr>
          </a:p>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“Help is available.”</a:t>
            </a:r>
          </a:p>
          <a:p>
            <a:pPr marL="91440" indent="-457200">
              <a:spcBef>
                <a:spcPts val="0"/>
              </a:spcBef>
              <a:spcAft>
                <a:spcPts val="0"/>
              </a:spcAft>
              <a:buClr>
                <a:srgbClr val="A8AF27"/>
              </a:buClr>
              <a:buFont typeface="Arial" panose="020B0604020202020204" pitchFamily="34" charset="0"/>
              <a:buChar char="•"/>
            </a:pPr>
            <a:endParaRPr lang="en-US" dirty="0" smtClean="0">
              <a:solidFill>
                <a:schemeClr val="tx1"/>
              </a:solidFill>
              <a:sym typeface="Arial Bold"/>
            </a:endParaRPr>
          </a:p>
          <a:p>
            <a:pPr marL="91440" indent="-457200">
              <a:spcBef>
                <a:spcPts val="0"/>
              </a:spcBef>
              <a:spcAft>
                <a:spcPts val="0"/>
              </a:spcAft>
              <a:buClr>
                <a:srgbClr val="A8AF27"/>
              </a:buClr>
              <a:buFont typeface="Arial" panose="020B0604020202020204" pitchFamily="34" charset="0"/>
              <a:buChar char="•"/>
            </a:pPr>
            <a:r>
              <a:rPr lang="en-US" dirty="0" smtClean="0">
                <a:solidFill>
                  <a:schemeClr val="tx1"/>
                </a:solidFill>
                <a:sym typeface="Arial Bold"/>
              </a:rPr>
              <a:t>“I’m concerned for your safety.”</a:t>
            </a:r>
            <a:endParaRPr lang="en-US" dirty="0">
              <a:solidFill>
                <a:schemeClr val="tx1"/>
              </a:solidFill>
              <a:sym typeface="Arial Bold"/>
            </a:endParaRPr>
          </a:p>
        </p:txBody>
      </p:sp>
      <p:sp>
        <p:nvSpPr>
          <p:cNvPr id="2" name="Rectangle 1"/>
          <p:cNvSpPr/>
          <p:nvPr/>
        </p:nvSpPr>
        <p:spPr>
          <a:xfrm>
            <a:off x="555171" y="5417403"/>
            <a:ext cx="8077200" cy="830997"/>
          </a:xfrm>
          <a:prstGeom prst="rect">
            <a:avLst/>
          </a:prstGeom>
        </p:spPr>
        <p:txBody>
          <a:bodyPr wrap="square">
            <a:spAutoFit/>
          </a:bodyPr>
          <a:lstStyle/>
          <a:p>
            <a:pPr indent="4763" algn="ctr"/>
            <a:r>
              <a:rPr lang="en-US" sz="2400" b="1" dirty="0">
                <a:solidFill>
                  <a:srgbClr val="A8AF27"/>
                </a:solidFill>
                <a:effectLst>
                  <a:outerShdw blurRad="38100" dist="38100" dir="2700000" algn="tl">
                    <a:srgbClr val="000000">
                      <a:alpha val="43137"/>
                    </a:srgbClr>
                  </a:outerShdw>
                </a:effectLst>
                <a:sym typeface="Arial Bold"/>
              </a:rPr>
              <a:t>Your recognition and validation </a:t>
            </a:r>
          </a:p>
          <a:p>
            <a:pPr indent="4763" algn="ctr"/>
            <a:r>
              <a:rPr lang="en-US" sz="2400" b="1" dirty="0">
                <a:solidFill>
                  <a:srgbClr val="A8AF27"/>
                </a:solidFill>
                <a:effectLst>
                  <a:outerShdw blurRad="38100" dist="38100" dir="2700000" algn="tl">
                    <a:srgbClr val="000000">
                      <a:alpha val="43137"/>
                    </a:srgbClr>
                  </a:outerShdw>
                </a:effectLst>
                <a:sym typeface="Arial Bold"/>
              </a:rPr>
              <a:t>of the situation are invaluable</a:t>
            </a:r>
            <a:endParaRPr lang="en-US" sz="2400" b="1" dirty="0">
              <a:solidFill>
                <a:srgbClr val="A8AF27"/>
              </a:solidFill>
              <a:effectLst>
                <a:outerShdw blurRad="38100" dist="38100" dir="2700000" algn="tl">
                  <a:srgbClr val="000000">
                    <a:alpha val="43137"/>
                  </a:srgbClr>
                </a:outerShdw>
              </a:effectLst>
            </a:endParaRPr>
          </a:p>
        </p:txBody>
      </p:sp>
      <p:pic>
        <p:nvPicPr>
          <p:cNvPr id="14" name="Picture 2" descr="http://www.bastardgentlemen.com/wp-content/uploads/2015/01/Green_Light_Fail.jpg"/>
          <p:cNvPicPr>
            <a:picLocks noChangeAspect="1" noChangeArrowheads="1"/>
          </p:cNvPicPr>
          <p:nvPr/>
        </p:nvPicPr>
        <p:blipFill rotWithShape="1">
          <a:blip r:embed="rId4" cstate="print"/>
          <a:srcRect l="30178" t="6094" r="34568" b="3611"/>
          <a:stretch/>
        </p:blipFill>
        <p:spPr bwMode="auto">
          <a:xfrm rot="10800000">
            <a:off x="1143000" y="1828800"/>
            <a:ext cx="1981200" cy="3429000"/>
          </a:xfrm>
          <a:prstGeom prst="rect">
            <a:avLst/>
          </a:prstGeom>
          <a:noFill/>
        </p:spPr>
      </p:pic>
    </p:spTree>
    <p:extLst>
      <p:ext uri="{BB962C8B-B14F-4D97-AF65-F5344CB8AC3E}">
        <p14:creationId xmlns:p14="http://schemas.microsoft.com/office/powerpoint/2010/main" val="409544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43000" y="16764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3400" y="1106269"/>
            <a:ext cx="8001000" cy="584775"/>
          </a:xfrm>
          <a:prstGeom prst="rect">
            <a:avLst/>
          </a:prstGeom>
        </p:spPr>
        <p:txBody>
          <a:bodyPr wrap="square">
            <a:spAutoFit/>
          </a:bodyPr>
          <a:lstStyle/>
          <a:p>
            <a:pPr algn="ctr"/>
            <a:r>
              <a:rPr lang="en-US" sz="3200" b="1" dirty="0">
                <a:solidFill>
                  <a:srgbClr val="A8AF27"/>
                </a:solidFill>
              </a:rPr>
              <a:t>S: </a:t>
            </a:r>
            <a:r>
              <a:rPr lang="en-US" sz="3200" b="1" dirty="0"/>
              <a:t>Providing a “Warm” Referral</a:t>
            </a:r>
          </a:p>
        </p:txBody>
      </p:sp>
      <p:sp>
        <p:nvSpPr>
          <p:cNvPr id="8" name="Content Placeholder 2"/>
          <p:cNvSpPr txBox="1">
            <a:spLocks/>
          </p:cNvSpPr>
          <p:nvPr/>
        </p:nvSpPr>
        <p:spPr>
          <a:xfrm>
            <a:off x="609600" y="1778252"/>
            <a:ext cx="7924800" cy="157454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Font typeface="Arial"/>
              <a:buNone/>
            </a:pPr>
            <a:endParaRPr lang="en-US" dirty="0"/>
          </a:p>
        </p:txBody>
      </p:sp>
      <p:sp>
        <p:nvSpPr>
          <p:cNvPr id="10" name="Text Placeholder 7"/>
          <p:cNvSpPr txBox="1">
            <a:spLocks/>
          </p:cNvSpPr>
          <p:nvPr/>
        </p:nvSpPr>
        <p:spPr>
          <a:xfrm>
            <a:off x="1104900" y="3568941"/>
            <a:ext cx="6858000" cy="304799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A8AF27"/>
              </a:buClr>
              <a:buFont typeface="Arial" panose="020B0604020202020204" pitchFamily="34" charset="0"/>
              <a:buChar char="•"/>
            </a:pPr>
            <a:r>
              <a:rPr lang="en-US" sz="2400" dirty="0">
                <a:sym typeface="Arial Bold"/>
              </a:rPr>
              <a:t>When you connect a patient to a local </a:t>
            </a:r>
            <a:r>
              <a:rPr lang="en-US" sz="2400" dirty="0" smtClean="0">
                <a:sym typeface="Arial Bold"/>
              </a:rPr>
              <a:t>DV/SV </a:t>
            </a:r>
            <a:r>
              <a:rPr lang="en-US" sz="2400" dirty="0">
                <a:sym typeface="Arial Bold"/>
              </a:rPr>
              <a:t>program it makes all the difference</a:t>
            </a:r>
            <a:r>
              <a:rPr lang="en-US" sz="2400" dirty="0" smtClean="0">
                <a:sym typeface="Arial Bold"/>
              </a:rPr>
              <a:t>.</a:t>
            </a:r>
          </a:p>
          <a:p>
            <a:pPr marL="800100" lvl="1" indent="-342900">
              <a:buClr>
                <a:srgbClr val="A8AF27"/>
              </a:buClr>
              <a:buFont typeface="Arial" panose="020B0604020202020204" pitchFamily="34" charset="0"/>
              <a:buChar char="•"/>
            </a:pPr>
            <a:r>
              <a:rPr lang="en-US" sz="2400" i="1" dirty="0">
                <a:sym typeface="Arial Bold"/>
              </a:rPr>
              <a:t>Utilize the office phone, it could be unsafe to utilize the patients phone</a:t>
            </a:r>
            <a:r>
              <a:rPr lang="en-US" sz="2400" i="1" dirty="0" smtClean="0">
                <a:sym typeface="Arial Bold"/>
              </a:rPr>
              <a:t>.</a:t>
            </a:r>
            <a:endParaRPr lang="en-US" sz="2400" i="1" dirty="0">
              <a:sym typeface="Arial Bold"/>
            </a:endParaRPr>
          </a:p>
          <a:p>
            <a:pPr marL="342900" indent="-342900" algn="l">
              <a:buClr>
                <a:srgbClr val="A8AF27"/>
              </a:buClr>
              <a:buFont typeface="Arial" panose="020B0604020202020204" pitchFamily="34" charset="0"/>
              <a:buChar char="•"/>
            </a:pPr>
            <a:endParaRPr lang="en-US" sz="1200" dirty="0" smtClean="0">
              <a:sym typeface="Arial Bold"/>
            </a:endParaRPr>
          </a:p>
          <a:p>
            <a:pPr algn="ctr">
              <a:buClr>
                <a:srgbClr val="A8AF27"/>
              </a:buClr>
            </a:pPr>
            <a:r>
              <a:rPr lang="en-US" sz="2400" b="1" dirty="0">
                <a:solidFill>
                  <a:srgbClr val="A8AF27"/>
                </a:solidFill>
                <a:effectLst>
                  <a:outerShdw blurRad="38100" dist="38100" dir="2700000" algn="tl">
                    <a:srgbClr val="000000">
                      <a:alpha val="43137"/>
                    </a:srgbClr>
                  </a:outerShdw>
                </a:effectLst>
                <a:sym typeface="Arial Bold"/>
              </a:rPr>
              <a:t>“If you would like, I can put you on the phone right now with [name of local advocate], and they can come up with a plan to help you be safer.”</a:t>
            </a:r>
          </a:p>
          <a:p>
            <a:pPr marL="342900" indent="-342900" algn="l">
              <a:buClr>
                <a:srgbClr val="A8AF27"/>
              </a:buClr>
              <a:buFont typeface="Arial" panose="020B0604020202020204" pitchFamily="34" charset="0"/>
              <a:buChar char="•"/>
            </a:pPr>
            <a:endParaRPr lang="en-US" sz="2400" dirty="0">
              <a:sym typeface="Arial Bold"/>
            </a:endParaRPr>
          </a:p>
          <a:p>
            <a:pPr marL="342900" indent="-342900" algn="l">
              <a:buFont typeface="Arial" panose="020B0604020202020204" pitchFamily="34" charset="0"/>
              <a:buChar char="•"/>
            </a:pPr>
            <a:endParaRPr lang="en-US" sz="2400" dirty="0"/>
          </a:p>
        </p:txBody>
      </p:sp>
      <p:sp>
        <p:nvSpPr>
          <p:cNvPr id="11" name="Shape 308"/>
          <p:cNvSpPr txBox="1">
            <a:spLocks/>
          </p:cNvSpPr>
          <p:nvPr/>
        </p:nvSpPr>
        <p:spPr>
          <a:xfrm>
            <a:off x="1066800" y="5181600"/>
            <a:ext cx="7010400" cy="1066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a:spcBef>
                <a:spcPts val="0"/>
              </a:spcBef>
            </a:pPr>
            <a:endParaRPr lang="en-US" b="1" dirty="0">
              <a:solidFill>
                <a:schemeClr val="tx1"/>
              </a:solidFill>
              <a:sym typeface="Arial Bold"/>
            </a:endParaRPr>
          </a:p>
        </p:txBody>
      </p:sp>
      <p:pic>
        <p:nvPicPr>
          <p:cNvPr id="15" name="image8.png" descr="example.png"/>
          <p:cNvPicPr/>
          <p:nvPr/>
        </p:nvPicPr>
        <p:blipFill>
          <a:blip r:embed="rId4" cstate="print">
            <a:extLst/>
          </a:blip>
          <a:stretch>
            <a:fillRect/>
          </a:stretch>
        </p:blipFill>
        <p:spPr>
          <a:xfrm>
            <a:off x="3413850" y="1907185"/>
            <a:ext cx="2163900" cy="1345513"/>
          </a:xfrm>
          <a:prstGeom prst="rect">
            <a:avLst/>
          </a:prstGeom>
          <a:ln w="12700">
            <a:miter lim="400000"/>
          </a:ln>
        </p:spPr>
      </p:pic>
    </p:spTree>
    <p:extLst>
      <p:ext uri="{BB962C8B-B14F-4D97-AF65-F5344CB8AC3E}">
        <p14:creationId xmlns:p14="http://schemas.microsoft.com/office/powerpoint/2010/main" val="568496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51466" y="1765426"/>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533400" y="1010802"/>
            <a:ext cx="8077200" cy="584775"/>
          </a:xfrm>
          <a:prstGeom prst="rect">
            <a:avLst/>
          </a:prstGeom>
        </p:spPr>
        <p:txBody>
          <a:bodyPr wrap="square">
            <a:spAutoFit/>
          </a:bodyPr>
          <a:lstStyle/>
          <a:p>
            <a:pPr algn="ctr"/>
            <a:r>
              <a:rPr lang="en-US" sz="3200" b="1" dirty="0" smtClean="0">
                <a:solidFill>
                  <a:srgbClr val="A8AF27"/>
                </a:solidFill>
              </a:rPr>
              <a:t>S: </a:t>
            </a:r>
            <a:r>
              <a:rPr lang="en-US" sz="3200" b="1" dirty="0" smtClean="0"/>
              <a:t>Advocates are the Experts</a:t>
            </a:r>
            <a:endParaRPr lang="en-US" sz="3200" b="1" dirty="0"/>
          </a:p>
        </p:txBody>
      </p:sp>
      <p:sp>
        <p:nvSpPr>
          <p:cNvPr id="10" name="Content Placeholder 7"/>
          <p:cNvSpPr txBox="1">
            <a:spLocks/>
          </p:cNvSpPr>
          <p:nvPr/>
        </p:nvSpPr>
        <p:spPr>
          <a:xfrm>
            <a:off x="2743200" y="1752600"/>
            <a:ext cx="5791200" cy="4876800"/>
          </a:xfrm>
          <a:prstGeom prst="rect">
            <a:avLst/>
          </a:prstGeom>
        </p:spPr>
        <p:txBody>
          <a:bodyPr/>
          <a:lstStyle/>
          <a:p>
            <a:pPr marL="338138" marR="0" lvl="0" indent="-338138" algn="l" defTabSz="457200" rtl="0" eaLnBrk="1" fontAlgn="auto" latinLnBrk="0" hangingPunct="1">
              <a:buClr>
                <a:srgbClr val="58595B"/>
              </a:buClr>
              <a:buSzTx/>
              <a:buFont typeface="Arial"/>
              <a:buChar char="•"/>
              <a:tabLst/>
              <a:defRPr/>
            </a:pPr>
            <a:r>
              <a:rPr lang="en-US" sz="2000" dirty="0"/>
              <a:t>24/7, Free, confidential, &amp; not attached to law enforcement. </a:t>
            </a:r>
          </a:p>
          <a:p>
            <a:pPr marL="338138" marR="0" lvl="0" indent="-338138" algn="l" defTabSz="457200" rtl="0" eaLnBrk="1" fontAlgn="auto" latinLnBrk="0" hangingPunct="1">
              <a:buClr>
                <a:srgbClr val="58595B"/>
              </a:buClr>
              <a:buSzTx/>
              <a:buFont typeface="Arial"/>
              <a:buChar char="•"/>
              <a:tabLst/>
              <a:defRPr/>
            </a:pPr>
            <a:endParaRPr kumimoji="0" lang="en-US" sz="900" b="1" i="0" u="none" strike="noStrike" kern="1200" cap="none" spc="0" normalizeH="0" baseline="0" noProof="0" dirty="0" smtClean="0">
              <a:ln>
                <a:noFill/>
              </a:ln>
              <a:effectLst/>
              <a:uLnTx/>
              <a:uFillTx/>
            </a:endParaRPr>
          </a:p>
          <a:p>
            <a:pPr marL="338138" marR="0" lvl="0" indent="-338138" algn="l" defTabSz="457200" rtl="0" eaLnBrk="1" fontAlgn="auto" latinLnBrk="0" hangingPunct="1">
              <a:buClr>
                <a:srgbClr val="58595B"/>
              </a:buClr>
              <a:buSzTx/>
              <a:buFont typeface="Arial"/>
              <a:buChar char="•"/>
              <a:tabLst/>
              <a:defRPr/>
            </a:pPr>
            <a:r>
              <a:rPr lang="en-US" sz="2000" dirty="0"/>
              <a:t>Available to answer questions, provide office resources, and serve as an expert on </a:t>
            </a:r>
            <a:r>
              <a:rPr lang="en-US" sz="2000" dirty="0" smtClean="0"/>
              <a:t>IPV/SV/HT. </a:t>
            </a:r>
            <a:endParaRPr lang="en-US" sz="2000" dirty="0"/>
          </a:p>
          <a:p>
            <a:pPr marL="338138" marR="0" lvl="0" indent="-338138" algn="l" defTabSz="457200" rtl="0" eaLnBrk="1" fontAlgn="auto" latinLnBrk="0" hangingPunct="1">
              <a:buClr>
                <a:srgbClr val="58595B"/>
              </a:buClr>
              <a:buSzTx/>
              <a:buFont typeface="Arial"/>
              <a:buChar char="•"/>
              <a:tabLst/>
              <a:defRPr/>
            </a:pPr>
            <a:endParaRPr lang="en-US" sz="900" b="1" dirty="0"/>
          </a:p>
          <a:p>
            <a:pPr marL="338138" indent="-338138" defTabSz="457200">
              <a:buClr>
                <a:srgbClr val="58595B"/>
              </a:buClr>
              <a:buFont typeface="Arial"/>
              <a:buChar char="•"/>
              <a:defRPr/>
            </a:pPr>
            <a:r>
              <a:rPr lang="en-US" sz="2000" dirty="0"/>
              <a:t>They provide safety planning and support                   </a:t>
            </a:r>
            <a:r>
              <a:rPr lang="en-US" sz="1400" dirty="0" smtClean="0"/>
              <a:t>(</a:t>
            </a:r>
            <a:r>
              <a:rPr lang="en-US" sz="1400" dirty="0"/>
              <a:t>short &amp; long term).</a:t>
            </a:r>
          </a:p>
          <a:p>
            <a:pPr marR="0" lvl="0" algn="l" defTabSz="457200" rtl="0" eaLnBrk="1" fontAlgn="auto" latinLnBrk="0" hangingPunct="1">
              <a:buClr>
                <a:srgbClr val="58595B"/>
              </a:buClr>
              <a:buSzTx/>
              <a:tabLst/>
              <a:defRPr/>
            </a:pPr>
            <a:endParaRPr kumimoji="0" lang="en-US" sz="900" b="1" i="0" u="none" strike="noStrike" kern="1200" cap="none" spc="0" normalizeH="0" baseline="0" noProof="0" dirty="0" smtClean="0">
              <a:ln>
                <a:noFill/>
              </a:ln>
              <a:effectLst/>
              <a:uLnTx/>
              <a:uFillTx/>
            </a:endParaRPr>
          </a:p>
          <a:p>
            <a:pPr marL="338138" lvl="0" indent="-338138" defTabSz="457200">
              <a:buClr>
                <a:srgbClr val="58595B"/>
              </a:buClr>
              <a:buFont typeface="Arial"/>
              <a:buChar char="•"/>
              <a:defRPr/>
            </a:pPr>
            <a:r>
              <a:rPr lang="en-US" sz="2000" dirty="0"/>
              <a:t>They will explore all possible scenarios and outcomes to support the best decision for the client and their children.</a:t>
            </a:r>
          </a:p>
          <a:p>
            <a:pPr lvl="0" defTabSz="457200">
              <a:buClr>
                <a:srgbClr val="58595B"/>
              </a:buClr>
              <a:defRPr/>
            </a:pPr>
            <a:endParaRPr lang="en-US" sz="900" b="1" dirty="0"/>
          </a:p>
          <a:p>
            <a:pPr marL="338138" marR="0" lvl="0" indent="-338138" algn="l" defTabSz="457200" rtl="0" eaLnBrk="1" fontAlgn="auto" latinLnBrk="0" hangingPunct="1">
              <a:buClr>
                <a:srgbClr val="58595B"/>
              </a:buClr>
              <a:buSzTx/>
              <a:buFont typeface="Arial"/>
              <a:buChar char="•"/>
              <a:tabLst/>
              <a:defRPr/>
            </a:pPr>
            <a:r>
              <a:rPr lang="en-US" sz="2000" dirty="0"/>
              <a:t>They c</a:t>
            </a:r>
            <a:r>
              <a:rPr lang="en-US" sz="2000" dirty="0" err="1"/>
              <a:t>onnect</a:t>
            </a:r>
            <a:r>
              <a:rPr lang="en-US" sz="2000" dirty="0"/>
              <a:t> clients to additional services: </a:t>
            </a:r>
          </a:p>
          <a:p>
            <a:pPr marL="795338" lvl="1" indent="-338138" defTabSz="457200">
              <a:buClr>
                <a:srgbClr val="A8AF27"/>
              </a:buClr>
              <a:buFont typeface="Wingdings" panose="05000000000000000000" pitchFamily="2" charset="2"/>
              <a:buChar char="ü"/>
              <a:defRPr/>
            </a:pPr>
            <a:r>
              <a:rPr lang="en-US" sz="1600" dirty="0"/>
              <a:t>Safety planning </a:t>
            </a:r>
          </a:p>
          <a:p>
            <a:pPr marL="795338" lvl="1" indent="-338138" defTabSz="457200">
              <a:buClr>
                <a:srgbClr val="A8AF27"/>
              </a:buClr>
              <a:buFont typeface="Wingdings" panose="05000000000000000000" pitchFamily="2" charset="2"/>
              <a:buChar char="ü"/>
              <a:defRPr/>
            </a:pPr>
            <a:r>
              <a:rPr lang="en-US" sz="1600" dirty="0"/>
              <a:t>Housing &amp; legal advocacy</a:t>
            </a:r>
          </a:p>
          <a:p>
            <a:pPr marL="795338" lvl="1" indent="-338138" defTabSz="457200">
              <a:buClr>
                <a:srgbClr val="A8AF27"/>
              </a:buClr>
              <a:buFont typeface="Wingdings" panose="05000000000000000000" pitchFamily="2" charset="2"/>
              <a:buChar char="ü"/>
              <a:defRPr/>
            </a:pPr>
            <a:r>
              <a:rPr lang="en-US" sz="1600" dirty="0"/>
              <a:t>Support groups and one-on-one counseling</a:t>
            </a:r>
          </a:p>
          <a:p>
            <a:pPr marL="795338" lvl="1" indent="-338138" defTabSz="457200">
              <a:buClr>
                <a:srgbClr val="A8AF27"/>
              </a:buClr>
              <a:buFont typeface="Wingdings" panose="05000000000000000000" pitchFamily="2" charset="2"/>
              <a:buChar char="ü"/>
              <a:defRPr/>
            </a:pPr>
            <a:r>
              <a:rPr lang="en-US" sz="1600" dirty="0"/>
              <a:t>Referrals to other programs for health/mental health</a:t>
            </a:r>
          </a:p>
        </p:txBody>
      </p:sp>
      <p:pic>
        <p:nvPicPr>
          <p:cNvPr id="11" name="Picture 10" descr="iStock_000009457802Large.png"/>
          <p:cNvPicPr>
            <a:picLocks noChangeAspect="1"/>
          </p:cNvPicPr>
          <p:nvPr/>
        </p:nvPicPr>
        <p:blipFill>
          <a:blip r:embed="rId4" cstate="print"/>
          <a:stretch>
            <a:fillRect/>
          </a:stretch>
        </p:blipFill>
        <p:spPr>
          <a:xfrm>
            <a:off x="168144" y="1778253"/>
            <a:ext cx="3060054" cy="4446684"/>
          </a:xfrm>
          <a:prstGeom prst="rect">
            <a:avLst/>
          </a:prstGeom>
        </p:spPr>
      </p:pic>
    </p:spTree>
    <p:extLst>
      <p:ext uri="{BB962C8B-B14F-4D97-AF65-F5344CB8AC3E}">
        <p14:creationId xmlns:p14="http://schemas.microsoft.com/office/powerpoint/2010/main" val="196928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pic>
        <p:nvPicPr>
          <p:cNvPr id="3" name="Picture 2"/>
          <p:cNvPicPr>
            <a:picLocks noChangeAspect="1"/>
          </p:cNvPicPr>
          <p:nvPr/>
        </p:nvPicPr>
        <p:blipFill>
          <a:blip r:embed="rId4"/>
          <a:stretch>
            <a:fillRect/>
          </a:stretch>
        </p:blipFill>
        <p:spPr>
          <a:xfrm>
            <a:off x="1219200" y="1694875"/>
            <a:ext cx="2590800" cy="3867726"/>
          </a:xfrm>
          <a:prstGeom prst="rect">
            <a:avLst/>
          </a:prstGeom>
        </p:spPr>
      </p:pic>
      <p:sp>
        <p:nvSpPr>
          <p:cNvPr id="10" name="Content Placeholder 1"/>
          <p:cNvSpPr txBox="1">
            <a:spLocks/>
          </p:cNvSpPr>
          <p:nvPr/>
        </p:nvSpPr>
        <p:spPr>
          <a:xfrm>
            <a:off x="533400" y="838199"/>
            <a:ext cx="8067204" cy="856675"/>
          </a:xfrm>
          <a:prstGeom prst="roundRect">
            <a:avLst>
              <a:gd name="adj" fmla="val 0"/>
            </a:avLst>
          </a:prstGeom>
          <a:ln w="57150" cmpd="thickThin">
            <a:noFill/>
          </a:ln>
          <a:effectLst>
            <a:innerShdw blurRad="57150" dist="38100" dir="14460000">
              <a:srgbClr val="000000">
                <a:alpha val="70000"/>
              </a:srgbClr>
            </a:inn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9pPr>
          </a:lstStyle>
          <a:p>
            <a:pPr>
              <a:spcBef>
                <a:spcPct val="0"/>
              </a:spcBef>
            </a:pPr>
            <a:r>
              <a:rPr lang="en-US" sz="3900" b="1" dirty="0" smtClean="0">
                <a:ln w="3175" cmpd="sng">
                  <a:noFill/>
                </a:ln>
                <a:latin typeface="+mj-lt"/>
                <a:ea typeface="+mj-ea"/>
                <a:cs typeface="+mj-cs"/>
              </a:rPr>
              <a:t>IPV &amp; Health Care</a:t>
            </a:r>
            <a:endParaRPr lang="en-US" sz="3900" b="1" dirty="0">
              <a:ln w="3175" cmpd="sng">
                <a:noFill/>
              </a:ln>
              <a:latin typeface="+mj-lt"/>
              <a:ea typeface="+mj-ea"/>
              <a:cs typeface="+mj-cs"/>
            </a:endParaRPr>
          </a:p>
          <a:p>
            <a:endParaRPr lang="en-US" sz="1050" u="sng" dirty="0" smtClean="0">
              <a:latin typeface="Avenir LT Std 35 Light" panose="020B0402020203020204" pitchFamily="34" charset="0"/>
            </a:endParaRPr>
          </a:p>
        </p:txBody>
      </p:sp>
      <p:sp>
        <p:nvSpPr>
          <p:cNvPr id="2" name="Rectangle 1"/>
          <p:cNvSpPr/>
          <p:nvPr/>
        </p:nvSpPr>
        <p:spPr>
          <a:xfrm>
            <a:off x="4028604" y="1694875"/>
            <a:ext cx="4572000" cy="4275529"/>
          </a:xfrm>
          <a:prstGeom prst="rect">
            <a:avLst/>
          </a:prstGeom>
        </p:spPr>
        <p:txBody>
          <a:bodyPr>
            <a:spAutoFit/>
          </a:bodyPr>
          <a:lstStyle/>
          <a:p>
            <a:pPr marL="342900" lvl="6" indent="-342900">
              <a:buClr>
                <a:srgbClr val="A8AF27"/>
              </a:buClr>
              <a:buFont typeface="Arial" panose="020B0604020202020204" pitchFamily="34" charset="0"/>
              <a:buChar char="•"/>
            </a:pPr>
            <a:r>
              <a:rPr lang="en-US" sz="2000" dirty="0">
                <a:solidFill>
                  <a:schemeClr val="tx1">
                    <a:lumMod val="85000"/>
                    <a:lumOff val="15000"/>
                  </a:schemeClr>
                </a:solidFill>
              </a:rPr>
              <a:t>Women with a history of IPV had significantly higher healthcare utilization and costs, even after IPV </a:t>
            </a:r>
            <a:r>
              <a:rPr lang="en-US" sz="2000" dirty="0" smtClean="0">
                <a:solidFill>
                  <a:schemeClr val="tx1">
                    <a:lumMod val="85000"/>
                    <a:lumOff val="15000"/>
                  </a:schemeClr>
                </a:solidFill>
              </a:rPr>
              <a:t>ended.</a:t>
            </a:r>
            <a:r>
              <a:rPr lang="en-US" sz="700" dirty="0">
                <a:solidFill>
                  <a:schemeClr val="tx1">
                    <a:lumMod val="85000"/>
                    <a:lumOff val="15000"/>
                  </a:schemeClr>
                </a:solidFill>
              </a:rPr>
              <a:t> </a:t>
            </a:r>
            <a:r>
              <a:rPr lang="en-US" sz="1050" dirty="0">
                <a:solidFill>
                  <a:schemeClr val="tx1">
                    <a:lumMod val="85000"/>
                    <a:lumOff val="15000"/>
                  </a:schemeClr>
                </a:solidFill>
              </a:rPr>
              <a:t>(</a:t>
            </a:r>
            <a:r>
              <a:rPr lang="en-US" sz="1050" dirty="0" err="1">
                <a:solidFill>
                  <a:schemeClr val="tx1">
                    <a:lumMod val="85000"/>
                    <a:lumOff val="15000"/>
                  </a:schemeClr>
                </a:solidFill>
              </a:rPr>
              <a:t>Chrisler</a:t>
            </a:r>
            <a:r>
              <a:rPr lang="en-US" sz="1050" dirty="0">
                <a:solidFill>
                  <a:schemeClr val="tx1">
                    <a:lumMod val="85000"/>
                    <a:lumOff val="15000"/>
                  </a:schemeClr>
                </a:solidFill>
              </a:rPr>
              <a:t> &amp; </a:t>
            </a:r>
            <a:r>
              <a:rPr lang="en-US" sz="1050" dirty="0" err="1">
                <a:solidFill>
                  <a:schemeClr val="tx1">
                    <a:lumMod val="85000"/>
                    <a:lumOff val="15000"/>
                  </a:schemeClr>
                </a:solidFill>
              </a:rPr>
              <a:t>Fergun</a:t>
            </a:r>
            <a:r>
              <a:rPr lang="en-US" sz="1050" dirty="0">
                <a:solidFill>
                  <a:schemeClr val="tx1">
                    <a:lumMod val="85000"/>
                    <a:lumOff val="15000"/>
                  </a:schemeClr>
                </a:solidFill>
              </a:rPr>
              <a:t>, 2006)</a:t>
            </a:r>
          </a:p>
          <a:p>
            <a:pPr marL="342900" lvl="6" indent="-342900">
              <a:buClr>
                <a:srgbClr val="A8AF27"/>
              </a:buClr>
              <a:buFont typeface="Arial" panose="020B0604020202020204" pitchFamily="34" charset="0"/>
              <a:buChar char="•"/>
            </a:pPr>
            <a:r>
              <a:rPr lang="en-US" sz="800" dirty="0" smtClean="0"/>
              <a:t> </a:t>
            </a:r>
            <a:endParaRPr lang="en-US" sz="2200" b="1" dirty="0">
              <a:solidFill>
                <a:schemeClr val="tx1">
                  <a:lumMod val="85000"/>
                  <a:lumOff val="15000"/>
                </a:schemeClr>
              </a:solidFill>
            </a:endParaRPr>
          </a:p>
          <a:p>
            <a:pPr marL="342900" lvl="6" indent="-342900">
              <a:buClr>
                <a:srgbClr val="A8AF27"/>
              </a:buClr>
              <a:buFont typeface="Arial" panose="020B0604020202020204" pitchFamily="34" charset="0"/>
              <a:buChar char="•"/>
            </a:pPr>
            <a:r>
              <a:rPr lang="en-US" sz="2000" dirty="0">
                <a:solidFill>
                  <a:schemeClr val="tx1">
                    <a:lumMod val="85000"/>
                    <a:lumOff val="15000"/>
                  </a:schemeClr>
                </a:solidFill>
              </a:rPr>
              <a:t>In the year following rape, the average </a:t>
            </a:r>
            <a:r>
              <a:rPr lang="en-US" sz="2000" dirty="0" smtClean="0">
                <a:solidFill>
                  <a:schemeClr val="tx1">
                    <a:lumMod val="85000"/>
                    <a:lumOff val="15000"/>
                  </a:schemeClr>
                </a:solidFill>
              </a:rPr>
              <a:t>health </a:t>
            </a:r>
            <a:r>
              <a:rPr lang="en-US" sz="2000" dirty="0">
                <a:solidFill>
                  <a:schemeClr val="tx1">
                    <a:lumMod val="85000"/>
                    <a:lumOff val="15000"/>
                  </a:schemeClr>
                </a:solidFill>
              </a:rPr>
              <a:t>care use increases 18% more than pre-rape levels; during the second year post-rape service use increases 56</a:t>
            </a:r>
            <a:r>
              <a:rPr lang="en-US" sz="2000" dirty="0" smtClean="0">
                <a:solidFill>
                  <a:schemeClr val="tx1">
                    <a:lumMod val="85000"/>
                    <a:lumOff val="15000"/>
                  </a:schemeClr>
                </a:solidFill>
              </a:rPr>
              <a:t>%. </a:t>
            </a:r>
            <a:r>
              <a:rPr lang="en-US" sz="1050" dirty="0">
                <a:solidFill>
                  <a:schemeClr val="tx1">
                    <a:lumMod val="85000"/>
                    <a:lumOff val="15000"/>
                  </a:schemeClr>
                </a:solidFill>
              </a:rPr>
              <a:t>(Koss, Koss, &amp; Woodruff, 1991)</a:t>
            </a:r>
          </a:p>
          <a:p>
            <a:pPr marL="342900" lvl="6" indent="-342900">
              <a:buClr>
                <a:srgbClr val="A8AF27"/>
              </a:buClr>
              <a:buFont typeface="Arial" panose="020B0604020202020204" pitchFamily="34" charset="0"/>
              <a:buChar char="•"/>
            </a:pPr>
            <a:endParaRPr lang="en-US" sz="1050" dirty="0" smtClean="0">
              <a:solidFill>
                <a:schemeClr val="tx1">
                  <a:lumMod val="85000"/>
                  <a:lumOff val="15000"/>
                </a:schemeClr>
              </a:solidFill>
            </a:endParaRPr>
          </a:p>
          <a:p>
            <a:pPr marL="342900" lvl="6" indent="-342900">
              <a:buClr>
                <a:srgbClr val="A8AF27"/>
              </a:buClr>
              <a:buFont typeface="Arial" panose="020B0604020202020204" pitchFamily="34" charset="0"/>
              <a:buChar char="•"/>
            </a:pPr>
            <a:r>
              <a:rPr lang="en-US" sz="2000" dirty="0" smtClean="0">
                <a:solidFill>
                  <a:schemeClr val="tx1">
                    <a:lumMod val="85000"/>
                    <a:lumOff val="15000"/>
                  </a:schemeClr>
                </a:solidFill>
              </a:rPr>
              <a:t>Intimate-partner </a:t>
            </a:r>
            <a:r>
              <a:rPr lang="en-US" sz="2000" dirty="0">
                <a:solidFill>
                  <a:schemeClr val="tx1">
                    <a:lumMod val="85000"/>
                    <a:lumOff val="15000"/>
                  </a:schemeClr>
                </a:solidFill>
              </a:rPr>
              <a:t>violence is more prevalent for women in the U.S.  than breast cancer and diabetes combined</a:t>
            </a:r>
            <a:r>
              <a:rPr lang="en-US" sz="2200" dirty="0">
                <a:solidFill>
                  <a:schemeClr val="tx1">
                    <a:lumMod val="85000"/>
                    <a:lumOff val="15000"/>
                  </a:schemeClr>
                </a:solidFill>
              </a:rPr>
              <a:t>.  </a:t>
            </a:r>
            <a:r>
              <a:rPr lang="en-US" sz="1050" dirty="0" smtClean="0">
                <a:solidFill>
                  <a:schemeClr val="tx1">
                    <a:lumMod val="85000"/>
                    <a:lumOff val="15000"/>
                  </a:schemeClr>
                </a:solidFill>
              </a:rPr>
              <a:t>(Futures Without Violence 2017)</a:t>
            </a:r>
          </a:p>
          <a:p>
            <a:pPr marL="342900" lvl="6" indent="-342900">
              <a:buClr>
                <a:srgbClr val="A8AF27"/>
              </a:buClr>
              <a:buFont typeface="Arial" panose="020B0604020202020204" pitchFamily="34" charset="0"/>
              <a:buChar char="•"/>
            </a:pPr>
            <a:endParaRPr lang="en-US" sz="1050" b="1" dirty="0">
              <a:solidFill>
                <a:schemeClr val="tx1">
                  <a:lumMod val="85000"/>
                  <a:lumOff val="15000"/>
                </a:schemeClr>
              </a:solidFill>
            </a:endParaRPr>
          </a:p>
          <a:p>
            <a:pPr marL="285750" indent="-285750">
              <a:buFont typeface="Arial" panose="020B0604020202020204" pitchFamily="34" charset="0"/>
              <a:buChar char="•"/>
            </a:pPr>
            <a:endParaRPr lang="en-US" sz="1400" baseline="60000" dirty="0">
              <a:latin typeface="Garamond" panose="02020404030301010803" pitchFamily="18" charset="0"/>
            </a:endParaRPr>
          </a:p>
        </p:txBody>
      </p:sp>
    </p:spTree>
    <p:extLst>
      <p:ext uri="{BB962C8B-B14F-4D97-AF65-F5344CB8AC3E}">
        <p14:creationId xmlns:p14="http://schemas.microsoft.com/office/powerpoint/2010/main" val="4264558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5562600"/>
            <a:ext cx="7772401"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152400" y="785579"/>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903250" y="634425"/>
            <a:ext cx="7162800" cy="584775"/>
          </a:xfrm>
          <a:prstGeom prst="rect">
            <a:avLst/>
          </a:prstGeom>
        </p:spPr>
        <p:txBody>
          <a:bodyPr wrap="square">
            <a:spAutoFit/>
          </a:bodyPr>
          <a:lstStyle/>
          <a:p>
            <a:pPr algn="ctr"/>
            <a:r>
              <a:rPr lang="en-US" sz="3200" b="1" u="sng" dirty="0">
                <a:solidFill>
                  <a:srgbClr val="A8AF27"/>
                </a:solidFill>
              </a:rPr>
              <a:t>S: </a:t>
            </a:r>
            <a:r>
              <a:rPr lang="en-US" sz="3200" b="1" u="sng" dirty="0"/>
              <a:t>IPV Member Agency Info</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219200"/>
            <a:ext cx="7772400" cy="4344646"/>
          </a:xfrm>
          <a:prstGeom prst="rect">
            <a:avLst/>
          </a:prstGeom>
        </p:spPr>
      </p:pic>
      <p:pic>
        <p:nvPicPr>
          <p:cNvPr id="1026" name="Picture 2" descr="Connecticut Coalition Against Domestic Viol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2115" y="5609240"/>
            <a:ext cx="2133600" cy="716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4201" y="5443716"/>
            <a:ext cx="7924800" cy="1261884"/>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Statewide Hotline </a:t>
            </a:r>
            <a:endParaRPr lang="en-US" sz="2800" b="1" dirty="0" smtClean="0">
              <a:effectLst>
                <a:outerShdw blurRad="38100" dist="38100" dir="2700000" algn="tl">
                  <a:srgbClr val="000000">
                    <a:alpha val="43137"/>
                  </a:srgbClr>
                </a:outerShdw>
              </a:effectLst>
            </a:endParaRPr>
          </a:p>
          <a:p>
            <a:pPr algn="ctr"/>
            <a:r>
              <a:rPr lang="en-US" sz="2800" b="1" dirty="0" smtClean="0"/>
              <a:t>(</a:t>
            </a:r>
            <a:r>
              <a:rPr lang="en-US" sz="2800" b="1" dirty="0"/>
              <a:t>888.774.2900) </a:t>
            </a:r>
          </a:p>
          <a:p>
            <a:pPr algn="ctr"/>
            <a:r>
              <a:rPr lang="en-US" sz="2000" b="1" dirty="0" smtClean="0"/>
              <a:t> </a:t>
            </a:r>
            <a:endParaRPr lang="en-US" sz="2000" b="1" dirty="0"/>
          </a:p>
        </p:txBody>
      </p:sp>
      <p:sp>
        <p:nvSpPr>
          <p:cNvPr id="13" name="Rectangle 12"/>
          <p:cNvSpPr/>
          <p:nvPr/>
        </p:nvSpPr>
        <p:spPr>
          <a:xfrm>
            <a:off x="6216939" y="5318492"/>
            <a:ext cx="2190215" cy="338554"/>
          </a:xfrm>
          <a:prstGeom prst="rect">
            <a:avLst/>
          </a:prstGeom>
        </p:spPr>
        <p:txBody>
          <a:bodyPr wrap="none">
            <a:spAutoFit/>
          </a:bodyPr>
          <a:lstStyle/>
          <a:p>
            <a:pPr algn="ctr"/>
            <a:r>
              <a:rPr lang="en-US" sz="1600" b="1" dirty="0">
                <a:hlinkClick r:id="rId6"/>
              </a:rPr>
              <a:t>www.ctsafeconnect.org</a:t>
            </a:r>
            <a:endParaRPr lang="en-US" sz="1600" b="1" dirty="0"/>
          </a:p>
        </p:txBody>
      </p:sp>
    </p:spTree>
    <p:extLst>
      <p:ext uri="{BB962C8B-B14F-4D97-AF65-F5344CB8AC3E}">
        <p14:creationId xmlns:p14="http://schemas.microsoft.com/office/powerpoint/2010/main" val="1742540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A9DFD4-1800-4D2E-AE03-CA69FBA62007}" type="slidenum">
              <a:rPr lang="en-US" smtClean="0"/>
              <a:t>21</a:t>
            </a:fld>
            <a:endParaRPr lang="en-US"/>
          </a:p>
        </p:txBody>
      </p:sp>
      <p:pic>
        <p:nvPicPr>
          <p:cNvPr id="3" name="Picture 2"/>
          <p:cNvPicPr>
            <a:picLocks noChangeAspect="1"/>
          </p:cNvPicPr>
          <p:nvPr/>
        </p:nvPicPr>
        <p:blipFill rotWithShape="1">
          <a:blip r:embed="rId3"/>
          <a:srcRect l="60000" t="17407" r="11666" b="6165"/>
          <a:stretch/>
        </p:blipFill>
        <p:spPr>
          <a:xfrm>
            <a:off x="762000" y="1143000"/>
            <a:ext cx="7620000" cy="5129590"/>
          </a:xfrm>
          <a:prstGeom prst="rect">
            <a:avLst/>
          </a:prstGeom>
        </p:spPr>
      </p:pic>
      <p:sp>
        <p:nvSpPr>
          <p:cNvPr id="5" name="Rectangle 4"/>
          <p:cNvSpPr/>
          <p:nvPr/>
        </p:nvSpPr>
        <p:spPr>
          <a:xfrm>
            <a:off x="1981200" y="609600"/>
            <a:ext cx="5181600" cy="584775"/>
          </a:xfrm>
          <a:prstGeom prst="rect">
            <a:avLst/>
          </a:prstGeom>
        </p:spPr>
        <p:txBody>
          <a:bodyPr wrap="square">
            <a:spAutoFit/>
          </a:bodyPr>
          <a:lstStyle/>
          <a:p>
            <a:pPr lvl="0" algn="ctr"/>
            <a:r>
              <a:rPr lang="en-US" sz="3200" b="1" u="sng" dirty="0">
                <a:solidFill>
                  <a:srgbClr val="A8AF27"/>
                </a:solidFill>
              </a:rPr>
              <a:t>S: </a:t>
            </a:r>
            <a:r>
              <a:rPr lang="en-US" sz="3200" b="1" u="sng" dirty="0" smtClean="0">
                <a:solidFill>
                  <a:prstClr val="black"/>
                </a:solidFill>
              </a:rPr>
              <a:t>SV </a:t>
            </a:r>
            <a:r>
              <a:rPr lang="en-US" sz="3200" b="1" u="sng" dirty="0">
                <a:solidFill>
                  <a:prstClr val="black"/>
                </a:solidFill>
              </a:rPr>
              <a:t>Member Agency Info</a:t>
            </a:r>
          </a:p>
        </p:txBody>
      </p:sp>
      <p:sp>
        <p:nvSpPr>
          <p:cNvPr id="6" name="Rectangle 5"/>
          <p:cNvSpPr/>
          <p:nvPr/>
        </p:nvSpPr>
        <p:spPr>
          <a:xfrm>
            <a:off x="4267200" y="1143000"/>
            <a:ext cx="4267200" cy="1200329"/>
          </a:xfrm>
          <a:prstGeom prst="rect">
            <a:avLst/>
          </a:prstGeom>
          <a:solidFill>
            <a:schemeClr val="bg1"/>
          </a:solidFill>
        </p:spPr>
        <p:txBody>
          <a:bodyPr wrap="square">
            <a:spAutoFit/>
          </a:bodyPr>
          <a:lstStyle/>
          <a:p>
            <a:pPr lvl="0" algn="ctr"/>
            <a:r>
              <a:rPr lang="en-US" sz="2400" b="1" dirty="0" smtClean="0">
                <a:solidFill>
                  <a:srgbClr val="6EB9C1"/>
                </a:solidFill>
              </a:rPr>
              <a:t>24-Hour, Toll-Free Hotlines:</a:t>
            </a:r>
            <a:endParaRPr lang="en-US" sz="2400" b="1" dirty="0">
              <a:solidFill>
                <a:srgbClr val="6EB9C1"/>
              </a:solidFill>
            </a:endParaRPr>
          </a:p>
          <a:p>
            <a:pPr lvl="0" algn="ctr"/>
            <a:r>
              <a:rPr lang="en-US" sz="2400" b="1" dirty="0" smtClean="0">
                <a:solidFill>
                  <a:srgbClr val="6EB9C1"/>
                </a:solidFill>
              </a:rPr>
              <a:t>888.999.5545 </a:t>
            </a:r>
            <a:r>
              <a:rPr lang="en-US" dirty="0" smtClean="0">
                <a:solidFill>
                  <a:srgbClr val="6EB9C1"/>
                </a:solidFill>
              </a:rPr>
              <a:t>(English) </a:t>
            </a:r>
            <a:r>
              <a:rPr lang="en-US" sz="2400" b="1" dirty="0" smtClean="0">
                <a:solidFill>
                  <a:srgbClr val="6EB9C1"/>
                </a:solidFill>
              </a:rPr>
              <a:t>888.568.8332 </a:t>
            </a:r>
            <a:r>
              <a:rPr lang="en-US" dirty="0">
                <a:solidFill>
                  <a:srgbClr val="6EB9C1"/>
                </a:solidFill>
              </a:rPr>
              <a:t>(Spanish) </a:t>
            </a:r>
          </a:p>
        </p:txBody>
      </p:sp>
    </p:spTree>
    <p:extLst>
      <p:ext uri="{BB962C8B-B14F-4D97-AF65-F5344CB8AC3E}">
        <p14:creationId xmlns:p14="http://schemas.microsoft.com/office/powerpoint/2010/main" val="45156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51466" y="1765426"/>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533400" y="1106269"/>
            <a:ext cx="8001000" cy="584775"/>
          </a:xfrm>
          <a:prstGeom prst="rect">
            <a:avLst/>
          </a:prstGeom>
        </p:spPr>
        <p:txBody>
          <a:bodyPr wrap="square">
            <a:spAutoFit/>
          </a:bodyPr>
          <a:lstStyle/>
          <a:p>
            <a:pPr algn="ctr"/>
            <a:r>
              <a:rPr lang="en-US" sz="3200" b="1" dirty="0"/>
              <a:t>Reminders for Healthcare Providers</a:t>
            </a:r>
          </a:p>
        </p:txBody>
      </p:sp>
      <p:sp>
        <p:nvSpPr>
          <p:cNvPr id="10" name="Content Placeholder 1"/>
          <p:cNvSpPr txBox="1">
            <a:spLocks/>
          </p:cNvSpPr>
          <p:nvPr/>
        </p:nvSpPr>
        <p:spPr>
          <a:xfrm>
            <a:off x="1113366" y="1778253"/>
            <a:ext cx="4944534" cy="37420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Clr>
                <a:srgbClr val="A8AF27"/>
              </a:buClr>
              <a:buNone/>
              <a:defRPr/>
            </a:pPr>
            <a:endParaRPr lang="en-US" sz="1100" dirty="0" smtClean="0"/>
          </a:p>
          <a:p>
            <a:pPr>
              <a:spcBef>
                <a:spcPts val="0"/>
              </a:spcBef>
              <a:spcAft>
                <a:spcPts val="0"/>
              </a:spcAft>
              <a:buClr>
                <a:srgbClr val="A8AF27"/>
              </a:buClr>
              <a:defRPr/>
            </a:pPr>
            <a:r>
              <a:rPr lang="en-US" dirty="0">
                <a:solidFill>
                  <a:schemeClr val="tx1"/>
                </a:solidFill>
              </a:rPr>
              <a:t>Document in a safe and secure place. </a:t>
            </a:r>
            <a:r>
              <a:rPr lang="en-US" sz="1400" dirty="0" smtClean="0"/>
              <a:t>(Work with office IT)</a:t>
            </a:r>
            <a:endParaRPr lang="en-US" sz="1800" dirty="0" smtClean="0"/>
          </a:p>
          <a:p>
            <a:pPr>
              <a:spcBef>
                <a:spcPts val="0"/>
              </a:spcBef>
              <a:spcAft>
                <a:spcPts val="0"/>
              </a:spcAft>
              <a:buClr>
                <a:srgbClr val="A8AF27"/>
              </a:buClr>
              <a:defRPr/>
            </a:pPr>
            <a:endParaRPr lang="en-US" sz="1200" i="1" dirty="0" smtClean="0"/>
          </a:p>
          <a:p>
            <a:pPr>
              <a:spcBef>
                <a:spcPts val="0"/>
              </a:spcBef>
              <a:spcAft>
                <a:spcPts val="0"/>
              </a:spcAft>
              <a:buClr>
                <a:srgbClr val="A8AF27"/>
              </a:buClr>
              <a:defRPr/>
            </a:pPr>
            <a:r>
              <a:rPr lang="en-US" dirty="0" smtClean="0"/>
              <a:t>Review who has access to patient records &amp; review this with the patient</a:t>
            </a:r>
            <a:r>
              <a:rPr lang="en-US" dirty="0"/>
              <a:t> </a:t>
            </a:r>
            <a:endParaRPr lang="en-US" dirty="0" smtClean="0"/>
          </a:p>
          <a:p>
            <a:pPr>
              <a:spcBef>
                <a:spcPts val="0"/>
              </a:spcBef>
              <a:spcAft>
                <a:spcPts val="0"/>
              </a:spcAft>
              <a:buClr>
                <a:srgbClr val="A8AF27"/>
              </a:buClr>
              <a:defRPr/>
            </a:pPr>
            <a:endParaRPr lang="en-US" sz="1100" dirty="0"/>
          </a:p>
          <a:p>
            <a:pPr>
              <a:spcBef>
                <a:spcPts val="0"/>
              </a:spcBef>
              <a:spcAft>
                <a:spcPts val="0"/>
              </a:spcAft>
              <a:buClr>
                <a:srgbClr val="A8AF27"/>
              </a:buClr>
              <a:defRPr/>
            </a:pPr>
            <a:r>
              <a:rPr lang="en-US" dirty="0" smtClean="0"/>
              <a:t>Follow up with the patient</a:t>
            </a:r>
          </a:p>
          <a:p>
            <a:pPr>
              <a:spcBef>
                <a:spcPts val="0"/>
              </a:spcBef>
              <a:spcAft>
                <a:spcPts val="0"/>
              </a:spcAft>
              <a:buClr>
                <a:srgbClr val="A8AF27"/>
              </a:buClr>
              <a:defRPr/>
            </a:pPr>
            <a:endParaRPr lang="en-US" sz="1100" dirty="0" smtClean="0"/>
          </a:p>
          <a:p>
            <a:pPr>
              <a:spcBef>
                <a:spcPts val="0"/>
              </a:spcBef>
              <a:spcAft>
                <a:spcPts val="0"/>
              </a:spcAft>
              <a:buClr>
                <a:srgbClr val="A8AF27"/>
              </a:buClr>
              <a:defRPr/>
            </a:pPr>
            <a:r>
              <a:rPr lang="en-US" dirty="0" smtClean="0">
                <a:cs typeface="Arial" panose="020B0604020202020204" pitchFamily="34" charset="0"/>
              </a:rPr>
              <a:t>Reach out to your local DV/SV agency with any questions</a:t>
            </a:r>
            <a:endParaRPr lang="en-US" dirty="0" smtClean="0">
              <a:latin typeface="Arial" panose="020B0604020202020204" pitchFamily="34" charset="0"/>
              <a:cs typeface="Arial" panose="020B0604020202020204" pitchFamily="34" charset="0"/>
            </a:endParaRPr>
          </a:p>
          <a:p>
            <a:pPr>
              <a:buFont typeface="Courier New" pitchFamily="49" charset="0"/>
              <a:buChar char="o"/>
            </a:pPr>
            <a:endParaRPr lang="en-US" sz="2200" dirty="0" smtClean="0"/>
          </a:p>
          <a:p>
            <a:pPr>
              <a:buFont typeface="Courier New" pitchFamily="49" charset="0"/>
              <a:buChar char="o"/>
            </a:pPr>
            <a:endParaRPr lang="en-US" sz="2200" dirty="0" smtClean="0"/>
          </a:p>
        </p:txBody>
      </p:sp>
      <p:sp>
        <p:nvSpPr>
          <p:cNvPr id="11" name="TextBox 10"/>
          <p:cNvSpPr txBox="1"/>
          <p:nvPr/>
        </p:nvSpPr>
        <p:spPr>
          <a:xfrm>
            <a:off x="903251" y="5224679"/>
            <a:ext cx="7402549" cy="830997"/>
          </a:xfrm>
          <a:prstGeom prst="rect">
            <a:avLst/>
          </a:prstGeom>
          <a:solidFill>
            <a:srgbClr val="A8AF27">
              <a:alpha val="50000"/>
            </a:srgbClr>
          </a:solidFill>
          <a:ln>
            <a:solidFill>
              <a:schemeClr val="tx1"/>
            </a:solidFill>
          </a:ln>
        </p:spPr>
        <p:txBody>
          <a:bodyPr wrap="square" rtlCol="0">
            <a:spAutoFit/>
          </a:bodyPr>
          <a:lstStyle/>
          <a:p>
            <a:pPr algn="ctr"/>
            <a:r>
              <a:rPr lang="en-US" sz="2400" b="1" dirty="0"/>
              <a:t>As a part of the community safety net, </a:t>
            </a:r>
            <a:endParaRPr lang="en-US" sz="2400" b="1" dirty="0" smtClean="0"/>
          </a:p>
          <a:p>
            <a:pPr algn="ctr"/>
            <a:r>
              <a:rPr lang="en-US" sz="2400" b="1" dirty="0" smtClean="0"/>
              <a:t>you </a:t>
            </a:r>
            <a:r>
              <a:rPr lang="en-US" sz="2400" b="1" u="sng" dirty="0"/>
              <a:t>ARE NOT </a:t>
            </a:r>
            <a:r>
              <a:rPr lang="en-US" sz="2400" b="1" dirty="0" smtClean="0"/>
              <a:t>expected </a:t>
            </a:r>
            <a:r>
              <a:rPr lang="en-US" sz="2400" b="1" dirty="0"/>
              <a:t>to </a:t>
            </a:r>
            <a:r>
              <a:rPr lang="en-US" sz="2400" dirty="0">
                <a:ln>
                  <a:solidFill>
                    <a:schemeClr val="tx1"/>
                  </a:solidFill>
                </a:ln>
              </a:rPr>
              <a:t>become</a:t>
            </a:r>
            <a:r>
              <a:rPr lang="en-US" sz="2400" b="1" dirty="0"/>
              <a:t> </a:t>
            </a:r>
            <a:r>
              <a:rPr lang="en-US" sz="2400" b="1" dirty="0" smtClean="0"/>
              <a:t>experts</a:t>
            </a:r>
            <a:r>
              <a:rPr lang="en-US" sz="2000" b="1" dirty="0" smtClean="0"/>
              <a:t>.</a:t>
            </a:r>
            <a:endParaRPr lang="en-US" sz="2000" b="1" dirty="0"/>
          </a:p>
        </p:txBody>
      </p:sp>
      <p:pic>
        <p:nvPicPr>
          <p:cNvPr id="12" name="Picture 11" descr="F:\PROGDATA\Public Education\Photo Library\Health Team Photos &amp; Graphics\2015 Shutterstock photos\Rebecca product pics\Lauren Stock PIcs\Nurse.HomeVis.128110415.Shutterst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209387"/>
            <a:ext cx="1837266" cy="2438400"/>
          </a:xfrm>
          <a:prstGeom prst="rect">
            <a:avLst/>
          </a:prstGeom>
          <a:noFill/>
          <a:ln w="3175">
            <a:solidFill>
              <a:schemeClr val="tx1"/>
            </a:solidFill>
          </a:ln>
        </p:spPr>
      </p:pic>
    </p:spTree>
    <p:extLst>
      <p:ext uri="{BB962C8B-B14F-4D97-AF65-F5344CB8AC3E}">
        <p14:creationId xmlns:p14="http://schemas.microsoft.com/office/powerpoint/2010/main" val="239795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51466" y="1765426"/>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14" name="Content Placeholder 2"/>
          <p:cNvSpPr txBox="1">
            <a:spLocks/>
          </p:cNvSpPr>
          <p:nvPr/>
        </p:nvSpPr>
        <p:spPr>
          <a:xfrm>
            <a:off x="3423425" y="1905000"/>
            <a:ext cx="4715078" cy="112011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defRPr/>
            </a:pPr>
            <a:r>
              <a:rPr lang="en-US" sz="2600" b="1" dirty="0">
                <a:solidFill>
                  <a:srgbClr val="A8AF27"/>
                </a:solidFill>
                <a:effectLst>
                  <a:outerShdw blurRad="38100" dist="38100" dir="2700000" algn="tl">
                    <a:srgbClr val="000000">
                      <a:alpha val="43137"/>
                    </a:srgbClr>
                  </a:outerShdw>
                </a:effectLst>
                <a:ea typeface="Verdana" pitchFamily="34" charset="0"/>
                <a:cs typeface="Verdana" pitchFamily="34" charset="0"/>
              </a:rPr>
              <a:t>Following CUES staff training </a:t>
            </a:r>
            <a:r>
              <a:rPr lang="en-US" sz="2600" b="1" dirty="0" smtClean="0">
                <a:solidFill>
                  <a:srgbClr val="A8AF27"/>
                </a:solidFill>
                <a:effectLst>
                  <a:outerShdw blurRad="38100" dist="38100" dir="2700000" algn="tl">
                    <a:srgbClr val="000000">
                      <a:alpha val="43137"/>
                    </a:srgbClr>
                  </a:outerShdw>
                </a:effectLst>
                <a:ea typeface="Verdana" pitchFamily="34" charset="0"/>
                <a:cs typeface="Verdana" pitchFamily="34" charset="0"/>
              </a:rPr>
              <a:t>&amp; implementation</a:t>
            </a:r>
            <a:r>
              <a:rPr lang="en-US" sz="2600" b="1" dirty="0">
                <a:solidFill>
                  <a:srgbClr val="A8AF27"/>
                </a:solidFill>
                <a:effectLst>
                  <a:outerShdw blurRad="38100" dist="38100" dir="2700000" algn="tl">
                    <a:srgbClr val="000000">
                      <a:alpha val="43137"/>
                    </a:srgbClr>
                  </a:outerShdw>
                </a:effectLst>
                <a:ea typeface="Verdana" pitchFamily="34" charset="0"/>
                <a:cs typeface="Verdana" pitchFamily="34" charset="0"/>
              </a:rPr>
              <a:t>:</a:t>
            </a:r>
          </a:p>
        </p:txBody>
      </p:sp>
      <p:sp>
        <p:nvSpPr>
          <p:cNvPr id="7" name="Rectangle 6"/>
          <p:cNvSpPr/>
          <p:nvPr/>
        </p:nvSpPr>
        <p:spPr>
          <a:xfrm>
            <a:off x="562099" y="1080039"/>
            <a:ext cx="8001000" cy="584775"/>
          </a:xfrm>
          <a:prstGeom prst="rect">
            <a:avLst/>
          </a:prstGeom>
        </p:spPr>
        <p:txBody>
          <a:bodyPr wrap="square">
            <a:spAutoFit/>
          </a:bodyPr>
          <a:lstStyle/>
          <a:p>
            <a:pPr algn="ctr"/>
            <a:r>
              <a:rPr lang="en-US" altLang="en-US" sz="3200" b="1" dirty="0">
                <a:ln w="3175" cmpd="sng">
                  <a:noFill/>
                </a:ln>
              </a:rPr>
              <a:t>Power of CUES Intervention</a:t>
            </a:r>
            <a:endParaRPr lang="en-US" sz="3200" b="1" dirty="0">
              <a:ln w="3175" cmpd="sng">
                <a:noFill/>
              </a:ln>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828800"/>
            <a:ext cx="1905000" cy="97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3"/>
          <p:cNvSpPr txBox="1">
            <a:spLocks noChangeArrowheads="1"/>
          </p:cNvSpPr>
          <p:nvPr/>
        </p:nvSpPr>
        <p:spPr>
          <a:xfrm>
            <a:off x="1066799" y="2911200"/>
            <a:ext cx="7659848" cy="354738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0"/>
              </a:spcAft>
              <a:buClr>
                <a:srgbClr val="F09208"/>
              </a:buClr>
              <a:buNone/>
              <a:defRPr/>
            </a:pPr>
            <a:r>
              <a:rPr lang="en-US" b="1" dirty="0">
                <a:solidFill>
                  <a:schemeClr val="tx1"/>
                </a:solidFill>
                <a:effectLst>
                  <a:outerShdw blurRad="38100" dist="38100" dir="2700000" algn="tl">
                    <a:srgbClr val="000000">
                      <a:alpha val="43137"/>
                    </a:srgbClr>
                  </a:outerShdw>
                </a:effectLst>
              </a:rPr>
              <a:t>Textual harassment victimization in the past 3 months decreased: </a:t>
            </a:r>
            <a:endParaRPr lang="en-US" b="1" dirty="0" smtClean="0">
              <a:solidFill>
                <a:schemeClr val="tx1"/>
              </a:solidFill>
              <a:effectLst>
                <a:outerShdw blurRad="38100" dist="38100" dir="2700000" algn="tl">
                  <a:srgbClr val="000000">
                    <a:alpha val="43137"/>
                  </a:srgbClr>
                </a:outerShdw>
              </a:effectLst>
            </a:endParaRPr>
          </a:p>
          <a:p>
            <a:pPr marL="0" indent="0">
              <a:spcAft>
                <a:spcPts val="0"/>
              </a:spcAft>
              <a:buClr>
                <a:srgbClr val="F09208"/>
              </a:buClr>
              <a:buNone/>
              <a:defRPr/>
            </a:pPr>
            <a:r>
              <a:rPr lang="en-US" sz="2400" b="1" dirty="0" smtClean="0">
                <a:solidFill>
                  <a:schemeClr val="tx1"/>
                </a:solidFill>
              </a:rPr>
              <a:t>	From </a:t>
            </a:r>
            <a:r>
              <a:rPr lang="en-US" sz="2400" b="1" dirty="0">
                <a:solidFill>
                  <a:srgbClr val="A8AF27"/>
                </a:solidFill>
                <a:effectLst>
                  <a:outerShdw blurRad="38100" dist="38100" dir="2700000" algn="tl">
                    <a:srgbClr val="000000">
                      <a:alpha val="43137"/>
                    </a:srgbClr>
                  </a:outerShdw>
                </a:effectLst>
              </a:rPr>
              <a:t>65% to 22% </a:t>
            </a:r>
            <a:r>
              <a:rPr lang="en-US" sz="2400" b="1" dirty="0">
                <a:solidFill>
                  <a:schemeClr val="tx1"/>
                </a:solidFill>
              </a:rPr>
              <a:t>in school health </a:t>
            </a:r>
            <a:r>
              <a:rPr lang="en-US" sz="2400" b="1" dirty="0" smtClean="0">
                <a:solidFill>
                  <a:schemeClr val="tx1"/>
                </a:solidFill>
              </a:rPr>
              <a:t>center</a:t>
            </a:r>
          </a:p>
          <a:p>
            <a:pPr marL="0" indent="0">
              <a:spcAft>
                <a:spcPts val="0"/>
              </a:spcAft>
              <a:buClr>
                <a:srgbClr val="F09208"/>
              </a:buClr>
              <a:buNone/>
              <a:defRPr/>
            </a:pPr>
            <a:r>
              <a:rPr lang="en-US" sz="2400" b="1" dirty="0" smtClean="0">
                <a:solidFill>
                  <a:schemeClr val="tx1"/>
                </a:solidFill>
              </a:rPr>
              <a:t>	From </a:t>
            </a:r>
            <a:r>
              <a:rPr lang="en-US" b="1" dirty="0">
                <a:solidFill>
                  <a:srgbClr val="A8AF27"/>
                </a:solidFill>
                <a:effectLst>
                  <a:outerShdw blurRad="38100" dist="38100" dir="2700000" algn="tl">
                    <a:srgbClr val="000000">
                      <a:alpha val="43137"/>
                    </a:srgbClr>
                  </a:outerShdw>
                </a:effectLst>
              </a:rPr>
              <a:t>26% to 7% </a:t>
            </a:r>
            <a:r>
              <a:rPr lang="en-US" sz="2400" b="1" dirty="0">
                <a:solidFill>
                  <a:schemeClr val="tx1"/>
                </a:solidFill>
              </a:rPr>
              <a:t>in </a:t>
            </a:r>
            <a:r>
              <a:rPr lang="en-US" b="1" dirty="0">
                <a:solidFill>
                  <a:schemeClr val="tx1"/>
                </a:solidFill>
              </a:rPr>
              <a:t>teen/young</a:t>
            </a:r>
            <a:r>
              <a:rPr lang="en-US" sz="2400" b="1" dirty="0">
                <a:solidFill>
                  <a:schemeClr val="tx1"/>
                </a:solidFill>
              </a:rPr>
              <a:t> adult health </a:t>
            </a:r>
            <a:r>
              <a:rPr lang="en-US" sz="2400" b="1" dirty="0" smtClean="0">
                <a:solidFill>
                  <a:schemeClr val="tx1"/>
                </a:solidFill>
              </a:rPr>
              <a:t>center</a:t>
            </a:r>
          </a:p>
          <a:p>
            <a:pPr marL="0" indent="0">
              <a:spcAft>
                <a:spcPts val="0"/>
              </a:spcAft>
              <a:buClr>
                <a:srgbClr val="F09208"/>
              </a:buClr>
              <a:buNone/>
              <a:defRPr/>
            </a:pPr>
            <a:endParaRPr lang="en-US" sz="1200" b="1" dirty="0" smtClean="0">
              <a:solidFill>
                <a:schemeClr val="tx1"/>
              </a:solidFill>
            </a:endParaRPr>
          </a:p>
          <a:p>
            <a:pPr marL="0" indent="0">
              <a:spcAft>
                <a:spcPts val="0"/>
              </a:spcAft>
              <a:buClr>
                <a:srgbClr val="F09208"/>
              </a:buClr>
              <a:buNone/>
              <a:defRPr/>
            </a:pPr>
            <a:r>
              <a:rPr lang="en-US" sz="2400" b="1" dirty="0" smtClean="0">
                <a:solidFill>
                  <a:schemeClr val="tx1"/>
                </a:solidFill>
              </a:rPr>
              <a:t>Clients </a:t>
            </a:r>
            <a:r>
              <a:rPr lang="en-US" sz="2400" b="1" dirty="0">
                <a:solidFill>
                  <a:schemeClr val="tx1"/>
                </a:solidFill>
              </a:rPr>
              <a:t>were overwhelmingly positive about </a:t>
            </a:r>
            <a:r>
              <a:rPr lang="en-US" sz="2400" b="1" dirty="0" smtClean="0">
                <a:solidFill>
                  <a:schemeClr val="tx1"/>
                </a:solidFill>
                <a:effectLst>
                  <a:outerShdw blurRad="38100" dist="38100" dir="2700000" algn="tl">
                    <a:srgbClr val="000000">
                      <a:alpha val="43137"/>
                    </a:srgbClr>
                  </a:outerShdw>
                </a:effectLst>
              </a:rPr>
              <a:t>CUES:</a:t>
            </a:r>
          </a:p>
          <a:p>
            <a:pPr marL="0" indent="0">
              <a:spcBef>
                <a:spcPts val="0"/>
              </a:spcBef>
              <a:spcAft>
                <a:spcPts val="0"/>
              </a:spcAft>
              <a:buClr>
                <a:srgbClr val="F09208"/>
              </a:buClr>
              <a:buNone/>
              <a:defRPr/>
            </a:pPr>
            <a:r>
              <a:rPr lang="en-US" sz="2400" b="1" dirty="0" smtClean="0">
                <a:solidFill>
                  <a:schemeClr val="tx1"/>
                </a:solidFill>
              </a:rPr>
              <a:t>	</a:t>
            </a:r>
            <a:r>
              <a:rPr lang="en-US" sz="2400" b="1" dirty="0" smtClean="0">
                <a:solidFill>
                  <a:srgbClr val="A8AF27"/>
                </a:solidFill>
                <a:effectLst>
                  <a:outerShdw blurRad="38100" dist="38100" dir="2700000" algn="tl">
                    <a:srgbClr val="000000">
                      <a:alpha val="43137"/>
                    </a:srgbClr>
                  </a:outerShdw>
                </a:effectLst>
              </a:rPr>
              <a:t>84</a:t>
            </a:r>
            <a:r>
              <a:rPr lang="en-US" sz="2400" b="1" dirty="0">
                <a:solidFill>
                  <a:srgbClr val="A8AF27"/>
                </a:solidFill>
                <a:effectLst>
                  <a:outerShdw blurRad="38100" dist="38100" dir="2700000" algn="tl">
                    <a:srgbClr val="000000">
                      <a:alpha val="43137"/>
                    </a:srgbClr>
                  </a:outerShdw>
                </a:effectLst>
              </a:rPr>
              <a:t>%</a:t>
            </a:r>
            <a:r>
              <a:rPr lang="en-US" sz="2400" b="1" dirty="0">
                <a:solidFill>
                  <a:schemeClr val="tx1"/>
                </a:solidFill>
              </a:rPr>
              <a:t> stated they would bring a friend to the </a:t>
            </a:r>
            <a:r>
              <a:rPr lang="en-US" sz="2400" b="1" dirty="0" smtClean="0">
                <a:solidFill>
                  <a:schemeClr val="tx1"/>
                </a:solidFill>
              </a:rPr>
              <a:t>health 	center if </a:t>
            </a:r>
            <a:r>
              <a:rPr lang="en-US" sz="2400" b="1" dirty="0">
                <a:solidFill>
                  <a:schemeClr val="tx1"/>
                </a:solidFill>
              </a:rPr>
              <a:t>they were experiencing an </a:t>
            </a:r>
            <a:r>
              <a:rPr lang="en-US" sz="2400" b="1" dirty="0" smtClean="0">
                <a:solidFill>
                  <a:schemeClr val="tx1"/>
                </a:solidFill>
              </a:rPr>
              <a:t>unhealthy 	relationship</a:t>
            </a:r>
            <a:r>
              <a:rPr lang="en-US" sz="2400" b="1" dirty="0">
                <a:solidFill>
                  <a:schemeClr val="tx1"/>
                </a:solidFill>
              </a:rPr>
              <a:t>. </a:t>
            </a:r>
            <a:r>
              <a:rPr lang="en-US" sz="900" dirty="0">
                <a:solidFill>
                  <a:schemeClr val="tx1"/>
                </a:solidFill>
              </a:rPr>
              <a:t>(Miller, 2015)</a:t>
            </a:r>
          </a:p>
          <a:p>
            <a:pPr marL="1097042" lvl="1" indent="-342900">
              <a:spcAft>
                <a:spcPts val="0"/>
              </a:spcAft>
              <a:buFont typeface="Arial" panose="020B0604020202020204" pitchFamily="34" charset="0"/>
              <a:buChar char="•"/>
              <a:defRPr/>
            </a:pPr>
            <a:endParaRPr lang="en-US" sz="2400" b="1" dirty="0">
              <a:solidFill>
                <a:schemeClr val="tx1">
                  <a:lumMod val="90000"/>
                  <a:lumOff val="10000"/>
                </a:schemeClr>
              </a:solidFill>
              <a:latin typeface="+mj-lt"/>
              <a:ea typeface="Verdana" pitchFamily="34" charset="0"/>
              <a:cs typeface="Verdana" pitchFamily="34" charset="0"/>
            </a:endParaRPr>
          </a:p>
        </p:txBody>
      </p:sp>
      <p:sp>
        <p:nvSpPr>
          <p:cNvPr id="19" name="Down Arrow 18"/>
          <p:cNvSpPr/>
          <p:nvPr/>
        </p:nvSpPr>
        <p:spPr>
          <a:xfrm>
            <a:off x="1066799" y="3747296"/>
            <a:ext cx="502941" cy="801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0" name="5-Point Star 19"/>
          <p:cNvSpPr/>
          <p:nvPr/>
        </p:nvSpPr>
        <p:spPr>
          <a:xfrm>
            <a:off x="903251" y="5334000"/>
            <a:ext cx="673779" cy="6688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1715169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51466" y="1765426"/>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579966" y="1176895"/>
            <a:ext cx="8001000" cy="523220"/>
          </a:xfrm>
          <a:prstGeom prst="rect">
            <a:avLst/>
          </a:prstGeom>
        </p:spPr>
        <p:txBody>
          <a:bodyPr wrap="square">
            <a:spAutoFit/>
          </a:bodyPr>
          <a:lstStyle/>
          <a:p>
            <a:pPr algn="ctr"/>
            <a:r>
              <a:rPr lang="en-US" sz="2800" b="1" dirty="0">
                <a:ln w="3175" cmpd="sng">
                  <a:noFill/>
                </a:ln>
              </a:rPr>
              <a:t>Evidence in Support of CUES Intervention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27" y="3533315"/>
            <a:ext cx="2998871" cy="1709928"/>
          </a:xfrm>
          <a:prstGeom prst="rect">
            <a:avLst/>
          </a:prstGeom>
          <a:effectLst>
            <a:outerShdw blurRad="50800" dist="38100" dir="2700000" algn="tl" rotWithShape="0">
              <a:prstClr val="black">
                <a:alpha val="40000"/>
              </a:prstClr>
            </a:outerShdw>
            <a:softEdge rad="0"/>
          </a:effectLst>
          <a:scene3d>
            <a:camera prst="orthographicFront">
              <a:rot lat="0" lon="0" rev="600000"/>
            </a:camera>
            <a:lightRig rig="threePt" dir="t"/>
          </a:scene3d>
        </p:spPr>
      </p:pic>
      <p:sp>
        <p:nvSpPr>
          <p:cNvPr id="14" name="Content Placeholder 2"/>
          <p:cNvSpPr txBox="1">
            <a:spLocks/>
          </p:cNvSpPr>
          <p:nvPr/>
        </p:nvSpPr>
        <p:spPr>
          <a:xfrm>
            <a:off x="1141411" y="1921400"/>
            <a:ext cx="6868055" cy="1279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Clr>
                <a:srgbClr val="A8AF27"/>
              </a:buClr>
              <a:buNone/>
            </a:pPr>
            <a:r>
              <a:rPr lang="en-US" dirty="0"/>
              <a:t>Among women in the </a:t>
            </a:r>
            <a:r>
              <a:rPr lang="en-US" dirty="0" smtClean="0"/>
              <a:t>intervention who experienced </a:t>
            </a:r>
            <a:r>
              <a:rPr lang="en-US" dirty="0"/>
              <a:t>recent </a:t>
            </a:r>
            <a:r>
              <a:rPr lang="en-US" dirty="0" smtClean="0"/>
              <a:t>partner violence:</a:t>
            </a:r>
          </a:p>
        </p:txBody>
      </p:sp>
      <p:sp>
        <p:nvSpPr>
          <p:cNvPr id="2" name="Rectangle 1"/>
          <p:cNvSpPr/>
          <p:nvPr/>
        </p:nvSpPr>
        <p:spPr>
          <a:xfrm>
            <a:off x="4922107" y="2847656"/>
            <a:ext cx="3737505" cy="3277820"/>
          </a:xfrm>
          <a:prstGeom prst="rect">
            <a:avLst/>
          </a:prstGeom>
        </p:spPr>
        <p:txBody>
          <a:bodyPr wrap="square">
            <a:spAutoFit/>
          </a:bodyPr>
          <a:lstStyle/>
          <a:p>
            <a:pPr>
              <a:spcBef>
                <a:spcPts val="0"/>
              </a:spcBef>
              <a:spcAft>
                <a:spcPts val="0"/>
              </a:spcAft>
              <a:buClr>
                <a:srgbClr val="A8AF27"/>
              </a:buClr>
            </a:pPr>
            <a:r>
              <a:rPr lang="en-US" sz="2400" b="1" dirty="0" smtClean="0">
                <a:solidFill>
                  <a:srgbClr val="A8AF27"/>
                </a:solidFill>
                <a:effectLst>
                  <a:outerShdw blurRad="38100" dist="38100" dir="2700000" algn="tl">
                    <a:srgbClr val="000000">
                      <a:alpha val="43137"/>
                    </a:srgbClr>
                  </a:outerShdw>
                </a:effectLst>
              </a:rPr>
              <a:t>71</a:t>
            </a:r>
            <a:r>
              <a:rPr lang="en-US" sz="2400" b="1" dirty="0">
                <a:solidFill>
                  <a:srgbClr val="A8AF27"/>
                </a:solidFill>
                <a:effectLst>
                  <a:outerShdw blurRad="38100" dist="38100" dir="2700000" algn="tl">
                    <a:srgbClr val="000000">
                      <a:alpha val="43137"/>
                    </a:srgbClr>
                  </a:outerShdw>
                </a:effectLst>
              </a:rPr>
              <a:t>% reduction </a:t>
            </a:r>
            <a:r>
              <a:rPr lang="en-US" sz="2400" b="1" dirty="0"/>
              <a:t>in odds </a:t>
            </a:r>
            <a:r>
              <a:rPr lang="en-US" sz="2400" b="1" dirty="0" smtClean="0"/>
              <a:t>            for </a:t>
            </a:r>
            <a:r>
              <a:rPr lang="en-US" sz="2400" b="1" dirty="0"/>
              <a:t>pregnancy coercion </a:t>
            </a:r>
            <a:r>
              <a:rPr lang="en-US" sz="2400" b="1" dirty="0" smtClean="0"/>
              <a:t>    compared to control</a:t>
            </a:r>
          </a:p>
          <a:p>
            <a:pPr marL="285750" indent="-285750">
              <a:lnSpc>
                <a:spcPct val="120000"/>
              </a:lnSpc>
              <a:spcBef>
                <a:spcPts val="0"/>
              </a:spcBef>
              <a:spcAft>
                <a:spcPts val="0"/>
              </a:spcAft>
              <a:buClr>
                <a:srgbClr val="A8AF27"/>
              </a:buClr>
              <a:buFont typeface="Arial" panose="020B0604020202020204" pitchFamily="34" charset="0"/>
              <a:buChar char="•"/>
            </a:pPr>
            <a:endParaRPr lang="en-US" sz="200" dirty="0"/>
          </a:p>
          <a:p>
            <a:pPr marL="285750" indent="-285750">
              <a:lnSpc>
                <a:spcPct val="120000"/>
              </a:lnSpc>
              <a:spcBef>
                <a:spcPts val="0"/>
              </a:spcBef>
              <a:spcAft>
                <a:spcPts val="0"/>
              </a:spcAft>
              <a:buClr>
                <a:srgbClr val="A8AF27"/>
              </a:buClr>
              <a:buFont typeface="Arial" panose="020B0604020202020204" pitchFamily="34" charset="0"/>
              <a:buChar char="•"/>
            </a:pPr>
            <a:endParaRPr lang="en-US" sz="1050" dirty="0" smtClean="0"/>
          </a:p>
          <a:p>
            <a:pPr>
              <a:buClr>
                <a:srgbClr val="A8AF27"/>
              </a:buClr>
            </a:pPr>
            <a:r>
              <a:rPr lang="en-US" sz="2400" b="1" dirty="0"/>
              <a:t>Women receiving the intervention </a:t>
            </a:r>
            <a:r>
              <a:rPr lang="en-US" sz="2400" b="1" dirty="0" smtClean="0"/>
              <a:t>were            </a:t>
            </a:r>
            <a:r>
              <a:rPr lang="en-US" sz="2400" b="1" dirty="0">
                <a:solidFill>
                  <a:srgbClr val="A8AF27"/>
                </a:solidFill>
                <a:effectLst>
                  <a:outerShdw blurRad="38100" dist="38100" dir="2700000" algn="tl">
                    <a:srgbClr val="000000">
                      <a:alpha val="43137"/>
                    </a:srgbClr>
                  </a:outerShdw>
                </a:effectLst>
              </a:rPr>
              <a:t>60% more likely</a:t>
            </a:r>
            <a:r>
              <a:rPr lang="en-US" sz="2400" b="1" dirty="0">
                <a:solidFill>
                  <a:srgbClr val="A8AF27"/>
                </a:solidFill>
              </a:rPr>
              <a:t> </a:t>
            </a:r>
            <a:r>
              <a:rPr lang="en-US" sz="2400" b="1" dirty="0"/>
              <a:t>to end a relationship because it felt unhealthy or unsafe</a:t>
            </a:r>
            <a:r>
              <a:rPr lang="en-US" sz="2400" b="1" dirty="0" smtClean="0"/>
              <a:t>. </a:t>
            </a:r>
            <a:r>
              <a:rPr lang="en-US" sz="900" dirty="0" smtClean="0"/>
              <a:t>(</a:t>
            </a:r>
            <a:r>
              <a:rPr lang="en-US" sz="900" dirty="0"/>
              <a:t>Miller et al. 2010)</a:t>
            </a:r>
          </a:p>
        </p:txBody>
      </p:sp>
      <p:sp>
        <p:nvSpPr>
          <p:cNvPr id="15" name="Down Arrow 14"/>
          <p:cNvSpPr/>
          <p:nvPr/>
        </p:nvSpPr>
        <p:spPr>
          <a:xfrm>
            <a:off x="4190999" y="2971800"/>
            <a:ext cx="607255" cy="853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117998" y="4267200"/>
            <a:ext cx="805468" cy="5921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85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71600"/>
            <a:ext cx="6798735" cy="1303867"/>
          </a:xfrm>
        </p:spPr>
        <p:txBody>
          <a:bodyPr>
            <a:normAutofit/>
          </a:bodyPr>
          <a:lstStyle/>
          <a:p>
            <a:r>
              <a:rPr lang="en-US" sz="3200" b="1" dirty="0">
                <a:solidFill>
                  <a:schemeClr val="tx1"/>
                </a:solidFill>
                <a:latin typeface="+mn-lt"/>
                <a:ea typeface="+mn-ea"/>
                <a:cs typeface="+mn-cs"/>
              </a:rPr>
              <a:t>For more information:</a:t>
            </a:r>
          </a:p>
        </p:txBody>
      </p:sp>
      <p:sp>
        <p:nvSpPr>
          <p:cNvPr id="5" name="Rectangle 6"/>
          <p:cNvSpPr>
            <a:spLocks noChangeArrowheads="1"/>
          </p:cNvSpPr>
          <p:nvPr/>
        </p:nvSpPr>
        <p:spPr bwMode="auto">
          <a:xfrm>
            <a:off x="2294467" y="2590800"/>
            <a:ext cx="4495800" cy="19697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smtClean="0" bmk="_MailAutoSig">
                <a:ln>
                  <a:noFill/>
                </a:ln>
                <a:solidFill>
                  <a:srgbClr val="9CA527"/>
                </a:solidFill>
                <a:effectLst/>
                <a:ea typeface="Calibri" panose="020F0502020204030204" pitchFamily="34" charset="0"/>
                <a:cs typeface="Arial" panose="020B0604020202020204" pitchFamily="34" charset="0"/>
              </a:rPr>
              <a:t>Ashley Starr Frechette, MPH</a:t>
            </a:r>
            <a:endParaRPr kumimoji="0" lang="en-US" altLang="en-US" sz="2400" b="1" u="none" strike="noStrike" cap="none" normalizeH="0" baseline="0" dirty="0" smtClean="0" bmk="_MailAutoSig">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Director of Health Professional Outreach</a:t>
            </a:r>
            <a:endParaRPr kumimoji="0" lang="en-US" altLang="en-US" sz="1600" b="0" i="0" u="none" strike="noStrike" cap="none" normalizeH="0" baseline="0" dirty="0" smtClean="0" bmk="_MailAutoSig">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Connecticut Coalition Against Domestic Violence</a:t>
            </a:r>
            <a:endParaRPr kumimoji="0" lang="en-US" altLang="en-US" sz="1600" b="0" i="0" u="none" strike="noStrike" cap="none" normalizeH="0" baseline="0" dirty="0" smtClean="0" bmk="_MailAutoSig">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912 Silas Deane Highway </a:t>
            </a:r>
            <a:r>
              <a:rPr kumimoji="0" lang="en-US" altLang="en-US" sz="1600" b="0" i="0" u="none" strike="noStrike" cap="none" normalizeH="0" baseline="0" dirty="0" smtClean="0" bmk="_MailAutoSig">
                <a:ln>
                  <a:noFill/>
                </a:ln>
                <a:effectLst/>
                <a:ea typeface="Calibri" panose="020F0502020204030204" pitchFamily="34" charset="0"/>
                <a:cs typeface="Calibri" panose="020F0502020204030204" pitchFamily="34" charset="0"/>
              </a:rPr>
              <a:t>ǀ</a:t>
            </a: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 Lower Level </a:t>
            </a:r>
            <a:endParaRPr kumimoji="0" lang="en-US" altLang="en-US" sz="1600" b="0" i="0" u="none" strike="noStrike" cap="none" normalizeH="0" baseline="0" dirty="0" smtClean="0" bmk="_MailAutoSig">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Wethersfield, CT 06109</a:t>
            </a:r>
            <a:endParaRPr kumimoji="0" lang="en-US" altLang="en-US" sz="1600" b="0" i="0" u="none" strike="noStrike" cap="none" normalizeH="0" baseline="0" dirty="0" smtClean="0" bmk="_MailAutoSig">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(o) (860) 282-7899 </a:t>
            </a:r>
            <a:r>
              <a:rPr kumimoji="0" lang="en-US" altLang="en-US" sz="1600" b="0" i="0" u="none" strike="noStrike" cap="none" normalizeH="0" baseline="0" dirty="0" smtClean="0" bmk="_MailAutoSig">
                <a:ln>
                  <a:noFill/>
                </a:ln>
                <a:effectLst/>
                <a:ea typeface="Calibri" panose="020F0502020204030204" pitchFamily="34" charset="0"/>
                <a:cs typeface="Calibri" panose="020F0502020204030204" pitchFamily="34" charset="0"/>
              </a:rPr>
              <a:t>ǀ</a:t>
            </a:r>
            <a:r>
              <a:rPr kumimoji="0" lang="en-US" altLang="en-US" sz="1600" b="0" i="0" u="none" strike="noStrike" cap="none" normalizeH="0" baseline="0" dirty="0" smtClean="0" bmk="_MailAutoSig">
                <a:ln>
                  <a:noFill/>
                </a:ln>
                <a:effectLst/>
                <a:ea typeface="Calibri" panose="020F0502020204030204" pitchFamily="34" charset="0"/>
                <a:cs typeface="Arial" panose="020B0604020202020204" pitchFamily="34" charset="0"/>
              </a:rPr>
              <a:t> (f) (860) 282-7892</a:t>
            </a:r>
            <a:endParaRPr kumimoji="0" lang="en-US" altLang="en-US" sz="1600" b="0" i="0" u="none" strike="noStrike" cap="none" normalizeH="0" baseline="0" dirty="0" smtClean="0" bmk="_MailAutoSig">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bmk="_MailAutoSig">
                <a:ln>
                  <a:noFill/>
                </a:ln>
                <a:solidFill>
                  <a:schemeClr val="tx1"/>
                </a:solidFill>
                <a:effectLst/>
                <a:ea typeface="Calibri" panose="020F0502020204030204" pitchFamily="34" charset="0"/>
                <a:cs typeface="Arial" panose="020B0604020202020204" pitchFamily="34" charset="0"/>
                <a:hlinkClick r:id="rId3"/>
              </a:rPr>
              <a:t>astarrfrechette@ctcadv.org</a:t>
            </a:r>
            <a:r>
              <a:rPr kumimoji="0" lang="en-US" altLang="en-US" i="0" u="none" strike="noStrike" cap="none" normalizeH="0" baseline="0" dirty="0" smtClean="0" bmk="_MailAutoSig">
                <a:ln>
                  <a:noFill/>
                </a:ln>
                <a:solidFill>
                  <a:srgbClr val="1F497D"/>
                </a:solidFill>
                <a:effectLst/>
                <a:ea typeface="Calibri" panose="020F0502020204030204" pitchFamily="34" charset="0"/>
                <a:cs typeface="Arial" panose="020B0604020202020204" pitchFamily="34" charset="0"/>
              </a:rPr>
              <a:t> </a:t>
            </a:r>
            <a:r>
              <a:rPr kumimoji="0" lang="en-US" altLang="en-US" i="0" u="none" strike="noStrike" cap="none" normalizeH="0" baseline="0" dirty="0" smtClean="0" bmk="_MailAutoSig">
                <a:ln>
                  <a:noFill/>
                </a:ln>
                <a:solidFill>
                  <a:srgbClr val="767171"/>
                </a:solidFill>
                <a:effectLst/>
                <a:ea typeface="Calibri" panose="020F0502020204030204" pitchFamily="34" charset="0"/>
                <a:cs typeface="Calibri" panose="020F0502020204030204" pitchFamily="34" charset="0"/>
              </a:rPr>
              <a:t>ǀ</a:t>
            </a:r>
            <a:r>
              <a:rPr kumimoji="0" lang="en-US" altLang="en-US" i="0" u="none" strike="noStrike" cap="none" normalizeH="0" baseline="0" dirty="0" smtClean="0" bmk="_MailAutoSig">
                <a:ln>
                  <a:noFill/>
                </a:ln>
                <a:solidFill>
                  <a:srgbClr val="767171"/>
                </a:solidFill>
                <a:effectLst/>
                <a:ea typeface="Calibri" panose="020F0502020204030204" pitchFamily="34" charset="0"/>
                <a:cs typeface="Arial" panose="020B0604020202020204" pitchFamily="34" charset="0"/>
              </a:rPr>
              <a:t> </a:t>
            </a:r>
            <a:r>
              <a:rPr kumimoji="0" lang="en-US" altLang="en-US" i="0" u="none" strike="noStrike" cap="none" normalizeH="0" baseline="0" dirty="0" smtClean="0" bmk="_MailAutoSig">
                <a:ln>
                  <a:noFill/>
                </a:ln>
                <a:solidFill>
                  <a:srgbClr val="9CA527"/>
                </a:solidFill>
                <a:effectLst/>
                <a:ea typeface="Calibri" panose="020F0502020204030204" pitchFamily="34" charset="0"/>
                <a:cs typeface="Arial" panose="020B0604020202020204" pitchFamily="34" charset="0"/>
                <a:hlinkClick r:id="rId4"/>
              </a:rPr>
              <a:t>www.ctcadv.org</a:t>
            </a:r>
            <a:endParaRPr kumimoji="0" lang="en-US" altLang="en-US"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0156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9357" y="4572000"/>
            <a:ext cx="6549243" cy="114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smtClean="0"/>
              <a:t>Making the Shift from </a:t>
            </a:r>
            <a:br>
              <a:rPr lang="en-US" b="1" dirty="0" smtClean="0"/>
            </a:br>
            <a:r>
              <a:rPr lang="en-US" b="1" dirty="0" smtClean="0"/>
              <a:t>Disclosure Driven Practices</a:t>
            </a:r>
            <a:endParaRPr lang="en-US" b="1" dirty="0"/>
          </a:p>
        </p:txBody>
      </p:sp>
      <p:sp>
        <p:nvSpPr>
          <p:cNvPr id="3" name="Content Placeholder 2"/>
          <p:cNvSpPr>
            <a:spLocks noGrp="1"/>
          </p:cNvSpPr>
          <p:nvPr>
            <p:ph idx="1"/>
          </p:nvPr>
        </p:nvSpPr>
        <p:spPr>
          <a:xfrm>
            <a:off x="1295399" y="2490135"/>
            <a:ext cx="6553201" cy="3301065"/>
          </a:xfrm>
        </p:spPr>
        <p:txBody>
          <a:bodyPr>
            <a:normAutofit fontScale="92500" lnSpcReduction="20000"/>
          </a:bodyPr>
          <a:lstStyle/>
          <a:p>
            <a:pPr>
              <a:buFont typeface="Garamond" panose="02020404030301010803" pitchFamily="18" charset="0"/>
              <a:buChar char="×"/>
            </a:pPr>
            <a:r>
              <a:rPr lang="en-US" dirty="0" smtClean="0"/>
              <a:t>Asking questions that don’t allow for input or conversation</a:t>
            </a:r>
          </a:p>
          <a:p>
            <a:pPr>
              <a:buFont typeface="Garamond" panose="02020404030301010803" pitchFamily="18" charset="0"/>
              <a:buChar char="×"/>
            </a:pPr>
            <a:endParaRPr lang="en-US" sz="300" dirty="0" smtClean="0"/>
          </a:p>
          <a:p>
            <a:pPr>
              <a:buFont typeface="Garamond" panose="02020404030301010803" pitchFamily="18" charset="0"/>
              <a:buChar char="×"/>
            </a:pPr>
            <a:r>
              <a:rPr lang="en-US" dirty="0" smtClean="0"/>
              <a:t>Focusing on the computer screen more than the patient</a:t>
            </a:r>
          </a:p>
          <a:p>
            <a:pPr>
              <a:buFont typeface="Garamond" panose="02020404030301010803" pitchFamily="18" charset="0"/>
              <a:buChar char="×"/>
            </a:pPr>
            <a:endParaRPr lang="en-US" sz="800" dirty="0" smtClean="0"/>
          </a:p>
          <a:p>
            <a:pPr>
              <a:buFont typeface="Garamond" panose="02020404030301010803" pitchFamily="18" charset="0"/>
              <a:buChar char="×"/>
            </a:pPr>
            <a:r>
              <a:rPr lang="en-US" dirty="0" smtClean="0"/>
              <a:t>Asking personal questions with others in the room</a:t>
            </a:r>
          </a:p>
          <a:p>
            <a:pPr marL="0" indent="0">
              <a:buNone/>
            </a:pPr>
            <a:endParaRPr lang="en-US" dirty="0" smtClean="0"/>
          </a:p>
          <a:p>
            <a:pPr marL="0" indent="0" algn="ctr">
              <a:buNone/>
            </a:pPr>
            <a:r>
              <a:rPr lang="en-US" dirty="0" smtClean="0"/>
              <a:t>Women are more likely to discuss experiences of violence when nurses initiate non-structured discussions focused on parenting, safety or healthy relationships.  </a:t>
            </a:r>
            <a:r>
              <a:rPr lang="en-US" sz="1400" dirty="0" smtClean="0"/>
              <a:t>(Jack, 2016)</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86A9DFD4-1800-4D2E-AE03-CA69FBA62007}" type="slidenum">
              <a:rPr lang="en-US" smtClean="0"/>
              <a:t>3</a:t>
            </a:fld>
            <a:endParaRPr lang="en-US"/>
          </a:p>
        </p:txBody>
      </p:sp>
    </p:spTree>
    <p:extLst>
      <p:ext uri="{BB962C8B-B14F-4D97-AF65-F5344CB8AC3E}">
        <p14:creationId xmlns:p14="http://schemas.microsoft.com/office/powerpoint/2010/main" val="414225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89566" y="1561668"/>
            <a:ext cx="6858000" cy="4708981"/>
          </a:xfrm>
          <a:prstGeom prst="rect">
            <a:avLst/>
          </a:prstGeom>
        </p:spPr>
        <p:txBody>
          <a:bodyPr wrap="square">
            <a:spAutoFit/>
          </a:bodyPr>
          <a:lstStyle/>
          <a:p>
            <a:pPr algn="ctr"/>
            <a:r>
              <a:rPr lang="en-US" sz="2800" b="1" dirty="0"/>
              <a:t>Provides an opportunity for clients to make the connection between violence, health problems, and risk behaviors. </a:t>
            </a:r>
          </a:p>
          <a:p>
            <a:pPr algn="ctr"/>
            <a:endParaRPr lang="en-US" b="1" dirty="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r>
              <a:rPr lang="en-US" sz="2400" dirty="0"/>
              <a:t>* If you currently have </a:t>
            </a:r>
            <a:r>
              <a:rPr lang="en-US" sz="2400" dirty="0" smtClean="0"/>
              <a:t>IPV/SV/HT </a:t>
            </a:r>
            <a:r>
              <a:rPr lang="en-US" sz="2400" dirty="0"/>
              <a:t>screening as part of your health center requirements: we strongly recommend first doing universal education.</a:t>
            </a:r>
            <a:endParaRPr lang="en-US" sz="2400" b="1" dirty="0"/>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495300" y="702513"/>
            <a:ext cx="8001000" cy="646331"/>
          </a:xfrm>
          <a:prstGeom prst="rect">
            <a:avLst/>
          </a:prstGeom>
        </p:spPr>
        <p:txBody>
          <a:bodyPr wrap="square">
            <a:spAutoFit/>
          </a:bodyPr>
          <a:lstStyle/>
          <a:p>
            <a:pPr algn="ctr"/>
            <a:r>
              <a:rPr lang="en-US" sz="3600" b="1" dirty="0"/>
              <a:t>Universal Education</a:t>
            </a:r>
            <a:endParaRPr lang="en-US" sz="3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0" y="3024475"/>
            <a:ext cx="2666999" cy="1776126"/>
          </a:xfrm>
          <a:prstGeom prst="rect">
            <a:avLst/>
          </a:prstGeom>
          <a:ln>
            <a:solidFill>
              <a:schemeClr val="tx1"/>
            </a:solidFill>
          </a:ln>
        </p:spPr>
      </p:pic>
    </p:spTree>
    <p:extLst>
      <p:ext uri="{BB962C8B-B14F-4D97-AF65-F5344CB8AC3E}">
        <p14:creationId xmlns:p14="http://schemas.microsoft.com/office/powerpoint/2010/main" val="127413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89566" y="1857556"/>
            <a:ext cx="6858000" cy="830997"/>
          </a:xfrm>
          <a:prstGeom prst="rect">
            <a:avLst/>
          </a:prstGeom>
        </p:spPr>
        <p:txBody>
          <a:bodyPr wrap="square">
            <a:spAutoFit/>
          </a:bodyPr>
          <a:lstStyle/>
          <a:p>
            <a:r>
              <a:rPr lang="en-US" sz="2400" dirty="0" smtClean="0"/>
              <a:t>Shifting to offering patients universal education about the impact of IPV/SV/HT on health may serve as:</a:t>
            </a: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3" name="Rectangle 2"/>
          <p:cNvSpPr/>
          <p:nvPr/>
        </p:nvSpPr>
        <p:spPr>
          <a:xfrm>
            <a:off x="495300" y="702513"/>
            <a:ext cx="8001000" cy="646331"/>
          </a:xfrm>
          <a:prstGeom prst="rect">
            <a:avLst/>
          </a:prstGeom>
        </p:spPr>
        <p:txBody>
          <a:bodyPr wrap="square">
            <a:spAutoFit/>
          </a:bodyPr>
          <a:lstStyle/>
          <a:p>
            <a:pPr algn="ctr"/>
            <a:r>
              <a:rPr lang="en-US" sz="3600" b="1" dirty="0" smtClean="0"/>
              <a:t>Moving Upstream</a:t>
            </a:r>
            <a:endParaRPr lang="en-US" sz="3600" dirty="0"/>
          </a:p>
        </p:txBody>
      </p:sp>
      <p:graphicFrame>
        <p:nvGraphicFramePr>
          <p:cNvPr id="2" name="Diagram 1"/>
          <p:cNvGraphicFramePr/>
          <p:nvPr>
            <p:extLst>
              <p:ext uri="{D42A27DB-BD31-4B8C-83A1-F6EECF244321}">
                <p14:modId xmlns:p14="http://schemas.microsoft.com/office/powerpoint/2010/main" val="3575778041"/>
              </p:ext>
            </p:extLst>
          </p:nvPr>
        </p:nvGraphicFramePr>
        <p:xfrm>
          <a:off x="990600" y="2386727"/>
          <a:ext cx="717761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816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rved Left Arrow 7"/>
          <p:cNvSpPr/>
          <p:nvPr/>
        </p:nvSpPr>
        <p:spPr>
          <a:xfrm rot="603261">
            <a:off x="5976410" y="3186828"/>
            <a:ext cx="1578254" cy="2667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2766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7" y="17526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1805521" y="657633"/>
            <a:ext cx="5626092" cy="1077218"/>
          </a:xfrm>
          <a:prstGeom prst="rect">
            <a:avLst/>
          </a:prstGeom>
        </p:spPr>
        <p:txBody>
          <a:bodyPr wrap="none">
            <a:spAutoFit/>
          </a:bodyPr>
          <a:lstStyle/>
          <a:p>
            <a:pPr algn="ctr"/>
            <a:r>
              <a:rPr lang="en-US" sz="3200" b="1" dirty="0" smtClean="0"/>
              <a:t>Changing the Way We Address </a:t>
            </a:r>
          </a:p>
          <a:p>
            <a:pPr algn="ctr"/>
            <a:r>
              <a:rPr lang="en-US" sz="3200" b="1" dirty="0" smtClean="0"/>
              <a:t>IPV/SV/HT</a:t>
            </a:r>
            <a:endParaRPr lang="en-US" sz="3200" dirty="0"/>
          </a:p>
        </p:txBody>
      </p:sp>
      <p:graphicFrame>
        <p:nvGraphicFramePr>
          <p:cNvPr id="2" name="Diagram 1"/>
          <p:cNvGraphicFramePr/>
          <p:nvPr>
            <p:extLst>
              <p:ext uri="{D42A27DB-BD31-4B8C-83A1-F6EECF244321}">
                <p14:modId xmlns:p14="http://schemas.microsoft.com/office/powerpoint/2010/main" val="750059573"/>
              </p:ext>
            </p:extLst>
          </p:nvPr>
        </p:nvGraphicFramePr>
        <p:xfrm>
          <a:off x="1444237" y="1828800"/>
          <a:ext cx="60960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457200" y="3820180"/>
            <a:ext cx="8229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Education Every Time</a:t>
            </a:r>
            <a:endParaRPr lang="en-US" sz="2800" b="1" dirty="0">
              <a:effectLst>
                <a:outerShdw blurRad="38100" dist="38100" dir="2700000" algn="tl">
                  <a:srgbClr val="000000">
                    <a:alpha val="43137"/>
                  </a:srgbClr>
                </a:outerShdw>
              </a:effectLst>
            </a:endParaRPr>
          </a:p>
        </p:txBody>
      </p:sp>
      <p:sp>
        <p:nvSpPr>
          <p:cNvPr id="13" name="Curved Left Arrow 12"/>
          <p:cNvSpPr/>
          <p:nvPr/>
        </p:nvSpPr>
        <p:spPr>
          <a:xfrm rot="9263334">
            <a:off x="1750914" y="3416997"/>
            <a:ext cx="1211422" cy="24717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wn Arrow 13"/>
          <p:cNvSpPr/>
          <p:nvPr/>
        </p:nvSpPr>
        <p:spPr>
          <a:xfrm rot="16200000">
            <a:off x="4458895" y="2614634"/>
            <a:ext cx="505579" cy="628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532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70566" y="1772455"/>
            <a:ext cx="6096000" cy="3790145"/>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Rectangle 7"/>
          <p:cNvSpPr/>
          <p:nvPr/>
        </p:nvSpPr>
        <p:spPr>
          <a:xfrm>
            <a:off x="1828800" y="1857556"/>
            <a:ext cx="6218766" cy="3508653"/>
          </a:xfrm>
          <a:prstGeom prst="rect">
            <a:avLst/>
          </a:prstGeom>
        </p:spPr>
        <p:txBody>
          <a:bodyPr wrap="square">
            <a:spAutoFit/>
          </a:bodyPr>
          <a:lstStyle/>
          <a:p>
            <a:r>
              <a:rPr lang="en-US" sz="5400" b="1" dirty="0" smtClean="0">
                <a:solidFill>
                  <a:srgbClr val="A8AF27"/>
                </a:solidFill>
              </a:rPr>
              <a:t>C</a:t>
            </a:r>
            <a:r>
              <a:rPr lang="en-US" sz="5400" dirty="0" smtClean="0"/>
              <a:t>onfidentiality</a:t>
            </a:r>
          </a:p>
          <a:p>
            <a:r>
              <a:rPr lang="en-US" sz="5400" b="1" dirty="0" smtClean="0">
                <a:solidFill>
                  <a:srgbClr val="A8AF27"/>
                </a:solidFill>
              </a:rPr>
              <a:t>U</a:t>
            </a:r>
            <a:r>
              <a:rPr lang="en-US" sz="5400" dirty="0" smtClean="0"/>
              <a:t>niversal Education</a:t>
            </a:r>
          </a:p>
          <a:p>
            <a:r>
              <a:rPr lang="en-US" sz="5400" b="1" dirty="0" smtClean="0">
                <a:solidFill>
                  <a:srgbClr val="A8AF27"/>
                </a:solidFill>
              </a:rPr>
              <a:t>E</a:t>
            </a:r>
            <a:r>
              <a:rPr lang="en-US" sz="5400" dirty="0" smtClean="0"/>
              <a:t>mpowerment</a:t>
            </a:r>
          </a:p>
          <a:p>
            <a:r>
              <a:rPr lang="en-US" sz="6000" b="1" dirty="0" smtClean="0">
                <a:solidFill>
                  <a:srgbClr val="A8AF27"/>
                </a:solidFill>
              </a:rPr>
              <a:t>S</a:t>
            </a:r>
            <a:r>
              <a:rPr lang="en-US" sz="5400" dirty="0" smtClean="0"/>
              <a:t>upport</a:t>
            </a: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4478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3" name="Rectangle 2"/>
          <p:cNvSpPr/>
          <p:nvPr/>
        </p:nvSpPr>
        <p:spPr>
          <a:xfrm>
            <a:off x="618066" y="786625"/>
            <a:ext cx="8001000" cy="646331"/>
          </a:xfrm>
          <a:prstGeom prst="rect">
            <a:avLst/>
          </a:prstGeom>
        </p:spPr>
        <p:txBody>
          <a:bodyPr wrap="square">
            <a:spAutoFit/>
          </a:bodyPr>
          <a:lstStyle/>
          <a:p>
            <a:pPr algn="ctr"/>
            <a:r>
              <a:rPr lang="en-US" sz="3600" b="1" dirty="0" smtClean="0"/>
              <a:t>CUES: </a:t>
            </a:r>
            <a:r>
              <a:rPr lang="en-US" sz="3200" b="1" dirty="0" smtClean="0"/>
              <a:t>An Evidence-based Intervention</a:t>
            </a:r>
            <a:endParaRPr lang="en-US" sz="3200" dirty="0"/>
          </a:p>
        </p:txBody>
      </p:sp>
    </p:spTree>
    <p:extLst>
      <p:ext uri="{BB962C8B-B14F-4D97-AF65-F5344CB8AC3E}">
        <p14:creationId xmlns:p14="http://schemas.microsoft.com/office/powerpoint/2010/main" val="247351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276600"/>
            <a:ext cx="532040" cy="216141"/>
          </a:xfrm>
          <a:prstGeom prst="rect">
            <a:avLst/>
          </a:prstGeom>
        </p:spPr>
      </p:pic>
      <p:sp>
        <p:nvSpPr>
          <p:cNvPr id="5" name="Title 11"/>
          <p:cNvSpPr txBox="1">
            <a:spLocks/>
          </p:cNvSpPr>
          <p:nvPr/>
        </p:nvSpPr>
        <p:spPr>
          <a:xfrm>
            <a:off x="732366" y="821622"/>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89566" y="13716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2766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2800" dirty="0"/>
          </a:p>
        </p:txBody>
      </p:sp>
      <p:sp>
        <p:nvSpPr>
          <p:cNvPr id="7" name="Rectangle 6"/>
          <p:cNvSpPr/>
          <p:nvPr/>
        </p:nvSpPr>
        <p:spPr>
          <a:xfrm>
            <a:off x="2538987" y="801469"/>
            <a:ext cx="4159152" cy="646331"/>
          </a:xfrm>
          <a:prstGeom prst="rect">
            <a:avLst/>
          </a:prstGeom>
        </p:spPr>
        <p:txBody>
          <a:bodyPr wrap="none">
            <a:spAutoFit/>
          </a:bodyPr>
          <a:lstStyle/>
          <a:p>
            <a:pPr algn="ctr"/>
            <a:r>
              <a:rPr lang="en-US" sz="3600" b="1" dirty="0">
                <a:ln w="3175" cmpd="sng">
                  <a:noFill/>
                </a:ln>
                <a:latin typeface="+mj-lt"/>
                <a:ea typeface="+mj-ea"/>
                <a:cs typeface="+mj-cs"/>
              </a:rPr>
              <a:t>CUES: Who/When?</a:t>
            </a:r>
          </a:p>
        </p:txBody>
      </p:sp>
      <p:sp>
        <p:nvSpPr>
          <p:cNvPr id="11" name="TextBox 10"/>
          <p:cNvSpPr txBox="1"/>
          <p:nvPr/>
        </p:nvSpPr>
        <p:spPr>
          <a:xfrm>
            <a:off x="1027535" y="1487031"/>
            <a:ext cx="7344460" cy="1815882"/>
          </a:xfrm>
          <a:prstGeom prst="rect">
            <a:avLst/>
          </a:prstGeom>
          <a:noFill/>
        </p:spPr>
        <p:txBody>
          <a:bodyPr wrap="square" rtlCol="0">
            <a:spAutoFit/>
          </a:bodyPr>
          <a:lstStyle/>
          <a:p>
            <a:pPr indent="-342900"/>
            <a:r>
              <a:rPr lang="en-US" sz="2800" b="1" dirty="0">
                <a:ln w="3175" cmpd="sng">
                  <a:noFill/>
                </a:ln>
                <a:latin typeface="+mj-lt"/>
                <a:ea typeface="+mj-ea"/>
                <a:cs typeface="+mj-cs"/>
              </a:rPr>
              <a:t>Who does it? </a:t>
            </a:r>
            <a:r>
              <a:rPr lang="en-US" sz="2800" dirty="0">
                <a:ln w="3175" cmpd="sng">
                  <a:noFill/>
                </a:ln>
                <a:latin typeface="+mj-lt"/>
                <a:ea typeface="+mj-ea"/>
                <a:cs typeface="+mj-cs"/>
              </a:rPr>
              <a:t>Every health center is different so pick the health professional that is the best fit for your office.  This may be medical assistants, behavioral health providers, MD, NP, PA, or nurses. </a:t>
            </a:r>
          </a:p>
        </p:txBody>
      </p:sp>
      <p:pic>
        <p:nvPicPr>
          <p:cNvPr id="8" name="Content Placeholder 4"/>
          <p:cNvPicPr>
            <a:picLocks noChangeAspect="1"/>
          </p:cNvPicPr>
          <p:nvPr/>
        </p:nvPicPr>
        <p:blipFill rotWithShape="1">
          <a:blip r:embed="rId4"/>
          <a:srcRect l="28017" t="32362" r="63059" b="38014"/>
          <a:stretch/>
        </p:blipFill>
        <p:spPr>
          <a:xfrm>
            <a:off x="5867400" y="3429000"/>
            <a:ext cx="2471105" cy="2362200"/>
          </a:xfrm>
          <a:prstGeom prst="rect">
            <a:avLst/>
          </a:prstGeom>
        </p:spPr>
      </p:pic>
      <p:sp>
        <p:nvSpPr>
          <p:cNvPr id="2" name="Rectangle 1"/>
          <p:cNvSpPr/>
          <p:nvPr/>
        </p:nvSpPr>
        <p:spPr>
          <a:xfrm>
            <a:off x="1000394" y="3505200"/>
            <a:ext cx="5019405" cy="2182649"/>
          </a:xfrm>
          <a:prstGeom prst="rect">
            <a:avLst/>
          </a:prstGeom>
        </p:spPr>
        <p:txBody>
          <a:bodyPr wrap="square">
            <a:spAutoFit/>
          </a:bodyPr>
          <a:lstStyle/>
          <a:p>
            <a:pPr lvl="0" indent="-342900">
              <a:spcBef>
                <a:spcPts val="700"/>
              </a:spcBef>
            </a:pPr>
            <a:r>
              <a:rPr lang="en-US" sz="2800" b="1" dirty="0">
                <a:ln w="3175" cmpd="sng">
                  <a:noFill/>
                </a:ln>
                <a:solidFill>
                  <a:prstClr val="black"/>
                </a:solidFill>
              </a:rPr>
              <a:t>Who gets it? </a:t>
            </a:r>
            <a:r>
              <a:rPr lang="en-US" sz="2800" dirty="0">
                <a:ln w="3175" cmpd="sng">
                  <a:noFill/>
                </a:ln>
                <a:solidFill>
                  <a:prstClr val="black"/>
                </a:solidFill>
              </a:rPr>
              <a:t>Every patient. </a:t>
            </a:r>
            <a:r>
              <a:rPr lang="en-US" sz="2800" dirty="0" smtClean="0">
                <a:ln w="3175" cmpd="sng">
                  <a:noFill/>
                </a:ln>
                <a:solidFill>
                  <a:prstClr val="black"/>
                </a:solidFill>
              </a:rPr>
              <a:t>If </a:t>
            </a:r>
            <a:r>
              <a:rPr lang="en-US" sz="2800" dirty="0">
                <a:ln w="3175" cmpd="sng">
                  <a:noFill/>
                </a:ln>
                <a:solidFill>
                  <a:prstClr val="black"/>
                </a:solidFill>
              </a:rPr>
              <a:t>your patient is a child you </a:t>
            </a:r>
            <a:r>
              <a:rPr lang="en-US" sz="2800" dirty="0" smtClean="0">
                <a:ln w="3175" cmpd="sng">
                  <a:noFill/>
                </a:ln>
                <a:solidFill>
                  <a:prstClr val="black"/>
                </a:solidFill>
              </a:rPr>
              <a:t>can </a:t>
            </a:r>
            <a:r>
              <a:rPr lang="en-US" sz="2800" dirty="0">
                <a:ln w="3175" cmpd="sng">
                  <a:noFill/>
                </a:ln>
                <a:solidFill>
                  <a:prstClr val="black"/>
                </a:solidFill>
              </a:rPr>
              <a:t>give it to </a:t>
            </a:r>
            <a:r>
              <a:rPr lang="en-US" sz="2800" dirty="0" smtClean="0">
                <a:ln w="3175" cmpd="sng">
                  <a:noFill/>
                </a:ln>
                <a:solidFill>
                  <a:prstClr val="black"/>
                </a:solidFill>
              </a:rPr>
              <a:t>child’s parent or guardian</a:t>
            </a:r>
            <a:r>
              <a:rPr lang="en-US" sz="2800" dirty="0">
                <a:ln w="3175" cmpd="sng">
                  <a:noFill/>
                </a:ln>
                <a:solidFill>
                  <a:prstClr val="black"/>
                </a:solidFill>
              </a:rPr>
              <a:t>. </a:t>
            </a:r>
          </a:p>
          <a:p>
            <a:pPr lvl="0" indent="-342900">
              <a:spcBef>
                <a:spcPts val="700"/>
              </a:spcBef>
            </a:pPr>
            <a:r>
              <a:rPr lang="en-US" dirty="0">
                <a:ln w="3175" cmpd="sng">
                  <a:noFill/>
                </a:ln>
                <a:solidFill>
                  <a:prstClr val="black"/>
                </a:solidFill>
              </a:rPr>
              <a:t/>
            </a:r>
            <a:br>
              <a:rPr lang="en-US" dirty="0">
                <a:ln w="3175" cmpd="sng">
                  <a:noFill/>
                </a:ln>
                <a:solidFill>
                  <a:prstClr val="black"/>
                </a:solidFill>
              </a:rPr>
            </a:br>
            <a:r>
              <a:rPr lang="en-US" sz="2800" b="1" dirty="0">
                <a:ln w="3175" cmpd="sng">
                  <a:noFill/>
                </a:ln>
                <a:solidFill>
                  <a:prstClr val="black"/>
                </a:solidFill>
              </a:rPr>
              <a:t>When? </a:t>
            </a:r>
            <a:r>
              <a:rPr lang="en-US" sz="2800" dirty="0">
                <a:ln w="3175" cmpd="sng">
                  <a:noFill/>
                </a:ln>
                <a:solidFill>
                  <a:prstClr val="black"/>
                </a:solidFill>
              </a:rPr>
              <a:t>EVERY TIME.</a:t>
            </a:r>
          </a:p>
        </p:txBody>
      </p:sp>
    </p:spTree>
    <p:extLst>
      <p:ext uri="{BB962C8B-B14F-4D97-AF65-F5344CB8AC3E}">
        <p14:creationId xmlns:p14="http://schemas.microsoft.com/office/powerpoint/2010/main" val="382027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3352800"/>
            <a:ext cx="532040" cy="216141"/>
          </a:xfrm>
          <a:prstGeom prst="rect">
            <a:avLst/>
          </a:prstGeom>
        </p:spPr>
      </p:pic>
      <p:sp>
        <p:nvSpPr>
          <p:cNvPr id="5" name="Title 11"/>
          <p:cNvSpPr txBox="1">
            <a:spLocks/>
          </p:cNvSpPr>
          <p:nvPr/>
        </p:nvSpPr>
        <p:spPr>
          <a:xfrm>
            <a:off x="838200" y="915337"/>
            <a:ext cx="7315200" cy="8372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latin typeface="Avenir LT Std 35 Light" panose="020B0402020203020204" pitchFamily="34" charset="0"/>
            </a:endParaRPr>
          </a:p>
        </p:txBody>
      </p:sp>
      <p:cxnSp>
        <p:nvCxnSpPr>
          <p:cNvPr id="6" name="Straight Connector 5"/>
          <p:cNvCxnSpPr/>
          <p:nvPr/>
        </p:nvCxnSpPr>
        <p:spPr>
          <a:xfrm>
            <a:off x="1151466" y="1765426"/>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903251" y="3124200"/>
            <a:ext cx="2906749" cy="2743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p>
        </p:txBody>
      </p:sp>
      <p:sp>
        <p:nvSpPr>
          <p:cNvPr id="3" name="Rectangle 2"/>
          <p:cNvSpPr/>
          <p:nvPr/>
        </p:nvSpPr>
        <p:spPr>
          <a:xfrm>
            <a:off x="990600" y="1084625"/>
            <a:ext cx="7162800" cy="646331"/>
          </a:xfrm>
          <a:prstGeom prst="rect">
            <a:avLst/>
          </a:prstGeom>
        </p:spPr>
        <p:txBody>
          <a:bodyPr wrap="square">
            <a:spAutoFit/>
          </a:bodyPr>
          <a:lstStyle/>
          <a:p>
            <a:pPr algn="ctr"/>
            <a:r>
              <a:rPr lang="en-US" sz="3600" b="1" dirty="0" smtClean="0">
                <a:ln w="3175" cmpd="sng">
                  <a:noFill/>
                </a:ln>
                <a:solidFill>
                  <a:srgbClr val="A8AF27"/>
                </a:solidFill>
                <a:latin typeface="+mj-lt"/>
                <a:ea typeface="+mj-ea"/>
                <a:cs typeface="+mj-cs"/>
              </a:rPr>
              <a:t>C: </a:t>
            </a:r>
            <a:r>
              <a:rPr lang="en-US" sz="3600" b="1" dirty="0" smtClean="0">
                <a:ln w="3175" cmpd="sng">
                  <a:noFill/>
                </a:ln>
                <a:solidFill>
                  <a:schemeClr val="tx1">
                    <a:lumMod val="85000"/>
                    <a:lumOff val="15000"/>
                  </a:schemeClr>
                </a:solidFill>
                <a:latin typeface="+mj-lt"/>
                <a:ea typeface="+mj-ea"/>
                <a:cs typeface="+mj-cs"/>
              </a:rPr>
              <a:t>Confidentiality</a:t>
            </a:r>
            <a:endParaRPr lang="en-US" sz="3600" b="1" dirty="0">
              <a:ln w="3175" cmpd="sng">
                <a:noFill/>
              </a:ln>
              <a:solidFill>
                <a:schemeClr val="tx1">
                  <a:lumMod val="85000"/>
                  <a:lumOff val="15000"/>
                </a:schemeClr>
              </a:solidFill>
              <a:latin typeface="+mj-lt"/>
              <a:ea typeface="+mj-ea"/>
              <a:cs typeface="+mj-cs"/>
            </a:endParaRPr>
          </a:p>
        </p:txBody>
      </p:sp>
      <p:graphicFrame>
        <p:nvGraphicFramePr>
          <p:cNvPr id="11" name="Diagram 10"/>
          <p:cNvGraphicFramePr/>
          <p:nvPr>
            <p:extLst>
              <p:ext uri="{D42A27DB-BD31-4B8C-83A1-F6EECF244321}">
                <p14:modId xmlns:p14="http://schemas.microsoft.com/office/powerpoint/2010/main" val="238277112"/>
              </p:ext>
            </p:extLst>
          </p:nvPr>
        </p:nvGraphicFramePr>
        <p:xfrm>
          <a:off x="1265766" y="2133600"/>
          <a:ext cx="6629400" cy="3666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9675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102203</TotalTime>
  <Words>2237</Words>
  <Application>Microsoft Office PowerPoint</Application>
  <PresentationFormat>On-screen Show (4:3)</PresentationFormat>
  <Paragraphs>266</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Arial Bold</vt:lpstr>
      <vt:lpstr>Avenir LT Std 35 Light</vt:lpstr>
      <vt:lpstr>Calibri</vt:lpstr>
      <vt:lpstr>Courier New</vt:lpstr>
      <vt:lpstr>Garamond</vt:lpstr>
      <vt:lpstr>Verdana</vt:lpstr>
      <vt:lpstr>Wingdings</vt:lpstr>
      <vt:lpstr>Organic</vt:lpstr>
      <vt:lpstr>Best Practice for Health Centers </vt:lpstr>
      <vt:lpstr>PowerPoint Presentation</vt:lpstr>
      <vt:lpstr>Making the Shift from  Disclosure Driven Practices</vt:lpstr>
      <vt:lpstr>PowerPoint Presentation</vt:lpstr>
      <vt:lpstr>PowerPoint Presentation</vt:lpstr>
      <vt:lpstr>PowerPoint Presentation</vt:lpstr>
      <vt:lpstr>PowerPoint Presentation</vt:lpstr>
      <vt:lpstr>PowerPoint Presentation</vt:lpstr>
      <vt:lpstr>PowerPoint Presentation</vt:lpstr>
      <vt:lpstr>“We always see patients alone”</vt:lpstr>
      <vt:lpstr>PowerPoint Presentation</vt:lpstr>
      <vt:lpstr>PowerPoint Presentation</vt:lpstr>
      <vt:lpstr>PowerPoint Presentation</vt:lpstr>
      <vt:lpstr>PowerPoint Presentation</vt:lpstr>
      <vt:lpstr>PowerPoint Presentation</vt:lpstr>
      <vt:lpstr>S: Important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PMicca</dc:creator>
  <cp:lastModifiedBy>Atwerebour, Edith</cp:lastModifiedBy>
  <cp:revision>452</cp:revision>
  <cp:lastPrinted>2019-09-23T13:19:25Z</cp:lastPrinted>
  <dcterms:created xsi:type="dcterms:W3CDTF">2016-03-10T03:33:11Z</dcterms:created>
  <dcterms:modified xsi:type="dcterms:W3CDTF">2019-10-21T17:36:43Z</dcterms:modified>
</cp:coreProperties>
</file>