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7" r:id="rId2"/>
    <p:sldId id="331" r:id="rId3"/>
    <p:sldId id="367" r:id="rId4"/>
    <p:sldId id="368" r:id="rId5"/>
    <p:sldId id="277" r:id="rId6"/>
    <p:sldId id="372" r:id="rId7"/>
    <p:sldId id="338" r:id="rId8"/>
    <p:sldId id="322" r:id="rId9"/>
    <p:sldId id="339" r:id="rId10"/>
    <p:sldId id="259" r:id="rId11"/>
    <p:sldId id="297" r:id="rId12"/>
    <p:sldId id="373" r:id="rId13"/>
    <p:sldId id="352" r:id="rId14"/>
    <p:sldId id="374" r:id="rId15"/>
    <p:sldId id="340" r:id="rId16"/>
    <p:sldId id="379" r:id="rId17"/>
    <p:sldId id="377" r:id="rId18"/>
    <p:sldId id="375" r:id="rId19"/>
    <p:sldId id="324" r:id="rId20"/>
    <p:sldId id="376" r:id="rId21"/>
    <p:sldId id="326" r:id="rId22"/>
    <p:sldId id="357" r:id="rId23"/>
    <p:sldId id="356" r:id="rId24"/>
    <p:sldId id="327" r:id="rId25"/>
    <p:sldId id="358" r:id="rId26"/>
    <p:sldId id="380" r:id="rId27"/>
    <p:sldId id="366" r:id="rId28"/>
    <p:sldId id="276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owski, Michael" initials="MM" lastIdx="2" clrIdx="0">
    <p:extLst>
      <p:ext uri="{19B8F6BF-5375-455C-9EA6-DF929625EA0E}">
        <p15:presenceInfo xmlns:p15="http://schemas.microsoft.com/office/powerpoint/2012/main" userId="S::Michael.Makowski@ct.gov::80d0e74b-1fd8-4935-a010-fb643ebf4242" providerId="AD"/>
      </p:ext>
    </p:extLst>
  </p:cmAuthor>
  <p:cmAuthor id="2" name="Logan, Susan" initials="LS" lastIdx="53" clrIdx="1">
    <p:extLst>
      <p:ext uri="{19B8F6BF-5375-455C-9EA6-DF929625EA0E}">
        <p15:presenceInfo xmlns:p15="http://schemas.microsoft.com/office/powerpoint/2012/main" userId="S-1-5-21-746137067-854245398-682003330-251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owskiM\Desktop\mike\CTSTAB_9_2_20_charts_update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Deaths by Suicide in CT from 2015 to 2021*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'suicide deaths'!$B$1</c:f>
              <c:strCache>
                <c:ptCount val="1"/>
                <c:pt idx="0">
                  <c:v>Number of Deaths by Suicide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392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31-4C35-B561-55724B9BA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'suicide deaths'!$A$2:$A$8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'suicide deaths'!$B$2:$B$8</c:f>
              <c:numCache>
                <c:formatCode>General</c:formatCode>
                <c:ptCount val="7"/>
                <c:pt idx="0">
                  <c:v>384</c:v>
                </c:pt>
                <c:pt idx="1">
                  <c:v>389</c:v>
                </c:pt>
                <c:pt idx="2">
                  <c:v>403</c:v>
                </c:pt>
                <c:pt idx="3">
                  <c:v>420</c:v>
                </c:pt>
                <c:pt idx="4">
                  <c:v>426</c:v>
                </c:pt>
                <c:pt idx="5">
                  <c:v>359</c:v>
                </c:pt>
                <c:pt idx="6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1-4C35-B561-55724B9BA2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9585720"/>
        <c:axId val="529588464"/>
      </c:barChart>
      <c:catAx>
        <c:axId val="529585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88464"/>
        <c:crosses val="autoZero"/>
        <c:auto val="1"/>
        <c:lblAlgn val="ctr"/>
        <c:lblOffset val="100"/>
        <c:noMultiLvlLbl val="0"/>
      </c:catAx>
      <c:valAx>
        <c:axId val="52958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Suicides 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85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Rate of Homicides by Race</a:t>
            </a:r>
            <a:r>
              <a:rPr lang="en-US" sz="1050" b="1" baseline="0" dirty="0"/>
              <a:t> and Ethnicity per 100,000 Population, CT 2015-2019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399644798082849"/>
          <c:y val="0.17438205816846911"/>
          <c:w val="0.5603621524468636"/>
          <c:h val="0.73698162127165789"/>
        </c:manualLayout>
      </c:layout>
      <c:barChart>
        <c:barDir val="bar"/>
        <c:grouping val="clustered"/>
        <c:varyColors val="0"/>
        <c:ser>
          <c:idx val="3"/>
          <c:order val="1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2075F22-1015-4B17-9BBC-B02406631B6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 (12.3-15.7)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585-4028-8D65-D4219DE7E0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54E58B-F193-431D-B7DC-70987123E25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(1.2-1.6)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C07-4F5C-A118-EF2FE50D3E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29B7D02-E482-417E-9DB6-6F95C735A62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0 (3.8-5.4)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85-4028-8D65-D4219DE7E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Sheet1!$B$20:$B$23</c:f>
              <c:strCache>
                <c:ptCount val="4"/>
                <c:pt idx="0">
                  <c:v>Non-Hispanic Black</c:v>
                </c:pt>
                <c:pt idx="1">
                  <c:v>Non-Hispanic White</c:v>
                </c:pt>
                <c:pt idx="2">
                  <c:v>Non-Hispanic, Other*</c:v>
                </c:pt>
                <c:pt idx="3">
                  <c:v>Hispanic</c:v>
                </c:pt>
              </c:strCache>
            </c:strRef>
          </c:cat>
          <c:val>
            <c:numRef>
              <c:f>Sheet1!$F$20:$F$23</c:f>
              <c:numCache>
                <c:formatCode>General</c:formatCode>
                <c:ptCount val="4"/>
                <c:pt idx="0">
                  <c:v>14</c:v>
                </c:pt>
                <c:pt idx="1">
                  <c:v>1.37</c:v>
                </c:pt>
                <c:pt idx="2">
                  <c:v>0.05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5-4028-8D65-D4219DE7E0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3528472"/>
        <c:axId val="3164836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Sheet1!$B$20:$B$23</c15:sqref>
                        </c15:formulaRef>
                      </c:ext>
                    </c:extLst>
                    <c:strCache>
                      <c:ptCount val="4"/>
                      <c:pt idx="0">
                        <c:v>Non-Hispanic Black</c:v>
                      </c:pt>
                      <c:pt idx="1">
                        <c:v>Non-Hispanic White</c:v>
                      </c:pt>
                      <c:pt idx="2">
                        <c:v>Non-Hispanic, Other*</c:v>
                      </c:pt>
                      <c:pt idx="3">
                        <c:v>Hispanic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Sheet1!$C$20:$C$23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585-4028-8D65-D4219DE7E024}"/>
                  </c:ext>
                </c:extLst>
              </c15:ser>
            </c15:filteredBarSeries>
          </c:ext>
        </c:extLst>
      </c:barChart>
      <c:catAx>
        <c:axId val="413528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483624"/>
        <c:crosses val="autoZero"/>
        <c:auto val="1"/>
        <c:lblAlgn val="ctr"/>
        <c:lblOffset val="100"/>
        <c:noMultiLvlLbl val="0"/>
      </c:catAx>
      <c:valAx>
        <c:axId val="316483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52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Substances found in Homicides at the Time of Autopsy by Age Group</a:t>
            </a:r>
          </a:p>
          <a:p>
            <a:pPr algn="ctr" rtl="0"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Sheet1!$B$35</c:f>
              <c:strCache>
                <c:ptCount val="1"/>
                <c:pt idx="0">
                  <c:v>Cocaine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Sheet1!$A$36:$A$42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Sheet1!$B$36:$B$42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35</c:v>
                </c:pt>
                <c:pt idx="3">
                  <c:v>21</c:v>
                </c:pt>
                <c:pt idx="4">
                  <c:v>24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84-4941-9696-2D866D9B75AB}"/>
            </c:ext>
          </c:extLst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Sheet1!$A$36:$A$42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Sheet1!$C$36:$C$42</c:f>
              <c:numCache>
                <c:formatCode>General</c:formatCode>
                <c:ptCount val="7"/>
                <c:pt idx="0">
                  <c:v>18</c:v>
                </c:pt>
                <c:pt idx="1">
                  <c:v>100</c:v>
                </c:pt>
                <c:pt idx="2">
                  <c:v>126</c:v>
                </c:pt>
                <c:pt idx="3">
                  <c:v>62</c:v>
                </c:pt>
                <c:pt idx="4">
                  <c:v>21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84-4941-9696-2D866D9B75AB}"/>
            </c:ext>
          </c:extLst>
        </c:ser>
        <c:ser>
          <c:idx val="2"/>
          <c:order val="2"/>
          <c:tx>
            <c:strRef>
              <c:f>Sheet1!$D$35</c:f>
              <c:strCache>
                <c:ptCount val="1"/>
                <c:pt idx="0">
                  <c:v>BAC≥.80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Sheet1!$A$36:$A$42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Sheet1!$D$36:$D$42</c:f>
              <c:numCache>
                <c:formatCode>General</c:formatCode>
                <c:ptCount val="7"/>
                <c:pt idx="0">
                  <c:v>2</c:v>
                </c:pt>
                <c:pt idx="1">
                  <c:v>13</c:v>
                </c:pt>
                <c:pt idx="2">
                  <c:v>49</c:v>
                </c:pt>
                <c:pt idx="3">
                  <c:v>46</c:v>
                </c:pt>
                <c:pt idx="4">
                  <c:v>24</c:v>
                </c:pt>
                <c:pt idx="5">
                  <c:v>13</c:v>
                </c:pt>
                <c:pt idx="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84-4941-9696-2D866D9B75AB}"/>
            </c:ext>
          </c:extLst>
        </c:ser>
        <c:ser>
          <c:idx val="3"/>
          <c:order val="3"/>
          <c:tx>
            <c:strRef>
              <c:f>Sheet1!$E$35</c:f>
              <c:strCache>
                <c:ptCount val="1"/>
                <c:pt idx="0">
                  <c:v>Opiates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Sheet1!$A$36:$A$42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Sheet1!$E$36:$E$42</c:f>
              <c:numCache>
                <c:formatCode>General</c:formatCode>
                <c:ptCount val="7"/>
                <c:pt idx="0">
                  <c:v>8</c:v>
                </c:pt>
                <c:pt idx="1">
                  <c:v>19</c:v>
                </c:pt>
                <c:pt idx="2">
                  <c:v>36</c:v>
                </c:pt>
                <c:pt idx="3">
                  <c:v>16</c:v>
                </c:pt>
                <c:pt idx="4">
                  <c:v>18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84-4941-9696-2D866D9B75AB}"/>
            </c:ext>
          </c:extLst>
        </c:ser>
        <c:ser>
          <c:idx val="4"/>
          <c:order val="4"/>
          <c:tx>
            <c:strRef>
              <c:f>Sheet1!$F$35</c:f>
              <c:strCache>
                <c:ptCount val="1"/>
                <c:pt idx="0">
                  <c:v>Benzodiazepines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Sheet1!$A$36:$A$42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Sheet1!$F$36:$F$42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20</c:v>
                </c:pt>
                <c:pt idx="3">
                  <c:v>4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84-4941-9696-2D866D9B7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228464"/>
        <c:axId val="267063136"/>
      </c:lineChart>
      <c:catAx>
        <c:axId val="53122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63136"/>
        <c:crosses val="autoZero"/>
        <c:auto val="1"/>
        <c:lblAlgn val="ctr"/>
        <c:lblOffset val="100"/>
        <c:noMultiLvlLbl val="0"/>
      </c:catAx>
      <c:valAx>
        <c:axId val="26706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8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 Unintentional Drug Overdose Deaths with Presence of Marijuana and Alcohol, Connecticut, 2019-2021*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'\\63254553\[Final Report-Marijuana and Alcohol Presence in Unintentional Drug Overdose Deaths_2-25-2022_ST.xlsx]Sheet1'!$B$59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25.4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F0-473D-BEF6-87DA38CEB07D}"/>
                </c:ext>
              </c:extLst>
            </c:dLbl>
            <c:dLbl>
              <c:idx val="2"/>
              <c:layout>
                <c:manualLayout>
                  <c:x val="-2.4052597538491257E-2"/>
                  <c:y val="-6.3297129943722342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[1]Sheet1!$C$59:$E$59</c:f>
              <c:numCache>
                <c:formatCode>General</c:formatCode>
                <c:ptCount val="3"/>
                <c:pt idx="0">
                  <c:v>25.418060200668897</c:v>
                </c:pt>
                <c:pt idx="2">
                  <c:v>33.779264214046826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F0-473D-BEF6-87DA38CEB07D}"/>
            </c:ext>
          </c:extLst>
        </c:ser>
        <c:ser>
          <c:idx val="1"/>
          <c:order val="1"/>
          <c:tx>
            <c:strRef>
              <c:f>'\\63254553\[Final Report-Marijuana and Alcohol Presence in Unintentional Drug Overdose Deaths_2-25-2022_ST.xlsx]Sheet1'!$B$60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30.1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0-473D-BEF6-87DA38CEB07D}"/>
                </c:ext>
              </c:extLst>
            </c:dLbl>
            <c:dLbl>
              <c:idx val="2"/>
              <c:layout>
                <c:manualLayout>
                  <c:x val="-9.6210390153965916E-3"/>
                  <c:y val="-2.76208848687573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[1]Sheet1!$C$60:$E$60</c:f>
              <c:numCache>
                <c:formatCode>General</c:formatCode>
                <c:ptCount val="3"/>
                <c:pt idx="0">
                  <c:v>30.094959824689553</c:v>
                </c:pt>
                <c:pt idx="2">
                  <c:v>34.623813002191376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F0-473D-BEF6-87DA38CEB07D}"/>
            </c:ext>
          </c:extLst>
        </c:ser>
        <c:ser>
          <c:idx val="2"/>
          <c:order val="2"/>
          <c:tx>
            <c:strRef>
              <c:f>'\\63254553\[Final Report-Marijuana and Alcohol Presence in Unintentional Drug Overdose Deaths_2-25-2022_ST.xlsx]Sheet1'!$B$61</c:f>
              <c:strCache>
                <c:ptCount val="1"/>
                <c:pt idx="0">
                  <c:v>2021**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795222921549439E-2"/>
                  <c:y val="-4.72255153499071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F0-473D-BEF6-87DA38CEB07D}"/>
                </c:ext>
              </c:extLst>
            </c:dLbl>
            <c:dLbl>
              <c:idx val="2"/>
              <c:layout>
                <c:manualLayout>
                  <c:x val="2.0066889632107024E-2"/>
                  <c:y val="-2.2471910112359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F0-473D-BEF6-87DA38CEB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[1]Sheet1!$C$58:$E$58</c:f>
              <c:strCache>
                <c:ptCount val="3"/>
                <c:pt idx="0">
                  <c:v>% Marijuana</c:v>
                </c:pt>
                <c:pt idx="2">
                  <c:v>% Alcohol</c:v>
                </c:pt>
              </c:strCache>
            </c:strRef>
          </c:cat>
          <c:val>
            <c:numRef>
              <c:f>[1]Sheet1!$C$61:$E$61</c:f>
              <c:numCache>
                <c:formatCode>General</c:formatCode>
                <c:ptCount val="3"/>
                <c:pt idx="0">
                  <c:v>28.609625668449198</c:v>
                </c:pt>
                <c:pt idx="2">
                  <c:v>38.63636363636364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F0-473D-BEF6-87DA38CEB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7060392"/>
        <c:axId val="267063920"/>
        <c:axId val="0"/>
      </c:bar3DChart>
      <c:catAx>
        <c:axId val="26706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63920"/>
        <c:crosses val="autoZero"/>
        <c:auto val="1"/>
        <c:lblAlgn val="ctr"/>
        <c:lblOffset val="100"/>
        <c:noMultiLvlLbl val="0"/>
      </c:catAx>
      <c:valAx>
        <c:axId val="26706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6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effectLst/>
              </a:rPr>
              <a:t>Number of Unintentional Drug Overdose Deaths with Presence of Marijuana and Alcohol, Connecticut, 2019-2021*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'\\63254553\[Final Report-Marijuana and Alcohol Presence in Unintentional Drug Overdose Deaths_2-25-2022_ST.xlsx]Sheet1'!$K$46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[1]Sheet1!$L$46:$N$46</c:f>
              <c:numCache>
                <c:formatCode>General</c:formatCode>
                <c:ptCount val="3"/>
                <c:pt idx="0">
                  <c:v>1196</c:v>
                </c:pt>
                <c:pt idx="1">
                  <c:v>304</c:v>
                </c:pt>
                <c:pt idx="2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8-40A4-82DB-2091208FE7C6}"/>
            </c:ext>
          </c:extLst>
        </c:ser>
        <c:ser>
          <c:idx val="1"/>
          <c:order val="1"/>
          <c:tx>
            <c:strRef>
              <c:f>'\\63254553\[Final Report-Marijuana and Alcohol Presence in Unintentional Drug Overdose Deaths_2-25-2022_ST.xlsx]Sheet1'!$K$47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[1]Sheet1!$L$47:$N$47</c:f>
              <c:numCache>
                <c:formatCode>General</c:formatCode>
                <c:ptCount val="3"/>
                <c:pt idx="0">
                  <c:v>1369</c:v>
                </c:pt>
                <c:pt idx="1">
                  <c:v>412</c:v>
                </c:pt>
                <c:pt idx="2">
                  <c:v>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28-40A4-82DB-2091208FE7C6}"/>
            </c:ext>
          </c:extLst>
        </c:ser>
        <c:ser>
          <c:idx val="2"/>
          <c:order val="2"/>
          <c:tx>
            <c:strRef>
              <c:f>'\\63254553\[Final Report-Marijuana and Alcohol Presence in Unintentional Drug Overdose Deaths_2-25-2022_ST.xlsx]Sheet1'!$K$48</c:f>
              <c:strCache>
                <c:ptCount val="1"/>
                <c:pt idx="0">
                  <c:v> 2021**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[1]Sheet1!$L$45:$N$45</c:f>
              <c:strCache>
                <c:ptCount val="3"/>
                <c:pt idx="0">
                  <c:v>Total Deaths</c:v>
                </c:pt>
                <c:pt idx="1">
                  <c:v>Marijuana</c:v>
                </c:pt>
                <c:pt idx="2">
                  <c:v>Alcohol</c:v>
                </c:pt>
              </c:strCache>
            </c:strRef>
          </c:cat>
          <c:val>
            <c:numRef>
              <c:f>[1]Sheet1!$L$48:$N$48</c:f>
              <c:numCache>
                <c:formatCode>General</c:formatCode>
                <c:ptCount val="3"/>
                <c:pt idx="0">
                  <c:v>1496</c:v>
                </c:pt>
                <c:pt idx="1">
                  <c:v>428</c:v>
                </c:pt>
                <c:pt idx="2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28-40A4-82DB-2091208FE7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7061960"/>
        <c:axId val="267062744"/>
        <c:axId val="0"/>
      </c:bar3DChart>
      <c:catAx>
        <c:axId val="26706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62744"/>
        <c:crosses val="autoZero"/>
        <c:auto val="1"/>
        <c:lblAlgn val="ctr"/>
        <c:lblOffset val="100"/>
        <c:noMultiLvlLbl val="0"/>
      </c:catAx>
      <c:valAx>
        <c:axId val="26706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6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Crude</a:t>
            </a:r>
            <a:r>
              <a:rPr lang="en-US" baseline="0" dirty="0"/>
              <a:t> Suicide Rates for CT 2015 to 2021 per 100,000 Pop.</a:t>
            </a:r>
            <a:endParaRPr lang="en-US" dirty="0"/>
          </a:p>
        </c:rich>
      </c:tx>
      <c:layout>
        <c:manualLayout>
          <c:xMode val="edge"/>
          <c:yMode val="edge"/>
          <c:x val="0.14245122484689413"/>
          <c:y val="2.6785714285714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4C-4C86-891D-D42BD7CF394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10.9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B8-4A2B-88A4-C29929FA2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'suicide rates'!$A$1:$A$7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'suicide rates'!$B$1:$B$7</c:f>
              <c:numCache>
                <c:formatCode>General</c:formatCode>
                <c:ptCount val="7"/>
                <c:pt idx="0">
                  <c:v>10.7</c:v>
                </c:pt>
                <c:pt idx="1">
                  <c:v>10.8</c:v>
                </c:pt>
                <c:pt idx="2">
                  <c:v>11.2</c:v>
                </c:pt>
                <c:pt idx="3">
                  <c:v>11.7</c:v>
                </c:pt>
                <c:pt idx="4">
                  <c:v>11.9</c:v>
                </c:pt>
                <c:pt idx="5">
                  <c:v>10.1</c:v>
                </c:pt>
                <c:pt idx="6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8-4A2B-88A4-C29929FA27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9587288"/>
        <c:axId val="529589640"/>
      </c:barChart>
      <c:catAx>
        <c:axId val="529587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89640"/>
        <c:crosses val="autoZero"/>
        <c:auto val="1"/>
        <c:lblAlgn val="ctr"/>
        <c:lblOffset val="100"/>
        <c:noMultiLvlLbl val="0"/>
      </c:catAx>
      <c:valAx>
        <c:axId val="52958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</a:t>
                </a:r>
                <a:r>
                  <a:rPr lang="en-US" baseline="0" dirty="0"/>
                  <a:t> Suicide Rates per 100,000 CT Pop.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8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 dirty="0">
                <a:effectLst/>
              </a:rPr>
              <a:t>CT Suicides by Race Non Hispanic (n=2,528): 2015-2021*</a:t>
            </a:r>
            <a:endParaRPr lang="en-US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F8-413B-A465-4E60752A2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F8-413B-A465-4E60752A2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F8-413B-A465-4E60752A2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race!$A$1:$A$3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</c:strCache>
            </c:strRef>
          </c:cat>
          <c:val>
            <c:numRef>
              <c:f>race!$B$1:$B$3</c:f>
              <c:numCache>
                <c:formatCode>0.00%</c:formatCode>
                <c:ptCount val="3"/>
                <c:pt idx="0">
                  <c:v>0.91</c:v>
                </c:pt>
                <c:pt idx="1">
                  <c:v>7.0000000000000007E-2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F8-413B-A465-4E60752A24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CT Suicides by Ethnicity (n=2,765): 2015-2021*</a:t>
            </a:r>
          </a:p>
        </c:rich>
      </c:tx>
      <c:layout>
        <c:manualLayout>
          <c:xMode val="edge"/>
          <c:yMode val="edge"/>
          <c:x val="0.1956456692913385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22-4FE6-9EEC-E797DC64C29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22-4FE6-9EEC-E797DC64C2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Ethnicity!$A$1:$A$2</c:f>
              <c:strCache>
                <c:ptCount val="2"/>
                <c:pt idx="0">
                  <c:v>Not Hispanic</c:v>
                </c:pt>
                <c:pt idx="1">
                  <c:v>Hispanic</c:v>
                </c:pt>
              </c:strCache>
            </c:strRef>
          </c:cat>
          <c:val>
            <c:numRef>
              <c:f>Ethnicity!$B$1:$B$2</c:f>
              <c:numCache>
                <c:formatCode>0.00%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22-4FE6-9EEC-E797DC64C29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Suicide</a:t>
            </a:r>
            <a:r>
              <a:rPr lang="en-US" sz="2800" baseline="0" dirty="0"/>
              <a:t> Lethal Means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56-49E6-B07B-BB82C0F87B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56-49E6-B07B-BB82C0F87B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56-49E6-B07B-BB82C0F87B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56-49E6-B07B-BB82C0F87B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56-49E6-B07B-BB82C0F87B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56-49E6-B07B-BB82C0F87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'lethal means'!$A$1:$A$6</c:f>
              <c:strCache>
                <c:ptCount val="6"/>
                <c:pt idx="0">
                  <c:v>Hanging, Suffocation</c:v>
                </c:pt>
                <c:pt idx="1">
                  <c:v>Firearm</c:v>
                </c:pt>
                <c:pt idx="2">
                  <c:v>Poisoning</c:v>
                </c:pt>
                <c:pt idx="3">
                  <c:v>Sharp Instrument</c:v>
                </c:pt>
                <c:pt idx="4">
                  <c:v>Fall</c:v>
                </c:pt>
                <c:pt idx="5">
                  <c:v>Other</c:v>
                </c:pt>
              </c:strCache>
            </c:strRef>
          </c:cat>
          <c:val>
            <c:numRef>
              <c:f>'lethal means'!$B$1:$B$6</c:f>
              <c:numCache>
                <c:formatCode>0%</c:formatCode>
                <c:ptCount val="6"/>
                <c:pt idx="0">
                  <c:v>0.36399999999999999</c:v>
                </c:pt>
                <c:pt idx="1">
                  <c:v>0.28599999999999998</c:v>
                </c:pt>
                <c:pt idx="2">
                  <c:v>0.2167</c:v>
                </c:pt>
                <c:pt idx="3">
                  <c:v>3.2000000000000001E-2</c:v>
                </c:pt>
                <c:pt idx="4">
                  <c:v>3.9E-2</c:v>
                </c:pt>
                <c:pt idx="5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56-49E6-B07B-BB82C0F87B9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Non-Therapeutic Substances found in Suicides at the Time of Autopsy by Age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Cocaine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32</c:v>
                </c:pt>
                <c:pt idx="3">
                  <c:v>33</c:v>
                </c:pt>
                <c:pt idx="4">
                  <c:v>30</c:v>
                </c:pt>
                <c:pt idx="5">
                  <c:v>14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C8-48CD-9722-6E335CBF18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60</c:v>
                </c:pt>
                <c:pt idx="2">
                  <c:v>87</c:v>
                </c:pt>
                <c:pt idx="3">
                  <c:v>56</c:v>
                </c:pt>
                <c:pt idx="4">
                  <c:v>58</c:v>
                </c:pt>
                <c:pt idx="5">
                  <c:v>48</c:v>
                </c:pt>
                <c:pt idx="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C8-48CD-9722-6E335CBF18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BAC≥.80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40</c:v>
                </c:pt>
                <c:pt idx="2">
                  <c:v>78</c:v>
                </c:pt>
                <c:pt idx="3">
                  <c:v>108</c:v>
                </c:pt>
                <c:pt idx="4">
                  <c:v>144</c:v>
                </c:pt>
                <c:pt idx="5">
                  <c:v>113</c:v>
                </c:pt>
                <c:pt idx="6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C8-48CD-9722-6E335CBF1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225328"/>
        <c:axId val="531227680"/>
      </c:lineChart>
      <c:catAx>
        <c:axId val="5312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7680"/>
        <c:crosses val="autoZero"/>
        <c:auto val="1"/>
        <c:lblAlgn val="ctr"/>
        <c:lblOffset val="100"/>
        <c:noMultiLvlLbl val="0"/>
      </c:catAx>
      <c:valAx>
        <c:axId val="53122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5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Crude</a:t>
            </a:r>
            <a:r>
              <a:rPr lang="en-US" b="1" baseline="0" dirty="0"/>
              <a:t> Homicide Rates and Numbers for CT 2015 to 2021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019920050938986"/>
          <c:y val="9.8828148140336899E-2"/>
          <c:w val="0.59895528127486819"/>
          <c:h val="0.62372585185904283"/>
        </c:manualLayout>
      </c:layout>
      <c:lineChart>
        <c:grouping val="standard"/>
        <c:varyColors val="0"/>
        <c:ser>
          <c:idx val="1"/>
          <c:order val="1"/>
          <c:tx>
            <c:strRef>
              <c:f>Sheet1!$C$109</c:f>
              <c:strCache>
                <c:ptCount val="1"/>
                <c:pt idx="0">
                  <c:v>Number of Homicides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Sheet1!$A$110:$A$116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Sheet1!$C$110:$C$116</c:f>
              <c:numCache>
                <c:formatCode>0</c:formatCode>
                <c:ptCount val="7"/>
                <c:pt idx="0">
                  <c:v>129</c:v>
                </c:pt>
                <c:pt idx="1">
                  <c:v>87</c:v>
                </c:pt>
                <c:pt idx="2" formatCode="General">
                  <c:v>124</c:v>
                </c:pt>
                <c:pt idx="3" formatCode="General">
                  <c:v>97</c:v>
                </c:pt>
                <c:pt idx="4" formatCode="General">
                  <c:v>122</c:v>
                </c:pt>
                <c:pt idx="5" formatCode="General">
                  <c:v>157</c:v>
                </c:pt>
                <c:pt idx="6" formatCode="General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A6-4D9A-8903-76E8A0C3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228856"/>
        <c:axId val="531228072"/>
      </c:lineChart>
      <c:lineChart>
        <c:grouping val="standard"/>
        <c:varyColors val="0"/>
        <c:ser>
          <c:idx val="0"/>
          <c:order val="0"/>
          <c:tx>
            <c:strRef>
              <c:f>Sheet1!$B$109</c:f>
              <c:strCache>
                <c:ptCount val="1"/>
                <c:pt idx="0">
                  <c:v>Crude Homicide Rates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Sheet1!$A$110:$A$116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Sheet1!$B$110:$B$116</c:f>
              <c:numCache>
                <c:formatCode>0.00</c:formatCode>
                <c:ptCount val="7"/>
                <c:pt idx="0">
                  <c:v>3.5924281639684463</c:v>
                </c:pt>
                <c:pt idx="1">
                  <c:v>2.4325784324800108</c:v>
                </c:pt>
                <c:pt idx="2">
                  <c:v>3.4557871056779699</c:v>
                </c:pt>
                <c:pt idx="3">
                  <c:v>2.7150600462120016</c:v>
                </c:pt>
                <c:pt idx="4">
                  <c:v>3.4218844093056182</c:v>
                </c:pt>
                <c:pt idx="5">
                  <c:v>4.4035725595162463</c:v>
                </c:pt>
                <c:pt idx="6">
                  <c:v>4.5999999999999996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A6-4D9A-8903-76E8A0C3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224152"/>
        <c:axId val="531226896"/>
      </c:lineChart>
      <c:catAx>
        <c:axId val="53122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8072"/>
        <c:crosses val="autoZero"/>
        <c:auto val="1"/>
        <c:lblAlgn val="ctr"/>
        <c:lblOffset val="100"/>
        <c:noMultiLvlLbl val="0"/>
      </c:catAx>
      <c:valAx>
        <c:axId val="53122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Homicides per Year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8856"/>
        <c:crosses val="autoZero"/>
        <c:crossBetween val="between"/>
      </c:valAx>
      <c:valAx>
        <c:axId val="5312268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 of Homicide in CT per 100,000 pop.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4152"/>
        <c:crosses val="max"/>
        <c:crossBetween val="between"/>
      </c:valAx>
      <c:catAx>
        <c:axId val="531224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122689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Homicide</a:t>
            </a:r>
            <a:r>
              <a:rPr lang="en-US" baseline="0" dirty="0"/>
              <a:t> 2020 &amp; 2021 by Sex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193769463377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A8-48FA-B293-50C1D6F0EA58}"/>
                </c:ext>
              </c:extLst>
            </c:dLbl>
            <c:dLbl>
              <c:idx val="2"/>
              <c:layout>
                <c:manualLayout>
                  <c:x val="-2.3389047148635739E-3"/>
                  <c:y val="-1.193769463377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A8-48FA-B293-50C1D6F0E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Sheet3!$B$1:$D$1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Sheet3!$B$2:$D$2</c:f>
              <c:numCache>
                <c:formatCode>General</c:formatCode>
                <c:ptCount val="3"/>
                <c:pt idx="0">
                  <c:v>253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E-4DE8-ACC0-A98466DD0D84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089096560909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A8-48FA-B293-50C1D6F0EA58}"/>
                </c:ext>
              </c:extLst>
            </c:dLbl>
            <c:dLbl>
              <c:idx val="1"/>
              <c:layout>
                <c:manualLayout>
                  <c:x val="-8.5758848851457679E-17"/>
                  <c:y val="-2.3875389267542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A8-48FA-B293-50C1D6F0E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Sheet3!$B$1:$D$1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Sheet3!$B$3:$D$3</c:f>
              <c:numCache>
                <c:formatCode>General</c:formatCode>
                <c:ptCount val="3"/>
                <c:pt idx="0">
                  <c:v>65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E-4DE8-ACC0-A98466DD0D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229640"/>
        <c:axId val="531230032"/>
        <c:axId val="0"/>
      </c:bar3DChart>
      <c:catAx>
        <c:axId val="53122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30032"/>
        <c:crosses val="autoZero"/>
        <c:auto val="1"/>
        <c:lblAlgn val="ctr"/>
        <c:lblOffset val="100"/>
        <c:noMultiLvlLbl val="0"/>
      </c:catAx>
      <c:valAx>
        <c:axId val="53123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Homicides</a:t>
            </a:r>
            <a:r>
              <a:rPr lang="en-US" baseline="0" dirty="0"/>
              <a:t> 2015 to 2019 by Sex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Sheet3!$B$21:$D$21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Sheet3!$B$22:$D$22</c:f>
              <c:numCache>
                <c:formatCode>General</c:formatCode>
                <c:ptCount val="3"/>
                <c:pt idx="0">
                  <c:v>437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D-4403-9C2F-2EA1AB8886DE}"/>
            </c:ext>
          </c:extLst>
        </c:ser>
        <c:ser>
          <c:idx val="1"/>
          <c:order val="1"/>
          <c:tx>
            <c:strRef>
              <c:f>Sheet3!$A$23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11A5BA5-E013-48D9-8881-A8CDE317AC2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8DF-457E-9EC8-D79A6A968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Sheet3!$B$21:$D$21</c:f>
              <c:strCache>
                <c:ptCount val="3"/>
                <c:pt idx="0">
                  <c:v>Homicide</c:v>
                </c:pt>
                <c:pt idx="1">
                  <c:v>Female IPV</c:v>
                </c:pt>
                <c:pt idx="2">
                  <c:v>Male IPV</c:v>
                </c:pt>
              </c:strCache>
            </c:strRef>
          </c:cat>
          <c:val>
            <c:numRef>
              <c:f>Sheet3!$B$23:$D$23</c:f>
              <c:numCache>
                <c:formatCode>General</c:formatCode>
                <c:ptCount val="3"/>
                <c:pt idx="0">
                  <c:v>73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4D-4403-9C2F-2EA1AB8886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31154328"/>
        <c:axId val="531156288"/>
      </c:barChart>
      <c:catAx>
        <c:axId val="53115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156288"/>
        <c:crosses val="autoZero"/>
        <c:auto val="1"/>
        <c:lblAlgn val="ctr"/>
        <c:lblOffset val="100"/>
        <c:noMultiLvlLbl val="0"/>
      </c:catAx>
      <c:valAx>
        <c:axId val="53115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1543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48.7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1.12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3.2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4.0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5.02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6.0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 1,'-5'0,"-2"0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4.0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0T20:33:56.0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 1,'-5'0,"-2"0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7CAAAD-7947-4440-85F6-6F38266B4EB5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72E5CC-2C24-4679-B60D-70B906471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3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2015 384</a:t>
            </a:r>
          </a:p>
          <a:p>
            <a:r>
              <a:rPr lang="en-US" dirty="0"/>
              <a:t>2016 389</a:t>
            </a:r>
          </a:p>
          <a:p>
            <a:r>
              <a:rPr lang="en-US" dirty="0"/>
              <a:t>2017 403</a:t>
            </a:r>
          </a:p>
          <a:p>
            <a:r>
              <a:rPr lang="en-US" dirty="0"/>
              <a:t>2018 420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B857-E358-4085-8F55-D25E1C69D6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6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511EE-A345-421C-9E27-D6E18363A7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28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511EE-A345-421C-9E27-D6E18363A7D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78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5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5D6E-31D0-46F0-A504-228827B5A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C95BD-3E0F-4CA6-A1BC-4FB29B1C1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9B5F4-B574-4B78-8333-018E5DED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7A6E3-98FF-4A1F-AAB2-5A57273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8B8-B50B-4A3D-805F-4EC3AADD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5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BDE5-5621-43EE-883E-A05F9343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E4DA4-6AA5-4B03-9AD8-650A20520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C7E04-3B05-4869-9B02-E979AF40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1413-13F1-4733-A5AF-33FFF4AD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9FF28-0DF6-4524-98F8-7ED6CF3C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5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8010B-6171-438E-A426-79B39755B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3D5F9-B0DF-4AB5-9FF4-74668ADBB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9BF76-6823-4A2B-827B-1C0D36DC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D5163-109A-4003-9E5C-11652461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9ED6A-2968-490E-9233-18C6271A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1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82C8">
                  <a:alpha val="50000"/>
                </a:srgbClr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096000"/>
            <a:ext cx="12192000" cy="762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1200" y="6324600"/>
            <a:ext cx="1076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  <a:cs typeface="Arial" charset="0"/>
              </a:rPr>
              <a:t>Connecticut Department of Public Health  - </a:t>
            </a:r>
            <a:r>
              <a:rPr lang="en-US" sz="1600" b="1" i="1" dirty="0">
                <a:solidFill>
                  <a:prstClr val="white"/>
                </a:solidFill>
                <a:cs typeface="Arial" charset="0"/>
              </a:rPr>
              <a:t>Keeping Connecticut Healthy   </a:t>
            </a:r>
          </a:p>
        </p:txBody>
      </p:sp>
      <p:pic>
        <p:nvPicPr>
          <p:cNvPr id="7" name="Picture 3" descr="DPH-Colo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28601"/>
            <a:ext cx="1234017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371600"/>
            <a:ext cx="12192000" cy="1524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5BC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30400" y="274638"/>
            <a:ext cx="965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320800" y="2057399"/>
            <a:ext cx="102616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Char char="•"/>
              <a:defRPr sz="36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51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2AE6-CEC7-4E12-807E-955D24A4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9D09-8678-4675-8097-E61CAC68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16D57-88C3-4435-9D14-07607E11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ABBA5-0E31-4CD3-9DB2-4A3FB82E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FD8D3-3C82-4C1A-AE25-E7ED24C4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3E59-9011-43A2-8041-752B8107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94E22-AFFB-4307-835B-E31BFF883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5D69B-4D9E-4FF1-8342-754B8126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44C40-3983-4CCA-BD45-04FBE5D7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EB09B-B853-45BE-9082-C78838D4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0F3B-8E4B-4409-A10B-0221F4B9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5CB4E-FC36-4446-980F-7416269D3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C8183-8A72-42C4-AE62-C1C7C3958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98CFE-0EB3-4DDD-908D-4220045A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259D4-C381-48B8-9CCD-D6C30D10F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C9769-0043-4F88-9EE7-F4090764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2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6AD0-93D9-4C59-A0D8-7B99D4F6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C289B-9E59-434A-BA37-3638D3A01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9053E-0190-4C6D-A0CE-B82C47E0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DA4EF-B744-4195-A04E-40B047A78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07E53-8F74-4434-9F1C-C093C9B3A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05DE3-6F9C-4A38-8770-0EA0E196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B58D5-A75F-43B5-A6ED-A1C1D1A8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02C3D-6CF5-452B-ADA6-2EF0AE0A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0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AD7C-BBA9-4774-A219-13885A41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CE59C-A025-4F2F-ADFC-730CB6AF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64495-79AF-4C10-9866-1B262AD7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773F9-D0E6-4480-AC14-A6A59B814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8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8B9E3-037B-4AB0-884E-2152A04A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45676-5A97-42BC-9CC8-F7F005D9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9A976-D3CE-4D8E-B0A9-30A47E7F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90F5-586F-4BFA-BB9F-5653944B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1519-AF2E-4AE9-A187-67A693CB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5697D-9B95-4A27-A0CD-30BA10D70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3D596-C847-4E40-B49F-478B4FA5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DC64D-C9A3-46A2-A478-DA82F870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376DD-0473-4A34-BA52-A646D8CE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7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ED38-9199-4682-B198-81A4EAB6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09305-67A5-4B85-934A-6A8C7A941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00D2F-12E8-46F9-987C-ED799797C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30204-51DD-4A53-89C8-F9EBD980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A4C3-EF48-47C1-AB85-1153E166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F7AA5-2481-44B5-B162-A22DA42F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8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3E211-0477-4128-BCD0-18A3C4AB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3446-E529-44EA-BED4-440BAAF3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A214D-B54A-4818-9C65-91513220E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7364-0C61-4788-9881-C9E688F19786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49E94-6A5C-46B5-ABFC-30F8AD7F3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4D7BF-87B5-4ECD-945A-30D1FCCBC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864A-A4BA-4561-829E-BDD724F27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1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Makowski@ct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10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4.emf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8162" y="1909343"/>
            <a:ext cx="8305800" cy="9330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 The Connecticut Violent Death Reporting System 2015 to 2021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47088" y="3410261"/>
            <a:ext cx="53918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Presented by Michael Makowski, MPH </a:t>
            </a:r>
          </a:p>
          <a:p>
            <a:pPr algn="ctr"/>
            <a:r>
              <a:rPr lang="en-US" sz="2400"/>
              <a:t>July 18, </a:t>
            </a:r>
            <a:r>
              <a:rPr lang="en-US" sz="2400" dirty="0"/>
              <a:t>2022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Injury and Violence Surveillance Unit</a:t>
            </a:r>
          </a:p>
          <a:p>
            <a:pPr algn="ctr"/>
            <a:r>
              <a:rPr lang="en-US" sz="2000" dirty="0"/>
              <a:t>Community, Family Health and Prevention Section</a:t>
            </a:r>
          </a:p>
          <a:p>
            <a:pPr algn="ctr"/>
            <a:r>
              <a:rPr lang="en-US" sz="2000" dirty="0"/>
              <a:t>Connecticut Department of Public Health</a:t>
            </a:r>
          </a:p>
          <a:p>
            <a:pPr algn="ctr"/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60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Lethal Means: CT Suicides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99079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Most</a:t>
            </a:r>
            <a:r>
              <a:rPr lang="en-US" altLang="en-US" sz="2000" dirty="0"/>
              <a:t> Common Methods – Death by Suicide:</a:t>
            </a:r>
          </a:p>
          <a:p>
            <a:pPr lvl="1"/>
            <a:r>
              <a:rPr lang="en-US" altLang="en-US" sz="2000" b="1" dirty="0"/>
              <a:t>Males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1)Hanging/asphyxiation (39%)</a:t>
            </a:r>
          </a:p>
          <a:p>
            <a:pPr lvl="1"/>
            <a:r>
              <a:rPr lang="en-US" altLang="en-US" sz="2000" dirty="0"/>
              <a:t>2)Firearm (35%) </a:t>
            </a:r>
          </a:p>
          <a:p>
            <a:pPr lvl="1"/>
            <a:r>
              <a:rPr lang="en-US" altLang="en-US" sz="2000" dirty="0"/>
              <a:t>3)Drug overdose (14%)</a:t>
            </a:r>
          </a:p>
          <a:p>
            <a:pPr lvl="1"/>
            <a:endParaRPr lang="en-US" altLang="en-US" sz="2000" b="1" dirty="0"/>
          </a:p>
          <a:p>
            <a:pPr lvl="1"/>
            <a:r>
              <a:rPr lang="en-US" altLang="en-US" sz="2000" b="1" dirty="0"/>
              <a:t>Females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1)Drug overdose (44%) </a:t>
            </a:r>
          </a:p>
          <a:p>
            <a:pPr lvl="1"/>
            <a:r>
              <a:rPr lang="en-US" altLang="en-US" sz="2000" dirty="0"/>
              <a:t>2)Hanging/asphyxiation (31%) </a:t>
            </a:r>
          </a:p>
          <a:p>
            <a:pPr lvl="1"/>
            <a:r>
              <a:rPr lang="en-US" altLang="en-US" sz="2000" dirty="0"/>
              <a:t>3)Firearm (9%)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2615990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680731" y="-29894"/>
            <a:ext cx="10017283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Suicide Rates of Connecticut Cities and Towns 2015 to 2019</a:t>
            </a:r>
            <a:endParaRPr lang="en-US" alt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529788"/>
            <a:ext cx="2039007" cy="4563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None/>
            </a:pPr>
            <a:r>
              <a:rPr lang="en-US" altLang="en-US" sz="1800" dirty="0"/>
              <a:t>Based on resident city and at least 20 suicides during 2015 to 2019</a:t>
            </a:r>
          </a:p>
          <a:p>
            <a:pPr marL="457200" lvl="1" indent="0">
              <a:buNone/>
            </a:pPr>
            <a:endParaRPr lang="en-US" altLang="en-US" sz="1400" dirty="0"/>
          </a:p>
          <a:p>
            <a:pPr lvl="2"/>
            <a:endParaRPr lang="en-US" alt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6C25D3-67A5-4A46-A1DB-07D7460E7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78208"/>
              </p:ext>
            </p:extLst>
          </p:nvPr>
        </p:nvGraphicFramePr>
        <p:xfrm>
          <a:off x="2118177" y="935433"/>
          <a:ext cx="8502197" cy="5801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437">
                  <a:extLst>
                    <a:ext uri="{9D8B030D-6E8A-4147-A177-3AD203B41FA5}">
                      <a16:colId xmlns:a16="http://schemas.microsoft.com/office/drawing/2014/main" val="3207615310"/>
                    </a:ext>
                  </a:extLst>
                </a:gridCol>
                <a:gridCol w="3548575">
                  <a:extLst>
                    <a:ext uri="{9D8B030D-6E8A-4147-A177-3AD203B41FA5}">
                      <a16:colId xmlns:a16="http://schemas.microsoft.com/office/drawing/2014/main" val="996064163"/>
                    </a:ext>
                  </a:extLst>
                </a:gridCol>
                <a:gridCol w="1406185">
                  <a:extLst>
                    <a:ext uri="{9D8B030D-6E8A-4147-A177-3AD203B41FA5}">
                      <a16:colId xmlns:a16="http://schemas.microsoft.com/office/drawing/2014/main" val="1969255284"/>
                    </a:ext>
                  </a:extLst>
                </a:gridCol>
              </a:tblGrid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City/Town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Suicide Rate per 100,000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47671288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Plainville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3029051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Bristol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31392388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Vernon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068421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Branford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57696478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Meriden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615836479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8143931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Wallingford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9831052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Torrington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197104016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Norwich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5370496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Windsor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15996432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Southington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2078606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Shelton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03010462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8228900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Groton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9924448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Manchester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8021146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Middletown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0870000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Waterbury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912584554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Britain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19145561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West Haven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553177230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Haven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873069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Hamden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679436031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Stamford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6223603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Stratford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3672015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Bridgeport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5844396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Danbury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82141318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Fairfield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08138472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Norwalk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23215697"/>
                  </a:ext>
                </a:extLst>
              </a:tr>
              <a:tr h="200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Hartford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48580953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4103533-8419-4426-8DB2-09594A4D13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381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88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680731" y="-29894"/>
            <a:ext cx="10017283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Suicide Rates of Connecticut Cities and Towns 2020-2021</a:t>
            </a:r>
            <a:endParaRPr lang="en-US" alt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529788"/>
            <a:ext cx="2039007" cy="4563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None/>
            </a:pPr>
            <a:r>
              <a:rPr lang="en-US" altLang="en-US" sz="1800" dirty="0"/>
              <a:t>Based on resident city and at least 10 suicides from 2020 to 2021</a:t>
            </a:r>
          </a:p>
          <a:p>
            <a:pPr marL="457200" lvl="1" indent="0">
              <a:buNone/>
            </a:pPr>
            <a:r>
              <a:rPr lang="en-US" altLang="en-US" sz="1800" dirty="0"/>
              <a:t>* For counts less than 20 rates are considered unstable, unreliable</a:t>
            </a:r>
          </a:p>
          <a:p>
            <a:pPr marL="457200" lvl="1" indent="0">
              <a:buNone/>
            </a:pPr>
            <a:endParaRPr lang="en-US" altLang="en-US" sz="1400" dirty="0"/>
          </a:p>
          <a:p>
            <a:pPr lvl="2"/>
            <a:endParaRPr lang="en-US" alt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96C25D3-67A5-4A46-A1DB-07D7460E7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85306"/>
              </p:ext>
            </p:extLst>
          </p:nvPr>
        </p:nvGraphicFramePr>
        <p:xfrm>
          <a:off x="2173705" y="1562100"/>
          <a:ext cx="8970545" cy="4918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0813">
                  <a:extLst>
                    <a:ext uri="{9D8B030D-6E8A-4147-A177-3AD203B41FA5}">
                      <a16:colId xmlns:a16="http://schemas.microsoft.com/office/drawing/2014/main" val="3207615310"/>
                    </a:ext>
                  </a:extLst>
                </a:gridCol>
                <a:gridCol w="2316342">
                  <a:extLst>
                    <a:ext uri="{9D8B030D-6E8A-4147-A177-3AD203B41FA5}">
                      <a16:colId xmlns:a16="http://schemas.microsoft.com/office/drawing/2014/main" val="996064163"/>
                    </a:ext>
                  </a:extLst>
                </a:gridCol>
                <a:gridCol w="1943390">
                  <a:extLst>
                    <a:ext uri="{9D8B030D-6E8A-4147-A177-3AD203B41FA5}">
                      <a16:colId xmlns:a16="http://schemas.microsoft.com/office/drawing/2014/main" val="1969255284"/>
                    </a:ext>
                  </a:extLst>
                </a:gridCol>
              </a:tblGrid>
              <a:tr h="431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City/Town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Suicide Rate per 100,000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Suicides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47671288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Windham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*20.5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3029051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*17.1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831392388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Vernon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*16.5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36068421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Hamden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*13.1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57696478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Enfield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*13.1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615836479"/>
                  </a:ext>
                </a:extLst>
              </a:tr>
              <a:tr h="231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Hartford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8143931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Manchester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698310527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Britain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*10.8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197104016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Fairfield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*10.6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25370496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Meriden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*9.9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015996432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Haven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302078606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Norwalk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*9.3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030104620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382289005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Greenwich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*8.7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99244483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Danbury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*7.5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080211460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Waterbury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*7.4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1912584554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Hartford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*6.6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419145561"/>
                  </a:ext>
                </a:extLst>
              </a:tr>
              <a:tr h="218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Bridgeport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*6.4</a:t>
                      </a:r>
                    </a:p>
                  </a:txBody>
                  <a:tcPr marL="60018" marR="6001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0018" marR="60018" marT="0" marB="0" anchor="b"/>
                </a:tc>
                <a:extLst>
                  <a:ext uri="{0D108BD9-81ED-4DB2-BD59-A6C34878D82A}">
                    <a16:rowId xmlns:a16="http://schemas.microsoft.com/office/drawing/2014/main" val="255317723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ADE34DA-9E34-49C6-AB91-810C5C5BD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16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692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Risk Factors for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94% (N=2,585) of risk factors or circumstances are known</a:t>
            </a:r>
          </a:p>
          <a:p>
            <a:r>
              <a:rPr lang="en-US" altLang="en-US" dirty="0"/>
              <a:t>Most Common Risks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        1) Mental Health Problem  (42.1%; N=1,088) W/Diagnosis : Depression 27.2% (N=704); Bipolar Disorder 3.8% (N=99); Anxiety 1.8% (N= 49); Schizophrenia 1.7% (N=45);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Post-Traumatic Stress Disorder &lt; 1% (N=21)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         2) Depressed Mood (40.7%; N=1,053)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3) Substance Misuse- Reported Alcohol &amp; Substance Misuse (27.9%, N=722)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4) Physical Health Problem (Acute, Chronic, Terminal Illness or Pain) (21.7%, N=561)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5) Intimate Partner Problem (divorce; break-up) (18.2%, N=472) 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152714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Risk Factors for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altLang="en-US" dirty="0"/>
              <a:t>6) Previous Suicide Attempt(s) (15.5%, N=401)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7) History Suicidal Ideations (15.0%; N=388)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8) Criminal Legal Problems (pending court appearance; arrest warrants; under investigation)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    (7.4%; N=190)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9) Financial Problems (5.5%; N=144)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10) Job Problem (4.8%; N=126)</a:t>
            </a:r>
          </a:p>
          <a:p>
            <a:pPr lvl="1" algn="r">
              <a:lnSpc>
                <a:spcPct val="150000"/>
              </a:lnSpc>
            </a:pPr>
            <a:r>
              <a:rPr lang="en-US" altLang="en-US" dirty="0"/>
              <a:t> 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46258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Most Frequent Substances Found in Blood at the Time of Autopsy for Suicides 2015 to 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619250"/>
            <a:ext cx="94140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/>
              <a:t>Very Common to have Multi-Drug Ingestion (includes drug overdose deaths and non-drug deaths</a:t>
            </a:r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93BE7710-EF66-4772-9F2A-A392BCCF0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4621"/>
              </p:ext>
            </p:extLst>
          </p:nvPr>
        </p:nvGraphicFramePr>
        <p:xfrm>
          <a:off x="1342663" y="2266347"/>
          <a:ext cx="7829912" cy="4485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8619">
                  <a:extLst>
                    <a:ext uri="{9D8B030D-6E8A-4147-A177-3AD203B41FA5}">
                      <a16:colId xmlns:a16="http://schemas.microsoft.com/office/drawing/2014/main" val="295077878"/>
                    </a:ext>
                  </a:extLst>
                </a:gridCol>
                <a:gridCol w="2597981">
                  <a:extLst>
                    <a:ext uri="{9D8B030D-6E8A-4147-A177-3AD203B41FA5}">
                      <a16:colId xmlns:a16="http://schemas.microsoft.com/office/drawing/2014/main" val="675258751"/>
                    </a:ext>
                  </a:extLst>
                </a:gridCol>
                <a:gridCol w="2803312">
                  <a:extLst>
                    <a:ext uri="{9D8B030D-6E8A-4147-A177-3AD203B41FA5}">
                      <a16:colId xmlns:a16="http://schemas.microsoft.com/office/drawing/2014/main" val="4251591361"/>
                    </a:ext>
                  </a:extLst>
                </a:gridCol>
              </a:tblGrid>
              <a:tr h="697012"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of Substances Found at Autopsy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751981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89712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Alcohol BAC ≥ .08</a:t>
                      </a:r>
                    </a:p>
                    <a:p>
                      <a:r>
                        <a:rPr lang="en-US" dirty="0"/>
                        <a:t>76.2% were above legal </a:t>
                      </a:r>
                    </a:p>
                    <a:p>
                      <a:r>
                        <a:rPr lang="en-US" dirty="0"/>
                        <a:t>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822909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Benzodiazepines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19533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Opiates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522748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Marijuana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60121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Cocaine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7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7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Most Frequent Substances Found in Blood at the Time of Autopsy for Suicides 2015 to 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619250"/>
            <a:ext cx="9414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1B9ACB-B242-4A71-A756-55DD596C4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743619"/>
              </p:ext>
            </p:extLst>
          </p:nvPr>
        </p:nvGraphicFramePr>
        <p:xfrm>
          <a:off x="704849" y="1716880"/>
          <a:ext cx="9801225" cy="414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0163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Drug Overdose Suicides 2015 to 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99079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/>
              <a:t>Most Drug Overdoses Involve Multi-Drug Ingestion</a:t>
            </a:r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93BE7710-EF66-4772-9F2A-A392BCCF0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8337"/>
              </p:ext>
            </p:extLst>
          </p:nvPr>
        </p:nvGraphicFramePr>
        <p:xfrm>
          <a:off x="1342663" y="2266347"/>
          <a:ext cx="8817335" cy="4145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773">
                  <a:extLst>
                    <a:ext uri="{9D8B030D-6E8A-4147-A177-3AD203B41FA5}">
                      <a16:colId xmlns:a16="http://schemas.microsoft.com/office/drawing/2014/main" val="295077878"/>
                    </a:ext>
                  </a:extLst>
                </a:gridCol>
                <a:gridCol w="2240854">
                  <a:extLst>
                    <a:ext uri="{9D8B030D-6E8A-4147-A177-3AD203B41FA5}">
                      <a16:colId xmlns:a16="http://schemas.microsoft.com/office/drawing/2014/main" val="675258751"/>
                    </a:ext>
                  </a:extLst>
                </a:gridCol>
                <a:gridCol w="2240854">
                  <a:extLst>
                    <a:ext uri="{9D8B030D-6E8A-4147-A177-3AD203B41FA5}">
                      <a16:colId xmlns:a16="http://schemas.microsoft.com/office/drawing/2014/main" val="4251591361"/>
                    </a:ext>
                  </a:extLst>
                </a:gridCol>
                <a:gridCol w="2240854">
                  <a:extLst>
                    <a:ext uri="{9D8B030D-6E8A-4147-A177-3AD203B41FA5}">
                      <a16:colId xmlns:a16="http://schemas.microsoft.com/office/drawing/2014/main" val="3658004395"/>
                    </a:ext>
                  </a:extLst>
                </a:gridCol>
              </a:tblGrid>
              <a:tr h="697012"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of Fatal Overdoses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Drug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751981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Antidepressants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89712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Opiates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Oxycodone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822909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Benzodiazepines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19533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Antihistamines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Benadryl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522748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60121"/>
                  </a:ext>
                </a:extLst>
              </a:tr>
              <a:tr h="574750">
                <a:tc>
                  <a:txBody>
                    <a:bodyPr/>
                    <a:lstStyle/>
                    <a:p>
                      <a:r>
                        <a:rPr lang="en-US" dirty="0"/>
                        <a:t># Non-drug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23.5 deaths per 1,000 suicides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Carbon Monoxide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7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0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1" y="30144"/>
            <a:ext cx="8648700" cy="1341456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Substance Misuse Suicide in 2015-2021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35261" y="1902124"/>
            <a:ext cx="1007940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altLang="en-US" sz="2800" dirty="0"/>
              <a:t>From “Circumstances Other” Text Box : specific mention of drugs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Opiates (pain meds); heroin; (31.5%; N= 35)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Marijuana (16.2%; N=18)</a:t>
            </a:r>
          </a:p>
          <a:p>
            <a:pPr marL="800100" lvl="1" indent="-342900" algn="just">
              <a:lnSpc>
                <a:spcPct val="150000"/>
              </a:lnSpc>
              <a:buAutoNum type="arabicParenR"/>
            </a:pPr>
            <a:r>
              <a:rPr lang="en-US" altLang="en-US" sz="2800" dirty="0"/>
              <a:t>Cocaine/ Crack (12.6%; N=14)</a:t>
            </a:r>
          </a:p>
          <a:p>
            <a:pPr lvl="1">
              <a:lnSpc>
                <a:spcPct val="150000"/>
              </a:lnSpc>
            </a:pPr>
            <a:endParaRPr lang="en-US" alt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06" y="394365"/>
            <a:ext cx="1694460" cy="61301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27407" y="5734890"/>
            <a:ext cx="470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CT Violent Death Reporting System</a:t>
            </a:r>
          </a:p>
        </p:txBody>
      </p:sp>
    </p:spTree>
    <p:extLst>
      <p:ext uri="{BB962C8B-B14F-4D97-AF65-F5344CB8AC3E}">
        <p14:creationId xmlns:p14="http://schemas.microsoft.com/office/powerpoint/2010/main" val="1536238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B349-6048-4C99-A37B-5A587439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Homicide Rates In Connecticut </a:t>
            </a:r>
            <a:br>
              <a:rPr lang="en-US" dirty="0"/>
            </a:br>
            <a:r>
              <a:rPr lang="en-US" dirty="0"/>
              <a:t>2015 to Present 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C73774F-F64F-48E3-9AE8-3E235DB48D17}"/>
              </a:ext>
            </a:extLst>
          </p:cNvPr>
          <p:cNvSpPr txBox="1">
            <a:spLocks/>
          </p:cNvSpPr>
          <p:nvPr/>
        </p:nvSpPr>
        <p:spPr>
          <a:xfrm>
            <a:off x="7346730" y="1825625"/>
            <a:ext cx="4007069" cy="37242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2020 and 2021 data are preliminary; Rates are provisional, currently using 2020 population data for CT</a:t>
            </a:r>
          </a:p>
          <a:p>
            <a:r>
              <a:rPr lang="en-US" dirty="0"/>
              <a:t>As of December 31, 2021 there were 166 homicides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022BBC6F-F5FF-4994-839E-CD9843F30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383039"/>
              </p:ext>
            </p:extLst>
          </p:nvPr>
        </p:nvGraphicFramePr>
        <p:xfrm>
          <a:off x="796818" y="1615610"/>
          <a:ext cx="6353995" cy="439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86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CTVDRS Data about Violent Death Victims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Connecticut Violent Death Reporting System (CTVDRS) collects data about the </a:t>
            </a:r>
            <a:r>
              <a:rPr lang="en-US" sz="2800" b="1" dirty="0"/>
              <a:t>victims</a:t>
            </a:r>
            <a:r>
              <a:rPr lang="en-US" sz="2800" dirty="0"/>
              <a:t> </a:t>
            </a:r>
            <a:r>
              <a:rPr lang="en-US" sz="2800" b="1" dirty="0"/>
              <a:t>of homicide, suicide, unintentional firearm deaths, and deaths of undetermined intent</a:t>
            </a:r>
            <a:endParaRPr lang="en-US" sz="2800" dirty="0"/>
          </a:p>
          <a:p>
            <a:r>
              <a:rPr lang="en-US" sz="2800" dirty="0"/>
              <a:t> Data sources: LE reports, Supplementary Homicide Reports, Family Violence (DESPP), OCME investigation, autopsy and toxicology data</a:t>
            </a:r>
          </a:p>
          <a:p>
            <a:r>
              <a:rPr lang="en-US" sz="2800" dirty="0"/>
              <a:t>Data collection began in 2015</a:t>
            </a:r>
          </a:p>
          <a:p>
            <a:pPr marL="0" indent="0">
              <a:buNone/>
            </a:pPr>
            <a:r>
              <a:rPr lang="en-US" sz="2800" dirty="0"/>
              <a:t>* Data from Connecticut Violent Death Reporting System (CTVDRS) 2015 to April 30</a:t>
            </a:r>
            <a:r>
              <a:rPr lang="en-US" sz="2800" baseline="30000" dirty="0"/>
              <a:t> th</a:t>
            </a:r>
            <a:r>
              <a:rPr lang="en-US" sz="2800" dirty="0"/>
              <a:t>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F3F5BA-01DF-4FB7-B7AE-8D6F72A3B3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3240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9FE-6A4E-47D0-8C49-5B4FF311D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Homicide 2015 to 2021 by Sex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F1E29A-23F5-48F5-B2A7-0B20376A3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025360"/>
              </p:ext>
            </p:extLst>
          </p:nvPr>
        </p:nvGraphicFramePr>
        <p:xfrm>
          <a:off x="6152508" y="1744680"/>
          <a:ext cx="5429892" cy="425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BD3C71A-326A-46A1-B9DC-B73920FFD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473993"/>
              </p:ext>
            </p:extLst>
          </p:nvPr>
        </p:nvGraphicFramePr>
        <p:xfrm>
          <a:off x="410861" y="1744680"/>
          <a:ext cx="5527602" cy="425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7359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B349-6048-4C99-A37B-5A587439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542924"/>
            <a:ext cx="9536386" cy="87471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Comparison of Homicide Rates Pre-Pandemic (2015-2019) to Pandemic (2020-2021) by Race/Ethnicity  </a:t>
            </a:r>
            <a:br>
              <a:rPr lang="en-US" altLang="en-US" sz="2400" dirty="0"/>
            </a:br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C73774F-F64F-48E3-9AE8-3E235DB48D17}"/>
              </a:ext>
            </a:extLst>
          </p:cNvPr>
          <p:cNvSpPr txBox="1">
            <a:spLocks/>
          </p:cNvSpPr>
          <p:nvPr/>
        </p:nvSpPr>
        <p:spPr>
          <a:xfrm>
            <a:off x="7346730" y="1825625"/>
            <a:ext cx="400706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177B2B-556B-436C-B35A-8A950FB918FA}"/>
              </a:ext>
            </a:extLst>
          </p:cNvPr>
          <p:cNvSpPr/>
          <p:nvPr/>
        </p:nvSpPr>
        <p:spPr>
          <a:xfrm>
            <a:off x="5529536" y="1652585"/>
            <a:ext cx="605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Comparison of Homicide Rates Pre-Pandemic (2015 to 2019) to Pandemic (2020-2021) by Race/Ethnicity  </a:t>
            </a:r>
            <a:endParaRPr lang="en-US" altLang="en-US" sz="1050" dirty="0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6D3DADAD-3ED6-42BF-BE2F-407270B9F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20921"/>
              </p:ext>
            </p:extLst>
          </p:nvPr>
        </p:nvGraphicFramePr>
        <p:xfrm>
          <a:off x="5529536" y="2298916"/>
          <a:ext cx="5937250" cy="3142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505">
                  <a:extLst>
                    <a:ext uri="{9D8B030D-6E8A-4147-A177-3AD203B41FA5}">
                      <a16:colId xmlns:a16="http://schemas.microsoft.com/office/drawing/2014/main" val="3759429978"/>
                    </a:ext>
                  </a:extLst>
                </a:gridCol>
                <a:gridCol w="837565">
                  <a:extLst>
                    <a:ext uri="{9D8B030D-6E8A-4147-A177-3AD203B41FA5}">
                      <a16:colId xmlns:a16="http://schemas.microsoft.com/office/drawing/2014/main" val="3972713706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368056954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285045387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3096946461"/>
                    </a:ext>
                  </a:extLst>
                </a:gridCol>
                <a:gridCol w="1038860">
                  <a:extLst>
                    <a:ext uri="{9D8B030D-6E8A-4147-A177-3AD203B41FA5}">
                      <a16:colId xmlns:a16="http://schemas.microsoft.com/office/drawing/2014/main" val="1844647563"/>
                    </a:ext>
                  </a:extLst>
                </a:gridCol>
              </a:tblGrid>
              <a:tr h="1257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Race/Ethnicity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Number Homicides (2015 to 2019)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Crude Rate *2015-2019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Crude Rate*2020-2021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Homicides 2020-2021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Difference 2015 to 2019 Compared to 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933670"/>
                  </a:ext>
                </a:extLst>
              </a:tr>
              <a:tr h="708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Non-Hispanic Black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14.0 (12.3-15.7)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21.8 (18.0-25.1)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+ 56%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83440"/>
                  </a:ext>
                </a:extLst>
              </a:tr>
              <a:tr h="708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Non-Hispanic White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1.37 (1.2-1.6)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 (1.0-1.6)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536245"/>
                  </a:ext>
                </a:extLst>
              </a:tr>
              <a:tr h="4680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Hispanic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4.60 (3.8-5.4)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 (6.0-9.0)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+ 63%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27054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7F13C18-1923-4BC9-B6A6-5D5369179D87}"/>
              </a:ext>
            </a:extLst>
          </p:cNvPr>
          <p:cNvSpPr/>
          <p:nvPr/>
        </p:nvSpPr>
        <p:spPr>
          <a:xfrm>
            <a:off x="5412877" y="5641196"/>
            <a:ext cx="279499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*per 100,000 CT population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20DD102B-9E03-4387-B298-1086BEAC2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830341"/>
              </p:ext>
            </p:extLst>
          </p:nvPr>
        </p:nvGraphicFramePr>
        <p:xfrm>
          <a:off x="-1" y="1617660"/>
          <a:ext cx="5412877" cy="402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930409D-4752-4E0B-B4D2-25A1032240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215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8042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6E62-B96F-4897-BC4F-C26B3916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Homicide by 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64923-3DCA-40C2-95E0-F4F8C0D52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age of homicide victim 34 yrs old vs 51 yrs for suicide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54402-D7C3-41F8-8F39-DBDF6C79EA5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67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669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865" y="200330"/>
            <a:ext cx="9441189" cy="16561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latin typeface="+mj-lt"/>
                <a:ea typeface="+mj-ea"/>
                <a:cs typeface="+mj-cs"/>
              </a:rPr>
              <a:t>CTVDRS Data Lethal Means 2015 to 2021</a:t>
            </a:r>
          </a:p>
        </p:txBody>
      </p:sp>
      <p:graphicFrame>
        <p:nvGraphicFramePr>
          <p:cNvPr id="25" name="Content Placeholder 8">
            <a:extLst>
              <a:ext uri="{FF2B5EF4-FFF2-40B4-BE49-F238E27FC236}">
                <a16:creationId xmlns:a16="http://schemas.microsoft.com/office/drawing/2014/main" id="{37759FC1-7955-42C0-AA53-28EF050E6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617"/>
              </p:ext>
            </p:extLst>
          </p:nvPr>
        </p:nvGraphicFramePr>
        <p:xfrm>
          <a:off x="1350964" y="1693593"/>
          <a:ext cx="9819807" cy="4004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935">
                  <a:extLst>
                    <a:ext uri="{9D8B030D-6E8A-4147-A177-3AD203B41FA5}">
                      <a16:colId xmlns:a16="http://schemas.microsoft.com/office/drawing/2014/main" val="3861900781"/>
                    </a:ext>
                  </a:extLst>
                </a:gridCol>
                <a:gridCol w="1723715">
                  <a:extLst>
                    <a:ext uri="{9D8B030D-6E8A-4147-A177-3AD203B41FA5}">
                      <a16:colId xmlns:a16="http://schemas.microsoft.com/office/drawing/2014/main" val="2807036523"/>
                    </a:ext>
                  </a:extLst>
                </a:gridCol>
                <a:gridCol w="1650656">
                  <a:extLst>
                    <a:ext uri="{9D8B030D-6E8A-4147-A177-3AD203B41FA5}">
                      <a16:colId xmlns:a16="http://schemas.microsoft.com/office/drawing/2014/main" val="3398103002"/>
                    </a:ext>
                  </a:extLst>
                </a:gridCol>
                <a:gridCol w="2382499">
                  <a:extLst>
                    <a:ext uri="{9D8B030D-6E8A-4147-A177-3AD203B41FA5}">
                      <a16:colId xmlns:a16="http://schemas.microsoft.com/office/drawing/2014/main" val="2725575781"/>
                    </a:ext>
                  </a:extLst>
                </a:gridCol>
                <a:gridCol w="2378002">
                  <a:extLst>
                    <a:ext uri="{9D8B030D-6E8A-4147-A177-3AD203B41FA5}">
                      <a16:colId xmlns:a16="http://schemas.microsoft.com/office/drawing/2014/main" val="439790804"/>
                    </a:ext>
                  </a:extLst>
                </a:gridCol>
              </a:tblGrid>
              <a:tr h="8289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Weapon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Homicides by Weapon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Number of Homicides for 2015 to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Weapon Death per 100 Homicides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416832914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Pre-Pandemic (2015 to 2019)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61.3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6573665"/>
                  </a:ext>
                </a:extLst>
              </a:tr>
              <a:tr h="552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1939078358"/>
                  </a:ext>
                </a:extLst>
              </a:tr>
              <a:tr h="276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Pandemic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290258123"/>
                  </a:ext>
                </a:extLst>
              </a:tr>
              <a:tr h="276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68.7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2018679854"/>
                  </a:ext>
                </a:extLst>
              </a:tr>
              <a:tr h="552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674465154"/>
                  </a:ext>
                </a:extLst>
              </a:tr>
              <a:tr h="276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Firearm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74.5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3144973563"/>
                  </a:ext>
                </a:extLst>
              </a:tr>
              <a:tr h="552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Sharp Force Injury (Stabbing)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14" marR="54614" marT="0" marB="0"/>
                </a:tc>
                <a:extLst>
                  <a:ext uri="{0D108BD9-81ED-4DB2-BD59-A6C34878D82A}">
                    <a16:rowId xmlns:a16="http://schemas.microsoft.com/office/drawing/2014/main" val="219836695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D19117A-B212-479B-AE89-942775BBB2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7060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0901" y="5666079"/>
            <a:ext cx="103198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 </a:t>
            </a:r>
            <a:r>
              <a:rPr lang="en-US" sz="1400" dirty="0"/>
              <a:t>Note: Rates calculated  from counts less than 20 should be interpreted with caution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due to the variability of small numbers resulting in low reliability of rates                                                                                                                            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6060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A128-9CF1-466B-8FCA-4982B954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1875901"/>
            <a:ext cx="3505495" cy="5561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Circumstances of Homicide/ Possible Areas for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8CD84-3697-4642-AE66-E0E602BB2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40566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For 2015 to 2019 homicide circumstances were known for 80% (N=452)of the cases (LE and OCME reports</a:t>
            </a:r>
            <a:r>
              <a:rPr lang="en-US" sz="2000" dirty="0"/>
              <a:t>)</a:t>
            </a:r>
          </a:p>
          <a:p>
            <a:r>
              <a:rPr lang="en-US" sz="2400" dirty="0"/>
              <a:t>Gang* or groups involvement: rate 9 per 100 homicides</a:t>
            </a:r>
          </a:p>
          <a:p>
            <a:pPr marL="0" indent="0">
              <a:buNone/>
            </a:pPr>
            <a:r>
              <a:rPr lang="en-US" sz="1000" dirty="0"/>
              <a:t>* </a:t>
            </a:r>
            <a:r>
              <a:rPr lang="en-US" sz="1200" dirty="0"/>
              <a:t>Defined by law enforcement as organized gangs as Bloods, Crips and Latin Kings</a:t>
            </a:r>
          </a:p>
          <a:p>
            <a:pPr marL="0" indent="0">
              <a:buNone/>
            </a:pPr>
            <a:endParaRPr lang="en-US" sz="2000" dirty="0"/>
          </a:p>
          <a:p>
            <a:pPr marL="0"/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346C64-EB88-48F2-BF27-80D0C73ED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10831"/>
              </p:ext>
            </p:extLst>
          </p:nvPr>
        </p:nvGraphicFramePr>
        <p:xfrm>
          <a:off x="5405862" y="1695444"/>
          <a:ext cx="6019332" cy="3463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7595">
                  <a:extLst>
                    <a:ext uri="{9D8B030D-6E8A-4147-A177-3AD203B41FA5}">
                      <a16:colId xmlns:a16="http://schemas.microsoft.com/office/drawing/2014/main" val="767985003"/>
                    </a:ext>
                  </a:extLst>
                </a:gridCol>
                <a:gridCol w="1695575">
                  <a:extLst>
                    <a:ext uri="{9D8B030D-6E8A-4147-A177-3AD203B41FA5}">
                      <a16:colId xmlns:a16="http://schemas.microsoft.com/office/drawing/2014/main" val="3637127963"/>
                    </a:ext>
                  </a:extLst>
                </a:gridCol>
                <a:gridCol w="1716162">
                  <a:extLst>
                    <a:ext uri="{9D8B030D-6E8A-4147-A177-3AD203B41FA5}">
                      <a16:colId xmlns:a16="http://schemas.microsoft.com/office/drawing/2014/main" val="3671181430"/>
                    </a:ext>
                  </a:extLst>
                </a:gridCol>
              </a:tblGrid>
              <a:tr h="73653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Circumstances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Number of Occurrences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Rate per 100 Homicides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2779570372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Disputes/Arguments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167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36.9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4040343689"/>
                  </a:ext>
                </a:extLst>
              </a:tr>
              <a:tr h="73653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Commission of a Crime: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2839378722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Assault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132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29.2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394685886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Drug Involvement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86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19.0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Robbery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63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13.9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1707920517"/>
                  </a:ext>
                </a:extLst>
              </a:tr>
              <a:tr h="3981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Drug Trade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48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none" strike="noStrike" dirty="0">
                          <a:effectLst/>
                        </a:rPr>
                        <a:t>10.6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37" marR="88937" marT="12352" marB="0"/>
                </a:tc>
                <a:extLst>
                  <a:ext uri="{0D108BD9-81ED-4DB2-BD59-A6C34878D82A}">
                    <a16:rowId xmlns:a16="http://schemas.microsoft.com/office/drawing/2014/main" val="195476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93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90C1-3206-40D7-8CA9-A7C4BE51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Use in Homicides 2015 to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D3CB6-7E9C-46CA-A0EE-50656569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86142-27CB-4C8F-B34C-8A31DCFC4FB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5157788" cy="823912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to 2019 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(559))</a:t>
            </a:r>
          </a:p>
          <a:p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6AAC3FE-6C04-4AF0-9B4A-C443178B8813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52243336"/>
              </p:ext>
            </p:extLst>
          </p:nvPr>
        </p:nvGraphicFramePr>
        <p:xfrm>
          <a:off x="6255532" y="2516187"/>
          <a:ext cx="5588001" cy="3140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867">
                  <a:extLst>
                    <a:ext uri="{9D8B030D-6E8A-4147-A177-3AD203B41FA5}">
                      <a16:colId xmlns:a16="http://schemas.microsoft.com/office/drawing/2014/main" val="3501966727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2086210498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1929095661"/>
                    </a:ext>
                  </a:extLst>
                </a:gridCol>
              </a:tblGrid>
              <a:tr h="582316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Positives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per 100 Homicides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61812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dirty="0"/>
                        <a:t>Marijuana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52.8 (44.8-60.8)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41434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dirty="0"/>
                        <a:t>Alcohol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28.7 (22.8-34.6)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189003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dirty="0"/>
                        <a:t>Cocaine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15.1 (10.8-19.4)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6555"/>
                  </a:ext>
                </a:extLst>
              </a:tr>
              <a:tr h="465032">
                <a:tc>
                  <a:txBody>
                    <a:bodyPr/>
                    <a:lstStyle/>
                    <a:p>
                      <a:r>
                        <a:rPr lang="en-US" dirty="0"/>
                        <a:t>Opiates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13.2 (9.3-17.1)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62251"/>
                  </a:ext>
                </a:extLst>
              </a:tr>
              <a:tr h="582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Benzodiazepines</a:t>
                      </a:r>
                      <a:endParaRPr lang="en-US" sz="11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 (1.6-5.8)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10258"/>
                  </a:ext>
                </a:extLst>
              </a:tr>
            </a:tbl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1E879C3-7500-48B0-9DC5-46AD7851A6D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8588" y="1671316"/>
            <a:ext cx="5183187" cy="74930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of Positive Drug Results from Blood at the Time of Autopsy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to 2021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(N= Number of Homicides (318))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FD857D-095E-4021-BE17-4324731AD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26742"/>
              </p:ext>
            </p:extLst>
          </p:nvPr>
        </p:nvGraphicFramePr>
        <p:xfrm>
          <a:off x="223056" y="2503486"/>
          <a:ext cx="5276044" cy="3152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744">
                  <a:extLst>
                    <a:ext uri="{9D8B030D-6E8A-4147-A177-3AD203B41FA5}">
                      <a16:colId xmlns:a16="http://schemas.microsoft.com/office/drawing/2014/main" val="2448859596"/>
                    </a:ext>
                  </a:extLst>
                </a:gridCol>
                <a:gridCol w="1551587">
                  <a:extLst>
                    <a:ext uri="{9D8B030D-6E8A-4147-A177-3AD203B41FA5}">
                      <a16:colId xmlns:a16="http://schemas.microsoft.com/office/drawing/2014/main" val="522558831"/>
                    </a:ext>
                  </a:extLst>
                </a:gridCol>
                <a:gridCol w="1864713">
                  <a:extLst>
                    <a:ext uri="{9D8B030D-6E8A-4147-A177-3AD203B41FA5}">
                      <a16:colId xmlns:a16="http://schemas.microsoft.com/office/drawing/2014/main" val="3082766701"/>
                    </a:ext>
                  </a:extLst>
                </a:gridCol>
              </a:tblGrid>
              <a:tr h="824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Drug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Positives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Rate per 100 Homicides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298452"/>
                  </a:ext>
                </a:extLst>
              </a:tr>
              <a:tr h="4338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Marijuana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30.5 (26.0-35.0)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868952"/>
                  </a:ext>
                </a:extLst>
              </a:tr>
              <a:tr h="4338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Alcohol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24.1 (20.0-28.2)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178563"/>
                  </a:ext>
                </a:extLst>
              </a:tr>
              <a:tr h="4338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Opiates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11.8 (8.9-14.7)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282271"/>
                  </a:ext>
                </a:extLst>
              </a:tr>
              <a:tr h="4338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Cocaine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10.1 (7.3-12.8)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839140"/>
                  </a:ext>
                </a:extLst>
              </a:tr>
              <a:tr h="5930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Benzodiazepines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7.3 (5.1-9.5)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50779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CA04B37-A821-42C7-961F-FF4B9033D1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55558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5624417"/>
            <a:ext cx="118435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 </a:t>
            </a:r>
            <a:r>
              <a:rPr lang="en-US" sz="1400" dirty="0"/>
              <a:t>Note: Rates calculated  from counts less than 20 should be interpreted with caution due to the variability of small numbers resulting in low reliability of rates                                                                                                                            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0562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B1-7761-454C-A6E2-253EC84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58749"/>
            <a:ext cx="10401300" cy="1143000"/>
          </a:xfrm>
        </p:spPr>
        <p:txBody>
          <a:bodyPr>
            <a:normAutofit/>
          </a:bodyPr>
          <a:lstStyle/>
          <a:p>
            <a:r>
              <a:rPr lang="en-US" dirty="0"/>
              <a:t>Substance Use in Homicides by Age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3BE-C475-42F7-A779-A65162C4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D90CED-2D94-42FD-9FFD-F0546968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68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198401-3CC3-44AB-B6B3-71B5850D72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501328"/>
          </a:xfrm>
          <a:prstGeom prst="rect">
            <a:avLst/>
          </a:prstGeom>
          <a:noFill/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F24016-D370-4016-8FE6-C55FDDF2B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345419"/>
              </p:ext>
            </p:extLst>
          </p:nvPr>
        </p:nvGraphicFramePr>
        <p:xfrm>
          <a:off x="323515" y="1576614"/>
          <a:ext cx="10740571" cy="444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069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D90C1-3206-40D7-8CA9-A7C4BE51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Presence of Marijuana and Alcohol in Unintentional Overdoses Statewide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D3CB6-7E9C-46CA-A0EE-50656569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F94C15B-04FD-4F35-9E71-B48140153F46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44771686"/>
              </p:ext>
            </p:extLst>
          </p:nvPr>
        </p:nvGraphicFramePr>
        <p:xfrm>
          <a:off x="7008813" y="1733550"/>
          <a:ext cx="5183187" cy="432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BB601D0-527F-46EF-8F13-B05A78FA30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669091"/>
              </p:ext>
            </p:extLst>
          </p:nvPr>
        </p:nvGraphicFramePr>
        <p:xfrm>
          <a:off x="588963" y="1733550"/>
          <a:ext cx="5276850" cy="419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4175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289" y="435006"/>
            <a:ext cx="6367509" cy="807868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The Connecticut Violent Death Data </a:t>
            </a:r>
            <a:br>
              <a:rPr lang="en-US" altLang="en-US" b="1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62796" y="1953087"/>
            <a:ext cx="62410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Questions?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Mike Makowski, MPH; Epidemiologist</a:t>
            </a:r>
          </a:p>
          <a:p>
            <a:r>
              <a:rPr lang="en-US" sz="2000" u="sng" dirty="0">
                <a:hlinkClick r:id="rId3"/>
              </a:rPr>
              <a:t>Michael.Makowski@ct.gov</a:t>
            </a:r>
            <a:endParaRPr lang="en-US" sz="2000" u="sng" dirty="0"/>
          </a:p>
          <a:p>
            <a:endParaRPr lang="en-US" sz="2000" u="sng" dirty="0"/>
          </a:p>
          <a:p>
            <a:r>
              <a:rPr lang="en-US" sz="2000" dirty="0"/>
              <a:t>Main office phone:  860-509-8251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20F10D-A905-4ED2-B66D-0AA949D992D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8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062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CTVDRS Variables Collected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Data collected is victim –”centric”</a:t>
            </a:r>
          </a:p>
          <a:p>
            <a:pPr algn="just"/>
            <a:r>
              <a:rPr lang="en-US" sz="2000" dirty="0"/>
              <a:t>Basic and extended demographics-(marital status, level of education, occupation)</a:t>
            </a:r>
          </a:p>
          <a:p>
            <a:pPr algn="just"/>
            <a:r>
              <a:rPr lang="en-US" sz="2000" dirty="0"/>
              <a:t>Injury and Death Information- Date of Death, Where Death Occurred- City, In Their Residence; Manner and Death Cause</a:t>
            </a:r>
          </a:p>
          <a:p>
            <a:pPr algn="just"/>
            <a:r>
              <a:rPr lang="en-US" sz="2000" dirty="0"/>
              <a:t>Weapon- Firearm, Sharp instrument, Asphyxia, Poison, etc.</a:t>
            </a:r>
          </a:p>
          <a:p>
            <a:pPr algn="just"/>
            <a:r>
              <a:rPr lang="en-US" sz="2000" dirty="0"/>
              <a:t>Circumstances- Risk or Stressors</a:t>
            </a:r>
          </a:p>
          <a:p>
            <a:pPr algn="just"/>
            <a:r>
              <a:rPr lang="en-US" sz="2000" dirty="0"/>
              <a:t>Suspect- Relationship of victim to suspect</a:t>
            </a:r>
          </a:p>
          <a:p>
            <a:pPr algn="just"/>
            <a:r>
              <a:rPr lang="en-US" sz="2000" dirty="0"/>
              <a:t>Toxicology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94A5A5-EB8A-4E02-B36D-5BAF6B96FA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355122"/>
            <a:ext cx="1694460" cy="613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74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/>
              <a:t>CTVDRS Variables Collected Circumstances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E604-5905-491D-BF72-85C2A717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Risks/ Stressors or Triggers </a:t>
            </a:r>
          </a:p>
          <a:p>
            <a:pPr algn="just"/>
            <a:r>
              <a:rPr lang="en-US" sz="2400" dirty="0"/>
              <a:t>Diagnosed Mental Illness (MI); Current treatment for MI, Substance Abuse- Alcohol or Drugs</a:t>
            </a:r>
          </a:p>
          <a:p>
            <a:pPr algn="just"/>
            <a:r>
              <a:rPr lang="en-US" sz="2400" dirty="0"/>
              <a:t>Intimate Partner Problems; Injury Result: of an Argument; During Commission of a Crime (for example, robbery, drug trade, etc.)</a:t>
            </a:r>
          </a:p>
          <a:p>
            <a:pPr algn="just"/>
            <a:r>
              <a:rPr lang="en-US" sz="2400" dirty="0"/>
              <a:t>Drive-by shooting; Gang-related</a:t>
            </a:r>
          </a:p>
          <a:p>
            <a:pPr algn="just"/>
            <a:r>
              <a:rPr lang="en-US" sz="2400" dirty="0"/>
              <a:t>History of suicide attempts/ ideations; Physical Health Problems- chronic pain, chronic or terminal illness</a:t>
            </a:r>
          </a:p>
          <a:p>
            <a:pPr algn="just"/>
            <a:r>
              <a:rPr lang="en-US" sz="2400" dirty="0"/>
              <a:t>Criminal history or past arrests/convictions</a:t>
            </a:r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41E01A-6A2F-4701-A87D-E22ACACD88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32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364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675" y="207685"/>
            <a:ext cx="6018463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Suicide Trends: 2015 – 2021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773" y="372375"/>
            <a:ext cx="1694460" cy="613013"/>
          </a:xfrm>
          <a:prstGeom prst="rect">
            <a:avLst/>
          </a:prstGeom>
          <a:noFill/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46C687A-79A8-43B2-BC91-50D9AE147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13227"/>
              </p:ext>
            </p:extLst>
          </p:nvPr>
        </p:nvGraphicFramePr>
        <p:xfrm>
          <a:off x="495300" y="1663700"/>
          <a:ext cx="48768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5">
            <a:extLst>
              <a:ext uri="{FF2B5EF4-FFF2-40B4-BE49-F238E27FC236}">
                <a16:creationId xmlns:a16="http://schemas.microsoft.com/office/drawing/2014/main" id="{9115FBE2-B5AF-492E-BB94-0CA4AE317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300"/>
              </p:ext>
            </p:extLst>
          </p:nvPr>
        </p:nvGraphicFramePr>
        <p:xfrm>
          <a:off x="6227072" y="1663700"/>
          <a:ext cx="505052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7848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BA1E-8A6A-4F28-85DB-BE731292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Suicide Trends: 2015 –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B97FDC-81B3-40E4-A50B-7B7EB35AA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128098"/>
              </p:ext>
            </p:extLst>
          </p:nvPr>
        </p:nvGraphicFramePr>
        <p:xfrm>
          <a:off x="3483292" y="2110813"/>
          <a:ext cx="7660958" cy="3611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035">
                  <a:extLst>
                    <a:ext uri="{9D8B030D-6E8A-4147-A177-3AD203B41FA5}">
                      <a16:colId xmlns:a16="http://schemas.microsoft.com/office/drawing/2014/main" val="4047550164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1799041193"/>
                    </a:ext>
                  </a:extLst>
                </a:gridCol>
                <a:gridCol w="1915035">
                  <a:extLst>
                    <a:ext uri="{9D8B030D-6E8A-4147-A177-3AD203B41FA5}">
                      <a16:colId xmlns:a16="http://schemas.microsoft.com/office/drawing/2014/main" val="4121617681"/>
                    </a:ext>
                  </a:extLst>
                </a:gridCol>
                <a:gridCol w="1915853">
                  <a:extLst>
                    <a:ext uri="{9D8B030D-6E8A-4147-A177-3AD203B41FA5}">
                      <a16:colId xmlns:a16="http://schemas.microsoft.com/office/drawing/2014/main" val="3733197597"/>
                    </a:ext>
                  </a:extLst>
                </a:gridCol>
              </a:tblGrid>
              <a:tr h="14074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Year(s)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Suicides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Crude Suicide Rate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 Change in Rate from 2015-19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341166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2015-2019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2,021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11.3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----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301917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2020*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9.9**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- 12.4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512847"/>
                  </a:ext>
                </a:extLst>
              </a:tr>
              <a:tr h="6877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2021*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10.9**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-3.5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40426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26F120-F815-408F-A34D-7D993573F3F6}"/>
              </a:ext>
            </a:extLst>
          </p:cNvPr>
          <p:cNvSpPr/>
          <p:nvPr/>
        </p:nvSpPr>
        <p:spPr>
          <a:xfrm>
            <a:off x="128188" y="2893565"/>
            <a:ext cx="3221764" cy="136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preliminary data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provisional data based on 2020 census data for Connecticut (N=3,603,448)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A75C4F-09E7-4198-8F8D-CD71B7BC95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8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864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720-3ECC-441B-8FE7-7359D67B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Demographics of Suicides </a:t>
            </a:r>
            <a:br>
              <a:rPr lang="en-US" dirty="0"/>
            </a:br>
            <a:r>
              <a:rPr lang="en-US" dirty="0"/>
              <a:t>in Connecticut, by Race and Ethnicity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ED24AE-0456-415A-A923-B79C79658B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97373"/>
              </p:ext>
            </p:extLst>
          </p:nvPr>
        </p:nvGraphicFramePr>
        <p:xfrm>
          <a:off x="723901" y="1564954"/>
          <a:ext cx="5372099" cy="440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1FB4EB-B338-447B-A5F5-0E4020B828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389829"/>
              </p:ext>
            </p:extLst>
          </p:nvPr>
        </p:nvGraphicFramePr>
        <p:xfrm>
          <a:off x="5573366" y="1417638"/>
          <a:ext cx="5361334" cy="455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4F7499A-69B4-475B-A525-E0C114DEF8E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8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79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38328"/>
            <a:ext cx="9637776" cy="929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CTVDRS </a:t>
            </a:r>
            <a:r>
              <a:rPr lang="en-US" sz="2800" dirty="0"/>
              <a:t>Age-Specific Rates Comparison  2021 to (2015-2019)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26">
                <a:extLst>
                  <a:ext uri="{FF2B5EF4-FFF2-40B4-BE49-F238E27FC236}">
                    <a16:creationId xmlns:a16="http://schemas.microsoft.com/office/drawing/2014/main" id="{452343CF-02BB-40DC-8D43-CCCC798F7CBF}"/>
                  </a:ext>
                </a:extLst>
              </p14:cNvPr>
              <p14:cNvContentPartPr/>
              <p14:nvPr/>
            </p14:nvContentPartPr>
            <p14:xfrm>
              <a:off x="3163274" y="3310266"/>
              <a:ext cx="360" cy="360"/>
            </p14:xfrm>
          </p:contentPart>
        </mc:Choice>
        <mc:Fallback xmlns="">
          <p:pic>
            <p:nvPicPr>
              <p:cNvPr id="4" name="Ink 26">
                <a:extLst>
                  <a:ext uri="{FF2B5EF4-FFF2-40B4-BE49-F238E27FC236}">
                    <a16:creationId xmlns:a16="http://schemas.microsoft.com/office/drawing/2014/main" id="{452343CF-02BB-40DC-8D43-CCCC798F7C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4274" y="33012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28">
                <a:extLst>
                  <a:ext uri="{FF2B5EF4-FFF2-40B4-BE49-F238E27FC236}">
                    <a16:creationId xmlns:a16="http://schemas.microsoft.com/office/drawing/2014/main" id="{DD60C75B-CD2D-4049-A2CB-4CC9600E31CB}"/>
                  </a:ext>
                </a:extLst>
              </p14:cNvPr>
              <p14:cNvContentPartPr/>
              <p14:nvPr/>
            </p14:nvContentPartPr>
            <p14:xfrm>
              <a:off x="3047714" y="3268506"/>
              <a:ext cx="360" cy="360"/>
            </p14:xfrm>
          </p:contentPart>
        </mc:Choice>
        <mc:Fallback xmlns="">
          <p:pic>
            <p:nvPicPr>
              <p:cNvPr id="5" name="Ink 28">
                <a:extLst>
                  <a:ext uri="{FF2B5EF4-FFF2-40B4-BE49-F238E27FC236}">
                    <a16:creationId xmlns:a16="http://schemas.microsoft.com/office/drawing/2014/main" id="{DD60C75B-CD2D-4049-A2CB-4CC9600E31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8714" y="32595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30">
                <a:extLst>
                  <a:ext uri="{FF2B5EF4-FFF2-40B4-BE49-F238E27FC236}">
                    <a16:creationId xmlns:a16="http://schemas.microsoft.com/office/drawing/2014/main" id="{5C3E3002-73F9-4447-9394-0D4E2FFDA9E6}"/>
                  </a:ext>
                </a:extLst>
              </p14:cNvPr>
              <p14:cNvContentPartPr/>
              <p14:nvPr/>
            </p14:nvContentPartPr>
            <p14:xfrm>
              <a:off x="2953394" y="3247266"/>
              <a:ext cx="360" cy="360"/>
            </p14:xfrm>
          </p:contentPart>
        </mc:Choice>
        <mc:Fallback xmlns="">
          <p:pic>
            <p:nvPicPr>
              <p:cNvPr id="6" name="Ink 30">
                <a:extLst>
                  <a:ext uri="{FF2B5EF4-FFF2-40B4-BE49-F238E27FC236}">
                    <a16:creationId xmlns:a16="http://schemas.microsoft.com/office/drawing/2014/main" id="{5C3E3002-73F9-4447-9394-0D4E2FFDA9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4394" y="32382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32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14:cNvPr>
              <p14:cNvContentPartPr/>
              <p14:nvPr/>
            </p14:nvContentPartPr>
            <p14:xfrm>
              <a:off x="1996514" y="3257706"/>
              <a:ext cx="360" cy="360"/>
            </p14:xfrm>
          </p:contentPart>
        </mc:Choice>
        <mc:Fallback xmlns="">
          <p:pic>
            <p:nvPicPr>
              <p:cNvPr id="7" name="Ink 32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7514" y="32487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34">
                <a:extLst>
                  <a:ext uri="{FF2B5EF4-FFF2-40B4-BE49-F238E27FC236}">
                    <a16:creationId xmlns:a16="http://schemas.microsoft.com/office/drawing/2014/main" id="{DD67BBE8-45F8-4D5F-8883-DD7CF478CBF4}"/>
                  </a:ext>
                </a:extLst>
              </p14:cNvPr>
              <p14:cNvContentPartPr/>
              <p14:nvPr/>
            </p14:nvContentPartPr>
            <p14:xfrm>
              <a:off x="3394394" y="3363186"/>
              <a:ext cx="360" cy="360"/>
            </p14:xfrm>
          </p:contentPart>
        </mc:Choice>
        <mc:Fallback xmlns="">
          <p:pic>
            <p:nvPicPr>
              <p:cNvPr id="8" name="Ink 34">
                <a:extLst>
                  <a:ext uri="{FF2B5EF4-FFF2-40B4-BE49-F238E27FC236}">
                    <a16:creationId xmlns:a16="http://schemas.microsoft.com/office/drawing/2014/main" id="{DD67BBE8-45F8-4D5F-8883-DD7CF478CB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5394" y="33541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36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14:cNvPr>
              <p14:cNvContentPartPr/>
              <p14:nvPr/>
            </p14:nvContentPartPr>
            <p14:xfrm>
              <a:off x="9833354" y="5454426"/>
              <a:ext cx="4680" cy="360"/>
            </p14:xfrm>
          </p:contentPart>
        </mc:Choice>
        <mc:Fallback xmlns="">
          <p:pic>
            <p:nvPicPr>
              <p:cNvPr id="9" name="Ink 36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24354" y="5445426"/>
                <a:ext cx="2232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">
            <a:extLst>
              <a:ext uri="{FF2B5EF4-FFF2-40B4-BE49-F238E27FC236}">
                <a16:creationId xmlns:a16="http://schemas.microsoft.com/office/drawing/2014/main" id="{6DEBFCD4-3D76-4B94-A9D9-A33BB39A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51545" y="97795"/>
            <a:ext cx="152915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0CB9405E-1D25-4D88-9207-D5631EE21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20496"/>
              </p:ext>
            </p:extLst>
          </p:nvPr>
        </p:nvGraphicFramePr>
        <p:xfrm>
          <a:off x="806450" y="1902803"/>
          <a:ext cx="10636249" cy="3551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419">
                  <a:extLst>
                    <a:ext uri="{9D8B030D-6E8A-4147-A177-3AD203B41FA5}">
                      <a16:colId xmlns:a16="http://schemas.microsoft.com/office/drawing/2014/main" val="1401262397"/>
                    </a:ext>
                  </a:extLst>
                </a:gridCol>
                <a:gridCol w="1856316">
                  <a:extLst>
                    <a:ext uri="{9D8B030D-6E8A-4147-A177-3AD203B41FA5}">
                      <a16:colId xmlns:a16="http://schemas.microsoft.com/office/drawing/2014/main" val="2964914593"/>
                    </a:ext>
                  </a:extLst>
                </a:gridCol>
                <a:gridCol w="1849406">
                  <a:extLst>
                    <a:ext uri="{9D8B030D-6E8A-4147-A177-3AD203B41FA5}">
                      <a16:colId xmlns:a16="http://schemas.microsoft.com/office/drawing/2014/main" val="2054503065"/>
                    </a:ext>
                  </a:extLst>
                </a:gridCol>
                <a:gridCol w="1854012">
                  <a:extLst>
                    <a:ext uri="{9D8B030D-6E8A-4147-A177-3AD203B41FA5}">
                      <a16:colId xmlns:a16="http://schemas.microsoft.com/office/drawing/2014/main" val="1704252406"/>
                    </a:ext>
                  </a:extLst>
                </a:gridCol>
                <a:gridCol w="1622548">
                  <a:extLst>
                    <a:ext uri="{9D8B030D-6E8A-4147-A177-3AD203B41FA5}">
                      <a16:colId xmlns:a16="http://schemas.microsoft.com/office/drawing/2014/main" val="3037624076"/>
                    </a:ext>
                  </a:extLst>
                </a:gridCol>
                <a:gridCol w="1622548">
                  <a:extLst>
                    <a:ext uri="{9D8B030D-6E8A-4147-A177-3AD203B41FA5}">
                      <a16:colId xmlns:a16="http://schemas.microsoft.com/office/drawing/2014/main" val="2119365291"/>
                    </a:ext>
                  </a:extLst>
                </a:gridCol>
              </a:tblGrid>
              <a:tr h="14036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Age-Groups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Number of Suicides 2015-2019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Yearly 5 -year average (2015-2019)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Age-Specific Rate 2015-2019 per 100,000 pop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Number of Suicides 2021*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Age-Specific Rate 2021 per 100,000 pop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583822"/>
                  </a:ext>
                </a:extLst>
              </a:tr>
              <a:tr h="452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0-17 yrs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2.7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911414"/>
                  </a:ext>
                </a:extLst>
              </a:tr>
              <a:tr h="3391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18-24 yrs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11.1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9700287"/>
                  </a:ext>
                </a:extLst>
              </a:tr>
              <a:tr h="3391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25-44 yrs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737111"/>
                  </a:ext>
                </a:extLst>
              </a:tr>
              <a:tr h="3391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45-64 yrs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166477"/>
                  </a:ext>
                </a:extLst>
              </a:tr>
              <a:tr h="3391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377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12.7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16.8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872726"/>
                  </a:ext>
                </a:extLst>
              </a:tr>
              <a:tr h="3391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392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64676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87AA666-7112-48D7-B863-88CDF81EDCAD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3429794"/>
          <a:ext cx="60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100914361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5737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6582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08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711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8613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54F1FCF-CF70-4C30-96CF-7233B1902FEB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3525044"/>
          <a:ext cx="609600" cy="952500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344344437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525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86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918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919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856236"/>
                  </a:ext>
                </a:extLst>
              </a:tr>
            </a:tbl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BAB9769A-1EEA-45DC-A2BE-14964632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87A3B2-FBD9-454C-9AB6-F4CF089DAD69}"/>
              </a:ext>
            </a:extLst>
          </p:cNvPr>
          <p:cNvSpPr/>
          <p:nvPr/>
        </p:nvSpPr>
        <p:spPr>
          <a:xfrm>
            <a:off x="1987130" y="4892224"/>
            <a:ext cx="2254015" cy="1173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data as of 12/31/21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B711C9A-8B0F-4611-B0A5-9A66D84CC4E0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3"/>
            <a:ext cx="1694460" cy="472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526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ED6-7FD2-49E4-AC2D-29DF9F3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38328"/>
            <a:ext cx="9637776" cy="929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/>
              <a:t>Suicide Lethal Means 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7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14:cNvPr>
              <p14:cNvContentPartPr/>
              <p14:nvPr/>
            </p14:nvContentPartPr>
            <p14:xfrm>
              <a:off x="1996514" y="3257706"/>
              <a:ext cx="360" cy="360"/>
            </p14:xfrm>
          </p:contentPart>
        </mc:Choice>
        <mc:Fallback xmlns="">
          <p:pic>
            <p:nvPicPr>
              <p:cNvPr id="7" name="Ink 7">
                <a:extLst>
                  <a:ext uri="{FF2B5EF4-FFF2-40B4-BE49-F238E27FC236}">
                    <a16:creationId xmlns:a16="http://schemas.microsoft.com/office/drawing/2014/main" id="{6ED7C9A5-9F4E-4318-A5BD-DF331A366E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7514" y="32487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10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14:cNvPr>
              <p14:cNvContentPartPr/>
              <p14:nvPr/>
            </p14:nvContentPartPr>
            <p14:xfrm>
              <a:off x="9833354" y="5454426"/>
              <a:ext cx="4680" cy="360"/>
            </p14:xfrm>
          </p:contentPart>
        </mc:Choice>
        <mc:Fallback xmlns="">
          <p:pic>
            <p:nvPicPr>
              <p:cNvPr id="9" name="Ink 10">
                <a:extLst>
                  <a:ext uri="{FF2B5EF4-FFF2-40B4-BE49-F238E27FC236}">
                    <a16:creationId xmlns:a16="http://schemas.microsoft.com/office/drawing/2014/main" id="{36C2BB41-022A-43F4-B72A-BB4F3002F5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24354" y="5445426"/>
                <a:ext cx="2232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">
            <a:extLst>
              <a:ext uri="{FF2B5EF4-FFF2-40B4-BE49-F238E27FC236}">
                <a16:creationId xmlns:a16="http://schemas.microsoft.com/office/drawing/2014/main" id="{6DEBFCD4-3D76-4B94-A9D9-A33BB39A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51545" y="97795"/>
            <a:ext cx="152915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AB9769A-1EEA-45DC-A2BE-14964632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 as of 12/31/21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5350" algn="l"/>
              </a:tabLst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049CC33E-C587-44B2-A33A-5B1315C8B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69766"/>
              </p:ext>
            </p:extLst>
          </p:nvPr>
        </p:nvGraphicFramePr>
        <p:xfrm>
          <a:off x="1029867" y="1704751"/>
          <a:ext cx="10610850" cy="417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E786B15C-5178-4EBC-854D-01530D4BA7A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257" y="127322"/>
            <a:ext cx="1694460" cy="570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182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81061</TotalTime>
  <Words>1980</Words>
  <Application>Microsoft Office PowerPoint</Application>
  <PresentationFormat>Widescreen</PresentationFormat>
  <Paragraphs>551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CTVDRS Data about Violent Death Victims </vt:lpstr>
      <vt:lpstr>CTVDRS Variables Collected </vt:lpstr>
      <vt:lpstr>CTVDRS Variables Collected Circumstances </vt:lpstr>
      <vt:lpstr>Suicide Trends: 2015 – 2021</vt:lpstr>
      <vt:lpstr>Suicide Trends: 2015 – 2021</vt:lpstr>
      <vt:lpstr>Demographics of Suicides  in Connecticut, by Race and Ethnicity  </vt:lpstr>
      <vt:lpstr>CTVDRS Age-Specific Rates Comparison  2021 to (2015-2019)</vt:lpstr>
      <vt:lpstr>Suicide Lethal Means </vt:lpstr>
      <vt:lpstr>Lethal Means: CT Suicides 2015-2021</vt:lpstr>
      <vt:lpstr>Suicide Rates of Connecticut Cities and Towns 2015 to 2019</vt:lpstr>
      <vt:lpstr>Suicide Rates of Connecticut Cities and Towns 2020-2021</vt:lpstr>
      <vt:lpstr>Risk Factors for Suicide in 2015-2021</vt:lpstr>
      <vt:lpstr>Risk Factors for Suicide in 2015-2021</vt:lpstr>
      <vt:lpstr>Most Frequent Substances Found in Blood at the Time of Autopsy for Suicides 2015 to 2021</vt:lpstr>
      <vt:lpstr>Most Frequent Substances Found in Blood at the Time of Autopsy for Suicides 2015 to 2021</vt:lpstr>
      <vt:lpstr>Drug Overdose Suicides 2015 to 2021</vt:lpstr>
      <vt:lpstr>Substance Misuse Suicide in 2015-2021</vt:lpstr>
      <vt:lpstr>Homicide Rates In Connecticut  2015 to Present </vt:lpstr>
      <vt:lpstr>Homicide 2015 to 2021 by Sex</vt:lpstr>
      <vt:lpstr>Comparison of Homicide Rates Pre-Pandemic (2015-2019) to Pandemic (2020-2021) by Race/Ethnicity   </vt:lpstr>
      <vt:lpstr>Homicide by Age </vt:lpstr>
      <vt:lpstr>CTVDRS Data Lethal Means 2015 to 2021</vt:lpstr>
      <vt:lpstr>Circumstances of Homicide/ Possible Areas for Intervention</vt:lpstr>
      <vt:lpstr>Substance Use in Homicides 2015 to 2021</vt:lpstr>
      <vt:lpstr>Substance Use in Homicides by Age Group</vt:lpstr>
      <vt:lpstr>Presence of Marijuana and Alcohol in Unintentional Overdoses Statewide</vt:lpstr>
      <vt:lpstr>The Connecticut Violent Death Data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Makowski, Michael</dc:creator>
  <cp:lastModifiedBy>Makowski, Michael</cp:lastModifiedBy>
  <cp:revision>235</cp:revision>
  <cp:lastPrinted>2022-06-22T19:55:36Z</cp:lastPrinted>
  <dcterms:created xsi:type="dcterms:W3CDTF">2022-02-16T20:10:17Z</dcterms:created>
  <dcterms:modified xsi:type="dcterms:W3CDTF">2022-07-21T16:57:08Z</dcterms:modified>
</cp:coreProperties>
</file>