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omments/comment1.xml" ContentType="application/vnd.openxmlformats-officedocument.presentationml.comment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.xml" ContentType="application/vnd.openxmlformats-officedocument.themeOverr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37" r:id="rId2"/>
    <p:sldId id="331" r:id="rId3"/>
    <p:sldId id="367" r:id="rId4"/>
    <p:sldId id="368" r:id="rId5"/>
    <p:sldId id="369" r:id="rId6"/>
    <p:sldId id="370" r:id="rId7"/>
    <p:sldId id="371" r:id="rId8"/>
    <p:sldId id="277" r:id="rId9"/>
    <p:sldId id="372" r:id="rId10"/>
    <p:sldId id="338" r:id="rId11"/>
    <p:sldId id="322" r:id="rId12"/>
    <p:sldId id="339" r:id="rId13"/>
    <p:sldId id="259" r:id="rId14"/>
    <p:sldId id="297" r:id="rId15"/>
    <p:sldId id="373" r:id="rId16"/>
    <p:sldId id="352" r:id="rId17"/>
    <p:sldId id="374" r:id="rId18"/>
    <p:sldId id="375" r:id="rId19"/>
    <p:sldId id="324" r:id="rId20"/>
    <p:sldId id="376" r:id="rId21"/>
    <p:sldId id="326" r:id="rId22"/>
    <p:sldId id="357" r:id="rId23"/>
    <p:sldId id="356" r:id="rId24"/>
    <p:sldId id="327" r:id="rId25"/>
    <p:sldId id="358" r:id="rId26"/>
    <p:sldId id="328" r:id="rId27"/>
    <p:sldId id="330" r:id="rId28"/>
    <p:sldId id="332" r:id="rId29"/>
    <p:sldId id="334" r:id="rId30"/>
    <p:sldId id="333" r:id="rId31"/>
    <p:sldId id="365" r:id="rId32"/>
    <p:sldId id="366" r:id="rId33"/>
    <p:sldId id="276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kowski, Michael" initials="MM" lastIdx="2" clrIdx="0">
    <p:extLst>
      <p:ext uri="{19B8F6BF-5375-455C-9EA6-DF929625EA0E}">
        <p15:presenceInfo xmlns:p15="http://schemas.microsoft.com/office/powerpoint/2012/main" userId="S::Michael.Makowski@ct.gov::80d0e74b-1fd8-4935-a010-fb643ebf4242" providerId="AD"/>
      </p:ext>
    </p:extLst>
  </p:cmAuthor>
  <p:cmAuthor id="2" name="Logan, Susan" initials="LS" lastIdx="53" clrIdx="1">
    <p:extLst>
      <p:ext uri="{19B8F6BF-5375-455C-9EA6-DF929625EA0E}">
        <p15:presenceInfo xmlns:p15="http://schemas.microsoft.com/office/powerpoint/2012/main" userId="S-1-5-21-746137067-854245398-682003330-2519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owskiM\Desktop\mike\Dpoe_ratesby_race_2015_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owskiM\Desktop\mike\coke_benzo_opiates_homicide_victim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owskiM\Desktop\mike\coke_benzo_opiates_homicide_victim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8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owskiM\Desktop\mike\CTSTAB_9_2_20_charts_update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Deaths by Suicide in CT from 2015 to 2021*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'suicide deaths'!$B$1</c:f>
              <c:strCache>
                <c:ptCount val="1"/>
                <c:pt idx="0">
                  <c:v>Number of Deaths by Suicide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392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31-4C35-B561-55724B9BA2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'suicide deaths'!$A$2:$A$8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'suicide deaths'!$B$2:$B$8</c:f>
              <c:numCache>
                <c:formatCode>General</c:formatCode>
                <c:ptCount val="7"/>
                <c:pt idx="0">
                  <c:v>384</c:v>
                </c:pt>
                <c:pt idx="1">
                  <c:v>389</c:v>
                </c:pt>
                <c:pt idx="2">
                  <c:v>403</c:v>
                </c:pt>
                <c:pt idx="3">
                  <c:v>420</c:v>
                </c:pt>
                <c:pt idx="4">
                  <c:v>426</c:v>
                </c:pt>
                <c:pt idx="5">
                  <c:v>359</c:v>
                </c:pt>
                <c:pt idx="6">
                  <c:v>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1-4C35-B561-55724B9BA2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5481888"/>
        <c:axId val="265479536"/>
      </c:barChart>
      <c:catAx>
        <c:axId val="265481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479536"/>
        <c:crosses val="autoZero"/>
        <c:auto val="1"/>
        <c:lblAlgn val="ctr"/>
        <c:lblOffset val="100"/>
        <c:noMultiLvlLbl val="0"/>
      </c:catAx>
      <c:valAx>
        <c:axId val="26547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Suicides 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48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Comparison</a:t>
            </a:r>
            <a:r>
              <a:rPr lang="en-US" baseline="0" dirty="0"/>
              <a:t> Of Positive Marijuana Rate for Homicide Victims  by Race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Black NH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19.5</c:v>
                </c:pt>
                <c:pt idx="1">
                  <c:v>22.1</c:v>
                </c:pt>
                <c:pt idx="2">
                  <c:v>28</c:v>
                </c:pt>
                <c:pt idx="3">
                  <c:v>37.4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28-43C5-9824-0B17502B729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7.2</c:v>
                </c:pt>
                <c:pt idx="1">
                  <c:v>4.9000000000000004</c:v>
                </c:pt>
                <c:pt idx="2">
                  <c:v>15.9</c:v>
                </c:pt>
                <c:pt idx="3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28-43C5-9824-0B17502B729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White NH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6652887139107714E-2"/>
                  <c:y val="4.2390231552411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28-43C5-9824-0B17502B72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3.1</c:v>
                </c:pt>
                <c:pt idx="1">
                  <c:v>5.7</c:v>
                </c:pt>
                <c:pt idx="2">
                  <c:v>6.3</c:v>
                </c:pt>
                <c:pt idx="3">
                  <c:v>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28-43C5-9824-0B17502B729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22637904"/>
        <c:axId val="650929040"/>
      </c:lineChart>
      <c:catAx>
        <c:axId val="622637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929040"/>
        <c:crosses val="autoZero"/>
        <c:auto val="1"/>
        <c:lblAlgn val="ctr"/>
        <c:lblOffset val="100"/>
        <c:noMultiLvlLbl val="0"/>
      </c:catAx>
      <c:valAx>
        <c:axId val="65092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Rate</a:t>
                </a:r>
                <a:r>
                  <a:rPr lang="en-US" baseline="0" dirty="0"/>
                  <a:t> of Positive Marijuana Test per 100 Homicides in CT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6379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Rate</a:t>
            </a:r>
            <a:r>
              <a:rPr lang="en-US" baseline="0" dirty="0"/>
              <a:t> of BAC≥ .08 Results in Blood of Homicide Victims at the Time Autopsy per 100 Homicides by Race</a:t>
            </a:r>
            <a:endParaRPr lang="en-US" dirty="0"/>
          </a:p>
        </c:rich>
      </c:tx>
      <c:layout>
        <c:manualLayout>
          <c:xMode val="edge"/>
          <c:yMode val="edge"/>
          <c:x val="0.11886111111111111"/>
          <c:y val="3.04761996179076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cocaine!$G$61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cocaine!$H$60:$K$60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cocaine!$H$61:$K$61</c:f>
              <c:numCache>
                <c:formatCode>General</c:formatCode>
                <c:ptCount val="4"/>
                <c:pt idx="0">
                  <c:v>6.1</c:v>
                </c:pt>
                <c:pt idx="1">
                  <c:v>4.9000000000000004</c:v>
                </c:pt>
                <c:pt idx="2">
                  <c:v>7.6</c:v>
                </c:pt>
                <c:pt idx="3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D0-4A46-9F78-1BA841D99E8A}"/>
            </c:ext>
          </c:extLst>
        </c:ser>
        <c:ser>
          <c:idx val="1"/>
          <c:order val="1"/>
          <c:tx>
            <c:strRef>
              <c:f>cocaine!$G$62</c:f>
              <c:strCache>
                <c:ptCount val="1"/>
                <c:pt idx="0">
                  <c:v>Black NH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cocaine!$H$60:$K$60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cocaine!$H$62:$K$62</c:f>
              <c:numCache>
                <c:formatCode>General</c:formatCode>
                <c:ptCount val="4"/>
                <c:pt idx="0">
                  <c:v>7.2</c:v>
                </c:pt>
                <c:pt idx="1">
                  <c:v>9.8000000000000007</c:v>
                </c:pt>
                <c:pt idx="2">
                  <c:v>12.1</c:v>
                </c:pt>
                <c:pt idx="3">
                  <c:v>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D0-4A46-9F78-1BA841D99E8A}"/>
            </c:ext>
          </c:extLst>
        </c:ser>
        <c:ser>
          <c:idx val="2"/>
          <c:order val="2"/>
          <c:tx>
            <c:strRef>
              <c:f>cocaine!$G$63</c:f>
              <c:strCache>
                <c:ptCount val="1"/>
                <c:pt idx="0">
                  <c:v>White NH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cocaine!$H$60:$K$60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cocaine!$H$63:$K$63</c:f>
              <c:numCache>
                <c:formatCode>General</c:formatCode>
                <c:ptCount val="4"/>
                <c:pt idx="0">
                  <c:v>13.4</c:v>
                </c:pt>
                <c:pt idx="1">
                  <c:v>12.2</c:v>
                </c:pt>
                <c:pt idx="2">
                  <c:v>8.9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D0-4A46-9F78-1BA841D99E8A}"/>
            </c:ext>
          </c:extLst>
        </c:ser>
        <c:ser>
          <c:idx val="3"/>
          <c:order val="3"/>
          <c:tx>
            <c:strRef>
              <c:f>cocaine!$G$64</c:f>
              <c:strCache>
                <c:ptCount val="1"/>
                <c:pt idx="0">
                  <c:v>Other NH(Asian,Native American)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cocaine!$H$60:$K$60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cocaine!$H$64:$K$64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D0-4A46-9F78-1BA841D99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029096"/>
        <c:axId val="383026352"/>
      </c:lineChart>
      <c:catAx>
        <c:axId val="383029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Rate</a:t>
                </a:r>
                <a:r>
                  <a:rPr lang="en-US" baseline="0" dirty="0"/>
                  <a:t> of BAC Greater Than Equal To .08 in Blood of Homicide Victims per 100 Homicides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0647309711286088"/>
              <c:y val="0.766532813358174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26352"/>
        <c:crosses val="autoZero"/>
        <c:auto val="1"/>
        <c:lblAlgn val="ctr"/>
        <c:lblOffset val="100"/>
        <c:noMultiLvlLbl val="0"/>
      </c:catAx>
      <c:valAx>
        <c:axId val="38302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29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Rate</a:t>
            </a:r>
            <a:r>
              <a:rPr lang="en-US" baseline="0" dirty="0"/>
              <a:t> of Opiate Positive Results in Blood of Homicide Victims at the Time of Autopsy per 100 Homicides by Race</a:t>
            </a:r>
            <a:endParaRPr lang="en-US" dirty="0"/>
          </a:p>
        </c:rich>
      </c:tx>
      <c:layout>
        <c:manualLayout>
          <c:xMode val="edge"/>
          <c:yMode val="edge"/>
          <c:x val="0.10588188976377953"/>
          <c:y val="2.3255813953488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cocaine!$G$44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cocaine!$H$43:$K$43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cocaine!$H$44:$K$44</c:f>
              <c:numCache>
                <c:formatCode>General</c:formatCode>
                <c:ptCount val="4"/>
                <c:pt idx="0">
                  <c:v>3</c:v>
                </c:pt>
                <c:pt idx="1">
                  <c:v>3.2</c:v>
                </c:pt>
                <c:pt idx="2">
                  <c:v>4.4000000000000004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78-4A67-B000-CBD13F21DA59}"/>
            </c:ext>
          </c:extLst>
        </c:ser>
        <c:ser>
          <c:idx val="1"/>
          <c:order val="1"/>
          <c:tx>
            <c:strRef>
              <c:f>cocaine!$G$45</c:f>
              <c:strCache>
                <c:ptCount val="1"/>
                <c:pt idx="0">
                  <c:v>Black NH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cocaine!$H$43:$K$43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cocaine!$H$45:$K$45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4.0999999999999996</c:v>
                </c:pt>
                <c:pt idx="2">
                  <c:v>5.0999999999999996</c:v>
                </c:pt>
                <c:pt idx="3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78-4A67-B000-CBD13F21DA59}"/>
            </c:ext>
          </c:extLst>
        </c:ser>
        <c:ser>
          <c:idx val="2"/>
          <c:order val="2"/>
          <c:tx>
            <c:strRef>
              <c:f>cocaine!$G$46</c:f>
              <c:strCache>
                <c:ptCount val="1"/>
                <c:pt idx="0">
                  <c:v>White NH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cocaine!$H$43:$K$43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cocaine!$H$46:$K$46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10.6</c:v>
                </c:pt>
                <c:pt idx="2">
                  <c:v>5.0999999999999996</c:v>
                </c:pt>
                <c:pt idx="3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78-4A67-B000-CBD13F21DA59}"/>
            </c:ext>
          </c:extLst>
        </c:ser>
        <c:ser>
          <c:idx val="3"/>
          <c:order val="3"/>
          <c:tx>
            <c:strRef>
              <c:f>cocaine!$G$47</c:f>
              <c:strCache>
                <c:ptCount val="1"/>
                <c:pt idx="0">
                  <c:v>Other NH(Asian,Native American)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cocaine!$H$43:$K$43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cocaine!$H$47:$K$47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78-4A67-B000-CBD13F21D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029488"/>
        <c:axId val="383027528"/>
      </c:lineChart>
      <c:catAx>
        <c:axId val="383029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Rate</a:t>
                </a:r>
                <a:r>
                  <a:rPr lang="en-US" baseline="0" dirty="0"/>
                  <a:t> of Positive Opiate Results per 100 Homicides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1202865266841645"/>
              <c:y val="0.813642800463895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27528"/>
        <c:crosses val="autoZero"/>
        <c:auto val="1"/>
        <c:lblAlgn val="ctr"/>
        <c:lblOffset val="100"/>
        <c:noMultiLvlLbl val="0"/>
      </c:catAx>
      <c:valAx>
        <c:axId val="38302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294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Rates</a:t>
            </a:r>
            <a:r>
              <a:rPr lang="en-US" baseline="0" dirty="0"/>
              <a:t> of </a:t>
            </a:r>
            <a:r>
              <a:rPr lang="en-US" dirty="0"/>
              <a:t>Cocaine</a:t>
            </a:r>
            <a:r>
              <a:rPr lang="en-US" baseline="0" dirty="0"/>
              <a:t> Positive Results in Blood of Homicide Victims at Time of Autopsy per 100 Homicides by Race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cocaine!$G$2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cocaine!$H$1:$K$1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cocaine!$H$2:$K$2</c:f>
              <c:numCache>
                <c:formatCode>General</c:formatCode>
                <c:ptCount val="4"/>
                <c:pt idx="0">
                  <c:v>6</c:v>
                </c:pt>
                <c:pt idx="1">
                  <c:v>4.9000000000000004</c:v>
                </c:pt>
                <c:pt idx="2">
                  <c:v>6.3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8E-46CE-929E-99A4FE58ABA8}"/>
            </c:ext>
          </c:extLst>
        </c:ser>
        <c:ser>
          <c:idx val="1"/>
          <c:order val="1"/>
          <c:tx>
            <c:strRef>
              <c:f>cocaine!$G$3</c:f>
              <c:strCache>
                <c:ptCount val="1"/>
                <c:pt idx="0">
                  <c:v>Black NH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cocaine!$H$1:$K$1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cocaine!$H$3:$K$3</c:f>
              <c:numCache>
                <c:formatCode>General</c:formatCode>
                <c:ptCount val="4"/>
                <c:pt idx="0">
                  <c:v>6</c:v>
                </c:pt>
                <c:pt idx="1">
                  <c:v>2.4</c:v>
                </c:pt>
                <c:pt idx="2">
                  <c:v>4.4000000000000004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8E-46CE-929E-99A4FE58ABA8}"/>
            </c:ext>
          </c:extLst>
        </c:ser>
        <c:ser>
          <c:idx val="2"/>
          <c:order val="2"/>
          <c:tx>
            <c:strRef>
              <c:f>cocaine!$G$4</c:f>
              <c:strCache>
                <c:ptCount val="1"/>
                <c:pt idx="0">
                  <c:v>White NH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cocaine!$H$1:$K$1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cocaine!$H$4:$K$4</c:f>
              <c:numCache>
                <c:formatCode>General</c:formatCode>
                <c:ptCount val="4"/>
                <c:pt idx="0">
                  <c:v>7</c:v>
                </c:pt>
                <c:pt idx="1">
                  <c:v>10.6</c:v>
                </c:pt>
                <c:pt idx="2">
                  <c:v>7.6</c:v>
                </c:pt>
                <c:pt idx="3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8E-46CE-929E-99A4FE58ABA8}"/>
            </c:ext>
          </c:extLst>
        </c:ser>
        <c:ser>
          <c:idx val="3"/>
          <c:order val="3"/>
          <c:tx>
            <c:strRef>
              <c:f>cocaine!$G$5</c:f>
              <c:strCache>
                <c:ptCount val="1"/>
                <c:pt idx="0">
                  <c:v>Other NH(Asian,Native American)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cocaine!$H$1:$K$1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cocaine!$H$5:$K$5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8E-46CE-929E-99A4FE58A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481104"/>
        <c:axId val="265484632"/>
      </c:lineChart>
      <c:catAx>
        <c:axId val="26548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Rate</a:t>
                </a:r>
                <a:r>
                  <a:rPr lang="en-US" baseline="0" dirty="0"/>
                  <a:t> of Positive Cocaine Results per 100 Homicides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2389632545931754"/>
              <c:y val="0.806615787363445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484632"/>
        <c:crosses val="autoZero"/>
        <c:auto val="1"/>
        <c:lblAlgn val="ctr"/>
        <c:lblOffset val="100"/>
        <c:noMultiLvlLbl val="0"/>
      </c:catAx>
      <c:valAx>
        <c:axId val="265484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4811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Rates</a:t>
            </a:r>
            <a:r>
              <a:rPr lang="en-US" baseline="0" dirty="0"/>
              <a:t> of Benzodiazepine Results in Blood of Homicide Victims at Time of Autopsy per 100 Homicide by Race</a:t>
            </a:r>
            <a:endParaRPr lang="en-US" dirty="0"/>
          </a:p>
        </c:rich>
      </c:tx>
      <c:layout>
        <c:manualLayout>
          <c:xMode val="edge"/>
          <c:yMode val="edge"/>
          <c:x val="0.12447678519706196"/>
          <c:y val="2.7819179712839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cocaine!$G$24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cocaine!$H$23:$K$23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cocaine!$H$24:$K$24</c:f>
              <c:numCache>
                <c:formatCode>General</c:formatCode>
                <c:ptCount val="4"/>
                <c:pt idx="0">
                  <c:v>3</c:v>
                </c:pt>
                <c:pt idx="1">
                  <c:v>2.4</c:v>
                </c:pt>
                <c:pt idx="2">
                  <c:v>1.9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91-42AE-B079-FC66C68BD557}"/>
            </c:ext>
          </c:extLst>
        </c:ser>
        <c:ser>
          <c:idx val="1"/>
          <c:order val="1"/>
          <c:tx>
            <c:strRef>
              <c:f>cocaine!$G$25</c:f>
              <c:strCache>
                <c:ptCount val="1"/>
                <c:pt idx="0">
                  <c:v>Black NH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cocaine!$H$23:$K$23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cocaine!$H$25:$K$25</c:f>
              <c:numCache>
                <c:formatCode>General</c:formatCode>
                <c:ptCount val="4"/>
                <c:pt idx="0">
                  <c:v>2</c:v>
                </c:pt>
                <c:pt idx="1">
                  <c:v>3.2</c:v>
                </c:pt>
                <c:pt idx="2">
                  <c:v>0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91-42AE-B079-FC66C68BD557}"/>
            </c:ext>
          </c:extLst>
        </c:ser>
        <c:ser>
          <c:idx val="2"/>
          <c:order val="2"/>
          <c:tx>
            <c:strRef>
              <c:f>cocaine!$G$26</c:f>
              <c:strCache>
                <c:ptCount val="1"/>
                <c:pt idx="0">
                  <c:v>White NH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cocaine!$H$23:$K$23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cocaine!$H$26:$K$26</c:f>
              <c:numCache>
                <c:formatCode>General</c:formatCode>
                <c:ptCount val="4"/>
                <c:pt idx="0">
                  <c:v>9</c:v>
                </c:pt>
                <c:pt idx="1">
                  <c:v>6.5</c:v>
                </c:pt>
                <c:pt idx="2">
                  <c:v>3.1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91-42AE-B079-FC66C68BD557}"/>
            </c:ext>
          </c:extLst>
        </c:ser>
        <c:ser>
          <c:idx val="3"/>
          <c:order val="3"/>
          <c:tx>
            <c:strRef>
              <c:f>cocaine!$G$27</c:f>
              <c:strCache>
                <c:ptCount val="1"/>
                <c:pt idx="0">
                  <c:v>Other NH(Asian,Native American)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cocaine!$H$23:$K$23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cocaine!$H$27:$K$27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91-42AE-B079-FC66C68BD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4719624"/>
        <c:axId val="434716880"/>
      </c:lineChart>
      <c:catAx>
        <c:axId val="434719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Rate</a:t>
                </a:r>
                <a:r>
                  <a:rPr lang="en-US" baseline="0" dirty="0"/>
                  <a:t> of Positive Benzodiazepines Results per 100 Homicides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12591754155730531"/>
              <c:y val="0.807095070329682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16880"/>
        <c:crosses val="autoZero"/>
        <c:auto val="1"/>
        <c:lblAlgn val="ctr"/>
        <c:lblOffset val="100"/>
        <c:noMultiLvlLbl val="0"/>
      </c:catAx>
      <c:valAx>
        <c:axId val="43471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19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 dirty="0">
                <a:effectLst/>
              </a:rPr>
              <a:t>Number of Unintentional Drug Overdose Deaths with Presence of Marijuana and Alcohol, Connecticut, 2019-2021*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'\\63254553\[Final Report-Marijuana and Alcohol Presence in Unintentional Drug Overdose Deaths_2-25-2022_ST.xlsx]Sheet1'!$K$46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[1]Sheet1!$L$45:$N$45</c:f>
              <c:strCache>
                <c:ptCount val="3"/>
                <c:pt idx="0">
                  <c:v>Total Deaths</c:v>
                </c:pt>
                <c:pt idx="1">
                  <c:v>Marijuana</c:v>
                </c:pt>
                <c:pt idx="2">
                  <c:v>Alcohol</c:v>
                </c:pt>
              </c:strCache>
            </c:strRef>
          </c:cat>
          <c:val>
            <c:numRef>
              <c:f>[1]Sheet1!$L$46:$N$46</c:f>
              <c:numCache>
                <c:formatCode>General</c:formatCode>
                <c:ptCount val="3"/>
                <c:pt idx="0">
                  <c:v>1196</c:v>
                </c:pt>
                <c:pt idx="1">
                  <c:v>304</c:v>
                </c:pt>
                <c:pt idx="2">
                  <c:v>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28-40A4-82DB-2091208FE7C6}"/>
            </c:ext>
          </c:extLst>
        </c:ser>
        <c:ser>
          <c:idx val="1"/>
          <c:order val="1"/>
          <c:tx>
            <c:strRef>
              <c:f>'\\63254553\[Final Report-Marijuana and Alcohol Presence in Unintentional Drug Overdose Deaths_2-25-2022_ST.xlsx]Sheet1'!$K$47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[1]Sheet1!$L$45:$N$45</c:f>
              <c:strCache>
                <c:ptCount val="3"/>
                <c:pt idx="0">
                  <c:v>Total Deaths</c:v>
                </c:pt>
                <c:pt idx="1">
                  <c:v>Marijuana</c:v>
                </c:pt>
                <c:pt idx="2">
                  <c:v>Alcohol</c:v>
                </c:pt>
              </c:strCache>
            </c:strRef>
          </c:cat>
          <c:val>
            <c:numRef>
              <c:f>[1]Sheet1!$L$47:$N$47</c:f>
              <c:numCache>
                <c:formatCode>General</c:formatCode>
                <c:ptCount val="3"/>
                <c:pt idx="0">
                  <c:v>1369</c:v>
                </c:pt>
                <c:pt idx="1">
                  <c:v>412</c:v>
                </c:pt>
                <c:pt idx="2">
                  <c:v>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28-40A4-82DB-2091208FE7C6}"/>
            </c:ext>
          </c:extLst>
        </c:ser>
        <c:ser>
          <c:idx val="2"/>
          <c:order val="2"/>
          <c:tx>
            <c:strRef>
              <c:f>'\\63254553\[Final Report-Marijuana and Alcohol Presence in Unintentional Drug Overdose Deaths_2-25-2022_ST.xlsx]Sheet1'!$K$48</c:f>
              <c:strCache>
                <c:ptCount val="1"/>
                <c:pt idx="0">
                  <c:v> 2021**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[1]Sheet1!$L$45:$N$45</c:f>
              <c:strCache>
                <c:ptCount val="3"/>
                <c:pt idx="0">
                  <c:v>Total Deaths</c:v>
                </c:pt>
                <c:pt idx="1">
                  <c:v>Marijuana</c:v>
                </c:pt>
                <c:pt idx="2">
                  <c:v>Alcohol</c:v>
                </c:pt>
              </c:strCache>
            </c:strRef>
          </c:cat>
          <c:val>
            <c:numRef>
              <c:f>[1]Sheet1!$L$48:$N$48</c:f>
              <c:numCache>
                <c:formatCode>General</c:formatCode>
                <c:ptCount val="3"/>
                <c:pt idx="0">
                  <c:v>1496</c:v>
                </c:pt>
                <c:pt idx="1">
                  <c:v>428</c:v>
                </c:pt>
                <c:pt idx="2">
                  <c:v>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28-40A4-82DB-2091208FE7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4721584"/>
        <c:axId val="434720016"/>
        <c:axId val="0"/>
      </c:bar3DChart>
      <c:catAx>
        <c:axId val="43472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20016"/>
        <c:crosses val="autoZero"/>
        <c:auto val="1"/>
        <c:lblAlgn val="ctr"/>
        <c:lblOffset val="100"/>
        <c:noMultiLvlLbl val="0"/>
      </c:catAx>
      <c:valAx>
        <c:axId val="4347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2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Unintentional Drug Overdose Deaths with Presence of Marijuana and Alcohol, Connecticut, 2019-2021*</a:t>
            </a:r>
            <a:endParaRPr lang="en-US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'\\63254553\[Final Report-Marijuana and Alcohol Presence in Unintentional Drug Overdose Deaths_2-25-2022_ST.xlsx]Sheet1'!$B$59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25.4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F0-473D-BEF6-87DA38CEB07D}"/>
                </c:ext>
              </c:extLst>
            </c:dLbl>
            <c:dLbl>
              <c:idx val="2"/>
              <c:layout>
                <c:manualLayout>
                  <c:x val="-2.4052597538491257E-2"/>
                  <c:y val="-6.3297129943722342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F0-473D-BEF6-87DA38CEB0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[1]Sheet1!$C$58:$E$58</c:f>
              <c:strCache>
                <c:ptCount val="3"/>
                <c:pt idx="0">
                  <c:v>% Marijuana</c:v>
                </c:pt>
                <c:pt idx="2">
                  <c:v>% Alcohol</c:v>
                </c:pt>
              </c:strCache>
            </c:strRef>
          </c:cat>
          <c:val>
            <c:numRef>
              <c:f>[1]Sheet1!$C$59:$E$59</c:f>
              <c:numCache>
                <c:formatCode>General</c:formatCode>
                <c:ptCount val="3"/>
                <c:pt idx="0">
                  <c:v>25.418060200668897</c:v>
                </c:pt>
                <c:pt idx="2">
                  <c:v>33.779264214046826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F0-473D-BEF6-87DA38CEB07D}"/>
            </c:ext>
          </c:extLst>
        </c:ser>
        <c:ser>
          <c:idx val="1"/>
          <c:order val="1"/>
          <c:tx>
            <c:strRef>
              <c:f>'\\63254553\[Final Report-Marijuana and Alcohol Presence in Unintentional Drug Overdose Deaths_2-25-2022_ST.xlsx]Sheet1'!$B$60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30.1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F0-473D-BEF6-87DA38CEB07D}"/>
                </c:ext>
              </c:extLst>
            </c:dLbl>
            <c:dLbl>
              <c:idx val="2"/>
              <c:layout>
                <c:manualLayout>
                  <c:x val="-9.6210390153965916E-3"/>
                  <c:y val="-2.76208848687573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F0-473D-BEF6-87DA38CEB0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[1]Sheet1!$C$58:$E$58</c:f>
              <c:strCache>
                <c:ptCount val="3"/>
                <c:pt idx="0">
                  <c:v>% Marijuana</c:v>
                </c:pt>
                <c:pt idx="2">
                  <c:v>% Alcohol</c:v>
                </c:pt>
              </c:strCache>
            </c:strRef>
          </c:cat>
          <c:val>
            <c:numRef>
              <c:f>[1]Sheet1!$C$60:$E$60</c:f>
              <c:numCache>
                <c:formatCode>General</c:formatCode>
                <c:ptCount val="3"/>
                <c:pt idx="0">
                  <c:v>30.094959824689553</c:v>
                </c:pt>
                <c:pt idx="2">
                  <c:v>34.623813002191376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F0-473D-BEF6-87DA38CEB07D}"/>
            </c:ext>
          </c:extLst>
        </c:ser>
        <c:ser>
          <c:idx val="2"/>
          <c:order val="2"/>
          <c:tx>
            <c:strRef>
              <c:f>'\\63254553\[Final Report-Marijuana and Alcohol Presence in Unintentional Drug Overdose Deaths_2-25-2022_ST.xlsx]Sheet1'!$B$61</c:f>
              <c:strCache>
                <c:ptCount val="1"/>
                <c:pt idx="0">
                  <c:v>2021**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795222921549439E-2"/>
                  <c:y val="-4.72255153499071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F0-473D-BEF6-87DA38CEB07D}"/>
                </c:ext>
              </c:extLst>
            </c:dLbl>
            <c:dLbl>
              <c:idx val="2"/>
              <c:layout>
                <c:manualLayout>
                  <c:x val="2.0066889632107024E-2"/>
                  <c:y val="-2.2471910112359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F0-473D-BEF6-87DA38CEB0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[1]Sheet1!$C$58:$E$58</c:f>
              <c:strCache>
                <c:ptCount val="3"/>
                <c:pt idx="0">
                  <c:v>% Marijuana</c:v>
                </c:pt>
                <c:pt idx="2">
                  <c:v>% Alcohol</c:v>
                </c:pt>
              </c:strCache>
            </c:strRef>
          </c:cat>
          <c:val>
            <c:numRef>
              <c:f>[1]Sheet1!$C$61:$E$61</c:f>
              <c:numCache>
                <c:formatCode>General</c:formatCode>
                <c:ptCount val="3"/>
                <c:pt idx="0">
                  <c:v>28.609625668449198</c:v>
                </c:pt>
                <c:pt idx="2">
                  <c:v>38.63636363636364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F0-473D-BEF6-87DA38CEB0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4716488"/>
        <c:axId val="434717272"/>
        <c:axId val="0"/>
      </c:bar3DChart>
      <c:catAx>
        <c:axId val="434716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17272"/>
        <c:crosses val="autoZero"/>
        <c:auto val="1"/>
        <c:lblAlgn val="ctr"/>
        <c:lblOffset val="100"/>
        <c:noMultiLvlLbl val="0"/>
      </c:catAx>
      <c:valAx>
        <c:axId val="434717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16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Crude</a:t>
            </a:r>
            <a:r>
              <a:rPr lang="en-US" baseline="0" dirty="0"/>
              <a:t> Suicide Rates for CT 2015 to 2021 per 100,000 Pop.</a:t>
            </a:r>
            <a:endParaRPr lang="en-US" dirty="0"/>
          </a:p>
        </c:rich>
      </c:tx>
      <c:layout>
        <c:manualLayout>
          <c:xMode val="edge"/>
          <c:yMode val="edge"/>
          <c:x val="0.14245122484689413"/>
          <c:y val="2.67857142857142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9.9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4C-4C86-891D-D42BD7CF394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10.9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B8-4A2B-88A4-C29929FA2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'suicide rates'!$A$1:$A$7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2020*</c:v>
                </c:pt>
                <c:pt idx="6">
                  <c:v>2021*</c:v>
                </c:pt>
              </c:strCache>
            </c:strRef>
          </c:cat>
          <c:val>
            <c:numRef>
              <c:f>'suicide rates'!$B$1:$B$7</c:f>
              <c:numCache>
                <c:formatCode>General</c:formatCode>
                <c:ptCount val="7"/>
                <c:pt idx="0">
                  <c:v>10.7</c:v>
                </c:pt>
                <c:pt idx="1">
                  <c:v>10.8</c:v>
                </c:pt>
                <c:pt idx="2">
                  <c:v>11.2</c:v>
                </c:pt>
                <c:pt idx="3">
                  <c:v>11.7</c:v>
                </c:pt>
                <c:pt idx="4">
                  <c:v>11.9</c:v>
                </c:pt>
                <c:pt idx="5">
                  <c:v>10.1</c:v>
                </c:pt>
                <c:pt idx="6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8-4A2B-88A4-C29929FA27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5752784"/>
        <c:axId val="614157760"/>
      </c:barChart>
      <c:catAx>
        <c:axId val="675752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157760"/>
        <c:crosses val="autoZero"/>
        <c:auto val="1"/>
        <c:lblAlgn val="ctr"/>
        <c:lblOffset val="100"/>
        <c:noMultiLvlLbl val="0"/>
      </c:catAx>
      <c:valAx>
        <c:axId val="61415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Crude</a:t>
                </a:r>
                <a:r>
                  <a:rPr lang="en-US" baseline="0" dirty="0"/>
                  <a:t> Suicide Rates per 100,000 CT Pop.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75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baseline="0" dirty="0">
                <a:effectLst/>
              </a:rPr>
              <a:t>CT Suicides by Race Non Hispanic(n=2,528): 2015-2021*</a:t>
            </a:r>
            <a:endParaRPr lang="en-US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F8-413B-A465-4E60752A24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F8-413B-A465-4E60752A24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F8-413B-A465-4E60752A24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race!$A$1:$A$3</c:f>
              <c:strCache>
                <c:ptCount val="3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</c:strCache>
            </c:strRef>
          </c:cat>
          <c:val>
            <c:numRef>
              <c:f>race!$B$1:$B$3</c:f>
              <c:numCache>
                <c:formatCode>0.00%</c:formatCode>
                <c:ptCount val="3"/>
                <c:pt idx="0">
                  <c:v>0.91</c:v>
                </c:pt>
                <c:pt idx="1">
                  <c:v>7.0000000000000007E-2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F8-413B-A465-4E60752A24A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CT Suicides, by Ethnicity (n=2,765): 2015-2021*</a:t>
            </a:r>
          </a:p>
        </c:rich>
      </c:tx>
      <c:layout>
        <c:manualLayout>
          <c:xMode val="edge"/>
          <c:yMode val="edge"/>
          <c:x val="0.1956456692913385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22-4FE6-9EEC-E797DC64C29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22-4FE6-9EEC-E797DC64C2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Ethnicity!$A$1:$A$2</c:f>
              <c:strCache>
                <c:ptCount val="2"/>
                <c:pt idx="0">
                  <c:v>Not Hispanic</c:v>
                </c:pt>
                <c:pt idx="1">
                  <c:v>Hispanic</c:v>
                </c:pt>
              </c:strCache>
            </c:strRef>
          </c:cat>
          <c:val>
            <c:numRef>
              <c:f>Ethnicity!$B$1:$B$2</c:f>
              <c:numCache>
                <c:formatCode>0.00%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22-4FE6-9EEC-E797DC64C29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Suicide</a:t>
            </a:r>
            <a:r>
              <a:rPr lang="en-US" sz="2800" baseline="0" dirty="0"/>
              <a:t> Lethal Means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56-49E6-B07B-BB82C0F87B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56-49E6-B07B-BB82C0F87B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56-49E6-B07B-BB82C0F87B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56-49E6-B07B-BB82C0F87B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C56-49E6-B07B-BB82C0F87B9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C56-49E6-B07B-BB82C0F87B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'lethal means'!$A$1:$A$6</c:f>
              <c:strCache>
                <c:ptCount val="6"/>
                <c:pt idx="0">
                  <c:v>Hanging, Suffocation</c:v>
                </c:pt>
                <c:pt idx="1">
                  <c:v>Firearm</c:v>
                </c:pt>
                <c:pt idx="2">
                  <c:v>Poisoning</c:v>
                </c:pt>
                <c:pt idx="3">
                  <c:v>Sharp Instrument</c:v>
                </c:pt>
                <c:pt idx="4">
                  <c:v>Fall</c:v>
                </c:pt>
                <c:pt idx="5">
                  <c:v>Other</c:v>
                </c:pt>
              </c:strCache>
            </c:strRef>
          </c:cat>
          <c:val>
            <c:numRef>
              <c:f>'lethal means'!$B$1:$B$6</c:f>
              <c:numCache>
                <c:formatCode>0%</c:formatCode>
                <c:ptCount val="6"/>
                <c:pt idx="0">
                  <c:v>0.36399999999999999</c:v>
                </c:pt>
                <c:pt idx="1">
                  <c:v>0.28599999999999998</c:v>
                </c:pt>
                <c:pt idx="2">
                  <c:v>0.2167</c:v>
                </c:pt>
                <c:pt idx="3">
                  <c:v>3.2000000000000001E-2</c:v>
                </c:pt>
                <c:pt idx="4">
                  <c:v>3.9E-2</c:v>
                </c:pt>
                <c:pt idx="5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C56-49E6-B07B-BB82C0F87B9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Crude</a:t>
            </a:r>
            <a:r>
              <a:rPr lang="en-US" b="1" baseline="0" dirty="0"/>
              <a:t> Homicide Rates and Numbers for CT 2015 to 2021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019920050938986"/>
          <c:y val="9.8828148140336899E-2"/>
          <c:w val="0.59895528127486819"/>
          <c:h val="0.62372585185904283"/>
        </c:manualLayout>
      </c:layout>
      <c:lineChart>
        <c:grouping val="standard"/>
        <c:varyColors val="0"/>
        <c:ser>
          <c:idx val="1"/>
          <c:order val="1"/>
          <c:tx>
            <c:strRef>
              <c:f>Sheet1!$C$109</c:f>
              <c:strCache>
                <c:ptCount val="1"/>
                <c:pt idx="0">
                  <c:v>Number of Homicides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Sheet1!$A$110:$A$116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Sheet1!$C$110:$C$116</c:f>
              <c:numCache>
                <c:formatCode>0</c:formatCode>
                <c:ptCount val="7"/>
                <c:pt idx="0">
                  <c:v>129</c:v>
                </c:pt>
                <c:pt idx="1">
                  <c:v>87</c:v>
                </c:pt>
                <c:pt idx="2" formatCode="General">
                  <c:v>124</c:v>
                </c:pt>
                <c:pt idx="3" formatCode="General">
                  <c:v>97</c:v>
                </c:pt>
                <c:pt idx="4" formatCode="General">
                  <c:v>122</c:v>
                </c:pt>
                <c:pt idx="5" formatCode="General">
                  <c:v>157</c:v>
                </c:pt>
                <c:pt idx="6" formatCode="General">
                  <c:v>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A6-4D9A-8903-76E8A0C3E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0431728"/>
        <c:axId val="1862218896"/>
      </c:lineChart>
      <c:lineChart>
        <c:grouping val="standard"/>
        <c:varyColors val="0"/>
        <c:ser>
          <c:idx val="0"/>
          <c:order val="0"/>
          <c:tx>
            <c:strRef>
              <c:f>Sheet1!$B$109</c:f>
              <c:strCache>
                <c:ptCount val="1"/>
                <c:pt idx="0">
                  <c:v>Crude Homicide Rates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Sheet1!$A$110:$A$116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Sheet1!$B$110:$B$116</c:f>
              <c:numCache>
                <c:formatCode>0.00</c:formatCode>
                <c:ptCount val="7"/>
                <c:pt idx="0">
                  <c:v>3.5924281639684463</c:v>
                </c:pt>
                <c:pt idx="1">
                  <c:v>2.4325784324800108</c:v>
                </c:pt>
                <c:pt idx="2">
                  <c:v>3.4557871056779699</c:v>
                </c:pt>
                <c:pt idx="3">
                  <c:v>2.7150600462120016</c:v>
                </c:pt>
                <c:pt idx="4">
                  <c:v>3.4218844093056182</c:v>
                </c:pt>
                <c:pt idx="5">
                  <c:v>4.4035725595162463</c:v>
                </c:pt>
                <c:pt idx="6">
                  <c:v>4.5999999999999996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A6-4D9A-8903-76E8A0C3E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4004352"/>
        <c:axId val="992851839"/>
      </c:lineChart>
      <c:catAx>
        <c:axId val="16404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218896"/>
        <c:crosses val="autoZero"/>
        <c:auto val="1"/>
        <c:lblAlgn val="ctr"/>
        <c:lblOffset val="100"/>
        <c:noMultiLvlLbl val="0"/>
      </c:catAx>
      <c:valAx>
        <c:axId val="186221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</a:t>
                </a:r>
                <a:r>
                  <a:rPr lang="en-US" baseline="0" dirty="0"/>
                  <a:t> of Homicides per 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431728"/>
        <c:crosses val="autoZero"/>
        <c:crossBetween val="between"/>
      </c:valAx>
      <c:valAx>
        <c:axId val="992851839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Rate of Homicide in CT per 100,000 pop.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4004352"/>
        <c:crosses val="max"/>
        <c:crossBetween val="between"/>
      </c:valAx>
      <c:catAx>
        <c:axId val="1944004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2851839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Homicide</a:t>
            </a:r>
            <a:r>
              <a:rPr lang="en-US" baseline="0" dirty="0"/>
              <a:t> 2020 &amp; 2021 by Sex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Sheet3!$B$1:$D$1</c:f>
              <c:strCache>
                <c:ptCount val="3"/>
                <c:pt idx="0">
                  <c:v>Homicide</c:v>
                </c:pt>
                <c:pt idx="1">
                  <c:v>Female IPV</c:v>
                </c:pt>
                <c:pt idx="2">
                  <c:v>Male IPV</c:v>
                </c:pt>
              </c:strCache>
            </c:strRef>
          </c:cat>
          <c:val>
            <c:numRef>
              <c:f>Sheet3!$B$2:$D$2</c:f>
              <c:numCache>
                <c:formatCode>General</c:formatCode>
                <c:ptCount val="3"/>
                <c:pt idx="0">
                  <c:v>253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E-4DE8-ACC0-A98466DD0D84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Sheet3!$B$1:$D$1</c:f>
              <c:strCache>
                <c:ptCount val="3"/>
                <c:pt idx="0">
                  <c:v>Homicide</c:v>
                </c:pt>
                <c:pt idx="1">
                  <c:v>Female IPV</c:v>
                </c:pt>
                <c:pt idx="2">
                  <c:v>Male IPV</c:v>
                </c:pt>
              </c:strCache>
            </c:strRef>
          </c:cat>
          <c:val>
            <c:numRef>
              <c:f>Sheet3!$B$3:$D$3</c:f>
              <c:numCache>
                <c:formatCode>General</c:formatCode>
                <c:ptCount val="3"/>
                <c:pt idx="0">
                  <c:v>65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E-4DE8-ACC0-A98466DD0D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5474360"/>
        <c:axId val="435469656"/>
        <c:axId val="0"/>
      </c:bar3DChart>
      <c:catAx>
        <c:axId val="43547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469656"/>
        <c:crosses val="autoZero"/>
        <c:auto val="1"/>
        <c:lblAlgn val="ctr"/>
        <c:lblOffset val="100"/>
        <c:noMultiLvlLbl val="0"/>
      </c:catAx>
      <c:valAx>
        <c:axId val="435469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474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Homicides</a:t>
            </a:r>
            <a:r>
              <a:rPr lang="en-US" baseline="0" dirty="0"/>
              <a:t> 2015 to 2019 by Sex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Sheet3!$A$22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Sheet3!$B$21:$D$21</c:f>
              <c:strCache>
                <c:ptCount val="3"/>
                <c:pt idx="0">
                  <c:v>Homicide</c:v>
                </c:pt>
                <c:pt idx="1">
                  <c:v>Female IPV</c:v>
                </c:pt>
                <c:pt idx="2">
                  <c:v>Male IPV</c:v>
                </c:pt>
              </c:strCache>
            </c:strRef>
          </c:cat>
          <c:val>
            <c:numRef>
              <c:f>Sheet3!$B$22:$D$22</c:f>
              <c:numCache>
                <c:formatCode>General</c:formatCode>
                <c:ptCount val="3"/>
                <c:pt idx="0">
                  <c:v>437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D-4403-9C2F-2EA1AB8886DE}"/>
            </c:ext>
          </c:extLst>
        </c:ser>
        <c:ser>
          <c:idx val="1"/>
          <c:order val="1"/>
          <c:tx>
            <c:strRef>
              <c:f>Sheet3!$A$23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011A5BA5-E013-48D9-8881-A8CDE317AC2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8DF-457E-9EC8-D79A6A968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Sheet3!$B$21:$D$21</c:f>
              <c:strCache>
                <c:ptCount val="3"/>
                <c:pt idx="0">
                  <c:v>Homicide</c:v>
                </c:pt>
                <c:pt idx="1">
                  <c:v>Female IPV</c:v>
                </c:pt>
                <c:pt idx="2">
                  <c:v>Male IPV</c:v>
                </c:pt>
              </c:strCache>
            </c:strRef>
          </c:cat>
          <c:val>
            <c:numRef>
              <c:f>Sheet3!$B$23:$D$23</c:f>
              <c:numCache>
                <c:formatCode>General</c:formatCode>
                <c:ptCount val="3"/>
                <c:pt idx="0">
                  <c:v>73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4D-4403-9C2F-2EA1AB8886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35472400"/>
        <c:axId val="435471224"/>
      </c:barChart>
      <c:catAx>
        <c:axId val="43547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471224"/>
        <c:crosses val="autoZero"/>
        <c:auto val="1"/>
        <c:lblAlgn val="ctr"/>
        <c:lblOffset val="100"/>
        <c:noMultiLvlLbl val="0"/>
      </c:catAx>
      <c:valAx>
        <c:axId val="43547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4724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Rate of Homicides by Race</a:t>
            </a:r>
            <a:r>
              <a:rPr lang="en-US" sz="1050" b="1" baseline="0" dirty="0"/>
              <a:t> and Ethnicity per 100,000 Population, CT 2015-2019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99644798082849"/>
          <c:y val="0.17438205816846911"/>
          <c:w val="0.5603621524468636"/>
          <c:h val="0.73698162127165789"/>
        </c:manualLayout>
      </c:layout>
      <c:barChart>
        <c:barDir val="bar"/>
        <c:grouping val="clustered"/>
        <c:varyColors val="0"/>
        <c:ser>
          <c:idx val="3"/>
          <c:order val="1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2075F22-1015-4B17-9BBC-B02406631B6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 (12.3-15.7)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585-4028-8D65-D4219DE7E02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B54E58B-F193-431D-B7DC-70987123E25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(1.2-1.6)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C07-4F5C-A118-EF2FE50D3E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29B7D02-E482-417E-9DB6-6F95C735A62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0(3.8-5.4)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585-4028-8D65-D4219DE7E0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Sheet1!$B$20:$B$23</c:f>
              <c:strCache>
                <c:ptCount val="4"/>
                <c:pt idx="0">
                  <c:v>Non-Hispanic Black</c:v>
                </c:pt>
                <c:pt idx="1">
                  <c:v>Non-Hispanic White</c:v>
                </c:pt>
                <c:pt idx="2">
                  <c:v>Non-Hispanic, Other*</c:v>
                </c:pt>
                <c:pt idx="3">
                  <c:v>Hispanic</c:v>
                </c:pt>
              </c:strCache>
            </c:strRef>
          </c:cat>
          <c:val>
            <c:numRef>
              <c:f>Sheet1!$F$20:$F$23</c:f>
              <c:numCache>
                <c:formatCode>General</c:formatCode>
                <c:ptCount val="4"/>
                <c:pt idx="0">
                  <c:v>14</c:v>
                </c:pt>
                <c:pt idx="1">
                  <c:v>1.37</c:v>
                </c:pt>
                <c:pt idx="2">
                  <c:v>0.05</c:v>
                </c:pt>
                <c:pt idx="3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5-4028-8D65-D4219DE7E0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3031840"/>
        <c:axId val="3830255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Sheet1!$B$20:$B$23</c15:sqref>
                        </c15:formulaRef>
                      </c:ext>
                    </c:extLst>
                    <c:strCache>
                      <c:ptCount val="4"/>
                      <c:pt idx="0">
                        <c:v>Non-Hispanic Black</c:v>
                      </c:pt>
                      <c:pt idx="1">
                        <c:v>Non-Hispanic White</c:v>
                      </c:pt>
                      <c:pt idx="2">
                        <c:v>Non-Hispanic, Other*</c:v>
                      </c:pt>
                      <c:pt idx="3">
                        <c:v>Hispanic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Sheet1!$C$20:$C$23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585-4028-8D65-D4219DE7E024}"/>
                  </c:ext>
                </c:extLst>
              </c15:ser>
            </c15:filteredBarSeries>
          </c:ext>
        </c:extLst>
      </c:barChart>
      <c:catAx>
        <c:axId val="383031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25568"/>
        <c:crosses val="autoZero"/>
        <c:auto val="1"/>
        <c:lblAlgn val="ctr"/>
        <c:lblOffset val="100"/>
        <c:noMultiLvlLbl val="0"/>
      </c:catAx>
      <c:valAx>
        <c:axId val="38302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3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6T09:49:44.425" idx="46">
    <p:pos x="5645" y="2849"/>
    <p:text>this footnote s/b under the graph, not the table.  And the asterisk after results in title is not needed.  It should be somewhere on the graph title.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6T09:53:02.878" idx="51">
    <p:pos x="2926" y="1321"/>
    <p:text>this footnote s/b under the graph, not the table.  And the asterisk after results in title is not needed.  It should be somewhere on the graph title.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6T09:37:11.645" idx="41">
    <p:pos x="6490" y="207"/>
    <p:text>needs punctuation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6T09:36:29.464" idx="40">
    <p:pos x="6835" y="207"/>
    <p:text>Change to "Unintentional"</p:text>
    <p:extLst>
      <p:ext uri="{C676402C-5697-4E1C-873F-D02D1690AC5C}">
        <p15:threadingInfo xmlns:p15="http://schemas.microsoft.com/office/powerpoint/2012/main" timeZoneBias="24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48.73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1.12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3.25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4.0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5.02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6.0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12 1,'-5'0,"-2"0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4.0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6.0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12 1,'-5'0,"-2"0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7CAAAD-7947-4440-85F6-6F38266B4EB5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72E5CC-2C24-4679-B60D-70B906471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3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2015 384</a:t>
            </a:r>
          </a:p>
          <a:p>
            <a:r>
              <a:rPr lang="en-US" dirty="0"/>
              <a:t>2016 389</a:t>
            </a:r>
          </a:p>
          <a:p>
            <a:r>
              <a:rPr lang="en-US" dirty="0"/>
              <a:t>2017 403</a:t>
            </a:r>
          </a:p>
          <a:p>
            <a:r>
              <a:rPr lang="en-US" dirty="0"/>
              <a:t>2018 420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BB857-E358-4085-8F55-D25E1C69D6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6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511EE-A345-421C-9E27-D6E18363A7D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288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511EE-A345-421C-9E27-D6E18363A7D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788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5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5D6E-31D0-46F0-A504-228827B5A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C95BD-3E0F-4CA6-A1BC-4FB29B1C1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9B5F4-B574-4B78-8333-018E5DED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7A6E3-98FF-4A1F-AAB2-5A572736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8B8-B50B-4A3D-805F-4EC3AADD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5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BDE5-5621-43EE-883E-A05F9343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E4DA4-6AA5-4B03-9AD8-650A20520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C7E04-3B05-4869-9B02-E979AF40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61413-13F1-4733-A5AF-33FFF4AD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9FF28-0DF6-4524-98F8-7ED6CF3C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5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38010B-6171-438E-A426-79B39755BC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3D5F9-B0DF-4AB5-9FF4-74668ADBB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9BF76-6823-4A2B-827B-1C0D36DC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D5163-109A-4003-9E5C-11652461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9ED6A-2968-490E-9233-18C6271A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11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rgbClr val="0082C8">
                  <a:alpha val="50000"/>
                </a:srgbClr>
              </a:gs>
              <a:gs pos="100000">
                <a:srgbClr val="FFFFFF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096000"/>
            <a:ext cx="12192000" cy="76200"/>
          </a:xfrm>
          <a:prstGeom prst="rect">
            <a:avLst/>
          </a:prstGeom>
          <a:solidFill>
            <a:srgbClr val="4DB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1200" y="6324600"/>
            <a:ext cx="1076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cs typeface="Arial" charset="0"/>
              </a:rPr>
              <a:t>Connecticut Department of Public Health  - </a:t>
            </a:r>
            <a:r>
              <a:rPr lang="en-US" sz="1600" b="1" i="1" dirty="0">
                <a:solidFill>
                  <a:prstClr val="white"/>
                </a:solidFill>
                <a:cs typeface="Arial" charset="0"/>
              </a:rPr>
              <a:t>Keeping Connecticut Healthy   </a:t>
            </a:r>
          </a:p>
        </p:txBody>
      </p:sp>
      <p:pic>
        <p:nvPicPr>
          <p:cNvPr id="7" name="Picture 3" descr="DPH-Colo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228601"/>
            <a:ext cx="1234017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371600"/>
            <a:ext cx="12192000" cy="152400"/>
          </a:xfrm>
          <a:prstGeom prst="rect">
            <a:avLst/>
          </a:prstGeom>
          <a:solidFill>
            <a:srgbClr val="4DB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5BC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930400" y="274638"/>
            <a:ext cx="965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320800" y="2057399"/>
            <a:ext cx="10261600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 typeface="Arial" pitchFamily="34" charset="0"/>
              <a:buChar char="•"/>
              <a:defRPr sz="36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951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2AE6-CEC7-4E12-807E-955D24A4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9D09-8678-4675-8097-E61CAC687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16D57-88C3-4435-9D14-07607E11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ABBA5-0E31-4CD3-9DB2-4A3FB82E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FD8D3-3C82-4C1A-AE25-E7ED24C44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5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3E59-9011-43A2-8041-752B8107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94E22-AFFB-4307-835B-E31BFF883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5D69B-4D9E-4FF1-8342-754B8126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44C40-3983-4CCA-BD45-04FBE5D7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EB09B-B853-45BE-9082-C78838D4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4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0F3B-8E4B-4409-A10B-0221F4B91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5CB4E-FC36-4446-980F-7416269D3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C8183-8A72-42C4-AE62-C1C7C3958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98CFE-0EB3-4DDD-908D-4220045A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259D4-C381-48B8-9CCD-D6C30D10F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C9769-0043-4F88-9EE7-F4090764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2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B6AD0-93D9-4C59-A0D8-7B99D4F6C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C289B-9E59-434A-BA37-3638D3A01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9053E-0190-4C6D-A0CE-B82C47E09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DA4EF-B744-4195-A04E-40B047A78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B07E53-8F74-4434-9F1C-C093C9B3A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05DE3-6F9C-4A38-8770-0EA0E1964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B58D5-A75F-43B5-A6ED-A1C1D1A8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02C3D-6CF5-452B-ADA6-2EF0AE0A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0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AD7C-BBA9-4774-A219-13885A410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4CE59C-A025-4F2F-ADFC-730CB6AF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64495-79AF-4C10-9866-1B262AD7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773F9-D0E6-4480-AC14-A6A59B814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8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18B9E3-037B-4AB0-884E-2152A04A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45676-5A97-42BC-9CC8-F7F005D9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9A976-D3CE-4D8E-B0A9-30A47E7F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4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90F5-586F-4BFA-BB9F-5653944B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91519-AF2E-4AE9-A187-67A693CB4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5697D-9B95-4A27-A0CD-30BA10D70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3D596-C847-4E40-B49F-478B4FA5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DC64D-C9A3-46A2-A478-DA82F8701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376DD-0473-4A34-BA52-A646D8CE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7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ED38-9199-4682-B198-81A4EAB6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809305-67A5-4B85-934A-6A8C7A941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00D2F-12E8-46F9-987C-ED799797C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30204-51DD-4A53-89C8-F9EBD980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4A4C3-EF48-47C1-AB85-1153E1662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F7AA5-2481-44B5-B162-A22DA42FC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8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3E211-0477-4128-BCD0-18A3C4AB9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23446-E529-44EA-BED4-440BAAF3C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A214D-B54A-4818-9C65-91513220E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7364-0C61-4788-9881-C9E688F1978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49E94-6A5C-46B5-ABFC-30F8AD7F3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4D7BF-87B5-4ECD-945A-30D1FCCBC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1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emf"/><Relationship Id="rId7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10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4.emf"/><Relationship Id="rId4" Type="http://schemas.openxmlformats.org/officeDocument/2006/relationships/customXml" Target="../ink/ink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Makowski@ct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8162" y="1909343"/>
            <a:ext cx="8305800" cy="9330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/>
              <a:t> The Connecticut Violent Death Reporting System 2015 to 2021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47088" y="3410261"/>
            <a:ext cx="539180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Presented by Michael Makowski, MPH </a:t>
            </a:r>
          </a:p>
          <a:p>
            <a:pPr algn="ctr"/>
            <a:r>
              <a:rPr lang="en-US" sz="2400" dirty="0"/>
              <a:t>June 6, 2022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Injury and Violence Surveillance Unit</a:t>
            </a:r>
          </a:p>
          <a:p>
            <a:pPr algn="ctr"/>
            <a:r>
              <a:rPr lang="en-US" sz="2000" dirty="0"/>
              <a:t>Community, Family Health and Prevention Section</a:t>
            </a:r>
          </a:p>
          <a:p>
            <a:pPr algn="ctr"/>
            <a:r>
              <a:rPr lang="en-US" sz="2000" dirty="0"/>
              <a:t>Connecticut Department of Public Health</a:t>
            </a:r>
          </a:p>
          <a:p>
            <a:pPr algn="ctr"/>
            <a:endParaRPr 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355122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4602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0720-3ECC-441B-8FE7-7359D67B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Demographics of Suicides </a:t>
            </a:r>
            <a:br>
              <a:rPr lang="en-US" dirty="0"/>
            </a:br>
            <a:r>
              <a:rPr lang="en-US" dirty="0"/>
              <a:t>in Connecticut, by Race and Ethnicity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ED24AE-0456-415A-A923-B79C79658B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514356"/>
              </p:ext>
            </p:extLst>
          </p:nvPr>
        </p:nvGraphicFramePr>
        <p:xfrm>
          <a:off x="1320801" y="2057400"/>
          <a:ext cx="4149833" cy="341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01FB4EB-B338-447B-A5F5-0E4020B828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702149"/>
              </p:ext>
            </p:extLst>
          </p:nvPr>
        </p:nvGraphicFramePr>
        <p:xfrm>
          <a:off x="6096000" y="2152650"/>
          <a:ext cx="4025462" cy="331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4F7499A-69B4-475B-A525-E0C114DEF8E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840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079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338328"/>
            <a:ext cx="9637776" cy="929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CTVDRS </a:t>
            </a:r>
            <a:r>
              <a:rPr lang="en-US" sz="2800" dirty="0"/>
              <a:t>Age-Specific Rates Comparison  2021 to (2015-2019)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26">
                <a:extLst>
                  <a:ext uri="{FF2B5EF4-FFF2-40B4-BE49-F238E27FC236}">
                    <a16:creationId xmlns:a16="http://schemas.microsoft.com/office/drawing/2014/main" id="{452343CF-02BB-40DC-8D43-CCCC798F7CBF}"/>
                  </a:ext>
                </a:extLst>
              </p14:cNvPr>
              <p14:cNvContentPartPr/>
              <p14:nvPr/>
            </p14:nvContentPartPr>
            <p14:xfrm>
              <a:off x="3163274" y="3310266"/>
              <a:ext cx="360" cy="360"/>
            </p14:xfrm>
          </p:contentPart>
        </mc:Choice>
        <mc:Fallback>
          <p:pic>
            <p:nvPicPr>
              <p:cNvPr id="4" name="Ink 26">
                <a:extLst>
                  <a:ext uri="{FF2B5EF4-FFF2-40B4-BE49-F238E27FC236}">
                    <a16:creationId xmlns:a16="http://schemas.microsoft.com/office/drawing/2014/main" id="{452343CF-02BB-40DC-8D43-CCCC798F7C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4274" y="330126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28">
                <a:extLst>
                  <a:ext uri="{FF2B5EF4-FFF2-40B4-BE49-F238E27FC236}">
                    <a16:creationId xmlns:a16="http://schemas.microsoft.com/office/drawing/2014/main" id="{DD60C75B-CD2D-4049-A2CB-4CC9600E31CB}"/>
                  </a:ext>
                </a:extLst>
              </p14:cNvPr>
              <p14:cNvContentPartPr/>
              <p14:nvPr/>
            </p14:nvContentPartPr>
            <p14:xfrm>
              <a:off x="3047714" y="3268506"/>
              <a:ext cx="360" cy="360"/>
            </p14:xfrm>
          </p:contentPart>
        </mc:Choice>
        <mc:Fallback>
          <p:pic>
            <p:nvPicPr>
              <p:cNvPr id="5" name="Ink 28">
                <a:extLst>
                  <a:ext uri="{FF2B5EF4-FFF2-40B4-BE49-F238E27FC236}">
                    <a16:creationId xmlns:a16="http://schemas.microsoft.com/office/drawing/2014/main" id="{DD60C75B-CD2D-4049-A2CB-4CC9600E31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38714" y="325950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30">
                <a:extLst>
                  <a:ext uri="{FF2B5EF4-FFF2-40B4-BE49-F238E27FC236}">
                    <a16:creationId xmlns:a16="http://schemas.microsoft.com/office/drawing/2014/main" id="{5C3E3002-73F9-4447-9394-0D4E2FFDA9E6}"/>
                  </a:ext>
                </a:extLst>
              </p14:cNvPr>
              <p14:cNvContentPartPr/>
              <p14:nvPr/>
            </p14:nvContentPartPr>
            <p14:xfrm>
              <a:off x="2953394" y="3247266"/>
              <a:ext cx="360" cy="360"/>
            </p14:xfrm>
          </p:contentPart>
        </mc:Choice>
        <mc:Fallback>
          <p:pic>
            <p:nvPicPr>
              <p:cNvPr id="6" name="Ink 30">
                <a:extLst>
                  <a:ext uri="{FF2B5EF4-FFF2-40B4-BE49-F238E27FC236}">
                    <a16:creationId xmlns:a16="http://schemas.microsoft.com/office/drawing/2014/main" id="{5C3E3002-73F9-4447-9394-0D4E2FFDA9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4394" y="323826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32">
                <a:extLst>
                  <a:ext uri="{FF2B5EF4-FFF2-40B4-BE49-F238E27FC236}">
                    <a16:creationId xmlns:a16="http://schemas.microsoft.com/office/drawing/2014/main" id="{6ED7C9A5-9F4E-4318-A5BD-DF331A366EC6}"/>
                  </a:ext>
                </a:extLst>
              </p14:cNvPr>
              <p14:cNvContentPartPr/>
              <p14:nvPr/>
            </p14:nvContentPartPr>
            <p14:xfrm>
              <a:off x="1996514" y="3257706"/>
              <a:ext cx="360" cy="360"/>
            </p14:xfrm>
          </p:contentPart>
        </mc:Choice>
        <mc:Fallback>
          <p:pic>
            <p:nvPicPr>
              <p:cNvPr id="7" name="Ink 32">
                <a:extLst>
                  <a:ext uri="{FF2B5EF4-FFF2-40B4-BE49-F238E27FC236}">
                    <a16:creationId xmlns:a16="http://schemas.microsoft.com/office/drawing/2014/main" id="{6ED7C9A5-9F4E-4318-A5BD-DF331A366E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7514" y="324870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34">
                <a:extLst>
                  <a:ext uri="{FF2B5EF4-FFF2-40B4-BE49-F238E27FC236}">
                    <a16:creationId xmlns:a16="http://schemas.microsoft.com/office/drawing/2014/main" id="{DD67BBE8-45F8-4D5F-8883-DD7CF478CBF4}"/>
                  </a:ext>
                </a:extLst>
              </p14:cNvPr>
              <p14:cNvContentPartPr/>
              <p14:nvPr/>
            </p14:nvContentPartPr>
            <p14:xfrm>
              <a:off x="3394394" y="3363186"/>
              <a:ext cx="360" cy="360"/>
            </p14:xfrm>
          </p:contentPart>
        </mc:Choice>
        <mc:Fallback>
          <p:pic>
            <p:nvPicPr>
              <p:cNvPr id="8" name="Ink 34">
                <a:extLst>
                  <a:ext uri="{FF2B5EF4-FFF2-40B4-BE49-F238E27FC236}">
                    <a16:creationId xmlns:a16="http://schemas.microsoft.com/office/drawing/2014/main" id="{DD67BBE8-45F8-4D5F-8883-DD7CF478CB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85394" y="33541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36">
                <a:extLst>
                  <a:ext uri="{FF2B5EF4-FFF2-40B4-BE49-F238E27FC236}">
                    <a16:creationId xmlns:a16="http://schemas.microsoft.com/office/drawing/2014/main" id="{36C2BB41-022A-43F4-B72A-BB4F3002F5F7}"/>
                  </a:ext>
                </a:extLst>
              </p14:cNvPr>
              <p14:cNvContentPartPr/>
              <p14:nvPr/>
            </p14:nvContentPartPr>
            <p14:xfrm>
              <a:off x="9833354" y="5454426"/>
              <a:ext cx="4680" cy="360"/>
            </p14:xfrm>
          </p:contentPart>
        </mc:Choice>
        <mc:Fallback>
          <p:pic>
            <p:nvPicPr>
              <p:cNvPr id="9" name="Ink 36">
                <a:extLst>
                  <a:ext uri="{FF2B5EF4-FFF2-40B4-BE49-F238E27FC236}">
                    <a16:creationId xmlns:a16="http://schemas.microsoft.com/office/drawing/2014/main" id="{36C2BB41-022A-43F4-B72A-BB4F3002F5F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824354" y="5445426"/>
                <a:ext cx="2232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Rectangle 1">
            <a:extLst>
              <a:ext uri="{FF2B5EF4-FFF2-40B4-BE49-F238E27FC236}">
                <a16:creationId xmlns:a16="http://schemas.microsoft.com/office/drawing/2014/main" id="{6DEBFCD4-3D76-4B94-A9D9-A33BB39AD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51545" y="97795"/>
            <a:ext cx="1529158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 as of 12/31/21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0CB9405E-1D25-4D88-9207-D5631EE214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732030"/>
              </p:ext>
            </p:extLst>
          </p:nvPr>
        </p:nvGraphicFramePr>
        <p:xfrm>
          <a:off x="1390650" y="2529341"/>
          <a:ext cx="9530511" cy="2920766"/>
        </p:xfrm>
        <a:graphic>
          <a:graphicData uri="http://schemas.openxmlformats.org/drawingml/2006/table">
            <a:tbl>
              <a:tblPr firstRow="1" firstCol="1" bandRow="1"/>
              <a:tblGrid>
                <a:gridCol w="1641026">
                  <a:extLst>
                    <a:ext uri="{9D8B030D-6E8A-4147-A177-3AD203B41FA5}">
                      <a16:colId xmlns:a16="http://schemas.microsoft.com/office/drawing/2014/main" val="1401262397"/>
                    </a:ext>
                  </a:extLst>
                </a:gridCol>
                <a:gridCol w="1663334">
                  <a:extLst>
                    <a:ext uri="{9D8B030D-6E8A-4147-A177-3AD203B41FA5}">
                      <a16:colId xmlns:a16="http://schemas.microsoft.com/office/drawing/2014/main" val="2964914593"/>
                    </a:ext>
                  </a:extLst>
                </a:gridCol>
                <a:gridCol w="1657143">
                  <a:extLst>
                    <a:ext uri="{9D8B030D-6E8A-4147-A177-3AD203B41FA5}">
                      <a16:colId xmlns:a16="http://schemas.microsoft.com/office/drawing/2014/main" val="2054503065"/>
                    </a:ext>
                  </a:extLst>
                </a:gridCol>
                <a:gridCol w="1661270">
                  <a:extLst>
                    <a:ext uri="{9D8B030D-6E8A-4147-A177-3AD203B41FA5}">
                      <a16:colId xmlns:a16="http://schemas.microsoft.com/office/drawing/2014/main" val="1704252406"/>
                    </a:ext>
                  </a:extLst>
                </a:gridCol>
                <a:gridCol w="1453869">
                  <a:extLst>
                    <a:ext uri="{9D8B030D-6E8A-4147-A177-3AD203B41FA5}">
                      <a16:colId xmlns:a16="http://schemas.microsoft.com/office/drawing/2014/main" val="3037624076"/>
                    </a:ext>
                  </a:extLst>
                </a:gridCol>
                <a:gridCol w="1453869">
                  <a:extLst>
                    <a:ext uri="{9D8B030D-6E8A-4147-A177-3AD203B41FA5}">
                      <a16:colId xmlns:a16="http://schemas.microsoft.com/office/drawing/2014/main" val="2119365291"/>
                    </a:ext>
                  </a:extLst>
                </a:gridCol>
              </a:tblGrid>
              <a:tr h="11543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Age-Groups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Suicides 2015-2019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Yearly 5 -year average (2015-2019)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Age-Specific Rate 2015-2019 per 100,000 pop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Suicides 2021*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Age-Specific Rate 2021 per 100,000 pop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583822"/>
                  </a:ext>
                </a:extLst>
              </a:tr>
              <a:tr h="3718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0-17 yrs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11414"/>
                  </a:ext>
                </a:extLst>
              </a:tr>
              <a:tr h="2789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 yrs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700287"/>
                  </a:ext>
                </a:extLst>
              </a:tr>
              <a:tr h="2789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 yrs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737111"/>
                  </a:ext>
                </a:extLst>
              </a:tr>
              <a:tr h="2789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 yrs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166477"/>
                  </a:ext>
                </a:extLst>
              </a:tr>
              <a:tr h="2789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872726"/>
                  </a:ext>
                </a:extLst>
              </a:tr>
              <a:tr h="2789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64676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87AA666-7112-48D7-B863-88CDF81EDCAD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3429794"/>
          <a:ext cx="6096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1009143618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5737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6582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508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711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88613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54F1FCF-CF70-4C30-96CF-7233B1902FEB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3525044"/>
          <a:ext cx="609600" cy="952500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344344437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525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186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918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919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856236"/>
                  </a:ext>
                </a:extLst>
              </a:tr>
            </a:tbl>
          </a:graphicData>
        </a:graphic>
      </p:graphicFrame>
      <p:sp>
        <p:nvSpPr>
          <p:cNvPr id="20" name="Rectangle 3">
            <a:extLst>
              <a:ext uri="{FF2B5EF4-FFF2-40B4-BE49-F238E27FC236}">
                <a16:creationId xmlns:a16="http://schemas.microsoft.com/office/drawing/2014/main" id="{BAB9769A-1EEA-45DC-A2BE-149646325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 as of 12/31/21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87A3B2-FBD9-454C-9AB6-F4CF089DAD69}"/>
              </a:ext>
            </a:extLst>
          </p:cNvPr>
          <p:cNvSpPr/>
          <p:nvPr/>
        </p:nvSpPr>
        <p:spPr>
          <a:xfrm>
            <a:off x="1987130" y="4892224"/>
            <a:ext cx="2254015" cy="11734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 data as of 12/31/21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B711C9A-8B0F-4611-B0A5-9A66D84CC4E0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72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5266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338328"/>
            <a:ext cx="9637776" cy="929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/>
              <a:t>Suicide Lethal Means 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7">
                <a:extLst>
                  <a:ext uri="{FF2B5EF4-FFF2-40B4-BE49-F238E27FC236}">
                    <a16:creationId xmlns:a16="http://schemas.microsoft.com/office/drawing/2014/main" id="{6ED7C9A5-9F4E-4318-A5BD-DF331A366EC6}"/>
                  </a:ext>
                </a:extLst>
              </p14:cNvPr>
              <p14:cNvContentPartPr/>
              <p14:nvPr/>
            </p14:nvContentPartPr>
            <p14:xfrm>
              <a:off x="1996514" y="3257706"/>
              <a:ext cx="360" cy="360"/>
            </p14:xfrm>
          </p:contentPart>
        </mc:Choice>
        <mc:Fallback>
          <p:pic>
            <p:nvPicPr>
              <p:cNvPr id="7" name="Ink 7">
                <a:extLst>
                  <a:ext uri="{FF2B5EF4-FFF2-40B4-BE49-F238E27FC236}">
                    <a16:creationId xmlns:a16="http://schemas.microsoft.com/office/drawing/2014/main" id="{6ED7C9A5-9F4E-4318-A5BD-DF331A366E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7514" y="324870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10">
                <a:extLst>
                  <a:ext uri="{FF2B5EF4-FFF2-40B4-BE49-F238E27FC236}">
                    <a16:creationId xmlns:a16="http://schemas.microsoft.com/office/drawing/2014/main" id="{36C2BB41-022A-43F4-B72A-BB4F3002F5F7}"/>
                  </a:ext>
                </a:extLst>
              </p14:cNvPr>
              <p14:cNvContentPartPr/>
              <p14:nvPr/>
            </p14:nvContentPartPr>
            <p14:xfrm>
              <a:off x="9833354" y="5454426"/>
              <a:ext cx="4680" cy="360"/>
            </p14:xfrm>
          </p:contentPart>
        </mc:Choice>
        <mc:Fallback>
          <p:pic>
            <p:nvPicPr>
              <p:cNvPr id="9" name="Ink 10">
                <a:extLst>
                  <a:ext uri="{FF2B5EF4-FFF2-40B4-BE49-F238E27FC236}">
                    <a16:creationId xmlns:a16="http://schemas.microsoft.com/office/drawing/2014/main" id="{36C2BB41-022A-43F4-B72A-BB4F3002F5F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24354" y="5445426"/>
                <a:ext cx="2232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Rectangle 1">
            <a:extLst>
              <a:ext uri="{FF2B5EF4-FFF2-40B4-BE49-F238E27FC236}">
                <a16:creationId xmlns:a16="http://schemas.microsoft.com/office/drawing/2014/main" id="{6DEBFCD4-3D76-4B94-A9D9-A33BB39AD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51545" y="97795"/>
            <a:ext cx="1529158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 as of 12/31/21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AB9769A-1EEA-45DC-A2BE-149646325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 as of 12/31/21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049CC33E-C587-44B2-A33A-5B1315C8B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269587"/>
              </p:ext>
            </p:extLst>
          </p:nvPr>
        </p:nvGraphicFramePr>
        <p:xfrm>
          <a:off x="971550" y="2117725"/>
          <a:ext cx="10610850" cy="374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E786B15C-5178-4EBC-854D-01530D4BA7A7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570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1827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Lethal Means: CT Suicides 2015-2021*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902124"/>
            <a:ext cx="990792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Most</a:t>
            </a:r>
            <a:r>
              <a:rPr lang="en-US" altLang="en-US" sz="2000" dirty="0"/>
              <a:t> Common Methods – Death by Suicide:</a:t>
            </a:r>
          </a:p>
          <a:p>
            <a:pPr lvl="1"/>
            <a:r>
              <a:rPr lang="en-US" altLang="en-US" sz="2000" b="1" dirty="0"/>
              <a:t>Males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1)Hanging/asphyxiation (39%)</a:t>
            </a:r>
          </a:p>
          <a:p>
            <a:pPr lvl="1"/>
            <a:r>
              <a:rPr lang="en-US" altLang="en-US" sz="2000" dirty="0"/>
              <a:t>2)Firearm (35%) </a:t>
            </a:r>
          </a:p>
          <a:p>
            <a:pPr lvl="1"/>
            <a:r>
              <a:rPr lang="en-US" altLang="en-US" sz="2000" dirty="0"/>
              <a:t>3)Drug overdose (14%)</a:t>
            </a:r>
          </a:p>
          <a:p>
            <a:pPr lvl="1"/>
            <a:r>
              <a:rPr lang="en-US" altLang="en-US" sz="2000" b="1" dirty="0"/>
              <a:t>Females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1)Drug overdose (44%) </a:t>
            </a:r>
          </a:p>
          <a:p>
            <a:pPr lvl="1"/>
            <a:r>
              <a:rPr lang="en-US" altLang="en-US" sz="2000" dirty="0"/>
              <a:t>2)Hanging/asphyxiation (31%) </a:t>
            </a:r>
          </a:p>
          <a:p>
            <a:pPr lvl="1"/>
            <a:r>
              <a:rPr lang="en-US" altLang="en-US" sz="2000" dirty="0"/>
              <a:t>3)Firearm (9%)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</p:spTree>
    <p:extLst>
      <p:ext uri="{BB962C8B-B14F-4D97-AF65-F5344CB8AC3E}">
        <p14:creationId xmlns:p14="http://schemas.microsoft.com/office/powerpoint/2010/main" val="261599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680731" y="-29894"/>
            <a:ext cx="10017283" cy="1344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Suicide Rates of Connecticut Cities and Towns 2015 to 2019</a:t>
            </a:r>
            <a:endParaRPr lang="en-US" altLang="en-US" sz="32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0" y="1529788"/>
            <a:ext cx="2039007" cy="45630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7200" lvl="1" indent="0">
              <a:buNone/>
            </a:pPr>
            <a:r>
              <a:rPr lang="en-US" altLang="en-US" sz="1800" dirty="0"/>
              <a:t>Based on resident city and at least 20 suicides during 2015 to 2019</a:t>
            </a:r>
          </a:p>
          <a:p>
            <a:pPr marL="457200" lvl="1" indent="0">
              <a:buNone/>
            </a:pPr>
            <a:endParaRPr lang="en-US" altLang="en-US" sz="1400" dirty="0"/>
          </a:p>
          <a:p>
            <a:pPr lvl="2"/>
            <a:endParaRPr lang="en-US" altLang="en-US" sz="2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96C25D3-67A5-4A46-A1DB-07D7460E7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178208"/>
              </p:ext>
            </p:extLst>
          </p:nvPr>
        </p:nvGraphicFramePr>
        <p:xfrm>
          <a:off x="2118177" y="935433"/>
          <a:ext cx="8502197" cy="5801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7437">
                  <a:extLst>
                    <a:ext uri="{9D8B030D-6E8A-4147-A177-3AD203B41FA5}">
                      <a16:colId xmlns:a16="http://schemas.microsoft.com/office/drawing/2014/main" val="3207615310"/>
                    </a:ext>
                  </a:extLst>
                </a:gridCol>
                <a:gridCol w="3548575">
                  <a:extLst>
                    <a:ext uri="{9D8B030D-6E8A-4147-A177-3AD203B41FA5}">
                      <a16:colId xmlns:a16="http://schemas.microsoft.com/office/drawing/2014/main" val="996064163"/>
                    </a:ext>
                  </a:extLst>
                </a:gridCol>
                <a:gridCol w="1406185">
                  <a:extLst>
                    <a:ext uri="{9D8B030D-6E8A-4147-A177-3AD203B41FA5}">
                      <a16:colId xmlns:a16="http://schemas.microsoft.com/office/drawing/2014/main" val="1969255284"/>
                    </a:ext>
                  </a:extLst>
                </a:gridCol>
              </a:tblGrid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City/Town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Suicide Rate per 100,000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Suicides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47671288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Plainville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30290516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Bristol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831392388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Vernon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36068421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Branford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576964786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Meriden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615836479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Enfield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281439313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Wallingford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698310527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Torrington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197104016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Norwich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25370496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Windsor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015996432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Southington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20786063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Shelton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4030104620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Milford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38228900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Groton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099244483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Manchester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080211460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Middletown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60870000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Waterbury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912584554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Britain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419145561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West Haven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553177230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Haven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0873069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Hamden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679436031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Stamford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366223603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Stratford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3367201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Bridgeport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58443967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Danbury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821413187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Fairfield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808138472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Norwalk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323215697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Hartford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48580953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4103533-8419-4426-8DB2-09594A4D13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3819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883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680731" y="-29894"/>
            <a:ext cx="10017283" cy="1344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Suicide Rates of Connecticut Cities and Towns 2020-2021</a:t>
            </a:r>
            <a:endParaRPr lang="en-US" altLang="en-US" sz="32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0" y="1529788"/>
            <a:ext cx="2039007" cy="45630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7200" lvl="1" indent="0">
              <a:buNone/>
            </a:pPr>
            <a:r>
              <a:rPr lang="en-US" altLang="en-US" sz="1800" dirty="0"/>
              <a:t>Based on resident city and at least 10 suicides from 2020 to 2021</a:t>
            </a:r>
          </a:p>
          <a:p>
            <a:pPr marL="457200" lvl="1" indent="0">
              <a:buNone/>
            </a:pPr>
            <a:r>
              <a:rPr lang="en-US" altLang="en-US" sz="1800" dirty="0"/>
              <a:t>* For counts less than 20 rates are considered unstable, unreliable</a:t>
            </a:r>
          </a:p>
          <a:p>
            <a:pPr marL="457200" lvl="1" indent="0">
              <a:buNone/>
            </a:pPr>
            <a:endParaRPr lang="en-US" altLang="en-US" sz="1400" dirty="0"/>
          </a:p>
          <a:p>
            <a:pPr lvl="2"/>
            <a:endParaRPr lang="en-US" altLang="en-US" sz="2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96C25D3-67A5-4A46-A1DB-07D7460E7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697169"/>
              </p:ext>
            </p:extLst>
          </p:nvPr>
        </p:nvGraphicFramePr>
        <p:xfrm>
          <a:off x="2173705" y="1732545"/>
          <a:ext cx="8970545" cy="4736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0813">
                  <a:extLst>
                    <a:ext uri="{9D8B030D-6E8A-4147-A177-3AD203B41FA5}">
                      <a16:colId xmlns:a16="http://schemas.microsoft.com/office/drawing/2014/main" val="3207615310"/>
                    </a:ext>
                  </a:extLst>
                </a:gridCol>
                <a:gridCol w="2316342">
                  <a:extLst>
                    <a:ext uri="{9D8B030D-6E8A-4147-A177-3AD203B41FA5}">
                      <a16:colId xmlns:a16="http://schemas.microsoft.com/office/drawing/2014/main" val="996064163"/>
                    </a:ext>
                  </a:extLst>
                </a:gridCol>
                <a:gridCol w="1943390">
                  <a:extLst>
                    <a:ext uri="{9D8B030D-6E8A-4147-A177-3AD203B41FA5}">
                      <a16:colId xmlns:a16="http://schemas.microsoft.com/office/drawing/2014/main" val="1969255284"/>
                    </a:ext>
                  </a:extLst>
                </a:gridCol>
              </a:tblGrid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City/Town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Suicide Rate per 100,000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Suicides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476712885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Windham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*20.5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30290516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Branford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*17.1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831392388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Vernon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*16.5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360684215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Hamden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*13.1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576964786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Enfield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*13.1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615836479"/>
                  </a:ext>
                </a:extLst>
              </a:tr>
              <a:tr h="231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Hartford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*10.9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281439313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Manchester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*10.9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698310527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Britain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*10.8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197104016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Fairfield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*10.6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253704965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Meriden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*9.9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015996432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Haven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20786063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Norwalk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*9.3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4030104620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Stamford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382289005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Greenwich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*8.7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099244483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Danbury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*7.5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080211460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Waterbury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*7.4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912584554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Hartford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*6.6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419145561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Bridgeport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*6.4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55317723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ADE34DA-9E34-49C6-AB91-810C5C5BD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16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6928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Risk Factors for Suicide in 2015-2021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902124"/>
            <a:ext cx="10079406" cy="43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94% ( N=2,585) of risk factors or circumstances are known</a:t>
            </a:r>
          </a:p>
          <a:p>
            <a:r>
              <a:rPr lang="en-US" altLang="en-US" dirty="0"/>
              <a:t>Most Common Risks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        Mental Health Problem  (42.1%; N=1,088) W/Diagnosis : Depression 27.2 % ( N=704); Bipolar Disorder 3.8% (N=99); Anxiety 1.8% (N= 49); Schizophrenia 1.7% (N=45); Post-Traumatic Stress Disorder &lt; 1% (N=21)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         2) Depressed Mood (40.7%; N=1,053)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3) Substance Misuse- Reported Alcohol &amp; Substance Misuse (27.9%, N=722)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4) Physical Health Problem ( Acute, Chronic, Terminal Illness or Pain) (21.7%, N=561)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5) Intimate Partner Problem ( divorce; break-up) (18.2%, N=472) 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6) Previous Suicide Attempt(s) (15.5%, N=401)</a:t>
            </a:r>
          </a:p>
          <a:p>
            <a:pPr lvl="1">
              <a:lnSpc>
                <a:spcPct val="150000"/>
              </a:lnSpc>
            </a:pPr>
            <a:endParaRPr lang="en-US" alt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</p:spTree>
    <p:extLst>
      <p:ext uri="{BB962C8B-B14F-4D97-AF65-F5344CB8AC3E}">
        <p14:creationId xmlns:p14="http://schemas.microsoft.com/office/powerpoint/2010/main" val="1527142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Risk Factors for Suicide in 2015-2021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902124"/>
            <a:ext cx="10079406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altLang="en-US" dirty="0"/>
              <a:t>7) History Suicidal Ideations (15.0 % ; N=388)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8) Criminal Legal Problems ( pending court appearance; arrests warrants; under investigation) 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    (7.4%; N=190)</a:t>
            </a:r>
          </a:p>
          <a:p>
            <a:pPr marL="800100" lvl="1" indent="-342900" algn="just">
              <a:lnSpc>
                <a:spcPct val="150000"/>
              </a:lnSpc>
              <a:buAutoNum type="arabicParenR" startAt="9"/>
            </a:pPr>
            <a:r>
              <a:rPr lang="en-US" altLang="en-US" dirty="0"/>
              <a:t>Financial Problems (5.5%; N=144)</a:t>
            </a:r>
          </a:p>
          <a:p>
            <a:pPr marL="800100" lvl="1" indent="-342900" algn="just">
              <a:lnSpc>
                <a:spcPct val="150000"/>
              </a:lnSpc>
              <a:buAutoNum type="arabicParenR" startAt="9"/>
            </a:pPr>
            <a:r>
              <a:rPr lang="en-US" altLang="en-US" dirty="0"/>
              <a:t>Job Problem (4.8 %; N=126)</a:t>
            </a:r>
          </a:p>
          <a:p>
            <a:pPr lvl="1" algn="r">
              <a:lnSpc>
                <a:spcPct val="150000"/>
              </a:lnSpc>
            </a:pPr>
            <a:r>
              <a:rPr lang="en-US" altLang="en-US" dirty="0"/>
              <a:t> </a:t>
            </a:r>
          </a:p>
          <a:p>
            <a:pPr lvl="1">
              <a:lnSpc>
                <a:spcPct val="150000"/>
              </a:lnSpc>
            </a:pPr>
            <a:endParaRPr lang="en-US" alt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</p:spTree>
    <p:extLst>
      <p:ext uri="{BB962C8B-B14F-4D97-AF65-F5344CB8AC3E}">
        <p14:creationId xmlns:p14="http://schemas.microsoft.com/office/powerpoint/2010/main" val="462587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Substance Misuse Suicide in 2015-2021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902124"/>
            <a:ext cx="10079406" cy="305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en-US" altLang="en-US" sz="2800" dirty="0"/>
              <a:t>From Circumstances Other Text Box : specific mention of drugs</a:t>
            </a:r>
          </a:p>
          <a:p>
            <a:pPr marL="800100" lvl="1" indent="-342900" algn="just">
              <a:lnSpc>
                <a:spcPct val="150000"/>
              </a:lnSpc>
              <a:buAutoNum type="arabicParenR"/>
            </a:pPr>
            <a:r>
              <a:rPr lang="en-US" altLang="en-US" sz="2800" dirty="0"/>
              <a:t>Opiates ( pain meds); heroin ; (31.5 % N= 35)</a:t>
            </a:r>
          </a:p>
          <a:p>
            <a:pPr marL="800100" lvl="1" indent="-342900" algn="just">
              <a:lnSpc>
                <a:spcPct val="150000"/>
              </a:lnSpc>
              <a:buAutoNum type="arabicParenR"/>
            </a:pPr>
            <a:r>
              <a:rPr lang="en-US" altLang="en-US" sz="2800" dirty="0"/>
              <a:t>Marijuana (16.2 %; N=18)</a:t>
            </a:r>
          </a:p>
          <a:p>
            <a:pPr marL="800100" lvl="1" indent="-342900" algn="just">
              <a:lnSpc>
                <a:spcPct val="150000"/>
              </a:lnSpc>
              <a:buAutoNum type="arabicParenR"/>
            </a:pPr>
            <a:r>
              <a:rPr lang="en-US" altLang="en-US" sz="2800" dirty="0"/>
              <a:t>Cocaine/ Crack (12.6 %; N=14)</a:t>
            </a:r>
          </a:p>
          <a:p>
            <a:pPr lvl="1">
              <a:lnSpc>
                <a:spcPct val="150000"/>
              </a:lnSpc>
            </a:pPr>
            <a:endParaRPr lang="en-US" alt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</p:spTree>
    <p:extLst>
      <p:ext uri="{BB962C8B-B14F-4D97-AF65-F5344CB8AC3E}">
        <p14:creationId xmlns:p14="http://schemas.microsoft.com/office/powerpoint/2010/main" val="1536238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B349-6048-4C99-A37B-5A587439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Homicide Rates In Connecticut 2015 to Present 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EC73774F-F64F-48E3-9AE8-3E235DB48D17}"/>
              </a:ext>
            </a:extLst>
          </p:cNvPr>
          <p:cNvSpPr txBox="1">
            <a:spLocks/>
          </p:cNvSpPr>
          <p:nvPr/>
        </p:nvSpPr>
        <p:spPr>
          <a:xfrm>
            <a:off x="7346730" y="1825625"/>
            <a:ext cx="400706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2020 and 2021 data is preliminary* Rates are provisional, currently using 2020 population data for CT</a:t>
            </a:r>
          </a:p>
          <a:p>
            <a:r>
              <a:rPr lang="en-US" dirty="0"/>
              <a:t>As of December 31, 2021 there were 166 homicides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022BBC6F-F5FF-4994-839E-CD9843F30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889470"/>
              </p:ext>
            </p:extLst>
          </p:nvPr>
        </p:nvGraphicFramePr>
        <p:xfrm>
          <a:off x="1320800" y="2057400"/>
          <a:ext cx="5641975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86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CTVDRS Data about Violent Death Victims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E604-5905-491D-BF72-85C2A7171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Connecticut Violent Death Reporting System (CTVDRS) collects data about the </a:t>
            </a:r>
            <a:r>
              <a:rPr lang="en-US" sz="2800" b="1" dirty="0"/>
              <a:t>victims</a:t>
            </a:r>
            <a:r>
              <a:rPr lang="en-US" sz="2800" dirty="0"/>
              <a:t> </a:t>
            </a:r>
            <a:r>
              <a:rPr lang="en-US" sz="2800" b="1" dirty="0"/>
              <a:t>of homicide, suicide, unintentional firearm injuries, and undetermined deaths</a:t>
            </a:r>
            <a:endParaRPr lang="en-US" sz="2800" dirty="0"/>
          </a:p>
          <a:p>
            <a:r>
              <a:rPr lang="en-US" sz="2800" dirty="0"/>
              <a:t> Data sources: LE reports, Supplementary Homicide Reports, Family Violence ( DESPP), OCME investigation, autopsy and toxicology data</a:t>
            </a:r>
          </a:p>
          <a:p>
            <a:r>
              <a:rPr lang="en-US" sz="2800" dirty="0"/>
              <a:t>Data collection began in 2015</a:t>
            </a:r>
          </a:p>
          <a:p>
            <a:pPr marL="0" indent="0">
              <a:buNone/>
            </a:pPr>
            <a:r>
              <a:rPr lang="en-US" sz="2800" dirty="0"/>
              <a:t>* Data from Connecticut Violent Death Reporting System (CTVDRS) 2015 to April 30</a:t>
            </a:r>
            <a:r>
              <a:rPr lang="en-US" sz="2800" baseline="30000" dirty="0"/>
              <a:t> th</a:t>
            </a:r>
            <a:r>
              <a:rPr lang="en-US" sz="2800" dirty="0"/>
              <a:t>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F3F5BA-01DF-4FB7-B7AE-8D6F72A3B3D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355122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3240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B9FE-6A4E-47D0-8C49-5B4FF311D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Homicide 2015 to 2021* by Sex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CF1E29A-23F5-48F5-B2A7-0B20376A37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53200" y="2047875"/>
          <a:ext cx="4581525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BD3C71A-326A-46A1-B9DC-B73920FFD4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800639"/>
              </p:ext>
            </p:extLst>
          </p:nvPr>
        </p:nvGraphicFramePr>
        <p:xfrm>
          <a:off x="523876" y="2114549"/>
          <a:ext cx="4708525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7359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B349-6048-4C99-A37B-5A587439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542924"/>
            <a:ext cx="9536386" cy="87471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Comparison of Homicide Rates Pre-Pandemic (2015 to 2019) to Pandemic (2020-2021) by Race/Ethnicity  </a:t>
            </a:r>
            <a:br>
              <a:rPr lang="en-US" altLang="en-US" sz="2400" dirty="0"/>
            </a:br>
            <a:endParaRPr lang="en-US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EC73774F-F64F-48E3-9AE8-3E235DB48D17}"/>
              </a:ext>
            </a:extLst>
          </p:cNvPr>
          <p:cNvSpPr txBox="1">
            <a:spLocks/>
          </p:cNvSpPr>
          <p:nvPr/>
        </p:nvSpPr>
        <p:spPr>
          <a:xfrm>
            <a:off x="7346730" y="1825625"/>
            <a:ext cx="400706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177B2B-556B-436C-B35A-8A950FB918FA}"/>
              </a:ext>
            </a:extLst>
          </p:cNvPr>
          <p:cNvSpPr/>
          <p:nvPr/>
        </p:nvSpPr>
        <p:spPr>
          <a:xfrm>
            <a:off x="5529536" y="1825625"/>
            <a:ext cx="6052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Comparison of Homicide Rates Pre-Pandemic (2015 to 2019) to Pandemic (2020-2021) by Race/Ethnicity  </a:t>
            </a:r>
            <a:endParaRPr lang="en-US" altLang="en-US" sz="1050" dirty="0"/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6D3DADAD-3ED6-42BF-BE2F-407270B9F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675343"/>
              </p:ext>
            </p:extLst>
          </p:nvPr>
        </p:nvGraphicFramePr>
        <p:xfrm>
          <a:off x="5529536" y="2471956"/>
          <a:ext cx="5937250" cy="2909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9505">
                  <a:extLst>
                    <a:ext uri="{9D8B030D-6E8A-4147-A177-3AD203B41FA5}">
                      <a16:colId xmlns:a16="http://schemas.microsoft.com/office/drawing/2014/main" val="3759429978"/>
                    </a:ext>
                  </a:extLst>
                </a:gridCol>
                <a:gridCol w="837565">
                  <a:extLst>
                    <a:ext uri="{9D8B030D-6E8A-4147-A177-3AD203B41FA5}">
                      <a16:colId xmlns:a16="http://schemas.microsoft.com/office/drawing/2014/main" val="3972713706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368056954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285045387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3096946461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1844647563"/>
                    </a:ext>
                  </a:extLst>
                </a:gridCol>
              </a:tblGrid>
              <a:tr h="1467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Race/Ethnicity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Number Homicides (2015 to 2019)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Crude Rate *2015-2019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Crude Rate*2020-2021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Homicides 2020-2021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Rate Difference 2015 to 2019 Compared to 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7933670"/>
                  </a:ext>
                </a:extLst>
              </a:tr>
              <a:tr h="5792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Non-Hispanic Black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14.0(12.3-15.7)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21.8 (18.0-25.1)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+ 58%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83440"/>
                  </a:ext>
                </a:extLst>
              </a:tr>
              <a:tr h="5792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Non-Hispanic White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1.37(1.2-1.6)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1.3(1.0-1.6)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change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3536245"/>
                  </a:ext>
                </a:extLst>
              </a:tr>
              <a:tr h="283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Hispanic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4.60(3.8-5.4)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7.5(6.0-9.0)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+ 63 %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27054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C7F13C18-1923-4BC9-B6A6-5D5369179D87}"/>
              </a:ext>
            </a:extLst>
          </p:cNvPr>
          <p:cNvSpPr/>
          <p:nvPr/>
        </p:nvSpPr>
        <p:spPr>
          <a:xfrm>
            <a:off x="5412877" y="5351012"/>
            <a:ext cx="279499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*per 100,000 CT population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20DD102B-9E03-4387-B298-1086BEAC28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139487"/>
              </p:ext>
            </p:extLst>
          </p:nvPr>
        </p:nvGraphicFramePr>
        <p:xfrm>
          <a:off x="493986" y="2057400"/>
          <a:ext cx="4690290" cy="332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B930409D-4752-4E0B-B4D2-25A10322404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215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8042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C6E62-B96F-4897-BC4F-C26B3916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Homicide by 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64923-3DCA-40C2-95E0-F4F8C0D52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age of homicide victim 34 yrs old vs 51 yrs for suicide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B54402-D7C3-41F8-8F39-DBDF6C79EA5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567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6694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140" y="405813"/>
            <a:ext cx="9441189" cy="16561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latin typeface="+mj-lt"/>
                <a:ea typeface="+mj-ea"/>
                <a:cs typeface="+mj-cs"/>
              </a:rPr>
              <a:t>CTVDRS Data Lethal Means 2015 to 2021</a:t>
            </a:r>
          </a:p>
        </p:txBody>
      </p:sp>
      <p:graphicFrame>
        <p:nvGraphicFramePr>
          <p:cNvPr id="25" name="Content Placeholder 8">
            <a:extLst>
              <a:ext uri="{FF2B5EF4-FFF2-40B4-BE49-F238E27FC236}">
                <a16:creationId xmlns:a16="http://schemas.microsoft.com/office/drawing/2014/main" id="{37759FC1-7955-42C0-AA53-28EF050E6E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87464" y="2447365"/>
          <a:ext cx="9819807" cy="4004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935">
                  <a:extLst>
                    <a:ext uri="{9D8B030D-6E8A-4147-A177-3AD203B41FA5}">
                      <a16:colId xmlns:a16="http://schemas.microsoft.com/office/drawing/2014/main" val="3861900781"/>
                    </a:ext>
                  </a:extLst>
                </a:gridCol>
                <a:gridCol w="1723715">
                  <a:extLst>
                    <a:ext uri="{9D8B030D-6E8A-4147-A177-3AD203B41FA5}">
                      <a16:colId xmlns:a16="http://schemas.microsoft.com/office/drawing/2014/main" val="2807036523"/>
                    </a:ext>
                  </a:extLst>
                </a:gridCol>
                <a:gridCol w="1650656">
                  <a:extLst>
                    <a:ext uri="{9D8B030D-6E8A-4147-A177-3AD203B41FA5}">
                      <a16:colId xmlns:a16="http://schemas.microsoft.com/office/drawing/2014/main" val="3398103002"/>
                    </a:ext>
                  </a:extLst>
                </a:gridCol>
                <a:gridCol w="2382499">
                  <a:extLst>
                    <a:ext uri="{9D8B030D-6E8A-4147-A177-3AD203B41FA5}">
                      <a16:colId xmlns:a16="http://schemas.microsoft.com/office/drawing/2014/main" val="2725575781"/>
                    </a:ext>
                  </a:extLst>
                </a:gridCol>
                <a:gridCol w="2378002">
                  <a:extLst>
                    <a:ext uri="{9D8B030D-6E8A-4147-A177-3AD203B41FA5}">
                      <a16:colId xmlns:a16="http://schemas.microsoft.com/office/drawing/2014/main" val="439790804"/>
                    </a:ext>
                  </a:extLst>
                </a:gridCol>
              </a:tblGrid>
              <a:tr h="8213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Weapon Type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Homicides by Weapon Type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Number of Homicides for 2015 to 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Rate Weapon Death per 100 Homicides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1416832914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Pre-Pandemic (2015to 2019)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Firearm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61.3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16573665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Sharp Force Injury (Stabbing)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1939078358"/>
                  </a:ext>
                </a:extLst>
              </a:tr>
              <a:tr h="2655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Pandemic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3290258123"/>
                  </a:ext>
                </a:extLst>
              </a:tr>
              <a:tr h="2655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Firearm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68.7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2018679854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Sharp Force Injury (Stabbing)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3674465154"/>
                  </a:ext>
                </a:extLst>
              </a:tr>
              <a:tr h="2655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Firearm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74.5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3144973563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Sharp Force Injury (Stabbing)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219836695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D19117A-B212-479B-AE89-942775BBB2E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7060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6060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A128-9CF1-466B-8FCA-4982B954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695444"/>
            <a:ext cx="3505495" cy="5561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Circumstances of Homicide/ Possible Areas for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8CD84-3697-4642-AE66-E0E602BB2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For 2015 to 2019 homicide circumstances were known for 80% (N=452)of the cases ( LE and OCME reports</a:t>
            </a:r>
            <a:r>
              <a:rPr lang="en-US" sz="2000" dirty="0"/>
              <a:t>)</a:t>
            </a:r>
          </a:p>
          <a:p>
            <a:r>
              <a:rPr lang="en-US" sz="2400" dirty="0"/>
              <a:t>Gang* or groups involvement: rate 9 per 100 homicides</a:t>
            </a:r>
          </a:p>
          <a:p>
            <a:pPr marL="0" indent="0">
              <a:buNone/>
            </a:pPr>
            <a:r>
              <a:rPr lang="en-US" sz="1000" dirty="0"/>
              <a:t>* Defined by law enforcement as organized gangs as Bloods, Crips and Latin Kings</a:t>
            </a:r>
          </a:p>
          <a:p>
            <a:pPr marL="0" indent="0">
              <a:buNone/>
            </a:pPr>
            <a:endParaRPr lang="en-US" sz="2000" dirty="0"/>
          </a:p>
          <a:p>
            <a:pPr marL="0"/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346C64-EB88-48F2-BF27-80D0C73ED95B}"/>
              </a:ext>
            </a:extLst>
          </p:cNvPr>
          <p:cNvGraphicFramePr>
            <a:graphicFrameLocks noGrp="1"/>
          </p:cNvGraphicFramePr>
          <p:nvPr/>
        </p:nvGraphicFramePr>
        <p:xfrm>
          <a:off x="5405862" y="1695444"/>
          <a:ext cx="6019332" cy="3463873"/>
        </p:xfrm>
        <a:graphic>
          <a:graphicData uri="http://schemas.openxmlformats.org/drawingml/2006/table">
            <a:tbl>
              <a:tblPr firstRow="1" firstCol="1" bandRow="1"/>
              <a:tblGrid>
                <a:gridCol w="2607595">
                  <a:extLst>
                    <a:ext uri="{9D8B030D-6E8A-4147-A177-3AD203B41FA5}">
                      <a16:colId xmlns:a16="http://schemas.microsoft.com/office/drawing/2014/main" val="767985003"/>
                    </a:ext>
                  </a:extLst>
                </a:gridCol>
                <a:gridCol w="1695575">
                  <a:extLst>
                    <a:ext uri="{9D8B030D-6E8A-4147-A177-3AD203B41FA5}">
                      <a16:colId xmlns:a16="http://schemas.microsoft.com/office/drawing/2014/main" val="3637127963"/>
                    </a:ext>
                  </a:extLst>
                </a:gridCol>
                <a:gridCol w="1716162">
                  <a:extLst>
                    <a:ext uri="{9D8B030D-6E8A-4147-A177-3AD203B41FA5}">
                      <a16:colId xmlns:a16="http://schemas.microsoft.com/office/drawing/2014/main" val="3671181430"/>
                    </a:ext>
                  </a:extLst>
                </a:gridCol>
              </a:tblGrid>
              <a:tr h="73653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Circumstances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Occurrences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Rate per 100 Homicides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570372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Disputes/Arguments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36.9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343689"/>
                  </a:ext>
                </a:extLst>
              </a:tr>
              <a:tr h="73653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Commission of a Crime: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378722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Assault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85886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Robbery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13.9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920517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 Trade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762362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 Involvement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023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593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D90C1-3206-40D7-8CA9-A7C4BE51A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26250"/>
          </a:xfrm>
        </p:spPr>
        <p:txBody>
          <a:bodyPr/>
          <a:lstStyle/>
          <a:p>
            <a:r>
              <a:rPr lang="en-US" dirty="0"/>
              <a:t>Substance Use in Homicides 2015 to 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86142-27CB-4C8F-B34C-8A31DCFC4F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of Positive Drug Results from Blood at the Time of Autopsy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 to 2019 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(N= Number of Homicides (559))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CD3CB6-7E9C-46CA-A0EE-506565698E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6AAC3FE-6C04-4AF0-9B4A-C443178B881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66193678"/>
              </p:ext>
            </p:extLst>
          </p:nvPr>
        </p:nvGraphicFramePr>
        <p:xfrm>
          <a:off x="6248400" y="2791838"/>
          <a:ext cx="5588001" cy="3140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867">
                  <a:extLst>
                    <a:ext uri="{9D8B030D-6E8A-4147-A177-3AD203B41FA5}">
                      <a16:colId xmlns:a16="http://schemas.microsoft.com/office/drawing/2014/main" val="3501966727"/>
                    </a:ext>
                  </a:extLst>
                </a:gridCol>
                <a:gridCol w="1888067">
                  <a:extLst>
                    <a:ext uri="{9D8B030D-6E8A-4147-A177-3AD203B41FA5}">
                      <a16:colId xmlns:a16="http://schemas.microsoft.com/office/drawing/2014/main" val="2086210498"/>
                    </a:ext>
                  </a:extLst>
                </a:gridCol>
                <a:gridCol w="1888067">
                  <a:extLst>
                    <a:ext uri="{9D8B030D-6E8A-4147-A177-3AD203B41FA5}">
                      <a16:colId xmlns:a16="http://schemas.microsoft.com/office/drawing/2014/main" val="1929095661"/>
                    </a:ext>
                  </a:extLst>
                </a:gridCol>
              </a:tblGrid>
              <a:tr h="582316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Positives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per 100 Homicides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261812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b="1" dirty="0"/>
                        <a:t>Marijuana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52.8 (44.8-60.8)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441434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b="1" dirty="0"/>
                        <a:t>Alcohol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28.7(22.8-34.6)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189003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b="1" dirty="0"/>
                        <a:t>Cocaine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15.1(10.8-19.4)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46555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b="1" dirty="0"/>
                        <a:t>Opiates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13.2(9.3-17.1)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62251"/>
                  </a:ext>
                </a:extLst>
              </a:tr>
              <a:tr h="58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Benzodiazepines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3.7(1.6-5.8)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1025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FD857D-095E-4021-BE17-4324731AD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88395"/>
              </p:ext>
            </p:extLst>
          </p:nvPr>
        </p:nvGraphicFramePr>
        <p:xfrm>
          <a:off x="890337" y="2791838"/>
          <a:ext cx="4934732" cy="3108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566">
                  <a:extLst>
                    <a:ext uri="{9D8B030D-6E8A-4147-A177-3AD203B41FA5}">
                      <a16:colId xmlns:a16="http://schemas.microsoft.com/office/drawing/2014/main" val="2448859596"/>
                    </a:ext>
                  </a:extLst>
                </a:gridCol>
                <a:gridCol w="1744083">
                  <a:extLst>
                    <a:ext uri="{9D8B030D-6E8A-4147-A177-3AD203B41FA5}">
                      <a16:colId xmlns:a16="http://schemas.microsoft.com/office/drawing/2014/main" val="522558831"/>
                    </a:ext>
                  </a:extLst>
                </a:gridCol>
                <a:gridCol w="1744083">
                  <a:extLst>
                    <a:ext uri="{9D8B030D-6E8A-4147-A177-3AD203B41FA5}">
                      <a16:colId xmlns:a16="http://schemas.microsoft.com/office/drawing/2014/main" val="3082766701"/>
                    </a:ext>
                  </a:extLst>
                </a:gridCol>
              </a:tblGrid>
              <a:tr h="8162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Drug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Positives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Rate per 100 Homicides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298452"/>
                  </a:ext>
                </a:extLst>
              </a:tr>
              <a:tr h="429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Marijuana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30.5 (26.0-35.0)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868952"/>
                  </a:ext>
                </a:extLst>
              </a:tr>
              <a:tr h="429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Alcohol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24.1(20.0-28.2)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178563"/>
                  </a:ext>
                </a:extLst>
              </a:tr>
              <a:tr h="429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Opiates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11.8(8.9-14.7)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3282271"/>
                  </a:ext>
                </a:extLst>
              </a:tr>
              <a:tr h="429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Cocaine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10.1(7.3-12.8)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839140"/>
                  </a:ext>
                </a:extLst>
              </a:tr>
              <a:tr h="429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Benzodiazepines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7.3(5.1-9.5)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507791"/>
                  </a:ext>
                </a:extLst>
              </a:tr>
            </a:tbl>
          </a:graphicData>
        </a:graphic>
      </p:graphicFrame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1E879C3-7500-48B0-9DC5-46AD7851A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579563"/>
            <a:ext cx="5183188" cy="748770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of Positive Drug Results from Blood at the Time of Autopsy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to 2021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(N= Number of Homicides (318))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A04B37-A821-42C7-961F-FF4B9033D1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555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0562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DEB1-7761-454C-A6E2-253EC84F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775" y="158749"/>
            <a:ext cx="10563225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Substance Use in Homicides by Race/Ethnicity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623BE-C475-42F7-A779-A65162C4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/>
              <a:t>Number of Positive Marijuana Results by Race by Year                                      Rate of Positive Marijuana Results at the Time of Autopsy                            							by Race per 100 Homicides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* </a:t>
            </a:r>
            <a:r>
              <a:rPr lang="en-US" sz="1000" dirty="0"/>
              <a:t>Note: Rates calculated  from counts less than 20 should be interpreted with caution</a:t>
            </a:r>
          </a:p>
          <a:p>
            <a:pPr marL="0" indent="0">
              <a:buNone/>
            </a:pPr>
            <a:r>
              <a:rPr lang="en-US" sz="1000" dirty="0"/>
              <a:t>      due to the variability of small numbers resulting in low reliability of rates                                                                                                                             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1F78CE-CC3E-4F37-A946-224C3E89CF11}"/>
              </a:ext>
            </a:extLst>
          </p:cNvPr>
          <p:cNvGraphicFramePr>
            <a:graphicFrameLocks noGrp="1"/>
          </p:cNvGraphicFramePr>
          <p:nvPr/>
        </p:nvGraphicFramePr>
        <p:xfrm>
          <a:off x="1026543" y="2594345"/>
          <a:ext cx="4899800" cy="2660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960">
                  <a:extLst>
                    <a:ext uri="{9D8B030D-6E8A-4147-A177-3AD203B41FA5}">
                      <a16:colId xmlns:a16="http://schemas.microsoft.com/office/drawing/2014/main" val="3262340858"/>
                    </a:ext>
                  </a:extLst>
                </a:gridCol>
                <a:gridCol w="979960">
                  <a:extLst>
                    <a:ext uri="{9D8B030D-6E8A-4147-A177-3AD203B41FA5}">
                      <a16:colId xmlns:a16="http://schemas.microsoft.com/office/drawing/2014/main" val="2900982701"/>
                    </a:ext>
                  </a:extLst>
                </a:gridCol>
                <a:gridCol w="979960">
                  <a:extLst>
                    <a:ext uri="{9D8B030D-6E8A-4147-A177-3AD203B41FA5}">
                      <a16:colId xmlns:a16="http://schemas.microsoft.com/office/drawing/2014/main" val="4219148869"/>
                    </a:ext>
                  </a:extLst>
                </a:gridCol>
                <a:gridCol w="979960">
                  <a:extLst>
                    <a:ext uri="{9D8B030D-6E8A-4147-A177-3AD203B41FA5}">
                      <a16:colId xmlns:a16="http://schemas.microsoft.com/office/drawing/2014/main" val="1422404676"/>
                    </a:ext>
                  </a:extLst>
                </a:gridCol>
                <a:gridCol w="979960">
                  <a:extLst>
                    <a:ext uri="{9D8B030D-6E8A-4147-A177-3AD203B41FA5}">
                      <a16:colId xmlns:a16="http://schemas.microsoft.com/office/drawing/2014/main" val="2869852413"/>
                    </a:ext>
                  </a:extLst>
                </a:gridCol>
              </a:tblGrid>
              <a:tr h="2575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2729574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14934465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89459216"/>
                  </a:ext>
                </a:extLst>
              </a:tr>
              <a:tr h="4147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71317197"/>
                  </a:ext>
                </a:extLst>
              </a:tr>
              <a:tr h="806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NH ( Asian, Native American, Pacific Islander)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378906014"/>
                  </a:ext>
                </a:extLst>
              </a:tr>
              <a:tr h="526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Homicides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8275871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CD90CED-2D94-42FD-9FFD-F0546968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568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Chart 5">
            <a:extLst>
              <a:ext uri="{FF2B5EF4-FFF2-40B4-BE49-F238E27FC236}">
                <a16:creationId xmlns:a16="http://schemas.microsoft.com/office/drawing/2014/main" id="{E95FF4D5-2BCC-4EBE-9CB7-181E646EDD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422213"/>
              </p:ext>
            </p:extLst>
          </p:nvPr>
        </p:nvGraphicFramePr>
        <p:xfrm>
          <a:off x="6638925" y="2447924"/>
          <a:ext cx="5419725" cy="341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A9F2F46-A96B-4046-B087-C1BDA2D800C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791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2264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DEB1-7761-454C-A6E2-253EC84F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158749"/>
            <a:ext cx="1026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Substance Use in Homicides by Race/Ethnicity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623BE-C475-42F7-A779-A65162C4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Number of Alcohol Results (BAC ≥ .08 )by Race by Year                                    Rate of Alcohol Results (BAC ≥ .08 ) by Race per 100 Homicides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*</a:t>
            </a:r>
            <a:r>
              <a:rPr lang="en-US" sz="1000" dirty="0"/>
              <a:t>note: Rates calculated  from counts less than 20 should be interpreted with caution</a:t>
            </a:r>
          </a:p>
          <a:p>
            <a:pPr marL="0" indent="0">
              <a:buNone/>
            </a:pPr>
            <a:r>
              <a:rPr lang="en-US" sz="1000" dirty="0"/>
              <a:t>      due to the variability of small numbers resulting in low reliability of rates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1F78CE-CC3E-4F37-A946-224C3E89C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87206"/>
              </p:ext>
            </p:extLst>
          </p:nvPr>
        </p:nvGraphicFramePr>
        <p:xfrm>
          <a:off x="845389" y="2594345"/>
          <a:ext cx="4114799" cy="2681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919">
                  <a:extLst>
                    <a:ext uri="{9D8B030D-6E8A-4147-A177-3AD203B41FA5}">
                      <a16:colId xmlns:a16="http://schemas.microsoft.com/office/drawing/2014/main" val="3262340858"/>
                    </a:ext>
                  </a:extLst>
                </a:gridCol>
                <a:gridCol w="837220">
                  <a:extLst>
                    <a:ext uri="{9D8B030D-6E8A-4147-A177-3AD203B41FA5}">
                      <a16:colId xmlns:a16="http://schemas.microsoft.com/office/drawing/2014/main" val="2900982701"/>
                    </a:ext>
                  </a:extLst>
                </a:gridCol>
                <a:gridCol w="837220">
                  <a:extLst>
                    <a:ext uri="{9D8B030D-6E8A-4147-A177-3AD203B41FA5}">
                      <a16:colId xmlns:a16="http://schemas.microsoft.com/office/drawing/2014/main" val="4219148869"/>
                    </a:ext>
                  </a:extLst>
                </a:gridCol>
                <a:gridCol w="837220">
                  <a:extLst>
                    <a:ext uri="{9D8B030D-6E8A-4147-A177-3AD203B41FA5}">
                      <a16:colId xmlns:a16="http://schemas.microsoft.com/office/drawing/2014/main" val="1422404676"/>
                    </a:ext>
                  </a:extLst>
                </a:gridCol>
                <a:gridCol w="837220">
                  <a:extLst>
                    <a:ext uri="{9D8B030D-6E8A-4147-A177-3AD203B41FA5}">
                      <a16:colId xmlns:a16="http://schemas.microsoft.com/office/drawing/2014/main" val="2869852413"/>
                    </a:ext>
                  </a:extLst>
                </a:gridCol>
              </a:tblGrid>
              <a:tr h="2597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2729574"/>
                  </a:ext>
                </a:extLst>
              </a:tr>
              <a:tr h="2597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999655353"/>
                  </a:ext>
                </a:extLst>
              </a:tr>
              <a:tr h="2597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476009568"/>
                  </a:ext>
                </a:extLst>
              </a:tr>
              <a:tr h="2752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71317197"/>
                  </a:ext>
                </a:extLst>
              </a:tr>
              <a:tr h="9603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NH ( Asian, Native American, Pacific Islander)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378906014"/>
                  </a:ext>
                </a:extLst>
              </a:tr>
              <a:tr h="5493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Homicides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8275871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CD90CED-2D94-42FD-9FFD-F0546968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568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7C8C5E5-C73D-4B2B-849A-294103CB09D4}"/>
              </a:ext>
            </a:extLst>
          </p:cNvPr>
          <p:cNvGraphicFramePr>
            <a:graphicFrameLocks/>
          </p:cNvGraphicFramePr>
          <p:nvPr/>
        </p:nvGraphicFramePr>
        <p:xfrm>
          <a:off x="6425720" y="2295524"/>
          <a:ext cx="4572000" cy="333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6976D51-5B43-4F45-A4B5-794BE6E6DCA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472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42104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DEB1-7761-454C-A6E2-253EC84F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025" y="158749"/>
            <a:ext cx="1046797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Substance Use in Homicides by Race/Ethnicity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623BE-C475-42F7-A779-A65162C4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Number of Positive Opiate Results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* </a:t>
            </a:r>
            <a:r>
              <a:rPr lang="en-US" sz="1000" dirty="0"/>
              <a:t>Note: Rates calculated  from counts less than 20 should be interpreted with caution</a:t>
            </a:r>
          </a:p>
          <a:p>
            <a:pPr marL="0" indent="0">
              <a:buNone/>
            </a:pPr>
            <a:r>
              <a:rPr lang="en-US" sz="1000" dirty="0"/>
              <a:t>      due to the variability of small numbers resulting in low reliability of rates                                                                                                                              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CD90CED-2D94-42FD-9FFD-F0546968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568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9DB4F-0DCC-498C-BC07-F4AC404E9D14}"/>
              </a:ext>
            </a:extLst>
          </p:cNvPr>
          <p:cNvGraphicFramePr>
            <a:graphicFrameLocks noGrp="1"/>
          </p:cNvGraphicFramePr>
          <p:nvPr/>
        </p:nvGraphicFramePr>
        <p:xfrm>
          <a:off x="1104900" y="2466975"/>
          <a:ext cx="4114799" cy="2217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015">
                  <a:extLst>
                    <a:ext uri="{9D8B030D-6E8A-4147-A177-3AD203B41FA5}">
                      <a16:colId xmlns:a16="http://schemas.microsoft.com/office/drawing/2014/main" val="1856482151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2251219936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2734396551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2779398945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837811999"/>
                    </a:ext>
                  </a:extLst>
                </a:gridCol>
              </a:tblGrid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972061045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Black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582854473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Hispanic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67001328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White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12977617"/>
                  </a:ext>
                </a:extLst>
              </a:tr>
              <a:tr h="9939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Other NH ( Asian, Native American, Pacific Islander)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39323447"/>
                  </a:ext>
                </a:extLst>
              </a:tr>
              <a:tr h="385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Number of Homicides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63745207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33F80D6-C359-4013-A54D-C90396A69CDB}"/>
              </a:ext>
            </a:extLst>
          </p:cNvPr>
          <p:cNvGraphicFramePr>
            <a:graphicFrameLocks/>
          </p:cNvGraphicFramePr>
          <p:nvPr/>
        </p:nvGraphicFramePr>
        <p:xfrm>
          <a:off x="6096000" y="2113470"/>
          <a:ext cx="4572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3222662-DFAF-4D8D-B6F0-2FC910D2DCD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82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9216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DEB1-7761-454C-A6E2-253EC84F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8749"/>
            <a:ext cx="1026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Substance Use in Homicides by Race/Ethnicity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623BE-C475-42F7-A779-A65162C4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Number of Positive Cocaine Results *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* </a:t>
            </a:r>
            <a:r>
              <a:rPr lang="en-US" sz="1000" dirty="0"/>
              <a:t>Note: Rates calculated  from counts less than 20 should be interpreted with caution</a:t>
            </a:r>
          </a:p>
          <a:p>
            <a:pPr marL="0" indent="0">
              <a:buNone/>
            </a:pPr>
            <a:r>
              <a:rPr lang="en-US" sz="1000" dirty="0">
                <a:solidFill>
                  <a:srgbClr val="FF0000"/>
                </a:solidFill>
              </a:rPr>
              <a:t>      </a:t>
            </a:r>
            <a:r>
              <a:rPr lang="en-US" sz="1000" dirty="0"/>
              <a:t>due to the variability of small numbers resulting in low reliability of rates                                                                                                                              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CD90CED-2D94-42FD-9FFD-F0546968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568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9DB4F-0DCC-498C-BC07-F4AC404E9D14}"/>
              </a:ext>
            </a:extLst>
          </p:cNvPr>
          <p:cNvGraphicFramePr>
            <a:graphicFrameLocks noGrp="1"/>
          </p:cNvGraphicFramePr>
          <p:nvPr/>
        </p:nvGraphicFramePr>
        <p:xfrm>
          <a:off x="1104900" y="2466975"/>
          <a:ext cx="4114799" cy="2217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015">
                  <a:extLst>
                    <a:ext uri="{9D8B030D-6E8A-4147-A177-3AD203B41FA5}">
                      <a16:colId xmlns:a16="http://schemas.microsoft.com/office/drawing/2014/main" val="1856482151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2251219936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2734396551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2779398945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837811999"/>
                    </a:ext>
                  </a:extLst>
                </a:gridCol>
              </a:tblGrid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972061045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582854473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67001328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12977617"/>
                  </a:ext>
                </a:extLst>
              </a:tr>
              <a:tr h="9939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NH ( Asian, Native American, Pacific Islander)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39323447"/>
                  </a:ext>
                </a:extLst>
              </a:tr>
              <a:tr h="385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Homicides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63745207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E26D157-352B-402D-9396-BCC6CE914369}"/>
              </a:ext>
            </a:extLst>
          </p:cNvPr>
          <p:cNvGraphicFramePr>
            <a:graphicFrameLocks/>
          </p:cNvGraphicFramePr>
          <p:nvPr/>
        </p:nvGraphicFramePr>
        <p:xfrm>
          <a:off x="6096000" y="2057399"/>
          <a:ext cx="4572000" cy="315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D8C661A0-209D-4C49-9B32-3DC442E517D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82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433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CTVDRS Variables Collected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E604-5905-491D-BF72-85C2A7171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/>
              <a:t>Data collected is victim –”centic”</a:t>
            </a:r>
          </a:p>
          <a:p>
            <a:pPr algn="just"/>
            <a:r>
              <a:rPr lang="en-US" sz="2000" dirty="0"/>
              <a:t>Basic and extended demographics-(marital martial status, level of education, occupation)</a:t>
            </a:r>
          </a:p>
          <a:p>
            <a:pPr algn="just"/>
            <a:r>
              <a:rPr lang="en-US" sz="2000" dirty="0"/>
              <a:t>Injury and Death Information- Date of Death, Where Death Occurred- City, In Their Residence; Manner and Death Cause</a:t>
            </a:r>
          </a:p>
          <a:p>
            <a:pPr algn="just"/>
            <a:r>
              <a:rPr lang="en-US" sz="2000" dirty="0"/>
              <a:t>Weapon- Firearm, Sharp instrument, Asphyxia, Poison, etc.</a:t>
            </a:r>
          </a:p>
          <a:p>
            <a:pPr algn="just"/>
            <a:r>
              <a:rPr lang="en-US" sz="2000" dirty="0"/>
              <a:t>Circumstances- Risk or Stressors</a:t>
            </a:r>
          </a:p>
          <a:p>
            <a:pPr algn="just"/>
            <a:r>
              <a:rPr lang="en-US" sz="2000" dirty="0"/>
              <a:t>Suspect- Relationship of victim to suspect</a:t>
            </a:r>
          </a:p>
          <a:p>
            <a:pPr algn="just"/>
            <a:r>
              <a:rPr lang="en-US" sz="2000" dirty="0"/>
              <a:t>Toxicology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94A5A5-EB8A-4E02-B36D-5BAF6B96FA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355122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37480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DEB1-7761-454C-A6E2-253EC84F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58749"/>
            <a:ext cx="104013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Substance Use in Homicides by Race/Ethnicity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623BE-C475-42F7-A779-A65162C4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Number of Positive Benzodiazepine Results *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* </a:t>
            </a:r>
            <a:r>
              <a:rPr lang="en-US" sz="1000" dirty="0"/>
              <a:t>Note: Rates calculated  from counts less than 20 should be interpreted with caution</a:t>
            </a:r>
          </a:p>
          <a:p>
            <a:pPr marL="0" indent="0">
              <a:buNone/>
            </a:pPr>
            <a:r>
              <a:rPr lang="en-US" sz="1000" dirty="0"/>
              <a:t>      due to the variability of small numbers resulting in low reliability of rates                                                                                                                              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CD90CED-2D94-42FD-9FFD-F0546968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568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9DB4F-0DCC-498C-BC07-F4AC404E9D14}"/>
              </a:ext>
            </a:extLst>
          </p:cNvPr>
          <p:cNvGraphicFramePr>
            <a:graphicFrameLocks noGrp="1"/>
          </p:cNvGraphicFramePr>
          <p:nvPr/>
        </p:nvGraphicFramePr>
        <p:xfrm>
          <a:off x="1104900" y="2466975"/>
          <a:ext cx="4114799" cy="2217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015">
                  <a:extLst>
                    <a:ext uri="{9D8B030D-6E8A-4147-A177-3AD203B41FA5}">
                      <a16:colId xmlns:a16="http://schemas.microsoft.com/office/drawing/2014/main" val="1856482151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2251219936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2734396551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2779398945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837811999"/>
                    </a:ext>
                  </a:extLst>
                </a:gridCol>
              </a:tblGrid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972061045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582854473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67001328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12977617"/>
                  </a:ext>
                </a:extLst>
              </a:tr>
              <a:tr h="9939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NH ( Asian, Native American, Pacific Islander)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39323447"/>
                  </a:ext>
                </a:extLst>
              </a:tr>
              <a:tr h="385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Homicides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63745207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C6EF876-6737-4790-AB59-74F8F99BA5BB}"/>
              </a:ext>
            </a:extLst>
          </p:cNvPr>
          <p:cNvGraphicFramePr>
            <a:graphicFrameLocks/>
          </p:cNvGraphicFramePr>
          <p:nvPr/>
        </p:nvGraphicFramePr>
        <p:xfrm>
          <a:off x="5637212" y="2057399"/>
          <a:ext cx="5233988" cy="31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6198401-3CC3-44AB-B6B3-71B5850D72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501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692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D90C1-3206-40D7-8CA9-A7C4BE51A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29275"/>
          </a:xfrm>
        </p:spPr>
        <p:txBody>
          <a:bodyPr>
            <a:normAutofit fontScale="90000"/>
          </a:bodyPr>
          <a:lstStyle/>
          <a:p>
            <a:r>
              <a:rPr lang="en-US" dirty="0"/>
              <a:t>Substance Use in Homicides Region 2, 2015 to 2021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86142-27CB-4C8F-B34C-8A31DCFC4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967926"/>
            <a:ext cx="5157787" cy="823912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of Positive Drug Results from Blood at the Time of Autopsy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 to 2019 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(N= Number of Homicides (126))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CD3CB6-7E9C-46CA-A0EE-506565698E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6AAC3FE-6C04-4AF0-9B4A-C443178B881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15253632"/>
              </p:ext>
            </p:extLst>
          </p:nvPr>
        </p:nvGraphicFramePr>
        <p:xfrm>
          <a:off x="6248400" y="2791838"/>
          <a:ext cx="5588001" cy="3140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867">
                  <a:extLst>
                    <a:ext uri="{9D8B030D-6E8A-4147-A177-3AD203B41FA5}">
                      <a16:colId xmlns:a16="http://schemas.microsoft.com/office/drawing/2014/main" val="3501966727"/>
                    </a:ext>
                  </a:extLst>
                </a:gridCol>
                <a:gridCol w="1888067">
                  <a:extLst>
                    <a:ext uri="{9D8B030D-6E8A-4147-A177-3AD203B41FA5}">
                      <a16:colId xmlns:a16="http://schemas.microsoft.com/office/drawing/2014/main" val="2086210498"/>
                    </a:ext>
                  </a:extLst>
                </a:gridCol>
                <a:gridCol w="1888067">
                  <a:extLst>
                    <a:ext uri="{9D8B030D-6E8A-4147-A177-3AD203B41FA5}">
                      <a16:colId xmlns:a16="http://schemas.microsoft.com/office/drawing/2014/main" val="1929095661"/>
                    </a:ext>
                  </a:extLst>
                </a:gridCol>
              </a:tblGrid>
              <a:tr h="582316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Positives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per 100 Homicides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261812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b="1" dirty="0"/>
                        <a:t>Marijuana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441434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b="1" dirty="0"/>
                        <a:t>Alcohol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189003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b="1" dirty="0"/>
                        <a:t>Cocaine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46555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b="1" dirty="0"/>
                        <a:t>Opiates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62251"/>
                  </a:ext>
                </a:extLst>
              </a:tr>
              <a:tr h="58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Benzodiazepines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1025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FD857D-095E-4021-BE17-4324731AD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469984"/>
              </p:ext>
            </p:extLst>
          </p:nvPr>
        </p:nvGraphicFramePr>
        <p:xfrm>
          <a:off x="601133" y="2791838"/>
          <a:ext cx="5223936" cy="3140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5770">
                  <a:extLst>
                    <a:ext uri="{9D8B030D-6E8A-4147-A177-3AD203B41FA5}">
                      <a16:colId xmlns:a16="http://schemas.microsoft.com/office/drawing/2014/main" val="2448859596"/>
                    </a:ext>
                  </a:extLst>
                </a:gridCol>
                <a:gridCol w="1744083">
                  <a:extLst>
                    <a:ext uri="{9D8B030D-6E8A-4147-A177-3AD203B41FA5}">
                      <a16:colId xmlns:a16="http://schemas.microsoft.com/office/drawing/2014/main" val="522558831"/>
                    </a:ext>
                  </a:extLst>
                </a:gridCol>
                <a:gridCol w="1744083">
                  <a:extLst>
                    <a:ext uri="{9D8B030D-6E8A-4147-A177-3AD203B41FA5}">
                      <a16:colId xmlns:a16="http://schemas.microsoft.com/office/drawing/2014/main" val="3082766701"/>
                    </a:ext>
                  </a:extLst>
                </a:gridCol>
              </a:tblGrid>
              <a:tr h="864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Drug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Positives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Rate per 100 Homicides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298452"/>
                  </a:ext>
                </a:extLst>
              </a:tr>
              <a:tr h="455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Marijuana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868952"/>
                  </a:ext>
                </a:extLst>
              </a:tr>
              <a:tr h="455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Alcohol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178563"/>
                  </a:ext>
                </a:extLst>
              </a:tr>
              <a:tr h="455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Opiates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3282271"/>
                  </a:ext>
                </a:extLst>
              </a:tr>
              <a:tr h="455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Cocaine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839140"/>
                  </a:ext>
                </a:extLst>
              </a:tr>
              <a:tr h="455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Benzodiazepines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507791"/>
                  </a:ext>
                </a:extLst>
              </a:tr>
            </a:tbl>
          </a:graphicData>
        </a:graphic>
      </p:graphicFrame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1E879C3-7500-48B0-9DC5-46AD7851A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579563"/>
            <a:ext cx="5183188" cy="748770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of Positive Drug Results from Blood at the Time of Autopsy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to 2021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(N= Number of Homicides (86))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313D4E-65FD-4B8F-B857-BEADED1A096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377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7397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D90C1-3206-40D7-8CA9-A7C4BE51A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29275"/>
          </a:xfrm>
        </p:spPr>
        <p:txBody>
          <a:bodyPr>
            <a:normAutofit fontScale="90000"/>
          </a:bodyPr>
          <a:lstStyle/>
          <a:p>
            <a:r>
              <a:rPr lang="en-US" dirty="0"/>
              <a:t>Presence of Marijuana and Alcohol in Accidental Overdoses Statewide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CD3CB6-7E9C-46CA-A0EE-506565698E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BB601D0-527F-46EF-8F13-B05A78FA30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669091"/>
              </p:ext>
            </p:extLst>
          </p:nvPr>
        </p:nvGraphicFramePr>
        <p:xfrm>
          <a:off x="588963" y="1733550"/>
          <a:ext cx="5276850" cy="419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F94C15B-04FD-4F35-9E71-B48140153F4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09671167"/>
              </p:ext>
            </p:extLst>
          </p:nvPr>
        </p:nvGraphicFramePr>
        <p:xfrm>
          <a:off x="6172200" y="1733550"/>
          <a:ext cx="5183188" cy="432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41757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289" y="435006"/>
            <a:ext cx="6367509" cy="807868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The Connecticut Violent Death Data </a:t>
            </a:r>
            <a:br>
              <a:rPr lang="en-US" altLang="en-US" b="1" dirty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62796" y="1953087"/>
            <a:ext cx="62410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Questions?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Mike Makowski, MPH; Epidemiologist</a:t>
            </a:r>
          </a:p>
          <a:p>
            <a:r>
              <a:rPr lang="en-US" sz="2000" u="sng" dirty="0">
                <a:hlinkClick r:id="rId3"/>
              </a:rPr>
              <a:t>Michael.Makowski@ct.gov</a:t>
            </a:r>
            <a:endParaRPr lang="en-US" sz="2000" u="sng" dirty="0"/>
          </a:p>
          <a:p>
            <a:endParaRPr lang="en-US" sz="2000" u="sng" dirty="0"/>
          </a:p>
          <a:p>
            <a:r>
              <a:rPr lang="en-US" sz="2000" dirty="0"/>
              <a:t>Main office phone:  860-509-8251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20F10D-A905-4ED2-B66D-0AA949D992D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86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062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/>
              <a:t>CTVDRS Variables Collected Circumstances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E604-5905-491D-BF72-85C2A7171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Risks/ Stressors or Triggers </a:t>
            </a:r>
          </a:p>
          <a:p>
            <a:pPr algn="just"/>
            <a:r>
              <a:rPr lang="en-US" sz="2400" dirty="0"/>
              <a:t>Diagnosed Mental Illness (MI); current treatment for MI, Substance Abuse- Alcohol or Drugs</a:t>
            </a:r>
          </a:p>
          <a:p>
            <a:pPr algn="just"/>
            <a:r>
              <a:rPr lang="en-US" sz="2400" dirty="0"/>
              <a:t>Intimate Partner Problems; Injury Result: of an Argument; During Commission of a Crime (for example, robbery, drug trade, etc.)</a:t>
            </a:r>
          </a:p>
          <a:p>
            <a:pPr algn="just"/>
            <a:r>
              <a:rPr lang="en-US" sz="2400" dirty="0"/>
              <a:t>Drive-by shooting; gang related</a:t>
            </a:r>
          </a:p>
          <a:p>
            <a:pPr algn="just"/>
            <a:r>
              <a:rPr lang="en-US" sz="2400" dirty="0"/>
              <a:t>History of suicide attempts/ ideations; Physical Health Problems- chronic pain, chronic or terminal illness</a:t>
            </a:r>
          </a:p>
          <a:p>
            <a:pPr algn="just"/>
            <a:r>
              <a:rPr lang="en-US" sz="2400" dirty="0"/>
              <a:t>Criminal history or past arrests/convictions</a:t>
            </a:r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41E01A-6A2F-4701-A87D-E22ACACD88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5324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364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CTVDRS New Module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E604-5905-491D-BF72-85C2A7171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Public Safety Officer Module</a:t>
            </a:r>
          </a:p>
          <a:p>
            <a:pPr algn="just"/>
            <a:r>
              <a:rPr lang="en-US" sz="2800" dirty="0"/>
              <a:t>Includes Law Enforcement; Fire/EMS; Court &amp; Correction Officers; Dispatchers</a:t>
            </a:r>
          </a:p>
          <a:p>
            <a:pPr algn="just"/>
            <a:r>
              <a:rPr lang="en-US" sz="2800" dirty="0"/>
              <a:t>Employment status- Active or Retired?</a:t>
            </a:r>
          </a:p>
          <a:p>
            <a:pPr algn="just"/>
            <a:r>
              <a:rPr lang="en-US" sz="2800" dirty="0"/>
              <a:t>History of Work-Related Trauma and/ or Stressors</a:t>
            </a:r>
          </a:p>
          <a:p>
            <a:pPr algn="just"/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3A8A18-7E2C-41CC-95B4-4AD4C65543E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840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85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CTVDRS Time Frames for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E604-5905-491D-BF72-85C2A7171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Per CDC- States have 16 months to complete data collection- example Jan. 2022 to April 2023 for 2022 data</a:t>
            </a:r>
          </a:p>
          <a:p>
            <a:pPr algn="just"/>
            <a:r>
              <a:rPr lang="en-US" sz="2400" dirty="0"/>
              <a:t>CTVDRS cases are initiated from OCME data; monthly reception of the previous month’s data</a:t>
            </a:r>
          </a:p>
          <a:p>
            <a:pPr algn="just"/>
            <a:r>
              <a:rPr lang="en-US" sz="2400" dirty="0"/>
              <a:t>Aim to initiate cases within 120 days; includes pending cases that change to suicide or homicide</a:t>
            </a:r>
          </a:p>
          <a:p>
            <a:pPr algn="just"/>
            <a:r>
              <a:rPr lang="en-US" sz="2400" dirty="0"/>
              <a:t>Currently Law Enforcement data being collected for 2021 data</a:t>
            </a:r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406C68-300D-4960-915C-01BB30FCA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5787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33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B5934-7C05-477D-9773-2998684AB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NOFO-Next 5 Year Grant Cycle 2022-2027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1BC5A-8C84-47BA-AAD0-400A9D1DC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What will be new for this grant cycle?</a:t>
            </a:r>
          </a:p>
          <a:p>
            <a:pPr marL="0" indent="0" algn="ctr">
              <a:buNone/>
            </a:pPr>
            <a:endParaRPr lang="en-US" dirty="0"/>
          </a:p>
          <a:p>
            <a:pPr algn="just"/>
            <a:r>
              <a:rPr lang="en-US" sz="2800" dirty="0"/>
              <a:t>Development of public-facing data dashboard</a:t>
            </a:r>
          </a:p>
          <a:p>
            <a:pPr algn="just"/>
            <a:r>
              <a:rPr lang="en-US" sz="2800" dirty="0"/>
              <a:t>New partners/stakeholders- Comprehensive Suicide Prevention Grant- Local Health Districts</a:t>
            </a:r>
          </a:p>
          <a:p>
            <a:pPr algn="just"/>
            <a:r>
              <a:rPr lang="en-US" sz="2800" dirty="0"/>
              <a:t> Community Gun Violence Commission- Violence Prevention Groups; HVIPs</a:t>
            </a:r>
          </a:p>
          <a:p>
            <a:pPr algn="just"/>
            <a:r>
              <a:rPr lang="en-US" sz="2800" dirty="0"/>
              <a:t>Data Linkages- ED data ( mental illness, marijuana, alcohol and other substance use) with CTVDRS data; conviction data ( Judicial)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A8262-53C2-4AA2-9B0E-ECE7D231EC9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86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405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675" y="207685"/>
            <a:ext cx="6018463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Suicide Trends: 2015 – 2021*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773" y="372375"/>
            <a:ext cx="1694460" cy="613013"/>
          </a:xfrm>
          <a:prstGeom prst="rect">
            <a:avLst/>
          </a:prstGeom>
          <a:noFill/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46C687A-79A8-43B2-BC91-50D9AE147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854421"/>
              </p:ext>
            </p:extLst>
          </p:nvPr>
        </p:nvGraphicFramePr>
        <p:xfrm>
          <a:off x="1320800" y="2057400"/>
          <a:ext cx="4064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5">
            <a:extLst>
              <a:ext uri="{FF2B5EF4-FFF2-40B4-BE49-F238E27FC236}">
                <a16:creationId xmlns:a16="http://schemas.microsoft.com/office/drawing/2014/main" id="{9115FBE2-B5AF-492E-BB94-0CA4AE3175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196648"/>
              </p:ext>
            </p:extLst>
          </p:nvPr>
        </p:nvGraphicFramePr>
        <p:xfrm>
          <a:off x="5996906" y="2116667"/>
          <a:ext cx="4572000" cy="375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7848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BA1E-8A6A-4F28-85DB-BE731292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Suicide Trends: 2015 – 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B97FDC-81B3-40E4-A50B-7B7EB35AA1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128098"/>
              </p:ext>
            </p:extLst>
          </p:nvPr>
        </p:nvGraphicFramePr>
        <p:xfrm>
          <a:off x="3483292" y="2110813"/>
          <a:ext cx="7660958" cy="3611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035">
                  <a:extLst>
                    <a:ext uri="{9D8B030D-6E8A-4147-A177-3AD203B41FA5}">
                      <a16:colId xmlns:a16="http://schemas.microsoft.com/office/drawing/2014/main" val="4047550164"/>
                    </a:ext>
                  </a:extLst>
                </a:gridCol>
                <a:gridCol w="1915035">
                  <a:extLst>
                    <a:ext uri="{9D8B030D-6E8A-4147-A177-3AD203B41FA5}">
                      <a16:colId xmlns:a16="http://schemas.microsoft.com/office/drawing/2014/main" val="1799041193"/>
                    </a:ext>
                  </a:extLst>
                </a:gridCol>
                <a:gridCol w="1915035">
                  <a:extLst>
                    <a:ext uri="{9D8B030D-6E8A-4147-A177-3AD203B41FA5}">
                      <a16:colId xmlns:a16="http://schemas.microsoft.com/office/drawing/2014/main" val="4121617681"/>
                    </a:ext>
                  </a:extLst>
                </a:gridCol>
                <a:gridCol w="1915853">
                  <a:extLst>
                    <a:ext uri="{9D8B030D-6E8A-4147-A177-3AD203B41FA5}">
                      <a16:colId xmlns:a16="http://schemas.microsoft.com/office/drawing/2014/main" val="3733197597"/>
                    </a:ext>
                  </a:extLst>
                </a:gridCol>
              </a:tblGrid>
              <a:tr h="14074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Year(s)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 Suicides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Crude Suicide Rate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Percent Change in Rate from 2015-19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341166"/>
                  </a:ext>
                </a:extLst>
              </a:tr>
              <a:tr h="6877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2015-2019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2,021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11.3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----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301917"/>
                  </a:ext>
                </a:extLst>
              </a:tr>
              <a:tr h="6877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2020*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9.9**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- 12.4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1512847"/>
                  </a:ext>
                </a:extLst>
              </a:tr>
              <a:tr h="6877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2021*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392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10.9**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-3.5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40426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926F120-F815-408F-A34D-7D993573F3F6}"/>
              </a:ext>
            </a:extLst>
          </p:cNvPr>
          <p:cNvSpPr/>
          <p:nvPr/>
        </p:nvSpPr>
        <p:spPr>
          <a:xfrm>
            <a:off x="128188" y="2893565"/>
            <a:ext cx="3221764" cy="136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preliminary data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provisional data based on 2020 census data for Connecticut (N=3,603,448)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A75C4F-09E7-4198-8F8D-CD71B7BC958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840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864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76115</TotalTime>
  <Words>2553</Words>
  <Application>Microsoft Office PowerPoint</Application>
  <PresentationFormat>Widescreen</PresentationFormat>
  <Paragraphs>765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PowerPoint Presentation</vt:lpstr>
      <vt:lpstr>CTVDRS Data about Violent Death Victims </vt:lpstr>
      <vt:lpstr>CTVDRS Variables Collected </vt:lpstr>
      <vt:lpstr>CTVDRS Variables Collected Circumstances </vt:lpstr>
      <vt:lpstr>CTVDRS New Module </vt:lpstr>
      <vt:lpstr>CTVDRS Time Frames for Data Collection</vt:lpstr>
      <vt:lpstr>NOFO-Next 5 Year Grant Cycle 2022-2027</vt:lpstr>
      <vt:lpstr>Suicide Trends: 2015 – 2021*</vt:lpstr>
      <vt:lpstr>Suicide Trends: 2015 – 2021</vt:lpstr>
      <vt:lpstr>Demographics of Suicides  in Connecticut, by Race and Ethnicity  </vt:lpstr>
      <vt:lpstr>CTVDRS Age-Specific Rates Comparison  2021 to (2015-2019)</vt:lpstr>
      <vt:lpstr>Suicide Lethal Means </vt:lpstr>
      <vt:lpstr>Lethal Means: CT Suicides 2015-2021*</vt:lpstr>
      <vt:lpstr>Suicide Rates of Connecticut Cities and Towns 2015 to 2019</vt:lpstr>
      <vt:lpstr>Suicide Rates of Connecticut Cities and Towns 2020-2021</vt:lpstr>
      <vt:lpstr>Risk Factors for Suicide in 2015-2021</vt:lpstr>
      <vt:lpstr>Risk Factors for Suicide in 2015-2021</vt:lpstr>
      <vt:lpstr>Substance Misuse Suicide in 2015-2021</vt:lpstr>
      <vt:lpstr>Homicide Rates In Connecticut 2015 to Present </vt:lpstr>
      <vt:lpstr>Homicide 2015 to 2021* by Sex</vt:lpstr>
      <vt:lpstr>Comparison of Homicide Rates Pre-Pandemic (2015 to 2019) to Pandemic (2020-2021) by Race/Ethnicity   </vt:lpstr>
      <vt:lpstr>Homicide by Age </vt:lpstr>
      <vt:lpstr>CTVDRS Data Lethal Means 2015 to 2021</vt:lpstr>
      <vt:lpstr>Circumstances of Homicide/ Possible Areas for Intervention</vt:lpstr>
      <vt:lpstr>Substance Use in Homicides 2015 to 2021</vt:lpstr>
      <vt:lpstr>Substance Use in Homicides by Race/Ethnicity </vt:lpstr>
      <vt:lpstr>Substance Use in Homicides by Race/Ethnicity</vt:lpstr>
      <vt:lpstr>Substance Use in Homicides by Race/Ethnicity </vt:lpstr>
      <vt:lpstr>Substance Use in Homicides by Race/Ethnicity </vt:lpstr>
      <vt:lpstr>Substance Use in Homicides by Race/Ethnicity</vt:lpstr>
      <vt:lpstr>Substance Use in Homicides Region 2, 2015 to 2021 </vt:lpstr>
      <vt:lpstr>Presence of Marijuana and Alcohol in Accidental Overdoses Statewide</vt:lpstr>
      <vt:lpstr>The Connecticut Violent Death Data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Makowski, Michael</dc:creator>
  <cp:lastModifiedBy>Makowski, Michael</cp:lastModifiedBy>
  <cp:revision>181</cp:revision>
  <cp:lastPrinted>2022-06-06T15:35:10Z</cp:lastPrinted>
  <dcterms:created xsi:type="dcterms:W3CDTF">2022-02-16T20:10:17Z</dcterms:created>
  <dcterms:modified xsi:type="dcterms:W3CDTF">2022-06-06T19:59:00Z</dcterms:modified>
</cp:coreProperties>
</file>