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1"/>
  </p:notesMasterIdLst>
  <p:sldIdLst>
    <p:sldId id="347" r:id="rId3"/>
    <p:sldId id="349" r:id="rId4"/>
    <p:sldId id="348" r:id="rId5"/>
    <p:sldId id="364" r:id="rId6"/>
    <p:sldId id="350" r:id="rId7"/>
    <p:sldId id="366" r:id="rId8"/>
    <p:sldId id="367" r:id="rId9"/>
    <p:sldId id="368" r:id="rId10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905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Conaughy, Stephen" initials="SMcC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2FF"/>
    <a:srgbClr val="010A1D"/>
    <a:srgbClr val="021134"/>
    <a:srgbClr val="01011D"/>
    <a:srgbClr val="00153E"/>
    <a:srgbClr val="000000"/>
    <a:srgbClr val="89BC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3597" autoAdjust="0"/>
  </p:normalViewPr>
  <p:slideViewPr>
    <p:cSldViewPr>
      <p:cViewPr varScale="1">
        <p:scale>
          <a:sx n="124" d="100"/>
          <a:sy n="124" d="100"/>
        </p:scale>
        <p:origin x="8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02" y="-72"/>
      </p:cViewPr>
      <p:guideLst>
        <p:guide orient="horz" pos="2857"/>
        <p:guide pos="2160"/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99D8AD-14FA-4828-93BC-60F30BF0D418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464DFE-4CC6-4C59-84BA-595C04305B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2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4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05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99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237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4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057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75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96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6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16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15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029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5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6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44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1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1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9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alpha val="50000"/>
                </a:schemeClr>
              </a:gs>
              <a:gs pos="50000">
                <a:schemeClr val="accent6">
                  <a:lumMod val="50000"/>
                  <a:alpha val="24000"/>
                </a:schemeClr>
              </a:gs>
              <a:gs pos="100000">
                <a:schemeClr val="tx2">
                  <a:lumMod val="10000"/>
                  <a:alpha val="47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D60D2DB-CC70-4B2F-A300-765637BF4ED9}" type="datetimeFigureOut">
              <a:rPr lang="en-US" smtClean="0"/>
              <a:t>09/12/2018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0CD4167-F0C6-41D9-8B50-A2C8DB1FB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4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alpha val="50000"/>
                </a:schemeClr>
              </a:gs>
              <a:gs pos="50000">
                <a:schemeClr val="accent6">
                  <a:lumMod val="50000"/>
                  <a:alpha val="24000"/>
                </a:schemeClr>
              </a:gs>
              <a:gs pos="100000">
                <a:schemeClr val="tx2">
                  <a:lumMod val="10000"/>
                  <a:alpha val="47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47" y="0"/>
            <a:ext cx="7903105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D60D2DB-CC70-4B2F-A300-765637BF4ED9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09/12/2018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0CD4167-F0C6-41D9-8B50-A2C8DB1FB72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85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eventsfacilityadmin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"/>
            <a:ext cx="8153400" cy="139645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Reportable </a:t>
            </a:r>
            <a:r>
              <a:rPr lang="en-US" sz="3600" dirty="0"/>
              <a:t>Events for Chronic &amp; Convalescent Nursing Homes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638800"/>
            <a:ext cx="6400800" cy="8382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>
                <a:latin typeface="Palatino Linotype" panose="02040502050505030304" pitchFamily="18" charset="0"/>
              </a:rPr>
              <a:t>Connecticut Department of Public Health </a:t>
            </a:r>
          </a:p>
          <a:p>
            <a:pPr algn="ctr"/>
            <a:r>
              <a:rPr lang="en-US" b="1" dirty="0" smtClean="0">
                <a:latin typeface="Palatino Linotype" panose="02040502050505030304" pitchFamily="18" charset="0"/>
              </a:rPr>
              <a:t>Facility Licensing and Investigations Section</a:t>
            </a:r>
          </a:p>
          <a:p>
            <a:pPr algn="ctr"/>
            <a:r>
              <a:rPr lang="en-US" b="1" dirty="0" smtClean="0">
                <a:latin typeface="Palatino Linotype" panose="02040502050505030304" pitchFamily="18" charset="0"/>
              </a:rPr>
              <a:t>Sep 2018</a:t>
            </a:r>
            <a:endParaRPr lang="en-US" b="1" dirty="0">
              <a:latin typeface="Palatino Linotype" panose="0204050205050503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1600200"/>
            <a:ext cx="5049520" cy="37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66800"/>
            <a:ext cx="8001000" cy="5257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dirty="0"/>
              <a:t>CT DPH FLIS has overall administrative authority of the </a:t>
            </a:r>
            <a:r>
              <a:rPr lang="en-US" sz="2600" dirty="0" smtClean="0"/>
              <a:t>application:</a:t>
            </a:r>
          </a:p>
          <a:p>
            <a:pPr marL="0" lvl="0" indent="0">
              <a:buNone/>
            </a:pPr>
            <a:endParaRPr lang="en-US" sz="2600" dirty="0"/>
          </a:p>
          <a:p>
            <a:pPr marL="932688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Approve </a:t>
            </a:r>
            <a:r>
              <a:rPr lang="en-US" sz="2600" dirty="0"/>
              <a:t>facility administrators.</a:t>
            </a:r>
          </a:p>
          <a:p>
            <a:pPr marL="932688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Allows review of submitted </a:t>
            </a:r>
            <a:r>
              <a:rPr lang="en-US" sz="2600" dirty="0"/>
              <a:t>reportable events and </a:t>
            </a:r>
            <a:r>
              <a:rPr lang="en-US" sz="2600" dirty="0" smtClean="0"/>
              <a:t>summary. </a:t>
            </a:r>
          </a:p>
          <a:p>
            <a:pPr marL="932688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Website </a:t>
            </a:r>
            <a:r>
              <a:rPr lang="en-US" sz="2600" dirty="0"/>
              <a:t>hosted at CT </a:t>
            </a:r>
            <a:r>
              <a:rPr lang="en-US" sz="2600" dirty="0" smtClean="0"/>
              <a:t>State Data Center behind secure firewalls.</a:t>
            </a:r>
          </a:p>
          <a:p>
            <a:pPr marL="932688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Go-Live </a:t>
            </a:r>
            <a:r>
              <a:rPr lang="en-US" sz="2800" dirty="0"/>
              <a:t>date is </a:t>
            </a:r>
            <a:r>
              <a:rPr lang="en-US" sz="2800" dirty="0" smtClean="0"/>
              <a:t>11/01/2018 (Pilot facilities </a:t>
            </a:r>
            <a:r>
              <a:rPr lang="en-US" sz="2800" dirty="0" smtClean="0"/>
              <a:t>25-Sep-2018</a:t>
            </a:r>
            <a:r>
              <a:rPr lang="en-US" sz="2800" dirty="0" smtClean="0"/>
              <a:t>)</a:t>
            </a:r>
            <a:endParaRPr lang="en-US" sz="2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52400"/>
            <a:ext cx="7543800" cy="83820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Reportable Events System </a:t>
            </a:r>
            <a:r>
              <a:rPr lang="en-US" sz="2800" b="1" dirty="0" smtClean="0">
                <a:solidFill>
                  <a:srgbClr val="0070C0"/>
                </a:solidFill>
              </a:rPr>
              <a:t>Overview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3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/>
          </a:bodyPr>
          <a:lstStyle/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Notification changed from Phone Call to Web based notification.</a:t>
            </a: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Initiates a reportable event with basic information about the event which notifies DPH-FLIS. </a:t>
            </a:r>
          </a:p>
          <a:p>
            <a:pPr marL="1298448" lvl="2" indent="-457200">
              <a:buFont typeface="Wingdings" panose="05000000000000000000" pitchFamily="2" charset="2"/>
              <a:buChar char="v"/>
            </a:pPr>
            <a:r>
              <a:rPr lang="en-US" sz="1800" dirty="0" smtClean="0">
                <a:effectLst/>
              </a:rPr>
              <a:t>Facility must submit the full event within 72hrs.</a:t>
            </a: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After </a:t>
            </a:r>
            <a:r>
              <a:rPr lang="en-US" sz="2000" dirty="0">
                <a:effectLst/>
              </a:rPr>
              <a:t>normal business </a:t>
            </a:r>
            <a:r>
              <a:rPr lang="en-US" sz="2000" dirty="0" smtClean="0">
                <a:effectLst/>
              </a:rPr>
              <a:t>hours Duty Officers are automatically notified of an event </a:t>
            </a:r>
            <a:r>
              <a:rPr lang="en-US" sz="2000" dirty="0">
                <a:effectLst/>
              </a:rPr>
              <a:t>based on the </a:t>
            </a:r>
            <a:r>
              <a:rPr lang="en-US" sz="2000" dirty="0" smtClean="0">
                <a:effectLst/>
              </a:rPr>
              <a:t>event types.</a:t>
            </a:r>
            <a:endParaRPr lang="en-US" sz="2000" dirty="0">
              <a:effectLst/>
            </a:endParaRP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Classification E events are not included in the events web reporting.  Facilities need to maintain this registry locally. </a:t>
            </a:r>
          </a:p>
          <a:p>
            <a:pPr marL="1298448" lvl="2" indent="-457200">
              <a:buFont typeface="Wingdings" panose="05000000000000000000" pitchFamily="2" charset="2"/>
              <a:buChar char="v"/>
            </a:pPr>
            <a:r>
              <a:rPr lang="en-US" sz="1800" dirty="0" smtClean="0">
                <a:effectLst/>
              </a:rPr>
              <a:t>Separate sequential numbering for E events (For Ex: Lice#-Year-E##). </a:t>
            </a:r>
          </a:p>
          <a:p>
            <a:pPr marL="1298448" lvl="2" indent="-457200">
              <a:buFont typeface="Wingdings" panose="05000000000000000000" pitchFamily="2" charset="2"/>
              <a:buChar char="v"/>
            </a:pPr>
            <a:r>
              <a:rPr lang="en-US" sz="1800" dirty="0" smtClean="0">
                <a:effectLst/>
              </a:rPr>
              <a:t>Should not be the same as DPH FLIS events automated sequential number for other classifications.</a:t>
            </a: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Bi-directional Communication with DPH FLIS team through the web based events system and retains history. </a:t>
            </a: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Facility Administrators for each facility have full Admin Powers to create/delete/activate/inactivate users for their assigned facility.</a:t>
            </a:r>
          </a:p>
          <a:p>
            <a:pPr marL="932688" lvl="1" indent="-457200">
              <a:buFont typeface="Wingdings" panose="05000000000000000000" pitchFamily="2" charset="2"/>
              <a:buChar char="v"/>
            </a:pPr>
            <a:r>
              <a:rPr lang="en-US" sz="2000" dirty="0" smtClean="0">
                <a:effectLst/>
              </a:rPr>
              <a:t>Display all </a:t>
            </a:r>
            <a:r>
              <a:rPr lang="en-US" sz="2000" dirty="0">
                <a:effectLst/>
              </a:rPr>
              <a:t>Reportable Events and track them via Web Application</a:t>
            </a:r>
            <a:r>
              <a:rPr lang="en-US" sz="2000" dirty="0" smtClean="0">
                <a:effectLst/>
              </a:rPr>
              <a:t>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9144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New Features of web based DPH FLIS Reportable Events System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92500"/>
          </a:bodyPr>
          <a:lstStyle/>
          <a:p>
            <a:pPr marL="18288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Events that trigger Automatic Notification: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Facility Evacuation including lateral evacuation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Any Fire or Smoke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Sprinkler impairment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Fire alarm impairment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Generator impairment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Natural/internal disaster causing facility damage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Facility evacuation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Missing resident (e.g. elopement or failure to return from LOA)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Choking resulting in death and/or need for Resuscitation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Any incident resulting in an unanticipated death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Allegation of abuse/neglect with harm and any sexual assault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Loss of Heat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9144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Automated Duty Officer Notification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867400"/>
          </a:xfrm>
        </p:spPr>
        <p:txBody>
          <a:bodyPr>
            <a:noAutofit/>
          </a:bodyPr>
          <a:lstStyle/>
          <a:p>
            <a:pPr marL="800100" lvl="2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000" dirty="0" smtClean="0">
                <a:effectLst/>
              </a:rPr>
              <a:t>There are 2 facility user types (administrator and user).  </a:t>
            </a:r>
          </a:p>
          <a:p>
            <a:pPr marL="800100" lvl="2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000" dirty="0" smtClean="0">
                <a:effectLst/>
              </a:rPr>
              <a:t>A </a:t>
            </a:r>
            <a:r>
              <a:rPr lang="en-US" sz="2000" dirty="0">
                <a:effectLst/>
              </a:rPr>
              <a:t>facility administrator/user will be able to see only their approved facility </a:t>
            </a:r>
            <a:r>
              <a:rPr lang="en-US" sz="2000" dirty="0" smtClean="0">
                <a:effectLst/>
              </a:rPr>
              <a:t>events</a:t>
            </a:r>
          </a:p>
          <a:p>
            <a:pPr marL="800100" lvl="2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000" dirty="0" smtClean="0">
                <a:effectLst/>
              </a:rPr>
              <a:t>Facility User</a:t>
            </a:r>
            <a:endParaRPr lang="en-US" sz="2000" dirty="0">
              <a:effectLst/>
            </a:endParaRPr>
          </a:p>
          <a:p>
            <a:pPr marL="1371600" lvl="2" indent="-5715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</a:rPr>
              <a:t>All users can submit reportable events and summary through the DPH FLIS Events website.</a:t>
            </a:r>
          </a:p>
          <a:p>
            <a:pPr marL="475488" lvl="1" indent="0">
              <a:spcAft>
                <a:spcPts val="1200"/>
              </a:spcAft>
              <a:buNone/>
            </a:pPr>
            <a:r>
              <a:rPr lang="en-US" sz="2000" dirty="0" smtClean="0">
                <a:effectLst/>
              </a:rPr>
              <a:t>     Facility </a:t>
            </a:r>
            <a:r>
              <a:rPr lang="en-US" sz="2000" dirty="0">
                <a:effectLst/>
              </a:rPr>
              <a:t>Administrator</a:t>
            </a:r>
          </a:p>
          <a:p>
            <a:pPr marL="1371600" lvl="2" indent="-5715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Facility Administrator will be able to create, delete, activate, inactivate user accounts for their approved facility.</a:t>
            </a:r>
          </a:p>
          <a:p>
            <a:pPr marL="1371600" lvl="2" indent="-5715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</a:rPr>
              <a:t>Facility </a:t>
            </a:r>
            <a:r>
              <a:rPr lang="en-US" sz="2000" dirty="0">
                <a:effectLst/>
              </a:rPr>
              <a:t>administrators can create only facility users and not administrators for their facility. Only DPH-FLIS has control to activate/approve facility administrators.</a:t>
            </a:r>
          </a:p>
          <a:p>
            <a:pPr marL="800100" lvl="2" indent="0">
              <a:spcBef>
                <a:spcPts val="900"/>
              </a:spcBef>
              <a:spcAft>
                <a:spcPts val="900"/>
              </a:spcAft>
              <a:buNone/>
            </a:pPr>
            <a:endParaRPr lang="en-US" sz="2000" dirty="0" smtClean="0">
              <a:effectLst/>
            </a:endParaRPr>
          </a:p>
          <a:p>
            <a:pPr marL="18288" indent="0">
              <a:buNone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9850"/>
            <a:ext cx="7543800" cy="6858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Facility </a:t>
            </a:r>
            <a:r>
              <a:rPr lang="en-US" sz="2800" b="1" dirty="0">
                <a:solidFill>
                  <a:srgbClr val="0070C0"/>
                </a:solidFill>
              </a:rPr>
              <a:t>Roles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42672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2000" dirty="0">
                <a:effectLst/>
              </a:rPr>
              <a:t>Please submit the </a:t>
            </a:r>
            <a:r>
              <a:rPr lang="en-US" sz="2000" dirty="0" smtClean="0">
                <a:effectLst/>
              </a:rPr>
              <a:t>facility administrators list for your facility in </a:t>
            </a:r>
            <a:r>
              <a:rPr lang="en-US" sz="2000" dirty="0">
                <a:effectLst/>
              </a:rPr>
              <a:t>the below survey link. Only these </a:t>
            </a:r>
            <a:r>
              <a:rPr lang="en-US" sz="2000" dirty="0" smtClean="0">
                <a:effectLst/>
              </a:rPr>
              <a:t>facility admins will </a:t>
            </a:r>
            <a:r>
              <a:rPr lang="en-US" sz="2000" dirty="0">
                <a:effectLst/>
              </a:rPr>
              <a:t>be approved and will have access to the </a:t>
            </a:r>
            <a:r>
              <a:rPr lang="en-US" sz="2000" dirty="0" smtClean="0">
                <a:effectLst/>
              </a:rPr>
              <a:t>DPH FLIS Reportable Events System.</a:t>
            </a:r>
            <a:endParaRPr lang="en-US" sz="2000" dirty="0">
              <a:effectLst/>
            </a:endParaRPr>
          </a:p>
          <a:p>
            <a:pPr marL="18288" indent="0">
              <a:buNone/>
            </a:pPr>
            <a:endParaRPr lang="en-US" sz="2000" dirty="0" smtClean="0">
              <a:effectLst/>
            </a:endParaRPr>
          </a:p>
          <a:p>
            <a:pPr marL="18288" indent="0">
              <a:buNone/>
            </a:pPr>
            <a:r>
              <a:rPr lang="en-US" sz="2000" dirty="0" smtClean="0">
                <a:effectLst/>
              </a:rPr>
              <a:t>Survey </a:t>
            </a:r>
            <a:r>
              <a:rPr lang="en-US" sz="2000" dirty="0">
                <a:effectLst/>
              </a:rPr>
              <a:t>Monkey Link: </a:t>
            </a:r>
            <a:r>
              <a:rPr lang="en-US" sz="2000" dirty="0" smtClean="0">
                <a:effectLst/>
                <a:hlinkClick r:id="rId2"/>
              </a:rPr>
              <a:t>https</a:t>
            </a:r>
            <a:r>
              <a:rPr lang="en-US" sz="2000" dirty="0">
                <a:effectLst/>
                <a:hlinkClick r:id="rId2"/>
              </a:rPr>
              <a:t>://</a:t>
            </a:r>
            <a:r>
              <a:rPr lang="en-US" sz="2000" dirty="0" smtClean="0">
                <a:effectLst/>
                <a:hlinkClick r:id="rId2"/>
              </a:rPr>
              <a:t>www.surveymonkey.com/r/eventsfacilityadmin</a:t>
            </a:r>
            <a:endParaRPr lang="en-US" sz="2000" dirty="0" smtClean="0">
              <a:effectLst/>
            </a:endParaRPr>
          </a:p>
          <a:p>
            <a:pPr marL="18288" indent="0">
              <a:buNone/>
            </a:pPr>
            <a:endParaRPr lang="en-US" sz="20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6200"/>
            <a:ext cx="7543800" cy="9144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Facility Administrator Registration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2057400"/>
            <a:ext cx="8458200" cy="2667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" algn="ctr"/>
            <a:r>
              <a:rPr lang="en-US" sz="4000" b="1" dirty="0" smtClean="0">
                <a:solidFill>
                  <a:schemeClr val="accent6"/>
                </a:solidFill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</a:rPr>
            </a:br>
            <a:r>
              <a:rPr lang="en-US" sz="4000" b="1" dirty="0" smtClean="0">
                <a:solidFill>
                  <a:schemeClr val="accent6"/>
                </a:solidFill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Questions?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chemeClr val="accent6"/>
                </a:solidFill>
              </a:rPr>
              <a:t/>
            </a:r>
            <a:br>
              <a:rPr lang="en-US" sz="4000" dirty="0" smtClean="0">
                <a:solidFill>
                  <a:schemeClr val="accent6"/>
                </a:solidFill>
              </a:rPr>
            </a:br>
            <a:r>
              <a:rPr lang="en-US" sz="2400" dirty="0" smtClean="0">
                <a:solidFill>
                  <a:schemeClr val="accent6"/>
                </a:solidFill>
              </a:rPr>
              <a:t/>
            </a:r>
            <a:br>
              <a:rPr lang="en-US" sz="2400" dirty="0" smtClean="0">
                <a:solidFill>
                  <a:schemeClr val="accent6"/>
                </a:solidFill>
              </a:rPr>
            </a:br>
            <a:endParaRPr lang="en-US" sz="4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0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2057400"/>
            <a:ext cx="8458200" cy="2667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" algn="ctr"/>
            <a:r>
              <a:rPr lang="en-US" sz="4000" b="1" dirty="0" smtClean="0">
                <a:solidFill>
                  <a:schemeClr val="accent6"/>
                </a:solidFill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</a:rPr>
            </a:br>
            <a:r>
              <a:rPr lang="en-US" sz="4000" b="1" dirty="0" smtClean="0">
                <a:solidFill>
                  <a:schemeClr val="accent6"/>
                </a:solidFill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Thank You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chemeClr val="accent6"/>
                </a:solidFill>
              </a:rPr>
              <a:t/>
            </a:r>
            <a:br>
              <a:rPr lang="en-US" sz="4000" dirty="0" smtClean="0">
                <a:solidFill>
                  <a:schemeClr val="accent6"/>
                </a:solidFill>
              </a:rPr>
            </a:br>
            <a:r>
              <a:rPr lang="en-US" sz="2400" dirty="0" smtClean="0">
                <a:solidFill>
                  <a:schemeClr val="accent6"/>
                </a:solidFill>
              </a:rPr>
              <a:t/>
            </a:r>
            <a:br>
              <a:rPr lang="en-US" sz="2400" dirty="0" smtClean="0">
                <a:solidFill>
                  <a:schemeClr val="accent6"/>
                </a:solidFill>
              </a:rPr>
            </a:br>
            <a:endParaRPr lang="en-US" sz="4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31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lementa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Elementa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21274</TotalTime>
  <Words>429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Palatino Linotype</vt:lpstr>
      <vt:lpstr>Wingdings</vt:lpstr>
      <vt:lpstr>1_Elemental</vt:lpstr>
      <vt:lpstr>2_Elemental</vt:lpstr>
      <vt:lpstr>Reportable Events for Chronic &amp; Convalescent Nursing Homes</vt:lpstr>
      <vt:lpstr>Reportable Events System Overview</vt:lpstr>
      <vt:lpstr>New Features of web based DPH FLIS Reportable Events System</vt:lpstr>
      <vt:lpstr>Automated Duty Officer Notification</vt:lpstr>
      <vt:lpstr>Facility Roles</vt:lpstr>
      <vt:lpstr>Facility Administrator Registration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C. Mitchell</dc:creator>
  <cp:lastModifiedBy>Sethuraman, Surjit</cp:lastModifiedBy>
  <cp:revision>292</cp:revision>
  <cp:lastPrinted>2015-12-31T16:51:31Z</cp:lastPrinted>
  <dcterms:created xsi:type="dcterms:W3CDTF">2013-02-20T13:14:13Z</dcterms:created>
  <dcterms:modified xsi:type="dcterms:W3CDTF">2018-09-12T15:28:20Z</dcterms:modified>
</cp:coreProperties>
</file>