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  <p:sldId id="262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8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89"/>
    <a:srgbClr val="9B4E9E"/>
    <a:srgbClr val="FFCC00"/>
    <a:srgbClr val="00B0F0"/>
    <a:srgbClr val="FFFFFF"/>
    <a:srgbClr val="00355F"/>
    <a:srgbClr val="3C5680"/>
    <a:srgbClr val="4C6EA3"/>
    <a:srgbClr val="864B26"/>
    <a:srgbClr val="532F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4" y="7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image" Target="../media/image2.png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image" Target="../media/image2.png"/><Relationship Id="rId1" Type="http://schemas.openxmlformats.org/officeDocument/2006/relationships/themeOverride" Target="../theme/themeOverride3.xml"/></Relationships>
</file>

<file path=ppt/charts/chart1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62920570043248"/>
          <c:y val="0.13169190914387793"/>
          <c:w val="0.51765141952675764"/>
          <c:h val="0.74589370686307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B4E9E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baseline="0">
                    <a:solidFill>
                      <a:srgbClr val="007889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 idx="0">
                  <c:v>Did not always wear a seat belt</c:v>
                </c:pt>
                <c:pt idx="1">
                  <c:v>Rode with a driver who had been drinking alcohol</c:v>
                </c:pt>
                <c:pt idx="2">
                  <c:v>Carried a weapon on school property</c:v>
                </c:pt>
                <c:pt idx="3">
                  <c:v>Attempted suicide</c:v>
                </c:pt>
                <c:pt idx="4">
                  <c:v>Currently smoked cigarettes</c:v>
                </c:pt>
                <c:pt idx="5">
                  <c:v>Currently used electronic vapor product</c:v>
                </c:pt>
                <c:pt idx="6">
                  <c:v>Currently drank alcohol</c:v>
                </c:pt>
                <c:pt idx="7">
                  <c:v>Currently used marijuana </c:v>
                </c:pt>
                <c:pt idx="8">
                  <c:v>Ever had sexual intercourse</c:v>
                </c:pt>
                <c:pt idx="9">
                  <c:v>Were not physically active at least 60 minutes per day on all 7 days</c:v>
                </c:pt>
                <c:pt idx="10">
                  <c:v>Did not attend physical education classes on all 5 days</c:v>
                </c:pt>
                <c:pt idx="11">
                  <c:v>Were obese</c:v>
                </c:pt>
                <c:pt idx="12">
                  <c:v>Did not eat breakfast on all 7 days</c:v>
                </c:pt>
              </c:strCache>
            </c:strRef>
          </c:cat>
          <c:val>
            <c:numRef>
              <c:f>Sheet1!$B$2:$B$14</c:f>
              <c:numCache>
                <c:pt idx="0">
                  <c:v>40.8</c:v>
                </c:pt>
                <c:pt idx="1">
                  <c:v>13.8</c:v>
                </c:pt>
                <c:pt idx="2">
                  <c:v>2.5</c:v>
                </c:pt>
                <c:pt idx="3">
                  <c:v>7.7</c:v>
                </c:pt>
                <c:pt idx="4">
                  <c:v>3.0</c:v>
                </c:pt>
                <c:pt idx="5">
                  <c:v>11.5</c:v>
                </c:pt>
                <c:pt idx="6">
                  <c:v>21.1</c:v>
                </c:pt>
                <c:pt idx="7">
                  <c:v>14.7</c:v>
                </c:pt>
                <c:pt idx="8">
                  <c:v>28.3</c:v>
                </c:pt>
                <c:pt idx="9">
                  <c:v>72.9</c:v>
                </c:pt>
                <c:pt idx="10">
                  <c:v/>
                </c:pt>
                <c:pt idx="11">
                  <c:v>14.1</c:v>
                </c:pt>
                <c:pt idx="12">
                  <c:v>69.4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32-4883-BD29-E22B88040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49726176"/>
        <c:axId val="7774456"/>
      </c:barChart>
      <c:catAx>
        <c:axId val="1497261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chemeClr val="accent3">
                <a:lumMod val="75000"/>
              </a:schemeClr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007889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7774456"/>
        <c:crosses val="autoZero"/>
        <c:auto val="1"/>
        <c:lblAlgn val="ctr"/>
        <c:lblOffset val="100"/>
        <c:tickLblSkip val="1"/>
        <c:noMultiLvlLbl val="0"/>
      </c:catAx>
      <c:valAx>
        <c:axId val="7774456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chemeClr val="accent3">
                <a:lumMod val="75000"/>
              </a:schemeClr>
            </a:solidFill>
          </a:ln>
        </c:spPr>
        <c:txPr>
          <a:bodyPr/>
          <a:lstStyle/>
          <a:p>
            <a:pPr>
              <a:defRPr sz="1000" b="0" i="0" baseline="0">
                <a:solidFill>
                  <a:srgbClr val="007889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149726176"/>
        <c:crosses val="autoZero"/>
        <c:crossBetween val="between"/>
        <c:majorUnit val="20"/>
      </c:valAx>
      <c:spPr>
        <a:noFill/>
        <a:ln w="12700">
          <a:solidFill>
            <a:schemeClr val="bg1">
              <a:lumMod val="75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293757030371205"/>
          <c:y val="9.8379046780909543E-2"/>
          <c:w val="0.52466413573303339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9B4E9E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 idx="0">
                  <c:v>Always wore a seat belt</c:v>
                </c:pt>
                <c:pt idx="1">
                  <c:v>Did not ride with a driver who had been drinking alcohol</c:v>
                </c:pt>
                <c:pt idx="2">
                  <c:v>Did not carry a weapon on school property</c:v>
                </c:pt>
                <c:pt idx="3">
                  <c:v>Did not attempt suicide</c:v>
                </c:pt>
                <c:pt idx="4">
                  <c:v>Did not currently smoke cigarettes </c:v>
                </c:pt>
                <c:pt idx="5">
                  <c:v>Did not currently use electronic vapor product</c:v>
                </c:pt>
                <c:pt idx="6">
                  <c:v>Did not currently drink alcohol</c:v>
                </c:pt>
                <c:pt idx="7">
                  <c:v>Did not currently use marijuana</c:v>
                </c:pt>
                <c:pt idx="8">
                  <c:v>Never had sexual intercourse</c:v>
                </c:pt>
                <c:pt idx="9">
                  <c:v>Were physically active at least 60 minutes per day on all 7 days</c:v>
                </c:pt>
                <c:pt idx="10">
                  <c:v>Attended physical education classes on all 5 days</c:v>
                </c:pt>
                <c:pt idx="11">
                  <c:v>Were not obese</c:v>
                </c:pt>
                <c:pt idx="12">
                  <c:v>Ate breakfast on all 7 days</c:v>
                </c:pt>
              </c:strCache>
            </c:strRef>
          </c:cat>
          <c:val>
            <c:numRef>
              <c:f>Sheet1!$B$2:$B$14</c:f>
              <c:numCache>
                <c:pt idx="0">
                  <c:v>59.2</c:v>
                </c:pt>
                <c:pt idx="1">
                  <c:v>86.2</c:v>
                </c:pt>
                <c:pt idx="2">
                  <c:v>97.5</c:v>
                </c:pt>
                <c:pt idx="3">
                  <c:v>92.3</c:v>
                </c:pt>
                <c:pt idx="4">
                  <c:v>97.0</c:v>
                </c:pt>
                <c:pt idx="5">
                  <c:v>88.5</c:v>
                </c:pt>
                <c:pt idx="6">
                  <c:v>78.9</c:v>
                </c:pt>
                <c:pt idx="7">
                  <c:v>85.3</c:v>
                </c:pt>
                <c:pt idx="8">
                  <c:v>71.7</c:v>
                </c:pt>
                <c:pt idx="9">
                  <c:v>27.1</c:v>
                </c:pt>
                <c:pt idx="10">
                  <c:v/>
                </c:pt>
                <c:pt idx="11">
                  <c:v>85.9</c:v>
                </c:pt>
                <c:pt idx="12">
                  <c:v>30.6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A2-40C8-BFEF-459B35C6E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198760032"/>
        <c:axId val="203486672"/>
      </c:barChart>
      <c:catAx>
        <c:axId val="198760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203486672"/>
        <c:crosses val="autoZero"/>
        <c:auto val="1"/>
        <c:lblAlgn val="ctr"/>
        <c:lblOffset val="100"/>
        <c:noMultiLvlLbl val="0"/>
      </c:catAx>
      <c:valAx>
        <c:axId val="203486672"/>
        <c:scaling>
          <c:orientation val="minMax"/>
          <c:max val="110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198760032"/>
        <c:crosses val="autoZero"/>
        <c:crossBetween val="between"/>
        <c:majorUnit val="20"/>
      </c:valAx>
      <c:spPr>
        <a:ln w="12700">
          <a:solidFill>
            <a:srgbClr val="FFFFFF">
              <a:lumMod val="65000"/>
            </a:srgb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aseline="0">
          <a:solidFill>
            <a:srgbClr val="007889"/>
          </a:solidFill>
          <a:latin typeface="Verdana" panose="020B060403050404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 idx="0">
                  <c:v>Did not always wear a seat belt</c:v>
                </c:pt>
                <c:pt idx="1">
                  <c:v>Rode with a driver who had been drinking alcohol</c:v>
                </c:pt>
                <c:pt idx="2">
                  <c:v>Carried a weapon on school property</c:v>
                </c:pt>
                <c:pt idx="3">
                  <c:v>Attempted suicide</c:v>
                </c:pt>
                <c:pt idx="4">
                  <c:v>Currently smoked cigarettes</c:v>
                </c:pt>
                <c:pt idx="5">
                  <c:v>Currently used electronic vapor product</c:v>
                </c:pt>
                <c:pt idx="6">
                  <c:v>Currently drank alcohol</c:v>
                </c:pt>
                <c:pt idx="7">
                  <c:v>Currently used marijuana </c:v>
                </c:pt>
                <c:pt idx="8">
                  <c:v>Ever had sexual intercourse</c:v>
                </c:pt>
                <c:pt idx="9">
                  <c:v>Were not physically active at least 60 minutes per day on all 7 days</c:v>
                </c:pt>
                <c:pt idx="10">
                  <c:v>Did not attend physical education classes on all 5 days</c:v>
                </c:pt>
                <c:pt idx="11">
                  <c:v>Were obese</c:v>
                </c:pt>
                <c:pt idx="12">
                  <c:v>Did not eat breakfast on all 7 days</c:v>
                </c:pt>
              </c:strCache>
            </c:strRef>
          </c:cat>
          <c:val>
            <c:numRef>
              <c:f>Sheet1!$B$2:$B$14</c:f>
              <c:numCache>
                <c:pt idx="0">
                  <c:v>12.2</c:v>
                </c:pt>
                <c:pt idx="1">
                  <c:v>4.1</c:v>
                </c:pt>
                <c:pt idx="2">
                  <c:v>0.8</c:v>
                </c:pt>
                <c:pt idx="3">
                  <c:v>2.3</c:v>
                </c:pt>
                <c:pt idx="4">
                  <c:v>0.9</c:v>
                </c:pt>
                <c:pt idx="5">
                  <c:v>3.5</c:v>
                </c:pt>
                <c:pt idx="6">
                  <c:v>6.3</c:v>
                </c:pt>
                <c:pt idx="7">
                  <c:v>4.4</c:v>
                </c:pt>
                <c:pt idx="8">
                  <c:v>8.5</c:v>
                </c:pt>
                <c:pt idx="9">
                  <c:v>21.9</c:v>
                </c:pt>
                <c:pt idx="10">
                  <c:v/>
                </c:pt>
                <c:pt idx="11">
                  <c:v>4.2</c:v>
                </c:pt>
                <c:pt idx="12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F-4D6F-AE3E-CA11D52CD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205753712"/>
        <c:axId val="205754104"/>
      </c:barChart>
      <c:catAx>
        <c:axId val="205753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205754104"/>
        <c:crosses val="autoZero"/>
        <c:auto val="1"/>
        <c:lblAlgn val="ctr"/>
        <c:lblOffset val="100"/>
        <c:noMultiLvlLbl val="0"/>
      </c:catAx>
      <c:valAx>
        <c:axId val="205754104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>
                <a:lumMod val="65000"/>
              </a:srgbClr>
            </a:solidFill>
          </a:ln>
        </c:spPr>
        <c:txPr>
          <a:bodyPr/>
          <a:lstStyle/>
          <a:p>
            <a:pPr>
              <a:defRPr baseline="0">
                <a:latin typeface="Arial" panose="020B0604020202020204" pitchFamily="34" charset="0"/>
              </a:defRPr>
            </a:pPr>
            <a:endParaRPr lang="en-US"/>
          </a:p>
        </c:txPr>
        <c:crossAx val="205753712"/>
        <c:crosses val="autoZero"/>
        <c:crossBetween val="between"/>
        <c:majorUnit val="10"/>
      </c:valAx>
      <c:spPr>
        <a:ln w="12700">
          <a:solidFill>
            <a:srgbClr val="FFFFFF">
              <a:lumMod val="65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aseline="0">
          <a:solidFill>
            <a:srgbClr val="007889"/>
          </a:solidFill>
          <a:latin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5="http://schemas.microsoft.com/office/drawing/2012/chart" xmlns:c16="http://schemas.microsoft.com/office/drawing/2014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346918871424284"/>
          <c:y val="0.11391625615763552"/>
          <c:w val="0.52696046857802603"/>
          <c:h val="0.763314844265156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ack"/>
          </c:pictureOptions>
          <c:dLbls>
            <c:numFmt formatCode="#,##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 idx="0">
                  <c:v>Always wore a seat belt</c:v>
                </c:pt>
                <c:pt idx="1">
                  <c:v>Did not ride with a driver who had been drinking alcohol</c:v>
                </c:pt>
                <c:pt idx="2">
                  <c:v>Did not carry a weapon on school property</c:v>
                </c:pt>
                <c:pt idx="3">
                  <c:v>Did not attempt suicide</c:v>
                </c:pt>
                <c:pt idx="4">
                  <c:v>Did not currently smoke cigarettes </c:v>
                </c:pt>
                <c:pt idx="5">
                  <c:v>Did not currently use electronic vapor product</c:v>
                </c:pt>
                <c:pt idx="6">
                  <c:v>Did not currently drink alcohol</c:v>
                </c:pt>
                <c:pt idx="7">
                  <c:v>Did not currently use marijuana</c:v>
                </c:pt>
                <c:pt idx="8">
                  <c:v>Never had sexual intercourse</c:v>
                </c:pt>
                <c:pt idx="9">
                  <c:v>Were physically active at least 60 minutes per day on all 7 days</c:v>
                </c:pt>
                <c:pt idx="10">
                  <c:v>Attended physical education classes on all 5 days</c:v>
                </c:pt>
                <c:pt idx="11">
                  <c:v>Were not obese</c:v>
                </c:pt>
                <c:pt idx="12">
                  <c:v>Ate breakfast on all 7 days</c:v>
                </c:pt>
              </c:strCache>
            </c:strRef>
          </c:cat>
          <c:val>
            <c:numRef>
              <c:f>Sheet1!$B$2:$B$14</c:f>
              <c:numCache>
                <c:pt idx="0">
                  <c:v>17.8</c:v>
                </c:pt>
                <c:pt idx="1">
                  <c:v>25.9</c:v>
                </c:pt>
                <c:pt idx="2">
                  <c:v>29.3</c:v>
                </c:pt>
                <c:pt idx="3">
                  <c:v>27.7</c:v>
                </c:pt>
                <c:pt idx="4">
                  <c:v>29.1</c:v>
                </c:pt>
                <c:pt idx="5">
                  <c:v>26.6</c:v>
                </c:pt>
                <c:pt idx="6">
                  <c:v>23.7</c:v>
                </c:pt>
                <c:pt idx="7">
                  <c:v>25.6</c:v>
                </c:pt>
                <c:pt idx="8">
                  <c:v>21.5</c:v>
                </c:pt>
                <c:pt idx="9">
                  <c:v>8.1</c:v>
                </c:pt>
                <c:pt idx="10">
                  <c:v/>
                </c:pt>
                <c:pt idx="11">
                  <c:v>25.8</c:v>
                </c:pt>
                <c:pt idx="12">
                  <c:v>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06-4DDE-96CF-9F3F9D4C90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82"/>
        <c:axId val="232473608"/>
        <c:axId val="232474000"/>
      </c:barChart>
      <c:catAx>
        <c:axId val="2324736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FFFFFF">
                <a:lumMod val="65000"/>
              </a:srgbClr>
            </a:solidFill>
          </a:ln>
        </c:spPr>
        <c:crossAx val="232474000"/>
        <c:crosses val="autoZero"/>
        <c:auto val="1"/>
        <c:lblAlgn val="ctr"/>
        <c:lblOffset val="100"/>
        <c:noMultiLvlLbl val="0"/>
      </c:catAx>
      <c:valAx>
        <c:axId val="232474000"/>
        <c:scaling>
          <c:orientation val="minMax"/>
          <c:max val="35"/>
          <c:min val="0"/>
        </c:scaling>
        <c:delete val="0"/>
        <c:axPos val="t"/>
        <c:numFmt formatCode="General" sourceLinked="1"/>
        <c:majorTickMark val="none"/>
        <c:minorTickMark val="none"/>
        <c:tickLblPos val="high"/>
        <c:spPr>
          <a:ln w="12700">
            <a:solidFill>
              <a:srgbClr val="FFFFFF">
                <a:lumMod val="65000"/>
              </a:srgbClr>
            </a:solidFill>
          </a:ln>
        </c:spPr>
        <c:crossAx val="232473608"/>
        <c:crosses val="autoZero"/>
        <c:crossBetween val="between"/>
        <c:majorUnit val="10"/>
      </c:valAx>
      <c:spPr>
        <a:ln w="12700">
          <a:solidFill>
            <a:srgbClr val="FFFFFF">
              <a:lumMod val="65000"/>
            </a:srgb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="0" i="0" baseline="0">
          <a:solidFill>
            <a:srgbClr val="007889"/>
          </a:solidFill>
          <a:latin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3309"/>
            <a:ext cx="12192000" cy="1422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532F18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200">
          <a:solidFill>
            <a:srgbClr val="532F18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2000">
          <a:solidFill>
            <a:srgbClr val="532F18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>
          <a:solidFill>
            <a:srgbClr val="532F18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30000"/>
        <a:buFont typeface="Wingdings" pitchFamily="2" charset="2"/>
        <a:buChar char="§"/>
        <a:defRPr sz="1600">
          <a:solidFill>
            <a:srgbClr val="532F1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990600" y="438912"/>
            <a:ext cx="1028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Connecticut High School Survey</a:t>
            </a: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Youth Risk Behavior Survey Results</a:t>
            </a:r>
          </a:p>
        </p:txBody>
      </p:sp>
      <p:graphicFrame>
        <p:nvGraphicFramePr>
          <p:cNvPr id="293" name="Chart 2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701191"/>
              </p:ext>
            </p:extLst>
          </p:nvPr>
        </p:nvGraphicFramePr>
        <p:xfrm>
          <a:off x="762000" y="1217982"/>
          <a:ext cx="10744200" cy="500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775855" y="1446582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students who:</a:t>
            </a:r>
          </a:p>
        </p:txBody>
      </p:sp>
      <p:sp>
        <p:nvSpPr>
          <p:cNvPr id="6438" name="Footnote1"/>
          <p:cNvSpPr txBox="1">
            <a:spLocks noChangeArrowheads="1"/>
          </p:cNvSpPr>
          <p:nvPr/>
        </p:nvSpPr>
        <p:spPr bwMode="auto">
          <a:xfrm>
            <a:off x="735563" y="6108850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402984"/>
              </p:ext>
            </p:extLst>
          </p:nvPr>
        </p:nvGraphicFramePr>
        <p:xfrm>
          <a:off x="1066800" y="1400254"/>
          <a:ext cx="10668000" cy="4908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897577" y="438912"/>
            <a:ext cx="103800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Connecticut High School Survey</a:t>
            </a: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Youth Risk Behavior Survey Results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762000" y="1443296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of students who:</a:t>
            </a: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762000" y="6090526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91431153"/>
              </p:ext>
            </p:extLst>
          </p:nvPr>
        </p:nvGraphicFramePr>
        <p:xfrm>
          <a:off x="914400" y="1316736"/>
          <a:ext cx="10744200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152400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Connecticut High School Survey</a:t>
            </a: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Youth Risk Behavior Survey Results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990600" y="1465268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students in a class of 30 who:</a:t>
            </a:r>
          </a:p>
        </p:txBody>
      </p:sp>
      <p:sp>
        <p:nvSpPr>
          <p:cNvPr id="7" name="Footnote1"/>
          <p:cNvSpPr txBox="1">
            <a:spLocks noChangeArrowheads="1"/>
          </p:cNvSpPr>
          <p:nvPr/>
        </p:nvSpPr>
        <p:spPr bwMode="auto">
          <a:xfrm>
            <a:off x="838200" y="6112472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8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" name="Chart 292"/>
          <p:cNvGraphicFramePr/>
          <p:nvPr>
            <p:extLst>
              <p:ext uri="{D42A27DB-BD31-4B8C-83A1-F6EECF244321}">
                <p14:modId xmlns:p14="http://schemas.microsoft.com/office/powerpoint/2010/main" val="3043624025"/>
              </p:ext>
            </p:extLst>
          </p:nvPr>
        </p:nvGraphicFramePr>
        <p:xfrm>
          <a:off x="1066800" y="1316736"/>
          <a:ext cx="10668000" cy="4910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436" name="Header1"/>
          <p:cNvSpPr txBox="1">
            <a:spLocks noChangeArrowheads="1"/>
          </p:cNvSpPr>
          <p:nvPr/>
        </p:nvSpPr>
        <p:spPr bwMode="auto">
          <a:xfrm>
            <a:off x="1524000" y="438912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Connecticut High School Survey</a:t>
            </a:r>
          </a:p>
        </p:txBody>
      </p:sp>
      <p:sp>
        <p:nvSpPr>
          <p:cNvPr id="6437" name="Header2"/>
          <p:cNvSpPr txBox="1">
            <a:spLocks noChangeArrowheads="1"/>
          </p:cNvSpPr>
          <p:nvPr/>
        </p:nvSpPr>
        <p:spPr bwMode="auto">
          <a:xfrm>
            <a:off x="1524000" y="7589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Youth Risk Behavior Survey Results</a:t>
            </a:r>
          </a:p>
        </p:txBody>
      </p:sp>
      <p:sp>
        <p:nvSpPr>
          <p:cNvPr id="6423" name="Text Box 279"/>
          <p:cNvSpPr txBox="1">
            <a:spLocks noChangeArrowheads="1"/>
          </p:cNvSpPr>
          <p:nvPr/>
        </p:nvSpPr>
        <p:spPr bwMode="auto">
          <a:xfrm>
            <a:off x="1057894" y="1422225"/>
            <a:ext cx="3175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students in a class of 30 who:</a:t>
            </a:r>
            <a:r>
              <a:rPr lang="en-US" sz="11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Footnote1"/>
          <p:cNvSpPr txBox="1">
            <a:spLocks noChangeArrowheads="1"/>
          </p:cNvSpPr>
          <p:nvPr/>
        </p:nvSpPr>
        <p:spPr bwMode="auto">
          <a:xfrm>
            <a:off x="1066800" y="6096259"/>
            <a:ext cx="7620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This graph contains weighted results. See the corresponding summary tables for detailed explanation of data.</a:t>
            </a:r>
          </a:p>
        </p:txBody>
      </p:sp>
      <p:sp>
        <p:nvSpPr>
          <p:cNvPr id="7" name="Header3"/>
          <p:cNvSpPr txBox="1">
            <a:spLocks noChangeArrowheads="1"/>
          </p:cNvSpPr>
          <p:nvPr/>
        </p:nvSpPr>
        <p:spPr bwMode="auto">
          <a:xfrm>
            <a:off x="1524000" y="987553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0078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9YRBSSlides">
  <a:themeElements>
    <a:clrScheme name="2009YRBS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9YRBSSlid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80" charset="0"/>
          </a:defRPr>
        </a:defPPr>
      </a:lstStyle>
    </a:lnDef>
  </a:objectDefaults>
  <a:extraClrSchemeLst>
    <a:extraClrScheme>
      <a:clrScheme name="2009YRBS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9YRBS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9YRBS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009YRBSSlides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2009YRBSSlides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2009YRBSSummarySlides</Template>
  <TotalTime>1680</TotalTime>
  <Words>46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</vt:lpstr>
      <vt:lpstr>Verdana</vt:lpstr>
      <vt:lpstr>Wingdings</vt:lpstr>
      <vt:lpstr>2009YRBSSlides</vt:lpstr>
      <vt:lpstr>PowerPoint Presentation</vt:lpstr>
      <vt:lpstr>PowerPoint Presentation</vt:lpstr>
      <vt:lpstr>PowerPoint Presentation</vt:lpstr>
      <vt:lpstr>PowerPoint Presentation</vt:lpstr>
    </vt:vector>
  </TitlesOfParts>
  <Company>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Centers for Disease Control and Prevention</dc:creator>
  <cp:lastModifiedBy>Harris, William A. (CDC/DDID/NCHHSTP/OD) (CTR)</cp:lastModifiedBy>
  <cp:revision>70</cp:revision>
  <dcterms:created xsi:type="dcterms:W3CDTF">2009-10-06T19:28:36Z</dcterms:created>
  <dcterms:modified xsi:type="dcterms:W3CDTF">2021-05-24T14:42:35Z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2021-05-24T14:42:30Z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608cb355-06ce-422a-b210-844bc556b899</vt:lpwstr>
  </property>
  <property fmtid="{D5CDD505-2E9C-101B-9397-08002B2CF9AE}" pid="8" name="MSIP_Label_8af03ff0-41c5-4c41-b55e-fabb8fae94be_ContentBits">
    <vt:lpwstr>0</vt:lpwstr>
  </property>
</Properties>
</file>