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7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mig, Daniel R." initials="IDR" lastIdx="2" clrIdx="0">
    <p:extLst>
      <p:ext uri="{19B8F6BF-5375-455C-9EA6-DF929625EA0E}">
        <p15:presenceInfo xmlns:p15="http://schemas.microsoft.com/office/powerpoint/2012/main" userId="S-1-5-21-3140513596-1152951169-1348769474-432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7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7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5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6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1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3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0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CCF0E-794C-4BD8-BB46-70BBB6F573B8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A4E67-7603-4A22-9696-F6EDC4B9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2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517" y="1122363"/>
            <a:ext cx="10933043" cy="11470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Mapping CT DOT’s </a:t>
            </a:r>
            <a:r>
              <a:rPr lang="en-US" dirty="0" err="1" smtClean="0"/>
              <a:t>Stormwater</a:t>
            </a:r>
            <a:r>
              <a:rPr lang="en-US" dirty="0" smtClean="0"/>
              <a:t> System &amp; Interconnections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CT MS4 Mapping Workshop</a:t>
            </a:r>
          </a:p>
          <a:p>
            <a:r>
              <a:rPr lang="en-US" dirty="0" smtClean="0"/>
              <a:t>Rocky Hill, CT</a:t>
            </a:r>
          </a:p>
          <a:p>
            <a:r>
              <a:rPr lang="en-US" dirty="0" smtClean="0"/>
              <a:t>October 19,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MS4 Mapping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11 feature class will encompass all of the DOT drainage network</a:t>
            </a:r>
          </a:p>
          <a:p>
            <a:r>
              <a:rPr lang="en-US" dirty="0" smtClean="0"/>
              <a:t>There are four fundamental ideas that were utilized when developing the schema and data model: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Attribution that does not change is tied to the asset (year built of a structure)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Attribution that is subject to change is captured in a maintenance reporting form connected to the asset (depth of sediment in a catch basin)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Sampling data (IDDE) is captured within set forms and is its own identifiable layer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Interconnections have their own identifiable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MS4 Mapping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Interconnections</a:t>
            </a:r>
          </a:p>
          <a:p>
            <a:pPr lvl="1"/>
            <a:r>
              <a:rPr lang="en-US" dirty="0" smtClean="0"/>
              <a:t>Put as individual points on a map to able to easily query and visualize them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2" y="2994093"/>
            <a:ext cx="12121075" cy="27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3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4815798"/>
            <a:ext cx="2800350" cy="19335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5693" y="95417"/>
            <a:ext cx="8188842" cy="4893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Interconnection from municipal  system to DOT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391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93" y="95417"/>
            <a:ext cx="8188842" cy="48937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Interconnection from DOT system to municipal 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4815798"/>
            <a:ext cx="2800350" cy="19335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326912" y="2583711"/>
            <a:ext cx="1424763" cy="11483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 MS4 Mapping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4475"/>
            <a:ext cx="10515600" cy="487556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Main Applications are the ESRI Arc Web Map and Collector App.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Also using ArcGIS Pro software to </a:t>
            </a:r>
            <a:r>
              <a:rPr lang="en-US" dirty="0" err="1" smtClean="0"/>
              <a:t>georeference</a:t>
            </a:r>
            <a:r>
              <a:rPr lang="en-US" dirty="0" smtClean="0"/>
              <a:t> construction plans and digitize drainage information to populate Arc Web Map. 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ArcGIS Pro allows drainage structures and pipes to  be “snapped” together to develop an “intelligent” utility system 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Arc Collector App will be used to field verify asset information, add missing drainage features in the field and complete maintenance and IDDE reporting forms.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936"/>
          <a:stretch/>
        </p:blipFill>
        <p:spPr>
          <a:xfrm>
            <a:off x="0" y="-1"/>
            <a:ext cx="12192000" cy="7073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310" y="36047"/>
            <a:ext cx="7511928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ESRI </a:t>
            </a:r>
            <a:r>
              <a:rPr lang="en-US" sz="2800" dirty="0" err="1" smtClean="0"/>
              <a:t>ArcPro</a:t>
            </a:r>
            <a:r>
              <a:rPr lang="en-US" sz="2800" dirty="0" smtClean="0"/>
              <a:t> with Georeferenced Construction Plan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61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107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047"/>
            <a:ext cx="412914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ESRI </a:t>
            </a:r>
            <a:r>
              <a:rPr lang="en-US" sz="2800" dirty="0" err="1" smtClean="0"/>
              <a:t>ArcPro</a:t>
            </a:r>
            <a:r>
              <a:rPr lang="en-US" sz="2800" dirty="0" smtClean="0"/>
              <a:t> with Attributes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22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525"/>
            <a:ext cx="12230670" cy="5793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674" y="191069"/>
            <a:ext cx="11569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Inspection Forms were created for each asset that would require maintenance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11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8" y="1037230"/>
            <a:ext cx="12199138" cy="5820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674" y="191069"/>
            <a:ext cx="11999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Sampling Forms were created for the Screening / IDDE component of the Permit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037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1255"/>
            <a:ext cx="10515600" cy="46675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Finalize attribution and standard </a:t>
            </a:r>
            <a:r>
              <a:rPr lang="en-US" dirty="0" smtClean="0"/>
              <a:t>operating procedures </a:t>
            </a:r>
            <a:r>
              <a:rPr lang="en-US" dirty="0" smtClean="0"/>
              <a:t>for conducting the mapping</a:t>
            </a:r>
          </a:p>
          <a:p>
            <a:r>
              <a:rPr lang="en-US" dirty="0" smtClean="0"/>
              <a:t>Continue to work with GIS Standards Committee to try and provide a template that municipalities can utilize</a:t>
            </a:r>
          </a:p>
          <a:p>
            <a:r>
              <a:rPr lang="en-US" dirty="0" smtClean="0"/>
              <a:t>Continue to develop the technology to provide a benefit to the Department as a whole for future asset collection projects</a:t>
            </a:r>
          </a:p>
          <a:p>
            <a:r>
              <a:rPr lang="en-US" dirty="0" smtClean="0"/>
              <a:t>Incorporate design information into the MS4 mapper</a:t>
            </a:r>
          </a:p>
          <a:p>
            <a:r>
              <a:rPr lang="en-US" dirty="0" smtClean="0"/>
              <a:t>Incorporate drainage agreements and encroachment permits (interconnections agreements) into program</a:t>
            </a:r>
          </a:p>
          <a:p>
            <a:r>
              <a:rPr lang="en-US" dirty="0" smtClean="0"/>
              <a:t>Help create </a:t>
            </a:r>
            <a:r>
              <a:rPr lang="en-US" dirty="0"/>
              <a:t>a platform where municipalities and DOT can </a:t>
            </a:r>
            <a:r>
              <a:rPr lang="en-US" dirty="0" smtClean="0"/>
              <a:t>easily exchange </a:t>
            </a:r>
            <a:r>
              <a:rPr lang="en-US" dirty="0"/>
              <a:t>mapping data </a:t>
            </a:r>
          </a:p>
          <a:p>
            <a:r>
              <a:rPr lang="en-US" dirty="0" smtClean="0"/>
              <a:t>Goal is to have a fully functioning program by July 1,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CTDOT MS4 Permit Background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28" y="1825625"/>
            <a:ext cx="11712271" cy="4351338"/>
          </a:xfrm>
        </p:spPr>
        <p:txBody>
          <a:bodyPr/>
          <a:lstStyle/>
          <a:p>
            <a:r>
              <a:rPr lang="en-US" dirty="0" smtClean="0"/>
              <a:t>CTDOT has been issued an MS4 Permit with an effective date of July 1, 2019.</a:t>
            </a:r>
          </a:p>
          <a:p>
            <a:r>
              <a:rPr lang="en-US" dirty="0" smtClean="0"/>
              <a:t>Some differences exist between the municipal permit and the CTDOT permit</a:t>
            </a:r>
          </a:p>
          <a:p>
            <a:pPr lvl="2"/>
            <a:r>
              <a:rPr lang="en-US" smtClean="0"/>
              <a:t>USGS Monitoring</a:t>
            </a:r>
            <a:endParaRPr lang="en-US" dirty="0" smtClean="0"/>
          </a:p>
          <a:p>
            <a:pPr lvl="2"/>
            <a:r>
              <a:rPr lang="en-US" dirty="0" smtClean="0"/>
              <a:t>Increased time to complete mapping</a:t>
            </a:r>
          </a:p>
          <a:p>
            <a:r>
              <a:rPr lang="en-US" dirty="0" smtClean="0"/>
              <a:t>Mapping has been identified as the critical component of permit implementation moving forward</a:t>
            </a:r>
          </a:p>
          <a:p>
            <a:r>
              <a:rPr lang="en-US" dirty="0" smtClean="0"/>
              <a:t>MS4 involves many Departments and Units within the DOT</a:t>
            </a:r>
          </a:p>
          <a:p>
            <a:r>
              <a:rPr lang="en-US" dirty="0" smtClean="0"/>
              <a:t>Figuring out what parties are responsible for certain requirements within the permit will be an ongoing effort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0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143" y="542735"/>
            <a:ext cx="10515600" cy="4351338"/>
          </a:xfrm>
        </p:spPr>
        <p:txBody>
          <a:bodyPr/>
          <a:lstStyle/>
          <a:p>
            <a:r>
              <a:rPr lang="en-US" dirty="0" smtClean="0"/>
              <a:t>Thank you and if you have questions please contact:</a:t>
            </a:r>
          </a:p>
          <a:p>
            <a:pPr lvl="1"/>
            <a:r>
              <a:rPr lang="en-US" dirty="0" smtClean="0"/>
              <a:t>Kevin Carifa, Office of Environmental Planning 860-594-2946</a:t>
            </a:r>
          </a:p>
          <a:p>
            <a:pPr lvl="1"/>
            <a:r>
              <a:rPr lang="en-US" dirty="0" smtClean="0"/>
              <a:t>Jeremy Willcox, Office of Environmental Planning 860-594-2934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67" y="1869743"/>
            <a:ext cx="6199509" cy="4638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692" y="1869743"/>
            <a:ext cx="4014027" cy="46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Parties Responsible for MS4 Mapping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the drainage network is the responsibility of the Office of Environmental Planning</a:t>
            </a:r>
          </a:p>
          <a:p>
            <a:r>
              <a:rPr lang="en-US" dirty="0" smtClean="0"/>
              <a:t>Maintaining the Drainage network is the responsibility of Maintenance</a:t>
            </a:r>
          </a:p>
          <a:p>
            <a:r>
              <a:rPr lang="en-US" dirty="0" smtClean="0"/>
              <a:t>IDDE inspections and monitoring is the responsibility of Environmental Compliance</a:t>
            </a:r>
          </a:p>
          <a:p>
            <a:r>
              <a:rPr lang="en-US" dirty="0" smtClean="0"/>
              <a:t>USGS monitoring and </a:t>
            </a:r>
            <a:r>
              <a:rPr lang="en-US" dirty="0" smtClean="0"/>
              <a:t>SELDM </a:t>
            </a:r>
            <a:r>
              <a:rPr lang="en-US" dirty="0" smtClean="0"/>
              <a:t>modeling is the responsibility of both Environmental Compliance and Environmental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Initiation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Groups were formed in Winter 2016 to develop attribution for drainage assets</a:t>
            </a:r>
          </a:p>
          <a:p>
            <a:r>
              <a:rPr lang="en-US" dirty="0" smtClean="0"/>
              <a:t>Discussions on what technology would be best to use</a:t>
            </a:r>
          </a:p>
          <a:p>
            <a:r>
              <a:rPr lang="en-US" dirty="0" smtClean="0"/>
              <a:t>Spring 2017 a scaled back version of the MS4 program, was “piloted” that was to look at the condition of Corrugated Metal Pipes (CMP)</a:t>
            </a:r>
          </a:p>
          <a:p>
            <a:r>
              <a:rPr lang="en-US" dirty="0" smtClean="0"/>
              <a:t>Winter 2017 each DOT District was tasked with performing the CMP inventory and inspection utilizing ESRI ARC Web Map and Collector App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CMP Mapping Initiation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Spatially locate CMP’s in the Office utilizing georeferenced construction plans in ESRI ARC Web Map</a:t>
            </a:r>
          </a:p>
          <a:p>
            <a:r>
              <a:rPr lang="en-US" dirty="0" smtClean="0"/>
              <a:t>Follow-up with field review of pipes to determine condition take photos and fill out other attribution in Collector App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18" y="3693367"/>
            <a:ext cx="3790876" cy="28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75" y="3693367"/>
            <a:ext cx="2139358" cy="286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https://www.ctgismaps2.ct.gov/arcgis/rest/services/DOT/CTDOT_CorrugatedMetalPipes_Pro/FeatureServer/0/4821/attachments/228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14" y="3693367"/>
            <a:ext cx="2167002" cy="28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97" y="4115127"/>
            <a:ext cx="3462094" cy="199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5"/>
            <a:ext cx="12736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MS4 Mapping Initiation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CMP pilot was successful and the technology used within the pilot is now being translated into MS4 Mapping.</a:t>
            </a:r>
          </a:p>
          <a:p>
            <a:r>
              <a:rPr lang="en-US" dirty="0" smtClean="0"/>
              <a:t>DOT discussed and finalized attribution for all drainage structures</a:t>
            </a:r>
          </a:p>
          <a:p>
            <a:r>
              <a:rPr lang="en-US" dirty="0" smtClean="0"/>
              <a:t>DOT IT developed program</a:t>
            </a:r>
          </a:p>
          <a:p>
            <a:r>
              <a:rPr lang="en-US" dirty="0" smtClean="0"/>
              <a:t>Norwich and East Hartford </a:t>
            </a:r>
            <a:r>
              <a:rPr lang="en-US" dirty="0" smtClean="0"/>
              <a:t>determined </a:t>
            </a:r>
            <a:r>
              <a:rPr lang="en-US" dirty="0" smtClean="0"/>
              <a:t>as Pilot Location</a:t>
            </a:r>
          </a:p>
          <a:p>
            <a:r>
              <a:rPr lang="en-US" dirty="0" smtClean="0"/>
              <a:t>Pilot is just beginning and is expected to be finalized by January</a:t>
            </a:r>
          </a:p>
          <a:p>
            <a:r>
              <a:rPr lang="en-US" dirty="0" smtClean="0"/>
              <a:t>DOT is currently a member within the MS4 GIS standards working group that will hopefully allow for municipalities to mimic  what DOT will have created for mapping.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en-US" dirty="0" smtClean="0"/>
              <a:t>MS4 Mapping Schema: 11 Feature Classes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1304925"/>
            <a:ext cx="872877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718</Words>
  <Application>Microsoft Office PowerPoint</Application>
  <PresentationFormat>Widescreen</PresentationFormat>
  <Paragraphs>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Office Theme</vt:lpstr>
      <vt:lpstr>Mapping CT DOT’s Stormwater System &amp; Interconnections</vt:lpstr>
      <vt:lpstr>CTDOT MS4 Permit Background </vt:lpstr>
      <vt:lpstr>Parties Responsible for MS4 Mapping </vt:lpstr>
      <vt:lpstr>Mapping Initiation</vt:lpstr>
      <vt:lpstr>CMP Mapping Initiation</vt:lpstr>
      <vt:lpstr>PowerPoint Presentation</vt:lpstr>
      <vt:lpstr>PowerPoint Presentation</vt:lpstr>
      <vt:lpstr>MS4 Mapping Initiation</vt:lpstr>
      <vt:lpstr>MS4 Mapping Schema: 11 Feature Classes</vt:lpstr>
      <vt:lpstr>MS4 Mapping Schema</vt:lpstr>
      <vt:lpstr>MS4 Mapping Schema</vt:lpstr>
      <vt:lpstr>PowerPoint Presentation</vt:lpstr>
      <vt:lpstr>PowerPoint Presentation</vt:lpstr>
      <vt:lpstr>DOT MS4 Mapping Technology</vt:lpstr>
      <vt:lpstr>PowerPoint Presentation</vt:lpstr>
      <vt:lpstr>PowerPoint Presentation</vt:lpstr>
      <vt:lpstr>PowerPoint Presentation</vt:lpstr>
      <vt:lpstr>PowerPoint Presentation</vt:lpstr>
      <vt:lpstr>Moving Forward</vt:lpstr>
      <vt:lpstr>PowerPoint Presentation</vt:lpstr>
    </vt:vector>
  </TitlesOfParts>
  <Company>State of Connecticut Dept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Connecticut DOT MS4 Mapping</dc:title>
  <dc:creator>Willcox, Jeremy D.</dc:creator>
  <cp:lastModifiedBy>Willcox, Jeremy D.</cp:lastModifiedBy>
  <cp:revision>33</cp:revision>
  <dcterms:created xsi:type="dcterms:W3CDTF">2018-10-03T15:50:31Z</dcterms:created>
  <dcterms:modified xsi:type="dcterms:W3CDTF">2018-10-18T19:28:41Z</dcterms:modified>
</cp:coreProperties>
</file>