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3" r:id="rId4"/>
  </p:sldMasterIdLst>
  <p:notesMasterIdLst>
    <p:notesMasterId r:id="rId117"/>
  </p:notesMasterIdLst>
  <p:sldIdLst>
    <p:sldId id="265" r:id="rId5"/>
    <p:sldId id="443" r:id="rId6"/>
    <p:sldId id="619" r:id="rId7"/>
    <p:sldId id="341" r:id="rId8"/>
    <p:sldId id="475" r:id="rId9"/>
    <p:sldId id="476" r:id="rId10"/>
    <p:sldId id="481" r:id="rId11"/>
    <p:sldId id="480" r:id="rId12"/>
    <p:sldId id="624" r:id="rId13"/>
    <p:sldId id="479" r:id="rId14"/>
    <p:sldId id="477" r:id="rId15"/>
    <p:sldId id="478" r:id="rId16"/>
    <p:sldId id="486" r:id="rId17"/>
    <p:sldId id="474" r:id="rId18"/>
    <p:sldId id="488" r:id="rId19"/>
    <p:sldId id="489" r:id="rId20"/>
    <p:sldId id="490" r:id="rId21"/>
    <p:sldId id="492" r:id="rId22"/>
    <p:sldId id="495" r:id="rId23"/>
    <p:sldId id="496" r:id="rId24"/>
    <p:sldId id="497" r:id="rId25"/>
    <p:sldId id="498" r:id="rId26"/>
    <p:sldId id="499" r:id="rId27"/>
    <p:sldId id="500" r:id="rId28"/>
    <p:sldId id="501" r:id="rId29"/>
    <p:sldId id="502" r:id="rId30"/>
    <p:sldId id="506" r:id="rId31"/>
    <p:sldId id="508" r:id="rId32"/>
    <p:sldId id="509" r:id="rId33"/>
    <p:sldId id="511" r:id="rId34"/>
    <p:sldId id="589" r:id="rId35"/>
    <p:sldId id="512" r:id="rId36"/>
    <p:sldId id="513" r:id="rId37"/>
    <p:sldId id="515" r:id="rId38"/>
    <p:sldId id="516" r:id="rId39"/>
    <p:sldId id="517" r:id="rId40"/>
    <p:sldId id="518" r:id="rId41"/>
    <p:sldId id="494" r:id="rId42"/>
    <p:sldId id="520" r:id="rId43"/>
    <p:sldId id="521" r:id="rId44"/>
    <p:sldId id="555" r:id="rId45"/>
    <p:sldId id="556" r:id="rId46"/>
    <p:sldId id="559" r:id="rId47"/>
    <p:sldId id="557" r:id="rId48"/>
    <p:sldId id="564" r:id="rId49"/>
    <p:sldId id="568" r:id="rId50"/>
    <p:sldId id="526" r:id="rId51"/>
    <p:sldId id="528" r:id="rId52"/>
    <p:sldId id="529" r:id="rId53"/>
    <p:sldId id="531" r:id="rId54"/>
    <p:sldId id="532" r:id="rId55"/>
    <p:sldId id="533" r:id="rId56"/>
    <p:sldId id="534" r:id="rId57"/>
    <p:sldId id="535" r:id="rId58"/>
    <p:sldId id="536" r:id="rId59"/>
    <p:sldId id="608" r:id="rId60"/>
    <p:sldId id="607" r:id="rId61"/>
    <p:sldId id="606" r:id="rId62"/>
    <p:sldId id="605" r:id="rId63"/>
    <p:sldId id="604" r:id="rId64"/>
    <p:sldId id="603" r:id="rId65"/>
    <p:sldId id="602" r:id="rId66"/>
    <p:sldId id="601" r:id="rId67"/>
    <p:sldId id="600" r:id="rId68"/>
    <p:sldId id="599" r:id="rId69"/>
    <p:sldId id="598" r:id="rId70"/>
    <p:sldId id="597" r:id="rId71"/>
    <p:sldId id="596" r:id="rId72"/>
    <p:sldId id="595" r:id="rId73"/>
    <p:sldId id="594" r:id="rId74"/>
    <p:sldId id="593" r:id="rId75"/>
    <p:sldId id="592" r:id="rId76"/>
    <p:sldId id="591" r:id="rId77"/>
    <p:sldId id="590" r:id="rId78"/>
    <p:sldId id="491" r:id="rId79"/>
    <p:sldId id="538" r:id="rId80"/>
    <p:sldId id="539" r:id="rId81"/>
    <p:sldId id="540" r:id="rId82"/>
    <p:sldId id="541" r:id="rId83"/>
    <p:sldId id="542" r:id="rId84"/>
    <p:sldId id="543" r:id="rId85"/>
    <p:sldId id="618" r:id="rId86"/>
    <p:sldId id="617" r:id="rId87"/>
    <p:sldId id="616" r:id="rId88"/>
    <p:sldId id="615" r:id="rId89"/>
    <p:sldId id="614" r:id="rId90"/>
    <p:sldId id="613" r:id="rId91"/>
    <p:sldId id="612" r:id="rId92"/>
    <p:sldId id="611" r:id="rId93"/>
    <p:sldId id="610" r:id="rId94"/>
    <p:sldId id="609" r:id="rId95"/>
    <p:sldId id="537" r:id="rId96"/>
    <p:sldId id="548" r:id="rId97"/>
    <p:sldId id="549" r:id="rId98"/>
    <p:sldId id="550" r:id="rId99"/>
    <p:sldId id="551" r:id="rId100"/>
    <p:sldId id="552" r:id="rId101"/>
    <p:sldId id="553" r:id="rId102"/>
    <p:sldId id="554" r:id="rId103"/>
    <p:sldId id="560" r:id="rId104"/>
    <p:sldId id="561" r:id="rId105"/>
    <p:sldId id="547" r:id="rId106"/>
    <p:sldId id="563" r:id="rId107"/>
    <p:sldId id="566" r:id="rId108"/>
    <p:sldId id="567" r:id="rId109"/>
    <p:sldId id="569" r:id="rId110"/>
    <p:sldId id="572" r:id="rId111"/>
    <p:sldId id="620" r:id="rId112"/>
    <p:sldId id="621" r:id="rId113"/>
    <p:sldId id="622" r:id="rId114"/>
    <p:sldId id="623" r:id="rId115"/>
    <p:sldId id="473" r:id="rId1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721711D-78EF-8399-C84A-70C64F346337}" name="Ranjan, Ashish" initials="RA" userId="S::Ashish.Ranjan@ct.gov::2006ed7e-c23d-4e85-9b9d-85863cf04b59" providerId="AD"/>
  <p188:author id="{25843C3E-C800-EE7B-D70E-1DA0EB0F78E9}" name="Sandarsh Sethi" initials="SS" userId="S::1365441@TCS.com::8f5cbbef-b820-40cd-a025-ebb1072a333f" providerId="AD"/>
  <p188:author id="{9E418A5D-BC2F-76E2-80C6-32FEB64EC10A}" name="Gervais, Kathleen" initials="GK" userId="S::Kathleen.Gervais@ct.gov::3928fba6-2052-4480-8136-c308d26421a2" providerId="AD"/>
  <p188:author id="{49EDC078-30A4-B7F6-7EA8-92A74C4D43B2}" name="Tarun  Pal" initials="TP" userId="S::863666@tcs.com::e5a28a98-7986-42d3-a2f6-9b2b0cdf6d1c" providerId="AD"/>
  <p188:author id="{E7174D7A-3F4E-A54D-6678-6A726CA5B356}" name="Posten, June" initials="PJ" userId="S::june.posten@ct.gov::84ab224e-e6e7-4426-a86f-9f198d41b2d5" providerId="AD"/>
  <p188:author id="{2AA2E1A3-0AFD-0E19-82C8-68AF70CD1BBB}" name="Pooja Bansal" initials="PB" userId="S::1808731@tcs.com::96343f53-ac97-4b34-a690-1db68bc21709" providerId="AD"/>
  <p188:author id="{A12433CF-E910-A43D-8AFE-2D61E4511006}" name="Sharma, Avani" initials="SA" userId="S::avani.sharma@ct.gov::8d0c6c7c-8325-4221-9c73-43162a2f93dc" providerId="AD"/>
  <p188:author id="{9D3027DF-12B9-5473-E205-C34133ED4011}" name="Taridona, Sheila" initials="TS" userId="S::sheila.taridona@ct.gov::6e96e0fa-42de-4458-8321-0e13865bbba6" providerId="AD"/>
  <p188:author id="{3E1486F4-A4C3-47B0-4213-295C7BBBA72A}" name="Durreafshan Shaikh" initials="DS" userId="S::1925881@tcs.com::1542a0a0-1b71-4757-a96d-141558e5bc8c" providerId="AD"/>
  <p188:author id="{D1F58EFE-5D4A-C6BC-B976-B925F1AED610}" name="YAMINI -" initials="Y-" userId="S::1308825@tcs.com::e8bbba4d-473a-49b3-ac26-1763b79feb0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Sandarsh Sethi" initials="SS" lastIdx="252" clrIdx="6">
    <p:extLst>
      <p:ext uri="{19B8F6BF-5375-455C-9EA6-DF929625EA0E}">
        <p15:presenceInfo xmlns:p15="http://schemas.microsoft.com/office/powerpoint/2012/main" userId="S::1365441@TCS.com::8f5cbbef-b820-40cd-a025-ebb1072a333f" providerId="AD"/>
      </p:ext>
    </p:extLst>
  </p:cmAuthor>
  <p:cmAuthor id="1" name="Taridona, Sheila" initials="TS" lastIdx="112" clrIdx="0">
    <p:extLst>
      <p:ext uri="{19B8F6BF-5375-455C-9EA6-DF929625EA0E}">
        <p15:presenceInfo xmlns:p15="http://schemas.microsoft.com/office/powerpoint/2012/main" userId="S::sheila.taridona@ct.gov::6e96e0fa-42de-4458-8321-0e13865bbba6" providerId="AD"/>
      </p:ext>
    </p:extLst>
  </p:cmAuthor>
  <p:cmAuthor id="2" name="Posten, June" initials="PJ" lastIdx="255" clrIdx="1">
    <p:extLst>
      <p:ext uri="{19B8F6BF-5375-455C-9EA6-DF929625EA0E}">
        <p15:presenceInfo xmlns:p15="http://schemas.microsoft.com/office/powerpoint/2012/main" userId="S::june.posten@ct.gov::84ab224e-e6e7-4426-a86f-9f198d41b2d5" providerId="AD"/>
      </p:ext>
    </p:extLst>
  </p:cmAuthor>
  <p:cmAuthor id="3" name="Durreafshan Shaikh" initials="DS" lastIdx="54" clrIdx="2">
    <p:extLst>
      <p:ext uri="{19B8F6BF-5375-455C-9EA6-DF929625EA0E}">
        <p15:presenceInfo xmlns:p15="http://schemas.microsoft.com/office/powerpoint/2012/main" userId="S::1925881@tcs.com::1542a0a0-1b71-4757-a96d-141558e5bc8c" providerId="AD"/>
      </p:ext>
    </p:extLst>
  </p:cmAuthor>
  <p:cmAuthor id="4" name="Lamonica Morgan" initials="LM" lastIdx="29" clrIdx="3">
    <p:extLst>
      <p:ext uri="{19B8F6BF-5375-455C-9EA6-DF929625EA0E}">
        <p15:presenceInfo xmlns:p15="http://schemas.microsoft.com/office/powerpoint/2012/main" userId="S::2144146@TCS.com::a8e43e39-2bd5-4fe9-95e3-bf432fe4dfd1" providerId="AD"/>
      </p:ext>
    </p:extLst>
  </p:cmAuthor>
  <p:cmAuthor id="5" name="ANNANYA SOOD" initials="AS" lastIdx="30" clrIdx="4">
    <p:extLst>
      <p:ext uri="{19B8F6BF-5375-455C-9EA6-DF929625EA0E}">
        <p15:presenceInfo xmlns:p15="http://schemas.microsoft.com/office/powerpoint/2012/main" userId="ANNANYA SOOD" providerId="None"/>
      </p:ext>
    </p:extLst>
  </p:cmAuthor>
  <p:cmAuthor id="6" name="Pooja Bansal" initials="PB" lastIdx="18" clrIdx="5">
    <p:extLst>
      <p:ext uri="{19B8F6BF-5375-455C-9EA6-DF929625EA0E}">
        <p15:presenceInfo xmlns:p15="http://schemas.microsoft.com/office/powerpoint/2012/main" userId="S::1808731@tcs.com::96343f53-ac97-4b34-a690-1db68bc217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D3E3"/>
    <a:srgbClr val="A2A8BD"/>
    <a:srgbClr val="B8BDCF"/>
    <a:srgbClr val="A6B7ED"/>
    <a:srgbClr val="DB6B71"/>
    <a:srgbClr val="BF9000"/>
    <a:srgbClr val="FFFFFF"/>
    <a:srgbClr val="2F5597"/>
    <a:srgbClr val="00B0F0"/>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06"/>
    <p:restoredTop sz="94694"/>
  </p:normalViewPr>
  <p:slideViewPr>
    <p:cSldViewPr snapToGrid="0">
      <p:cViewPr varScale="1">
        <p:scale>
          <a:sx n="108" d="100"/>
          <a:sy n="108" d="100"/>
        </p:scale>
        <p:origin x="72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notesMaster" Target="notesMasters/notesMaster1.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microsoft.com/office/2018/10/relationships/authors" Target="author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commentAuthors" Target="commentAuthor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presProps" Target="presProps.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theme" Target="theme/theme1.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D236FF-9673-448B-B251-860D97A53133}" type="datetimeFigureOut">
              <a:t>3/31/2023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F67E2E-4D0C-425D-A9B8-7299D7D085A5}" type="slidenum">
              <a:t>‹#›</a:t>
            </a:fld>
            <a:endParaRPr lang="en-US"/>
          </a:p>
        </p:txBody>
      </p:sp>
    </p:spTree>
    <p:extLst>
      <p:ext uri="{BB962C8B-B14F-4D97-AF65-F5344CB8AC3E}">
        <p14:creationId xmlns:p14="http://schemas.microsoft.com/office/powerpoint/2010/main" val="3380791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FF280F89-ABC0-43C0-AF4A-0C5920BBE5E3}" type="slidenum">
              <a:rPr lang="en-US" smtClean="0"/>
              <a:t>1</a:t>
            </a:fld>
            <a:endParaRPr lang="en-US"/>
          </a:p>
        </p:txBody>
      </p:sp>
    </p:spTree>
    <p:extLst>
      <p:ext uri="{BB962C8B-B14F-4D97-AF65-F5344CB8AC3E}">
        <p14:creationId xmlns:p14="http://schemas.microsoft.com/office/powerpoint/2010/main" val="21221000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FF280F89-ABC0-43C0-AF4A-0C5920BBE5E3}" type="slidenum">
              <a:rPr lang="en-US" smtClean="0"/>
              <a:t>47</a:t>
            </a:fld>
            <a:endParaRPr lang="en-US"/>
          </a:p>
        </p:txBody>
      </p:sp>
    </p:spTree>
    <p:extLst>
      <p:ext uri="{BB962C8B-B14F-4D97-AF65-F5344CB8AC3E}">
        <p14:creationId xmlns:p14="http://schemas.microsoft.com/office/powerpoint/2010/main" val="854068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FF280F89-ABC0-43C0-AF4A-0C5920BBE5E3}" type="slidenum">
              <a:rPr lang="en-US" smtClean="0"/>
              <a:t>56</a:t>
            </a:fld>
            <a:endParaRPr lang="en-US"/>
          </a:p>
        </p:txBody>
      </p:sp>
    </p:spTree>
    <p:extLst>
      <p:ext uri="{BB962C8B-B14F-4D97-AF65-F5344CB8AC3E}">
        <p14:creationId xmlns:p14="http://schemas.microsoft.com/office/powerpoint/2010/main" val="25527722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FF280F89-ABC0-43C0-AF4A-0C5920BBE5E3}" type="slidenum">
              <a:rPr lang="en-US" smtClean="0"/>
              <a:t>63</a:t>
            </a:fld>
            <a:endParaRPr lang="en-US"/>
          </a:p>
        </p:txBody>
      </p:sp>
    </p:spTree>
    <p:extLst>
      <p:ext uri="{BB962C8B-B14F-4D97-AF65-F5344CB8AC3E}">
        <p14:creationId xmlns:p14="http://schemas.microsoft.com/office/powerpoint/2010/main" val="37649781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FF280F89-ABC0-43C0-AF4A-0C5920BBE5E3}" type="slidenum">
              <a:rPr lang="en-US" smtClean="0"/>
              <a:t>68</a:t>
            </a:fld>
            <a:endParaRPr lang="en-US"/>
          </a:p>
        </p:txBody>
      </p:sp>
    </p:spTree>
    <p:extLst>
      <p:ext uri="{BB962C8B-B14F-4D97-AF65-F5344CB8AC3E}">
        <p14:creationId xmlns:p14="http://schemas.microsoft.com/office/powerpoint/2010/main" val="4432356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FF280F89-ABC0-43C0-AF4A-0C5920BBE5E3}" type="slidenum">
              <a:rPr lang="en-US" smtClean="0"/>
              <a:t>75</a:t>
            </a:fld>
            <a:endParaRPr lang="en-US"/>
          </a:p>
        </p:txBody>
      </p:sp>
    </p:spTree>
    <p:extLst>
      <p:ext uri="{BB962C8B-B14F-4D97-AF65-F5344CB8AC3E}">
        <p14:creationId xmlns:p14="http://schemas.microsoft.com/office/powerpoint/2010/main" val="31924758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FF280F89-ABC0-43C0-AF4A-0C5920BBE5E3}" type="slidenum">
              <a:rPr lang="en-US" smtClean="0"/>
              <a:t>82</a:t>
            </a:fld>
            <a:endParaRPr lang="en-US"/>
          </a:p>
        </p:txBody>
      </p:sp>
    </p:spTree>
    <p:extLst>
      <p:ext uri="{BB962C8B-B14F-4D97-AF65-F5344CB8AC3E}">
        <p14:creationId xmlns:p14="http://schemas.microsoft.com/office/powerpoint/2010/main" val="4452580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FF280F89-ABC0-43C0-AF4A-0C5920BBE5E3}" type="slidenum">
              <a:rPr lang="en-US" smtClean="0"/>
              <a:t>92</a:t>
            </a:fld>
            <a:endParaRPr lang="en-US"/>
          </a:p>
        </p:txBody>
      </p:sp>
    </p:spTree>
    <p:extLst>
      <p:ext uri="{BB962C8B-B14F-4D97-AF65-F5344CB8AC3E}">
        <p14:creationId xmlns:p14="http://schemas.microsoft.com/office/powerpoint/2010/main" val="23593150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FF280F89-ABC0-43C0-AF4A-0C5920BBE5E3}" type="slidenum">
              <a:rPr lang="en-US" smtClean="0"/>
              <a:t>102</a:t>
            </a:fld>
            <a:endParaRPr lang="en-US"/>
          </a:p>
        </p:txBody>
      </p:sp>
    </p:spTree>
    <p:extLst>
      <p:ext uri="{BB962C8B-B14F-4D97-AF65-F5344CB8AC3E}">
        <p14:creationId xmlns:p14="http://schemas.microsoft.com/office/powerpoint/2010/main" val="4309865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FF280F89-ABC0-43C0-AF4A-0C5920BBE5E3}" type="slidenum">
              <a:rPr lang="en-US" smtClean="0"/>
              <a:t>108</a:t>
            </a:fld>
            <a:endParaRPr lang="en-US"/>
          </a:p>
        </p:txBody>
      </p:sp>
    </p:spTree>
    <p:extLst>
      <p:ext uri="{BB962C8B-B14F-4D97-AF65-F5344CB8AC3E}">
        <p14:creationId xmlns:p14="http://schemas.microsoft.com/office/powerpoint/2010/main" val="23619664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pPr marL="1085850" lvl="2" indent="-342900">
              <a:buAutoNum type="arabicPeriod"/>
            </a:pPr>
            <a:endParaRPr lang="en-US">
              <a:ea typeface="Calibri"/>
              <a:cs typeface="Calibri"/>
            </a:endParaRPr>
          </a:p>
        </p:txBody>
      </p:sp>
      <p:sp>
        <p:nvSpPr>
          <p:cNvPr id="4" name="Slide Number Placeholder 3"/>
          <p:cNvSpPr>
            <a:spLocks noGrp="1"/>
          </p:cNvSpPr>
          <p:nvPr>
            <p:ph type="sldNum" sz="quarter" idx="5"/>
          </p:nvPr>
        </p:nvSpPr>
        <p:spPr/>
        <p:txBody>
          <a:bodyPr/>
          <a:lstStyle/>
          <a:p>
            <a:fld id="{FF280F89-ABC0-43C0-AF4A-0C5920BBE5E3}" type="slidenum">
              <a:rPr lang="en-US" smtClean="0"/>
              <a:t>112</a:t>
            </a:fld>
            <a:endParaRPr lang="en-US"/>
          </a:p>
        </p:txBody>
      </p:sp>
    </p:spTree>
    <p:extLst>
      <p:ext uri="{BB962C8B-B14F-4D97-AF65-F5344CB8AC3E}">
        <p14:creationId xmlns:p14="http://schemas.microsoft.com/office/powerpoint/2010/main" val="221926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FF280F89-ABC0-43C0-AF4A-0C5920BBE5E3}" type="slidenum">
              <a:rPr lang="en-US" smtClean="0"/>
              <a:t>2</a:t>
            </a:fld>
            <a:endParaRPr lang="en-US"/>
          </a:p>
        </p:txBody>
      </p:sp>
    </p:spTree>
    <p:extLst>
      <p:ext uri="{BB962C8B-B14F-4D97-AF65-F5344CB8AC3E}">
        <p14:creationId xmlns:p14="http://schemas.microsoft.com/office/powerpoint/2010/main" val="1400837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FF280F89-ABC0-43C0-AF4A-0C5920BBE5E3}" type="slidenum">
              <a:rPr lang="en-US" smtClean="0"/>
              <a:t>3</a:t>
            </a:fld>
            <a:endParaRPr lang="en-US"/>
          </a:p>
        </p:txBody>
      </p:sp>
    </p:spTree>
    <p:extLst>
      <p:ext uri="{BB962C8B-B14F-4D97-AF65-F5344CB8AC3E}">
        <p14:creationId xmlns:p14="http://schemas.microsoft.com/office/powerpoint/2010/main" val="2516029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FF280F89-ABC0-43C0-AF4A-0C5920BBE5E3}" type="slidenum">
              <a:rPr lang="en-US" smtClean="0"/>
              <a:t>4</a:t>
            </a:fld>
            <a:endParaRPr lang="en-US"/>
          </a:p>
        </p:txBody>
      </p:sp>
    </p:spTree>
    <p:extLst>
      <p:ext uri="{BB962C8B-B14F-4D97-AF65-F5344CB8AC3E}">
        <p14:creationId xmlns:p14="http://schemas.microsoft.com/office/powerpoint/2010/main" val="3153435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FF280F89-ABC0-43C0-AF4A-0C5920BBE5E3}" type="slidenum">
              <a:rPr lang="en-US" smtClean="0"/>
              <a:t>10</a:t>
            </a:fld>
            <a:endParaRPr lang="en-US"/>
          </a:p>
        </p:txBody>
      </p:sp>
    </p:spTree>
    <p:extLst>
      <p:ext uri="{BB962C8B-B14F-4D97-AF65-F5344CB8AC3E}">
        <p14:creationId xmlns:p14="http://schemas.microsoft.com/office/powerpoint/2010/main" val="1675792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FF280F89-ABC0-43C0-AF4A-0C5920BBE5E3}" type="slidenum">
              <a:rPr lang="en-US" smtClean="0"/>
              <a:t>13</a:t>
            </a:fld>
            <a:endParaRPr lang="en-US"/>
          </a:p>
        </p:txBody>
      </p:sp>
    </p:spTree>
    <p:extLst>
      <p:ext uri="{BB962C8B-B14F-4D97-AF65-F5344CB8AC3E}">
        <p14:creationId xmlns:p14="http://schemas.microsoft.com/office/powerpoint/2010/main" val="3727771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FF280F89-ABC0-43C0-AF4A-0C5920BBE5E3}" type="slidenum">
              <a:rPr lang="en-US" smtClean="0"/>
              <a:t>18</a:t>
            </a:fld>
            <a:endParaRPr lang="en-US"/>
          </a:p>
        </p:txBody>
      </p:sp>
    </p:spTree>
    <p:extLst>
      <p:ext uri="{BB962C8B-B14F-4D97-AF65-F5344CB8AC3E}">
        <p14:creationId xmlns:p14="http://schemas.microsoft.com/office/powerpoint/2010/main" val="3363035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FF280F89-ABC0-43C0-AF4A-0C5920BBE5E3}" type="slidenum">
              <a:rPr lang="en-US" smtClean="0"/>
              <a:t>31</a:t>
            </a:fld>
            <a:endParaRPr lang="en-US"/>
          </a:p>
        </p:txBody>
      </p:sp>
    </p:spTree>
    <p:extLst>
      <p:ext uri="{BB962C8B-B14F-4D97-AF65-F5344CB8AC3E}">
        <p14:creationId xmlns:p14="http://schemas.microsoft.com/office/powerpoint/2010/main" val="2022710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FF280F89-ABC0-43C0-AF4A-0C5920BBE5E3}" type="slidenum">
              <a:rPr lang="en-US" smtClean="0"/>
              <a:t>41</a:t>
            </a:fld>
            <a:endParaRPr lang="en-US"/>
          </a:p>
        </p:txBody>
      </p:sp>
    </p:spTree>
    <p:extLst>
      <p:ext uri="{BB962C8B-B14F-4D97-AF65-F5344CB8AC3E}">
        <p14:creationId xmlns:p14="http://schemas.microsoft.com/office/powerpoint/2010/main" val="2860656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16A6E-A69E-481B-80EB-49C9C8E2B16C}"/>
              </a:ext>
            </a:extLst>
          </p:cNvPr>
          <p:cNvSpPr>
            <a:spLocks noGrp="1"/>
          </p:cNvSpPr>
          <p:nvPr>
            <p:ph type="ctrTitle"/>
          </p:nvPr>
        </p:nvSpPr>
        <p:spPr>
          <a:xfrm>
            <a:off x="1524000" y="1121833"/>
            <a:ext cx="9144000" cy="2387600"/>
          </a:xfrm>
          <a:prstGeom prst="rect">
            <a:avLst/>
          </a:prstGeom>
        </p:spPr>
        <p:txBody>
          <a:bodyPr anchor="b"/>
          <a:lstStyle>
            <a:lvl1pPr algn="ctr">
              <a:defRPr sz="8000"/>
            </a:lvl1pPr>
          </a:lstStyle>
          <a:p>
            <a:r>
              <a:rPr lang="en-US"/>
              <a:t>Click to edit Master title style</a:t>
            </a:r>
          </a:p>
        </p:txBody>
      </p:sp>
      <p:sp>
        <p:nvSpPr>
          <p:cNvPr id="3" name="Subtitle 2">
            <a:extLst>
              <a:ext uri="{FF2B5EF4-FFF2-40B4-BE49-F238E27FC236}">
                <a16:creationId xmlns:a16="http://schemas.microsoft.com/office/drawing/2014/main" id="{F8123A5B-00C8-4BB1-B972-CDFBA8E4D264}"/>
              </a:ext>
            </a:extLst>
          </p:cNvPr>
          <p:cNvSpPr>
            <a:spLocks noGrp="1"/>
          </p:cNvSpPr>
          <p:nvPr>
            <p:ph type="subTitle" idx="1"/>
          </p:nvPr>
        </p:nvSpPr>
        <p:spPr>
          <a:xfrm>
            <a:off x="1524000" y="3602569"/>
            <a:ext cx="9144000" cy="1655233"/>
          </a:xfrm>
          <a:prstGeom prst="rect">
            <a:avLst/>
          </a:prstGeom>
        </p:spPr>
        <p:txBody>
          <a:bodyPr/>
          <a:lstStyle>
            <a:lvl1pPr marL="0" indent="0" algn="ctr">
              <a:buNone/>
              <a:defRPr sz="3200"/>
            </a:lvl1pPr>
            <a:lvl2pPr marL="609570" indent="0" algn="ctr">
              <a:buNone/>
              <a:defRPr sz="2667"/>
            </a:lvl2pPr>
            <a:lvl3pPr marL="1219140" indent="0" algn="ctr">
              <a:buNone/>
              <a:defRPr sz="2400"/>
            </a:lvl3pPr>
            <a:lvl4pPr marL="1828709" indent="0" algn="ctr">
              <a:buNone/>
              <a:defRPr sz="2133"/>
            </a:lvl4pPr>
            <a:lvl5pPr marL="2438278" indent="0" algn="ctr">
              <a:buNone/>
              <a:defRPr sz="2133"/>
            </a:lvl5pPr>
            <a:lvl6pPr marL="3047848" indent="0" algn="ctr">
              <a:buNone/>
              <a:defRPr sz="2133"/>
            </a:lvl6pPr>
            <a:lvl7pPr marL="3657418" indent="0" algn="ctr">
              <a:buNone/>
              <a:defRPr sz="2133"/>
            </a:lvl7pPr>
            <a:lvl8pPr marL="4266987" indent="0" algn="ctr">
              <a:buNone/>
              <a:defRPr sz="2133"/>
            </a:lvl8pPr>
            <a:lvl9pPr marL="4876557" indent="0" algn="ctr">
              <a:buNone/>
              <a:defRPr sz="2133"/>
            </a:lvl9pPr>
          </a:lstStyle>
          <a:p>
            <a:r>
              <a:rPr lang="en-US"/>
              <a:t>Click to edit Master subtitle style</a:t>
            </a:r>
          </a:p>
        </p:txBody>
      </p:sp>
      <p:sp>
        <p:nvSpPr>
          <p:cNvPr id="4" name="Date Placeholder 3">
            <a:extLst>
              <a:ext uri="{FF2B5EF4-FFF2-40B4-BE49-F238E27FC236}">
                <a16:creationId xmlns:a16="http://schemas.microsoft.com/office/drawing/2014/main" id="{C810F02C-3524-4196-9DD3-CFFCEBBE9D75}"/>
              </a:ext>
            </a:extLst>
          </p:cNvPr>
          <p:cNvSpPr>
            <a:spLocks noGrp="1"/>
          </p:cNvSpPr>
          <p:nvPr>
            <p:ph type="dt" sz="half" idx="10"/>
          </p:nvPr>
        </p:nvSpPr>
        <p:spPr>
          <a:xfrm>
            <a:off x="838200" y="6356353"/>
            <a:ext cx="2743200" cy="366183"/>
          </a:xfrm>
          <a:prstGeom prst="rect">
            <a:avLst/>
          </a:prstGeom>
        </p:spPr>
        <p:txBody>
          <a:bodyPr/>
          <a:lstStyle/>
          <a:p>
            <a:fld id="{EAA9BFFD-BC13-45E6-916A-A6DE31142D10}" type="datetimeFigureOut">
              <a:rPr lang="en-US" smtClean="0"/>
              <a:t>3/31/2023</a:t>
            </a:fld>
            <a:endParaRPr lang="en-US"/>
          </a:p>
        </p:txBody>
      </p:sp>
      <p:sp>
        <p:nvSpPr>
          <p:cNvPr id="5" name="Footer Placeholder 4">
            <a:extLst>
              <a:ext uri="{FF2B5EF4-FFF2-40B4-BE49-F238E27FC236}">
                <a16:creationId xmlns:a16="http://schemas.microsoft.com/office/drawing/2014/main" id="{83781B46-18D9-48AF-9301-6CDC90321103}"/>
              </a:ext>
            </a:extLst>
          </p:cNvPr>
          <p:cNvSpPr>
            <a:spLocks noGrp="1"/>
          </p:cNvSpPr>
          <p:nvPr>
            <p:ph type="ftr" sz="quarter" idx="11"/>
          </p:nvPr>
        </p:nvSpPr>
        <p:spPr>
          <a:xfrm>
            <a:off x="4038600" y="6356353"/>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C7024FF-29B2-4D8B-8879-74CEEFF36A8E}"/>
              </a:ext>
            </a:extLst>
          </p:cNvPr>
          <p:cNvSpPr>
            <a:spLocks noGrp="1"/>
          </p:cNvSpPr>
          <p:nvPr>
            <p:ph type="sldNum" sz="quarter" idx="12"/>
          </p:nvPr>
        </p:nvSpPr>
        <p:spPr>
          <a:xfrm>
            <a:off x="8610600" y="6356353"/>
            <a:ext cx="2743200" cy="366183"/>
          </a:xfrm>
          <a:prstGeom prst="rect">
            <a:avLst/>
          </a:prstGeom>
        </p:spPr>
        <p:txBody>
          <a:bodyPr/>
          <a:lstStyle/>
          <a:p>
            <a:fld id="{AB35656F-3E7F-4ADE-BA06-A5C39D731A19}" type="slidenum">
              <a:rPr lang="en-US" smtClean="0"/>
              <a:t>‹#›</a:t>
            </a:fld>
            <a:endParaRPr lang="en-US"/>
          </a:p>
        </p:txBody>
      </p:sp>
    </p:spTree>
    <p:extLst>
      <p:ext uri="{BB962C8B-B14F-4D97-AF65-F5344CB8AC3E}">
        <p14:creationId xmlns:p14="http://schemas.microsoft.com/office/powerpoint/2010/main" val="3650121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F0D0F-2426-4E98-8D09-DE2A57966946}"/>
              </a:ext>
            </a:extLst>
          </p:cNvPr>
          <p:cNvSpPr>
            <a:spLocks noGrp="1"/>
          </p:cNvSpPr>
          <p:nvPr>
            <p:ph type="title"/>
          </p:nvPr>
        </p:nvSpPr>
        <p:spPr>
          <a:xfrm>
            <a:off x="840317" y="366185"/>
            <a:ext cx="10515600" cy="132503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DD874511-4BF6-487C-B0F6-8799A6FB756F}"/>
              </a:ext>
            </a:extLst>
          </p:cNvPr>
          <p:cNvSpPr>
            <a:spLocks noGrp="1"/>
          </p:cNvSpPr>
          <p:nvPr>
            <p:ph type="body" idx="1"/>
          </p:nvPr>
        </p:nvSpPr>
        <p:spPr>
          <a:xfrm>
            <a:off x="840318" y="1680634"/>
            <a:ext cx="5158316" cy="825500"/>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a:extLst>
              <a:ext uri="{FF2B5EF4-FFF2-40B4-BE49-F238E27FC236}">
                <a16:creationId xmlns:a16="http://schemas.microsoft.com/office/drawing/2014/main" id="{DD5D5C53-C12C-43D9-8E9C-91541137A598}"/>
              </a:ext>
            </a:extLst>
          </p:cNvPr>
          <p:cNvSpPr>
            <a:spLocks noGrp="1"/>
          </p:cNvSpPr>
          <p:nvPr>
            <p:ph sz="half" idx="2"/>
          </p:nvPr>
        </p:nvSpPr>
        <p:spPr>
          <a:xfrm>
            <a:off x="840318" y="2506133"/>
            <a:ext cx="5158316" cy="3683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D7EA3D-E767-455D-A11F-C9E005F8972E}"/>
              </a:ext>
            </a:extLst>
          </p:cNvPr>
          <p:cNvSpPr>
            <a:spLocks noGrp="1"/>
          </p:cNvSpPr>
          <p:nvPr>
            <p:ph type="body" sz="quarter" idx="3"/>
          </p:nvPr>
        </p:nvSpPr>
        <p:spPr>
          <a:xfrm>
            <a:off x="6172200" y="1680634"/>
            <a:ext cx="5183717" cy="825500"/>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a:extLst>
              <a:ext uri="{FF2B5EF4-FFF2-40B4-BE49-F238E27FC236}">
                <a16:creationId xmlns:a16="http://schemas.microsoft.com/office/drawing/2014/main" id="{462D5A3D-6710-47EC-899A-C0F3FA809C75}"/>
              </a:ext>
            </a:extLst>
          </p:cNvPr>
          <p:cNvSpPr>
            <a:spLocks noGrp="1"/>
          </p:cNvSpPr>
          <p:nvPr>
            <p:ph sz="quarter" idx="4"/>
          </p:nvPr>
        </p:nvSpPr>
        <p:spPr>
          <a:xfrm>
            <a:off x="6172200" y="2506133"/>
            <a:ext cx="5183717" cy="3683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B8F63FE-0B95-4DFE-8358-80C6D5D8D269}"/>
              </a:ext>
            </a:extLst>
          </p:cNvPr>
          <p:cNvSpPr>
            <a:spLocks noGrp="1"/>
          </p:cNvSpPr>
          <p:nvPr>
            <p:ph type="dt" sz="half" idx="10"/>
          </p:nvPr>
        </p:nvSpPr>
        <p:spPr>
          <a:xfrm>
            <a:off x="838200" y="6356351"/>
            <a:ext cx="2743200" cy="366183"/>
          </a:xfrm>
          <a:prstGeom prst="rect">
            <a:avLst/>
          </a:prstGeom>
        </p:spPr>
        <p:txBody>
          <a:bodyPr/>
          <a:lstStyle/>
          <a:p>
            <a:fld id="{EAA9BFFD-BC13-45E6-916A-A6DE31142D10}" type="datetimeFigureOut">
              <a:rPr lang="en-US" smtClean="0"/>
              <a:t>3/31/2023</a:t>
            </a:fld>
            <a:endParaRPr lang="en-US"/>
          </a:p>
        </p:txBody>
      </p:sp>
      <p:sp>
        <p:nvSpPr>
          <p:cNvPr id="8" name="Footer Placeholder 7">
            <a:extLst>
              <a:ext uri="{FF2B5EF4-FFF2-40B4-BE49-F238E27FC236}">
                <a16:creationId xmlns:a16="http://schemas.microsoft.com/office/drawing/2014/main" id="{A193B9D6-0FA6-4F93-97F6-F20711948340}"/>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E8E2139A-242E-4AFE-A4AD-B916EC2ECD82}"/>
              </a:ext>
            </a:extLst>
          </p:cNvPr>
          <p:cNvSpPr>
            <a:spLocks noGrp="1"/>
          </p:cNvSpPr>
          <p:nvPr>
            <p:ph type="sldNum" sz="quarter" idx="12"/>
          </p:nvPr>
        </p:nvSpPr>
        <p:spPr>
          <a:xfrm>
            <a:off x="8610600" y="6356351"/>
            <a:ext cx="2743200" cy="366183"/>
          </a:xfrm>
          <a:prstGeom prst="rect">
            <a:avLst/>
          </a:prstGeom>
        </p:spPr>
        <p:txBody>
          <a:bodyPr/>
          <a:lstStyle/>
          <a:p>
            <a:fld id="{AB35656F-3E7F-4ADE-BA06-A5C39D731A19}" type="slidenum">
              <a:rPr lang="en-US" smtClean="0"/>
              <a:t>‹#›</a:t>
            </a:fld>
            <a:endParaRPr lang="en-US"/>
          </a:p>
        </p:txBody>
      </p:sp>
    </p:spTree>
    <p:extLst>
      <p:ext uri="{BB962C8B-B14F-4D97-AF65-F5344CB8AC3E}">
        <p14:creationId xmlns:p14="http://schemas.microsoft.com/office/powerpoint/2010/main" val="1125691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ECE40-57B9-47FE-B27A-E7D128A41E94}"/>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1067F3D8-DB16-4EF6-8226-711FA26BD670}"/>
              </a:ext>
            </a:extLst>
          </p:cNvPr>
          <p:cNvSpPr>
            <a:spLocks noGrp="1"/>
          </p:cNvSpPr>
          <p:nvPr>
            <p:ph type="dt" sz="half" idx="10"/>
          </p:nvPr>
        </p:nvSpPr>
        <p:spPr>
          <a:xfrm>
            <a:off x="838200" y="6356351"/>
            <a:ext cx="2743200" cy="366183"/>
          </a:xfrm>
          <a:prstGeom prst="rect">
            <a:avLst/>
          </a:prstGeom>
        </p:spPr>
        <p:txBody>
          <a:bodyPr/>
          <a:lstStyle/>
          <a:p>
            <a:fld id="{EAA9BFFD-BC13-45E6-916A-A6DE31142D10}" type="datetimeFigureOut">
              <a:rPr lang="en-US" smtClean="0"/>
              <a:t>3/31/2023</a:t>
            </a:fld>
            <a:endParaRPr lang="en-US"/>
          </a:p>
        </p:txBody>
      </p:sp>
      <p:sp>
        <p:nvSpPr>
          <p:cNvPr id="4" name="Footer Placeholder 3">
            <a:extLst>
              <a:ext uri="{FF2B5EF4-FFF2-40B4-BE49-F238E27FC236}">
                <a16:creationId xmlns:a16="http://schemas.microsoft.com/office/drawing/2014/main" id="{18AEB401-E959-4DF8-860A-FEE501F114FF}"/>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4510F5C3-34FC-41F2-8FF9-30F82DCF7A2D}"/>
              </a:ext>
            </a:extLst>
          </p:cNvPr>
          <p:cNvSpPr>
            <a:spLocks noGrp="1"/>
          </p:cNvSpPr>
          <p:nvPr>
            <p:ph type="sldNum" sz="quarter" idx="12"/>
          </p:nvPr>
        </p:nvSpPr>
        <p:spPr>
          <a:xfrm>
            <a:off x="8610600" y="6356351"/>
            <a:ext cx="2743200" cy="366183"/>
          </a:xfrm>
          <a:prstGeom prst="rect">
            <a:avLst/>
          </a:prstGeom>
        </p:spPr>
        <p:txBody>
          <a:bodyPr/>
          <a:lstStyle/>
          <a:p>
            <a:fld id="{AB35656F-3E7F-4ADE-BA06-A5C39D731A19}" type="slidenum">
              <a:rPr lang="en-US" smtClean="0"/>
              <a:t>‹#›</a:t>
            </a:fld>
            <a:endParaRPr lang="en-US"/>
          </a:p>
        </p:txBody>
      </p:sp>
    </p:spTree>
    <p:extLst>
      <p:ext uri="{BB962C8B-B14F-4D97-AF65-F5344CB8AC3E}">
        <p14:creationId xmlns:p14="http://schemas.microsoft.com/office/powerpoint/2010/main" val="32564360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1E9659-E72E-4B10-A6F3-22EDEA42637D}"/>
              </a:ext>
            </a:extLst>
          </p:cNvPr>
          <p:cNvSpPr>
            <a:spLocks noGrp="1"/>
          </p:cNvSpPr>
          <p:nvPr>
            <p:ph type="dt" sz="half" idx="10"/>
          </p:nvPr>
        </p:nvSpPr>
        <p:spPr>
          <a:xfrm>
            <a:off x="838200" y="6356351"/>
            <a:ext cx="2743200" cy="366183"/>
          </a:xfrm>
          <a:prstGeom prst="rect">
            <a:avLst/>
          </a:prstGeom>
        </p:spPr>
        <p:txBody>
          <a:bodyPr/>
          <a:lstStyle/>
          <a:p>
            <a:fld id="{EAA9BFFD-BC13-45E6-916A-A6DE31142D10}" type="datetimeFigureOut">
              <a:rPr lang="en-US" smtClean="0"/>
              <a:t>3/31/2023</a:t>
            </a:fld>
            <a:endParaRPr lang="en-US"/>
          </a:p>
        </p:txBody>
      </p:sp>
      <p:sp>
        <p:nvSpPr>
          <p:cNvPr id="3" name="Footer Placeholder 2">
            <a:extLst>
              <a:ext uri="{FF2B5EF4-FFF2-40B4-BE49-F238E27FC236}">
                <a16:creationId xmlns:a16="http://schemas.microsoft.com/office/drawing/2014/main" id="{9DAFCE6A-433D-421C-81D5-EB712B93F13F}"/>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6CEF8F12-1DDD-4BCA-B0E3-E90F8E9DAF47}"/>
              </a:ext>
            </a:extLst>
          </p:cNvPr>
          <p:cNvSpPr>
            <a:spLocks noGrp="1"/>
          </p:cNvSpPr>
          <p:nvPr>
            <p:ph type="sldNum" sz="quarter" idx="12"/>
          </p:nvPr>
        </p:nvSpPr>
        <p:spPr>
          <a:xfrm>
            <a:off x="8610600" y="6356351"/>
            <a:ext cx="2743200" cy="366183"/>
          </a:xfrm>
          <a:prstGeom prst="rect">
            <a:avLst/>
          </a:prstGeom>
        </p:spPr>
        <p:txBody>
          <a:bodyPr/>
          <a:lstStyle/>
          <a:p>
            <a:fld id="{AB35656F-3E7F-4ADE-BA06-A5C39D731A19}" type="slidenum">
              <a:rPr lang="en-US" smtClean="0"/>
              <a:t>‹#›</a:t>
            </a:fld>
            <a:endParaRPr lang="en-US"/>
          </a:p>
        </p:txBody>
      </p:sp>
    </p:spTree>
    <p:extLst>
      <p:ext uri="{BB962C8B-B14F-4D97-AF65-F5344CB8AC3E}">
        <p14:creationId xmlns:p14="http://schemas.microsoft.com/office/powerpoint/2010/main" val="3787845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DFB46-5DAD-445A-BE93-AA837E9DB2E2}"/>
              </a:ext>
            </a:extLst>
          </p:cNvPr>
          <p:cNvSpPr>
            <a:spLocks noGrp="1"/>
          </p:cNvSpPr>
          <p:nvPr>
            <p:ph type="title"/>
          </p:nvPr>
        </p:nvSpPr>
        <p:spPr>
          <a:xfrm>
            <a:off x="840319" y="457200"/>
            <a:ext cx="3932767" cy="1600200"/>
          </a:xfrm>
          <a:prstGeom prst="rect">
            <a:avLst/>
          </a:prstGeom>
        </p:spPr>
        <p:txBody>
          <a:bodyPr anchor="b"/>
          <a:lstStyle>
            <a:lvl1pPr>
              <a:defRPr sz="4267"/>
            </a:lvl1pPr>
          </a:lstStyle>
          <a:p>
            <a:r>
              <a:rPr lang="en-US"/>
              <a:t>Click to edit Master title style</a:t>
            </a:r>
          </a:p>
        </p:txBody>
      </p:sp>
      <p:sp>
        <p:nvSpPr>
          <p:cNvPr id="3" name="Content Placeholder 2">
            <a:extLst>
              <a:ext uri="{FF2B5EF4-FFF2-40B4-BE49-F238E27FC236}">
                <a16:creationId xmlns:a16="http://schemas.microsoft.com/office/drawing/2014/main" id="{C369502A-1799-4F8F-A10A-459979CE1665}"/>
              </a:ext>
            </a:extLst>
          </p:cNvPr>
          <p:cNvSpPr>
            <a:spLocks noGrp="1"/>
          </p:cNvSpPr>
          <p:nvPr>
            <p:ph idx="1"/>
          </p:nvPr>
        </p:nvSpPr>
        <p:spPr>
          <a:xfrm>
            <a:off x="5183717" y="988486"/>
            <a:ext cx="6172200" cy="4872567"/>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18C7497-4D3B-41E6-89FE-E98136DFB05C}"/>
              </a:ext>
            </a:extLst>
          </p:cNvPr>
          <p:cNvSpPr>
            <a:spLocks noGrp="1"/>
          </p:cNvSpPr>
          <p:nvPr>
            <p:ph type="body" sz="half" idx="2"/>
          </p:nvPr>
        </p:nvSpPr>
        <p:spPr>
          <a:xfrm>
            <a:off x="840319" y="2057400"/>
            <a:ext cx="3932767" cy="3812117"/>
          </a:xfrm>
          <a:prstGeom prst="rect">
            <a:avLst/>
          </a:prstGeom>
        </p:spPr>
        <p:txBody>
          <a:bodyPr/>
          <a:lstStyle>
            <a:lvl1pPr marL="0" indent="0">
              <a:buNone/>
              <a:defRPr sz="2133"/>
            </a:lvl1pPr>
            <a:lvl2pPr marL="609570" indent="0">
              <a:buNone/>
              <a:defRPr sz="1867"/>
            </a:lvl2pPr>
            <a:lvl3pPr marL="1219140" indent="0">
              <a:buNone/>
              <a:defRPr sz="1600"/>
            </a:lvl3pPr>
            <a:lvl4pPr marL="1828709" indent="0">
              <a:buNone/>
              <a:defRPr sz="1333"/>
            </a:lvl4pPr>
            <a:lvl5pPr marL="2438278" indent="0">
              <a:buNone/>
              <a:defRPr sz="1333"/>
            </a:lvl5pPr>
            <a:lvl6pPr marL="3047848" indent="0">
              <a:buNone/>
              <a:defRPr sz="1333"/>
            </a:lvl6pPr>
            <a:lvl7pPr marL="3657418" indent="0">
              <a:buNone/>
              <a:defRPr sz="1333"/>
            </a:lvl7pPr>
            <a:lvl8pPr marL="4266987" indent="0">
              <a:buNone/>
              <a:defRPr sz="1333"/>
            </a:lvl8pPr>
            <a:lvl9pPr marL="4876557"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359D52A7-A43B-48E7-9676-A1B0C917155F}"/>
              </a:ext>
            </a:extLst>
          </p:cNvPr>
          <p:cNvSpPr>
            <a:spLocks noGrp="1"/>
          </p:cNvSpPr>
          <p:nvPr>
            <p:ph type="dt" sz="half" idx="10"/>
          </p:nvPr>
        </p:nvSpPr>
        <p:spPr>
          <a:xfrm>
            <a:off x="838200" y="6356353"/>
            <a:ext cx="2743200" cy="366183"/>
          </a:xfrm>
          <a:prstGeom prst="rect">
            <a:avLst/>
          </a:prstGeom>
        </p:spPr>
        <p:txBody>
          <a:bodyPr/>
          <a:lstStyle/>
          <a:p>
            <a:fld id="{EAA9BFFD-BC13-45E6-916A-A6DE31142D10}" type="datetimeFigureOut">
              <a:rPr lang="en-US" smtClean="0"/>
              <a:t>3/31/2023</a:t>
            </a:fld>
            <a:endParaRPr lang="en-US"/>
          </a:p>
        </p:txBody>
      </p:sp>
      <p:sp>
        <p:nvSpPr>
          <p:cNvPr id="6" name="Footer Placeholder 5">
            <a:extLst>
              <a:ext uri="{FF2B5EF4-FFF2-40B4-BE49-F238E27FC236}">
                <a16:creationId xmlns:a16="http://schemas.microsoft.com/office/drawing/2014/main" id="{0268ECFF-D5C5-456D-B892-C7713F783EDB}"/>
              </a:ext>
            </a:extLst>
          </p:cNvPr>
          <p:cNvSpPr>
            <a:spLocks noGrp="1"/>
          </p:cNvSpPr>
          <p:nvPr>
            <p:ph type="ftr" sz="quarter" idx="11"/>
          </p:nvPr>
        </p:nvSpPr>
        <p:spPr>
          <a:xfrm>
            <a:off x="4038600" y="6356353"/>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1943CCC-E232-4C22-8977-F7ADE63017AA}"/>
              </a:ext>
            </a:extLst>
          </p:cNvPr>
          <p:cNvSpPr>
            <a:spLocks noGrp="1"/>
          </p:cNvSpPr>
          <p:nvPr>
            <p:ph type="sldNum" sz="quarter" idx="12"/>
          </p:nvPr>
        </p:nvSpPr>
        <p:spPr>
          <a:xfrm>
            <a:off x="8610600" y="6356353"/>
            <a:ext cx="2743200" cy="366183"/>
          </a:xfrm>
          <a:prstGeom prst="rect">
            <a:avLst/>
          </a:prstGeom>
        </p:spPr>
        <p:txBody>
          <a:bodyPr/>
          <a:lstStyle/>
          <a:p>
            <a:fld id="{AB35656F-3E7F-4ADE-BA06-A5C39D731A19}" type="slidenum">
              <a:rPr lang="en-US" smtClean="0"/>
              <a:t>‹#›</a:t>
            </a:fld>
            <a:endParaRPr lang="en-US"/>
          </a:p>
        </p:txBody>
      </p:sp>
    </p:spTree>
    <p:extLst>
      <p:ext uri="{BB962C8B-B14F-4D97-AF65-F5344CB8AC3E}">
        <p14:creationId xmlns:p14="http://schemas.microsoft.com/office/powerpoint/2010/main" val="87784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4F43B-0574-4014-923E-72840080152B}"/>
              </a:ext>
            </a:extLst>
          </p:cNvPr>
          <p:cNvSpPr>
            <a:spLocks noGrp="1"/>
          </p:cNvSpPr>
          <p:nvPr>
            <p:ph type="title"/>
          </p:nvPr>
        </p:nvSpPr>
        <p:spPr>
          <a:xfrm>
            <a:off x="840319" y="457200"/>
            <a:ext cx="3932767" cy="1600200"/>
          </a:xfrm>
          <a:prstGeom prst="rect">
            <a:avLst/>
          </a:prstGeom>
        </p:spPr>
        <p:txBody>
          <a:bodyPr anchor="b"/>
          <a:lstStyle>
            <a:lvl1pPr>
              <a:defRPr sz="4267"/>
            </a:lvl1pPr>
          </a:lstStyle>
          <a:p>
            <a:r>
              <a:rPr lang="en-US"/>
              <a:t>Click to edit Master title style</a:t>
            </a:r>
          </a:p>
        </p:txBody>
      </p:sp>
      <p:sp>
        <p:nvSpPr>
          <p:cNvPr id="3" name="Picture Placeholder 2">
            <a:extLst>
              <a:ext uri="{FF2B5EF4-FFF2-40B4-BE49-F238E27FC236}">
                <a16:creationId xmlns:a16="http://schemas.microsoft.com/office/drawing/2014/main" id="{76039547-B50E-40C3-A4D3-27EF85C6B5F8}"/>
              </a:ext>
            </a:extLst>
          </p:cNvPr>
          <p:cNvSpPr>
            <a:spLocks noGrp="1"/>
          </p:cNvSpPr>
          <p:nvPr>
            <p:ph type="pic" idx="1"/>
          </p:nvPr>
        </p:nvSpPr>
        <p:spPr>
          <a:xfrm>
            <a:off x="5183717" y="988486"/>
            <a:ext cx="6172200" cy="4872567"/>
          </a:xfrm>
          <a:prstGeom prst="rect">
            <a:avLst/>
          </a:prstGeom>
        </p:spPr>
        <p:txBody>
          <a:bodyPr/>
          <a:lstStyle>
            <a:lvl1pPr marL="0" indent="0">
              <a:buNone/>
              <a:defRPr sz="4267"/>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endParaRPr lang="en-US"/>
          </a:p>
        </p:txBody>
      </p:sp>
      <p:sp>
        <p:nvSpPr>
          <p:cNvPr id="4" name="Text Placeholder 3">
            <a:extLst>
              <a:ext uri="{FF2B5EF4-FFF2-40B4-BE49-F238E27FC236}">
                <a16:creationId xmlns:a16="http://schemas.microsoft.com/office/drawing/2014/main" id="{343FD932-6905-4916-A603-1AA578F57BA3}"/>
              </a:ext>
            </a:extLst>
          </p:cNvPr>
          <p:cNvSpPr>
            <a:spLocks noGrp="1"/>
          </p:cNvSpPr>
          <p:nvPr>
            <p:ph type="body" sz="half" idx="2"/>
          </p:nvPr>
        </p:nvSpPr>
        <p:spPr>
          <a:xfrm>
            <a:off x="840319" y="2057400"/>
            <a:ext cx="3932767" cy="3812117"/>
          </a:xfrm>
          <a:prstGeom prst="rect">
            <a:avLst/>
          </a:prstGeom>
        </p:spPr>
        <p:txBody>
          <a:bodyPr/>
          <a:lstStyle>
            <a:lvl1pPr marL="0" indent="0">
              <a:buNone/>
              <a:defRPr sz="2133"/>
            </a:lvl1pPr>
            <a:lvl2pPr marL="609570" indent="0">
              <a:buNone/>
              <a:defRPr sz="1867"/>
            </a:lvl2pPr>
            <a:lvl3pPr marL="1219140" indent="0">
              <a:buNone/>
              <a:defRPr sz="1600"/>
            </a:lvl3pPr>
            <a:lvl4pPr marL="1828709" indent="0">
              <a:buNone/>
              <a:defRPr sz="1333"/>
            </a:lvl4pPr>
            <a:lvl5pPr marL="2438278" indent="0">
              <a:buNone/>
              <a:defRPr sz="1333"/>
            </a:lvl5pPr>
            <a:lvl6pPr marL="3047848" indent="0">
              <a:buNone/>
              <a:defRPr sz="1333"/>
            </a:lvl6pPr>
            <a:lvl7pPr marL="3657418" indent="0">
              <a:buNone/>
              <a:defRPr sz="1333"/>
            </a:lvl7pPr>
            <a:lvl8pPr marL="4266987" indent="0">
              <a:buNone/>
              <a:defRPr sz="1333"/>
            </a:lvl8pPr>
            <a:lvl9pPr marL="4876557"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ECBD8CBD-D847-4D8B-B05C-F99EA1BE9827}"/>
              </a:ext>
            </a:extLst>
          </p:cNvPr>
          <p:cNvSpPr>
            <a:spLocks noGrp="1"/>
          </p:cNvSpPr>
          <p:nvPr>
            <p:ph type="dt" sz="half" idx="10"/>
          </p:nvPr>
        </p:nvSpPr>
        <p:spPr>
          <a:xfrm>
            <a:off x="838200" y="6356353"/>
            <a:ext cx="2743200" cy="366183"/>
          </a:xfrm>
          <a:prstGeom prst="rect">
            <a:avLst/>
          </a:prstGeom>
        </p:spPr>
        <p:txBody>
          <a:bodyPr/>
          <a:lstStyle/>
          <a:p>
            <a:fld id="{EAA9BFFD-BC13-45E6-916A-A6DE31142D10}" type="datetimeFigureOut">
              <a:rPr lang="en-US" smtClean="0"/>
              <a:t>3/31/2023</a:t>
            </a:fld>
            <a:endParaRPr lang="en-US"/>
          </a:p>
        </p:txBody>
      </p:sp>
      <p:sp>
        <p:nvSpPr>
          <p:cNvPr id="6" name="Footer Placeholder 5">
            <a:extLst>
              <a:ext uri="{FF2B5EF4-FFF2-40B4-BE49-F238E27FC236}">
                <a16:creationId xmlns:a16="http://schemas.microsoft.com/office/drawing/2014/main" id="{C1C625EB-3924-4421-B156-D188806A05B4}"/>
              </a:ext>
            </a:extLst>
          </p:cNvPr>
          <p:cNvSpPr>
            <a:spLocks noGrp="1"/>
          </p:cNvSpPr>
          <p:nvPr>
            <p:ph type="ftr" sz="quarter" idx="11"/>
          </p:nvPr>
        </p:nvSpPr>
        <p:spPr>
          <a:xfrm>
            <a:off x="4038600" y="6356353"/>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6EE7A32-D16A-4492-AFAC-EF3E314D7FE4}"/>
              </a:ext>
            </a:extLst>
          </p:cNvPr>
          <p:cNvSpPr>
            <a:spLocks noGrp="1"/>
          </p:cNvSpPr>
          <p:nvPr>
            <p:ph type="sldNum" sz="quarter" idx="12"/>
          </p:nvPr>
        </p:nvSpPr>
        <p:spPr>
          <a:xfrm>
            <a:off x="8610600" y="6356353"/>
            <a:ext cx="2743200" cy="366183"/>
          </a:xfrm>
          <a:prstGeom prst="rect">
            <a:avLst/>
          </a:prstGeom>
        </p:spPr>
        <p:txBody>
          <a:bodyPr/>
          <a:lstStyle/>
          <a:p>
            <a:fld id="{AB35656F-3E7F-4ADE-BA06-A5C39D731A19}" type="slidenum">
              <a:rPr lang="en-US" smtClean="0"/>
              <a:t>‹#›</a:t>
            </a:fld>
            <a:endParaRPr lang="en-US"/>
          </a:p>
        </p:txBody>
      </p:sp>
    </p:spTree>
    <p:extLst>
      <p:ext uri="{BB962C8B-B14F-4D97-AF65-F5344CB8AC3E}">
        <p14:creationId xmlns:p14="http://schemas.microsoft.com/office/powerpoint/2010/main" val="20022405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DFB46-5DAD-445A-BE93-AA837E9DB2E2}"/>
              </a:ext>
            </a:extLst>
          </p:cNvPr>
          <p:cNvSpPr>
            <a:spLocks noGrp="1"/>
          </p:cNvSpPr>
          <p:nvPr>
            <p:ph type="title"/>
          </p:nvPr>
        </p:nvSpPr>
        <p:spPr>
          <a:xfrm>
            <a:off x="840318" y="457200"/>
            <a:ext cx="3932767" cy="1600200"/>
          </a:xfrm>
          <a:prstGeom prst="rect">
            <a:avLst/>
          </a:prstGeom>
        </p:spPr>
        <p:txBody>
          <a:bodyPr anchor="b"/>
          <a:lstStyle>
            <a:lvl1pPr>
              <a:defRPr sz="4267"/>
            </a:lvl1pPr>
          </a:lstStyle>
          <a:p>
            <a:r>
              <a:rPr lang="en-US"/>
              <a:t>Click to edit Master title style</a:t>
            </a:r>
          </a:p>
        </p:txBody>
      </p:sp>
      <p:sp>
        <p:nvSpPr>
          <p:cNvPr id="3" name="Content Placeholder 2">
            <a:extLst>
              <a:ext uri="{FF2B5EF4-FFF2-40B4-BE49-F238E27FC236}">
                <a16:creationId xmlns:a16="http://schemas.microsoft.com/office/drawing/2014/main" id="{C369502A-1799-4F8F-A10A-459979CE1665}"/>
              </a:ext>
            </a:extLst>
          </p:cNvPr>
          <p:cNvSpPr>
            <a:spLocks noGrp="1"/>
          </p:cNvSpPr>
          <p:nvPr>
            <p:ph idx="1"/>
          </p:nvPr>
        </p:nvSpPr>
        <p:spPr>
          <a:xfrm>
            <a:off x="5183717" y="988485"/>
            <a:ext cx="6172200" cy="4872567"/>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18C7497-4D3B-41E6-89FE-E98136DFB05C}"/>
              </a:ext>
            </a:extLst>
          </p:cNvPr>
          <p:cNvSpPr>
            <a:spLocks noGrp="1"/>
          </p:cNvSpPr>
          <p:nvPr>
            <p:ph type="body" sz="half" idx="2"/>
          </p:nvPr>
        </p:nvSpPr>
        <p:spPr>
          <a:xfrm>
            <a:off x="840318" y="2057400"/>
            <a:ext cx="3932767" cy="3812117"/>
          </a:xfrm>
          <a:prstGeom prst="rect">
            <a:avLst/>
          </a:prstGeo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359D52A7-A43B-48E7-9676-A1B0C917155F}"/>
              </a:ext>
            </a:extLst>
          </p:cNvPr>
          <p:cNvSpPr>
            <a:spLocks noGrp="1"/>
          </p:cNvSpPr>
          <p:nvPr>
            <p:ph type="dt" sz="half" idx="10"/>
          </p:nvPr>
        </p:nvSpPr>
        <p:spPr>
          <a:xfrm>
            <a:off x="838200" y="6356351"/>
            <a:ext cx="2743200" cy="366183"/>
          </a:xfrm>
          <a:prstGeom prst="rect">
            <a:avLst/>
          </a:prstGeom>
        </p:spPr>
        <p:txBody>
          <a:bodyPr/>
          <a:lstStyle/>
          <a:p>
            <a:fld id="{EAA9BFFD-BC13-45E6-916A-A6DE31142D10}" type="datetimeFigureOut">
              <a:rPr lang="en-US" smtClean="0"/>
              <a:t>3/31/2023</a:t>
            </a:fld>
            <a:endParaRPr lang="en-US"/>
          </a:p>
        </p:txBody>
      </p:sp>
      <p:sp>
        <p:nvSpPr>
          <p:cNvPr id="6" name="Footer Placeholder 5">
            <a:extLst>
              <a:ext uri="{FF2B5EF4-FFF2-40B4-BE49-F238E27FC236}">
                <a16:creationId xmlns:a16="http://schemas.microsoft.com/office/drawing/2014/main" id="{0268ECFF-D5C5-456D-B892-C7713F783EDB}"/>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1943CCC-E232-4C22-8977-F7ADE63017AA}"/>
              </a:ext>
            </a:extLst>
          </p:cNvPr>
          <p:cNvSpPr>
            <a:spLocks noGrp="1"/>
          </p:cNvSpPr>
          <p:nvPr>
            <p:ph type="sldNum" sz="quarter" idx="12"/>
          </p:nvPr>
        </p:nvSpPr>
        <p:spPr>
          <a:xfrm>
            <a:off x="8610600" y="6356351"/>
            <a:ext cx="2743200" cy="366183"/>
          </a:xfrm>
          <a:prstGeom prst="rect">
            <a:avLst/>
          </a:prstGeom>
        </p:spPr>
        <p:txBody>
          <a:bodyPr/>
          <a:lstStyle/>
          <a:p>
            <a:fld id="{AB35656F-3E7F-4ADE-BA06-A5C39D731A19}" type="slidenum">
              <a:rPr lang="en-US" smtClean="0"/>
              <a:t>‹#›</a:t>
            </a:fld>
            <a:endParaRPr lang="en-US"/>
          </a:p>
        </p:txBody>
      </p:sp>
    </p:spTree>
    <p:extLst>
      <p:ext uri="{BB962C8B-B14F-4D97-AF65-F5344CB8AC3E}">
        <p14:creationId xmlns:p14="http://schemas.microsoft.com/office/powerpoint/2010/main" val="877846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4F43B-0574-4014-923E-72840080152B}"/>
              </a:ext>
            </a:extLst>
          </p:cNvPr>
          <p:cNvSpPr>
            <a:spLocks noGrp="1"/>
          </p:cNvSpPr>
          <p:nvPr>
            <p:ph type="title"/>
          </p:nvPr>
        </p:nvSpPr>
        <p:spPr>
          <a:xfrm>
            <a:off x="840318" y="457200"/>
            <a:ext cx="3932767" cy="1600200"/>
          </a:xfrm>
          <a:prstGeom prst="rect">
            <a:avLst/>
          </a:prstGeom>
        </p:spPr>
        <p:txBody>
          <a:bodyPr anchor="b"/>
          <a:lstStyle>
            <a:lvl1pPr>
              <a:defRPr sz="4267"/>
            </a:lvl1pPr>
          </a:lstStyle>
          <a:p>
            <a:r>
              <a:rPr lang="en-US"/>
              <a:t>Click to edit Master title style</a:t>
            </a:r>
          </a:p>
        </p:txBody>
      </p:sp>
      <p:sp>
        <p:nvSpPr>
          <p:cNvPr id="3" name="Picture Placeholder 2">
            <a:extLst>
              <a:ext uri="{FF2B5EF4-FFF2-40B4-BE49-F238E27FC236}">
                <a16:creationId xmlns:a16="http://schemas.microsoft.com/office/drawing/2014/main" id="{76039547-B50E-40C3-A4D3-27EF85C6B5F8}"/>
              </a:ext>
            </a:extLst>
          </p:cNvPr>
          <p:cNvSpPr>
            <a:spLocks noGrp="1"/>
          </p:cNvSpPr>
          <p:nvPr>
            <p:ph type="pic" idx="1"/>
          </p:nvPr>
        </p:nvSpPr>
        <p:spPr>
          <a:xfrm>
            <a:off x="5183717" y="988485"/>
            <a:ext cx="6172200" cy="4872567"/>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a:extLst>
              <a:ext uri="{FF2B5EF4-FFF2-40B4-BE49-F238E27FC236}">
                <a16:creationId xmlns:a16="http://schemas.microsoft.com/office/drawing/2014/main" id="{343FD932-6905-4916-A603-1AA578F57BA3}"/>
              </a:ext>
            </a:extLst>
          </p:cNvPr>
          <p:cNvSpPr>
            <a:spLocks noGrp="1"/>
          </p:cNvSpPr>
          <p:nvPr>
            <p:ph type="body" sz="half" idx="2"/>
          </p:nvPr>
        </p:nvSpPr>
        <p:spPr>
          <a:xfrm>
            <a:off x="840318" y="2057400"/>
            <a:ext cx="3932767" cy="3812117"/>
          </a:xfrm>
          <a:prstGeom prst="rect">
            <a:avLst/>
          </a:prstGeo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ECBD8CBD-D847-4D8B-B05C-F99EA1BE9827}"/>
              </a:ext>
            </a:extLst>
          </p:cNvPr>
          <p:cNvSpPr>
            <a:spLocks noGrp="1"/>
          </p:cNvSpPr>
          <p:nvPr>
            <p:ph type="dt" sz="half" idx="10"/>
          </p:nvPr>
        </p:nvSpPr>
        <p:spPr>
          <a:xfrm>
            <a:off x="838200" y="6356351"/>
            <a:ext cx="2743200" cy="366183"/>
          </a:xfrm>
          <a:prstGeom prst="rect">
            <a:avLst/>
          </a:prstGeom>
        </p:spPr>
        <p:txBody>
          <a:bodyPr/>
          <a:lstStyle/>
          <a:p>
            <a:fld id="{EAA9BFFD-BC13-45E6-916A-A6DE31142D10}" type="datetimeFigureOut">
              <a:rPr lang="en-US" smtClean="0"/>
              <a:t>3/31/2023</a:t>
            </a:fld>
            <a:endParaRPr lang="en-US"/>
          </a:p>
        </p:txBody>
      </p:sp>
      <p:sp>
        <p:nvSpPr>
          <p:cNvPr id="6" name="Footer Placeholder 5">
            <a:extLst>
              <a:ext uri="{FF2B5EF4-FFF2-40B4-BE49-F238E27FC236}">
                <a16:creationId xmlns:a16="http://schemas.microsoft.com/office/drawing/2014/main" id="{C1C625EB-3924-4421-B156-D188806A05B4}"/>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6EE7A32-D16A-4492-AFAC-EF3E314D7FE4}"/>
              </a:ext>
            </a:extLst>
          </p:cNvPr>
          <p:cNvSpPr>
            <a:spLocks noGrp="1"/>
          </p:cNvSpPr>
          <p:nvPr>
            <p:ph type="sldNum" sz="quarter" idx="12"/>
          </p:nvPr>
        </p:nvSpPr>
        <p:spPr>
          <a:xfrm>
            <a:off x="8610600" y="6356351"/>
            <a:ext cx="2743200" cy="366183"/>
          </a:xfrm>
          <a:prstGeom prst="rect">
            <a:avLst/>
          </a:prstGeom>
        </p:spPr>
        <p:txBody>
          <a:bodyPr/>
          <a:lstStyle/>
          <a:p>
            <a:fld id="{AB35656F-3E7F-4ADE-BA06-A5C39D731A19}" type="slidenum">
              <a:rPr lang="en-US" smtClean="0"/>
              <a:t>‹#›</a:t>
            </a:fld>
            <a:endParaRPr lang="en-US"/>
          </a:p>
        </p:txBody>
      </p:sp>
    </p:spTree>
    <p:extLst>
      <p:ext uri="{BB962C8B-B14F-4D97-AF65-F5344CB8AC3E}">
        <p14:creationId xmlns:p14="http://schemas.microsoft.com/office/powerpoint/2010/main" val="20022405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648D9-CB8C-4DC5-816A-24C7A2590F20}"/>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8200413-CB44-4A4B-9983-B6265D73414F}"/>
              </a:ext>
            </a:extLst>
          </p:cNvPr>
          <p:cNvSpPr>
            <a:spLocks noGrp="1"/>
          </p:cNvSpPr>
          <p:nvPr>
            <p:ph type="body" orient="vert" idx="1"/>
          </p:nvPr>
        </p:nvSpPr>
        <p:spPr>
          <a:xfrm>
            <a:off x="838200" y="1826684"/>
            <a:ext cx="10515600" cy="434974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406D65-1E31-4BC4-81F5-FC0F8044DD4D}"/>
              </a:ext>
            </a:extLst>
          </p:cNvPr>
          <p:cNvSpPr>
            <a:spLocks noGrp="1"/>
          </p:cNvSpPr>
          <p:nvPr>
            <p:ph type="dt" sz="half" idx="10"/>
          </p:nvPr>
        </p:nvSpPr>
        <p:spPr>
          <a:xfrm>
            <a:off x="838200" y="6356351"/>
            <a:ext cx="2743200" cy="366183"/>
          </a:xfrm>
          <a:prstGeom prst="rect">
            <a:avLst/>
          </a:prstGeom>
        </p:spPr>
        <p:txBody>
          <a:bodyPr/>
          <a:lstStyle/>
          <a:p>
            <a:fld id="{EAA9BFFD-BC13-45E6-916A-A6DE31142D10}" type="datetimeFigureOut">
              <a:rPr lang="en-US" smtClean="0"/>
              <a:t>3/31/2023</a:t>
            </a:fld>
            <a:endParaRPr lang="en-US"/>
          </a:p>
        </p:txBody>
      </p:sp>
      <p:sp>
        <p:nvSpPr>
          <p:cNvPr id="5" name="Footer Placeholder 4">
            <a:extLst>
              <a:ext uri="{FF2B5EF4-FFF2-40B4-BE49-F238E27FC236}">
                <a16:creationId xmlns:a16="http://schemas.microsoft.com/office/drawing/2014/main" id="{D2A2D9C3-5A1B-412A-A53B-85A57B46E9F1}"/>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0A5D6C3-0EF2-4DCD-A1ED-680369653177}"/>
              </a:ext>
            </a:extLst>
          </p:cNvPr>
          <p:cNvSpPr>
            <a:spLocks noGrp="1"/>
          </p:cNvSpPr>
          <p:nvPr>
            <p:ph type="sldNum" sz="quarter" idx="12"/>
          </p:nvPr>
        </p:nvSpPr>
        <p:spPr>
          <a:xfrm>
            <a:off x="8610600" y="6356351"/>
            <a:ext cx="2743200" cy="366183"/>
          </a:xfrm>
          <a:prstGeom prst="rect">
            <a:avLst/>
          </a:prstGeom>
        </p:spPr>
        <p:txBody>
          <a:bodyPr/>
          <a:lstStyle/>
          <a:p>
            <a:fld id="{AB35656F-3E7F-4ADE-BA06-A5C39D731A19}" type="slidenum">
              <a:rPr lang="en-US" smtClean="0"/>
              <a:t>‹#›</a:t>
            </a:fld>
            <a:endParaRPr lang="en-US"/>
          </a:p>
        </p:txBody>
      </p:sp>
    </p:spTree>
    <p:extLst>
      <p:ext uri="{BB962C8B-B14F-4D97-AF65-F5344CB8AC3E}">
        <p14:creationId xmlns:p14="http://schemas.microsoft.com/office/powerpoint/2010/main" val="33051019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3EE381-AF23-4C9C-B8EC-FB02598605C8}"/>
              </a:ext>
            </a:extLst>
          </p:cNvPr>
          <p:cNvSpPr>
            <a:spLocks noGrp="1"/>
          </p:cNvSpPr>
          <p:nvPr>
            <p:ph type="title" orient="vert"/>
          </p:nvPr>
        </p:nvSpPr>
        <p:spPr>
          <a:xfrm>
            <a:off x="8724901" y="366185"/>
            <a:ext cx="2628900" cy="5810249"/>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798D382-D498-44AC-A0ED-D91C3DCB5116}"/>
              </a:ext>
            </a:extLst>
          </p:cNvPr>
          <p:cNvSpPr>
            <a:spLocks noGrp="1"/>
          </p:cNvSpPr>
          <p:nvPr>
            <p:ph type="body" orient="vert" idx="1"/>
          </p:nvPr>
        </p:nvSpPr>
        <p:spPr>
          <a:xfrm>
            <a:off x="838201" y="366185"/>
            <a:ext cx="7683500" cy="581024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7C20E0-404D-4036-BA07-0E2DF556E389}"/>
              </a:ext>
            </a:extLst>
          </p:cNvPr>
          <p:cNvSpPr>
            <a:spLocks noGrp="1"/>
          </p:cNvSpPr>
          <p:nvPr>
            <p:ph type="dt" sz="half" idx="10"/>
          </p:nvPr>
        </p:nvSpPr>
        <p:spPr>
          <a:xfrm>
            <a:off x="838200" y="6356351"/>
            <a:ext cx="2743200" cy="366183"/>
          </a:xfrm>
          <a:prstGeom prst="rect">
            <a:avLst/>
          </a:prstGeom>
        </p:spPr>
        <p:txBody>
          <a:bodyPr/>
          <a:lstStyle/>
          <a:p>
            <a:fld id="{EAA9BFFD-BC13-45E6-916A-A6DE31142D10}" type="datetimeFigureOut">
              <a:rPr lang="en-US" smtClean="0"/>
              <a:t>3/31/2023</a:t>
            </a:fld>
            <a:endParaRPr lang="en-US"/>
          </a:p>
        </p:txBody>
      </p:sp>
      <p:sp>
        <p:nvSpPr>
          <p:cNvPr id="5" name="Footer Placeholder 4">
            <a:extLst>
              <a:ext uri="{FF2B5EF4-FFF2-40B4-BE49-F238E27FC236}">
                <a16:creationId xmlns:a16="http://schemas.microsoft.com/office/drawing/2014/main" id="{F5E45594-1107-4D74-A203-E29C6E30165F}"/>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EC2AD90-3645-4691-9A96-99A871B45153}"/>
              </a:ext>
            </a:extLst>
          </p:cNvPr>
          <p:cNvSpPr>
            <a:spLocks noGrp="1"/>
          </p:cNvSpPr>
          <p:nvPr>
            <p:ph type="sldNum" sz="quarter" idx="12"/>
          </p:nvPr>
        </p:nvSpPr>
        <p:spPr>
          <a:xfrm>
            <a:off x="8610600" y="6356351"/>
            <a:ext cx="2743200" cy="366183"/>
          </a:xfrm>
          <a:prstGeom prst="rect">
            <a:avLst/>
          </a:prstGeom>
        </p:spPr>
        <p:txBody>
          <a:bodyPr/>
          <a:lstStyle/>
          <a:p>
            <a:fld id="{AB35656F-3E7F-4ADE-BA06-A5C39D731A19}" type="slidenum">
              <a:rPr lang="en-US" smtClean="0"/>
              <a:t>‹#›</a:t>
            </a:fld>
            <a:endParaRPr lang="en-US"/>
          </a:p>
        </p:txBody>
      </p:sp>
    </p:spTree>
    <p:extLst>
      <p:ext uri="{BB962C8B-B14F-4D97-AF65-F5344CB8AC3E}">
        <p14:creationId xmlns:p14="http://schemas.microsoft.com/office/powerpoint/2010/main" val="4135057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16A6E-A69E-481B-80EB-49C9C8E2B16C}"/>
              </a:ext>
            </a:extLst>
          </p:cNvPr>
          <p:cNvSpPr>
            <a:spLocks noGrp="1"/>
          </p:cNvSpPr>
          <p:nvPr>
            <p:ph type="ctrTitle"/>
          </p:nvPr>
        </p:nvSpPr>
        <p:spPr>
          <a:xfrm>
            <a:off x="1524000" y="1121833"/>
            <a:ext cx="9144000" cy="2387600"/>
          </a:xfrm>
          <a:prstGeom prst="rect">
            <a:avLst/>
          </a:prstGeom>
        </p:spPr>
        <p:txBody>
          <a:bodyPr anchor="b"/>
          <a:lstStyle>
            <a:lvl1pPr algn="ctr">
              <a:defRPr sz="8000"/>
            </a:lvl1pPr>
          </a:lstStyle>
          <a:p>
            <a:r>
              <a:rPr lang="en-US"/>
              <a:t>Click to edit Master title style</a:t>
            </a:r>
          </a:p>
        </p:txBody>
      </p:sp>
      <p:sp>
        <p:nvSpPr>
          <p:cNvPr id="3" name="Subtitle 2">
            <a:extLst>
              <a:ext uri="{FF2B5EF4-FFF2-40B4-BE49-F238E27FC236}">
                <a16:creationId xmlns:a16="http://schemas.microsoft.com/office/drawing/2014/main" id="{F8123A5B-00C8-4BB1-B972-CDFBA8E4D264}"/>
              </a:ext>
            </a:extLst>
          </p:cNvPr>
          <p:cNvSpPr>
            <a:spLocks noGrp="1"/>
          </p:cNvSpPr>
          <p:nvPr>
            <p:ph type="subTitle" idx="1"/>
          </p:nvPr>
        </p:nvSpPr>
        <p:spPr>
          <a:xfrm>
            <a:off x="1524000" y="3602568"/>
            <a:ext cx="9144000" cy="1655233"/>
          </a:xfrm>
          <a:prstGeom prst="rect">
            <a:avLst/>
          </a:prstGeo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a:extLst>
              <a:ext uri="{FF2B5EF4-FFF2-40B4-BE49-F238E27FC236}">
                <a16:creationId xmlns:a16="http://schemas.microsoft.com/office/drawing/2014/main" id="{C810F02C-3524-4196-9DD3-CFFCEBBE9D75}"/>
              </a:ext>
            </a:extLst>
          </p:cNvPr>
          <p:cNvSpPr>
            <a:spLocks noGrp="1"/>
          </p:cNvSpPr>
          <p:nvPr>
            <p:ph type="dt" sz="half" idx="10"/>
          </p:nvPr>
        </p:nvSpPr>
        <p:spPr>
          <a:xfrm>
            <a:off x="838200" y="6356351"/>
            <a:ext cx="2743200" cy="366183"/>
          </a:xfrm>
          <a:prstGeom prst="rect">
            <a:avLst/>
          </a:prstGeom>
        </p:spPr>
        <p:txBody>
          <a:bodyPr/>
          <a:lstStyle/>
          <a:p>
            <a:fld id="{EAA9BFFD-BC13-45E6-916A-A6DE31142D10}" type="datetimeFigureOut">
              <a:rPr lang="en-US" smtClean="0"/>
              <a:t>3/31/2023</a:t>
            </a:fld>
            <a:endParaRPr lang="en-US"/>
          </a:p>
        </p:txBody>
      </p:sp>
      <p:sp>
        <p:nvSpPr>
          <p:cNvPr id="5" name="Footer Placeholder 4">
            <a:extLst>
              <a:ext uri="{FF2B5EF4-FFF2-40B4-BE49-F238E27FC236}">
                <a16:creationId xmlns:a16="http://schemas.microsoft.com/office/drawing/2014/main" id="{83781B46-18D9-48AF-9301-6CDC90321103}"/>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C7024FF-29B2-4D8B-8879-74CEEFF36A8E}"/>
              </a:ext>
            </a:extLst>
          </p:cNvPr>
          <p:cNvSpPr>
            <a:spLocks noGrp="1"/>
          </p:cNvSpPr>
          <p:nvPr>
            <p:ph type="sldNum" sz="quarter" idx="12"/>
          </p:nvPr>
        </p:nvSpPr>
        <p:spPr>
          <a:xfrm>
            <a:off x="8610600" y="6356351"/>
            <a:ext cx="2743200" cy="366183"/>
          </a:xfrm>
          <a:prstGeom prst="rect">
            <a:avLst/>
          </a:prstGeom>
        </p:spPr>
        <p:txBody>
          <a:bodyPr/>
          <a:lstStyle/>
          <a:p>
            <a:fld id="{AB35656F-3E7F-4ADE-BA06-A5C39D731A19}" type="slidenum">
              <a:rPr lang="en-US" smtClean="0"/>
              <a:t>‹#›</a:t>
            </a:fld>
            <a:endParaRPr lang="en-US"/>
          </a:p>
        </p:txBody>
      </p:sp>
    </p:spTree>
    <p:extLst>
      <p:ext uri="{BB962C8B-B14F-4D97-AF65-F5344CB8AC3E}">
        <p14:creationId xmlns:p14="http://schemas.microsoft.com/office/powerpoint/2010/main" val="3650121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0D59EF4-CDB2-4305-A612-72A34EEE4E2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0" name="Text Placeholder 4">
            <a:extLst>
              <a:ext uri="{FF2B5EF4-FFF2-40B4-BE49-F238E27FC236}">
                <a16:creationId xmlns:a16="http://schemas.microsoft.com/office/drawing/2014/main" id="{7D891CDE-A1D8-4CA1-8E56-08771FC8AC22}"/>
              </a:ext>
            </a:extLst>
          </p:cNvPr>
          <p:cNvSpPr txBox="1">
            <a:spLocks/>
          </p:cNvSpPr>
          <p:nvPr userDrawn="1"/>
        </p:nvSpPr>
        <p:spPr>
          <a:xfrm>
            <a:off x="6053667" y="6522345"/>
            <a:ext cx="1614117" cy="287259"/>
          </a:xfrm>
          <a:prstGeom prst="rect">
            <a:avLst/>
          </a:prstGeom>
          <a:noFill/>
        </p:spPr>
        <p:txBody>
          <a:bodyPr wrap="none" rtlCol="0" anchor="ctr" anchorCtr="0">
            <a:noAutofit/>
          </a:bodyPr>
          <a:lstStyle>
            <a:defPPr>
              <a:defRPr lang="en-US"/>
            </a:defPPr>
            <a:lvl1pPr defTabSz="914400">
              <a:defRPr sz="800" b="1">
                <a:solidFill>
                  <a:schemeClr val="tx1">
                    <a:lumMod val="75000"/>
                  </a:schemeClr>
                </a:solidFill>
                <a:latin typeface="+mj-lt"/>
              </a:defRPr>
            </a:lvl1pPr>
            <a:lvl2pPr marL="457200" defTabSz="914400">
              <a:defRPr sz="1800"/>
            </a:lvl2pPr>
            <a:lvl3pPr marL="914400" defTabSz="914400">
              <a:defRPr sz="1800"/>
            </a:lvl3pPr>
            <a:lvl4pPr marL="1371600" defTabSz="914400">
              <a:defRPr sz="1800"/>
            </a:lvl4pPr>
            <a:lvl5pPr marL="1828800" defTabSz="914400">
              <a:defRPr sz="1800"/>
            </a:lvl5pPr>
            <a:lvl6pPr marL="2286000" defTabSz="914400">
              <a:defRPr sz="1800"/>
            </a:lvl6pPr>
            <a:lvl7pPr marL="2743200" defTabSz="914400">
              <a:defRPr sz="1800"/>
            </a:lvl7pPr>
            <a:lvl8pPr marL="3200400" defTabSz="914400">
              <a:defRPr sz="1800"/>
            </a:lvl8pPr>
            <a:lvl9pPr marL="3657600" defTabSz="914400">
              <a:defRPr sz="1800"/>
            </a:lvl9pPr>
          </a:lstStyle>
          <a:p>
            <a:pPr lvl="0"/>
            <a:r>
              <a:rPr lang="en-US" sz="1067" b="0">
                <a:solidFill>
                  <a:schemeClr val="tx1">
                    <a:lumMod val="75000"/>
                    <a:lumOff val="25000"/>
                  </a:schemeClr>
                </a:solidFill>
              </a:rPr>
              <a:t>CTDOL confidential</a:t>
            </a:r>
          </a:p>
        </p:txBody>
      </p:sp>
      <p:sp>
        <p:nvSpPr>
          <p:cNvPr id="11" name="Rectangle 71">
            <a:extLst>
              <a:ext uri="{FF2B5EF4-FFF2-40B4-BE49-F238E27FC236}">
                <a16:creationId xmlns:a16="http://schemas.microsoft.com/office/drawing/2014/main" id="{DA48BED7-0C59-4C2D-89A2-F70C734F338A}"/>
              </a:ext>
            </a:extLst>
          </p:cNvPr>
          <p:cNvSpPr txBox="1">
            <a:spLocks noChangeArrowheads="1"/>
          </p:cNvSpPr>
          <p:nvPr userDrawn="1"/>
        </p:nvSpPr>
        <p:spPr bwMode="auto">
          <a:xfrm>
            <a:off x="5732464" y="6485793"/>
            <a:ext cx="400784" cy="3603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marR="0" lvl="0" indent="0" algn="ctr" defTabSz="914400" fontAlgn="auto">
              <a:lnSpc>
                <a:spcPct val="100000"/>
              </a:lnSpc>
              <a:spcBef>
                <a:spcPts val="0"/>
              </a:spcBef>
              <a:spcAft>
                <a:spcPts val="0"/>
              </a:spcAft>
              <a:buClrTx/>
              <a:buSzTx/>
              <a:buFontTx/>
              <a:buNone/>
              <a:tabLst/>
              <a:defRPr sz="800" b="1">
                <a:solidFill>
                  <a:schemeClr val="bg1">
                    <a:lumMod val="50000"/>
                  </a:schemeClr>
                </a:solidFill>
                <a:latin typeface="+mj-lt"/>
                <a:cs typeface="Arial" pitchFamily="34" charset="0"/>
              </a:defRPr>
            </a:lvl1pPr>
            <a:lvl2pPr marL="457200" defTabSz="914400">
              <a:defRPr sz="1800"/>
            </a:lvl2pPr>
            <a:lvl3pPr marL="914400" defTabSz="914400">
              <a:defRPr sz="1800"/>
            </a:lvl3pPr>
            <a:lvl4pPr marL="1371600" defTabSz="914400">
              <a:defRPr sz="1800"/>
            </a:lvl4pPr>
            <a:lvl5pPr marL="1828800" defTabSz="914400">
              <a:defRPr sz="1800"/>
            </a:lvl5pPr>
            <a:lvl6pPr marL="2286000" defTabSz="914400">
              <a:defRPr sz="1800"/>
            </a:lvl6pPr>
            <a:lvl7pPr marL="2743200" defTabSz="914400">
              <a:defRPr sz="1800"/>
            </a:lvl7pPr>
            <a:lvl8pPr marL="3200400" defTabSz="914400">
              <a:defRPr sz="1800"/>
            </a:lvl8pPr>
            <a:lvl9pPr marL="3657600" defTabSz="914400">
              <a:defRPr sz="1800"/>
            </a:lvl9pPr>
          </a:lstStyle>
          <a:p>
            <a:pPr lvl="0"/>
            <a:fld id="{13B55AB4-0D57-4FBE-946B-A81E4A9D2A4C}" type="slidenum">
              <a:rPr lang="en-US" sz="1067" noProof="0" smtClean="0"/>
              <a:pPr lvl="0"/>
              <a:t>‹#›</a:t>
            </a:fld>
            <a:r>
              <a:rPr lang="en-US" sz="1067" noProof="0"/>
              <a:t> </a:t>
            </a:r>
          </a:p>
        </p:txBody>
      </p:sp>
      <p:cxnSp>
        <p:nvCxnSpPr>
          <p:cNvPr id="12" name="Straight Connector 11">
            <a:extLst>
              <a:ext uri="{FF2B5EF4-FFF2-40B4-BE49-F238E27FC236}">
                <a16:creationId xmlns:a16="http://schemas.microsoft.com/office/drawing/2014/main" id="{FDEA3EBC-EB61-492B-A650-D68BC6F7BEE3}"/>
              </a:ext>
            </a:extLst>
          </p:cNvPr>
          <p:cNvCxnSpPr/>
          <p:nvPr userDrawn="1"/>
        </p:nvCxnSpPr>
        <p:spPr>
          <a:xfrm>
            <a:off x="6086669" y="6593416"/>
            <a:ext cx="0" cy="169560"/>
          </a:xfrm>
          <a:prstGeom prst="line">
            <a:avLst/>
          </a:prstGeom>
          <a:ln>
            <a:solidFill>
              <a:srgbClr val="80828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7311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0D59EF4-CDB2-4305-A612-72A34EEE4E2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0" name="Text Placeholder 4">
            <a:extLst>
              <a:ext uri="{FF2B5EF4-FFF2-40B4-BE49-F238E27FC236}">
                <a16:creationId xmlns:a16="http://schemas.microsoft.com/office/drawing/2014/main" id="{7D891CDE-A1D8-4CA1-8E56-08771FC8AC22}"/>
              </a:ext>
            </a:extLst>
          </p:cNvPr>
          <p:cNvSpPr txBox="1">
            <a:spLocks/>
          </p:cNvSpPr>
          <p:nvPr userDrawn="1"/>
        </p:nvSpPr>
        <p:spPr>
          <a:xfrm>
            <a:off x="6053667" y="6522345"/>
            <a:ext cx="1614117" cy="287259"/>
          </a:xfrm>
          <a:prstGeom prst="rect">
            <a:avLst/>
          </a:prstGeom>
          <a:noFill/>
        </p:spPr>
        <p:txBody>
          <a:bodyPr wrap="none" rtlCol="0" anchor="ctr" anchorCtr="0">
            <a:noAutofit/>
          </a:bodyPr>
          <a:lstStyle>
            <a:defPPr>
              <a:defRPr lang="en-US"/>
            </a:defPPr>
            <a:lvl1pPr defTabSz="914400">
              <a:defRPr sz="800" b="1">
                <a:solidFill>
                  <a:schemeClr val="tx1">
                    <a:lumMod val="75000"/>
                  </a:schemeClr>
                </a:solidFill>
                <a:latin typeface="+mj-lt"/>
              </a:defRPr>
            </a:lvl1pPr>
            <a:lvl2pPr marL="457200" defTabSz="914400">
              <a:defRPr sz="1800"/>
            </a:lvl2pPr>
            <a:lvl3pPr marL="914400" defTabSz="914400">
              <a:defRPr sz="1800"/>
            </a:lvl3pPr>
            <a:lvl4pPr marL="1371600" defTabSz="914400">
              <a:defRPr sz="1800"/>
            </a:lvl4pPr>
            <a:lvl5pPr marL="1828800" defTabSz="914400">
              <a:defRPr sz="1800"/>
            </a:lvl5pPr>
            <a:lvl6pPr marL="2286000" defTabSz="914400">
              <a:defRPr sz="1800"/>
            </a:lvl6pPr>
            <a:lvl7pPr marL="2743200" defTabSz="914400">
              <a:defRPr sz="1800"/>
            </a:lvl7pPr>
            <a:lvl8pPr marL="3200400" defTabSz="914400">
              <a:defRPr sz="1800"/>
            </a:lvl8pPr>
            <a:lvl9pPr marL="3657600" defTabSz="914400">
              <a:defRPr sz="1800"/>
            </a:lvl9pPr>
          </a:lstStyle>
          <a:p>
            <a:pPr lvl="0"/>
            <a:r>
              <a:rPr lang="en-US" sz="1067" b="0">
                <a:solidFill>
                  <a:schemeClr val="tx1">
                    <a:lumMod val="75000"/>
                    <a:lumOff val="25000"/>
                  </a:schemeClr>
                </a:solidFill>
              </a:rPr>
              <a:t>CTDOL confidential</a:t>
            </a:r>
          </a:p>
        </p:txBody>
      </p:sp>
      <p:sp>
        <p:nvSpPr>
          <p:cNvPr id="11" name="Rectangle 71">
            <a:extLst>
              <a:ext uri="{FF2B5EF4-FFF2-40B4-BE49-F238E27FC236}">
                <a16:creationId xmlns:a16="http://schemas.microsoft.com/office/drawing/2014/main" id="{DA48BED7-0C59-4C2D-89A2-F70C734F338A}"/>
              </a:ext>
            </a:extLst>
          </p:cNvPr>
          <p:cNvSpPr txBox="1">
            <a:spLocks noChangeArrowheads="1"/>
          </p:cNvSpPr>
          <p:nvPr userDrawn="1"/>
        </p:nvSpPr>
        <p:spPr bwMode="auto">
          <a:xfrm>
            <a:off x="5732464" y="6485793"/>
            <a:ext cx="400784" cy="3603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marR="0" lvl="0" indent="0" algn="ctr" defTabSz="914400" fontAlgn="auto">
              <a:lnSpc>
                <a:spcPct val="100000"/>
              </a:lnSpc>
              <a:spcBef>
                <a:spcPts val="0"/>
              </a:spcBef>
              <a:spcAft>
                <a:spcPts val="0"/>
              </a:spcAft>
              <a:buClrTx/>
              <a:buSzTx/>
              <a:buFontTx/>
              <a:buNone/>
              <a:tabLst/>
              <a:defRPr sz="800" b="1">
                <a:solidFill>
                  <a:schemeClr val="bg1">
                    <a:lumMod val="50000"/>
                  </a:schemeClr>
                </a:solidFill>
                <a:latin typeface="+mj-lt"/>
                <a:cs typeface="Arial" pitchFamily="34" charset="0"/>
              </a:defRPr>
            </a:lvl1pPr>
            <a:lvl2pPr marL="457200" defTabSz="914400">
              <a:defRPr sz="1800"/>
            </a:lvl2pPr>
            <a:lvl3pPr marL="914400" defTabSz="914400">
              <a:defRPr sz="1800"/>
            </a:lvl3pPr>
            <a:lvl4pPr marL="1371600" defTabSz="914400">
              <a:defRPr sz="1800"/>
            </a:lvl4pPr>
            <a:lvl5pPr marL="1828800" defTabSz="914400">
              <a:defRPr sz="1800"/>
            </a:lvl5pPr>
            <a:lvl6pPr marL="2286000" defTabSz="914400">
              <a:defRPr sz="1800"/>
            </a:lvl6pPr>
            <a:lvl7pPr marL="2743200" defTabSz="914400">
              <a:defRPr sz="1800"/>
            </a:lvl7pPr>
            <a:lvl8pPr marL="3200400" defTabSz="914400">
              <a:defRPr sz="1800"/>
            </a:lvl8pPr>
            <a:lvl9pPr marL="3657600" defTabSz="914400">
              <a:defRPr sz="1800"/>
            </a:lvl9pPr>
          </a:lstStyle>
          <a:p>
            <a:pPr lvl="0"/>
            <a:fld id="{13B55AB4-0D57-4FBE-946B-A81E4A9D2A4C}" type="slidenum">
              <a:rPr lang="en-US" sz="1067" noProof="0" smtClean="0"/>
              <a:pPr lvl="0"/>
              <a:t>‹#›</a:t>
            </a:fld>
            <a:r>
              <a:rPr lang="en-US" sz="1067" noProof="0"/>
              <a:t> </a:t>
            </a:r>
          </a:p>
        </p:txBody>
      </p:sp>
      <p:cxnSp>
        <p:nvCxnSpPr>
          <p:cNvPr id="12" name="Straight Connector 11">
            <a:extLst>
              <a:ext uri="{FF2B5EF4-FFF2-40B4-BE49-F238E27FC236}">
                <a16:creationId xmlns:a16="http://schemas.microsoft.com/office/drawing/2014/main" id="{FDEA3EBC-EB61-492B-A650-D68BC6F7BEE3}"/>
              </a:ext>
            </a:extLst>
          </p:cNvPr>
          <p:cNvCxnSpPr/>
          <p:nvPr userDrawn="1"/>
        </p:nvCxnSpPr>
        <p:spPr>
          <a:xfrm>
            <a:off x="6086669" y="6593416"/>
            <a:ext cx="0" cy="169560"/>
          </a:xfrm>
          <a:prstGeom prst="line">
            <a:avLst/>
          </a:prstGeom>
          <a:ln>
            <a:solidFill>
              <a:srgbClr val="808285"/>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5AD74585-0758-4A73-A2C5-D935E2A82EA0}"/>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582835" y="117574"/>
            <a:ext cx="1524000" cy="900831"/>
          </a:xfrm>
          <a:prstGeom prst="rect">
            <a:avLst/>
          </a:prstGeom>
        </p:spPr>
      </p:pic>
    </p:spTree>
    <p:extLst>
      <p:ext uri="{BB962C8B-B14F-4D97-AF65-F5344CB8AC3E}">
        <p14:creationId xmlns:p14="http://schemas.microsoft.com/office/powerpoint/2010/main" val="1527311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AC18F-5EE7-4AE7-AF4C-169ADC565039}"/>
              </a:ext>
            </a:extLst>
          </p:cNvPr>
          <p:cNvSpPr>
            <a:spLocks noGrp="1"/>
          </p:cNvSpPr>
          <p:nvPr>
            <p:ph type="title"/>
          </p:nvPr>
        </p:nvSpPr>
        <p:spPr>
          <a:xfrm>
            <a:off x="831851" y="1710268"/>
            <a:ext cx="10515600" cy="2853267"/>
          </a:xfrm>
          <a:prstGeom prst="rect">
            <a:avLst/>
          </a:prstGeom>
        </p:spPr>
        <p:txBody>
          <a:bodyPr anchor="b"/>
          <a:lstStyle>
            <a:lvl1pPr>
              <a:defRPr sz="8000"/>
            </a:lvl1pPr>
          </a:lstStyle>
          <a:p>
            <a:r>
              <a:rPr lang="en-US"/>
              <a:t>Click to edit Master title style</a:t>
            </a:r>
          </a:p>
        </p:txBody>
      </p:sp>
      <p:sp>
        <p:nvSpPr>
          <p:cNvPr id="3" name="Text Placeholder 2">
            <a:extLst>
              <a:ext uri="{FF2B5EF4-FFF2-40B4-BE49-F238E27FC236}">
                <a16:creationId xmlns:a16="http://schemas.microsoft.com/office/drawing/2014/main" id="{552DC3D8-EBB5-403C-AA75-2B3F8FAE30CA}"/>
              </a:ext>
            </a:extLst>
          </p:cNvPr>
          <p:cNvSpPr>
            <a:spLocks noGrp="1"/>
          </p:cNvSpPr>
          <p:nvPr>
            <p:ph type="body" idx="1"/>
          </p:nvPr>
        </p:nvSpPr>
        <p:spPr>
          <a:xfrm>
            <a:off x="831851" y="4588935"/>
            <a:ext cx="10515600" cy="1500717"/>
          </a:xfrm>
          <a:prstGeom prst="rect">
            <a:avLst/>
          </a:prstGeom>
        </p:spPr>
        <p:txBody>
          <a:bodyPr/>
          <a:lstStyle>
            <a:lvl1pPr marL="0" indent="0">
              <a:buNone/>
              <a:defRPr sz="3200">
                <a:solidFill>
                  <a:schemeClr val="tx1">
                    <a:tint val="75000"/>
                  </a:schemeClr>
                </a:solidFill>
              </a:defRPr>
            </a:lvl1pPr>
            <a:lvl2pPr marL="609570" indent="0">
              <a:buNone/>
              <a:defRPr sz="2667">
                <a:solidFill>
                  <a:schemeClr val="tx1">
                    <a:tint val="75000"/>
                  </a:schemeClr>
                </a:solidFill>
              </a:defRPr>
            </a:lvl2pPr>
            <a:lvl3pPr marL="1219140" indent="0">
              <a:buNone/>
              <a:defRPr sz="2400">
                <a:solidFill>
                  <a:schemeClr val="tx1">
                    <a:tint val="75000"/>
                  </a:schemeClr>
                </a:solidFill>
              </a:defRPr>
            </a:lvl3pPr>
            <a:lvl4pPr marL="1828709" indent="0">
              <a:buNone/>
              <a:defRPr sz="2133">
                <a:solidFill>
                  <a:schemeClr val="tx1">
                    <a:tint val="75000"/>
                  </a:schemeClr>
                </a:solidFill>
              </a:defRPr>
            </a:lvl4pPr>
            <a:lvl5pPr marL="2438278" indent="0">
              <a:buNone/>
              <a:defRPr sz="2133">
                <a:solidFill>
                  <a:schemeClr val="tx1">
                    <a:tint val="75000"/>
                  </a:schemeClr>
                </a:solidFill>
              </a:defRPr>
            </a:lvl5pPr>
            <a:lvl6pPr marL="3047848" indent="0">
              <a:buNone/>
              <a:defRPr sz="2133">
                <a:solidFill>
                  <a:schemeClr val="tx1">
                    <a:tint val="75000"/>
                  </a:schemeClr>
                </a:solidFill>
              </a:defRPr>
            </a:lvl6pPr>
            <a:lvl7pPr marL="3657418" indent="0">
              <a:buNone/>
              <a:defRPr sz="2133">
                <a:solidFill>
                  <a:schemeClr val="tx1">
                    <a:tint val="75000"/>
                  </a:schemeClr>
                </a:solidFill>
              </a:defRPr>
            </a:lvl7pPr>
            <a:lvl8pPr marL="4266987" indent="0">
              <a:buNone/>
              <a:defRPr sz="2133">
                <a:solidFill>
                  <a:schemeClr val="tx1">
                    <a:tint val="75000"/>
                  </a:schemeClr>
                </a:solidFill>
              </a:defRPr>
            </a:lvl8pPr>
            <a:lvl9pPr marL="4876557" indent="0">
              <a:buNone/>
              <a:defRPr sz="21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F71FCF-2D76-403C-AED9-ADC8432DE66C}"/>
              </a:ext>
            </a:extLst>
          </p:cNvPr>
          <p:cNvSpPr>
            <a:spLocks noGrp="1"/>
          </p:cNvSpPr>
          <p:nvPr>
            <p:ph type="dt" sz="half" idx="10"/>
          </p:nvPr>
        </p:nvSpPr>
        <p:spPr>
          <a:xfrm>
            <a:off x="838200" y="6356353"/>
            <a:ext cx="2743200" cy="366183"/>
          </a:xfrm>
          <a:prstGeom prst="rect">
            <a:avLst/>
          </a:prstGeom>
        </p:spPr>
        <p:txBody>
          <a:bodyPr/>
          <a:lstStyle/>
          <a:p>
            <a:fld id="{EAA9BFFD-BC13-45E6-916A-A6DE31142D10}" type="datetimeFigureOut">
              <a:rPr lang="en-US" smtClean="0"/>
              <a:t>3/31/2023</a:t>
            </a:fld>
            <a:endParaRPr lang="en-US"/>
          </a:p>
        </p:txBody>
      </p:sp>
      <p:sp>
        <p:nvSpPr>
          <p:cNvPr id="5" name="Footer Placeholder 4">
            <a:extLst>
              <a:ext uri="{FF2B5EF4-FFF2-40B4-BE49-F238E27FC236}">
                <a16:creationId xmlns:a16="http://schemas.microsoft.com/office/drawing/2014/main" id="{1D2CD6E7-064C-4F49-B401-A08E61A86F98}"/>
              </a:ext>
            </a:extLst>
          </p:cNvPr>
          <p:cNvSpPr>
            <a:spLocks noGrp="1"/>
          </p:cNvSpPr>
          <p:nvPr>
            <p:ph type="ftr" sz="quarter" idx="11"/>
          </p:nvPr>
        </p:nvSpPr>
        <p:spPr>
          <a:xfrm>
            <a:off x="4038600" y="6356353"/>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C93D43D-7B91-4215-878C-3207569936F0}"/>
              </a:ext>
            </a:extLst>
          </p:cNvPr>
          <p:cNvSpPr>
            <a:spLocks noGrp="1"/>
          </p:cNvSpPr>
          <p:nvPr>
            <p:ph type="sldNum" sz="quarter" idx="12"/>
          </p:nvPr>
        </p:nvSpPr>
        <p:spPr>
          <a:xfrm>
            <a:off x="8610600" y="6356353"/>
            <a:ext cx="2743200" cy="366183"/>
          </a:xfrm>
          <a:prstGeom prst="rect">
            <a:avLst/>
          </a:prstGeom>
        </p:spPr>
        <p:txBody>
          <a:bodyPr/>
          <a:lstStyle/>
          <a:p>
            <a:fld id="{AB35656F-3E7F-4ADE-BA06-A5C39D731A19}" type="slidenum">
              <a:rPr lang="en-US" smtClean="0"/>
              <a:t>‹#›</a:t>
            </a:fld>
            <a:endParaRPr lang="en-US"/>
          </a:p>
        </p:txBody>
      </p:sp>
    </p:spTree>
    <p:extLst>
      <p:ext uri="{BB962C8B-B14F-4D97-AF65-F5344CB8AC3E}">
        <p14:creationId xmlns:p14="http://schemas.microsoft.com/office/powerpoint/2010/main" val="3294972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0D59EF4-CDB2-4305-A612-72A34EEE4E2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0" name="Text Placeholder 4">
            <a:extLst>
              <a:ext uri="{FF2B5EF4-FFF2-40B4-BE49-F238E27FC236}">
                <a16:creationId xmlns:a16="http://schemas.microsoft.com/office/drawing/2014/main" id="{7D891CDE-A1D8-4CA1-8E56-08771FC8AC22}"/>
              </a:ext>
            </a:extLst>
          </p:cNvPr>
          <p:cNvSpPr txBox="1">
            <a:spLocks/>
          </p:cNvSpPr>
          <p:nvPr userDrawn="1"/>
        </p:nvSpPr>
        <p:spPr>
          <a:xfrm>
            <a:off x="6053667" y="6522345"/>
            <a:ext cx="1614117" cy="287259"/>
          </a:xfrm>
          <a:prstGeom prst="rect">
            <a:avLst/>
          </a:prstGeom>
          <a:noFill/>
        </p:spPr>
        <p:txBody>
          <a:bodyPr wrap="none" rtlCol="0" anchor="ctr" anchorCtr="0">
            <a:noAutofit/>
          </a:bodyPr>
          <a:lstStyle>
            <a:defPPr>
              <a:defRPr lang="en-US"/>
            </a:defPPr>
            <a:lvl1pPr defTabSz="914400">
              <a:defRPr sz="800" b="1">
                <a:solidFill>
                  <a:schemeClr val="tx1">
                    <a:lumMod val="75000"/>
                  </a:schemeClr>
                </a:solidFill>
                <a:latin typeface="+mj-lt"/>
              </a:defRPr>
            </a:lvl1pPr>
            <a:lvl2pPr marL="457200" defTabSz="914400">
              <a:defRPr sz="1800"/>
            </a:lvl2pPr>
            <a:lvl3pPr marL="914400" defTabSz="914400">
              <a:defRPr sz="1800"/>
            </a:lvl3pPr>
            <a:lvl4pPr marL="1371600" defTabSz="914400">
              <a:defRPr sz="1800"/>
            </a:lvl4pPr>
            <a:lvl5pPr marL="1828800" defTabSz="914400">
              <a:defRPr sz="1800"/>
            </a:lvl5pPr>
            <a:lvl6pPr marL="2286000" defTabSz="914400">
              <a:defRPr sz="1800"/>
            </a:lvl6pPr>
            <a:lvl7pPr marL="2743200" defTabSz="914400">
              <a:defRPr sz="1800"/>
            </a:lvl7pPr>
            <a:lvl8pPr marL="3200400" defTabSz="914400">
              <a:defRPr sz="1800"/>
            </a:lvl8pPr>
            <a:lvl9pPr marL="3657600" defTabSz="914400">
              <a:defRPr sz="1800"/>
            </a:lvl9pPr>
          </a:lstStyle>
          <a:p>
            <a:pPr lvl="0"/>
            <a:r>
              <a:rPr lang="en-US" sz="1067" b="0">
                <a:solidFill>
                  <a:schemeClr val="tx1">
                    <a:lumMod val="75000"/>
                    <a:lumOff val="25000"/>
                  </a:schemeClr>
                </a:solidFill>
              </a:rPr>
              <a:t>CTDOL confidential</a:t>
            </a:r>
          </a:p>
        </p:txBody>
      </p:sp>
      <p:sp>
        <p:nvSpPr>
          <p:cNvPr id="11" name="Rectangle 71">
            <a:extLst>
              <a:ext uri="{FF2B5EF4-FFF2-40B4-BE49-F238E27FC236}">
                <a16:creationId xmlns:a16="http://schemas.microsoft.com/office/drawing/2014/main" id="{DA48BED7-0C59-4C2D-89A2-F70C734F338A}"/>
              </a:ext>
            </a:extLst>
          </p:cNvPr>
          <p:cNvSpPr txBox="1">
            <a:spLocks noChangeArrowheads="1"/>
          </p:cNvSpPr>
          <p:nvPr userDrawn="1"/>
        </p:nvSpPr>
        <p:spPr bwMode="auto">
          <a:xfrm>
            <a:off x="5732464" y="6485793"/>
            <a:ext cx="400784" cy="3603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marR="0" lvl="0" indent="0" algn="ctr" defTabSz="914400" fontAlgn="auto">
              <a:lnSpc>
                <a:spcPct val="100000"/>
              </a:lnSpc>
              <a:spcBef>
                <a:spcPts val="0"/>
              </a:spcBef>
              <a:spcAft>
                <a:spcPts val="0"/>
              </a:spcAft>
              <a:buClrTx/>
              <a:buSzTx/>
              <a:buFontTx/>
              <a:buNone/>
              <a:tabLst/>
              <a:defRPr sz="800" b="1">
                <a:solidFill>
                  <a:schemeClr val="bg1">
                    <a:lumMod val="50000"/>
                  </a:schemeClr>
                </a:solidFill>
                <a:latin typeface="+mj-lt"/>
                <a:cs typeface="Arial" pitchFamily="34" charset="0"/>
              </a:defRPr>
            </a:lvl1pPr>
            <a:lvl2pPr marL="457200" defTabSz="914400">
              <a:defRPr sz="1800"/>
            </a:lvl2pPr>
            <a:lvl3pPr marL="914400" defTabSz="914400">
              <a:defRPr sz="1800"/>
            </a:lvl3pPr>
            <a:lvl4pPr marL="1371600" defTabSz="914400">
              <a:defRPr sz="1800"/>
            </a:lvl4pPr>
            <a:lvl5pPr marL="1828800" defTabSz="914400">
              <a:defRPr sz="1800"/>
            </a:lvl5pPr>
            <a:lvl6pPr marL="2286000" defTabSz="914400">
              <a:defRPr sz="1800"/>
            </a:lvl6pPr>
            <a:lvl7pPr marL="2743200" defTabSz="914400">
              <a:defRPr sz="1800"/>
            </a:lvl7pPr>
            <a:lvl8pPr marL="3200400" defTabSz="914400">
              <a:defRPr sz="1800"/>
            </a:lvl8pPr>
            <a:lvl9pPr marL="3657600" defTabSz="914400">
              <a:defRPr sz="1800"/>
            </a:lvl9pPr>
          </a:lstStyle>
          <a:p>
            <a:pPr lvl="0"/>
            <a:fld id="{13B55AB4-0D57-4FBE-946B-A81E4A9D2A4C}" type="slidenum">
              <a:rPr lang="en-US" sz="1067" noProof="0" smtClean="0"/>
              <a:pPr lvl="0"/>
              <a:t>‹#›</a:t>
            </a:fld>
            <a:r>
              <a:rPr lang="en-US" sz="1067" noProof="0"/>
              <a:t> </a:t>
            </a:r>
          </a:p>
        </p:txBody>
      </p:sp>
      <p:cxnSp>
        <p:nvCxnSpPr>
          <p:cNvPr id="12" name="Straight Connector 11">
            <a:extLst>
              <a:ext uri="{FF2B5EF4-FFF2-40B4-BE49-F238E27FC236}">
                <a16:creationId xmlns:a16="http://schemas.microsoft.com/office/drawing/2014/main" id="{FDEA3EBC-EB61-492B-A650-D68BC6F7BEE3}"/>
              </a:ext>
            </a:extLst>
          </p:cNvPr>
          <p:cNvCxnSpPr/>
          <p:nvPr userDrawn="1"/>
        </p:nvCxnSpPr>
        <p:spPr>
          <a:xfrm>
            <a:off x="6086669" y="6593416"/>
            <a:ext cx="0" cy="169560"/>
          </a:xfrm>
          <a:prstGeom prst="line">
            <a:avLst/>
          </a:prstGeom>
          <a:ln>
            <a:solidFill>
              <a:srgbClr val="808285"/>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5AD74585-0758-4A73-A2C5-D935E2A82EA0}"/>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582835" y="117574"/>
            <a:ext cx="1524000" cy="900831"/>
          </a:xfrm>
          <a:prstGeom prst="rect">
            <a:avLst/>
          </a:prstGeom>
        </p:spPr>
      </p:pic>
    </p:spTree>
    <p:extLst>
      <p:ext uri="{BB962C8B-B14F-4D97-AF65-F5344CB8AC3E}">
        <p14:creationId xmlns:p14="http://schemas.microsoft.com/office/powerpoint/2010/main" val="1527311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AC18F-5EE7-4AE7-AF4C-169ADC565039}"/>
              </a:ext>
            </a:extLst>
          </p:cNvPr>
          <p:cNvSpPr>
            <a:spLocks noGrp="1"/>
          </p:cNvSpPr>
          <p:nvPr>
            <p:ph type="title"/>
          </p:nvPr>
        </p:nvSpPr>
        <p:spPr>
          <a:xfrm>
            <a:off x="831851" y="1710267"/>
            <a:ext cx="10515600" cy="2853267"/>
          </a:xfrm>
          <a:prstGeom prst="rect">
            <a:avLst/>
          </a:prstGeom>
        </p:spPr>
        <p:txBody>
          <a:bodyPr anchor="b"/>
          <a:lstStyle>
            <a:lvl1pPr>
              <a:defRPr sz="8000"/>
            </a:lvl1pPr>
          </a:lstStyle>
          <a:p>
            <a:r>
              <a:rPr lang="en-US"/>
              <a:t>Click to edit Master title style</a:t>
            </a:r>
          </a:p>
        </p:txBody>
      </p:sp>
      <p:sp>
        <p:nvSpPr>
          <p:cNvPr id="3" name="Text Placeholder 2">
            <a:extLst>
              <a:ext uri="{FF2B5EF4-FFF2-40B4-BE49-F238E27FC236}">
                <a16:creationId xmlns:a16="http://schemas.microsoft.com/office/drawing/2014/main" id="{552DC3D8-EBB5-403C-AA75-2B3F8FAE30CA}"/>
              </a:ext>
            </a:extLst>
          </p:cNvPr>
          <p:cNvSpPr>
            <a:spLocks noGrp="1"/>
          </p:cNvSpPr>
          <p:nvPr>
            <p:ph type="body" idx="1"/>
          </p:nvPr>
        </p:nvSpPr>
        <p:spPr>
          <a:xfrm>
            <a:off x="831851" y="4588934"/>
            <a:ext cx="10515600" cy="1500717"/>
          </a:xfrm>
          <a:prstGeom prst="rect">
            <a:avLst/>
          </a:prstGeo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F71FCF-2D76-403C-AED9-ADC8432DE66C}"/>
              </a:ext>
            </a:extLst>
          </p:cNvPr>
          <p:cNvSpPr>
            <a:spLocks noGrp="1"/>
          </p:cNvSpPr>
          <p:nvPr>
            <p:ph type="dt" sz="half" idx="10"/>
          </p:nvPr>
        </p:nvSpPr>
        <p:spPr>
          <a:xfrm>
            <a:off x="838200" y="6356351"/>
            <a:ext cx="2743200" cy="366183"/>
          </a:xfrm>
          <a:prstGeom prst="rect">
            <a:avLst/>
          </a:prstGeom>
        </p:spPr>
        <p:txBody>
          <a:bodyPr/>
          <a:lstStyle/>
          <a:p>
            <a:fld id="{EAA9BFFD-BC13-45E6-916A-A6DE31142D10}" type="datetimeFigureOut">
              <a:rPr lang="en-US" smtClean="0"/>
              <a:t>3/31/2023</a:t>
            </a:fld>
            <a:endParaRPr lang="en-US"/>
          </a:p>
        </p:txBody>
      </p:sp>
      <p:sp>
        <p:nvSpPr>
          <p:cNvPr id="5" name="Footer Placeholder 4">
            <a:extLst>
              <a:ext uri="{FF2B5EF4-FFF2-40B4-BE49-F238E27FC236}">
                <a16:creationId xmlns:a16="http://schemas.microsoft.com/office/drawing/2014/main" id="{1D2CD6E7-064C-4F49-B401-A08E61A86F98}"/>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C93D43D-7B91-4215-878C-3207569936F0}"/>
              </a:ext>
            </a:extLst>
          </p:cNvPr>
          <p:cNvSpPr>
            <a:spLocks noGrp="1"/>
          </p:cNvSpPr>
          <p:nvPr>
            <p:ph type="sldNum" sz="quarter" idx="12"/>
          </p:nvPr>
        </p:nvSpPr>
        <p:spPr>
          <a:xfrm>
            <a:off x="8610600" y="6356351"/>
            <a:ext cx="2743200" cy="366183"/>
          </a:xfrm>
          <a:prstGeom prst="rect">
            <a:avLst/>
          </a:prstGeom>
        </p:spPr>
        <p:txBody>
          <a:bodyPr/>
          <a:lstStyle/>
          <a:p>
            <a:fld id="{AB35656F-3E7F-4ADE-BA06-A5C39D731A19}" type="slidenum">
              <a:rPr lang="en-US" smtClean="0"/>
              <a:t>‹#›</a:t>
            </a:fld>
            <a:endParaRPr lang="en-US"/>
          </a:p>
        </p:txBody>
      </p:sp>
    </p:spTree>
    <p:extLst>
      <p:ext uri="{BB962C8B-B14F-4D97-AF65-F5344CB8AC3E}">
        <p14:creationId xmlns:p14="http://schemas.microsoft.com/office/powerpoint/2010/main" val="3294972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3923E-D3B9-4F29-83CE-EBE4873473F3}"/>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80CB86E-7363-4899-916D-B874B530E811}"/>
              </a:ext>
            </a:extLst>
          </p:cNvPr>
          <p:cNvSpPr>
            <a:spLocks noGrp="1"/>
          </p:cNvSpPr>
          <p:nvPr>
            <p:ph sz="half" idx="1"/>
          </p:nvPr>
        </p:nvSpPr>
        <p:spPr>
          <a:xfrm>
            <a:off x="838200" y="1826684"/>
            <a:ext cx="5156200" cy="43497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4E3536B-9322-4E69-A5C0-FB121CF42F70}"/>
              </a:ext>
            </a:extLst>
          </p:cNvPr>
          <p:cNvSpPr>
            <a:spLocks noGrp="1"/>
          </p:cNvSpPr>
          <p:nvPr>
            <p:ph sz="half" idx="2"/>
          </p:nvPr>
        </p:nvSpPr>
        <p:spPr>
          <a:xfrm>
            <a:off x="6197600" y="1826684"/>
            <a:ext cx="5156200" cy="43497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F08C39B-536F-44F5-B7D4-2AB8C7A04B55}"/>
              </a:ext>
            </a:extLst>
          </p:cNvPr>
          <p:cNvSpPr>
            <a:spLocks noGrp="1"/>
          </p:cNvSpPr>
          <p:nvPr>
            <p:ph type="dt" sz="half" idx="10"/>
          </p:nvPr>
        </p:nvSpPr>
        <p:spPr>
          <a:xfrm>
            <a:off x="838200" y="6356351"/>
            <a:ext cx="2743200" cy="366183"/>
          </a:xfrm>
          <a:prstGeom prst="rect">
            <a:avLst/>
          </a:prstGeom>
        </p:spPr>
        <p:txBody>
          <a:bodyPr/>
          <a:lstStyle/>
          <a:p>
            <a:fld id="{EAA9BFFD-BC13-45E6-916A-A6DE31142D10}" type="datetimeFigureOut">
              <a:rPr lang="en-US" smtClean="0"/>
              <a:t>3/31/2023</a:t>
            </a:fld>
            <a:endParaRPr lang="en-US"/>
          </a:p>
        </p:txBody>
      </p:sp>
      <p:sp>
        <p:nvSpPr>
          <p:cNvPr id="6" name="Footer Placeholder 5">
            <a:extLst>
              <a:ext uri="{FF2B5EF4-FFF2-40B4-BE49-F238E27FC236}">
                <a16:creationId xmlns:a16="http://schemas.microsoft.com/office/drawing/2014/main" id="{1A22C248-0E6B-419C-9C30-76AC4CE57A7E}"/>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A058217-4D32-45C0-A1E9-60A6CAEB8A60}"/>
              </a:ext>
            </a:extLst>
          </p:cNvPr>
          <p:cNvSpPr>
            <a:spLocks noGrp="1"/>
          </p:cNvSpPr>
          <p:nvPr>
            <p:ph type="sldNum" sz="quarter" idx="12"/>
          </p:nvPr>
        </p:nvSpPr>
        <p:spPr>
          <a:xfrm>
            <a:off x="8610600" y="6356351"/>
            <a:ext cx="2743200" cy="366183"/>
          </a:xfrm>
          <a:prstGeom prst="rect">
            <a:avLst/>
          </a:prstGeom>
        </p:spPr>
        <p:txBody>
          <a:bodyPr/>
          <a:lstStyle/>
          <a:p>
            <a:fld id="{AB35656F-3E7F-4ADE-BA06-A5C39D731A19}" type="slidenum">
              <a:rPr lang="en-US" smtClean="0"/>
              <a:t>‹#›</a:t>
            </a:fld>
            <a:endParaRPr lang="en-US"/>
          </a:p>
        </p:txBody>
      </p:sp>
    </p:spTree>
    <p:extLst>
      <p:ext uri="{BB962C8B-B14F-4D97-AF65-F5344CB8AC3E}">
        <p14:creationId xmlns:p14="http://schemas.microsoft.com/office/powerpoint/2010/main" val="396007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F0D0F-2426-4E98-8D09-DE2A57966946}"/>
              </a:ext>
            </a:extLst>
          </p:cNvPr>
          <p:cNvSpPr>
            <a:spLocks noGrp="1"/>
          </p:cNvSpPr>
          <p:nvPr>
            <p:ph type="title"/>
          </p:nvPr>
        </p:nvSpPr>
        <p:spPr>
          <a:xfrm>
            <a:off x="840317" y="366186"/>
            <a:ext cx="10515600" cy="132503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DD874511-4BF6-487C-B0F6-8799A6FB756F}"/>
              </a:ext>
            </a:extLst>
          </p:cNvPr>
          <p:cNvSpPr>
            <a:spLocks noGrp="1"/>
          </p:cNvSpPr>
          <p:nvPr>
            <p:ph type="body" idx="1"/>
          </p:nvPr>
        </p:nvSpPr>
        <p:spPr>
          <a:xfrm>
            <a:off x="840319" y="1680634"/>
            <a:ext cx="5158316" cy="825500"/>
          </a:xfrm>
          <a:prstGeom prst="rect">
            <a:avLst/>
          </a:prstGeom>
        </p:spPr>
        <p:txBody>
          <a:bodyPr anchor="b"/>
          <a:lstStyle>
            <a:lvl1pPr marL="0" indent="0">
              <a:buNone/>
              <a:defRPr sz="3200" b="1"/>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a:t>Click to edit Master text styles</a:t>
            </a:r>
          </a:p>
        </p:txBody>
      </p:sp>
      <p:sp>
        <p:nvSpPr>
          <p:cNvPr id="4" name="Content Placeholder 3">
            <a:extLst>
              <a:ext uri="{FF2B5EF4-FFF2-40B4-BE49-F238E27FC236}">
                <a16:creationId xmlns:a16="http://schemas.microsoft.com/office/drawing/2014/main" id="{DD5D5C53-C12C-43D9-8E9C-91541137A598}"/>
              </a:ext>
            </a:extLst>
          </p:cNvPr>
          <p:cNvSpPr>
            <a:spLocks noGrp="1"/>
          </p:cNvSpPr>
          <p:nvPr>
            <p:ph sz="half" idx="2"/>
          </p:nvPr>
        </p:nvSpPr>
        <p:spPr>
          <a:xfrm>
            <a:off x="840319" y="2506133"/>
            <a:ext cx="5158316" cy="3683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D7EA3D-E767-455D-A11F-C9E005F8972E}"/>
              </a:ext>
            </a:extLst>
          </p:cNvPr>
          <p:cNvSpPr>
            <a:spLocks noGrp="1"/>
          </p:cNvSpPr>
          <p:nvPr>
            <p:ph type="body" sz="quarter" idx="3"/>
          </p:nvPr>
        </p:nvSpPr>
        <p:spPr>
          <a:xfrm>
            <a:off x="6172200" y="1680634"/>
            <a:ext cx="5183717" cy="825500"/>
          </a:xfrm>
          <a:prstGeom prst="rect">
            <a:avLst/>
          </a:prstGeom>
        </p:spPr>
        <p:txBody>
          <a:bodyPr anchor="b"/>
          <a:lstStyle>
            <a:lvl1pPr marL="0" indent="0">
              <a:buNone/>
              <a:defRPr sz="3200" b="1"/>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a:t>Click to edit Master text styles</a:t>
            </a:r>
          </a:p>
        </p:txBody>
      </p:sp>
      <p:sp>
        <p:nvSpPr>
          <p:cNvPr id="6" name="Content Placeholder 5">
            <a:extLst>
              <a:ext uri="{FF2B5EF4-FFF2-40B4-BE49-F238E27FC236}">
                <a16:creationId xmlns:a16="http://schemas.microsoft.com/office/drawing/2014/main" id="{462D5A3D-6710-47EC-899A-C0F3FA809C75}"/>
              </a:ext>
            </a:extLst>
          </p:cNvPr>
          <p:cNvSpPr>
            <a:spLocks noGrp="1"/>
          </p:cNvSpPr>
          <p:nvPr>
            <p:ph sz="quarter" idx="4"/>
          </p:nvPr>
        </p:nvSpPr>
        <p:spPr>
          <a:xfrm>
            <a:off x="6172200" y="2506133"/>
            <a:ext cx="5183717" cy="3683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B8F63FE-0B95-4DFE-8358-80C6D5D8D269}"/>
              </a:ext>
            </a:extLst>
          </p:cNvPr>
          <p:cNvSpPr>
            <a:spLocks noGrp="1"/>
          </p:cNvSpPr>
          <p:nvPr>
            <p:ph type="dt" sz="half" idx="10"/>
          </p:nvPr>
        </p:nvSpPr>
        <p:spPr>
          <a:xfrm>
            <a:off x="838200" y="6356353"/>
            <a:ext cx="2743200" cy="366183"/>
          </a:xfrm>
          <a:prstGeom prst="rect">
            <a:avLst/>
          </a:prstGeom>
        </p:spPr>
        <p:txBody>
          <a:bodyPr/>
          <a:lstStyle/>
          <a:p>
            <a:fld id="{EAA9BFFD-BC13-45E6-916A-A6DE31142D10}" type="datetimeFigureOut">
              <a:rPr lang="en-US" smtClean="0"/>
              <a:t>3/31/2023</a:t>
            </a:fld>
            <a:endParaRPr lang="en-US"/>
          </a:p>
        </p:txBody>
      </p:sp>
      <p:sp>
        <p:nvSpPr>
          <p:cNvPr id="8" name="Footer Placeholder 7">
            <a:extLst>
              <a:ext uri="{FF2B5EF4-FFF2-40B4-BE49-F238E27FC236}">
                <a16:creationId xmlns:a16="http://schemas.microsoft.com/office/drawing/2014/main" id="{A193B9D6-0FA6-4F93-97F6-F20711948340}"/>
              </a:ext>
            </a:extLst>
          </p:cNvPr>
          <p:cNvSpPr>
            <a:spLocks noGrp="1"/>
          </p:cNvSpPr>
          <p:nvPr>
            <p:ph type="ftr" sz="quarter" idx="11"/>
          </p:nvPr>
        </p:nvSpPr>
        <p:spPr>
          <a:xfrm>
            <a:off x="4038600" y="6356353"/>
            <a:ext cx="4114800" cy="366183"/>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E8E2139A-242E-4AFE-A4AD-B916EC2ECD82}"/>
              </a:ext>
            </a:extLst>
          </p:cNvPr>
          <p:cNvSpPr>
            <a:spLocks noGrp="1"/>
          </p:cNvSpPr>
          <p:nvPr>
            <p:ph type="sldNum" sz="quarter" idx="12"/>
          </p:nvPr>
        </p:nvSpPr>
        <p:spPr>
          <a:xfrm>
            <a:off x="8610600" y="6356353"/>
            <a:ext cx="2743200" cy="366183"/>
          </a:xfrm>
          <a:prstGeom prst="rect">
            <a:avLst/>
          </a:prstGeom>
        </p:spPr>
        <p:txBody>
          <a:bodyPr/>
          <a:lstStyle/>
          <a:p>
            <a:fld id="{AB35656F-3E7F-4ADE-BA06-A5C39D731A19}" type="slidenum">
              <a:rPr lang="en-US" smtClean="0"/>
              <a:t>‹#›</a:t>
            </a:fld>
            <a:endParaRPr lang="en-US"/>
          </a:p>
        </p:txBody>
      </p:sp>
    </p:spTree>
    <p:extLst>
      <p:ext uri="{BB962C8B-B14F-4D97-AF65-F5344CB8AC3E}">
        <p14:creationId xmlns:p14="http://schemas.microsoft.com/office/powerpoint/2010/main" val="1125691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375522"/>
      </p:ext>
    </p:extLst>
  </p:cSld>
  <p:clrMap bg1="lt1" tx1="dk1" bg2="lt2" tx2="dk2" accent1="accent1" accent2="accent2" accent3="accent3" accent4="accent4" accent5="accent5" accent6="accent6" hlink="hlink" folHlink="folHlink"/>
  <p:sldLayoutIdLst>
    <p:sldLayoutId id="2147484041" r:id="rId1"/>
    <p:sldLayoutId id="2147483994" r:id="rId2"/>
    <p:sldLayoutId id="2147483995" r:id="rId3"/>
    <p:sldLayoutId id="2147484048" r:id="rId4"/>
    <p:sldLayoutId id="2147484044" r:id="rId5"/>
    <p:sldLayoutId id="2147484034" r:id="rId6"/>
    <p:sldLayoutId id="2147483996" r:id="rId7"/>
    <p:sldLayoutId id="2147483997" r:id="rId8"/>
    <p:sldLayoutId id="2147484045" r:id="rId9"/>
    <p:sldLayoutId id="2147484039" r:id="rId10"/>
    <p:sldLayoutId id="2147483999" r:id="rId11"/>
    <p:sldLayoutId id="2147484000" r:id="rId12"/>
    <p:sldLayoutId id="2147484046" r:id="rId13"/>
    <p:sldLayoutId id="2147484047" r:id="rId14"/>
    <p:sldLayoutId id="2147484001" r:id="rId15"/>
    <p:sldLayoutId id="2147484002" r:id="rId16"/>
    <p:sldLayoutId id="2147484003" r:id="rId17"/>
    <p:sldLayoutId id="2147484004" r:id="rId18"/>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2" Type="http://schemas.openxmlformats.org/officeDocument/2006/relationships/image" Target="../media/image101.JPG"/><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2" Type="http://schemas.openxmlformats.org/officeDocument/2006/relationships/image" Target="../media/image105.JPG"/><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2" Type="http://schemas.openxmlformats.org/officeDocument/2006/relationships/image" Target="../media/image106.JPG"/><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2" Type="http://schemas.openxmlformats.org/officeDocument/2006/relationships/image" Target="../media/image110.JPG"/><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13.svg"/><Relationship Id="rId4" Type="http://schemas.openxmlformats.org/officeDocument/2006/relationships/image" Target="../media/image1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30.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66.JP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67.JP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68.JP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image" Target="../media/image75.JP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76.JP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image" Target="../media/image77.JP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image" Target="../media/image80.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image" Target="../media/image81.JP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image" Target="../media/image8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image" Target="../media/image83.JP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image" Target="../media/image84.JP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image" Target="../media/image86.JPG"/><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image" Target="../media/image87.JPG"/><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image" Target="../media/image91.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image" Target="../media/image96.JPG"/><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2" Type="http://schemas.openxmlformats.org/officeDocument/2006/relationships/image" Target="../media/image97.JPG"/><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image" Target="../media/image98.JPG"/><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2" Type="http://schemas.openxmlformats.org/officeDocument/2006/relationships/image" Target="../media/image100.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CD83386-FEEE-4031-8034-57D05C3D173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19363"/>
            <a:ext cx="12192000" cy="6858000"/>
          </a:xfrm>
          <a:prstGeom prst="rect">
            <a:avLst/>
          </a:prstGeom>
        </p:spPr>
      </p:pic>
      <p:pic>
        <p:nvPicPr>
          <p:cNvPr id="8" name="Picture 7" descr="Logo, company name&#10;&#10;Description automatically generated">
            <a:extLst>
              <a:ext uri="{FF2B5EF4-FFF2-40B4-BE49-F238E27FC236}">
                <a16:creationId xmlns:a16="http://schemas.microsoft.com/office/drawing/2014/main" id="{F5600A11-0E6F-402A-BFE2-97E6DE58EC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43394"/>
            <a:ext cx="2427676" cy="1434991"/>
          </a:xfrm>
          <a:prstGeom prst="rect">
            <a:avLst/>
          </a:prstGeom>
        </p:spPr>
      </p:pic>
      <p:sp>
        <p:nvSpPr>
          <p:cNvPr id="9" name="Rectangle 1">
            <a:extLst>
              <a:ext uri="{FF2B5EF4-FFF2-40B4-BE49-F238E27FC236}">
                <a16:creationId xmlns:a16="http://schemas.microsoft.com/office/drawing/2014/main" id="{1238BAC9-4D1E-4555-8FE6-3176BE1E4A35}"/>
              </a:ext>
            </a:extLst>
          </p:cNvPr>
          <p:cNvSpPr/>
          <p:nvPr/>
        </p:nvSpPr>
        <p:spPr>
          <a:xfrm>
            <a:off x="-4313" y="2952033"/>
            <a:ext cx="5101245" cy="1114244"/>
          </a:xfrm>
          <a:custGeom>
            <a:avLst/>
            <a:gdLst>
              <a:gd name="connsiteX0" fmla="*/ 0 w 3881886"/>
              <a:gd name="connsiteY0" fmla="*/ 0 h 754811"/>
              <a:gd name="connsiteX1" fmla="*/ 3881886 w 3881886"/>
              <a:gd name="connsiteY1" fmla="*/ 0 h 754811"/>
              <a:gd name="connsiteX2" fmla="*/ 3881886 w 3881886"/>
              <a:gd name="connsiteY2" fmla="*/ 754811 h 754811"/>
              <a:gd name="connsiteX3" fmla="*/ 0 w 3881886"/>
              <a:gd name="connsiteY3" fmla="*/ 754811 h 754811"/>
              <a:gd name="connsiteX4" fmla="*/ 0 w 3881886"/>
              <a:gd name="connsiteY4" fmla="*/ 0 h 754811"/>
              <a:gd name="connsiteX0" fmla="*/ 0 w 3881886"/>
              <a:gd name="connsiteY0" fmla="*/ 0 h 754811"/>
              <a:gd name="connsiteX1" fmla="*/ 3881886 w 3881886"/>
              <a:gd name="connsiteY1" fmla="*/ 0 h 754811"/>
              <a:gd name="connsiteX2" fmla="*/ 3596136 w 3881886"/>
              <a:gd name="connsiteY2" fmla="*/ 745286 h 754811"/>
              <a:gd name="connsiteX3" fmla="*/ 0 w 3881886"/>
              <a:gd name="connsiteY3" fmla="*/ 754811 h 754811"/>
              <a:gd name="connsiteX4" fmla="*/ 0 w 3881886"/>
              <a:gd name="connsiteY4" fmla="*/ 0 h 754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1886" h="754811">
                <a:moveTo>
                  <a:pt x="0" y="0"/>
                </a:moveTo>
                <a:lnTo>
                  <a:pt x="3881886" y="0"/>
                </a:lnTo>
                <a:lnTo>
                  <a:pt x="3596136" y="745286"/>
                </a:lnTo>
                <a:lnTo>
                  <a:pt x="0" y="754811"/>
                </a:lnTo>
                <a:lnTo>
                  <a:pt x="0" y="0"/>
                </a:lnTo>
                <a:close/>
              </a:path>
            </a:pathLst>
          </a:custGeom>
          <a:solidFill>
            <a:srgbClr val="1A568A"/>
          </a:solidFill>
          <a:ln>
            <a:noFill/>
          </a:ln>
        </p:spPr>
        <p:style>
          <a:lnRef idx="1">
            <a:schemeClr val="accent5"/>
          </a:lnRef>
          <a:fillRef idx="3">
            <a:schemeClr val="accent5"/>
          </a:fillRef>
          <a:effectRef idx="2">
            <a:schemeClr val="accent5"/>
          </a:effectRef>
          <a:fontRef idx="minor">
            <a:schemeClr val="lt1"/>
          </a:fontRef>
        </p:style>
        <p:txBody>
          <a:bodyPr lIns="91440" tIns="45720" rIns="91440" bIns="45720" rtlCol="0" anchor="ctr"/>
          <a:lstStyle>
            <a:defPPr>
              <a:defRPr lang="en-US"/>
            </a:defPPr>
            <a:lvl1pPr marL="0" algn="l" defTabSz="415566" rtl="0" eaLnBrk="1" latinLnBrk="0" hangingPunct="1">
              <a:defRPr sz="818" kern="1200">
                <a:solidFill>
                  <a:schemeClr val="lt1"/>
                </a:solidFill>
                <a:latin typeface="+mn-lt"/>
                <a:ea typeface="+mn-ea"/>
                <a:cs typeface="+mn-cs"/>
              </a:defRPr>
            </a:lvl1pPr>
            <a:lvl2pPr marL="207783" algn="l" defTabSz="415566" rtl="0" eaLnBrk="1" latinLnBrk="0" hangingPunct="1">
              <a:defRPr sz="818" kern="1200">
                <a:solidFill>
                  <a:schemeClr val="lt1"/>
                </a:solidFill>
                <a:latin typeface="+mn-lt"/>
                <a:ea typeface="+mn-ea"/>
                <a:cs typeface="+mn-cs"/>
              </a:defRPr>
            </a:lvl2pPr>
            <a:lvl3pPr marL="415566" algn="l" defTabSz="415566" rtl="0" eaLnBrk="1" latinLnBrk="0" hangingPunct="1">
              <a:defRPr sz="818" kern="1200">
                <a:solidFill>
                  <a:schemeClr val="lt1"/>
                </a:solidFill>
                <a:latin typeface="+mn-lt"/>
                <a:ea typeface="+mn-ea"/>
                <a:cs typeface="+mn-cs"/>
              </a:defRPr>
            </a:lvl3pPr>
            <a:lvl4pPr marL="623349" algn="l" defTabSz="415566" rtl="0" eaLnBrk="1" latinLnBrk="0" hangingPunct="1">
              <a:defRPr sz="818" kern="1200">
                <a:solidFill>
                  <a:schemeClr val="lt1"/>
                </a:solidFill>
                <a:latin typeface="+mn-lt"/>
                <a:ea typeface="+mn-ea"/>
                <a:cs typeface="+mn-cs"/>
              </a:defRPr>
            </a:lvl4pPr>
            <a:lvl5pPr marL="831132" algn="l" defTabSz="415566" rtl="0" eaLnBrk="1" latinLnBrk="0" hangingPunct="1">
              <a:defRPr sz="818" kern="1200">
                <a:solidFill>
                  <a:schemeClr val="lt1"/>
                </a:solidFill>
                <a:latin typeface="+mn-lt"/>
                <a:ea typeface="+mn-ea"/>
                <a:cs typeface="+mn-cs"/>
              </a:defRPr>
            </a:lvl5pPr>
            <a:lvl6pPr marL="1038915" algn="l" defTabSz="415566" rtl="0" eaLnBrk="1" latinLnBrk="0" hangingPunct="1">
              <a:defRPr sz="818" kern="1200">
                <a:solidFill>
                  <a:schemeClr val="lt1"/>
                </a:solidFill>
                <a:latin typeface="+mn-lt"/>
                <a:ea typeface="+mn-ea"/>
                <a:cs typeface="+mn-cs"/>
              </a:defRPr>
            </a:lvl6pPr>
            <a:lvl7pPr marL="1246698" algn="l" defTabSz="415566" rtl="0" eaLnBrk="1" latinLnBrk="0" hangingPunct="1">
              <a:defRPr sz="818" kern="1200">
                <a:solidFill>
                  <a:schemeClr val="lt1"/>
                </a:solidFill>
                <a:latin typeface="+mn-lt"/>
                <a:ea typeface="+mn-ea"/>
                <a:cs typeface="+mn-cs"/>
              </a:defRPr>
            </a:lvl7pPr>
            <a:lvl8pPr marL="1454481" algn="l" defTabSz="415566" rtl="0" eaLnBrk="1" latinLnBrk="0" hangingPunct="1">
              <a:defRPr sz="818" kern="1200">
                <a:solidFill>
                  <a:schemeClr val="lt1"/>
                </a:solidFill>
                <a:latin typeface="+mn-lt"/>
                <a:ea typeface="+mn-ea"/>
                <a:cs typeface="+mn-cs"/>
              </a:defRPr>
            </a:lvl8pPr>
            <a:lvl9pPr marL="1662264" algn="l" defTabSz="415566" rtl="0" eaLnBrk="1" latinLnBrk="0" hangingPunct="1">
              <a:defRPr sz="818" kern="1200">
                <a:solidFill>
                  <a:schemeClr val="lt1"/>
                </a:solidFill>
                <a:latin typeface="+mn-lt"/>
                <a:ea typeface="+mn-ea"/>
                <a:cs typeface="+mn-cs"/>
              </a:defRPr>
            </a:lvl9pPr>
          </a:lstStyle>
          <a:p>
            <a:pPr algn="ctr"/>
            <a:r>
              <a:rPr lang="en-US" sz="2800" dirty="0">
                <a:ea typeface="+mn-lt"/>
                <a:cs typeface="+mn-lt"/>
              </a:rPr>
              <a:t>TPA User Guide</a:t>
            </a:r>
            <a:endParaRPr lang="en-US" sz="1800" b="1" dirty="0">
              <a:solidFill>
                <a:schemeClr val="bg1"/>
              </a:solidFill>
            </a:endParaRPr>
          </a:p>
        </p:txBody>
      </p:sp>
      <p:sp>
        <p:nvSpPr>
          <p:cNvPr id="10" name="Parallelogram 9">
            <a:extLst>
              <a:ext uri="{FF2B5EF4-FFF2-40B4-BE49-F238E27FC236}">
                <a16:creationId xmlns:a16="http://schemas.microsoft.com/office/drawing/2014/main" id="{7622AD16-4C9D-4E28-AA08-0CD7DDDDE901}"/>
              </a:ext>
            </a:extLst>
          </p:cNvPr>
          <p:cNvSpPr/>
          <p:nvPr/>
        </p:nvSpPr>
        <p:spPr>
          <a:xfrm>
            <a:off x="4291282" y="2952033"/>
            <a:ext cx="542566" cy="1114244"/>
          </a:xfrm>
          <a:prstGeom prst="parallelogram">
            <a:avLst>
              <a:gd name="adj" fmla="val 64662"/>
            </a:avLst>
          </a:prstGeom>
          <a:solidFill>
            <a:srgbClr val="00A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15566" rtl="0" eaLnBrk="1" latinLnBrk="0" hangingPunct="1">
              <a:defRPr sz="818" kern="1200">
                <a:solidFill>
                  <a:schemeClr val="lt1"/>
                </a:solidFill>
                <a:latin typeface="+mn-lt"/>
                <a:ea typeface="+mn-ea"/>
                <a:cs typeface="+mn-cs"/>
              </a:defRPr>
            </a:lvl1pPr>
            <a:lvl2pPr marL="207783" algn="l" defTabSz="415566" rtl="0" eaLnBrk="1" latinLnBrk="0" hangingPunct="1">
              <a:defRPr sz="818" kern="1200">
                <a:solidFill>
                  <a:schemeClr val="lt1"/>
                </a:solidFill>
                <a:latin typeface="+mn-lt"/>
                <a:ea typeface="+mn-ea"/>
                <a:cs typeface="+mn-cs"/>
              </a:defRPr>
            </a:lvl2pPr>
            <a:lvl3pPr marL="415566" algn="l" defTabSz="415566" rtl="0" eaLnBrk="1" latinLnBrk="0" hangingPunct="1">
              <a:defRPr sz="818" kern="1200">
                <a:solidFill>
                  <a:schemeClr val="lt1"/>
                </a:solidFill>
                <a:latin typeface="+mn-lt"/>
                <a:ea typeface="+mn-ea"/>
                <a:cs typeface="+mn-cs"/>
              </a:defRPr>
            </a:lvl3pPr>
            <a:lvl4pPr marL="623349" algn="l" defTabSz="415566" rtl="0" eaLnBrk="1" latinLnBrk="0" hangingPunct="1">
              <a:defRPr sz="818" kern="1200">
                <a:solidFill>
                  <a:schemeClr val="lt1"/>
                </a:solidFill>
                <a:latin typeface="+mn-lt"/>
                <a:ea typeface="+mn-ea"/>
                <a:cs typeface="+mn-cs"/>
              </a:defRPr>
            </a:lvl4pPr>
            <a:lvl5pPr marL="831132" algn="l" defTabSz="415566" rtl="0" eaLnBrk="1" latinLnBrk="0" hangingPunct="1">
              <a:defRPr sz="818" kern="1200">
                <a:solidFill>
                  <a:schemeClr val="lt1"/>
                </a:solidFill>
                <a:latin typeface="+mn-lt"/>
                <a:ea typeface="+mn-ea"/>
                <a:cs typeface="+mn-cs"/>
              </a:defRPr>
            </a:lvl5pPr>
            <a:lvl6pPr marL="1038915" algn="l" defTabSz="415566" rtl="0" eaLnBrk="1" latinLnBrk="0" hangingPunct="1">
              <a:defRPr sz="818" kern="1200">
                <a:solidFill>
                  <a:schemeClr val="lt1"/>
                </a:solidFill>
                <a:latin typeface="+mn-lt"/>
                <a:ea typeface="+mn-ea"/>
                <a:cs typeface="+mn-cs"/>
              </a:defRPr>
            </a:lvl6pPr>
            <a:lvl7pPr marL="1246698" algn="l" defTabSz="415566" rtl="0" eaLnBrk="1" latinLnBrk="0" hangingPunct="1">
              <a:defRPr sz="818" kern="1200">
                <a:solidFill>
                  <a:schemeClr val="lt1"/>
                </a:solidFill>
                <a:latin typeface="+mn-lt"/>
                <a:ea typeface="+mn-ea"/>
                <a:cs typeface="+mn-cs"/>
              </a:defRPr>
            </a:lvl7pPr>
            <a:lvl8pPr marL="1454481" algn="l" defTabSz="415566" rtl="0" eaLnBrk="1" latinLnBrk="0" hangingPunct="1">
              <a:defRPr sz="818" kern="1200">
                <a:solidFill>
                  <a:schemeClr val="lt1"/>
                </a:solidFill>
                <a:latin typeface="+mn-lt"/>
                <a:ea typeface="+mn-ea"/>
                <a:cs typeface="+mn-cs"/>
              </a:defRPr>
            </a:lvl8pPr>
            <a:lvl9pPr marL="1662264" algn="l" defTabSz="415566" rtl="0" eaLnBrk="1" latinLnBrk="0" hangingPunct="1">
              <a:defRPr sz="818"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4097887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3CDFA34-6024-4C17-BAC5-6D355A235F52}"/>
              </a:ext>
            </a:extLst>
          </p:cNvPr>
          <p:cNvSpPr txBox="1"/>
          <p:nvPr/>
        </p:nvSpPr>
        <p:spPr>
          <a:xfrm>
            <a:off x="6223676" y="3028819"/>
            <a:ext cx="925936" cy="297454"/>
          </a:xfrm>
          <a:prstGeom prst="rect">
            <a:avLst/>
          </a:prstGeom>
          <a:noFill/>
        </p:spPr>
        <p:txBody>
          <a:bodyPr wrap="square" rtlCol="0">
            <a:spAutoFit/>
          </a:bodyPr>
          <a:lstStyle/>
          <a:p>
            <a:r>
              <a:rPr lang="en-US" sz="1333">
                <a:solidFill>
                  <a:schemeClr val="bg1"/>
                </a:solidFill>
              </a:rPr>
              <a:t>Text 03</a:t>
            </a:r>
          </a:p>
        </p:txBody>
      </p:sp>
      <p:sp>
        <p:nvSpPr>
          <p:cNvPr id="11" name="Rectangle 10">
            <a:extLst>
              <a:ext uri="{FF2B5EF4-FFF2-40B4-BE49-F238E27FC236}">
                <a16:creationId xmlns:a16="http://schemas.microsoft.com/office/drawing/2014/main" id="{BE169C1E-5C15-4B31-8C1D-DFBBA6D4DB35}"/>
              </a:ext>
            </a:extLst>
          </p:cNvPr>
          <p:cNvSpPr/>
          <p:nvPr/>
        </p:nvSpPr>
        <p:spPr>
          <a:xfrm>
            <a:off x="3474787" y="2704877"/>
            <a:ext cx="7897705" cy="1305673"/>
          </a:xfrm>
          <a:prstGeom prst="rect">
            <a:avLst/>
          </a:prstGeom>
          <a:solidFill>
            <a:srgbClr val="ED7D31"/>
          </a:solidFill>
          <a:ln>
            <a:noFill/>
          </a:ln>
        </p:spPr>
        <p:style>
          <a:lnRef idx="1">
            <a:schemeClr val="accent4"/>
          </a:lnRef>
          <a:fillRef idx="3">
            <a:schemeClr val="accent4"/>
          </a:fillRef>
          <a:effectRef idx="2">
            <a:schemeClr val="accent4"/>
          </a:effectRef>
          <a:fontRef idx="minor">
            <a:schemeClr val="lt1"/>
          </a:fontRef>
        </p:style>
        <p:txBody>
          <a:bodyPr lIns="121920" tIns="60960" rIns="121920" bIns="60960" rtlCol="0" anchor="ctr"/>
          <a:lstStyle/>
          <a:p>
            <a:pPr algn="ctr"/>
            <a:r>
              <a:rPr lang="en-US" sz="3200" b="1">
                <a:solidFill>
                  <a:schemeClr val="bg1"/>
                </a:solidFill>
                <a:ea typeface="+mn-lt"/>
                <a:cs typeface="+mn-lt"/>
              </a:rPr>
              <a:t> 2. Request to Represent Employer</a:t>
            </a:r>
            <a:endParaRPr lang="en-US" sz="2400" b="1">
              <a:solidFill>
                <a:schemeClr val="bg1"/>
              </a:solidFill>
              <a:ea typeface="Calibri"/>
              <a:cs typeface="Calibri"/>
            </a:endParaRPr>
          </a:p>
        </p:txBody>
      </p:sp>
      <p:sp>
        <p:nvSpPr>
          <p:cNvPr id="4" name="TextBox 3">
            <a:extLst>
              <a:ext uri="{FF2B5EF4-FFF2-40B4-BE49-F238E27FC236}">
                <a16:creationId xmlns:a16="http://schemas.microsoft.com/office/drawing/2014/main" id="{35F95362-80E3-3D8E-568B-B65D24F9CF2C}"/>
              </a:ext>
            </a:extLst>
          </p:cNvPr>
          <p:cNvSpPr txBox="1"/>
          <p:nvPr/>
        </p:nvSpPr>
        <p:spPr>
          <a:xfrm>
            <a:off x="1902645" y="71098"/>
            <a:ext cx="5561929" cy="492443"/>
          </a:xfrm>
          <a:prstGeom prst="rect">
            <a:avLst/>
          </a:prstGeom>
          <a:noFill/>
        </p:spPr>
        <p:txBody>
          <a:bodyPr wrap="square" lIns="121920" tIns="60960" rIns="121920" bIns="60960" rtlCol="0" anchor="t">
            <a:spAutoFit/>
          </a:bodyPr>
          <a:lstStyle/>
          <a:p>
            <a:r>
              <a:rPr lang="en-US" sz="2400">
                <a:ea typeface="+mn-lt"/>
                <a:cs typeface="+mn-lt"/>
              </a:rPr>
              <a:t>Employer User Guide</a:t>
            </a:r>
            <a:endParaRPr lang="en-US"/>
          </a:p>
        </p:txBody>
      </p:sp>
      <p:sp>
        <p:nvSpPr>
          <p:cNvPr id="2" name="Oval 1">
            <a:extLst>
              <a:ext uri="{FF2B5EF4-FFF2-40B4-BE49-F238E27FC236}">
                <a16:creationId xmlns:a16="http://schemas.microsoft.com/office/drawing/2014/main" id="{55F9F646-E154-45E7-A63C-58CE7A1D470F}"/>
              </a:ext>
            </a:extLst>
          </p:cNvPr>
          <p:cNvSpPr/>
          <p:nvPr/>
        </p:nvSpPr>
        <p:spPr>
          <a:xfrm>
            <a:off x="721032" y="1783078"/>
            <a:ext cx="3291840" cy="3291840"/>
          </a:xfrm>
          <a:prstGeom prst="ellipse">
            <a:avLst/>
          </a:prstGeom>
          <a:solidFill>
            <a:schemeClr val="bg1"/>
          </a:solidFill>
          <a:ln w="571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5" descr="Icon&#10;&#10;Description automatically generated">
            <a:extLst>
              <a:ext uri="{FF2B5EF4-FFF2-40B4-BE49-F238E27FC236}">
                <a16:creationId xmlns:a16="http://schemas.microsoft.com/office/drawing/2014/main" id="{FB28BE77-2FE1-6EE6-615B-E203C5BBF142}"/>
              </a:ext>
            </a:extLst>
          </p:cNvPr>
          <p:cNvPicPr>
            <a:picLocks noChangeAspect="1"/>
          </p:cNvPicPr>
          <p:nvPr/>
        </p:nvPicPr>
        <p:blipFill>
          <a:blip r:embed="rId3"/>
          <a:stretch>
            <a:fillRect/>
          </a:stretch>
        </p:blipFill>
        <p:spPr>
          <a:xfrm>
            <a:off x="1250445" y="2349500"/>
            <a:ext cx="2262442" cy="2262442"/>
          </a:xfrm>
          <a:prstGeom prst="ellipse">
            <a:avLst/>
          </a:prstGeom>
        </p:spPr>
      </p:pic>
    </p:spTree>
    <p:extLst>
      <p:ext uri="{BB962C8B-B14F-4D97-AF65-F5344CB8AC3E}">
        <p14:creationId xmlns:p14="http://schemas.microsoft.com/office/powerpoint/2010/main" val="319420211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Graphical user interface, application&#10;&#10;Description automatically generated">
            <a:extLst>
              <a:ext uri="{FF2B5EF4-FFF2-40B4-BE49-F238E27FC236}">
                <a16:creationId xmlns:a16="http://schemas.microsoft.com/office/drawing/2014/main" id="{C511F6FC-2CFF-1DC8-751D-34C9E20DE3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3946498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3AA16467-F2D2-CF8B-C35C-B0C356FC6435}"/>
              </a:ext>
            </a:extLst>
          </p:cNvPr>
          <p:cNvPicPr>
            <a:picLocks noChangeAspect="1"/>
          </p:cNvPicPr>
          <p:nvPr/>
        </p:nvPicPr>
        <p:blipFill rotWithShape="1">
          <a:blip r:embed="rId2"/>
          <a:srcRect l="846" r="94" b="-680"/>
          <a:stretch/>
        </p:blipFill>
        <p:spPr>
          <a:xfrm>
            <a:off x="1624447" y="2332948"/>
            <a:ext cx="9124981" cy="1282908"/>
          </a:xfrm>
          <a:prstGeom prst="rect">
            <a:avLst/>
          </a:prstGeom>
        </p:spPr>
      </p:pic>
      <p:sp>
        <p:nvSpPr>
          <p:cNvPr id="6" name="TextBox 5">
            <a:extLst>
              <a:ext uri="{FF2B5EF4-FFF2-40B4-BE49-F238E27FC236}">
                <a16:creationId xmlns:a16="http://schemas.microsoft.com/office/drawing/2014/main" id="{78371601-62C1-A8BE-E02D-2D28FB94C2B2}"/>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Request to Close Account - Confirmation  </a:t>
            </a:r>
          </a:p>
        </p:txBody>
      </p:sp>
      <p:sp>
        <p:nvSpPr>
          <p:cNvPr id="4" name="Rectangle: Rounded Corners 3">
            <a:extLst>
              <a:ext uri="{FF2B5EF4-FFF2-40B4-BE49-F238E27FC236}">
                <a16:creationId xmlns:a16="http://schemas.microsoft.com/office/drawing/2014/main" id="{00245960-FB4D-7156-A3D8-F8BE479ABDFB}"/>
              </a:ext>
            </a:extLst>
          </p:cNvPr>
          <p:cNvSpPr/>
          <p:nvPr/>
        </p:nvSpPr>
        <p:spPr>
          <a:xfrm>
            <a:off x="6843016" y="1333945"/>
            <a:ext cx="2684713" cy="549933"/>
          </a:xfrm>
          <a:prstGeom prst="roundRect">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15566" rtl="0" eaLnBrk="1" latinLnBrk="0" hangingPunct="1">
              <a:defRPr sz="818" kern="1200">
                <a:solidFill>
                  <a:schemeClr val="lt1"/>
                </a:solidFill>
                <a:latin typeface="+mn-lt"/>
                <a:ea typeface="+mn-ea"/>
                <a:cs typeface="+mn-cs"/>
              </a:defRPr>
            </a:lvl1pPr>
            <a:lvl2pPr marL="207783" algn="l" defTabSz="415566" rtl="0" eaLnBrk="1" latinLnBrk="0" hangingPunct="1">
              <a:defRPr sz="818" kern="1200">
                <a:solidFill>
                  <a:schemeClr val="lt1"/>
                </a:solidFill>
                <a:latin typeface="+mn-lt"/>
                <a:ea typeface="+mn-ea"/>
                <a:cs typeface="+mn-cs"/>
              </a:defRPr>
            </a:lvl2pPr>
            <a:lvl3pPr marL="415566" algn="l" defTabSz="415566" rtl="0" eaLnBrk="1" latinLnBrk="0" hangingPunct="1">
              <a:defRPr sz="818" kern="1200">
                <a:solidFill>
                  <a:schemeClr val="lt1"/>
                </a:solidFill>
                <a:latin typeface="+mn-lt"/>
                <a:ea typeface="+mn-ea"/>
                <a:cs typeface="+mn-cs"/>
              </a:defRPr>
            </a:lvl3pPr>
            <a:lvl4pPr marL="623349" algn="l" defTabSz="415566" rtl="0" eaLnBrk="1" latinLnBrk="0" hangingPunct="1">
              <a:defRPr sz="818" kern="1200">
                <a:solidFill>
                  <a:schemeClr val="lt1"/>
                </a:solidFill>
                <a:latin typeface="+mn-lt"/>
                <a:ea typeface="+mn-ea"/>
                <a:cs typeface="+mn-cs"/>
              </a:defRPr>
            </a:lvl4pPr>
            <a:lvl5pPr marL="831132" algn="l" defTabSz="415566" rtl="0" eaLnBrk="1" latinLnBrk="0" hangingPunct="1">
              <a:defRPr sz="818" kern="1200">
                <a:solidFill>
                  <a:schemeClr val="lt1"/>
                </a:solidFill>
                <a:latin typeface="+mn-lt"/>
                <a:ea typeface="+mn-ea"/>
                <a:cs typeface="+mn-cs"/>
              </a:defRPr>
            </a:lvl5pPr>
            <a:lvl6pPr marL="1038915" algn="l" defTabSz="415566" rtl="0" eaLnBrk="1" latinLnBrk="0" hangingPunct="1">
              <a:defRPr sz="818" kern="1200">
                <a:solidFill>
                  <a:schemeClr val="lt1"/>
                </a:solidFill>
                <a:latin typeface="+mn-lt"/>
                <a:ea typeface="+mn-ea"/>
                <a:cs typeface="+mn-cs"/>
              </a:defRPr>
            </a:lvl6pPr>
            <a:lvl7pPr marL="1246698" algn="l" defTabSz="415566" rtl="0" eaLnBrk="1" latinLnBrk="0" hangingPunct="1">
              <a:defRPr sz="818" kern="1200">
                <a:solidFill>
                  <a:schemeClr val="lt1"/>
                </a:solidFill>
                <a:latin typeface="+mn-lt"/>
                <a:ea typeface="+mn-ea"/>
                <a:cs typeface="+mn-cs"/>
              </a:defRPr>
            </a:lvl7pPr>
            <a:lvl8pPr marL="1454481" algn="l" defTabSz="415566" rtl="0" eaLnBrk="1" latinLnBrk="0" hangingPunct="1">
              <a:defRPr sz="818" kern="1200">
                <a:solidFill>
                  <a:schemeClr val="lt1"/>
                </a:solidFill>
                <a:latin typeface="+mn-lt"/>
                <a:ea typeface="+mn-ea"/>
                <a:cs typeface="+mn-cs"/>
              </a:defRPr>
            </a:lvl8pPr>
            <a:lvl9pPr marL="1662264" algn="l" defTabSz="415566" rtl="0" eaLnBrk="1" latinLnBrk="0" hangingPunct="1">
              <a:defRPr sz="818" kern="1200">
                <a:solidFill>
                  <a:schemeClr val="lt1"/>
                </a:solidFill>
                <a:latin typeface="+mn-lt"/>
                <a:ea typeface="+mn-ea"/>
                <a:cs typeface="+mn-cs"/>
              </a:defRPr>
            </a:lvl9pPr>
          </a:lstStyle>
          <a:p>
            <a:r>
              <a:rPr lang="en-US" sz="1100">
                <a:ea typeface="+mn-lt"/>
                <a:cs typeface="+mn-lt"/>
              </a:rPr>
              <a:t>The </a:t>
            </a:r>
            <a:r>
              <a:rPr lang="en-US" sz="1100" b="1">
                <a:ea typeface="+mn-lt"/>
                <a:cs typeface="+mn-lt"/>
              </a:rPr>
              <a:t>Request to Close Account Confirmation</a:t>
            </a:r>
            <a:r>
              <a:rPr lang="en-US" sz="1100">
                <a:ea typeface="+mn-lt"/>
                <a:cs typeface="+mn-lt"/>
              </a:rPr>
              <a:t> screen is displayed. </a:t>
            </a:r>
            <a:endParaRPr lang="en-US"/>
          </a:p>
        </p:txBody>
      </p:sp>
    </p:spTree>
    <p:extLst>
      <p:ext uri="{BB962C8B-B14F-4D97-AF65-F5344CB8AC3E}">
        <p14:creationId xmlns:p14="http://schemas.microsoft.com/office/powerpoint/2010/main" val="426717886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3CDFA34-6024-4C17-BAC5-6D355A235F52}"/>
              </a:ext>
            </a:extLst>
          </p:cNvPr>
          <p:cNvSpPr txBox="1"/>
          <p:nvPr/>
        </p:nvSpPr>
        <p:spPr>
          <a:xfrm>
            <a:off x="6223676" y="3028819"/>
            <a:ext cx="925936" cy="297454"/>
          </a:xfrm>
          <a:prstGeom prst="rect">
            <a:avLst/>
          </a:prstGeom>
          <a:noFill/>
        </p:spPr>
        <p:txBody>
          <a:bodyPr wrap="square" rtlCol="0">
            <a:spAutoFit/>
          </a:bodyPr>
          <a:lstStyle/>
          <a:p>
            <a:r>
              <a:rPr lang="en-US" sz="1333">
                <a:solidFill>
                  <a:schemeClr val="bg1"/>
                </a:solidFill>
              </a:rPr>
              <a:t>Text 03</a:t>
            </a:r>
          </a:p>
        </p:txBody>
      </p:sp>
      <p:sp>
        <p:nvSpPr>
          <p:cNvPr id="11" name="Rectangle 10">
            <a:extLst>
              <a:ext uri="{FF2B5EF4-FFF2-40B4-BE49-F238E27FC236}">
                <a16:creationId xmlns:a16="http://schemas.microsoft.com/office/drawing/2014/main" id="{BE169C1E-5C15-4B31-8C1D-DFBBA6D4DB35}"/>
              </a:ext>
            </a:extLst>
          </p:cNvPr>
          <p:cNvSpPr/>
          <p:nvPr/>
        </p:nvSpPr>
        <p:spPr>
          <a:xfrm>
            <a:off x="3474787" y="2704877"/>
            <a:ext cx="7897705" cy="1305673"/>
          </a:xfrm>
          <a:prstGeom prst="rect">
            <a:avLst/>
          </a:prstGeom>
          <a:solidFill>
            <a:srgbClr val="ED7D31"/>
          </a:solidFill>
          <a:ln>
            <a:noFill/>
          </a:ln>
        </p:spPr>
        <p:style>
          <a:lnRef idx="1">
            <a:schemeClr val="accent4"/>
          </a:lnRef>
          <a:fillRef idx="3">
            <a:schemeClr val="accent4"/>
          </a:fillRef>
          <a:effectRef idx="2">
            <a:schemeClr val="accent4"/>
          </a:effectRef>
          <a:fontRef idx="minor">
            <a:schemeClr val="lt1"/>
          </a:fontRef>
        </p:style>
        <p:txBody>
          <a:bodyPr lIns="121920" tIns="60960" rIns="121920" bIns="60960" rtlCol="0" anchor="ctr"/>
          <a:lstStyle/>
          <a:p>
            <a:pPr algn="ctr"/>
            <a:r>
              <a:rPr lang="en-US" sz="3200" b="1">
                <a:solidFill>
                  <a:schemeClr val="bg1"/>
                </a:solidFill>
                <a:ea typeface="+mn-lt"/>
                <a:cs typeface="+mn-lt"/>
              </a:rPr>
              <a:t> 14. Maintain Address</a:t>
            </a:r>
            <a:endParaRPr lang="en-US" sz="2400" b="1">
              <a:solidFill>
                <a:schemeClr val="bg1"/>
              </a:solidFill>
              <a:ea typeface="Calibri"/>
              <a:cs typeface="Calibri"/>
            </a:endParaRPr>
          </a:p>
        </p:txBody>
      </p:sp>
      <p:sp>
        <p:nvSpPr>
          <p:cNvPr id="4" name="TextBox 3">
            <a:extLst>
              <a:ext uri="{FF2B5EF4-FFF2-40B4-BE49-F238E27FC236}">
                <a16:creationId xmlns:a16="http://schemas.microsoft.com/office/drawing/2014/main" id="{35F95362-80E3-3D8E-568B-B65D24F9CF2C}"/>
              </a:ext>
            </a:extLst>
          </p:cNvPr>
          <p:cNvSpPr txBox="1"/>
          <p:nvPr/>
        </p:nvSpPr>
        <p:spPr>
          <a:xfrm>
            <a:off x="1902645" y="71098"/>
            <a:ext cx="5561929" cy="492443"/>
          </a:xfrm>
          <a:prstGeom prst="rect">
            <a:avLst/>
          </a:prstGeom>
          <a:noFill/>
        </p:spPr>
        <p:txBody>
          <a:bodyPr wrap="square" lIns="121920" tIns="60960" rIns="121920" bIns="60960" rtlCol="0" anchor="t">
            <a:spAutoFit/>
          </a:bodyPr>
          <a:lstStyle/>
          <a:p>
            <a:r>
              <a:rPr lang="en-US" sz="2400">
                <a:ea typeface="+mn-lt"/>
                <a:cs typeface="+mn-lt"/>
              </a:rPr>
              <a:t>Employer User Guide</a:t>
            </a:r>
            <a:endParaRPr lang="en-US"/>
          </a:p>
        </p:txBody>
      </p:sp>
      <p:sp>
        <p:nvSpPr>
          <p:cNvPr id="2" name="Oval 1">
            <a:extLst>
              <a:ext uri="{FF2B5EF4-FFF2-40B4-BE49-F238E27FC236}">
                <a16:creationId xmlns:a16="http://schemas.microsoft.com/office/drawing/2014/main" id="{55F9F646-E154-45E7-A63C-58CE7A1D470F}"/>
              </a:ext>
            </a:extLst>
          </p:cNvPr>
          <p:cNvSpPr/>
          <p:nvPr/>
        </p:nvSpPr>
        <p:spPr>
          <a:xfrm>
            <a:off x="721032" y="1783078"/>
            <a:ext cx="3291840" cy="3291840"/>
          </a:xfrm>
          <a:prstGeom prst="ellipse">
            <a:avLst/>
          </a:prstGeom>
          <a:solidFill>
            <a:schemeClr val="bg1"/>
          </a:solidFill>
          <a:ln w="571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5" descr="Icon&#10;&#10;Description automatically generated">
            <a:extLst>
              <a:ext uri="{FF2B5EF4-FFF2-40B4-BE49-F238E27FC236}">
                <a16:creationId xmlns:a16="http://schemas.microsoft.com/office/drawing/2014/main" id="{FB28BE77-2FE1-6EE6-615B-E203C5BBF142}"/>
              </a:ext>
            </a:extLst>
          </p:cNvPr>
          <p:cNvPicPr>
            <a:picLocks noChangeAspect="1"/>
          </p:cNvPicPr>
          <p:nvPr/>
        </p:nvPicPr>
        <p:blipFill>
          <a:blip r:embed="rId3"/>
          <a:stretch>
            <a:fillRect/>
          </a:stretch>
        </p:blipFill>
        <p:spPr>
          <a:xfrm>
            <a:off x="1250445" y="2349500"/>
            <a:ext cx="2262442" cy="2262442"/>
          </a:xfrm>
          <a:prstGeom prst="ellipse">
            <a:avLst/>
          </a:prstGeom>
        </p:spPr>
      </p:pic>
    </p:spTree>
    <p:extLst>
      <p:ext uri="{BB962C8B-B14F-4D97-AF65-F5344CB8AC3E}">
        <p14:creationId xmlns:p14="http://schemas.microsoft.com/office/powerpoint/2010/main" val="23215656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9B0D68F-09CE-DE0E-D301-E1B938BE301F}"/>
              </a:ext>
            </a:extLst>
          </p:cNvPr>
          <p:cNvPicPr>
            <a:picLocks noChangeAspect="1"/>
          </p:cNvPicPr>
          <p:nvPr/>
        </p:nvPicPr>
        <p:blipFill rotWithShape="1">
          <a:blip r:embed="rId2"/>
          <a:srcRect l="668" r="-96" b="3015"/>
          <a:stretch/>
        </p:blipFill>
        <p:spPr>
          <a:xfrm>
            <a:off x="1281673" y="2169647"/>
            <a:ext cx="9028831" cy="1673836"/>
          </a:xfrm>
          <a:prstGeom prst="rect">
            <a:avLst/>
          </a:prstGeom>
        </p:spPr>
      </p:pic>
      <p:sp>
        <p:nvSpPr>
          <p:cNvPr id="4" name="TextBox 3">
            <a:extLst>
              <a:ext uri="{FF2B5EF4-FFF2-40B4-BE49-F238E27FC236}">
                <a16:creationId xmlns:a16="http://schemas.microsoft.com/office/drawing/2014/main" id="{8BE360CB-A5FB-0969-E372-508CA1054812}"/>
              </a:ext>
            </a:extLst>
          </p:cNvPr>
          <p:cNvSpPr txBox="1"/>
          <p:nvPr/>
        </p:nvSpPr>
        <p:spPr>
          <a:xfrm>
            <a:off x="1876852" y="2764054"/>
            <a:ext cx="1422185" cy="314552"/>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6" name="TextBox 5">
            <a:extLst>
              <a:ext uri="{FF2B5EF4-FFF2-40B4-BE49-F238E27FC236}">
                <a16:creationId xmlns:a16="http://schemas.microsoft.com/office/drawing/2014/main" id="{16325A1A-FC11-65C6-AAB2-7BE0A34CC38A}"/>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Maintain Address  </a:t>
            </a:r>
          </a:p>
        </p:txBody>
      </p:sp>
      <p:sp>
        <p:nvSpPr>
          <p:cNvPr id="3" name="Rectangle: Rounded Corners 2">
            <a:extLst>
              <a:ext uri="{FF2B5EF4-FFF2-40B4-BE49-F238E27FC236}">
                <a16:creationId xmlns:a16="http://schemas.microsoft.com/office/drawing/2014/main" id="{BA8C3389-2135-06A3-73E0-7FCCFE314D6F}"/>
              </a:ext>
            </a:extLst>
          </p:cNvPr>
          <p:cNvSpPr/>
          <p:nvPr/>
        </p:nvSpPr>
        <p:spPr>
          <a:xfrm>
            <a:off x="5635062" y="1152563"/>
            <a:ext cx="2641580" cy="725715"/>
          </a:xfrm>
          <a:prstGeom prst="roundRect">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15566" rtl="0" eaLnBrk="1" latinLnBrk="0" hangingPunct="1">
              <a:defRPr sz="818" kern="1200">
                <a:solidFill>
                  <a:schemeClr val="lt1"/>
                </a:solidFill>
                <a:latin typeface="+mn-lt"/>
                <a:ea typeface="+mn-ea"/>
                <a:cs typeface="+mn-cs"/>
              </a:defRPr>
            </a:lvl1pPr>
            <a:lvl2pPr marL="207783" algn="l" defTabSz="415566" rtl="0" eaLnBrk="1" latinLnBrk="0" hangingPunct="1">
              <a:defRPr sz="818" kern="1200">
                <a:solidFill>
                  <a:schemeClr val="lt1"/>
                </a:solidFill>
                <a:latin typeface="+mn-lt"/>
                <a:ea typeface="+mn-ea"/>
                <a:cs typeface="+mn-cs"/>
              </a:defRPr>
            </a:lvl2pPr>
            <a:lvl3pPr marL="415566" algn="l" defTabSz="415566" rtl="0" eaLnBrk="1" latinLnBrk="0" hangingPunct="1">
              <a:defRPr sz="818" kern="1200">
                <a:solidFill>
                  <a:schemeClr val="lt1"/>
                </a:solidFill>
                <a:latin typeface="+mn-lt"/>
                <a:ea typeface="+mn-ea"/>
                <a:cs typeface="+mn-cs"/>
              </a:defRPr>
            </a:lvl3pPr>
            <a:lvl4pPr marL="623349" algn="l" defTabSz="415566" rtl="0" eaLnBrk="1" latinLnBrk="0" hangingPunct="1">
              <a:defRPr sz="818" kern="1200">
                <a:solidFill>
                  <a:schemeClr val="lt1"/>
                </a:solidFill>
                <a:latin typeface="+mn-lt"/>
                <a:ea typeface="+mn-ea"/>
                <a:cs typeface="+mn-cs"/>
              </a:defRPr>
            </a:lvl4pPr>
            <a:lvl5pPr marL="831132" algn="l" defTabSz="415566" rtl="0" eaLnBrk="1" latinLnBrk="0" hangingPunct="1">
              <a:defRPr sz="818" kern="1200">
                <a:solidFill>
                  <a:schemeClr val="lt1"/>
                </a:solidFill>
                <a:latin typeface="+mn-lt"/>
                <a:ea typeface="+mn-ea"/>
                <a:cs typeface="+mn-cs"/>
              </a:defRPr>
            </a:lvl5pPr>
            <a:lvl6pPr marL="1038915" algn="l" defTabSz="415566" rtl="0" eaLnBrk="1" latinLnBrk="0" hangingPunct="1">
              <a:defRPr sz="818" kern="1200">
                <a:solidFill>
                  <a:schemeClr val="lt1"/>
                </a:solidFill>
                <a:latin typeface="+mn-lt"/>
                <a:ea typeface="+mn-ea"/>
                <a:cs typeface="+mn-cs"/>
              </a:defRPr>
            </a:lvl6pPr>
            <a:lvl7pPr marL="1246698" algn="l" defTabSz="415566" rtl="0" eaLnBrk="1" latinLnBrk="0" hangingPunct="1">
              <a:defRPr sz="818" kern="1200">
                <a:solidFill>
                  <a:schemeClr val="lt1"/>
                </a:solidFill>
                <a:latin typeface="+mn-lt"/>
                <a:ea typeface="+mn-ea"/>
                <a:cs typeface="+mn-cs"/>
              </a:defRPr>
            </a:lvl7pPr>
            <a:lvl8pPr marL="1454481" algn="l" defTabSz="415566" rtl="0" eaLnBrk="1" latinLnBrk="0" hangingPunct="1">
              <a:defRPr sz="818" kern="1200">
                <a:solidFill>
                  <a:schemeClr val="lt1"/>
                </a:solidFill>
                <a:latin typeface="+mn-lt"/>
                <a:ea typeface="+mn-ea"/>
                <a:cs typeface="+mn-cs"/>
              </a:defRPr>
            </a:lvl8pPr>
            <a:lvl9pPr marL="1662264" algn="l" defTabSz="415566" rtl="0" eaLnBrk="1" latinLnBrk="0" hangingPunct="1">
              <a:defRPr sz="818" kern="1200">
                <a:solidFill>
                  <a:schemeClr val="lt1"/>
                </a:solidFill>
                <a:latin typeface="+mn-lt"/>
                <a:ea typeface="+mn-ea"/>
                <a:cs typeface="+mn-cs"/>
              </a:defRPr>
            </a:lvl9pPr>
          </a:lstStyle>
          <a:p>
            <a:r>
              <a:rPr lang="en-US" sz="1100">
                <a:latin typeface="Calibri"/>
                <a:ea typeface="+mn-lt"/>
                <a:cs typeface="+mn-lt"/>
              </a:rPr>
              <a:t>From the home screen, select </a:t>
            </a:r>
            <a:r>
              <a:rPr lang="en-US" sz="1100" b="1">
                <a:latin typeface="Calibri"/>
                <a:ea typeface="+mn-lt"/>
                <a:cs typeface="+mn-lt"/>
              </a:rPr>
              <a:t>Account Maintenance tab </a:t>
            </a:r>
            <a:r>
              <a:rPr lang="en-US" sz="1100">
                <a:latin typeface="Calibri"/>
                <a:ea typeface="+mn-lt"/>
                <a:cs typeface="+mn-lt"/>
              </a:rPr>
              <a:t>then click the </a:t>
            </a:r>
            <a:r>
              <a:rPr lang="en-US" sz="1100" b="1">
                <a:ea typeface="+mn-lt"/>
                <a:cs typeface="+mn-lt"/>
              </a:rPr>
              <a:t>Maintain  Account</a:t>
            </a:r>
            <a:r>
              <a:rPr lang="en-US" sz="1100">
                <a:ea typeface="+mn-lt"/>
                <a:cs typeface="+mn-lt"/>
              </a:rPr>
              <a:t> </a:t>
            </a:r>
            <a:r>
              <a:rPr lang="en-US" sz="1100">
                <a:latin typeface="Calibri"/>
                <a:ea typeface="+mn-lt"/>
                <a:cs typeface="Arial"/>
              </a:rPr>
              <a:t>option </a:t>
            </a:r>
            <a:r>
              <a:rPr lang="en-US" sz="1100">
                <a:latin typeface="Calibri"/>
                <a:ea typeface="+mn-lt"/>
                <a:cs typeface="Calibri"/>
              </a:rPr>
              <a:t>from</a:t>
            </a:r>
            <a:r>
              <a:rPr lang="en-US" sz="1100">
                <a:latin typeface="Calibri"/>
                <a:ea typeface="+mn-lt"/>
                <a:cs typeface="+mn-lt"/>
              </a:rPr>
              <a:t> the menu.</a:t>
            </a:r>
            <a:endParaRPr lang="en-US" sz="1100">
              <a:latin typeface="Calibri"/>
              <a:cs typeface="Calibri"/>
            </a:endParaRPr>
          </a:p>
        </p:txBody>
      </p:sp>
    </p:spTree>
    <p:extLst>
      <p:ext uri="{BB962C8B-B14F-4D97-AF65-F5344CB8AC3E}">
        <p14:creationId xmlns:p14="http://schemas.microsoft.com/office/powerpoint/2010/main" val="28630326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51521D97-75CC-7EAF-D9A8-2B0E519C5147}"/>
              </a:ext>
            </a:extLst>
          </p:cNvPr>
          <p:cNvPicPr>
            <a:picLocks noChangeAspect="1"/>
          </p:cNvPicPr>
          <p:nvPr/>
        </p:nvPicPr>
        <p:blipFill rotWithShape="1">
          <a:blip r:embed="rId2"/>
          <a:srcRect l="1018" r="1018"/>
          <a:stretch/>
        </p:blipFill>
        <p:spPr>
          <a:xfrm>
            <a:off x="1114404" y="2207027"/>
            <a:ext cx="9237348" cy="1523761"/>
          </a:xfrm>
          <a:prstGeom prst="rect">
            <a:avLst/>
          </a:prstGeom>
        </p:spPr>
      </p:pic>
      <p:sp>
        <p:nvSpPr>
          <p:cNvPr id="4" name="TextBox 3">
            <a:extLst>
              <a:ext uri="{FF2B5EF4-FFF2-40B4-BE49-F238E27FC236}">
                <a16:creationId xmlns:a16="http://schemas.microsoft.com/office/drawing/2014/main" id="{23724A90-5FBD-00AA-D0AB-B52B4CF23364}"/>
              </a:ext>
            </a:extLst>
          </p:cNvPr>
          <p:cNvSpPr txBox="1"/>
          <p:nvPr/>
        </p:nvSpPr>
        <p:spPr>
          <a:xfrm>
            <a:off x="4656420" y="3084441"/>
            <a:ext cx="2149549" cy="262597"/>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6" name="TextBox 5">
            <a:extLst>
              <a:ext uri="{FF2B5EF4-FFF2-40B4-BE49-F238E27FC236}">
                <a16:creationId xmlns:a16="http://schemas.microsoft.com/office/drawing/2014/main" id="{C0BE4A2A-30B6-30DE-458B-300E94DE32ED}"/>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Maintain Address  </a:t>
            </a:r>
          </a:p>
        </p:txBody>
      </p:sp>
      <p:sp>
        <p:nvSpPr>
          <p:cNvPr id="3" name="Rectangle: Rounded Corners 2">
            <a:extLst>
              <a:ext uri="{FF2B5EF4-FFF2-40B4-BE49-F238E27FC236}">
                <a16:creationId xmlns:a16="http://schemas.microsoft.com/office/drawing/2014/main" id="{02F1F366-B90F-4268-C005-9E51111B80CA}"/>
              </a:ext>
            </a:extLst>
          </p:cNvPr>
          <p:cNvSpPr/>
          <p:nvPr/>
        </p:nvSpPr>
        <p:spPr>
          <a:xfrm>
            <a:off x="5986535" y="1306715"/>
            <a:ext cx="3730666" cy="549933"/>
          </a:xfrm>
          <a:prstGeom prst="roundRect">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15566" rtl="0" eaLnBrk="1" latinLnBrk="0" hangingPunct="1">
              <a:defRPr sz="818" kern="1200">
                <a:solidFill>
                  <a:schemeClr val="lt1"/>
                </a:solidFill>
                <a:latin typeface="+mn-lt"/>
                <a:ea typeface="+mn-ea"/>
                <a:cs typeface="+mn-cs"/>
              </a:defRPr>
            </a:lvl1pPr>
            <a:lvl2pPr marL="207783" algn="l" defTabSz="415566" rtl="0" eaLnBrk="1" latinLnBrk="0" hangingPunct="1">
              <a:defRPr sz="818" kern="1200">
                <a:solidFill>
                  <a:schemeClr val="lt1"/>
                </a:solidFill>
                <a:latin typeface="+mn-lt"/>
                <a:ea typeface="+mn-ea"/>
                <a:cs typeface="+mn-cs"/>
              </a:defRPr>
            </a:lvl2pPr>
            <a:lvl3pPr marL="415566" algn="l" defTabSz="415566" rtl="0" eaLnBrk="1" latinLnBrk="0" hangingPunct="1">
              <a:defRPr sz="818" kern="1200">
                <a:solidFill>
                  <a:schemeClr val="lt1"/>
                </a:solidFill>
                <a:latin typeface="+mn-lt"/>
                <a:ea typeface="+mn-ea"/>
                <a:cs typeface="+mn-cs"/>
              </a:defRPr>
            </a:lvl3pPr>
            <a:lvl4pPr marL="623349" algn="l" defTabSz="415566" rtl="0" eaLnBrk="1" latinLnBrk="0" hangingPunct="1">
              <a:defRPr sz="818" kern="1200">
                <a:solidFill>
                  <a:schemeClr val="lt1"/>
                </a:solidFill>
                <a:latin typeface="+mn-lt"/>
                <a:ea typeface="+mn-ea"/>
                <a:cs typeface="+mn-cs"/>
              </a:defRPr>
            </a:lvl4pPr>
            <a:lvl5pPr marL="831132" algn="l" defTabSz="415566" rtl="0" eaLnBrk="1" latinLnBrk="0" hangingPunct="1">
              <a:defRPr sz="818" kern="1200">
                <a:solidFill>
                  <a:schemeClr val="lt1"/>
                </a:solidFill>
                <a:latin typeface="+mn-lt"/>
                <a:ea typeface="+mn-ea"/>
                <a:cs typeface="+mn-cs"/>
              </a:defRPr>
            </a:lvl5pPr>
            <a:lvl6pPr marL="1038915" algn="l" defTabSz="415566" rtl="0" eaLnBrk="1" latinLnBrk="0" hangingPunct="1">
              <a:defRPr sz="818" kern="1200">
                <a:solidFill>
                  <a:schemeClr val="lt1"/>
                </a:solidFill>
                <a:latin typeface="+mn-lt"/>
                <a:ea typeface="+mn-ea"/>
                <a:cs typeface="+mn-cs"/>
              </a:defRPr>
            </a:lvl6pPr>
            <a:lvl7pPr marL="1246698" algn="l" defTabSz="415566" rtl="0" eaLnBrk="1" latinLnBrk="0" hangingPunct="1">
              <a:defRPr sz="818" kern="1200">
                <a:solidFill>
                  <a:schemeClr val="lt1"/>
                </a:solidFill>
                <a:latin typeface="+mn-lt"/>
                <a:ea typeface="+mn-ea"/>
                <a:cs typeface="+mn-cs"/>
              </a:defRPr>
            </a:lvl7pPr>
            <a:lvl8pPr marL="1454481" algn="l" defTabSz="415566" rtl="0" eaLnBrk="1" latinLnBrk="0" hangingPunct="1">
              <a:defRPr sz="818" kern="1200">
                <a:solidFill>
                  <a:schemeClr val="lt1"/>
                </a:solidFill>
                <a:latin typeface="+mn-lt"/>
                <a:ea typeface="+mn-ea"/>
                <a:cs typeface="+mn-cs"/>
              </a:defRPr>
            </a:lvl8pPr>
            <a:lvl9pPr marL="1662264" algn="l" defTabSz="415566" rtl="0" eaLnBrk="1" latinLnBrk="0" hangingPunct="1">
              <a:defRPr sz="818" kern="1200">
                <a:solidFill>
                  <a:schemeClr val="lt1"/>
                </a:solidFill>
                <a:latin typeface="+mn-lt"/>
                <a:ea typeface="+mn-ea"/>
                <a:cs typeface="+mn-cs"/>
              </a:defRPr>
            </a:lvl9pPr>
          </a:lstStyle>
          <a:p>
            <a:r>
              <a:rPr lang="en-US" sz="1100">
                <a:ea typeface="+mn-lt"/>
                <a:cs typeface="+mn-lt"/>
              </a:rPr>
              <a:t>The Maintain Address screen is displayed. Enter EAN and click </a:t>
            </a:r>
            <a:r>
              <a:rPr lang="en-US" sz="1100" b="1">
                <a:ea typeface="+mn-lt"/>
                <a:cs typeface="+mn-lt"/>
              </a:rPr>
              <a:t>Next</a:t>
            </a:r>
            <a:r>
              <a:rPr lang="en-US" sz="1100">
                <a:ea typeface="+mn-lt"/>
                <a:cs typeface="+mn-lt"/>
              </a:rPr>
              <a:t>.</a:t>
            </a:r>
            <a:endParaRPr lang="en-US" sz="800">
              <a:cs typeface="Calibri"/>
            </a:endParaRPr>
          </a:p>
        </p:txBody>
      </p:sp>
      <p:sp>
        <p:nvSpPr>
          <p:cNvPr id="8" name="Rectangle 7">
            <a:extLst>
              <a:ext uri="{FF2B5EF4-FFF2-40B4-BE49-F238E27FC236}">
                <a16:creationId xmlns:a16="http://schemas.microsoft.com/office/drawing/2014/main" id="{F4E76478-CBE0-87D0-E4BD-029307A69193}"/>
              </a:ext>
            </a:extLst>
          </p:cNvPr>
          <p:cNvSpPr/>
          <p:nvPr/>
        </p:nvSpPr>
        <p:spPr>
          <a:xfrm flipV="1">
            <a:off x="5523632" y="3129394"/>
            <a:ext cx="346363" cy="162791"/>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 name="Rectangle 9">
            <a:extLst>
              <a:ext uri="{FF2B5EF4-FFF2-40B4-BE49-F238E27FC236}">
                <a16:creationId xmlns:a16="http://schemas.microsoft.com/office/drawing/2014/main" id="{5AE783A5-34A6-54D1-D4F0-939DA90E2D40}"/>
              </a:ext>
            </a:extLst>
          </p:cNvPr>
          <p:cNvSpPr/>
          <p:nvPr/>
        </p:nvSpPr>
        <p:spPr>
          <a:xfrm flipV="1">
            <a:off x="5114057" y="3129394"/>
            <a:ext cx="193963" cy="162791"/>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26380891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aphical user interface, application&#10;&#10;Description automatically generated">
            <a:extLst>
              <a:ext uri="{FF2B5EF4-FFF2-40B4-BE49-F238E27FC236}">
                <a16:creationId xmlns:a16="http://schemas.microsoft.com/office/drawing/2014/main" id="{95D70F1B-6AB0-E422-7B39-C877F1A735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523107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Graphical user interface, application&#10;&#10;Description automatically generated">
            <a:extLst>
              <a:ext uri="{FF2B5EF4-FFF2-40B4-BE49-F238E27FC236}">
                <a16:creationId xmlns:a16="http://schemas.microsoft.com/office/drawing/2014/main" id="{3D4851D0-0B91-8157-B72D-12CC2489A8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1979579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F4E94794-3CA6-84AC-04DA-76836A6E7B10}"/>
              </a:ext>
            </a:extLst>
          </p:cNvPr>
          <p:cNvPicPr>
            <a:picLocks noChangeAspect="1"/>
          </p:cNvPicPr>
          <p:nvPr/>
        </p:nvPicPr>
        <p:blipFill rotWithShape="1">
          <a:blip r:embed="rId2"/>
          <a:srcRect l="680" r="76" b="-562"/>
          <a:stretch/>
        </p:blipFill>
        <p:spPr>
          <a:xfrm>
            <a:off x="1201840" y="2234525"/>
            <a:ext cx="9546126" cy="1305542"/>
          </a:xfrm>
          <a:prstGeom prst="rect">
            <a:avLst/>
          </a:prstGeom>
        </p:spPr>
      </p:pic>
      <p:sp>
        <p:nvSpPr>
          <p:cNvPr id="4" name="TextBox 3">
            <a:extLst>
              <a:ext uri="{FF2B5EF4-FFF2-40B4-BE49-F238E27FC236}">
                <a16:creationId xmlns:a16="http://schemas.microsoft.com/office/drawing/2014/main" id="{22AE1159-AA20-8CDD-24BB-A8DEE119D548}"/>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Maintain Address - Confirmation </a:t>
            </a:r>
          </a:p>
        </p:txBody>
      </p:sp>
      <p:sp>
        <p:nvSpPr>
          <p:cNvPr id="3" name="Rectangle: Rounded Corners 2">
            <a:extLst>
              <a:ext uri="{FF2B5EF4-FFF2-40B4-BE49-F238E27FC236}">
                <a16:creationId xmlns:a16="http://schemas.microsoft.com/office/drawing/2014/main" id="{76F4D3DD-D622-79EB-5038-9F1ECBF851A7}"/>
              </a:ext>
            </a:extLst>
          </p:cNvPr>
          <p:cNvSpPr/>
          <p:nvPr/>
        </p:nvSpPr>
        <p:spPr>
          <a:xfrm>
            <a:off x="5644356" y="1030265"/>
            <a:ext cx="5060570" cy="772783"/>
          </a:xfrm>
          <a:prstGeom prst="roundRect">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14300">
              <a:defRPr/>
            </a:pPr>
            <a:r>
              <a:rPr lang="en-US" sz="1400">
                <a:ea typeface="+mn-lt"/>
                <a:cs typeface="+mn-lt"/>
              </a:rPr>
              <a:t>The </a:t>
            </a:r>
            <a:r>
              <a:rPr lang="en-US" sz="1400" b="1">
                <a:ea typeface="+mn-lt"/>
                <a:cs typeface="+mn-lt"/>
              </a:rPr>
              <a:t>Employer</a:t>
            </a:r>
            <a:r>
              <a:rPr lang="en-US" sz="1400">
                <a:ea typeface="+mn-lt"/>
                <a:cs typeface="+mn-lt"/>
              </a:rPr>
              <a:t> </a:t>
            </a:r>
            <a:r>
              <a:rPr lang="en-US" sz="1400" b="1">
                <a:ea typeface="+mn-lt"/>
                <a:cs typeface="+mn-lt"/>
              </a:rPr>
              <a:t>Contact Maintenance Confirmation</a:t>
            </a:r>
            <a:r>
              <a:rPr lang="en-US" sz="1400">
                <a:ea typeface="+mn-lt"/>
                <a:cs typeface="+mn-lt"/>
              </a:rPr>
              <a:t> screen is displayed.</a:t>
            </a:r>
            <a:endParaRPr lang="en-US" sz="900"/>
          </a:p>
        </p:txBody>
      </p:sp>
    </p:spTree>
    <p:extLst>
      <p:ext uri="{BB962C8B-B14F-4D97-AF65-F5344CB8AC3E}">
        <p14:creationId xmlns:p14="http://schemas.microsoft.com/office/powerpoint/2010/main" val="192274230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3CDFA34-6024-4C17-BAC5-6D355A235F52}"/>
              </a:ext>
            </a:extLst>
          </p:cNvPr>
          <p:cNvSpPr txBox="1"/>
          <p:nvPr/>
        </p:nvSpPr>
        <p:spPr>
          <a:xfrm>
            <a:off x="6223676" y="3028819"/>
            <a:ext cx="925936" cy="297454"/>
          </a:xfrm>
          <a:prstGeom prst="rect">
            <a:avLst/>
          </a:prstGeom>
          <a:noFill/>
        </p:spPr>
        <p:txBody>
          <a:bodyPr wrap="square" rtlCol="0">
            <a:spAutoFit/>
          </a:bodyPr>
          <a:lstStyle/>
          <a:p>
            <a:r>
              <a:rPr lang="en-US" sz="1333">
                <a:solidFill>
                  <a:schemeClr val="bg1"/>
                </a:solidFill>
              </a:rPr>
              <a:t>Text 03</a:t>
            </a:r>
          </a:p>
        </p:txBody>
      </p:sp>
      <p:sp>
        <p:nvSpPr>
          <p:cNvPr id="11" name="Rectangle 10">
            <a:extLst>
              <a:ext uri="{FF2B5EF4-FFF2-40B4-BE49-F238E27FC236}">
                <a16:creationId xmlns:a16="http://schemas.microsoft.com/office/drawing/2014/main" id="{BE169C1E-5C15-4B31-8C1D-DFBBA6D4DB35}"/>
              </a:ext>
            </a:extLst>
          </p:cNvPr>
          <p:cNvSpPr/>
          <p:nvPr/>
        </p:nvSpPr>
        <p:spPr>
          <a:xfrm>
            <a:off x="3474787" y="2704877"/>
            <a:ext cx="7897705" cy="1305673"/>
          </a:xfrm>
          <a:prstGeom prst="rect">
            <a:avLst/>
          </a:prstGeom>
          <a:solidFill>
            <a:srgbClr val="ED7D31"/>
          </a:solidFill>
          <a:ln>
            <a:noFill/>
          </a:ln>
        </p:spPr>
        <p:style>
          <a:lnRef idx="1">
            <a:schemeClr val="accent4"/>
          </a:lnRef>
          <a:fillRef idx="3">
            <a:schemeClr val="accent4"/>
          </a:fillRef>
          <a:effectRef idx="2">
            <a:schemeClr val="accent4"/>
          </a:effectRef>
          <a:fontRef idx="minor">
            <a:schemeClr val="lt1"/>
          </a:fontRef>
        </p:style>
        <p:txBody>
          <a:bodyPr lIns="121920" tIns="60960" rIns="121920" bIns="60960" rtlCol="0" anchor="ctr"/>
          <a:lstStyle/>
          <a:p>
            <a:pPr algn="ctr"/>
            <a:r>
              <a:rPr lang="en-US" sz="3200" b="1" dirty="0">
                <a:solidFill>
                  <a:schemeClr val="bg1"/>
                </a:solidFill>
                <a:ea typeface="+mn-lt"/>
                <a:cs typeface="+mn-lt"/>
              </a:rPr>
              <a:t> 15. Inquiry</a:t>
            </a:r>
            <a:endParaRPr lang="en-US" sz="2400" b="1" dirty="0">
              <a:solidFill>
                <a:schemeClr val="bg1"/>
              </a:solidFill>
              <a:ea typeface="Calibri"/>
              <a:cs typeface="Calibri"/>
            </a:endParaRPr>
          </a:p>
        </p:txBody>
      </p:sp>
      <p:sp>
        <p:nvSpPr>
          <p:cNvPr id="4" name="TextBox 3">
            <a:extLst>
              <a:ext uri="{FF2B5EF4-FFF2-40B4-BE49-F238E27FC236}">
                <a16:creationId xmlns:a16="http://schemas.microsoft.com/office/drawing/2014/main" id="{35F95362-80E3-3D8E-568B-B65D24F9CF2C}"/>
              </a:ext>
            </a:extLst>
          </p:cNvPr>
          <p:cNvSpPr txBox="1"/>
          <p:nvPr/>
        </p:nvSpPr>
        <p:spPr>
          <a:xfrm>
            <a:off x="1902645" y="71098"/>
            <a:ext cx="5561929" cy="492443"/>
          </a:xfrm>
          <a:prstGeom prst="rect">
            <a:avLst/>
          </a:prstGeom>
          <a:noFill/>
        </p:spPr>
        <p:txBody>
          <a:bodyPr wrap="square" lIns="121920" tIns="60960" rIns="121920" bIns="60960" rtlCol="0" anchor="t">
            <a:spAutoFit/>
          </a:bodyPr>
          <a:lstStyle/>
          <a:p>
            <a:r>
              <a:rPr lang="en-US" sz="2400">
                <a:ea typeface="+mn-lt"/>
                <a:cs typeface="+mn-lt"/>
              </a:rPr>
              <a:t>Employer User Guide</a:t>
            </a:r>
            <a:endParaRPr lang="en-US"/>
          </a:p>
        </p:txBody>
      </p:sp>
      <p:sp>
        <p:nvSpPr>
          <p:cNvPr id="2" name="Oval 1">
            <a:extLst>
              <a:ext uri="{FF2B5EF4-FFF2-40B4-BE49-F238E27FC236}">
                <a16:creationId xmlns:a16="http://schemas.microsoft.com/office/drawing/2014/main" id="{55F9F646-E154-45E7-A63C-58CE7A1D470F}"/>
              </a:ext>
            </a:extLst>
          </p:cNvPr>
          <p:cNvSpPr/>
          <p:nvPr/>
        </p:nvSpPr>
        <p:spPr>
          <a:xfrm>
            <a:off x="721032" y="1783078"/>
            <a:ext cx="3291840" cy="3291840"/>
          </a:xfrm>
          <a:prstGeom prst="ellipse">
            <a:avLst/>
          </a:prstGeom>
          <a:solidFill>
            <a:schemeClr val="bg1"/>
          </a:solidFill>
          <a:ln w="571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5" descr="Icon&#10;&#10;Description automatically generated">
            <a:extLst>
              <a:ext uri="{FF2B5EF4-FFF2-40B4-BE49-F238E27FC236}">
                <a16:creationId xmlns:a16="http://schemas.microsoft.com/office/drawing/2014/main" id="{FB28BE77-2FE1-6EE6-615B-E203C5BBF142}"/>
              </a:ext>
            </a:extLst>
          </p:cNvPr>
          <p:cNvPicPr>
            <a:picLocks noChangeAspect="1"/>
          </p:cNvPicPr>
          <p:nvPr/>
        </p:nvPicPr>
        <p:blipFill>
          <a:blip r:embed="rId3"/>
          <a:stretch>
            <a:fillRect/>
          </a:stretch>
        </p:blipFill>
        <p:spPr>
          <a:xfrm>
            <a:off x="1250445" y="2349500"/>
            <a:ext cx="2262442" cy="2262442"/>
          </a:xfrm>
          <a:prstGeom prst="ellipse">
            <a:avLst/>
          </a:prstGeom>
        </p:spPr>
      </p:pic>
    </p:spTree>
    <p:extLst>
      <p:ext uri="{BB962C8B-B14F-4D97-AF65-F5344CB8AC3E}">
        <p14:creationId xmlns:p14="http://schemas.microsoft.com/office/powerpoint/2010/main" val="213625456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85E15023-48A3-9910-8F4E-6BEAF35A9A25}"/>
              </a:ext>
            </a:extLst>
          </p:cNvPr>
          <p:cNvPicPr>
            <a:picLocks noChangeAspect="1"/>
          </p:cNvPicPr>
          <p:nvPr/>
        </p:nvPicPr>
        <p:blipFill>
          <a:blip r:embed="rId2"/>
          <a:stretch>
            <a:fillRect/>
          </a:stretch>
        </p:blipFill>
        <p:spPr>
          <a:xfrm>
            <a:off x="643467" y="2262365"/>
            <a:ext cx="10905066" cy="2333268"/>
          </a:xfrm>
          <a:prstGeom prst="rect">
            <a:avLst/>
          </a:prstGeom>
        </p:spPr>
      </p:pic>
      <p:sp>
        <p:nvSpPr>
          <p:cNvPr id="6" name="TextBox 5">
            <a:extLst>
              <a:ext uri="{FF2B5EF4-FFF2-40B4-BE49-F238E27FC236}">
                <a16:creationId xmlns:a16="http://schemas.microsoft.com/office/drawing/2014/main" id="{944B692C-D691-43AF-D4CA-51148E405CB3}"/>
              </a:ext>
            </a:extLst>
          </p:cNvPr>
          <p:cNvSpPr txBox="1"/>
          <p:nvPr/>
        </p:nvSpPr>
        <p:spPr>
          <a:xfrm>
            <a:off x="2398932" y="2639449"/>
            <a:ext cx="1828107" cy="922590"/>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10" name="Rectangle: Rounded Corners 9">
            <a:extLst>
              <a:ext uri="{FF2B5EF4-FFF2-40B4-BE49-F238E27FC236}">
                <a16:creationId xmlns:a16="http://schemas.microsoft.com/office/drawing/2014/main" id="{3D974BE5-B8EE-62EE-79B6-46BEA55CDE85}"/>
              </a:ext>
            </a:extLst>
          </p:cNvPr>
          <p:cNvSpPr/>
          <p:nvPr/>
        </p:nvSpPr>
        <p:spPr>
          <a:xfrm>
            <a:off x="5644356" y="1030265"/>
            <a:ext cx="5060570" cy="772783"/>
          </a:xfrm>
          <a:prstGeom prst="roundRect">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14300">
              <a:defRPr/>
            </a:pPr>
            <a:r>
              <a:rPr lang="en-US" sz="1400" dirty="0">
                <a:ea typeface="+mn-lt"/>
                <a:cs typeface="+mn-lt"/>
              </a:rPr>
              <a:t>The third-party agent has access to inquiry screen which allow the user to see specific information for each employer they represent. To access the information, the user can select the menu options below</a:t>
            </a:r>
            <a:endParaRPr lang="en-US" sz="1400" dirty="0">
              <a:cs typeface="Calibri"/>
            </a:endParaRPr>
          </a:p>
        </p:txBody>
      </p:sp>
    </p:spTree>
    <p:extLst>
      <p:ext uri="{BB962C8B-B14F-4D97-AF65-F5344CB8AC3E}">
        <p14:creationId xmlns:p14="http://schemas.microsoft.com/office/powerpoint/2010/main" val="1159250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08BC54F-614F-1ABE-EB1E-FCFD6F0E975A}"/>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Request to Represent Employer – Previously Registered TPAs</a:t>
            </a:r>
          </a:p>
        </p:txBody>
      </p:sp>
      <p:sp>
        <p:nvSpPr>
          <p:cNvPr id="9" name="Rectangle: Rounded Corners 8">
            <a:extLst>
              <a:ext uri="{FF2B5EF4-FFF2-40B4-BE49-F238E27FC236}">
                <a16:creationId xmlns:a16="http://schemas.microsoft.com/office/drawing/2014/main" id="{BD704FB2-18DC-F6D5-C0A6-0D0F2BE447CA}"/>
              </a:ext>
            </a:extLst>
          </p:cNvPr>
          <p:cNvSpPr/>
          <p:nvPr/>
        </p:nvSpPr>
        <p:spPr>
          <a:xfrm>
            <a:off x="497423" y="1738943"/>
            <a:ext cx="2046320" cy="17581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400" dirty="0"/>
              <a:t> For TPAs previously registered with CTDOL, please complete the </a:t>
            </a:r>
            <a:r>
              <a:rPr lang="en-US" sz="1400" b="1" u="sng" dirty="0">
                <a:solidFill>
                  <a:srgbClr val="FFFFFF"/>
                </a:solidFill>
              </a:rPr>
              <a:t>Employer Linking Form</a:t>
            </a:r>
            <a:r>
              <a:rPr lang="en-US" sz="1400" b="1" dirty="0"/>
              <a:t> </a:t>
            </a:r>
            <a:r>
              <a:rPr lang="en-US" sz="1400" dirty="0"/>
              <a:t>and submit to</a:t>
            </a:r>
            <a:r>
              <a:rPr lang="en-US" sz="1400" b="1" dirty="0"/>
              <a:t> </a:t>
            </a:r>
            <a:r>
              <a:rPr lang="en-US" sz="1400" b="1" dirty="0">
                <a:ea typeface="+mn-lt"/>
                <a:cs typeface="+mn-lt"/>
              </a:rPr>
              <a:t>dol.status</a:t>
            </a:r>
            <a:r>
              <a:rPr lang="en-US" sz="1400" dirty="0">
                <a:ea typeface="+mn-lt"/>
                <a:cs typeface="+mn-lt"/>
              </a:rPr>
              <a:t>@ct.gov</a:t>
            </a:r>
            <a:r>
              <a:rPr lang="en-US" sz="1400" b="1" dirty="0"/>
              <a:t>.</a:t>
            </a:r>
          </a:p>
          <a:p>
            <a:endParaRPr lang="en-US" sz="1400" b="1" dirty="0">
              <a:cs typeface="Calibri" panose="020F0502020204030204"/>
            </a:endParaRPr>
          </a:p>
          <a:p>
            <a:endParaRPr lang="en-US" sz="1400" dirty="0">
              <a:cs typeface="Calibri" panose="020F0502020204030204"/>
            </a:endParaRPr>
          </a:p>
        </p:txBody>
      </p:sp>
      <p:pic>
        <p:nvPicPr>
          <p:cNvPr id="10" name="Picture 10">
            <a:extLst>
              <a:ext uri="{FF2B5EF4-FFF2-40B4-BE49-F238E27FC236}">
                <a16:creationId xmlns:a16="http://schemas.microsoft.com/office/drawing/2014/main" id="{DB11F322-CBDE-93C3-E044-3C98F86AC2E4}"/>
              </a:ext>
            </a:extLst>
          </p:cNvPr>
          <p:cNvPicPr>
            <a:picLocks noChangeAspect="1"/>
          </p:cNvPicPr>
          <p:nvPr/>
        </p:nvPicPr>
        <p:blipFill rotWithShape="1">
          <a:blip r:embed="rId2"/>
          <a:srcRect t="1099" r="111" b="-220"/>
          <a:stretch/>
        </p:blipFill>
        <p:spPr>
          <a:xfrm>
            <a:off x="2949286" y="1256667"/>
            <a:ext cx="7800116" cy="3911654"/>
          </a:xfrm>
          <a:prstGeom prst="rect">
            <a:avLst/>
          </a:prstGeom>
        </p:spPr>
      </p:pic>
    </p:spTree>
    <p:extLst>
      <p:ext uri="{BB962C8B-B14F-4D97-AF65-F5344CB8AC3E}">
        <p14:creationId xmlns:p14="http://schemas.microsoft.com/office/powerpoint/2010/main" val="299730717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AA57349E-0DC0-1DCC-1C06-E2A8E7C2628F}"/>
              </a:ext>
            </a:extLst>
          </p:cNvPr>
          <p:cNvPicPr>
            <a:picLocks noChangeAspect="1"/>
          </p:cNvPicPr>
          <p:nvPr/>
        </p:nvPicPr>
        <p:blipFill>
          <a:blip r:embed="rId2"/>
          <a:stretch>
            <a:fillRect/>
          </a:stretch>
        </p:blipFill>
        <p:spPr>
          <a:xfrm>
            <a:off x="569126" y="2338493"/>
            <a:ext cx="10905066" cy="2181013"/>
          </a:xfrm>
          <a:prstGeom prst="rect">
            <a:avLst/>
          </a:prstGeom>
        </p:spPr>
      </p:pic>
      <p:sp>
        <p:nvSpPr>
          <p:cNvPr id="4" name="Rectangle: Rounded Corners 3">
            <a:extLst>
              <a:ext uri="{FF2B5EF4-FFF2-40B4-BE49-F238E27FC236}">
                <a16:creationId xmlns:a16="http://schemas.microsoft.com/office/drawing/2014/main" id="{BCE40EA2-3863-7B07-FC4E-6BCEBB9F4F01}"/>
              </a:ext>
            </a:extLst>
          </p:cNvPr>
          <p:cNvSpPr/>
          <p:nvPr/>
        </p:nvSpPr>
        <p:spPr>
          <a:xfrm>
            <a:off x="1155990" y="4617241"/>
            <a:ext cx="5060570" cy="772783"/>
          </a:xfrm>
          <a:prstGeom prst="roundRect">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14300">
              <a:defRPr/>
            </a:pPr>
            <a:r>
              <a:rPr lang="en-US" sz="1400" dirty="0">
                <a:cs typeface="Calibri"/>
              </a:rPr>
              <a:t>For example, the use can select "Employer Tax Payment" menu option to see payment information. The user enters employer EAN.</a:t>
            </a:r>
          </a:p>
        </p:txBody>
      </p:sp>
      <p:sp>
        <p:nvSpPr>
          <p:cNvPr id="8" name="TextBox 7">
            <a:extLst>
              <a:ext uri="{FF2B5EF4-FFF2-40B4-BE49-F238E27FC236}">
                <a16:creationId xmlns:a16="http://schemas.microsoft.com/office/drawing/2014/main" id="{270F9CFD-40EB-0476-D241-8D568832E12E}"/>
              </a:ext>
            </a:extLst>
          </p:cNvPr>
          <p:cNvSpPr txBox="1"/>
          <p:nvPr/>
        </p:nvSpPr>
        <p:spPr>
          <a:xfrm>
            <a:off x="6190346" y="3540840"/>
            <a:ext cx="1976791" cy="365029"/>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Tree>
    <p:extLst>
      <p:ext uri="{BB962C8B-B14F-4D97-AF65-F5344CB8AC3E}">
        <p14:creationId xmlns:p14="http://schemas.microsoft.com/office/powerpoint/2010/main" val="195052198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Graphical user interface, text, application&#10;&#10;Description automatically generated">
            <a:extLst>
              <a:ext uri="{FF2B5EF4-FFF2-40B4-BE49-F238E27FC236}">
                <a16:creationId xmlns:a16="http://schemas.microsoft.com/office/drawing/2014/main" id="{2AC2D9E5-C648-D3C8-9B9F-6C7D5E91CE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289"/>
            <a:ext cx="12192000" cy="6858000"/>
          </a:xfrm>
          <a:prstGeom prst="rect">
            <a:avLst/>
          </a:prstGeom>
        </p:spPr>
      </p:pic>
    </p:spTree>
    <p:extLst>
      <p:ext uri="{BB962C8B-B14F-4D97-AF65-F5344CB8AC3E}">
        <p14:creationId xmlns:p14="http://schemas.microsoft.com/office/powerpoint/2010/main" val="235986460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with medium confidence">
            <a:extLst>
              <a:ext uri="{FF2B5EF4-FFF2-40B4-BE49-F238E27FC236}">
                <a16:creationId xmlns:a16="http://schemas.microsoft.com/office/drawing/2014/main" id="{D88773C5-D10D-49D3-9581-6CD8CA69F0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Graphic 6" descr="Handshake with solid fill">
            <a:extLst>
              <a:ext uri="{FF2B5EF4-FFF2-40B4-BE49-F238E27FC236}">
                <a16:creationId xmlns:a16="http://schemas.microsoft.com/office/drawing/2014/main" id="{9834BEE4-BEF4-435D-A55E-A0405D88BFE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11671" y="3173375"/>
            <a:ext cx="3550023" cy="3550023"/>
          </a:xfrm>
          <a:prstGeom prst="rect">
            <a:avLst/>
          </a:prstGeom>
        </p:spPr>
      </p:pic>
      <p:sp>
        <p:nvSpPr>
          <p:cNvPr id="6" name="Rectangle 1">
            <a:extLst>
              <a:ext uri="{FF2B5EF4-FFF2-40B4-BE49-F238E27FC236}">
                <a16:creationId xmlns:a16="http://schemas.microsoft.com/office/drawing/2014/main" id="{8D4F019C-20E1-4F4B-8B4E-DDFCAD7F8452}"/>
              </a:ext>
            </a:extLst>
          </p:cNvPr>
          <p:cNvSpPr/>
          <p:nvPr/>
        </p:nvSpPr>
        <p:spPr>
          <a:xfrm>
            <a:off x="-5751" y="3035062"/>
            <a:ext cx="5175848" cy="1006415"/>
          </a:xfrm>
          <a:custGeom>
            <a:avLst/>
            <a:gdLst>
              <a:gd name="connsiteX0" fmla="*/ 0 w 3881886"/>
              <a:gd name="connsiteY0" fmla="*/ 0 h 754811"/>
              <a:gd name="connsiteX1" fmla="*/ 3881886 w 3881886"/>
              <a:gd name="connsiteY1" fmla="*/ 0 h 754811"/>
              <a:gd name="connsiteX2" fmla="*/ 3881886 w 3881886"/>
              <a:gd name="connsiteY2" fmla="*/ 754811 h 754811"/>
              <a:gd name="connsiteX3" fmla="*/ 0 w 3881886"/>
              <a:gd name="connsiteY3" fmla="*/ 754811 h 754811"/>
              <a:gd name="connsiteX4" fmla="*/ 0 w 3881886"/>
              <a:gd name="connsiteY4" fmla="*/ 0 h 754811"/>
              <a:gd name="connsiteX0" fmla="*/ 0 w 3881886"/>
              <a:gd name="connsiteY0" fmla="*/ 0 h 754811"/>
              <a:gd name="connsiteX1" fmla="*/ 3881886 w 3881886"/>
              <a:gd name="connsiteY1" fmla="*/ 0 h 754811"/>
              <a:gd name="connsiteX2" fmla="*/ 3596136 w 3881886"/>
              <a:gd name="connsiteY2" fmla="*/ 745286 h 754811"/>
              <a:gd name="connsiteX3" fmla="*/ 0 w 3881886"/>
              <a:gd name="connsiteY3" fmla="*/ 754811 h 754811"/>
              <a:gd name="connsiteX4" fmla="*/ 0 w 3881886"/>
              <a:gd name="connsiteY4" fmla="*/ 0 h 754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1886" h="754811">
                <a:moveTo>
                  <a:pt x="0" y="0"/>
                </a:moveTo>
                <a:lnTo>
                  <a:pt x="3881886" y="0"/>
                </a:lnTo>
                <a:lnTo>
                  <a:pt x="3596136" y="745286"/>
                </a:lnTo>
                <a:lnTo>
                  <a:pt x="0" y="754811"/>
                </a:lnTo>
                <a:lnTo>
                  <a:pt x="0" y="0"/>
                </a:lnTo>
                <a:close/>
              </a:path>
            </a:pathLst>
          </a:custGeom>
          <a:solidFill>
            <a:srgbClr val="1A568A"/>
          </a:solidFill>
          <a:ln>
            <a:noFill/>
          </a:ln>
        </p:spPr>
        <p:style>
          <a:lnRef idx="1">
            <a:schemeClr val="accent5"/>
          </a:lnRef>
          <a:fillRef idx="3">
            <a:schemeClr val="accent5"/>
          </a:fillRef>
          <a:effectRef idx="2">
            <a:schemeClr val="accent5"/>
          </a:effectRef>
          <a:fontRef idx="minor">
            <a:schemeClr val="lt1"/>
          </a:fontRef>
        </p:style>
        <p:txBody>
          <a:bodyPr lIns="121920" tIns="60960" rIns="121920" bIns="60960" rtlCol="0" anchor="ctr"/>
          <a:lstStyle/>
          <a:p>
            <a:pPr algn="ctr"/>
            <a:r>
              <a:rPr lang="en-US" sz="3733">
                <a:cs typeface="Calibri"/>
              </a:rPr>
              <a:t>THANK YOU!</a:t>
            </a:r>
          </a:p>
        </p:txBody>
      </p:sp>
      <p:sp>
        <p:nvSpPr>
          <p:cNvPr id="8" name="Parallelogram 7">
            <a:extLst>
              <a:ext uri="{FF2B5EF4-FFF2-40B4-BE49-F238E27FC236}">
                <a16:creationId xmlns:a16="http://schemas.microsoft.com/office/drawing/2014/main" id="{5BC82196-850C-46C3-A5B4-4E4D5736A402}"/>
              </a:ext>
            </a:extLst>
          </p:cNvPr>
          <p:cNvSpPr/>
          <p:nvPr/>
        </p:nvSpPr>
        <p:spPr>
          <a:xfrm>
            <a:off x="4839897" y="3035062"/>
            <a:ext cx="608403" cy="1006415"/>
          </a:xfrm>
          <a:prstGeom prst="parallelogram">
            <a:avLst>
              <a:gd name="adj" fmla="val 64662"/>
            </a:avLst>
          </a:prstGeom>
          <a:solidFill>
            <a:srgbClr val="00A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a:p>
        </p:txBody>
      </p:sp>
    </p:spTree>
    <p:extLst>
      <p:ext uri="{BB962C8B-B14F-4D97-AF65-F5344CB8AC3E}">
        <p14:creationId xmlns:p14="http://schemas.microsoft.com/office/powerpoint/2010/main" val="696771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1068EE1B-34F7-0473-52C8-A341A2D3AAC1}"/>
              </a:ext>
            </a:extLst>
          </p:cNvPr>
          <p:cNvSpPr/>
          <p:nvPr/>
        </p:nvSpPr>
        <p:spPr>
          <a:xfrm>
            <a:off x="116423" y="2604851"/>
            <a:ext cx="2782341" cy="9441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400" dirty="0"/>
              <a:t>Complete</a:t>
            </a:r>
            <a:r>
              <a:rPr lang="en-US" sz="1400" dirty="0">
                <a:cs typeface="Calibri" panose="020F0502020204030204"/>
              </a:rPr>
              <a:t> and submit </a:t>
            </a:r>
            <a:r>
              <a:rPr lang="en-US" sz="1400" b="1" u="sng" dirty="0">
                <a:cs typeface="Calibri" panose="020F0502020204030204"/>
              </a:rPr>
              <a:t>Agent Authorization Form</a:t>
            </a:r>
            <a:r>
              <a:rPr lang="en-US" sz="1400" dirty="0">
                <a:cs typeface="Calibri" panose="020F0502020204030204"/>
              </a:rPr>
              <a:t> to dol.status@ct.gov.</a:t>
            </a:r>
            <a:endParaRPr lang="en-US" sz="1400" b="1" dirty="0">
              <a:cs typeface="Calibri" panose="020F0502020204030204"/>
            </a:endParaRPr>
          </a:p>
        </p:txBody>
      </p:sp>
      <p:sp>
        <p:nvSpPr>
          <p:cNvPr id="5" name="TextBox 4">
            <a:extLst>
              <a:ext uri="{FF2B5EF4-FFF2-40B4-BE49-F238E27FC236}">
                <a16:creationId xmlns:a16="http://schemas.microsoft.com/office/drawing/2014/main" id="{7F2C35B0-196F-375C-8059-0F9B33E5E463}"/>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Request to Represent Employer – Newly Registered TPAs</a:t>
            </a:r>
          </a:p>
        </p:txBody>
      </p:sp>
    </p:spTree>
    <p:extLst>
      <p:ext uri="{BB962C8B-B14F-4D97-AF65-F5344CB8AC3E}">
        <p14:creationId xmlns:p14="http://schemas.microsoft.com/office/powerpoint/2010/main" val="525567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3CDFA34-6024-4C17-BAC5-6D355A235F52}"/>
              </a:ext>
            </a:extLst>
          </p:cNvPr>
          <p:cNvSpPr txBox="1"/>
          <p:nvPr/>
        </p:nvSpPr>
        <p:spPr>
          <a:xfrm>
            <a:off x="6223676" y="3028819"/>
            <a:ext cx="925936" cy="297454"/>
          </a:xfrm>
          <a:prstGeom prst="rect">
            <a:avLst/>
          </a:prstGeom>
          <a:noFill/>
        </p:spPr>
        <p:txBody>
          <a:bodyPr wrap="square" rtlCol="0">
            <a:spAutoFit/>
          </a:bodyPr>
          <a:lstStyle/>
          <a:p>
            <a:r>
              <a:rPr lang="en-US" sz="1333">
                <a:solidFill>
                  <a:schemeClr val="bg1"/>
                </a:solidFill>
              </a:rPr>
              <a:t>Text 03</a:t>
            </a:r>
          </a:p>
        </p:txBody>
      </p:sp>
      <p:sp>
        <p:nvSpPr>
          <p:cNvPr id="11" name="Rectangle 10">
            <a:extLst>
              <a:ext uri="{FF2B5EF4-FFF2-40B4-BE49-F238E27FC236}">
                <a16:creationId xmlns:a16="http://schemas.microsoft.com/office/drawing/2014/main" id="{BE169C1E-5C15-4B31-8C1D-DFBBA6D4DB35}"/>
              </a:ext>
            </a:extLst>
          </p:cNvPr>
          <p:cNvSpPr/>
          <p:nvPr/>
        </p:nvSpPr>
        <p:spPr>
          <a:xfrm>
            <a:off x="3474787" y="2704877"/>
            <a:ext cx="7897705" cy="1305673"/>
          </a:xfrm>
          <a:prstGeom prst="rect">
            <a:avLst/>
          </a:prstGeom>
          <a:solidFill>
            <a:srgbClr val="ED7D31"/>
          </a:solidFill>
          <a:ln>
            <a:noFill/>
          </a:ln>
        </p:spPr>
        <p:style>
          <a:lnRef idx="1">
            <a:schemeClr val="accent4"/>
          </a:lnRef>
          <a:fillRef idx="3">
            <a:schemeClr val="accent4"/>
          </a:fillRef>
          <a:effectRef idx="2">
            <a:schemeClr val="accent4"/>
          </a:effectRef>
          <a:fontRef idx="minor">
            <a:schemeClr val="lt1"/>
          </a:fontRef>
        </p:style>
        <p:txBody>
          <a:bodyPr lIns="121920" tIns="60960" rIns="121920" bIns="60960" rtlCol="0" anchor="ctr"/>
          <a:lstStyle/>
          <a:p>
            <a:pPr algn="ctr"/>
            <a:r>
              <a:rPr lang="en-US" sz="3200" b="1">
                <a:solidFill>
                  <a:schemeClr val="bg1"/>
                </a:solidFill>
                <a:ea typeface="+mn-lt"/>
                <a:cs typeface="+mn-lt"/>
              </a:rPr>
              <a:t> 3. Credential Verification</a:t>
            </a:r>
            <a:endParaRPr lang="en-US" sz="2400" b="1">
              <a:solidFill>
                <a:schemeClr val="bg1"/>
              </a:solidFill>
              <a:ea typeface="Calibri"/>
              <a:cs typeface="Calibri"/>
            </a:endParaRPr>
          </a:p>
        </p:txBody>
      </p:sp>
      <p:sp>
        <p:nvSpPr>
          <p:cNvPr id="4" name="TextBox 3">
            <a:extLst>
              <a:ext uri="{FF2B5EF4-FFF2-40B4-BE49-F238E27FC236}">
                <a16:creationId xmlns:a16="http://schemas.microsoft.com/office/drawing/2014/main" id="{35F95362-80E3-3D8E-568B-B65D24F9CF2C}"/>
              </a:ext>
            </a:extLst>
          </p:cNvPr>
          <p:cNvSpPr txBox="1"/>
          <p:nvPr/>
        </p:nvSpPr>
        <p:spPr>
          <a:xfrm>
            <a:off x="1902645" y="71098"/>
            <a:ext cx="5561929" cy="492443"/>
          </a:xfrm>
          <a:prstGeom prst="rect">
            <a:avLst/>
          </a:prstGeom>
          <a:noFill/>
        </p:spPr>
        <p:txBody>
          <a:bodyPr wrap="square" lIns="121920" tIns="60960" rIns="121920" bIns="60960" rtlCol="0" anchor="t">
            <a:spAutoFit/>
          </a:bodyPr>
          <a:lstStyle/>
          <a:p>
            <a:r>
              <a:rPr lang="en-US" sz="2400">
                <a:ea typeface="+mn-lt"/>
                <a:cs typeface="+mn-lt"/>
              </a:rPr>
              <a:t>Employer User Guide</a:t>
            </a:r>
            <a:endParaRPr lang="en-US"/>
          </a:p>
        </p:txBody>
      </p:sp>
      <p:sp>
        <p:nvSpPr>
          <p:cNvPr id="2" name="Oval 1">
            <a:extLst>
              <a:ext uri="{FF2B5EF4-FFF2-40B4-BE49-F238E27FC236}">
                <a16:creationId xmlns:a16="http://schemas.microsoft.com/office/drawing/2014/main" id="{55F9F646-E154-45E7-A63C-58CE7A1D470F}"/>
              </a:ext>
            </a:extLst>
          </p:cNvPr>
          <p:cNvSpPr/>
          <p:nvPr/>
        </p:nvSpPr>
        <p:spPr>
          <a:xfrm>
            <a:off x="721032" y="1783078"/>
            <a:ext cx="3291840" cy="3291840"/>
          </a:xfrm>
          <a:prstGeom prst="ellipse">
            <a:avLst/>
          </a:prstGeom>
          <a:solidFill>
            <a:schemeClr val="bg1"/>
          </a:solidFill>
          <a:ln w="571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5" descr="Icon&#10;&#10;Description automatically generated">
            <a:extLst>
              <a:ext uri="{FF2B5EF4-FFF2-40B4-BE49-F238E27FC236}">
                <a16:creationId xmlns:a16="http://schemas.microsoft.com/office/drawing/2014/main" id="{FB28BE77-2FE1-6EE6-615B-E203C5BBF142}"/>
              </a:ext>
            </a:extLst>
          </p:cNvPr>
          <p:cNvPicPr>
            <a:picLocks noChangeAspect="1"/>
          </p:cNvPicPr>
          <p:nvPr/>
        </p:nvPicPr>
        <p:blipFill>
          <a:blip r:embed="rId3"/>
          <a:stretch>
            <a:fillRect/>
          </a:stretch>
        </p:blipFill>
        <p:spPr>
          <a:xfrm>
            <a:off x="1250445" y="2349500"/>
            <a:ext cx="2262442" cy="2262442"/>
          </a:xfrm>
          <a:prstGeom prst="ellipse">
            <a:avLst/>
          </a:prstGeom>
        </p:spPr>
      </p:pic>
    </p:spTree>
    <p:extLst>
      <p:ext uri="{BB962C8B-B14F-4D97-AF65-F5344CB8AC3E}">
        <p14:creationId xmlns:p14="http://schemas.microsoft.com/office/powerpoint/2010/main" val="2288339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B62983-14D7-D635-C0AA-5964192AD5F0}"/>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Forgot User ID</a:t>
            </a:r>
          </a:p>
        </p:txBody>
      </p:sp>
      <p:sp>
        <p:nvSpPr>
          <p:cNvPr id="15" name="TextBox 14">
            <a:extLst>
              <a:ext uri="{FF2B5EF4-FFF2-40B4-BE49-F238E27FC236}">
                <a16:creationId xmlns:a16="http://schemas.microsoft.com/office/drawing/2014/main" id="{30857890-0B65-AE6A-A74F-43E951C5C9BA}"/>
              </a:ext>
            </a:extLst>
          </p:cNvPr>
          <p:cNvSpPr txBox="1"/>
          <p:nvPr/>
        </p:nvSpPr>
        <p:spPr>
          <a:xfrm>
            <a:off x="7939319" y="3755505"/>
            <a:ext cx="230083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solidFill>
                  <a:srgbClr val="FFFFFF"/>
                </a:solidFill>
              </a:rPr>
              <a:t>If user forgets User ID, click </a:t>
            </a:r>
            <a:r>
              <a:rPr lang="en-US" sz="1400" b="1" dirty="0">
                <a:solidFill>
                  <a:srgbClr val="FFFFFF"/>
                </a:solidFill>
              </a:rPr>
              <a:t>Forgot User I.</a:t>
            </a:r>
            <a:endParaRPr lang="en-US" sz="1400" b="1" dirty="0">
              <a:solidFill>
                <a:srgbClr val="FFFFFF"/>
              </a:solidFill>
              <a:cs typeface="Calibri"/>
            </a:endParaRPr>
          </a:p>
        </p:txBody>
      </p:sp>
      <p:pic>
        <p:nvPicPr>
          <p:cNvPr id="5" name="Picture 4">
            <a:extLst>
              <a:ext uri="{FF2B5EF4-FFF2-40B4-BE49-F238E27FC236}">
                <a16:creationId xmlns:a16="http://schemas.microsoft.com/office/drawing/2014/main" id="{2D81DD8C-F45A-6FA2-4295-9F6D7451BD8D}"/>
              </a:ext>
            </a:extLst>
          </p:cNvPr>
          <p:cNvPicPr>
            <a:picLocks noChangeAspect="1"/>
          </p:cNvPicPr>
          <p:nvPr/>
        </p:nvPicPr>
        <p:blipFill>
          <a:blip r:embed="rId2"/>
          <a:stretch>
            <a:fillRect/>
          </a:stretch>
        </p:blipFill>
        <p:spPr>
          <a:xfrm>
            <a:off x="1127329" y="2024109"/>
            <a:ext cx="9937341" cy="4216893"/>
          </a:xfrm>
          <a:prstGeom prst="rect">
            <a:avLst/>
          </a:prstGeom>
        </p:spPr>
      </p:pic>
      <p:cxnSp>
        <p:nvCxnSpPr>
          <p:cNvPr id="12" name="Straight Arrow Connector 11">
            <a:extLst>
              <a:ext uri="{FF2B5EF4-FFF2-40B4-BE49-F238E27FC236}">
                <a16:creationId xmlns:a16="http://schemas.microsoft.com/office/drawing/2014/main" id="{74ACB78C-A22C-984B-F08C-A93A1E4BC37D}"/>
              </a:ext>
            </a:extLst>
          </p:cNvPr>
          <p:cNvCxnSpPr/>
          <p:nvPr/>
        </p:nvCxnSpPr>
        <p:spPr>
          <a:xfrm flipH="1">
            <a:off x="8629299" y="4037090"/>
            <a:ext cx="11430" cy="32512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id="{4711182D-103D-4973-BCD8-46D9CCA3763B}"/>
              </a:ext>
            </a:extLst>
          </p:cNvPr>
          <p:cNvSpPr/>
          <p:nvPr/>
        </p:nvSpPr>
        <p:spPr>
          <a:xfrm>
            <a:off x="1761017" y="908977"/>
            <a:ext cx="1985359" cy="859581"/>
          </a:xfrm>
          <a:prstGeom prst="roundRect">
            <a:avLst>
              <a:gd name="adj" fmla="val 12591"/>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15566" rtl="0" eaLnBrk="1" latinLnBrk="0" hangingPunct="1">
              <a:defRPr sz="818" kern="1200">
                <a:solidFill>
                  <a:schemeClr val="lt1"/>
                </a:solidFill>
                <a:latin typeface="+mn-lt"/>
                <a:ea typeface="+mn-ea"/>
                <a:cs typeface="+mn-cs"/>
              </a:defRPr>
            </a:lvl1pPr>
            <a:lvl2pPr marL="207783" algn="l" defTabSz="415566" rtl="0" eaLnBrk="1" latinLnBrk="0" hangingPunct="1">
              <a:defRPr sz="818" kern="1200">
                <a:solidFill>
                  <a:schemeClr val="lt1"/>
                </a:solidFill>
                <a:latin typeface="+mn-lt"/>
                <a:ea typeface="+mn-ea"/>
                <a:cs typeface="+mn-cs"/>
              </a:defRPr>
            </a:lvl2pPr>
            <a:lvl3pPr marL="415566" algn="l" defTabSz="415566" rtl="0" eaLnBrk="1" latinLnBrk="0" hangingPunct="1">
              <a:defRPr sz="818" kern="1200">
                <a:solidFill>
                  <a:schemeClr val="lt1"/>
                </a:solidFill>
                <a:latin typeface="+mn-lt"/>
                <a:ea typeface="+mn-ea"/>
                <a:cs typeface="+mn-cs"/>
              </a:defRPr>
            </a:lvl3pPr>
            <a:lvl4pPr marL="623349" algn="l" defTabSz="415566" rtl="0" eaLnBrk="1" latinLnBrk="0" hangingPunct="1">
              <a:defRPr sz="818" kern="1200">
                <a:solidFill>
                  <a:schemeClr val="lt1"/>
                </a:solidFill>
                <a:latin typeface="+mn-lt"/>
                <a:ea typeface="+mn-ea"/>
                <a:cs typeface="+mn-cs"/>
              </a:defRPr>
            </a:lvl4pPr>
            <a:lvl5pPr marL="831132" algn="l" defTabSz="415566" rtl="0" eaLnBrk="1" latinLnBrk="0" hangingPunct="1">
              <a:defRPr sz="818" kern="1200">
                <a:solidFill>
                  <a:schemeClr val="lt1"/>
                </a:solidFill>
                <a:latin typeface="+mn-lt"/>
                <a:ea typeface="+mn-ea"/>
                <a:cs typeface="+mn-cs"/>
              </a:defRPr>
            </a:lvl5pPr>
            <a:lvl6pPr marL="1038915" algn="l" defTabSz="415566" rtl="0" eaLnBrk="1" latinLnBrk="0" hangingPunct="1">
              <a:defRPr sz="818" kern="1200">
                <a:solidFill>
                  <a:schemeClr val="lt1"/>
                </a:solidFill>
                <a:latin typeface="+mn-lt"/>
                <a:ea typeface="+mn-ea"/>
                <a:cs typeface="+mn-cs"/>
              </a:defRPr>
            </a:lvl6pPr>
            <a:lvl7pPr marL="1246698" algn="l" defTabSz="415566" rtl="0" eaLnBrk="1" latinLnBrk="0" hangingPunct="1">
              <a:defRPr sz="818" kern="1200">
                <a:solidFill>
                  <a:schemeClr val="lt1"/>
                </a:solidFill>
                <a:latin typeface="+mn-lt"/>
                <a:ea typeface="+mn-ea"/>
                <a:cs typeface="+mn-cs"/>
              </a:defRPr>
            </a:lvl7pPr>
            <a:lvl8pPr marL="1454481" algn="l" defTabSz="415566" rtl="0" eaLnBrk="1" latinLnBrk="0" hangingPunct="1">
              <a:defRPr sz="818" kern="1200">
                <a:solidFill>
                  <a:schemeClr val="lt1"/>
                </a:solidFill>
                <a:latin typeface="+mn-lt"/>
                <a:ea typeface="+mn-ea"/>
                <a:cs typeface="+mn-cs"/>
              </a:defRPr>
            </a:lvl8pPr>
            <a:lvl9pPr marL="1662264" algn="l" defTabSz="415566" rtl="0" eaLnBrk="1" latinLnBrk="0" hangingPunct="1">
              <a:defRPr sz="818" kern="1200">
                <a:solidFill>
                  <a:schemeClr val="lt1"/>
                </a:solidFill>
                <a:latin typeface="+mn-lt"/>
                <a:ea typeface="+mn-ea"/>
                <a:cs typeface="+mn-cs"/>
              </a:defRPr>
            </a:lvl9pPr>
          </a:lstStyle>
          <a:p>
            <a:r>
              <a:rPr lang="en-US" sz="1200" dirty="0">
                <a:cs typeface="Calibri"/>
              </a:rPr>
              <a:t>If you forgot your User ID, click </a:t>
            </a:r>
            <a:r>
              <a:rPr lang="en-US" sz="1200" b="1" dirty="0">
                <a:cs typeface="Calibri"/>
              </a:rPr>
              <a:t>Forgot User ID</a:t>
            </a:r>
            <a:r>
              <a:rPr lang="en-US" sz="1200" dirty="0">
                <a:cs typeface="Calibri"/>
              </a:rPr>
              <a:t>.</a:t>
            </a:r>
          </a:p>
          <a:p>
            <a:endParaRPr lang="en-US" sz="1200" dirty="0">
              <a:cs typeface="Calibri"/>
            </a:endParaRPr>
          </a:p>
        </p:txBody>
      </p:sp>
    </p:spTree>
    <p:extLst>
      <p:ext uri="{BB962C8B-B14F-4D97-AF65-F5344CB8AC3E}">
        <p14:creationId xmlns:p14="http://schemas.microsoft.com/office/powerpoint/2010/main" val="31620961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B62983-14D7-D635-C0AA-5964192AD5F0}"/>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Forgot User ID</a:t>
            </a:r>
          </a:p>
        </p:txBody>
      </p:sp>
      <p:sp>
        <p:nvSpPr>
          <p:cNvPr id="15" name="TextBox 14">
            <a:extLst>
              <a:ext uri="{FF2B5EF4-FFF2-40B4-BE49-F238E27FC236}">
                <a16:creationId xmlns:a16="http://schemas.microsoft.com/office/drawing/2014/main" id="{30857890-0B65-AE6A-A74F-43E951C5C9BA}"/>
              </a:ext>
            </a:extLst>
          </p:cNvPr>
          <p:cNvSpPr txBox="1"/>
          <p:nvPr/>
        </p:nvSpPr>
        <p:spPr>
          <a:xfrm>
            <a:off x="2061722" y="1154914"/>
            <a:ext cx="8149700" cy="311187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tx1">
                    <a:lumMod val="95000"/>
                    <a:lumOff val="5000"/>
                  </a:schemeClr>
                </a:solidFill>
                <a:cs typeface="Calibri"/>
              </a:rPr>
              <a:t>The following message appears:</a:t>
            </a:r>
          </a:p>
          <a:p>
            <a:endParaRPr lang="en-US" dirty="0">
              <a:solidFill>
                <a:schemeClr val="tx1">
                  <a:lumMod val="95000"/>
                  <a:lumOff val="5000"/>
                </a:schemeClr>
              </a:solidFill>
              <a:cs typeface="Calibri"/>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If you forgot your User ID:</a:t>
            </a:r>
          </a:p>
          <a:p>
            <a:pPr marL="45720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b="1" dirty="0">
                <a:effectLst/>
                <a:latin typeface="Calibri" panose="020F0502020204030204" pitchFamily="34" charset="0"/>
                <a:ea typeface="Calibri" panose="020F0502020204030204" pitchFamily="34" charset="0"/>
                <a:cs typeface="Times New Roman" panose="02020603050405020304" pitchFamily="18" charset="0"/>
              </a:rPr>
              <a:t>Claimants</a:t>
            </a:r>
            <a:r>
              <a:rPr lang="en-US" sz="1800" dirty="0">
                <a:effectLst/>
                <a:latin typeface="Calibri" panose="020F0502020204030204" pitchFamily="34" charset="0"/>
                <a:ea typeface="Calibri" panose="020F0502020204030204" pitchFamily="34" charset="0"/>
                <a:cs typeface="Times New Roman" panose="02020603050405020304" pitchFamily="18" charset="0"/>
              </a:rPr>
              <a:t> may complete this </a:t>
            </a:r>
            <a:r>
              <a:rPr lang="en-US" sz="1800" u="sng" dirty="0">
                <a:effectLst/>
                <a:latin typeface="Calibri" panose="020F0502020204030204" pitchFamily="34" charset="0"/>
                <a:ea typeface="Calibri" panose="020F0502020204030204" pitchFamily="34" charset="0"/>
                <a:cs typeface="Times New Roman" panose="02020603050405020304" pitchFamily="18" charset="0"/>
              </a:rPr>
              <a:t>lockout form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b="1" dirty="0">
                <a:effectLst/>
                <a:latin typeface="Calibri" panose="020F0502020204030204" pitchFamily="34" charset="0"/>
                <a:ea typeface="Calibri" panose="020F0502020204030204" pitchFamily="34" charset="0"/>
                <a:cs typeface="Times New Roman" panose="02020603050405020304" pitchFamily="18" charset="0"/>
              </a:rPr>
              <a:t>Employers </a:t>
            </a:r>
            <a:r>
              <a:rPr lang="en-US" sz="1800" dirty="0">
                <a:effectLst/>
                <a:latin typeface="Calibri" panose="020F0502020204030204" pitchFamily="34" charset="0"/>
                <a:ea typeface="Calibri" panose="020F0502020204030204" pitchFamily="34" charset="0"/>
                <a:cs typeface="Times New Roman" panose="02020603050405020304" pitchFamily="18" charset="0"/>
              </a:rPr>
              <a:t>or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Third-Party Agents</a:t>
            </a:r>
            <a:r>
              <a:rPr lang="en-US" sz="1800" dirty="0">
                <a:effectLst/>
                <a:latin typeface="Calibri" panose="020F0502020204030204" pitchFamily="34" charset="0"/>
                <a:ea typeface="Calibri" panose="020F0502020204030204" pitchFamily="34" charset="0"/>
                <a:cs typeface="Times New Roman" panose="02020603050405020304" pitchFamily="18" charset="0"/>
              </a:rPr>
              <a:t> may contact us by clicking on the following link: </a:t>
            </a:r>
            <a:r>
              <a:rPr lang="en-US" sz="1800" u="sng" dirty="0">
                <a:effectLst/>
                <a:latin typeface="Calibri" panose="020F0502020204030204" pitchFamily="34" charset="0"/>
                <a:ea typeface="Calibri" panose="020F0502020204030204" pitchFamily="34" charset="0"/>
                <a:cs typeface="Times New Roman" panose="02020603050405020304" pitchFamily="18" charset="0"/>
              </a:rPr>
              <a:t>ReEmployCT User ID/Password Resets (jotform.com)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b="1" dirty="0">
                <a:effectLst/>
                <a:latin typeface="Calibri" panose="020F0502020204030204" pitchFamily="34" charset="0"/>
                <a:ea typeface="Calibri" panose="020F0502020204030204" pitchFamily="34" charset="0"/>
                <a:cs typeface="Times New Roman" panose="02020603050405020304" pitchFamily="18" charset="0"/>
              </a:rPr>
              <a:t>State or Federal Agencies</a:t>
            </a:r>
            <a:r>
              <a:rPr lang="en-US" sz="1800" dirty="0">
                <a:effectLst/>
                <a:latin typeface="Calibri" panose="020F0502020204030204" pitchFamily="34" charset="0"/>
                <a:ea typeface="Calibri" panose="020F0502020204030204" pitchFamily="34" charset="0"/>
                <a:cs typeface="Times New Roman" panose="02020603050405020304" pitchFamily="18" charset="0"/>
              </a:rPr>
              <a:t> or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Housing Authorities</a:t>
            </a:r>
            <a:r>
              <a:rPr lang="en-US" sz="1800" dirty="0">
                <a:effectLst/>
                <a:latin typeface="Calibri" panose="020F0502020204030204" pitchFamily="34" charset="0"/>
                <a:ea typeface="Calibri" panose="020F0502020204030204" pitchFamily="34" charset="0"/>
                <a:cs typeface="Times New Roman" panose="02020603050405020304" pitchFamily="18" charset="0"/>
              </a:rPr>
              <a:t> may contact us via email at: </a:t>
            </a:r>
            <a:r>
              <a:rPr lang="en-US" sz="1800" u="sng" dirty="0">
                <a:effectLst/>
                <a:latin typeface="Calibri" panose="020F0502020204030204" pitchFamily="34" charset="0"/>
                <a:ea typeface="Calibri" panose="020F0502020204030204" pitchFamily="34" charset="0"/>
                <a:cs typeface="Times New Roman" panose="02020603050405020304" pitchFamily="18" charset="0"/>
              </a:rPr>
              <a:t>DOL.ReEmpPartnerReset@ct.gov</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solidFill>
                <a:srgbClr val="FFFFFF"/>
              </a:solidFill>
              <a:cs typeface="Calibri"/>
            </a:endParaRPr>
          </a:p>
        </p:txBody>
      </p:sp>
    </p:spTree>
    <p:extLst>
      <p:ext uri="{BB962C8B-B14F-4D97-AF65-F5344CB8AC3E}">
        <p14:creationId xmlns:p14="http://schemas.microsoft.com/office/powerpoint/2010/main" val="16316080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B62983-14D7-D635-C0AA-5964192AD5F0}"/>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Forgot Password</a:t>
            </a:r>
          </a:p>
        </p:txBody>
      </p:sp>
      <p:sp>
        <p:nvSpPr>
          <p:cNvPr id="15" name="TextBox 14">
            <a:extLst>
              <a:ext uri="{FF2B5EF4-FFF2-40B4-BE49-F238E27FC236}">
                <a16:creationId xmlns:a16="http://schemas.microsoft.com/office/drawing/2014/main" id="{30857890-0B65-AE6A-A74F-43E951C5C9BA}"/>
              </a:ext>
            </a:extLst>
          </p:cNvPr>
          <p:cNvSpPr txBox="1"/>
          <p:nvPr/>
        </p:nvSpPr>
        <p:spPr>
          <a:xfrm>
            <a:off x="7883564" y="3839140"/>
            <a:ext cx="2533149"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solidFill>
                  <a:srgbClr val="FFFFFF"/>
                </a:solidFill>
              </a:rPr>
              <a:t>If user forgets password, enter </a:t>
            </a:r>
            <a:r>
              <a:rPr lang="en-US" sz="1400" b="1" dirty="0">
                <a:solidFill>
                  <a:srgbClr val="FFFFFF"/>
                </a:solidFill>
              </a:rPr>
              <a:t>User ID</a:t>
            </a:r>
            <a:r>
              <a:rPr lang="en-US" sz="1400" dirty="0">
                <a:solidFill>
                  <a:srgbClr val="FFFFFF"/>
                </a:solidFill>
              </a:rPr>
              <a:t> and </a:t>
            </a:r>
            <a:r>
              <a:rPr lang="en-US" sz="1400" dirty="0" err="1">
                <a:solidFill>
                  <a:srgbClr val="FFFFFF"/>
                </a:solidFill>
              </a:rPr>
              <a:t>clic</a:t>
            </a:r>
            <a:r>
              <a:rPr lang="en-US" sz="1400" dirty="0">
                <a:solidFill>
                  <a:srgbClr val="FFFFFF"/>
                </a:solidFill>
              </a:rPr>
              <a:t> </a:t>
            </a:r>
            <a:r>
              <a:rPr lang="en-US" sz="1400" b="1" dirty="0">
                <a:solidFill>
                  <a:srgbClr val="FFFFFF"/>
                </a:solidFill>
              </a:rPr>
              <a:t>Forgot Password.</a:t>
            </a:r>
            <a:endParaRPr lang="en-US" sz="1400" b="1" dirty="0">
              <a:solidFill>
                <a:srgbClr val="FFFFFF"/>
              </a:solidFill>
              <a:cs typeface="Calibri"/>
            </a:endParaRPr>
          </a:p>
        </p:txBody>
      </p:sp>
      <p:pic>
        <p:nvPicPr>
          <p:cNvPr id="5" name="Picture 4">
            <a:extLst>
              <a:ext uri="{FF2B5EF4-FFF2-40B4-BE49-F238E27FC236}">
                <a16:creationId xmlns:a16="http://schemas.microsoft.com/office/drawing/2014/main" id="{A00AD538-8A88-BC1D-8403-566D1A1368D4}"/>
              </a:ext>
            </a:extLst>
          </p:cNvPr>
          <p:cNvPicPr>
            <a:picLocks noChangeAspect="1"/>
          </p:cNvPicPr>
          <p:nvPr/>
        </p:nvPicPr>
        <p:blipFill>
          <a:blip r:embed="rId2"/>
          <a:stretch>
            <a:fillRect/>
          </a:stretch>
        </p:blipFill>
        <p:spPr>
          <a:xfrm>
            <a:off x="1130377" y="2041864"/>
            <a:ext cx="9931245" cy="4030462"/>
          </a:xfrm>
          <a:prstGeom prst="rect">
            <a:avLst/>
          </a:prstGeom>
        </p:spPr>
      </p:pic>
      <p:cxnSp>
        <p:nvCxnSpPr>
          <p:cNvPr id="10" name="Straight Arrow Connector 9">
            <a:extLst>
              <a:ext uri="{FF2B5EF4-FFF2-40B4-BE49-F238E27FC236}">
                <a16:creationId xmlns:a16="http://schemas.microsoft.com/office/drawing/2014/main" id="{F1CDBEAB-AD2D-2153-1FDD-3D38813CDF53}"/>
              </a:ext>
            </a:extLst>
          </p:cNvPr>
          <p:cNvCxnSpPr/>
          <p:nvPr/>
        </p:nvCxnSpPr>
        <p:spPr>
          <a:xfrm flipH="1">
            <a:off x="10416713" y="3820552"/>
            <a:ext cx="520065"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C181C53E-618F-6F94-0E7D-EDF4AD793FB9}"/>
              </a:ext>
            </a:extLst>
          </p:cNvPr>
          <p:cNvCxnSpPr/>
          <p:nvPr/>
        </p:nvCxnSpPr>
        <p:spPr>
          <a:xfrm flipH="1">
            <a:off x="10035485" y="4381325"/>
            <a:ext cx="520065"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id="{2FA2F8CF-2857-1BDD-4993-2A063A2E477D}"/>
              </a:ext>
            </a:extLst>
          </p:cNvPr>
          <p:cNvSpPr/>
          <p:nvPr/>
        </p:nvSpPr>
        <p:spPr>
          <a:xfrm>
            <a:off x="1761017" y="908977"/>
            <a:ext cx="1985359" cy="859581"/>
          </a:xfrm>
          <a:prstGeom prst="roundRect">
            <a:avLst>
              <a:gd name="adj" fmla="val 12591"/>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15566" rtl="0" eaLnBrk="1" latinLnBrk="0" hangingPunct="1">
              <a:defRPr sz="818" kern="1200">
                <a:solidFill>
                  <a:schemeClr val="lt1"/>
                </a:solidFill>
                <a:latin typeface="+mn-lt"/>
                <a:ea typeface="+mn-ea"/>
                <a:cs typeface="+mn-cs"/>
              </a:defRPr>
            </a:lvl1pPr>
            <a:lvl2pPr marL="207783" algn="l" defTabSz="415566" rtl="0" eaLnBrk="1" latinLnBrk="0" hangingPunct="1">
              <a:defRPr sz="818" kern="1200">
                <a:solidFill>
                  <a:schemeClr val="lt1"/>
                </a:solidFill>
                <a:latin typeface="+mn-lt"/>
                <a:ea typeface="+mn-ea"/>
                <a:cs typeface="+mn-cs"/>
              </a:defRPr>
            </a:lvl2pPr>
            <a:lvl3pPr marL="415566" algn="l" defTabSz="415566" rtl="0" eaLnBrk="1" latinLnBrk="0" hangingPunct="1">
              <a:defRPr sz="818" kern="1200">
                <a:solidFill>
                  <a:schemeClr val="lt1"/>
                </a:solidFill>
                <a:latin typeface="+mn-lt"/>
                <a:ea typeface="+mn-ea"/>
                <a:cs typeface="+mn-cs"/>
              </a:defRPr>
            </a:lvl3pPr>
            <a:lvl4pPr marL="623349" algn="l" defTabSz="415566" rtl="0" eaLnBrk="1" latinLnBrk="0" hangingPunct="1">
              <a:defRPr sz="818" kern="1200">
                <a:solidFill>
                  <a:schemeClr val="lt1"/>
                </a:solidFill>
                <a:latin typeface="+mn-lt"/>
                <a:ea typeface="+mn-ea"/>
                <a:cs typeface="+mn-cs"/>
              </a:defRPr>
            </a:lvl4pPr>
            <a:lvl5pPr marL="831132" algn="l" defTabSz="415566" rtl="0" eaLnBrk="1" latinLnBrk="0" hangingPunct="1">
              <a:defRPr sz="818" kern="1200">
                <a:solidFill>
                  <a:schemeClr val="lt1"/>
                </a:solidFill>
                <a:latin typeface="+mn-lt"/>
                <a:ea typeface="+mn-ea"/>
                <a:cs typeface="+mn-cs"/>
              </a:defRPr>
            </a:lvl5pPr>
            <a:lvl6pPr marL="1038915" algn="l" defTabSz="415566" rtl="0" eaLnBrk="1" latinLnBrk="0" hangingPunct="1">
              <a:defRPr sz="818" kern="1200">
                <a:solidFill>
                  <a:schemeClr val="lt1"/>
                </a:solidFill>
                <a:latin typeface="+mn-lt"/>
                <a:ea typeface="+mn-ea"/>
                <a:cs typeface="+mn-cs"/>
              </a:defRPr>
            </a:lvl6pPr>
            <a:lvl7pPr marL="1246698" algn="l" defTabSz="415566" rtl="0" eaLnBrk="1" latinLnBrk="0" hangingPunct="1">
              <a:defRPr sz="818" kern="1200">
                <a:solidFill>
                  <a:schemeClr val="lt1"/>
                </a:solidFill>
                <a:latin typeface="+mn-lt"/>
                <a:ea typeface="+mn-ea"/>
                <a:cs typeface="+mn-cs"/>
              </a:defRPr>
            </a:lvl7pPr>
            <a:lvl8pPr marL="1454481" algn="l" defTabSz="415566" rtl="0" eaLnBrk="1" latinLnBrk="0" hangingPunct="1">
              <a:defRPr sz="818" kern="1200">
                <a:solidFill>
                  <a:schemeClr val="lt1"/>
                </a:solidFill>
                <a:latin typeface="+mn-lt"/>
                <a:ea typeface="+mn-ea"/>
                <a:cs typeface="+mn-cs"/>
              </a:defRPr>
            </a:lvl8pPr>
            <a:lvl9pPr marL="1662264" algn="l" defTabSz="415566" rtl="0" eaLnBrk="1" latinLnBrk="0" hangingPunct="1">
              <a:defRPr sz="818" kern="1200">
                <a:solidFill>
                  <a:schemeClr val="lt1"/>
                </a:solidFill>
                <a:latin typeface="+mn-lt"/>
                <a:ea typeface="+mn-ea"/>
                <a:cs typeface="+mn-cs"/>
              </a:defRPr>
            </a:lvl9pPr>
          </a:lstStyle>
          <a:p>
            <a:r>
              <a:rPr lang="en-US" sz="1200" dirty="0">
                <a:cs typeface="Calibri"/>
              </a:rPr>
              <a:t>If you forgot your Password, click </a:t>
            </a:r>
            <a:r>
              <a:rPr lang="en-US" sz="1200" b="1" dirty="0">
                <a:cs typeface="Calibri"/>
              </a:rPr>
              <a:t>Forgot Password</a:t>
            </a:r>
            <a:r>
              <a:rPr lang="en-US" sz="1200" dirty="0">
                <a:cs typeface="Calibri"/>
              </a:rPr>
              <a:t>.</a:t>
            </a:r>
          </a:p>
          <a:p>
            <a:endParaRPr lang="en-US" sz="1200" dirty="0">
              <a:cs typeface="Calibri"/>
            </a:endParaRPr>
          </a:p>
        </p:txBody>
      </p:sp>
    </p:spTree>
    <p:extLst>
      <p:ext uri="{BB962C8B-B14F-4D97-AF65-F5344CB8AC3E}">
        <p14:creationId xmlns:p14="http://schemas.microsoft.com/office/powerpoint/2010/main" val="10187468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38F64D9-2CD4-9608-EC5F-05CC36B12934}"/>
              </a:ext>
            </a:extLst>
          </p:cNvPr>
          <p:cNvPicPr>
            <a:picLocks noChangeAspect="1"/>
          </p:cNvPicPr>
          <p:nvPr/>
        </p:nvPicPr>
        <p:blipFill rotWithShape="1">
          <a:blip r:embed="rId2"/>
          <a:srcRect l="874" b="-380"/>
          <a:stretch/>
        </p:blipFill>
        <p:spPr>
          <a:xfrm>
            <a:off x="1075332" y="1890519"/>
            <a:ext cx="9821254" cy="1540204"/>
          </a:xfrm>
          <a:prstGeom prst="rect">
            <a:avLst/>
          </a:prstGeom>
        </p:spPr>
      </p:pic>
      <p:sp>
        <p:nvSpPr>
          <p:cNvPr id="4" name="TextBox 3">
            <a:extLst>
              <a:ext uri="{FF2B5EF4-FFF2-40B4-BE49-F238E27FC236}">
                <a16:creationId xmlns:a16="http://schemas.microsoft.com/office/drawing/2014/main" id="{097D4092-A948-92DA-CC31-31603BF4C0E7}"/>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Forgot Password</a:t>
            </a:r>
          </a:p>
        </p:txBody>
      </p:sp>
      <p:sp>
        <p:nvSpPr>
          <p:cNvPr id="10" name="Rectangle: Rounded Corners 9">
            <a:extLst>
              <a:ext uri="{FF2B5EF4-FFF2-40B4-BE49-F238E27FC236}">
                <a16:creationId xmlns:a16="http://schemas.microsoft.com/office/drawing/2014/main" id="{C8D57FF2-AABD-7F23-9227-FF7BAEC0C9D4}"/>
              </a:ext>
            </a:extLst>
          </p:cNvPr>
          <p:cNvSpPr/>
          <p:nvPr/>
        </p:nvSpPr>
        <p:spPr>
          <a:xfrm>
            <a:off x="4408376" y="3202751"/>
            <a:ext cx="2946867" cy="970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400" dirty="0">
                <a:ea typeface="+mn-lt"/>
                <a:cs typeface="+mn-lt"/>
              </a:rPr>
              <a:t>Message populates to inform user to check their email for instructions on resetting their password.</a:t>
            </a:r>
          </a:p>
        </p:txBody>
      </p:sp>
    </p:spTree>
    <p:extLst>
      <p:ext uri="{BB962C8B-B14F-4D97-AF65-F5344CB8AC3E}">
        <p14:creationId xmlns:p14="http://schemas.microsoft.com/office/powerpoint/2010/main" val="32593235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3CDFA34-6024-4C17-BAC5-6D355A235F52}"/>
              </a:ext>
            </a:extLst>
          </p:cNvPr>
          <p:cNvSpPr txBox="1"/>
          <p:nvPr/>
        </p:nvSpPr>
        <p:spPr>
          <a:xfrm>
            <a:off x="6223676" y="3028819"/>
            <a:ext cx="925936" cy="297454"/>
          </a:xfrm>
          <a:prstGeom prst="rect">
            <a:avLst/>
          </a:prstGeom>
          <a:noFill/>
        </p:spPr>
        <p:txBody>
          <a:bodyPr wrap="square" rtlCol="0">
            <a:spAutoFit/>
          </a:bodyPr>
          <a:lstStyle/>
          <a:p>
            <a:r>
              <a:rPr lang="en-US" sz="1333">
                <a:solidFill>
                  <a:schemeClr val="bg1"/>
                </a:solidFill>
              </a:rPr>
              <a:t>Text 03</a:t>
            </a:r>
          </a:p>
        </p:txBody>
      </p:sp>
      <p:sp>
        <p:nvSpPr>
          <p:cNvPr id="11" name="Rectangle 10">
            <a:extLst>
              <a:ext uri="{FF2B5EF4-FFF2-40B4-BE49-F238E27FC236}">
                <a16:creationId xmlns:a16="http://schemas.microsoft.com/office/drawing/2014/main" id="{BE169C1E-5C15-4B31-8C1D-DFBBA6D4DB35}"/>
              </a:ext>
            </a:extLst>
          </p:cNvPr>
          <p:cNvSpPr/>
          <p:nvPr/>
        </p:nvSpPr>
        <p:spPr>
          <a:xfrm>
            <a:off x="3474787" y="2704877"/>
            <a:ext cx="7897705" cy="1305673"/>
          </a:xfrm>
          <a:prstGeom prst="rect">
            <a:avLst/>
          </a:prstGeom>
          <a:solidFill>
            <a:srgbClr val="ED7D31"/>
          </a:solidFill>
          <a:ln>
            <a:noFill/>
          </a:ln>
        </p:spPr>
        <p:style>
          <a:lnRef idx="1">
            <a:schemeClr val="accent4"/>
          </a:lnRef>
          <a:fillRef idx="3">
            <a:schemeClr val="accent4"/>
          </a:fillRef>
          <a:effectRef idx="2">
            <a:schemeClr val="accent4"/>
          </a:effectRef>
          <a:fontRef idx="minor">
            <a:schemeClr val="lt1"/>
          </a:fontRef>
        </p:style>
        <p:txBody>
          <a:bodyPr lIns="121920" tIns="60960" rIns="121920" bIns="60960" rtlCol="0" anchor="ctr"/>
          <a:lstStyle/>
          <a:p>
            <a:pPr algn="ctr"/>
            <a:r>
              <a:rPr lang="en-US" sz="3200" b="1">
                <a:solidFill>
                  <a:schemeClr val="bg1"/>
                </a:solidFill>
                <a:ea typeface="+mn-lt"/>
                <a:cs typeface="+mn-lt"/>
              </a:rPr>
              <a:t> 4. File Tax and Wage Report</a:t>
            </a:r>
            <a:endParaRPr lang="en-US" sz="2400" b="1">
              <a:solidFill>
                <a:schemeClr val="bg1"/>
              </a:solidFill>
              <a:ea typeface="Calibri"/>
              <a:cs typeface="Calibri"/>
            </a:endParaRPr>
          </a:p>
        </p:txBody>
      </p:sp>
      <p:sp>
        <p:nvSpPr>
          <p:cNvPr id="4" name="TextBox 3">
            <a:extLst>
              <a:ext uri="{FF2B5EF4-FFF2-40B4-BE49-F238E27FC236}">
                <a16:creationId xmlns:a16="http://schemas.microsoft.com/office/drawing/2014/main" id="{35F95362-80E3-3D8E-568B-B65D24F9CF2C}"/>
              </a:ext>
            </a:extLst>
          </p:cNvPr>
          <p:cNvSpPr txBox="1"/>
          <p:nvPr/>
        </p:nvSpPr>
        <p:spPr>
          <a:xfrm>
            <a:off x="1902645" y="71098"/>
            <a:ext cx="5561929" cy="492443"/>
          </a:xfrm>
          <a:prstGeom prst="rect">
            <a:avLst/>
          </a:prstGeom>
          <a:noFill/>
        </p:spPr>
        <p:txBody>
          <a:bodyPr wrap="square" lIns="121920" tIns="60960" rIns="121920" bIns="60960" rtlCol="0" anchor="t">
            <a:spAutoFit/>
          </a:bodyPr>
          <a:lstStyle/>
          <a:p>
            <a:r>
              <a:rPr lang="en-US" sz="2400">
                <a:ea typeface="+mn-lt"/>
                <a:cs typeface="+mn-lt"/>
              </a:rPr>
              <a:t>Employer User Guide</a:t>
            </a:r>
            <a:endParaRPr lang="en-US"/>
          </a:p>
        </p:txBody>
      </p:sp>
      <p:sp>
        <p:nvSpPr>
          <p:cNvPr id="2" name="Oval 1">
            <a:extLst>
              <a:ext uri="{FF2B5EF4-FFF2-40B4-BE49-F238E27FC236}">
                <a16:creationId xmlns:a16="http://schemas.microsoft.com/office/drawing/2014/main" id="{55F9F646-E154-45E7-A63C-58CE7A1D470F}"/>
              </a:ext>
            </a:extLst>
          </p:cNvPr>
          <p:cNvSpPr/>
          <p:nvPr/>
        </p:nvSpPr>
        <p:spPr>
          <a:xfrm>
            <a:off x="721032" y="1783078"/>
            <a:ext cx="3291840" cy="3291840"/>
          </a:xfrm>
          <a:prstGeom prst="ellipse">
            <a:avLst/>
          </a:prstGeom>
          <a:solidFill>
            <a:schemeClr val="bg1"/>
          </a:solidFill>
          <a:ln w="571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5" descr="Icon&#10;&#10;Description automatically generated">
            <a:extLst>
              <a:ext uri="{FF2B5EF4-FFF2-40B4-BE49-F238E27FC236}">
                <a16:creationId xmlns:a16="http://schemas.microsoft.com/office/drawing/2014/main" id="{FB28BE77-2FE1-6EE6-615B-E203C5BBF142}"/>
              </a:ext>
            </a:extLst>
          </p:cNvPr>
          <p:cNvPicPr>
            <a:picLocks noChangeAspect="1"/>
          </p:cNvPicPr>
          <p:nvPr/>
        </p:nvPicPr>
        <p:blipFill>
          <a:blip r:embed="rId3"/>
          <a:stretch>
            <a:fillRect/>
          </a:stretch>
        </p:blipFill>
        <p:spPr>
          <a:xfrm>
            <a:off x="1250445" y="2349500"/>
            <a:ext cx="2262442" cy="2262442"/>
          </a:xfrm>
          <a:prstGeom prst="ellipse">
            <a:avLst/>
          </a:prstGeom>
        </p:spPr>
      </p:pic>
    </p:spTree>
    <p:extLst>
      <p:ext uri="{BB962C8B-B14F-4D97-AF65-F5344CB8AC3E}">
        <p14:creationId xmlns:p14="http://schemas.microsoft.com/office/powerpoint/2010/main" val="1616882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5D2CB7E-B7E3-6217-BCCC-83FFF5498485}"/>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File Tax &amp; Wage Report – Single Employer</a:t>
            </a:r>
          </a:p>
        </p:txBody>
      </p:sp>
      <p:pic>
        <p:nvPicPr>
          <p:cNvPr id="4" name="Picture 4">
            <a:extLst>
              <a:ext uri="{FF2B5EF4-FFF2-40B4-BE49-F238E27FC236}">
                <a16:creationId xmlns:a16="http://schemas.microsoft.com/office/drawing/2014/main" id="{97B7F59E-5F5B-4727-F522-9B9A189B639C}"/>
              </a:ext>
            </a:extLst>
          </p:cNvPr>
          <p:cNvPicPr>
            <a:picLocks noChangeAspect="1"/>
          </p:cNvPicPr>
          <p:nvPr/>
        </p:nvPicPr>
        <p:blipFill rotWithShape="1">
          <a:blip r:embed="rId2"/>
          <a:srcRect l="559" b="3333"/>
          <a:stretch/>
        </p:blipFill>
        <p:spPr>
          <a:xfrm>
            <a:off x="1273014" y="1432898"/>
            <a:ext cx="9242575" cy="1757125"/>
          </a:xfrm>
          <a:prstGeom prst="rect">
            <a:avLst/>
          </a:prstGeom>
        </p:spPr>
      </p:pic>
      <p:sp>
        <p:nvSpPr>
          <p:cNvPr id="7" name="TextBox 6">
            <a:extLst>
              <a:ext uri="{FF2B5EF4-FFF2-40B4-BE49-F238E27FC236}">
                <a16:creationId xmlns:a16="http://schemas.microsoft.com/office/drawing/2014/main" id="{16E852D5-1CFB-2310-CEE9-1D29ABFC11CD}"/>
              </a:ext>
            </a:extLst>
          </p:cNvPr>
          <p:cNvSpPr txBox="1"/>
          <p:nvPr/>
        </p:nvSpPr>
        <p:spPr>
          <a:xfrm>
            <a:off x="3193539" y="1632546"/>
            <a:ext cx="1538133" cy="317785"/>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cs typeface="Calibri"/>
            </a:endParaRPr>
          </a:p>
        </p:txBody>
      </p:sp>
      <p:grpSp>
        <p:nvGrpSpPr>
          <p:cNvPr id="11" name="Group 10">
            <a:extLst>
              <a:ext uri="{FF2B5EF4-FFF2-40B4-BE49-F238E27FC236}">
                <a16:creationId xmlns:a16="http://schemas.microsoft.com/office/drawing/2014/main" id="{CC3C13DD-FF59-6199-4772-785D2C2FCCBC}"/>
              </a:ext>
            </a:extLst>
          </p:cNvPr>
          <p:cNvGrpSpPr/>
          <p:nvPr/>
        </p:nvGrpSpPr>
        <p:grpSpPr>
          <a:xfrm rot="5340000">
            <a:off x="5784010" y="810602"/>
            <a:ext cx="785567" cy="2145282"/>
            <a:chOff x="5655290" y="5135196"/>
            <a:chExt cx="747966" cy="1083465"/>
          </a:xfrm>
        </p:grpSpPr>
        <p:sp>
          <p:nvSpPr>
            <p:cNvPr id="9" name="Speech Bubble: Rectangle with Corners Rounded 8">
              <a:extLst>
                <a:ext uri="{FF2B5EF4-FFF2-40B4-BE49-F238E27FC236}">
                  <a16:creationId xmlns:a16="http://schemas.microsoft.com/office/drawing/2014/main" id="{7C43703B-A9F3-57F9-B437-AFCF6E8BB737}"/>
                </a:ext>
              </a:extLst>
            </p:cNvPr>
            <p:cNvSpPr/>
            <p:nvPr/>
          </p:nvSpPr>
          <p:spPr>
            <a:xfrm>
              <a:off x="5655290" y="5149244"/>
              <a:ext cx="747966" cy="1069417"/>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0" name="TextBox 9">
              <a:extLst>
                <a:ext uri="{FF2B5EF4-FFF2-40B4-BE49-F238E27FC236}">
                  <a16:creationId xmlns:a16="http://schemas.microsoft.com/office/drawing/2014/main" id="{8ACD441F-CD02-245F-BC56-C6B498F7CCC3}"/>
                </a:ext>
              </a:extLst>
            </p:cNvPr>
            <p:cNvSpPr txBox="1"/>
            <p:nvPr/>
          </p:nvSpPr>
          <p:spPr>
            <a:xfrm rot="16260000">
              <a:off x="5506003" y="5303580"/>
              <a:ext cx="1040075" cy="7033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rgbClr val="FFFFFF"/>
                  </a:solidFill>
                </a:rPr>
                <a:t>Select Tax &amp; Wage Report then File Tax &amp; Wage Report.</a:t>
              </a:r>
              <a:endParaRPr lang="en-US" sz="1400">
                <a:solidFill>
                  <a:srgbClr val="FFFFFF"/>
                </a:solidFill>
                <a:cs typeface="Calibri"/>
              </a:endParaRPr>
            </a:p>
          </p:txBody>
        </p:sp>
      </p:grpSp>
    </p:spTree>
    <p:extLst>
      <p:ext uri="{BB962C8B-B14F-4D97-AF65-F5344CB8AC3E}">
        <p14:creationId xmlns:p14="http://schemas.microsoft.com/office/powerpoint/2010/main" val="3103635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BFF8FF4-6E98-40FA-BED8-0AAFE0F4AE6E}"/>
              </a:ext>
            </a:extLst>
          </p:cNvPr>
          <p:cNvSpPr txBox="1"/>
          <p:nvPr/>
        </p:nvSpPr>
        <p:spPr>
          <a:xfrm>
            <a:off x="1902645" y="699952"/>
            <a:ext cx="4958080" cy="410433"/>
          </a:xfrm>
          <a:prstGeom prst="rect">
            <a:avLst/>
          </a:prstGeom>
          <a:noFill/>
        </p:spPr>
        <p:txBody>
          <a:bodyPr wrap="square" lIns="121920" tIns="60960" rIns="121920" bIns="60960" rtlCol="0" anchor="t">
            <a:spAutoFit/>
          </a:bodyPr>
          <a:lstStyle>
            <a:defPPr>
              <a:defRPr lang="en-US"/>
            </a:defPPr>
            <a:lvl1pPr marL="0" algn="l" defTabSz="415566" rtl="0" eaLnBrk="1" latinLnBrk="0" hangingPunct="1">
              <a:defRPr sz="818" kern="1200">
                <a:solidFill>
                  <a:schemeClr val="tx1"/>
                </a:solidFill>
                <a:latin typeface="+mn-lt"/>
                <a:ea typeface="+mn-ea"/>
                <a:cs typeface="+mn-cs"/>
              </a:defRPr>
            </a:lvl1pPr>
            <a:lvl2pPr marL="207783" algn="l" defTabSz="415566" rtl="0" eaLnBrk="1" latinLnBrk="0" hangingPunct="1">
              <a:defRPr sz="818" kern="1200">
                <a:solidFill>
                  <a:schemeClr val="tx1"/>
                </a:solidFill>
                <a:latin typeface="+mn-lt"/>
                <a:ea typeface="+mn-ea"/>
                <a:cs typeface="+mn-cs"/>
              </a:defRPr>
            </a:lvl2pPr>
            <a:lvl3pPr marL="415566" algn="l" defTabSz="415566" rtl="0" eaLnBrk="1" latinLnBrk="0" hangingPunct="1">
              <a:defRPr sz="818" kern="1200">
                <a:solidFill>
                  <a:schemeClr val="tx1"/>
                </a:solidFill>
                <a:latin typeface="+mn-lt"/>
                <a:ea typeface="+mn-ea"/>
                <a:cs typeface="+mn-cs"/>
              </a:defRPr>
            </a:lvl3pPr>
            <a:lvl4pPr marL="623349" algn="l" defTabSz="415566" rtl="0" eaLnBrk="1" latinLnBrk="0" hangingPunct="1">
              <a:defRPr sz="818" kern="1200">
                <a:solidFill>
                  <a:schemeClr val="tx1"/>
                </a:solidFill>
                <a:latin typeface="+mn-lt"/>
                <a:ea typeface="+mn-ea"/>
                <a:cs typeface="+mn-cs"/>
              </a:defRPr>
            </a:lvl4pPr>
            <a:lvl5pPr marL="831132" algn="l" defTabSz="415566" rtl="0" eaLnBrk="1" latinLnBrk="0" hangingPunct="1">
              <a:defRPr sz="818" kern="1200">
                <a:solidFill>
                  <a:schemeClr val="tx1"/>
                </a:solidFill>
                <a:latin typeface="+mn-lt"/>
                <a:ea typeface="+mn-ea"/>
                <a:cs typeface="+mn-cs"/>
              </a:defRPr>
            </a:lvl5pPr>
            <a:lvl6pPr marL="1038915" algn="l" defTabSz="415566" rtl="0" eaLnBrk="1" latinLnBrk="0" hangingPunct="1">
              <a:defRPr sz="818" kern="1200">
                <a:solidFill>
                  <a:schemeClr val="tx1"/>
                </a:solidFill>
                <a:latin typeface="+mn-lt"/>
                <a:ea typeface="+mn-ea"/>
                <a:cs typeface="+mn-cs"/>
              </a:defRPr>
            </a:lvl6pPr>
            <a:lvl7pPr marL="1246698" algn="l" defTabSz="415566" rtl="0" eaLnBrk="1" latinLnBrk="0" hangingPunct="1">
              <a:defRPr sz="818" kern="1200">
                <a:solidFill>
                  <a:schemeClr val="tx1"/>
                </a:solidFill>
                <a:latin typeface="+mn-lt"/>
                <a:ea typeface="+mn-ea"/>
                <a:cs typeface="+mn-cs"/>
              </a:defRPr>
            </a:lvl7pPr>
            <a:lvl8pPr marL="1454481" algn="l" defTabSz="415566" rtl="0" eaLnBrk="1" latinLnBrk="0" hangingPunct="1">
              <a:defRPr sz="818" kern="1200">
                <a:solidFill>
                  <a:schemeClr val="tx1"/>
                </a:solidFill>
                <a:latin typeface="+mn-lt"/>
                <a:ea typeface="+mn-ea"/>
                <a:cs typeface="+mn-cs"/>
              </a:defRPr>
            </a:lvl8pPr>
            <a:lvl9pPr marL="1662264" algn="l" defTabSz="415566" rtl="0" eaLnBrk="1" latinLnBrk="0" hangingPunct="1">
              <a:defRPr sz="818" kern="1200">
                <a:solidFill>
                  <a:schemeClr val="tx1"/>
                </a:solidFill>
                <a:latin typeface="+mn-lt"/>
                <a:ea typeface="+mn-ea"/>
                <a:cs typeface="+mn-cs"/>
              </a:defRPr>
            </a:lvl9pPr>
          </a:lstStyle>
          <a:p>
            <a:r>
              <a:rPr lang="en-US" sz="1867" b="1"/>
              <a:t>Table of Contents</a:t>
            </a:r>
            <a:endParaRPr lang="en-US" sz="1867" b="1">
              <a:cs typeface="Calibri"/>
            </a:endParaRPr>
          </a:p>
        </p:txBody>
      </p:sp>
      <p:cxnSp>
        <p:nvCxnSpPr>
          <p:cNvPr id="3" name="Straight Connector 2">
            <a:extLst>
              <a:ext uri="{FF2B5EF4-FFF2-40B4-BE49-F238E27FC236}">
                <a16:creationId xmlns:a16="http://schemas.microsoft.com/office/drawing/2014/main" id="{C98B605F-FD28-4C5C-AE73-175D8782A24E}"/>
              </a:ext>
            </a:extLst>
          </p:cNvPr>
          <p:cNvCxnSpPr/>
          <p:nvPr/>
        </p:nvCxnSpPr>
        <p:spPr>
          <a:xfrm>
            <a:off x="1958381" y="1036338"/>
            <a:ext cx="1828800" cy="0"/>
          </a:xfrm>
          <a:prstGeom prst="line">
            <a:avLst/>
          </a:prstGeom>
          <a:ln w="19050">
            <a:solidFill>
              <a:srgbClr val="00ADEF"/>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CD46FA6-E12E-BC73-78B5-48F2027B053C}"/>
              </a:ext>
            </a:extLst>
          </p:cNvPr>
          <p:cNvSpPr txBox="1"/>
          <p:nvPr/>
        </p:nvSpPr>
        <p:spPr>
          <a:xfrm>
            <a:off x="1902645" y="71098"/>
            <a:ext cx="5561929" cy="492443"/>
          </a:xfrm>
          <a:prstGeom prst="rect">
            <a:avLst/>
          </a:prstGeom>
          <a:noFill/>
        </p:spPr>
        <p:txBody>
          <a:bodyPr wrap="square" lIns="121920" tIns="60960" rIns="121920" bIns="60960" rtlCol="0" anchor="t">
            <a:spAutoFit/>
          </a:bodyPr>
          <a:lstStyle/>
          <a:p>
            <a:r>
              <a:rPr lang="en-US" sz="2400" dirty="0">
                <a:ea typeface="+mn-lt"/>
                <a:cs typeface="+mn-lt"/>
              </a:rPr>
              <a:t>TPA User Guide</a:t>
            </a:r>
            <a:endParaRPr lang="en-US" dirty="0"/>
          </a:p>
        </p:txBody>
      </p:sp>
      <p:pic>
        <p:nvPicPr>
          <p:cNvPr id="5" name="Picture 5">
            <a:extLst>
              <a:ext uri="{FF2B5EF4-FFF2-40B4-BE49-F238E27FC236}">
                <a16:creationId xmlns:a16="http://schemas.microsoft.com/office/drawing/2014/main" id="{10198362-3172-6E7E-BA87-C3A5796D9344}"/>
              </a:ext>
            </a:extLst>
          </p:cNvPr>
          <p:cNvPicPr>
            <a:picLocks noChangeAspect="1"/>
          </p:cNvPicPr>
          <p:nvPr/>
        </p:nvPicPr>
        <p:blipFill>
          <a:blip r:embed="rId3"/>
          <a:stretch>
            <a:fillRect/>
          </a:stretch>
        </p:blipFill>
        <p:spPr>
          <a:xfrm>
            <a:off x="1128132" y="1367299"/>
            <a:ext cx="2658534" cy="1487582"/>
          </a:xfrm>
          <a:prstGeom prst="rect">
            <a:avLst/>
          </a:prstGeom>
        </p:spPr>
      </p:pic>
      <p:pic>
        <p:nvPicPr>
          <p:cNvPr id="6" name="Picture 7">
            <a:extLst>
              <a:ext uri="{FF2B5EF4-FFF2-40B4-BE49-F238E27FC236}">
                <a16:creationId xmlns:a16="http://schemas.microsoft.com/office/drawing/2014/main" id="{C1570DA8-0192-6F6F-68B5-6532546D8192}"/>
              </a:ext>
            </a:extLst>
          </p:cNvPr>
          <p:cNvPicPr>
            <a:picLocks noChangeAspect="1"/>
          </p:cNvPicPr>
          <p:nvPr/>
        </p:nvPicPr>
        <p:blipFill>
          <a:blip r:embed="rId4"/>
          <a:stretch>
            <a:fillRect/>
          </a:stretch>
        </p:blipFill>
        <p:spPr>
          <a:xfrm>
            <a:off x="4685166" y="1442456"/>
            <a:ext cx="2658532" cy="1464269"/>
          </a:xfrm>
          <a:prstGeom prst="rect">
            <a:avLst/>
          </a:prstGeom>
        </p:spPr>
      </p:pic>
      <p:pic>
        <p:nvPicPr>
          <p:cNvPr id="8" name="Picture 8">
            <a:extLst>
              <a:ext uri="{FF2B5EF4-FFF2-40B4-BE49-F238E27FC236}">
                <a16:creationId xmlns:a16="http://schemas.microsoft.com/office/drawing/2014/main" id="{9ABBE403-3E47-0F80-5894-CD11DB3C411E}"/>
              </a:ext>
            </a:extLst>
          </p:cNvPr>
          <p:cNvPicPr>
            <a:picLocks noChangeAspect="1"/>
          </p:cNvPicPr>
          <p:nvPr/>
        </p:nvPicPr>
        <p:blipFill>
          <a:blip r:embed="rId5"/>
          <a:stretch>
            <a:fillRect/>
          </a:stretch>
        </p:blipFill>
        <p:spPr>
          <a:xfrm>
            <a:off x="8380348" y="1443295"/>
            <a:ext cx="2700867" cy="1515044"/>
          </a:xfrm>
          <a:prstGeom prst="rect">
            <a:avLst/>
          </a:prstGeom>
        </p:spPr>
      </p:pic>
      <p:pic>
        <p:nvPicPr>
          <p:cNvPr id="9" name="Picture 10">
            <a:extLst>
              <a:ext uri="{FF2B5EF4-FFF2-40B4-BE49-F238E27FC236}">
                <a16:creationId xmlns:a16="http://schemas.microsoft.com/office/drawing/2014/main" id="{D2EBC655-9B84-FDE1-AFBC-EF62FE4463AB}"/>
              </a:ext>
            </a:extLst>
          </p:cNvPr>
          <p:cNvPicPr>
            <a:picLocks noChangeAspect="1"/>
          </p:cNvPicPr>
          <p:nvPr/>
        </p:nvPicPr>
        <p:blipFill>
          <a:blip r:embed="rId6"/>
          <a:stretch>
            <a:fillRect/>
          </a:stretch>
        </p:blipFill>
        <p:spPr>
          <a:xfrm>
            <a:off x="1145066" y="3148009"/>
            <a:ext cx="2616200" cy="1459035"/>
          </a:xfrm>
          <a:prstGeom prst="rect">
            <a:avLst/>
          </a:prstGeom>
        </p:spPr>
      </p:pic>
      <p:pic>
        <p:nvPicPr>
          <p:cNvPr id="11" name="Picture 11">
            <a:extLst>
              <a:ext uri="{FF2B5EF4-FFF2-40B4-BE49-F238E27FC236}">
                <a16:creationId xmlns:a16="http://schemas.microsoft.com/office/drawing/2014/main" id="{FEBC97B9-A0C4-22BE-3213-0187F005A8AA}"/>
              </a:ext>
            </a:extLst>
          </p:cNvPr>
          <p:cNvPicPr>
            <a:picLocks noChangeAspect="1"/>
          </p:cNvPicPr>
          <p:nvPr/>
        </p:nvPicPr>
        <p:blipFill>
          <a:blip r:embed="rId7"/>
          <a:stretch>
            <a:fillRect/>
          </a:stretch>
        </p:blipFill>
        <p:spPr>
          <a:xfrm>
            <a:off x="4681860" y="3149286"/>
            <a:ext cx="2616200" cy="1466601"/>
          </a:xfrm>
          <a:prstGeom prst="rect">
            <a:avLst/>
          </a:prstGeom>
        </p:spPr>
      </p:pic>
      <p:pic>
        <p:nvPicPr>
          <p:cNvPr id="12" name="Picture 13">
            <a:extLst>
              <a:ext uri="{FF2B5EF4-FFF2-40B4-BE49-F238E27FC236}">
                <a16:creationId xmlns:a16="http://schemas.microsoft.com/office/drawing/2014/main" id="{16AE5A46-FA5D-5824-8145-860F95FB017C}"/>
              </a:ext>
            </a:extLst>
          </p:cNvPr>
          <p:cNvPicPr>
            <a:picLocks noChangeAspect="1"/>
          </p:cNvPicPr>
          <p:nvPr/>
        </p:nvPicPr>
        <p:blipFill>
          <a:blip r:embed="rId8"/>
          <a:stretch>
            <a:fillRect/>
          </a:stretch>
        </p:blipFill>
        <p:spPr>
          <a:xfrm>
            <a:off x="8381173" y="3216808"/>
            <a:ext cx="2548467" cy="1434810"/>
          </a:xfrm>
          <a:prstGeom prst="rect">
            <a:avLst/>
          </a:prstGeom>
        </p:spPr>
      </p:pic>
      <p:pic>
        <p:nvPicPr>
          <p:cNvPr id="14" name="Picture 15">
            <a:extLst>
              <a:ext uri="{FF2B5EF4-FFF2-40B4-BE49-F238E27FC236}">
                <a16:creationId xmlns:a16="http://schemas.microsoft.com/office/drawing/2014/main" id="{F44FF749-4677-E351-C7D6-807E782ACC5F}"/>
              </a:ext>
            </a:extLst>
          </p:cNvPr>
          <p:cNvPicPr>
            <a:picLocks noChangeAspect="1"/>
          </p:cNvPicPr>
          <p:nvPr/>
        </p:nvPicPr>
        <p:blipFill>
          <a:blip r:embed="rId9"/>
          <a:stretch>
            <a:fillRect/>
          </a:stretch>
        </p:blipFill>
        <p:spPr>
          <a:xfrm>
            <a:off x="1130610" y="4899410"/>
            <a:ext cx="2658533" cy="1490965"/>
          </a:xfrm>
          <a:prstGeom prst="rect">
            <a:avLst/>
          </a:prstGeom>
        </p:spPr>
      </p:pic>
    </p:spTree>
    <p:extLst>
      <p:ext uri="{BB962C8B-B14F-4D97-AF65-F5344CB8AC3E}">
        <p14:creationId xmlns:p14="http://schemas.microsoft.com/office/powerpoint/2010/main" val="28772836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9F235996-1166-9D2E-7321-148BC11E8012}"/>
              </a:ext>
            </a:extLst>
          </p:cNvPr>
          <p:cNvPicPr>
            <a:picLocks noChangeAspect="1"/>
          </p:cNvPicPr>
          <p:nvPr/>
        </p:nvPicPr>
        <p:blipFill rotWithShape="1">
          <a:blip r:embed="rId2"/>
          <a:srcRect l="334" r="-112"/>
          <a:stretch/>
        </p:blipFill>
        <p:spPr>
          <a:xfrm>
            <a:off x="1761090" y="2070264"/>
            <a:ext cx="7753221" cy="1837201"/>
          </a:xfrm>
          <a:prstGeom prst="rect">
            <a:avLst/>
          </a:prstGeom>
        </p:spPr>
      </p:pic>
      <p:sp>
        <p:nvSpPr>
          <p:cNvPr id="3" name="TextBox 2">
            <a:extLst>
              <a:ext uri="{FF2B5EF4-FFF2-40B4-BE49-F238E27FC236}">
                <a16:creationId xmlns:a16="http://schemas.microsoft.com/office/drawing/2014/main" id="{7C2E58AD-FE63-3D58-88A0-66E19D6916E0}"/>
              </a:ext>
            </a:extLst>
          </p:cNvPr>
          <p:cNvSpPr txBox="1"/>
          <p:nvPr/>
        </p:nvSpPr>
        <p:spPr>
          <a:xfrm>
            <a:off x="6086035" y="3137263"/>
            <a:ext cx="398681" cy="131921"/>
          </a:xfrm>
          <a:prstGeom prst="rect">
            <a:avLst/>
          </a:prstGeom>
          <a:solidFill>
            <a:schemeClr val="bg1">
              <a:lumMod val="95000"/>
            </a:schemeClr>
          </a:solidFill>
          <a:ln w="28575">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1000">
              <a:cs typeface="Calibri"/>
            </a:endParaRPr>
          </a:p>
        </p:txBody>
      </p:sp>
      <p:sp>
        <p:nvSpPr>
          <p:cNvPr id="17" name="TextBox 16">
            <a:extLst>
              <a:ext uri="{FF2B5EF4-FFF2-40B4-BE49-F238E27FC236}">
                <a16:creationId xmlns:a16="http://schemas.microsoft.com/office/drawing/2014/main" id="{2A7881BC-2C3E-1C80-D83C-BA2E81B46C2E}"/>
              </a:ext>
            </a:extLst>
          </p:cNvPr>
          <p:cNvSpPr txBox="1"/>
          <p:nvPr/>
        </p:nvSpPr>
        <p:spPr>
          <a:xfrm>
            <a:off x="5724950" y="3356337"/>
            <a:ext cx="1465481" cy="200055"/>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700">
              <a:cs typeface="Calibri"/>
            </a:endParaRPr>
          </a:p>
        </p:txBody>
      </p:sp>
      <p:sp>
        <p:nvSpPr>
          <p:cNvPr id="19" name="Rectangle: Rounded Corners 18">
            <a:extLst>
              <a:ext uri="{FF2B5EF4-FFF2-40B4-BE49-F238E27FC236}">
                <a16:creationId xmlns:a16="http://schemas.microsoft.com/office/drawing/2014/main" id="{744619ED-3E54-58BA-B03D-092843EB1336}"/>
              </a:ext>
            </a:extLst>
          </p:cNvPr>
          <p:cNvSpPr/>
          <p:nvPr/>
        </p:nvSpPr>
        <p:spPr>
          <a:xfrm>
            <a:off x="7377364" y="2440915"/>
            <a:ext cx="2706732" cy="11223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15566" rtl="0" eaLnBrk="1" latinLnBrk="0" hangingPunct="1">
              <a:defRPr sz="818" kern="1200">
                <a:solidFill>
                  <a:schemeClr val="lt1"/>
                </a:solidFill>
                <a:latin typeface="+mn-lt"/>
                <a:ea typeface="+mn-ea"/>
                <a:cs typeface="+mn-cs"/>
              </a:defRPr>
            </a:lvl1pPr>
            <a:lvl2pPr marL="207783" algn="l" defTabSz="415566" rtl="0" eaLnBrk="1" latinLnBrk="0" hangingPunct="1">
              <a:defRPr sz="818" kern="1200">
                <a:solidFill>
                  <a:schemeClr val="lt1"/>
                </a:solidFill>
                <a:latin typeface="+mn-lt"/>
                <a:ea typeface="+mn-ea"/>
                <a:cs typeface="+mn-cs"/>
              </a:defRPr>
            </a:lvl2pPr>
            <a:lvl3pPr marL="415566" algn="l" defTabSz="415566" rtl="0" eaLnBrk="1" latinLnBrk="0" hangingPunct="1">
              <a:defRPr sz="818" kern="1200">
                <a:solidFill>
                  <a:schemeClr val="lt1"/>
                </a:solidFill>
                <a:latin typeface="+mn-lt"/>
                <a:ea typeface="+mn-ea"/>
                <a:cs typeface="+mn-cs"/>
              </a:defRPr>
            </a:lvl3pPr>
            <a:lvl4pPr marL="623349" algn="l" defTabSz="415566" rtl="0" eaLnBrk="1" latinLnBrk="0" hangingPunct="1">
              <a:defRPr sz="818" kern="1200">
                <a:solidFill>
                  <a:schemeClr val="lt1"/>
                </a:solidFill>
                <a:latin typeface="+mn-lt"/>
                <a:ea typeface="+mn-ea"/>
                <a:cs typeface="+mn-cs"/>
              </a:defRPr>
            </a:lvl4pPr>
            <a:lvl5pPr marL="831132" algn="l" defTabSz="415566" rtl="0" eaLnBrk="1" latinLnBrk="0" hangingPunct="1">
              <a:defRPr sz="818" kern="1200">
                <a:solidFill>
                  <a:schemeClr val="lt1"/>
                </a:solidFill>
                <a:latin typeface="+mn-lt"/>
                <a:ea typeface="+mn-ea"/>
                <a:cs typeface="+mn-cs"/>
              </a:defRPr>
            </a:lvl5pPr>
            <a:lvl6pPr marL="1038915" algn="l" defTabSz="415566" rtl="0" eaLnBrk="1" latinLnBrk="0" hangingPunct="1">
              <a:defRPr sz="818" kern="1200">
                <a:solidFill>
                  <a:schemeClr val="lt1"/>
                </a:solidFill>
                <a:latin typeface="+mn-lt"/>
                <a:ea typeface="+mn-ea"/>
                <a:cs typeface="+mn-cs"/>
              </a:defRPr>
            </a:lvl6pPr>
            <a:lvl7pPr marL="1246698" algn="l" defTabSz="415566" rtl="0" eaLnBrk="1" latinLnBrk="0" hangingPunct="1">
              <a:defRPr sz="818" kern="1200">
                <a:solidFill>
                  <a:schemeClr val="lt1"/>
                </a:solidFill>
                <a:latin typeface="+mn-lt"/>
                <a:ea typeface="+mn-ea"/>
                <a:cs typeface="+mn-cs"/>
              </a:defRPr>
            </a:lvl7pPr>
            <a:lvl8pPr marL="1454481" algn="l" defTabSz="415566" rtl="0" eaLnBrk="1" latinLnBrk="0" hangingPunct="1">
              <a:defRPr sz="818" kern="1200">
                <a:solidFill>
                  <a:schemeClr val="lt1"/>
                </a:solidFill>
                <a:latin typeface="+mn-lt"/>
                <a:ea typeface="+mn-ea"/>
                <a:cs typeface="+mn-cs"/>
              </a:defRPr>
            </a:lvl8pPr>
            <a:lvl9pPr marL="1662264" algn="l" defTabSz="415566" rtl="0" eaLnBrk="1" latinLnBrk="0" hangingPunct="1">
              <a:defRPr sz="818" kern="1200">
                <a:solidFill>
                  <a:schemeClr val="lt1"/>
                </a:solidFill>
                <a:latin typeface="+mn-lt"/>
                <a:ea typeface="+mn-ea"/>
                <a:cs typeface="+mn-cs"/>
              </a:defRPr>
            </a:lvl9pPr>
          </a:lstStyle>
          <a:p>
            <a:r>
              <a:rPr lang="en-US" sz="1200">
                <a:ea typeface="+mn-lt"/>
                <a:cs typeface="+mn-lt"/>
              </a:rPr>
              <a:t>The</a:t>
            </a:r>
            <a:r>
              <a:rPr lang="en-US" sz="1200" b="1">
                <a:ea typeface="+mn-lt"/>
                <a:cs typeface="+mn-lt"/>
              </a:rPr>
              <a:t> UI Tax Report </a:t>
            </a:r>
            <a:r>
              <a:rPr lang="en-US" sz="1200">
                <a:ea typeface="+mn-lt"/>
                <a:cs typeface="+mn-lt"/>
              </a:rPr>
              <a:t>screen displays. Enter the</a:t>
            </a:r>
            <a:r>
              <a:rPr lang="en-US" sz="1200" b="1">
                <a:ea typeface="+mn-lt"/>
                <a:cs typeface="+mn-lt"/>
              </a:rPr>
              <a:t> Employer Account Number (EAN)</a:t>
            </a:r>
            <a:r>
              <a:rPr lang="en-US" sz="1200">
                <a:ea typeface="+mn-lt"/>
                <a:cs typeface="+mn-lt"/>
              </a:rPr>
              <a:t> and select mandatory dropdown field from</a:t>
            </a:r>
            <a:r>
              <a:rPr lang="en-US" sz="1200" b="1">
                <a:ea typeface="+mn-lt"/>
                <a:cs typeface="+mn-lt"/>
              </a:rPr>
              <a:t> Quarter/Year Filing for </a:t>
            </a:r>
            <a:r>
              <a:rPr lang="en-US" sz="1200">
                <a:ea typeface="+mn-lt"/>
                <a:cs typeface="+mn-lt"/>
              </a:rPr>
              <a:t>and click the </a:t>
            </a:r>
            <a:r>
              <a:rPr lang="en-US" sz="1200" b="1">
                <a:ea typeface="+mn-lt"/>
                <a:cs typeface="+mn-lt"/>
              </a:rPr>
              <a:t>Next </a:t>
            </a:r>
            <a:r>
              <a:rPr lang="en-US" sz="1200">
                <a:ea typeface="+mn-lt"/>
                <a:cs typeface="+mn-lt"/>
              </a:rPr>
              <a:t>button.</a:t>
            </a:r>
            <a:endParaRPr lang="en-US" sz="800">
              <a:cs typeface="Calibri"/>
            </a:endParaRPr>
          </a:p>
        </p:txBody>
      </p:sp>
      <p:sp>
        <p:nvSpPr>
          <p:cNvPr id="20" name="TextBox 19">
            <a:extLst>
              <a:ext uri="{FF2B5EF4-FFF2-40B4-BE49-F238E27FC236}">
                <a16:creationId xmlns:a16="http://schemas.microsoft.com/office/drawing/2014/main" id="{D323C491-6D3E-DDBD-D3E4-D81927D032DA}"/>
              </a:ext>
            </a:extLst>
          </p:cNvPr>
          <p:cNvSpPr txBox="1"/>
          <p:nvPr/>
        </p:nvSpPr>
        <p:spPr>
          <a:xfrm>
            <a:off x="8495859" y="3668064"/>
            <a:ext cx="495663" cy="182737"/>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700">
              <a:cs typeface="Calibri"/>
            </a:endParaRPr>
          </a:p>
        </p:txBody>
      </p:sp>
      <p:sp>
        <p:nvSpPr>
          <p:cNvPr id="4" name="TextBox 3">
            <a:extLst>
              <a:ext uri="{FF2B5EF4-FFF2-40B4-BE49-F238E27FC236}">
                <a16:creationId xmlns:a16="http://schemas.microsoft.com/office/drawing/2014/main" id="{243C6F5D-3F79-B0EB-FC98-A5D2EA60C8E8}"/>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File Tax &amp; Wage Report – Single Employer</a:t>
            </a:r>
          </a:p>
        </p:txBody>
      </p:sp>
      <p:sp>
        <p:nvSpPr>
          <p:cNvPr id="8" name="TextBox 7">
            <a:extLst>
              <a:ext uri="{FF2B5EF4-FFF2-40B4-BE49-F238E27FC236}">
                <a16:creationId xmlns:a16="http://schemas.microsoft.com/office/drawing/2014/main" id="{901A2532-0487-7AAB-D4E8-A20A4D7077BE}"/>
              </a:ext>
            </a:extLst>
          </p:cNvPr>
          <p:cNvSpPr txBox="1"/>
          <p:nvPr/>
        </p:nvSpPr>
        <p:spPr>
          <a:xfrm>
            <a:off x="5781235" y="3137262"/>
            <a:ext cx="151031" cy="131921"/>
          </a:xfrm>
          <a:prstGeom prst="rect">
            <a:avLst/>
          </a:prstGeom>
          <a:solidFill>
            <a:schemeClr val="bg1">
              <a:lumMod val="95000"/>
            </a:schemeClr>
          </a:solidFill>
          <a:ln w="28575">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1000">
              <a:cs typeface="Calibri"/>
            </a:endParaRPr>
          </a:p>
        </p:txBody>
      </p:sp>
    </p:spTree>
    <p:extLst>
      <p:ext uri="{BB962C8B-B14F-4D97-AF65-F5344CB8AC3E}">
        <p14:creationId xmlns:p14="http://schemas.microsoft.com/office/powerpoint/2010/main" val="29506720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Graphical user interface, text, application&#10;&#10;Description automatically generated">
            <a:extLst>
              <a:ext uri="{FF2B5EF4-FFF2-40B4-BE49-F238E27FC236}">
                <a16:creationId xmlns:a16="http://schemas.microsoft.com/office/drawing/2014/main" id="{B89B4B9D-C04A-EF54-D448-89DCE27D71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859287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aphical user interface, text, application&#10;&#10;Description automatically generated">
            <a:extLst>
              <a:ext uri="{FF2B5EF4-FFF2-40B4-BE49-F238E27FC236}">
                <a16:creationId xmlns:a16="http://schemas.microsoft.com/office/drawing/2014/main" id="{948F3ACB-6FE1-8E22-2F89-6C4655EC2C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669419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Graphical user interface, application&#10;&#10;Description automatically generated">
            <a:extLst>
              <a:ext uri="{FF2B5EF4-FFF2-40B4-BE49-F238E27FC236}">
                <a16:creationId xmlns:a16="http://schemas.microsoft.com/office/drawing/2014/main" id="{27395F0A-410A-ED80-4BCD-5BFC1CDD13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881529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Graphical user interface, text, application&#10;&#10;Description automatically generated">
            <a:extLst>
              <a:ext uri="{FF2B5EF4-FFF2-40B4-BE49-F238E27FC236}">
                <a16:creationId xmlns:a16="http://schemas.microsoft.com/office/drawing/2014/main" id="{70B9FC36-13F6-9D86-ED15-5140DFAE6D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19763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aphical user interface, text, application&#10;&#10;Description automatically generated">
            <a:extLst>
              <a:ext uri="{FF2B5EF4-FFF2-40B4-BE49-F238E27FC236}">
                <a16:creationId xmlns:a16="http://schemas.microsoft.com/office/drawing/2014/main" id="{CCDBD20A-9744-DAE5-4980-BF306F0C50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577000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raphical user interface&#10;&#10;Description automatically generated">
            <a:extLst>
              <a:ext uri="{FF2B5EF4-FFF2-40B4-BE49-F238E27FC236}">
                <a16:creationId xmlns:a16="http://schemas.microsoft.com/office/drawing/2014/main" id="{4176226D-928C-2587-98A2-25F247AAE4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542044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raphical user interface, application&#10;&#10;Description automatically generated">
            <a:extLst>
              <a:ext uri="{FF2B5EF4-FFF2-40B4-BE49-F238E27FC236}">
                <a16:creationId xmlns:a16="http://schemas.microsoft.com/office/drawing/2014/main" id="{73BA293A-5CAB-3ACC-C9A0-395FB241FA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733424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raphical user interface, text, application&#10;&#10;Description automatically generated">
            <a:extLst>
              <a:ext uri="{FF2B5EF4-FFF2-40B4-BE49-F238E27FC236}">
                <a16:creationId xmlns:a16="http://schemas.microsoft.com/office/drawing/2014/main" id="{82103123-C1A3-0456-33BA-A076E0D8DC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03739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aphical user interface, application&#10;&#10;Description automatically generated">
            <a:extLst>
              <a:ext uri="{FF2B5EF4-FFF2-40B4-BE49-F238E27FC236}">
                <a16:creationId xmlns:a16="http://schemas.microsoft.com/office/drawing/2014/main" id="{50205148-B71B-5DA8-379C-AB6EE28449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62202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BFF8FF4-6E98-40FA-BED8-0AAFE0F4AE6E}"/>
              </a:ext>
            </a:extLst>
          </p:cNvPr>
          <p:cNvSpPr txBox="1"/>
          <p:nvPr/>
        </p:nvSpPr>
        <p:spPr>
          <a:xfrm>
            <a:off x="1902645" y="699952"/>
            <a:ext cx="4958080" cy="410433"/>
          </a:xfrm>
          <a:prstGeom prst="rect">
            <a:avLst/>
          </a:prstGeom>
          <a:noFill/>
        </p:spPr>
        <p:txBody>
          <a:bodyPr wrap="square" lIns="121920" tIns="60960" rIns="121920" bIns="60960" rtlCol="0" anchor="t">
            <a:spAutoFit/>
          </a:bodyPr>
          <a:lstStyle>
            <a:defPPr>
              <a:defRPr lang="en-US"/>
            </a:defPPr>
            <a:lvl1pPr marL="0" algn="l" defTabSz="415566" rtl="0" eaLnBrk="1" latinLnBrk="0" hangingPunct="1">
              <a:defRPr sz="818" kern="1200">
                <a:solidFill>
                  <a:schemeClr val="tx1"/>
                </a:solidFill>
                <a:latin typeface="+mn-lt"/>
                <a:ea typeface="+mn-ea"/>
                <a:cs typeface="+mn-cs"/>
              </a:defRPr>
            </a:lvl1pPr>
            <a:lvl2pPr marL="207783" algn="l" defTabSz="415566" rtl="0" eaLnBrk="1" latinLnBrk="0" hangingPunct="1">
              <a:defRPr sz="818" kern="1200">
                <a:solidFill>
                  <a:schemeClr val="tx1"/>
                </a:solidFill>
                <a:latin typeface="+mn-lt"/>
                <a:ea typeface="+mn-ea"/>
                <a:cs typeface="+mn-cs"/>
              </a:defRPr>
            </a:lvl2pPr>
            <a:lvl3pPr marL="415566" algn="l" defTabSz="415566" rtl="0" eaLnBrk="1" latinLnBrk="0" hangingPunct="1">
              <a:defRPr sz="818" kern="1200">
                <a:solidFill>
                  <a:schemeClr val="tx1"/>
                </a:solidFill>
                <a:latin typeface="+mn-lt"/>
                <a:ea typeface="+mn-ea"/>
                <a:cs typeface="+mn-cs"/>
              </a:defRPr>
            </a:lvl3pPr>
            <a:lvl4pPr marL="623349" algn="l" defTabSz="415566" rtl="0" eaLnBrk="1" latinLnBrk="0" hangingPunct="1">
              <a:defRPr sz="818" kern="1200">
                <a:solidFill>
                  <a:schemeClr val="tx1"/>
                </a:solidFill>
                <a:latin typeface="+mn-lt"/>
                <a:ea typeface="+mn-ea"/>
                <a:cs typeface="+mn-cs"/>
              </a:defRPr>
            </a:lvl4pPr>
            <a:lvl5pPr marL="831132" algn="l" defTabSz="415566" rtl="0" eaLnBrk="1" latinLnBrk="0" hangingPunct="1">
              <a:defRPr sz="818" kern="1200">
                <a:solidFill>
                  <a:schemeClr val="tx1"/>
                </a:solidFill>
                <a:latin typeface="+mn-lt"/>
                <a:ea typeface="+mn-ea"/>
                <a:cs typeface="+mn-cs"/>
              </a:defRPr>
            </a:lvl5pPr>
            <a:lvl6pPr marL="1038915" algn="l" defTabSz="415566" rtl="0" eaLnBrk="1" latinLnBrk="0" hangingPunct="1">
              <a:defRPr sz="818" kern="1200">
                <a:solidFill>
                  <a:schemeClr val="tx1"/>
                </a:solidFill>
                <a:latin typeface="+mn-lt"/>
                <a:ea typeface="+mn-ea"/>
                <a:cs typeface="+mn-cs"/>
              </a:defRPr>
            </a:lvl6pPr>
            <a:lvl7pPr marL="1246698" algn="l" defTabSz="415566" rtl="0" eaLnBrk="1" latinLnBrk="0" hangingPunct="1">
              <a:defRPr sz="818" kern="1200">
                <a:solidFill>
                  <a:schemeClr val="tx1"/>
                </a:solidFill>
                <a:latin typeface="+mn-lt"/>
                <a:ea typeface="+mn-ea"/>
                <a:cs typeface="+mn-cs"/>
              </a:defRPr>
            </a:lvl7pPr>
            <a:lvl8pPr marL="1454481" algn="l" defTabSz="415566" rtl="0" eaLnBrk="1" latinLnBrk="0" hangingPunct="1">
              <a:defRPr sz="818" kern="1200">
                <a:solidFill>
                  <a:schemeClr val="tx1"/>
                </a:solidFill>
                <a:latin typeface="+mn-lt"/>
                <a:ea typeface="+mn-ea"/>
                <a:cs typeface="+mn-cs"/>
              </a:defRPr>
            </a:lvl8pPr>
            <a:lvl9pPr marL="1662264" algn="l" defTabSz="415566" rtl="0" eaLnBrk="1" latinLnBrk="0" hangingPunct="1">
              <a:defRPr sz="818" kern="1200">
                <a:solidFill>
                  <a:schemeClr val="tx1"/>
                </a:solidFill>
                <a:latin typeface="+mn-lt"/>
                <a:ea typeface="+mn-ea"/>
                <a:cs typeface="+mn-cs"/>
              </a:defRPr>
            </a:lvl9pPr>
          </a:lstStyle>
          <a:p>
            <a:r>
              <a:rPr lang="en-US" sz="1867" b="1"/>
              <a:t>Table of Contents</a:t>
            </a:r>
            <a:endParaRPr lang="en-US" sz="1867" b="1">
              <a:cs typeface="Calibri"/>
            </a:endParaRPr>
          </a:p>
        </p:txBody>
      </p:sp>
      <p:cxnSp>
        <p:nvCxnSpPr>
          <p:cNvPr id="3" name="Straight Connector 2">
            <a:extLst>
              <a:ext uri="{FF2B5EF4-FFF2-40B4-BE49-F238E27FC236}">
                <a16:creationId xmlns:a16="http://schemas.microsoft.com/office/drawing/2014/main" id="{C98B605F-FD28-4C5C-AE73-175D8782A24E}"/>
              </a:ext>
            </a:extLst>
          </p:cNvPr>
          <p:cNvCxnSpPr/>
          <p:nvPr/>
        </p:nvCxnSpPr>
        <p:spPr>
          <a:xfrm>
            <a:off x="1958381" y="1036338"/>
            <a:ext cx="1828800" cy="0"/>
          </a:xfrm>
          <a:prstGeom prst="line">
            <a:avLst/>
          </a:prstGeom>
          <a:ln w="19050">
            <a:solidFill>
              <a:srgbClr val="00ADEF"/>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CD46FA6-E12E-BC73-78B5-48F2027B053C}"/>
              </a:ext>
            </a:extLst>
          </p:cNvPr>
          <p:cNvSpPr txBox="1"/>
          <p:nvPr/>
        </p:nvSpPr>
        <p:spPr>
          <a:xfrm>
            <a:off x="1902645" y="71098"/>
            <a:ext cx="5561929" cy="492443"/>
          </a:xfrm>
          <a:prstGeom prst="rect">
            <a:avLst/>
          </a:prstGeom>
          <a:noFill/>
        </p:spPr>
        <p:txBody>
          <a:bodyPr wrap="square" lIns="121920" tIns="60960" rIns="121920" bIns="60960" rtlCol="0" anchor="t">
            <a:spAutoFit/>
          </a:bodyPr>
          <a:lstStyle/>
          <a:p>
            <a:r>
              <a:rPr lang="en-US" sz="2400" dirty="0">
                <a:ea typeface="+mn-lt"/>
                <a:cs typeface="+mn-lt"/>
              </a:rPr>
              <a:t>TPA User Guide</a:t>
            </a:r>
            <a:endParaRPr lang="en-US" dirty="0"/>
          </a:p>
        </p:txBody>
      </p:sp>
      <p:pic>
        <p:nvPicPr>
          <p:cNvPr id="16" name="Picture 16">
            <a:extLst>
              <a:ext uri="{FF2B5EF4-FFF2-40B4-BE49-F238E27FC236}">
                <a16:creationId xmlns:a16="http://schemas.microsoft.com/office/drawing/2014/main" id="{6C4BC2F0-2EC9-2F87-BFE9-173341067920}"/>
              </a:ext>
            </a:extLst>
          </p:cNvPr>
          <p:cNvPicPr>
            <a:picLocks noChangeAspect="1"/>
          </p:cNvPicPr>
          <p:nvPr/>
        </p:nvPicPr>
        <p:blipFill>
          <a:blip r:embed="rId3"/>
          <a:stretch>
            <a:fillRect/>
          </a:stretch>
        </p:blipFill>
        <p:spPr>
          <a:xfrm>
            <a:off x="1083734" y="1353964"/>
            <a:ext cx="2700866" cy="1516939"/>
          </a:xfrm>
          <a:prstGeom prst="rect">
            <a:avLst/>
          </a:prstGeom>
        </p:spPr>
      </p:pic>
      <p:pic>
        <p:nvPicPr>
          <p:cNvPr id="17" name="Picture 18">
            <a:extLst>
              <a:ext uri="{FF2B5EF4-FFF2-40B4-BE49-F238E27FC236}">
                <a16:creationId xmlns:a16="http://schemas.microsoft.com/office/drawing/2014/main" id="{B802AD12-9587-997E-5F58-2EE990744168}"/>
              </a:ext>
            </a:extLst>
          </p:cNvPr>
          <p:cNvPicPr>
            <a:picLocks noChangeAspect="1"/>
          </p:cNvPicPr>
          <p:nvPr/>
        </p:nvPicPr>
        <p:blipFill>
          <a:blip r:embed="rId4"/>
          <a:stretch>
            <a:fillRect/>
          </a:stretch>
        </p:blipFill>
        <p:spPr>
          <a:xfrm>
            <a:off x="4419600" y="1353846"/>
            <a:ext cx="2700867" cy="1517175"/>
          </a:xfrm>
          <a:prstGeom prst="rect">
            <a:avLst/>
          </a:prstGeom>
        </p:spPr>
      </p:pic>
      <p:pic>
        <p:nvPicPr>
          <p:cNvPr id="4" name="Picture 9">
            <a:extLst>
              <a:ext uri="{FF2B5EF4-FFF2-40B4-BE49-F238E27FC236}">
                <a16:creationId xmlns:a16="http://schemas.microsoft.com/office/drawing/2014/main" id="{AA3E87E3-FCED-FB68-C04C-537E7F520050}"/>
              </a:ext>
            </a:extLst>
          </p:cNvPr>
          <p:cNvPicPr>
            <a:picLocks noChangeAspect="1"/>
          </p:cNvPicPr>
          <p:nvPr/>
        </p:nvPicPr>
        <p:blipFill>
          <a:blip r:embed="rId5"/>
          <a:stretch>
            <a:fillRect/>
          </a:stretch>
        </p:blipFill>
        <p:spPr>
          <a:xfrm>
            <a:off x="7679267" y="1352817"/>
            <a:ext cx="2743200" cy="1544633"/>
          </a:xfrm>
          <a:prstGeom prst="rect">
            <a:avLst/>
          </a:prstGeom>
        </p:spPr>
      </p:pic>
      <p:pic>
        <p:nvPicPr>
          <p:cNvPr id="10" name="Picture 12">
            <a:extLst>
              <a:ext uri="{FF2B5EF4-FFF2-40B4-BE49-F238E27FC236}">
                <a16:creationId xmlns:a16="http://schemas.microsoft.com/office/drawing/2014/main" id="{5772E571-B503-4399-5491-E99935C04DA1}"/>
              </a:ext>
            </a:extLst>
          </p:cNvPr>
          <p:cNvPicPr>
            <a:picLocks noChangeAspect="1"/>
          </p:cNvPicPr>
          <p:nvPr/>
        </p:nvPicPr>
        <p:blipFill>
          <a:blip r:embed="rId6"/>
          <a:stretch>
            <a:fillRect/>
          </a:stretch>
        </p:blipFill>
        <p:spPr>
          <a:xfrm>
            <a:off x="1083733" y="3199983"/>
            <a:ext cx="2743200" cy="1558700"/>
          </a:xfrm>
          <a:prstGeom prst="rect">
            <a:avLst/>
          </a:prstGeom>
        </p:spPr>
      </p:pic>
      <p:pic>
        <p:nvPicPr>
          <p:cNvPr id="13" name="Picture 14">
            <a:extLst>
              <a:ext uri="{FF2B5EF4-FFF2-40B4-BE49-F238E27FC236}">
                <a16:creationId xmlns:a16="http://schemas.microsoft.com/office/drawing/2014/main" id="{5ECA3219-FF9E-E139-9154-CA12A4DFFD76}"/>
              </a:ext>
            </a:extLst>
          </p:cNvPr>
          <p:cNvPicPr>
            <a:picLocks noChangeAspect="1"/>
          </p:cNvPicPr>
          <p:nvPr/>
        </p:nvPicPr>
        <p:blipFill>
          <a:blip r:embed="rId7"/>
          <a:stretch>
            <a:fillRect/>
          </a:stretch>
        </p:blipFill>
        <p:spPr>
          <a:xfrm>
            <a:off x="4419600" y="3154862"/>
            <a:ext cx="2743200" cy="1581209"/>
          </a:xfrm>
          <a:prstGeom prst="rect">
            <a:avLst/>
          </a:prstGeom>
        </p:spPr>
      </p:pic>
      <p:pic>
        <p:nvPicPr>
          <p:cNvPr id="15" name="Picture 17">
            <a:extLst>
              <a:ext uri="{FF2B5EF4-FFF2-40B4-BE49-F238E27FC236}">
                <a16:creationId xmlns:a16="http://schemas.microsoft.com/office/drawing/2014/main" id="{10E25F6A-0474-3036-C42D-7A4DE4C4E64E}"/>
              </a:ext>
            </a:extLst>
          </p:cNvPr>
          <p:cNvPicPr>
            <a:picLocks noChangeAspect="1"/>
          </p:cNvPicPr>
          <p:nvPr/>
        </p:nvPicPr>
        <p:blipFill>
          <a:blip r:embed="rId8"/>
          <a:stretch>
            <a:fillRect/>
          </a:stretch>
        </p:blipFill>
        <p:spPr>
          <a:xfrm>
            <a:off x="7679267" y="3201390"/>
            <a:ext cx="2743200" cy="1555887"/>
          </a:xfrm>
          <a:prstGeom prst="rect">
            <a:avLst/>
          </a:prstGeom>
        </p:spPr>
      </p:pic>
      <p:pic>
        <p:nvPicPr>
          <p:cNvPr id="18" name="Picture 18">
            <a:extLst>
              <a:ext uri="{FF2B5EF4-FFF2-40B4-BE49-F238E27FC236}">
                <a16:creationId xmlns:a16="http://schemas.microsoft.com/office/drawing/2014/main" id="{C465945C-A4BC-DBD9-44F6-CA0CB9F9BD11}"/>
              </a:ext>
            </a:extLst>
          </p:cNvPr>
          <p:cNvPicPr>
            <a:picLocks noChangeAspect="1"/>
          </p:cNvPicPr>
          <p:nvPr/>
        </p:nvPicPr>
        <p:blipFill>
          <a:blip r:embed="rId9"/>
          <a:stretch>
            <a:fillRect/>
          </a:stretch>
        </p:blipFill>
        <p:spPr>
          <a:xfrm>
            <a:off x="1083733" y="4938437"/>
            <a:ext cx="2743200" cy="1536192"/>
          </a:xfrm>
          <a:prstGeom prst="rect">
            <a:avLst/>
          </a:prstGeom>
        </p:spPr>
      </p:pic>
    </p:spTree>
    <p:extLst>
      <p:ext uri="{BB962C8B-B14F-4D97-AF65-F5344CB8AC3E}">
        <p14:creationId xmlns:p14="http://schemas.microsoft.com/office/powerpoint/2010/main" val="11503614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 text, application, Teams&#10;&#10;Description automatically generated">
            <a:extLst>
              <a:ext uri="{FF2B5EF4-FFF2-40B4-BE49-F238E27FC236}">
                <a16:creationId xmlns:a16="http://schemas.microsoft.com/office/drawing/2014/main" id="{98286E40-0058-B557-B8F6-D604FD9CCB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350897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3CDFA34-6024-4C17-BAC5-6D355A235F52}"/>
              </a:ext>
            </a:extLst>
          </p:cNvPr>
          <p:cNvSpPr txBox="1"/>
          <p:nvPr/>
        </p:nvSpPr>
        <p:spPr>
          <a:xfrm>
            <a:off x="6223676" y="3028819"/>
            <a:ext cx="925936" cy="297454"/>
          </a:xfrm>
          <a:prstGeom prst="rect">
            <a:avLst/>
          </a:prstGeom>
          <a:noFill/>
        </p:spPr>
        <p:txBody>
          <a:bodyPr wrap="square" rtlCol="0">
            <a:spAutoFit/>
          </a:bodyPr>
          <a:lstStyle/>
          <a:p>
            <a:r>
              <a:rPr lang="en-US" sz="1333">
                <a:solidFill>
                  <a:schemeClr val="bg1"/>
                </a:solidFill>
              </a:rPr>
              <a:t>Text 03</a:t>
            </a:r>
          </a:p>
        </p:txBody>
      </p:sp>
      <p:sp>
        <p:nvSpPr>
          <p:cNvPr id="11" name="Rectangle 10">
            <a:extLst>
              <a:ext uri="{FF2B5EF4-FFF2-40B4-BE49-F238E27FC236}">
                <a16:creationId xmlns:a16="http://schemas.microsoft.com/office/drawing/2014/main" id="{BE169C1E-5C15-4B31-8C1D-DFBBA6D4DB35}"/>
              </a:ext>
            </a:extLst>
          </p:cNvPr>
          <p:cNvSpPr/>
          <p:nvPr/>
        </p:nvSpPr>
        <p:spPr>
          <a:xfrm>
            <a:off x="3474787" y="2704877"/>
            <a:ext cx="7897705" cy="1305673"/>
          </a:xfrm>
          <a:prstGeom prst="rect">
            <a:avLst/>
          </a:prstGeom>
          <a:solidFill>
            <a:srgbClr val="ED7D31"/>
          </a:solidFill>
          <a:ln>
            <a:noFill/>
          </a:ln>
        </p:spPr>
        <p:style>
          <a:lnRef idx="1">
            <a:schemeClr val="accent4"/>
          </a:lnRef>
          <a:fillRef idx="3">
            <a:schemeClr val="accent4"/>
          </a:fillRef>
          <a:effectRef idx="2">
            <a:schemeClr val="accent4"/>
          </a:effectRef>
          <a:fontRef idx="minor">
            <a:schemeClr val="lt1"/>
          </a:fontRef>
        </p:style>
        <p:txBody>
          <a:bodyPr lIns="121920" tIns="60960" rIns="121920" bIns="60960" rtlCol="0" anchor="ctr"/>
          <a:lstStyle/>
          <a:p>
            <a:pPr algn="ctr"/>
            <a:r>
              <a:rPr lang="en-US" sz="3200" b="1">
                <a:solidFill>
                  <a:schemeClr val="bg1"/>
                </a:solidFill>
                <a:ea typeface="+mn-lt"/>
                <a:cs typeface="+mn-lt"/>
              </a:rPr>
              <a:t> 5. Adjust Tax and Wage Report</a:t>
            </a:r>
            <a:endParaRPr lang="en-US" sz="2400" b="1">
              <a:solidFill>
                <a:schemeClr val="bg1"/>
              </a:solidFill>
              <a:ea typeface="Calibri"/>
              <a:cs typeface="Calibri"/>
            </a:endParaRPr>
          </a:p>
        </p:txBody>
      </p:sp>
      <p:sp>
        <p:nvSpPr>
          <p:cNvPr id="4" name="TextBox 3">
            <a:extLst>
              <a:ext uri="{FF2B5EF4-FFF2-40B4-BE49-F238E27FC236}">
                <a16:creationId xmlns:a16="http://schemas.microsoft.com/office/drawing/2014/main" id="{35F95362-80E3-3D8E-568B-B65D24F9CF2C}"/>
              </a:ext>
            </a:extLst>
          </p:cNvPr>
          <p:cNvSpPr txBox="1"/>
          <p:nvPr/>
        </p:nvSpPr>
        <p:spPr>
          <a:xfrm>
            <a:off x="1902645" y="71098"/>
            <a:ext cx="5561929" cy="492443"/>
          </a:xfrm>
          <a:prstGeom prst="rect">
            <a:avLst/>
          </a:prstGeom>
          <a:noFill/>
        </p:spPr>
        <p:txBody>
          <a:bodyPr wrap="square" lIns="121920" tIns="60960" rIns="121920" bIns="60960" rtlCol="0" anchor="t">
            <a:spAutoFit/>
          </a:bodyPr>
          <a:lstStyle/>
          <a:p>
            <a:r>
              <a:rPr lang="en-US" sz="2400">
                <a:ea typeface="+mn-lt"/>
                <a:cs typeface="+mn-lt"/>
              </a:rPr>
              <a:t>Employer User Guide</a:t>
            </a:r>
            <a:endParaRPr lang="en-US"/>
          </a:p>
        </p:txBody>
      </p:sp>
      <p:sp>
        <p:nvSpPr>
          <p:cNvPr id="2" name="Oval 1">
            <a:extLst>
              <a:ext uri="{FF2B5EF4-FFF2-40B4-BE49-F238E27FC236}">
                <a16:creationId xmlns:a16="http://schemas.microsoft.com/office/drawing/2014/main" id="{55F9F646-E154-45E7-A63C-58CE7A1D470F}"/>
              </a:ext>
            </a:extLst>
          </p:cNvPr>
          <p:cNvSpPr/>
          <p:nvPr/>
        </p:nvSpPr>
        <p:spPr>
          <a:xfrm>
            <a:off x="721032" y="1783078"/>
            <a:ext cx="3291840" cy="3291840"/>
          </a:xfrm>
          <a:prstGeom prst="ellipse">
            <a:avLst/>
          </a:prstGeom>
          <a:solidFill>
            <a:schemeClr val="bg1"/>
          </a:solidFill>
          <a:ln w="571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5" descr="Icon&#10;&#10;Description automatically generated">
            <a:extLst>
              <a:ext uri="{FF2B5EF4-FFF2-40B4-BE49-F238E27FC236}">
                <a16:creationId xmlns:a16="http://schemas.microsoft.com/office/drawing/2014/main" id="{FB28BE77-2FE1-6EE6-615B-E203C5BBF142}"/>
              </a:ext>
            </a:extLst>
          </p:cNvPr>
          <p:cNvPicPr>
            <a:picLocks noChangeAspect="1"/>
          </p:cNvPicPr>
          <p:nvPr/>
        </p:nvPicPr>
        <p:blipFill>
          <a:blip r:embed="rId3"/>
          <a:stretch>
            <a:fillRect/>
          </a:stretch>
        </p:blipFill>
        <p:spPr>
          <a:xfrm>
            <a:off x="1250445" y="2349500"/>
            <a:ext cx="2262442" cy="2262442"/>
          </a:xfrm>
          <a:prstGeom prst="ellipse">
            <a:avLst/>
          </a:prstGeom>
        </p:spPr>
      </p:pic>
    </p:spTree>
    <p:extLst>
      <p:ext uri="{BB962C8B-B14F-4D97-AF65-F5344CB8AC3E}">
        <p14:creationId xmlns:p14="http://schemas.microsoft.com/office/powerpoint/2010/main" val="3488188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273E19A4-FBE5-9746-3C58-2B54D3AE2117}"/>
              </a:ext>
            </a:extLst>
          </p:cNvPr>
          <p:cNvPicPr>
            <a:picLocks noChangeAspect="1"/>
          </p:cNvPicPr>
          <p:nvPr/>
        </p:nvPicPr>
        <p:blipFill>
          <a:blip r:embed="rId2"/>
          <a:stretch>
            <a:fillRect/>
          </a:stretch>
        </p:blipFill>
        <p:spPr>
          <a:xfrm>
            <a:off x="310551" y="1956365"/>
            <a:ext cx="11714671" cy="2528325"/>
          </a:xfrm>
          <a:prstGeom prst="rect">
            <a:avLst/>
          </a:prstGeom>
        </p:spPr>
      </p:pic>
      <p:sp>
        <p:nvSpPr>
          <p:cNvPr id="5" name="TextBox 4">
            <a:extLst>
              <a:ext uri="{FF2B5EF4-FFF2-40B4-BE49-F238E27FC236}">
                <a16:creationId xmlns:a16="http://schemas.microsoft.com/office/drawing/2014/main" id="{F6F10865-FA0F-2884-364F-AEA901D4E8C6}"/>
              </a:ext>
            </a:extLst>
          </p:cNvPr>
          <p:cNvSpPr txBox="1"/>
          <p:nvPr/>
        </p:nvSpPr>
        <p:spPr>
          <a:xfrm>
            <a:off x="2902088" y="2698247"/>
            <a:ext cx="1742572" cy="427120"/>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3" name="TextBox 2">
            <a:extLst>
              <a:ext uri="{FF2B5EF4-FFF2-40B4-BE49-F238E27FC236}">
                <a16:creationId xmlns:a16="http://schemas.microsoft.com/office/drawing/2014/main" id="{B6109046-AADD-C9FB-94E9-ED6ED58A9D32}"/>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Adjust Tax &amp; Wage Report </a:t>
            </a:r>
          </a:p>
        </p:txBody>
      </p:sp>
    </p:spTree>
    <p:extLst>
      <p:ext uri="{BB962C8B-B14F-4D97-AF65-F5344CB8AC3E}">
        <p14:creationId xmlns:p14="http://schemas.microsoft.com/office/powerpoint/2010/main" val="39801808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A118B002-9C6E-6043-75CD-83B12314972C}"/>
              </a:ext>
            </a:extLst>
          </p:cNvPr>
          <p:cNvPicPr>
            <a:picLocks noChangeAspect="1"/>
          </p:cNvPicPr>
          <p:nvPr/>
        </p:nvPicPr>
        <p:blipFill rotWithShape="1">
          <a:blip r:embed="rId2"/>
          <a:srcRect l="1297" r="-129" b="251"/>
          <a:stretch/>
        </p:blipFill>
        <p:spPr>
          <a:xfrm>
            <a:off x="1975874" y="1287257"/>
            <a:ext cx="8579637" cy="3440955"/>
          </a:xfrm>
          <a:prstGeom prst="rect">
            <a:avLst/>
          </a:prstGeom>
        </p:spPr>
      </p:pic>
      <p:sp>
        <p:nvSpPr>
          <p:cNvPr id="4" name="TextBox 3">
            <a:extLst>
              <a:ext uri="{FF2B5EF4-FFF2-40B4-BE49-F238E27FC236}">
                <a16:creationId xmlns:a16="http://schemas.microsoft.com/office/drawing/2014/main" id="{951F1051-6FE9-0C9F-8688-6C63862A79E6}"/>
              </a:ext>
            </a:extLst>
          </p:cNvPr>
          <p:cNvSpPr txBox="1"/>
          <p:nvPr/>
        </p:nvSpPr>
        <p:spPr>
          <a:xfrm>
            <a:off x="5517133" y="2239315"/>
            <a:ext cx="3318526" cy="2418710"/>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6" name="TextBox 5">
            <a:extLst>
              <a:ext uri="{FF2B5EF4-FFF2-40B4-BE49-F238E27FC236}">
                <a16:creationId xmlns:a16="http://schemas.microsoft.com/office/drawing/2014/main" id="{FDABE7C4-72A5-029F-DD4D-85E66CA06180}"/>
              </a:ext>
            </a:extLst>
          </p:cNvPr>
          <p:cNvSpPr txBox="1"/>
          <p:nvPr/>
        </p:nvSpPr>
        <p:spPr>
          <a:xfrm>
            <a:off x="9335792" y="4031747"/>
            <a:ext cx="634209" cy="210643"/>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7" name="Rectangle: Rounded Corners 6">
            <a:extLst>
              <a:ext uri="{FF2B5EF4-FFF2-40B4-BE49-F238E27FC236}">
                <a16:creationId xmlns:a16="http://schemas.microsoft.com/office/drawing/2014/main" id="{90A3AEB0-0EB2-F4E4-1D2D-62D891B7CD36}"/>
              </a:ext>
            </a:extLst>
          </p:cNvPr>
          <p:cNvSpPr/>
          <p:nvPr/>
        </p:nvSpPr>
        <p:spPr>
          <a:xfrm>
            <a:off x="9195773" y="1194006"/>
            <a:ext cx="2706732" cy="11223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15566" rtl="0" eaLnBrk="1" latinLnBrk="0" hangingPunct="1">
              <a:defRPr sz="818" kern="1200">
                <a:solidFill>
                  <a:schemeClr val="lt1"/>
                </a:solidFill>
                <a:latin typeface="+mn-lt"/>
                <a:ea typeface="+mn-ea"/>
                <a:cs typeface="+mn-cs"/>
              </a:defRPr>
            </a:lvl1pPr>
            <a:lvl2pPr marL="207783" algn="l" defTabSz="415566" rtl="0" eaLnBrk="1" latinLnBrk="0" hangingPunct="1">
              <a:defRPr sz="818" kern="1200">
                <a:solidFill>
                  <a:schemeClr val="lt1"/>
                </a:solidFill>
                <a:latin typeface="+mn-lt"/>
                <a:ea typeface="+mn-ea"/>
                <a:cs typeface="+mn-cs"/>
              </a:defRPr>
            </a:lvl2pPr>
            <a:lvl3pPr marL="415566" algn="l" defTabSz="415566" rtl="0" eaLnBrk="1" latinLnBrk="0" hangingPunct="1">
              <a:defRPr sz="818" kern="1200">
                <a:solidFill>
                  <a:schemeClr val="lt1"/>
                </a:solidFill>
                <a:latin typeface="+mn-lt"/>
                <a:ea typeface="+mn-ea"/>
                <a:cs typeface="+mn-cs"/>
              </a:defRPr>
            </a:lvl3pPr>
            <a:lvl4pPr marL="623349" algn="l" defTabSz="415566" rtl="0" eaLnBrk="1" latinLnBrk="0" hangingPunct="1">
              <a:defRPr sz="818" kern="1200">
                <a:solidFill>
                  <a:schemeClr val="lt1"/>
                </a:solidFill>
                <a:latin typeface="+mn-lt"/>
                <a:ea typeface="+mn-ea"/>
                <a:cs typeface="+mn-cs"/>
              </a:defRPr>
            </a:lvl4pPr>
            <a:lvl5pPr marL="831132" algn="l" defTabSz="415566" rtl="0" eaLnBrk="1" latinLnBrk="0" hangingPunct="1">
              <a:defRPr sz="818" kern="1200">
                <a:solidFill>
                  <a:schemeClr val="lt1"/>
                </a:solidFill>
                <a:latin typeface="+mn-lt"/>
                <a:ea typeface="+mn-ea"/>
                <a:cs typeface="+mn-cs"/>
              </a:defRPr>
            </a:lvl5pPr>
            <a:lvl6pPr marL="1038915" algn="l" defTabSz="415566" rtl="0" eaLnBrk="1" latinLnBrk="0" hangingPunct="1">
              <a:defRPr sz="818" kern="1200">
                <a:solidFill>
                  <a:schemeClr val="lt1"/>
                </a:solidFill>
                <a:latin typeface="+mn-lt"/>
                <a:ea typeface="+mn-ea"/>
                <a:cs typeface="+mn-cs"/>
              </a:defRPr>
            </a:lvl6pPr>
            <a:lvl7pPr marL="1246698" algn="l" defTabSz="415566" rtl="0" eaLnBrk="1" latinLnBrk="0" hangingPunct="1">
              <a:defRPr sz="818" kern="1200">
                <a:solidFill>
                  <a:schemeClr val="lt1"/>
                </a:solidFill>
                <a:latin typeface="+mn-lt"/>
                <a:ea typeface="+mn-ea"/>
                <a:cs typeface="+mn-cs"/>
              </a:defRPr>
            </a:lvl7pPr>
            <a:lvl8pPr marL="1454481" algn="l" defTabSz="415566" rtl="0" eaLnBrk="1" latinLnBrk="0" hangingPunct="1">
              <a:defRPr sz="818" kern="1200">
                <a:solidFill>
                  <a:schemeClr val="lt1"/>
                </a:solidFill>
                <a:latin typeface="+mn-lt"/>
                <a:ea typeface="+mn-ea"/>
                <a:cs typeface="+mn-cs"/>
              </a:defRPr>
            </a:lvl8pPr>
            <a:lvl9pPr marL="1662264" algn="l" defTabSz="415566" rtl="0" eaLnBrk="1" latinLnBrk="0" hangingPunct="1">
              <a:defRPr sz="818" kern="1200">
                <a:solidFill>
                  <a:schemeClr val="lt1"/>
                </a:solidFill>
                <a:latin typeface="+mn-lt"/>
                <a:ea typeface="+mn-ea"/>
                <a:cs typeface="+mn-cs"/>
              </a:defRPr>
            </a:lvl9pPr>
          </a:lstStyle>
          <a:p>
            <a:r>
              <a:rPr lang="en-US" sz="1200">
                <a:ea typeface="+mn-lt"/>
                <a:cs typeface="+mn-lt"/>
              </a:rPr>
              <a:t>The</a:t>
            </a:r>
            <a:r>
              <a:rPr lang="en-US" sz="1200" b="1">
                <a:ea typeface="+mn-lt"/>
                <a:cs typeface="+mn-lt"/>
              </a:rPr>
              <a:t> File Tax and Wage Report Adjustment </a:t>
            </a:r>
            <a:r>
              <a:rPr lang="en-US" sz="1200">
                <a:ea typeface="+mn-lt"/>
                <a:cs typeface="+mn-lt"/>
              </a:rPr>
              <a:t>screen is displayed. Enter the information in the mandatory fields click the </a:t>
            </a:r>
            <a:r>
              <a:rPr lang="en-US" sz="1200" b="1">
                <a:ea typeface="+mn-lt"/>
                <a:cs typeface="+mn-lt"/>
              </a:rPr>
              <a:t>Next </a:t>
            </a:r>
            <a:r>
              <a:rPr lang="en-US" sz="1200">
                <a:ea typeface="+mn-lt"/>
                <a:cs typeface="+mn-lt"/>
              </a:rPr>
              <a:t>button.</a:t>
            </a:r>
            <a:endParaRPr lang="en-US" sz="800">
              <a:cs typeface="Calibri"/>
            </a:endParaRPr>
          </a:p>
        </p:txBody>
      </p:sp>
      <p:sp>
        <p:nvSpPr>
          <p:cNvPr id="3" name="TextBox 2">
            <a:extLst>
              <a:ext uri="{FF2B5EF4-FFF2-40B4-BE49-F238E27FC236}">
                <a16:creationId xmlns:a16="http://schemas.microsoft.com/office/drawing/2014/main" id="{997FC9EC-C195-4C36-6408-DA19A628C044}"/>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Adjust Tax &amp; Wage Report </a:t>
            </a:r>
          </a:p>
        </p:txBody>
      </p:sp>
      <p:sp>
        <p:nvSpPr>
          <p:cNvPr id="5" name="Rectangle 4">
            <a:extLst>
              <a:ext uri="{FF2B5EF4-FFF2-40B4-BE49-F238E27FC236}">
                <a16:creationId xmlns:a16="http://schemas.microsoft.com/office/drawing/2014/main" id="{CE2E335B-B9C9-3992-33A8-E4208859EC3B}"/>
              </a:ext>
            </a:extLst>
          </p:cNvPr>
          <p:cNvSpPr/>
          <p:nvPr/>
        </p:nvSpPr>
        <p:spPr>
          <a:xfrm flipV="1">
            <a:off x="5923682" y="2272144"/>
            <a:ext cx="346363" cy="124691"/>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 name="Rectangle 9">
            <a:extLst>
              <a:ext uri="{FF2B5EF4-FFF2-40B4-BE49-F238E27FC236}">
                <a16:creationId xmlns:a16="http://schemas.microsoft.com/office/drawing/2014/main" id="{FDC56487-463C-ADAB-A62E-8DE8EF463783}"/>
              </a:ext>
            </a:extLst>
          </p:cNvPr>
          <p:cNvSpPr/>
          <p:nvPr/>
        </p:nvSpPr>
        <p:spPr>
          <a:xfrm flipV="1">
            <a:off x="5571257" y="2262619"/>
            <a:ext cx="213013" cy="153266"/>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8109981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pplication&#10;&#10;Description automatically generated">
            <a:extLst>
              <a:ext uri="{FF2B5EF4-FFF2-40B4-BE49-F238E27FC236}">
                <a16:creationId xmlns:a16="http://schemas.microsoft.com/office/drawing/2014/main" id="{16818AC0-5BD6-0B3D-D297-675BF18F28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080856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aphical user interface, text, application&#10;&#10;Description automatically generated">
            <a:extLst>
              <a:ext uri="{FF2B5EF4-FFF2-40B4-BE49-F238E27FC236}">
                <a16:creationId xmlns:a16="http://schemas.microsoft.com/office/drawing/2014/main" id="{5F682242-89BD-6C52-030E-4D69E19F24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838906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raphical user interface&#10;&#10;Description automatically generated">
            <a:extLst>
              <a:ext uri="{FF2B5EF4-FFF2-40B4-BE49-F238E27FC236}">
                <a16:creationId xmlns:a16="http://schemas.microsoft.com/office/drawing/2014/main" id="{8CB0A543-337A-1016-605D-F5FDDD06C1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574254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F5F4E0E0-01C7-B05A-EEFA-EAC70771C94C}"/>
              </a:ext>
            </a:extLst>
          </p:cNvPr>
          <p:cNvPicPr>
            <a:picLocks noChangeAspect="1"/>
          </p:cNvPicPr>
          <p:nvPr/>
        </p:nvPicPr>
        <p:blipFill>
          <a:blip r:embed="rId2"/>
          <a:stretch>
            <a:fillRect/>
          </a:stretch>
        </p:blipFill>
        <p:spPr>
          <a:xfrm>
            <a:off x="1618891" y="2540322"/>
            <a:ext cx="9198633" cy="1403545"/>
          </a:xfrm>
          <a:prstGeom prst="rect">
            <a:avLst/>
          </a:prstGeom>
        </p:spPr>
      </p:pic>
      <p:sp>
        <p:nvSpPr>
          <p:cNvPr id="4" name="TextBox 3">
            <a:extLst>
              <a:ext uri="{FF2B5EF4-FFF2-40B4-BE49-F238E27FC236}">
                <a16:creationId xmlns:a16="http://schemas.microsoft.com/office/drawing/2014/main" id="{9B04F7FE-0DDE-565E-840D-A792C4B979D1}"/>
              </a:ext>
            </a:extLst>
          </p:cNvPr>
          <p:cNvSpPr txBox="1"/>
          <p:nvPr/>
        </p:nvSpPr>
        <p:spPr>
          <a:xfrm>
            <a:off x="9638861" y="3642088"/>
            <a:ext cx="599573" cy="193325"/>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5" name="Rectangle: Rounded Corners 4">
            <a:extLst>
              <a:ext uri="{FF2B5EF4-FFF2-40B4-BE49-F238E27FC236}">
                <a16:creationId xmlns:a16="http://schemas.microsoft.com/office/drawing/2014/main" id="{0B07E886-5D43-1EC0-F784-DB9FFD55506A}"/>
              </a:ext>
            </a:extLst>
          </p:cNvPr>
          <p:cNvSpPr/>
          <p:nvPr/>
        </p:nvSpPr>
        <p:spPr>
          <a:xfrm>
            <a:off x="1818487" y="1069630"/>
            <a:ext cx="6045478" cy="7684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15566" rtl="0" eaLnBrk="1" latinLnBrk="0" hangingPunct="1">
              <a:defRPr sz="818" kern="1200">
                <a:solidFill>
                  <a:schemeClr val="lt1"/>
                </a:solidFill>
                <a:latin typeface="+mn-lt"/>
                <a:ea typeface="+mn-ea"/>
                <a:cs typeface="+mn-cs"/>
              </a:defRPr>
            </a:lvl1pPr>
            <a:lvl2pPr marL="207783" algn="l" defTabSz="415566" rtl="0" eaLnBrk="1" latinLnBrk="0" hangingPunct="1">
              <a:defRPr sz="818" kern="1200">
                <a:solidFill>
                  <a:schemeClr val="lt1"/>
                </a:solidFill>
                <a:latin typeface="+mn-lt"/>
                <a:ea typeface="+mn-ea"/>
                <a:cs typeface="+mn-cs"/>
              </a:defRPr>
            </a:lvl2pPr>
            <a:lvl3pPr marL="415566" algn="l" defTabSz="415566" rtl="0" eaLnBrk="1" latinLnBrk="0" hangingPunct="1">
              <a:defRPr sz="818" kern="1200">
                <a:solidFill>
                  <a:schemeClr val="lt1"/>
                </a:solidFill>
                <a:latin typeface="+mn-lt"/>
                <a:ea typeface="+mn-ea"/>
                <a:cs typeface="+mn-cs"/>
              </a:defRPr>
            </a:lvl3pPr>
            <a:lvl4pPr marL="623349" algn="l" defTabSz="415566" rtl="0" eaLnBrk="1" latinLnBrk="0" hangingPunct="1">
              <a:defRPr sz="818" kern="1200">
                <a:solidFill>
                  <a:schemeClr val="lt1"/>
                </a:solidFill>
                <a:latin typeface="+mn-lt"/>
                <a:ea typeface="+mn-ea"/>
                <a:cs typeface="+mn-cs"/>
              </a:defRPr>
            </a:lvl4pPr>
            <a:lvl5pPr marL="831132" algn="l" defTabSz="415566" rtl="0" eaLnBrk="1" latinLnBrk="0" hangingPunct="1">
              <a:defRPr sz="818" kern="1200">
                <a:solidFill>
                  <a:schemeClr val="lt1"/>
                </a:solidFill>
                <a:latin typeface="+mn-lt"/>
                <a:ea typeface="+mn-ea"/>
                <a:cs typeface="+mn-cs"/>
              </a:defRPr>
            </a:lvl5pPr>
            <a:lvl6pPr marL="1038915" algn="l" defTabSz="415566" rtl="0" eaLnBrk="1" latinLnBrk="0" hangingPunct="1">
              <a:defRPr sz="818" kern="1200">
                <a:solidFill>
                  <a:schemeClr val="lt1"/>
                </a:solidFill>
                <a:latin typeface="+mn-lt"/>
                <a:ea typeface="+mn-ea"/>
                <a:cs typeface="+mn-cs"/>
              </a:defRPr>
            </a:lvl6pPr>
            <a:lvl7pPr marL="1246698" algn="l" defTabSz="415566" rtl="0" eaLnBrk="1" latinLnBrk="0" hangingPunct="1">
              <a:defRPr sz="818" kern="1200">
                <a:solidFill>
                  <a:schemeClr val="lt1"/>
                </a:solidFill>
                <a:latin typeface="+mn-lt"/>
                <a:ea typeface="+mn-ea"/>
                <a:cs typeface="+mn-cs"/>
              </a:defRPr>
            </a:lvl7pPr>
            <a:lvl8pPr marL="1454481" algn="l" defTabSz="415566" rtl="0" eaLnBrk="1" latinLnBrk="0" hangingPunct="1">
              <a:defRPr sz="818" kern="1200">
                <a:solidFill>
                  <a:schemeClr val="lt1"/>
                </a:solidFill>
                <a:latin typeface="+mn-lt"/>
                <a:ea typeface="+mn-ea"/>
                <a:cs typeface="+mn-cs"/>
              </a:defRPr>
            </a:lvl8pPr>
            <a:lvl9pPr marL="1662264" algn="l" defTabSz="415566" rtl="0" eaLnBrk="1" latinLnBrk="0" hangingPunct="1">
              <a:defRPr sz="818" kern="1200">
                <a:solidFill>
                  <a:schemeClr val="lt1"/>
                </a:solidFill>
                <a:latin typeface="+mn-lt"/>
                <a:ea typeface="+mn-ea"/>
                <a:cs typeface="+mn-cs"/>
              </a:defRPr>
            </a:lvl9pPr>
          </a:lstStyle>
          <a:p>
            <a:r>
              <a:rPr lang="en-US" sz="1200">
                <a:ea typeface="+mn-lt"/>
                <a:cs typeface="+mn-lt"/>
              </a:rPr>
              <a:t>The</a:t>
            </a:r>
            <a:r>
              <a:rPr lang="en-US" sz="1200" b="1">
                <a:ea typeface="+mn-lt"/>
                <a:cs typeface="+mn-lt"/>
              </a:rPr>
              <a:t> Wage Report Confirmation </a:t>
            </a:r>
            <a:r>
              <a:rPr lang="en-US" sz="1200">
                <a:ea typeface="+mn-lt"/>
                <a:cs typeface="+mn-lt"/>
              </a:rPr>
              <a:t>screen is displayed. This screen confirms that the wage report has been successfully corrected. Click </a:t>
            </a:r>
            <a:r>
              <a:rPr lang="en-US" sz="1200" b="1">
                <a:ea typeface="+mn-lt"/>
                <a:cs typeface="+mn-lt"/>
              </a:rPr>
              <a:t>Next</a:t>
            </a:r>
            <a:r>
              <a:rPr lang="en-US" sz="1200">
                <a:ea typeface="+mn-lt"/>
                <a:cs typeface="+mn-lt"/>
              </a:rPr>
              <a:t>.</a:t>
            </a:r>
            <a:endParaRPr lang="en-US" sz="800">
              <a:ea typeface="+mn-lt"/>
              <a:cs typeface="+mn-lt"/>
            </a:endParaRPr>
          </a:p>
        </p:txBody>
      </p:sp>
      <p:sp>
        <p:nvSpPr>
          <p:cNvPr id="3" name="TextBox 2">
            <a:extLst>
              <a:ext uri="{FF2B5EF4-FFF2-40B4-BE49-F238E27FC236}">
                <a16:creationId xmlns:a16="http://schemas.microsoft.com/office/drawing/2014/main" id="{78C2DBA5-9B85-FA77-6C92-027DC5F14F2F}"/>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Adjust Tax &amp; Wage Report </a:t>
            </a:r>
          </a:p>
        </p:txBody>
      </p:sp>
    </p:spTree>
    <p:extLst>
      <p:ext uri="{BB962C8B-B14F-4D97-AF65-F5344CB8AC3E}">
        <p14:creationId xmlns:p14="http://schemas.microsoft.com/office/powerpoint/2010/main" val="10979591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raphical user interface, application&#10;&#10;Description automatically generated">
            <a:extLst>
              <a:ext uri="{FF2B5EF4-FFF2-40B4-BE49-F238E27FC236}">
                <a16:creationId xmlns:a16="http://schemas.microsoft.com/office/drawing/2014/main" id="{3E18CA03-F6ED-5DA1-EED0-8DC97E6406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692270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aphical user interface, text&#10;&#10;Description automatically generated">
            <a:extLst>
              <a:ext uri="{FF2B5EF4-FFF2-40B4-BE49-F238E27FC236}">
                <a16:creationId xmlns:a16="http://schemas.microsoft.com/office/drawing/2014/main" id="{7B13BA25-9B86-76B7-DEC6-9922B14DCA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1155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3CDFA34-6024-4C17-BAC5-6D355A235F52}"/>
              </a:ext>
            </a:extLst>
          </p:cNvPr>
          <p:cNvSpPr txBox="1"/>
          <p:nvPr/>
        </p:nvSpPr>
        <p:spPr>
          <a:xfrm>
            <a:off x="6223676" y="3028819"/>
            <a:ext cx="925936" cy="297454"/>
          </a:xfrm>
          <a:prstGeom prst="rect">
            <a:avLst/>
          </a:prstGeom>
          <a:noFill/>
        </p:spPr>
        <p:txBody>
          <a:bodyPr wrap="square" rtlCol="0">
            <a:spAutoFit/>
          </a:bodyPr>
          <a:lstStyle/>
          <a:p>
            <a:r>
              <a:rPr lang="en-US" sz="1333">
                <a:solidFill>
                  <a:schemeClr val="bg1"/>
                </a:solidFill>
              </a:rPr>
              <a:t>Text 03</a:t>
            </a:r>
          </a:p>
        </p:txBody>
      </p:sp>
      <p:sp>
        <p:nvSpPr>
          <p:cNvPr id="11" name="Rectangle 10">
            <a:extLst>
              <a:ext uri="{FF2B5EF4-FFF2-40B4-BE49-F238E27FC236}">
                <a16:creationId xmlns:a16="http://schemas.microsoft.com/office/drawing/2014/main" id="{BE169C1E-5C15-4B31-8C1D-DFBBA6D4DB35}"/>
              </a:ext>
            </a:extLst>
          </p:cNvPr>
          <p:cNvSpPr/>
          <p:nvPr/>
        </p:nvSpPr>
        <p:spPr>
          <a:xfrm>
            <a:off x="3474787" y="2704877"/>
            <a:ext cx="7897705" cy="1305673"/>
          </a:xfrm>
          <a:prstGeom prst="rect">
            <a:avLst/>
          </a:prstGeom>
          <a:solidFill>
            <a:srgbClr val="ED7D31"/>
          </a:solidFill>
          <a:ln>
            <a:noFill/>
          </a:ln>
        </p:spPr>
        <p:style>
          <a:lnRef idx="1">
            <a:schemeClr val="accent4"/>
          </a:lnRef>
          <a:fillRef idx="3">
            <a:schemeClr val="accent4"/>
          </a:fillRef>
          <a:effectRef idx="2">
            <a:schemeClr val="accent4"/>
          </a:effectRef>
          <a:fontRef idx="minor">
            <a:schemeClr val="lt1"/>
          </a:fontRef>
        </p:style>
        <p:txBody>
          <a:bodyPr lIns="121920" tIns="60960" rIns="121920" bIns="60960" rtlCol="0" anchor="ctr"/>
          <a:lstStyle/>
          <a:p>
            <a:pPr algn="ctr"/>
            <a:r>
              <a:rPr lang="en-US" sz="3200" b="1">
                <a:solidFill>
                  <a:schemeClr val="bg1"/>
                </a:solidFill>
                <a:ea typeface="+mn-lt"/>
                <a:cs typeface="+mn-lt"/>
              </a:rPr>
              <a:t> 1. Third Party Agent (TPA) Registration</a:t>
            </a:r>
            <a:endParaRPr lang="en-US" sz="2400" b="1">
              <a:solidFill>
                <a:schemeClr val="bg1"/>
              </a:solidFill>
              <a:ea typeface="Calibri"/>
              <a:cs typeface="Calibri"/>
            </a:endParaRPr>
          </a:p>
        </p:txBody>
      </p:sp>
      <p:sp>
        <p:nvSpPr>
          <p:cNvPr id="4" name="TextBox 3">
            <a:extLst>
              <a:ext uri="{FF2B5EF4-FFF2-40B4-BE49-F238E27FC236}">
                <a16:creationId xmlns:a16="http://schemas.microsoft.com/office/drawing/2014/main" id="{35F95362-80E3-3D8E-568B-B65D24F9CF2C}"/>
              </a:ext>
            </a:extLst>
          </p:cNvPr>
          <p:cNvSpPr txBox="1"/>
          <p:nvPr/>
        </p:nvSpPr>
        <p:spPr>
          <a:xfrm>
            <a:off x="1902645" y="71098"/>
            <a:ext cx="5561929" cy="492443"/>
          </a:xfrm>
          <a:prstGeom prst="rect">
            <a:avLst/>
          </a:prstGeom>
          <a:noFill/>
        </p:spPr>
        <p:txBody>
          <a:bodyPr wrap="square" lIns="121920" tIns="60960" rIns="121920" bIns="60960" rtlCol="0" anchor="t">
            <a:spAutoFit/>
          </a:bodyPr>
          <a:lstStyle/>
          <a:p>
            <a:r>
              <a:rPr lang="en-US" sz="2400">
                <a:ea typeface="+mn-lt"/>
                <a:cs typeface="+mn-lt"/>
              </a:rPr>
              <a:t>Employer User Guide</a:t>
            </a:r>
            <a:endParaRPr lang="en-US"/>
          </a:p>
        </p:txBody>
      </p:sp>
      <p:sp>
        <p:nvSpPr>
          <p:cNvPr id="2" name="Oval 1">
            <a:extLst>
              <a:ext uri="{FF2B5EF4-FFF2-40B4-BE49-F238E27FC236}">
                <a16:creationId xmlns:a16="http://schemas.microsoft.com/office/drawing/2014/main" id="{55F9F646-E154-45E7-A63C-58CE7A1D470F}"/>
              </a:ext>
            </a:extLst>
          </p:cNvPr>
          <p:cNvSpPr/>
          <p:nvPr/>
        </p:nvSpPr>
        <p:spPr>
          <a:xfrm>
            <a:off x="721032" y="1783078"/>
            <a:ext cx="3291840" cy="3291840"/>
          </a:xfrm>
          <a:prstGeom prst="ellipse">
            <a:avLst/>
          </a:prstGeom>
          <a:solidFill>
            <a:schemeClr val="bg1"/>
          </a:solidFill>
          <a:ln w="571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5" descr="Icon&#10;&#10;Description automatically generated">
            <a:extLst>
              <a:ext uri="{FF2B5EF4-FFF2-40B4-BE49-F238E27FC236}">
                <a16:creationId xmlns:a16="http://schemas.microsoft.com/office/drawing/2014/main" id="{FB28BE77-2FE1-6EE6-615B-E203C5BBF142}"/>
              </a:ext>
            </a:extLst>
          </p:cNvPr>
          <p:cNvPicPr>
            <a:picLocks noChangeAspect="1"/>
          </p:cNvPicPr>
          <p:nvPr/>
        </p:nvPicPr>
        <p:blipFill>
          <a:blip r:embed="rId3"/>
          <a:stretch>
            <a:fillRect/>
          </a:stretch>
        </p:blipFill>
        <p:spPr>
          <a:xfrm>
            <a:off x="1250445" y="2349500"/>
            <a:ext cx="2262442" cy="2262442"/>
          </a:xfrm>
          <a:prstGeom prst="ellipse">
            <a:avLst/>
          </a:prstGeom>
        </p:spPr>
      </p:pic>
    </p:spTree>
    <p:extLst>
      <p:ext uri="{BB962C8B-B14F-4D97-AF65-F5344CB8AC3E}">
        <p14:creationId xmlns:p14="http://schemas.microsoft.com/office/powerpoint/2010/main" val="39609681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BB5CABC-F72F-4D80-9EFA-F3064CB1E482}"/>
              </a:ext>
            </a:extLst>
          </p:cNvPr>
          <p:cNvPicPr>
            <a:picLocks noChangeAspect="1"/>
          </p:cNvPicPr>
          <p:nvPr/>
        </p:nvPicPr>
        <p:blipFill>
          <a:blip r:embed="rId2"/>
          <a:stretch>
            <a:fillRect/>
          </a:stretch>
        </p:blipFill>
        <p:spPr>
          <a:xfrm>
            <a:off x="1058173" y="1894196"/>
            <a:ext cx="10981427" cy="2020060"/>
          </a:xfrm>
          <a:prstGeom prst="rect">
            <a:avLst/>
          </a:prstGeom>
        </p:spPr>
      </p:pic>
      <p:sp>
        <p:nvSpPr>
          <p:cNvPr id="4" name="TextBox 3">
            <a:extLst>
              <a:ext uri="{FF2B5EF4-FFF2-40B4-BE49-F238E27FC236}">
                <a16:creationId xmlns:a16="http://schemas.microsoft.com/office/drawing/2014/main" id="{AED8F925-D9A7-E4D0-ED3A-D34EC6B624FA}"/>
              </a:ext>
            </a:extLst>
          </p:cNvPr>
          <p:cNvSpPr txBox="1"/>
          <p:nvPr/>
        </p:nvSpPr>
        <p:spPr>
          <a:xfrm>
            <a:off x="9699474" y="3642087"/>
            <a:ext cx="1612685" cy="184666"/>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6" name="TextBox 5">
            <a:extLst>
              <a:ext uri="{FF2B5EF4-FFF2-40B4-BE49-F238E27FC236}">
                <a16:creationId xmlns:a16="http://schemas.microsoft.com/office/drawing/2014/main" id="{249B113C-15FD-DBD7-189A-60BC1AF33346}"/>
              </a:ext>
            </a:extLst>
          </p:cNvPr>
          <p:cNvSpPr txBox="1"/>
          <p:nvPr/>
        </p:nvSpPr>
        <p:spPr>
          <a:xfrm>
            <a:off x="3565375" y="3171032"/>
            <a:ext cx="1266322" cy="141371"/>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8" name="TextBox 7">
            <a:extLst>
              <a:ext uri="{FF2B5EF4-FFF2-40B4-BE49-F238E27FC236}">
                <a16:creationId xmlns:a16="http://schemas.microsoft.com/office/drawing/2014/main" id="{5A6AE4EE-3849-A133-436C-08C4C4A9659D}"/>
              </a:ext>
            </a:extLst>
          </p:cNvPr>
          <p:cNvSpPr txBox="1"/>
          <p:nvPr/>
        </p:nvSpPr>
        <p:spPr>
          <a:xfrm>
            <a:off x="9354842" y="3020365"/>
            <a:ext cx="1119118" cy="167348"/>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3" name="Rectangle: Rounded Corners 2">
            <a:extLst>
              <a:ext uri="{FF2B5EF4-FFF2-40B4-BE49-F238E27FC236}">
                <a16:creationId xmlns:a16="http://schemas.microsoft.com/office/drawing/2014/main" id="{D26C4636-DA99-C62A-F411-AE8E6A22FC5E}"/>
              </a:ext>
            </a:extLst>
          </p:cNvPr>
          <p:cNvSpPr/>
          <p:nvPr/>
        </p:nvSpPr>
        <p:spPr>
          <a:xfrm>
            <a:off x="1835805" y="1069630"/>
            <a:ext cx="6045478" cy="7684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15566" rtl="0" eaLnBrk="1" latinLnBrk="0" hangingPunct="1">
              <a:defRPr sz="818" kern="1200">
                <a:solidFill>
                  <a:schemeClr val="lt1"/>
                </a:solidFill>
                <a:latin typeface="+mn-lt"/>
                <a:ea typeface="+mn-ea"/>
                <a:cs typeface="+mn-cs"/>
              </a:defRPr>
            </a:lvl1pPr>
            <a:lvl2pPr marL="207783" algn="l" defTabSz="415566" rtl="0" eaLnBrk="1" latinLnBrk="0" hangingPunct="1">
              <a:defRPr sz="818" kern="1200">
                <a:solidFill>
                  <a:schemeClr val="lt1"/>
                </a:solidFill>
                <a:latin typeface="+mn-lt"/>
                <a:ea typeface="+mn-ea"/>
                <a:cs typeface="+mn-cs"/>
              </a:defRPr>
            </a:lvl2pPr>
            <a:lvl3pPr marL="415566" algn="l" defTabSz="415566" rtl="0" eaLnBrk="1" latinLnBrk="0" hangingPunct="1">
              <a:defRPr sz="818" kern="1200">
                <a:solidFill>
                  <a:schemeClr val="lt1"/>
                </a:solidFill>
                <a:latin typeface="+mn-lt"/>
                <a:ea typeface="+mn-ea"/>
                <a:cs typeface="+mn-cs"/>
              </a:defRPr>
            </a:lvl3pPr>
            <a:lvl4pPr marL="623349" algn="l" defTabSz="415566" rtl="0" eaLnBrk="1" latinLnBrk="0" hangingPunct="1">
              <a:defRPr sz="818" kern="1200">
                <a:solidFill>
                  <a:schemeClr val="lt1"/>
                </a:solidFill>
                <a:latin typeface="+mn-lt"/>
                <a:ea typeface="+mn-ea"/>
                <a:cs typeface="+mn-cs"/>
              </a:defRPr>
            </a:lvl4pPr>
            <a:lvl5pPr marL="831132" algn="l" defTabSz="415566" rtl="0" eaLnBrk="1" latinLnBrk="0" hangingPunct="1">
              <a:defRPr sz="818" kern="1200">
                <a:solidFill>
                  <a:schemeClr val="lt1"/>
                </a:solidFill>
                <a:latin typeface="+mn-lt"/>
                <a:ea typeface="+mn-ea"/>
                <a:cs typeface="+mn-cs"/>
              </a:defRPr>
            </a:lvl5pPr>
            <a:lvl6pPr marL="1038915" algn="l" defTabSz="415566" rtl="0" eaLnBrk="1" latinLnBrk="0" hangingPunct="1">
              <a:defRPr sz="818" kern="1200">
                <a:solidFill>
                  <a:schemeClr val="lt1"/>
                </a:solidFill>
                <a:latin typeface="+mn-lt"/>
                <a:ea typeface="+mn-ea"/>
                <a:cs typeface="+mn-cs"/>
              </a:defRPr>
            </a:lvl6pPr>
            <a:lvl7pPr marL="1246698" algn="l" defTabSz="415566" rtl="0" eaLnBrk="1" latinLnBrk="0" hangingPunct="1">
              <a:defRPr sz="818" kern="1200">
                <a:solidFill>
                  <a:schemeClr val="lt1"/>
                </a:solidFill>
                <a:latin typeface="+mn-lt"/>
                <a:ea typeface="+mn-ea"/>
                <a:cs typeface="+mn-cs"/>
              </a:defRPr>
            </a:lvl7pPr>
            <a:lvl8pPr marL="1454481" algn="l" defTabSz="415566" rtl="0" eaLnBrk="1" latinLnBrk="0" hangingPunct="1">
              <a:defRPr sz="818" kern="1200">
                <a:solidFill>
                  <a:schemeClr val="lt1"/>
                </a:solidFill>
                <a:latin typeface="+mn-lt"/>
                <a:ea typeface="+mn-ea"/>
                <a:cs typeface="+mn-cs"/>
              </a:defRPr>
            </a:lvl8pPr>
            <a:lvl9pPr marL="1662264" algn="l" defTabSz="415566" rtl="0" eaLnBrk="1" latinLnBrk="0" hangingPunct="1">
              <a:defRPr sz="818" kern="1200">
                <a:solidFill>
                  <a:schemeClr val="lt1"/>
                </a:solidFill>
                <a:latin typeface="+mn-lt"/>
                <a:ea typeface="+mn-ea"/>
                <a:cs typeface="+mn-cs"/>
              </a:defRPr>
            </a:lvl9pPr>
          </a:lstStyle>
          <a:p>
            <a:r>
              <a:rPr lang="en-US" sz="1200">
                <a:ea typeface="+mn-lt"/>
                <a:cs typeface="+mn-lt"/>
              </a:rPr>
              <a:t>The</a:t>
            </a:r>
            <a:r>
              <a:rPr lang="en-US" sz="1200" b="1">
                <a:ea typeface="+mn-lt"/>
                <a:cs typeface="+mn-lt"/>
              </a:rPr>
              <a:t> Tax &amp; Wage Report Adjustment Confirmation </a:t>
            </a:r>
            <a:r>
              <a:rPr lang="en-US" sz="1200">
                <a:ea typeface="+mn-lt"/>
                <a:cs typeface="+mn-lt"/>
              </a:rPr>
              <a:t>screen is displayed. This screen confirms that the Tax and Wage Report has been successfully corrected. Click </a:t>
            </a:r>
            <a:r>
              <a:rPr lang="en-US" sz="1200" b="1">
                <a:ea typeface="+mn-lt"/>
                <a:cs typeface="+mn-lt"/>
              </a:rPr>
              <a:t>Next</a:t>
            </a:r>
            <a:r>
              <a:rPr lang="en-US" sz="1200">
                <a:ea typeface="+mn-lt"/>
                <a:cs typeface="+mn-lt"/>
              </a:rPr>
              <a:t>.</a:t>
            </a:r>
            <a:endParaRPr lang="en-US" sz="800">
              <a:ea typeface="+mn-lt"/>
              <a:cs typeface="+mn-lt"/>
            </a:endParaRPr>
          </a:p>
        </p:txBody>
      </p:sp>
      <p:sp>
        <p:nvSpPr>
          <p:cNvPr id="5" name="Rectangle: Rounded Corners 4">
            <a:extLst>
              <a:ext uri="{FF2B5EF4-FFF2-40B4-BE49-F238E27FC236}">
                <a16:creationId xmlns:a16="http://schemas.microsoft.com/office/drawing/2014/main" id="{2FFA75FB-2E3E-F4A0-C5B9-8D9786008C4B}"/>
              </a:ext>
            </a:extLst>
          </p:cNvPr>
          <p:cNvSpPr/>
          <p:nvPr/>
        </p:nvSpPr>
        <p:spPr>
          <a:xfrm>
            <a:off x="7484963" y="4069760"/>
            <a:ext cx="2465516" cy="22029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15566" rtl="0" eaLnBrk="1" latinLnBrk="0" hangingPunct="1">
              <a:defRPr sz="818" kern="1200">
                <a:solidFill>
                  <a:schemeClr val="lt1"/>
                </a:solidFill>
                <a:latin typeface="+mn-lt"/>
                <a:ea typeface="+mn-ea"/>
                <a:cs typeface="+mn-cs"/>
              </a:defRPr>
            </a:lvl1pPr>
            <a:lvl2pPr marL="207783" algn="l" defTabSz="415566" rtl="0" eaLnBrk="1" latinLnBrk="0" hangingPunct="1">
              <a:defRPr sz="818" kern="1200">
                <a:solidFill>
                  <a:schemeClr val="lt1"/>
                </a:solidFill>
                <a:latin typeface="+mn-lt"/>
                <a:ea typeface="+mn-ea"/>
                <a:cs typeface="+mn-cs"/>
              </a:defRPr>
            </a:lvl2pPr>
            <a:lvl3pPr marL="415566" algn="l" defTabSz="415566" rtl="0" eaLnBrk="1" latinLnBrk="0" hangingPunct="1">
              <a:defRPr sz="818" kern="1200">
                <a:solidFill>
                  <a:schemeClr val="lt1"/>
                </a:solidFill>
                <a:latin typeface="+mn-lt"/>
                <a:ea typeface="+mn-ea"/>
                <a:cs typeface="+mn-cs"/>
              </a:defRPr>
            </a:lvl3pPr>
            <a:lvl4pPr marL="623349" algn="l" defTabSz="415566" rtl="0" eaLnBrk="1" latinLnBrk="0" hangingPunct="1">
              <a:defRPr sz="818" kern="1200">
                <a:solidFill>
                  <a:schemeClr val="lt1"/>
                </a:solidFill>
                <a:latin typeface="+mn-lt"/>
                <a:ea typeface="+mn-ea"/>
                <a:cs typeface="+mn-cs"/>
              </a:defRPr>
            </a:lvl4pPr>
            <a:lvl5pPr marL="831132" algn="l" defTabSz="415566" rtl="0" eaLnBrk="1" latinLnBrk="0" hangingPunct="1">
              <a:defRPr sz="818" kern="1200">
                <a:solidFill>
                  <a:schemeClr val="lt1"/>
                </a:solidFill>
                <a:latin typeface="+mn-lt"/>
                <a:ea typeface="+mn-ea"/>
                <a:cs typeface="+mn-cs"/>
              </a:defRPr>
            </a:lvl5pPr>
            <a:lvl6pPr marL="1038915" algn="l" defTabSz="415566" rtl="0" eaLnBrk="1" latinLnBrk="0" hangingPunct="1">
              <a:defRPr sz="818" kern="1200">
                <a:solidFill>
                  <a:schemeClr val="lt1"/>
                </a:solidFill>
                <a:latin typeface="+mn-lt"/>
                <a:ea typeface="+mn-ea"/>
                <a:cs typeface="+mn-cs"/>
              </a:defRPr>
            </a:lvl6pPr>
            <a:lvl7pPr marL="1246698" algn="l" defTabSz="415566" rtl="0" eaLnBrk="1" latinLnBrk="0" hangingPunct="1">
              <a:defRPr sz="818" kern="1200">
                <a:solidFill>
                  <a:schemeClr val="lt1"/>
                </a:solidFill>
                <a:latin typeface="+mn-lt"/>
                <a:ea typeface="+mn-ea"/>
                <a:cs typeface="+mn-cs"/>
              </a:defRPr>
            </a:lvl7pPr>
            <a:lvl8pPr marL="1454481" algn="l" defTabSz="415566" rtl="0" eaLnBrk="1" latinLnBrk="0" hangingPunct="1">
              <a:defRPr sz="818" kern="1200">
                <a:solidFill>
                  <a:schemeClr val="lt1"/>
                </a:solidFill>
                <a:latin typeface="+mn-lt"/>
                <a:ea typeface="+mn-ea"/>
                <a:cs typeface="+mn-cs"/>
              </a:defRPr>
            </a:lvl8pPr>
            <a:lvl9pPr marL="1662264" algn="l" defTabSz="415566" rtl="0" eaLnBrk="1" latinLnBrk="0" hangingPunct="1">
              <a:defRPr sz="818" kern="1200">
                <a:solidFill>
                  <a:schemeClr val="lt1"/>
                </a:solidFill>
                <a:latin typeface="+mn-lt"/>
                <a:ea typeface="+mn-ea"/>
                <a:cs typeface="+mn-cs"/>
              </a:defRPr>
            </a:lvl9pPr>
          </a:lstStyle>
          <a:p>
            <a:r>
              <a:rPr lang="en-US" sz="1200">
                <a:ea typeface="+mn-lt"/>
                <a:cs typeface="+mn-lt"/>
              </a:rPr>
              <a:t> To Print a copy of the Tax Report, click the </a:t>
            </a:r>
            <a:r>
              <a:rPr lang="en-US" sz="1200" b="1">
                <a:ea typeface="+mn-lt"/>
                <a:cs typeface="+mn-lt"/>
              </a:rPr>
              <a:t>Print Tax Report </a:t>
            </a:r>
            <a:r>
              <a:rPr lang="en-US" sz="1200">
                <a:ea typeface="+mn-lt"/>
                <a:cs typeface="+mn-lt"/>
              </a:rPr>
              <a:t>link. </a:t>
            </a:r>
            <a:endParaRPr lang="en-US" sz="800">
              <a:cs typeface="Calibri"/>
            </a:endParaRPr>
          </a:p>
          <a:p>
            <a:r>
              <a:rPr lang="en-US" sz="1200">
                <a:ea typeface="+mn-lt"/>
                <a:cs typeface="+mn-lt"/>
              </a:rPr>
              <a:t>To Print a copy of the Wage Report, click the </a:t>
            </a:r>
            <a:r>
              <a:rPr lang="en-US" sz="1200" b="1">
                <a:ea typeface="+mn-lt"/>
                <a:cs typeface="+mn-lt"/>
              </a:rPr>
              <a:t>Print  Wage Report </a:t>
            </a:r>
            <a:r>
              <a:rPr lang="en-US" sz="1200">
                <a:ea typeface="+mn-lt"/>
                <a:cs typeface="+mn-lt"/>
              </a:rPr>
              <a:t>link. </a:t>
            </a:r>
          </a:p>
          <a:p>
            <a:endParaRPr lang="en-US" sz="1200">
              <a:ea typeface="+mn-lt"/>
              <a:cs typeface="+mn-lt"/>
            </a:endParaRPr>
          </a:p>
          <a:p>
            <a:r>
              <a:rPr lang="en-US" sz="1200">
                <a:ea typeface="+mn-lt"/>
                <a:cs typeface="+mn-lt"/>
              </a:rPr>
              <a:t>To make an Online Payment, click the </a:t>
            </a:r>
            <a:r>
              <a:rPr lang="en-US" sz="1200" b="1">
                <a:ea typeface="+mn-lt"/>
                <a:cs typeface="+mn-lt"/>
              </a:rPr>
              <a:t>Make Online Payment</a:t>
            </a:r>
            <a:r>
              <a:rPr lang="en-US" sz="1200">
                <a:ea typeface="+mn-lt"/>
                <a:cs typeface="+mn-lt"/>
              </a:rPr>
              <a:t> button.</a:t>
            </a:r>
          </a:p>
          <a:p>
            <a:endParaRPr lang="en-US" sz="1200">
              <a:ea typeface="+mn-lt"/>
              <a:cs typeface="+mn-lt"/>
            </a:endParaRPr>
          </a:p>
        </p:txBody>
      </p:sp>
      <p:sp>
        <p:nvSpPr>
          <p:cNvPr id="7" name="TextBox 6">
            <a:extLst>
              <a:ext uri="{FF2B5EF4-FFF2-40B4-BE49-F238E27FC236}">
                <a16:creationId xmlns:a16="http://schemas.microsoft.com/office/drawing/2014/main" id="{35C78B2D-2FEC-E85D-646B-6863348C9417}"/>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Adjust Tax &amp; Wage Report - Confirmation</a:t>
            </a:r>
          </a:p>
        </p:txBody>
      </p:sp>
    </p:spTree>
    <p:extLst>
      <p:ext uri="{BB962C8B-B14F-4D97-AF65-F5344CB8AC3E}">
        <p14:creationId xmlns:p14="http://schemas.microsoft.com/office/powerpoint/2010/main" val="4665975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3CDFA34-6024-4C17-BAC5-6D355A235F52}"/>
              </a:ext>
            </a:extLst>
          </p:cNvPr>
          <p:cNvSpPr txBox="1"/>
          <p:nvPr/>
        </p:nvSpPr>
        <p:spPr>
          <a:xfrm>
            <a:off x="6223676" y="3028819"/>
            <a:ext cx="925936" cy="297454"/>
          </a:xfrm>
          <a:prstGeom prst="rect">
            <a:avLst/>
          </a:prstGeom>
          <a:noFill/>
        </p:spPr>
        <p:txBody>
          <a:bodyPr wrap="square" rtlCol="0">
            <a:spAutoFit/>
          </a:bodyPr>
          <a:lstStyle/>
          <a:p>
            <a:r>
              <a:rPr lang="en-US" sz="1333">
                <a:solidFill>
                  <a:schemeClr val="bg1"/>
                </a:solidFill>
              </a:rPr>
              <a:t>Text 03</a:t>
            </a:r>
          </a:p>
        </p:txBody>
      </p:sp>
      <p:sp>
        <p:nvSpPr>
          <p:cNvPr id="11" name="Rectangle 10">
            <a:extLst>
              <a:ext uri="{FF2B5EF4-FFF2-40B4-BE49-F238E27FC236}">
                <a16:creationId xmlns:a16="http://schemas.microsoft.com/office/drawing/2014/main" id="{BE169C1E-5C15-4B31-8C1D-DFBBA6D4DB35}"/>
              </a:ext>
            </a:extLst>
          </p:cNvPr>
          <p:cNvSpPr/>
          <p:nvPr/>
        </p:nvSpPr>
        <p:spPr>
          <a:xfrm>
            <a:off x="3474787" y="2704877"/>
            <a:ext cx="8166136" cy="1305673"/>
          </a:xfrm>
          <a:prstGeom prst="rect">
            <a:avLst/>
          </a:prstGeom>
          <a:solidFill>
            <a:srgbClr val="ED7D31"/>
          </a:solidFill>
          <a:ln>
            <a:noFill/>
          </a:ln>
        </p:spPr>
        <p:style>
          <a:lnRef idx="1">
            <a:schemeClr val="accent4"/>
          </a:lnRef>
          <a:fillRef idx="3">
            <a:schemeClr val="accent4"/>
          </a:fillRef>
          <a:effectRef idx="2">
            <a:schemeClr val="accent4"/>
          </a:effectRef>
          <a:fontRef idx="minor">
            <a:schemeClr val="lt1"/>
          </a:fontRef>
        </p:style>
        <p:txBody>
          <a:bodyPr lIns="121920" tIns="60960" rIns="121920" bIns="60960" rtlCol="0" anchor="ctr"/>
          <a:lstStyle/>
          <a:p>
            <a:pPr algn="ctr"/>
            <a:r>
              <a:rPr lang="en-US" sz="3200" b="1">
                <a:solidFill>
                  <a:schemeClr val="bg1"/>
                </a:solidFill>
                <a:ea typeface="+mn-lt"/>
                <a:cs typeface="+mn-lt"/>
              </a:rPr>
              <a:t> 6. Upload Tax and Wage Report File</a:t>
            </a:r>
          </a:p>
        </p:txBody>
      </p:sp>
      <p:sp>
        <p:nvSpPr>
          <p:cNvPr id="4" name="TextBox 3">
            <a:extLst>
              <a:ext uri="{FF2B5EF4-FFF2-40B4-BE49-F238E27FC236}">
                <a16:creationId xmlns:a16="http://schemas.microsoft.com/office/drawing/2014/main" id="{35F95362-80E3-3D8E-568B-B65D24F9CF2C}"/>
              </a:ext>
            </a:extLst>
          </p:cNvPr>
          <p:cNvSpPr txBox="1"/>
          <p:nvPr/>
        </p:nvSpPr>
        <p:spPr>
          <a:xfrm>
            <a:off x="1902645" y="71098"/>
            <a:ext cx="5561929" cy="492443"/>
          </a:xfrm>
          <a:prstGeom prst="rect">
            <a:avLst/>
          </a:prstGeom>
          <a:noFill/>
        </p:spPr>
        <p:txBody>
          <a:bodyPr wrap="square" lIns="121920" tIns="60960" rIns="121920" bIns="60960" rtlCol="0" anchor="t">
            <a:spAutoFit/>
          </a:bodyPr>
          <a:lstStyle/>
          <a:p>
            <a:r>
              <a:rPr lang="en-US" sz="2400">
                <a:ea typeface="+mn-lt"/>
                <a:cs typeface="+mn-lt"/>
              </a:rPr>
              <a:t>Employer User Guide</a:t>
            </a:r>
            <a:endParaRPr lang="en-US"/>
          </a:p>
        </p:txBody>
      </p:sp>
      <p:sp>
        <p:nvSpPr>
          <p:cNvPr id="2" name="Oval 1">
            <a:extLst>
              <a:ext uri="{FF2B5EF4-FFF2-40B4-BE49-F238E27FC236}">
                <a16:creationId xmlns:a16="http://schemas.microsoft.com/office/drawing/2014/main" id="{55F9F646-E154-45E7-A63C-58CE7A1D470F}"/>
              </a:ext>
            </a:extLst>
          </p:cNvPr>
          <p:cNvSpPr/>
          <p:nvPr/>
        </p:nvSpPr>
        <p:spPr>
          <a:xfrm>
            <a:off x="721032" y="1783078"/>
            <a:ext cx="3291840" cy="3291840"/>
          </a:xfrm>
          <a:prstGeom prst="ellipse">
            <a:avLst/>
          </a:prstGeom>
          <a:solidFill>
            <a:schemeClr val="bg1"/>
          </a:solidFill>
          <a:ln w="571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5" descr="Icon&#10;&#10;Description automatically generated">
            <a:extLst>
              <a:ext uri="{FF2B5EF4-FFF2-40B4-BE49-F238E27FC236}">
                <a16:creationId xmlns:a16="http://schemas.microsoft.com/office/drawing/2014/main" id="{FB28BE77-2FE1-6EE6-615B-E203C5BBF142}"/>
              </a:ext>
            </a:extLst>
          </p:cNvPr>
          <p:cNvPicPr>
            <a:picLocks noChangeAspect="1"/>
          </p:cNvPicPr>
          <p:nvPr/>
        </p:nvPicPr>
        <p:blipFill>
          <a:blip r:embed="rId3"/>
          <a:stretch>
            <a:fillRect/>
          </a:stretch>
        </p:blipFill>
        <p:spPr>
          <a:xfrm>
            <a:off x="1250445" y="2349500"/>
            <a:ext cx="2262442" cy="2262442"/>
          </a:xfrm>
          <a:prstGeom prst="ellipse">
            <a:avLst/>
          </a:prstGeom>
        </p:spPr>
      </p:pic>
    </p:spTree>
    <p:extLst>
      <p:ext uri="{BB962C8B-B14F-4D97-AF65-F5344CB8AC3E}">
        <p14:creationId xmlns:p14="http://schemas.microsoft.com/office/powerpoint/2010/main" val="35284583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91A0CD7-7BFB-C102-BCE0-D122B64DDABA}"/>
              </a:ext>
            </a:extLst>
          </p:cNvPr>
          <p:cNvPicPr>
            <a:picLocks noChangeAspect="1"/>
          </p:cNvPicPr>
          <p:nvPr/>
        </p:nvPicPr>
        <p:blipFill>
          <a:blip r:embed="rId2"/>
          <a:stretch>
            <a:fillRect/>
          </a:stretch>
        </p:blipFill>
        <p:spPr>
          <a:xfrm>
            <a:off x="643467" y="2339483"/>
            <a:ext cx="10905066" cy="2179032"/>
          </a:xfrm>
          <a:prstGeom prst="rect">
            <a:avLst/>
          </a:prstGeom>
        </p:spPr>
      </p:pic>
      <p:sp>
        <p:nvSpPr>
          <p:cNvPr id="4" name="TextBox 3">
            <a:extLst>
              <a:ext uri="{FF2B5EF4-FFF2-40B4-BE49-F238E27FC236}">
                <a16:creationId xmlns:a16="http://schemas.microsoft.com/office/drawing/2014/main" id="{584F8CFE-40D4-F111-6045-1C9E598F3E4D}"/>
              </a:ext>
            </a:extLst>
          </p:cNvPr>
          <p:cNvSpPr txBox="1"/>
          <p:nvPr/>
        </p:nvSpPr>
        <p:spPr>
          <a:xfrm>
            <a:off x="3019852" y="3430805"/>
            <a:ext cx="1621344" cy="366507"/>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3" name="TextBox 2">
            <a:extLst>
              <a:ext uri="{FF2B5EF4-FFF2-40B4-BE49-F238E27FC236}">
                <a16:creationId xmlns:a16="http://schemas.microsoft.com/office/drawing/2014/main" id="{DF4C355C-8E8E-8F7C-6044-8C5283E88210}"/>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Upload Tax &amp; Wage Report File</a:t>
            </a:r>
          </a:p>
        </p:txBody>
      </p:sp>
      <p:sp>
        <p:nvSpPr>
          <p:cNvPr id="6" name="Rectangle: Rounded Corners 5">
            <a:extLst>
              <a:ext uri="{FF2B5EF4-FFF2-40B4-BE49-F238E27FC236}">
                <a16:creationId xmlns:a16="http://schemas.microsoft.com/office/drawing/2014/main" id="{FE3B5B86-880F-D2CD-9CA4-593511E53576}"/>
              </a:ext>
            </a:extLst>
          </p:cNvPr>
          <p:cNvSpPr/>
          <p:nvPr/>
        </p:nvSpPr>
        <p:spPr>
          <a:xfrm>
            <a:off x="1151595" y="1333660"/>
            <a:ext cx="6374956" cy="633994"/>
          </a:xfrm>
          <a:prstGeom prst="roundRect">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dirty="0">
                <a:ea typeface="+mn-lt"/>
                <a:cs typeface="+mn-lt"/>
              </a:rPr>
              <a:t>A third-party agent can file tax and wage report files for multiple employers that they represent by  filing a bulk file. The user selects the highlighted menu option.</a:t>
            </a:r>
            <a:endParaRPr lang="en-US" dirty="0"/>
          </a:p>
        </p:txBody>
      </p:sp>
    </p:spTree>
    <p:extLst>
      <p:ext uri="{BB962C8B-B14F-4D97-AF65-F5344CB8AC3E}">
        <p14:creationId xmlns:p14="http://schemas.microsoft.com/office/powerpoint/2010/main" val="9465679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FA217B5-E797-C633-4606-23FB6CB020FF}"/>
              </a:ext>
            </a:extLst>
          </p:cNvPr>
          <p:cNvPicPr>
            <a:picLocks noChangeAspect="1"/>
          </p:cNvPicPr>
          <p:nvPr/>
        </p:nvPicPr>
        <p:blipFill>
          <a:blip r:embed="rId2"/>
          <a:stretch>
            <a:fillRect/>
          </a:stretch>
        </p:blipFill>
        <p:spPr>
          <a:xfrm>
            <a:off x="643467" y="1381193"/>
            <a:ext cx="10905066" cy="4095612"/>
          </a:xfrm>
          <a:prstGeom prst="rect">
            <a:avLst/>
          </a:prstGeom>
        </p:spPr>
      </p:pic>
      <p:sp>
        <p:nvSpPr>
          <p:cNvPr id="4" name="TextBox 3">
            <a:extLst>
              <a:ext uri="{FF2B5EF4-FFF2-40B4-BE49-F238E27FC236}">
                <a16:creationId xmlns:a16="http://schemas.microsoft.com/office/drawing/2014/main" id="{768E9BCC-D67E-2977-2529-8C557BD6365D}"/>
              </a:ext>
            </a:extLst>
          </p:cNvPr>
          <p:cNvSpPr txBox="1"/>
          <p:nvPr/>
        </p:nvSpPr>
        <p:spPr>
          <a:xfrm>
            <a:off x="4197489" y="2989191"/>
            <a:ext cx="3768799" cy="2081007"/>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6" name="TextBox 5">
            <a:extLst>
              <a:ext uri="{FF2B5EF4-FFF2-40B4-BE49-F238E27FC236}">
                <a16:creationId xmlns:a16="http://schemas.microsoft.com/office/drawing/2014/main" id="{1BD1F91C-89ED-F4A9-39AF-F965F9D91CC5}"/>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Upload Tax &amp; Wage Report File</a:t>
            </a:r>
          </a:p>
        </p:txBody>
      </p:sp>
      <p:sp>
        <p:nvSpPr>
          <p:cNvPr id="3" name="Rectangle: Rounded Corners 2">
            <a:extLst>
              <a:ext uri="{FF2B5EF4-FFF2-40B4-BE49-F238E27FC236}">
                <a16:creationId xmlns:a16="http://schemas.microsoft.com/office/drawing/2014/main" id="{4CC79998-04BC-0B36-3FEA-D5F5FCF4F91B}"/>
              </a:ext>
            </a:extLst>
          </p:cNvPr>
          <p:cNvSpPr/>
          <p:nvPr/>
        </p:nvSpPr>
        <p:spPr>
          <a:xfrm>
            <a:off x="7758481" y="2052365"/>
            <a:ext cx="3742593" cy="633994"/>
          </a:xfrm>
          <a:prstGeom prst="roundRect">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dirty="0">
                <a:ea typeface="+mn-lt"/>
                <a:cs typeface="+mn-lt"/>
              </a:rPr>
              <a:t>The user enters information of the person submitting the file.</a:t>
            </a:r>
            <a:endParaRPr lang="en-US" dirty="0"/>
          </a:p>
        </p:txBody>
      </p:sp>
    </p:spTree>
    <p:extLst>
      <p:ext uri="{BB962C8B-B14F-4D97-AF65-F5344CB8AC3E}">
        <p14:creationId xmlns:p14="http://schemas.microsoft.com/office/powerpoint/2010/main" val="9525041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AE26259-F266-E5C2-09EC-C317551009F9}"/>
              </a:ext>
            </a:extLst>
          </p:cNvPr>
          <p:cNvPicPr>
            <a:picLocks noChangeAspect="1"/>
          </p:cNvPicPr>
          <p:nvPr/>
        </p:nvPicPr>
        <p:blipFill>
          <a:blip r:embed="rId2"/>
          <a:stretch>
            <a:fillRect/>
          </a:stretch>
        </p:blipFill>
        <p:spPr>
          <a:xfrm>
            <a:off x="868603" y="1211602"/>
            <a:ext cx="10359544" cy="4685907"/>
          </a:xfrm>
          <a:prstGeom prst="rect">
            <a:avLst/>
          </a:prstGeom>
        </p:spPr>
      </p:pic>
      <p:sp>
        <p:nvSpPr>
          <p:cNvPr id="4" name="TextBox 3">
            <a:extLst>
              <a:ext uri="{FF2B5EF4-FFF2-40B4-BE49-F238E27FC236}">
                <a16:creationId xmlns:a16="http://schemas.microsoft.com/office/drawing/2014/main" id="{548E3436-C1FD-0420-CCCD-6C13581E9B56}"/>
              </a:ext>
            </a:extLst>
          </p:cNvPr>
          <p:cNvSpPr txBox="1"/>
          <p:nvPr/>
        </p:nvSpPr>
        <p:spPr>
          <a:xfrm>
            <a:off x="9912489" y="5604237"/>
            <a:ext cx="642867" cy="201984"/>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6" name="TextBox 5">
            <a:extLst>
              <a:ext uri="{FF2B5EF4-FFF2-40B4-BE49-F238E27FC236}">
                <a16:creationId xmlns:a16="http://schemas.microsoft.com/office/drawing/2014/main" id="{019C4700-22B2-BFBF-FB9E-167312B8E608}"/>
              </a:ext>
            </a:extLst>
          </p:cNvPr>
          <p:cNvSpPr txBox="1"/>
          <p:nvPr/>
        </p:nvSpPr>
        <p:spPr>
          <a:xfrm>
            <a:off x="2370421" y="3015168"/>
            <a:ext cx="7249753" cy="2392734"/>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8" name="TextBox 7">
            <a:extLst>
              <a:ext uri="{FF2B5EF4-FFF2-40B4-BE49-F238E27FC236}">
                <a16:creationId xmlns:a16="http://schemas.microsoft.com/office/drawing/2014/main" id="{E6919D2A-D191-2B09-A2FB-394563C9FE1B}"/>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Upload Tax &amp; Wage Report File</a:t>
            </a:r>
          </a:p>
        </p:txBody>
      </p:sp>
      <p:sp>
        <p:nvSpPr>
          <p:cNvPr id="3" name="Rectangle: Rounded Corners 2">
            <a:extLst>
              <a:ext uri="{FF2B5EF4-FFF2-40B4-BE49-F238E27FC236}">
                <a16:creationId xmlns:a16="http://schemas.microsoft.com/office/drawing/2014/main" id="{047A8A52-1893-D889-4C23-5D8EEFF84E24}"/>
              </a:ext>
            </a:extLst>
          </p:cNvPr>
          <p:cNvSpPr/>
          <p:nvPr/>
        </p:nvSpPr>
        <p:spPr>
          <a:xfrm>
            <a:off x="354959" y="1757956"/>
            <a:ext cx="4080297" cy="1144880"/>
          </a:xfrm>
          <a:prstGeom prst="roundRect">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dirty="0">
                <a:ea typeface="+mn-lt"/>
                <a:cs typeface="+mn-lt"/>
              </a:rPr>
              <a:t>The user enters the information:</a:t>
            </a:r>
            <a:endParaRPr lang="en-US" dirty="0">
              <a:ea typeface="+mn-lt"/>
              <a:cs typeface="+mn-lt"/>
            </a:endParaRPr>
          </a:p>
          <a:p>
            <a:r>
              <a:rPr lang="en-US" sz="1400" dirty="0">
                <a:cs typeface="Calibri"/>
              </a:rPr>
              <a:t>The quarter-year</a:t>
            </a:r>
            <a:br>
              <a:rPr lang="en-US" sz="1400" dirty="0">
                <a:cs typeface="Calibri"/>
              </a:rPr>
            </a:br>
            <a:r>
              <a:rPr lang="en-US" sz="1400" dirty="0">
                <a:cs typeface="Calibri"/>
              </a:rPr>
              <a:t>Original / replacement file. If replacement, confirmation number should be entered</a:t>
            </a:r>
          </a:p>
        </p:txBody>
      </p:sp>
      <p:sp>
        <p:nvSpPr>
          <p:cNvPr id="5" name="Rectangle: Rounded Corners 4">
            <a:extLst>
              <a:ext uri="{FF2B5EF4-FFF2-40B4-BE49-F238E27FC236}">
                <a16:creationId xmlns:a16="http://schemas.microsoft.com/office/drawing/2014/main" id="{5EFD1614-6F87-BF67-F99C-A4576FF1D646}"/>
              </a:ext>
            </a:extLst>
          </p:cNvPr>
          <p:cNvSpPr/>
          <p:nvPr/>
        </p:nvSpPr>
        <p:spPr>
          <a:xfrm>
            <a:off x="692663" y="5741138"/>
            <a:ext cx="3846502" cy="841812"/>
          </a:xfrm>
          <a:prstGeom prst="roundRect">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dirty="0">
                <a:ea typeface="+mn-lt"/>
                <a:cs typeface="+mn-lt"/>
              </a:rPr>
              <a:t>Additional reports can be added to already uploaded file.</a:t>
            </a:r>
          </a:p>
          <a:p>
            <a:r>
              <a:rPr lang="en-US" sz="1400" dirty="0">
                <a:cs typeface="Calibri"/>
              </a:rPr>
              <a:t>The user uploads the file and selects "Next"</a:t>
            </a:r>
          </a:p>
        </p:txBody>
      </p:sp>
      <p:sp>
        <p:nvSpPr>
          <p:cNvPr id="9" name="Rectangle 8">
            <a:extLst>
              <a:ext uri="{FF2B5EF4-FFF2-40B4-BE49-F238E27FC236}">
                <a16:creationId xmlns:a16="http://schemas.microsoft.com/office/drawing/2014/main" id="{926CB5B2-3D55-42FE-81AA-EEBDE75A1417}"/>
              </a:ext>
            </a:extLst>
          </p:cNvPr>
          <p:cNvSpPr/>
          <p:nvPr/>
        </p:nvSpPr>
        <p:spPr>
          <a:xfrm>
            <a:off x="5970125" y="2650153"/>
            <a:ext cx="1516530" cy="10564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13628002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Graphical user interface, text, application&#10;&#10;Description automatically generated">
            <a:extLst>
              <a:ext uri="{FF2B5EF4-FFF2-40B4-BE49-F238E27FC236}">
                <a16:creationId xmlns:a16="http://schemas.microsoft.com/office/drawing/2014/main" id="{3CB779B8-E806-09DA-DB1B-E6E50FB305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317554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817AE24C-7903-84D1-FBAB-3520217EF5E4}"/>
              </a:ext>
            </a:extLst>
          </p:cNvPr>
          <p:cNvPicPr>
            <a:picLocks noChangeAspect="1"/>
          </p:cNvPicPr>
          <p:nvPr/>
        </p:nvPicPr>
        <p:blipFill>
          <a:blip r:embed="rId2"/>
          <a:stretch>
            <a:fillRect/>
          </a:stretch>
        </p:blipFill>
        <p:spPr>
          <a:xfrm>
            <a:off x="764694" y="1989091"/>
            <a:ext cx="10905066" cy="1840727"/>
          </a:xfrm>
          <a:prstGeom prst="rect">
            <a:avLst/>
          </a:prstGeom>
        </p:spPr>
      </p:pic>
      <p:sp>
        <p:nvSpPr>
          <p:cNvPr id="4" name="TextBox 3">
            <a:extLst>
              <a:ext uri="{FF2B5EF4-FFF2-40B4-BE49-F238E27FC236}">
                <a16:creationId xmlns:a16="http://schemas.microsoft.com/office/drawing/2014/main" id="{6B4F5EFA-11EC-BBB4-75C1-6D989D36B19C}"/>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Upload Tax &amp; Wage Report File</a:t>
            </a:r>
          </a:p>
        </p:txBody>
      </p:sp>
      <p:sp>
        <p:nvSpPr>
          <p:cNvPr id="3" name="Rectangle: Rounded Corners 2">
            <a:extLst>
              <a:ext uri="{FF2B5EF4-FFF2-40B4-BE49-F238E27FC236}">
                <a16:creationId xmlns:a16="http://schemas.microsoft.com/office/drawing/2014/main" id="{F5233668-5EE5-50F8-1C56-8AC29A710ECA}"/>
              </a:ext>
            </a:extLst>
          </p:cNvPr>
          <p:cNvSpPr/>
          <p:nvPr/>
        </p:nvSpPr>
        <p:spPr>
          <a:xfrm>
            <a:off x="1679799" y="4139206"/>
            <a:ext cx="3811865" cy="1032312"/>
          </a:xfrm>
          <a:prstGeom prst="roundRect">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dirty="0">
                <a:ea typeface="+mn-lt"/>
                <a:cs typeface="+mn-lt"/>
              </a:rPr>
              <a:t>The file is submitted and a confirmation number is generated. The confirmation number can be used to make a bulk online payment or resubmit the tax and wage report file.</a:t>
            </a:r>
            <a:endParaRPr lang="en-US" dirty="0"/>
          </a:p>
        </p:txBody>
      </p:sp>
    </p:spTree>
    <p:extLst>
      <p:ext uri="{BB962C8B-B14F-4D97-AF65-F5344CB8AC3E}">
        <p14:creationId xmlns:p14="http://schemas.microsoft.com/office/powerpoint/2010/main" val="3824071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3CDFA34-6024-4C17-BAC5-6D355A235F52}"/>
              </a:ext>
            </a:extLst>
          </p:cNvPr>
          <p:cNvSpPr txBox="1"/>
          <p:nvPr/>
        </p:nvSpPr>
        <p:spPr>
          <a:xfrm>
            <a:off x="6223676" y="3028819"/>
            <a:ext cx="925936" cy="297454"/>
          </a:xfrm>
          <a:prstGeom prst="rect">
            <a:avLst/>
          </a:prstGeom>
          <a:noFill/>
        </p:spPr>
        <p:txBody>
          <a:bodyPr wrap="square" rtlCol="0">
            <a:spAutoFit/>
          </a:bodyPr>
          <a:lstStyle/>
          <a:p>
            <a:r>
              <a:rPr lang="en-US" sz="1333">
                <a:solidFill>
                  <a:schemeClr val="bg1"/>
                </a:solidFill>
              </a:rPr>
              <a:t>Text 03</a:t>
            </a:r>
          </a:p>
        </p:txBody>
      </p:sp>
      <p:sp>
        <p:nvSpPr>
          <p:cNvPr id="11" name="Rectangle 10">
            <a:extLst>
              <a:ext uri="{FF2B5EF4-FFF2-40B4-BE49-F238E27FC236}">
                <a16:creationId xmlns:a16="http://schemas.microsoft.com/office/drawing/2014/main" id="{BE169C1E-5C15-4B31-8C1D-DFBBA6D4DB35}"/>
              </a:ext>
            </a:extLst>
          </p:cNvPr>
          <p:cNvSpPr/>
          <p:nvPr/>
        </p:nvSpPr>
        <p:spPr>
          <a:xfrm>
            <a:off x="3474787" y="2704877"/>
            <a:ext cx="8166136" cy="1305673"/>
          </a:xfrm>
          <a:prstGeom prst="rect">
            <a:avLst/>
          </a:prstGeom>
          <a:solidFill>
            <a:srgbClr val="ED7D31"/>
          </a:solidFill>
          <a:ln>
            <a:noFill/>
          </a:ln>
        </p:spPr>
        <p:style>
          <a:lnRef idx="1">
            <a:schemeClr val="accent4"/>
          </a:lnRef>
          <a:fillRef idx="3">
            <a:schemeClr val="accent4"/>
          </a:fillRef>
          <a:effectRef idx="2">
            <a:schemeClr val="accent4"/>
          </a:effectRef>
          <a:fontRef idx="minor">
            <a:schemeClr val="lt1"/>
          </a:fontRef>
        </p:style>
        <p:txBody>
          <a:bodyPr lIns="121920" tIns="60960" rIns="121920" bIns="60960" rtlCol="0" anchor="ctr"/>
          <a:lstStyle/>
          <a:p>
            <a:pPr algn="ctr"/>
            <a:r>
              <a:rPr lang="en-US" sz="3200" b="1">
                <a:solidFill>
                  <a:schemeClr val="bg1"/>
                </a:solidFill>
                <a:ea typeface="+mn-lt"/>
                <a:cs typeface="+mn-lt"/>
              </a:rPr>
              <a:t> 7. Make Online Payment (Single Employer)</a:t>
            </a:r>
          </a:p>
        </p:txBody>
      </p:sp>
      <p:sp>
        <p:nvSpPr>
          <p:cNvPr id="4" name="TextBox 3">
            <a:extLst>
              <a:ext uri="{FF2B5EF4-FFF2-40B4-BE49-F238E27FC236}">
                <a16:creationId xmlns:a16="http://schemas.microsoft.com/office/drawing/2014/main" id="{35F95362-80E3-3D8E-568B-B65D24F9CF2C}"/>
              </a:ext>
            </a:extLst>
          </p:cNvPr>
          <p:cNvSpPr txBox="1"/>
          <p:nvPr/>
        </p:nvSpPr>
        <p:spPr>
          <a:xfrm>
            <a:off x="1902645" y="71098"/>
            <a:ext cx="5561929" cy="492443"/>
          </a:xfrm>
          <a:prstGeom prst="rect">
            <a:avLst/>
          </a:prstGeom>
          <a:noFill/>
        </p:spPr>
        <p:txBody>
          <a:bodyPr wrap="square" lIns="121920" tIns="60960" rIns="121920" bIns="60960" rtlCol="0" anchor="t">
            <a:spAutoFit/>
          </a:bodyPr>
          <a:lstStyle/>
          <a:p>
            <a:r>
              <a:rPr lang="en-US" sz="2400">
                <a:ea typeface="+mn-lt"/>
                <a:cs typeface="+mn-lt"/>
              </a:rPr>
              <a:t>Employer User Guide</a:t>
            </a:r>
            <a:endParaRPr lang="en-US"/>
          </a:p>
        </p:txBody>
      </p:sp>
      <p:sp>
        <p:nvSpPr>
          <p:cNvPr id="2" name="Oval 1">
            <a:extLst>
              <a:ext uri="{FF2B5EF4-FFF2-40B4-BE49-F238E27FC236}">
                <a16:creationId xmlns:a16="http://schemas.microsoft.com/office/drawing/2014/main" id="{55F9F646-E154-45E7-A63C-58CE7A1D470F}"/>
              </a:ext>
            </a:extLst>
          </p:cNvPr>
          <p:cNvSpPr/>
          <p:nvPr/>
        </p:nvSpPr>
        <p:spPr>
          <a:xfrm>
            <a:off x="721032" y="1783078"/>
            <a:ext cx="3291840" cy="3291840"/>
          </a:xfrm>
          <a:prstGeom prst="ellipse">
            <a:avLst/>
          </a:prstGeom>
          <a:solidFill>
            <a:schemeClr val="bg1"/>
          </a:solidFill>
          <a:ln w="571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5" descr="Icon&#10;&#10;Description automatically generated">
            <a:extLst>
              <a:ext uri="{FF2B5EF4-FFF2-40B4-BE49-F238E27FC236}">
                <a16:creationId xmlns:a16="http://schemas.microsoft.com/office/drawing/2014/main" id="{FB28BE77-2FE1-6EE6-615B-E203C5BBF142}"/>
              </a:ext>
            </a:extLst>
          </p:cNvPr>
          <p:cNvPicPr>
            <a:picLocks noChangeAspect="1"/>
          </p:cNvPicPr>
          <p:nvPr/>
        </p:nvPicPr>
        <p:blipFill>
          <a:blip r:embed="rId3"/>
          <a:stretch>
            <a:fillRect/>
          </a:stretch>
        </p:blipFill>
        <p:spPr>
          <a:xfrm>
            <a:off x="1250445" y="2349500"/>
            <a:ext cx="2262442" cy="2262442"/>
          </a:xfrm>
          <a:prstGeom prst="ellipse">
            <a:avLst/>
          </a:prstGeom>
        </p:spPr>
      </p:pic>
    </p:spTree>
    <p:extLst>
      <p:ext uri="{BB962C8B-B14F-4D97-AF65-F5344CB8AC3E}">
        <p14:creationId xmlns:p14="http://schemas.microsoft.com/office/powerpoint/2010/main" val="36815708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EDA8C86-F610-0966-BD73-F88C90D3BFFA}"/>
              </a:ext>
            </a:extLst>
          </p:cNvPr>
          <p:cNvPicPr>
            <a:picLocks noChangeAspect="1"/>
          </p:cNvPicPr>
          <p:nvPr/>
        </p:nvPicPr>
        <p:blipFill rotWithShape="1">
          <a:blip r:embed="rId2"/>
          <a:srcRect l="582" r="-97"/>
          <a:stretch/>
        </p:blipFill>
        <p:spPr>
          <a:xfrm>
            <a:off x="1602059" y="1403798"/>
            <a:ext cx="8888815" cy="1808757"/>
          </a:xfrm>
          <a:prstGeom prst="rect">
            <a:avLst/>
          </a:prstGeom>
        </p:spPr>
      </p:pic>
      <p:sp>
        <p:nvSpPr>
          <p:cNvPr id="4" name="TextBox 3">
            <a:extLst>
              <a:ext uri="{FF2B5EF4-FFF2-40B4-BE49-F238E27FC236}">
                <a16:creationId xmlns:a16="http://schemas.microsoft.com/office/drawing/2014/main" id="{B90F2120-CA93-D542-FBCB-1F66E8D021CD}"/>
              </a:ext>
            </a:extLst>
          </p:cNvPr>
          <p:cNvSpPr txBox="1"/>
          <p:nvPr/>
        </p:nvSpPr>
        <p:spPr>
          <a:xfrm>
            <a:off x="5479033" y="1716305"/>
            <a:ext cx="1361572" cy="210644"/>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6" name="TextBox 5">
            <a:extLst>
              <a:ext uri="{FF2B5EF4-FFF2-40B4-BE49-F238E27FC236}">
                <a16:creationId xmlns:a16="http://schemas.microsoft.com/office/drawing/2014/main" id="{8CBDB4D6-D80E-8212-B89C-87EA0631CE37}"/>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Make Online Payment – Single Employer</a:t>
            </a:r>
          </a:p>
        </p:txBody>
      </p:sp>
      <p:sp>
        <p:nvSpPr>
          <p:cNvPr id="7" name="Rectangle: Rounded Corners 6">
            <a:extLst>
              <a:ext uri="{FF2B5EF4-FFF2-40B4-BE49-F238E27FC236}">
                <a16:creationId xmlns:a16="http://schemas.microsoft.com/office/drawing/2014/main" id="{0D97232D-0413-F32B-CF80-DA55FBAEE49B}"/>
              </a:ext>
            </a:extLst>
          </p:cNvPr>
          <p:cNvSpPr/>
          <p:nvPr/>
        </p:nvSpPr>
        <p:spPr>
          <a:xfrm>
            <a:off x="7948981" y="1740638"/>
            <a:ext cx="1854912" cy="391540"/>
          </a:xfrm>
          <a:prstGeom prst="roundRect">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a:ea typeface="+mn-lt"/>
                <a:cs typeface="+mn-lt"/>
              </a:rPr>
              <a:t>Click  </a:t>
            </a:r>
            <a:r>
              <a:rPr lang="en-US" sz="1400" b="1">
                <a:ea typeface="+mn-lt"/>
                <a:cs typeface="+mn-lt"/>
              </a:rPr>
              <a:t>Online Payment</a:t>
            </a:r>
            <a:endParaRPr lang="en-US" sz="1400">
              <a:cs typeface="Calibri"/>
            </a:endParaRPr>
          </a:p>
        </p:txBody>
      </p:sp>
    </p:spTree>
    <p:extLst>
      <p:ext uri="{BB962C8B-B14F-4D97-AF65-F5344CB8AC3E}">
        <p14:creationId xmlns:p14="http://schemas.microsoft.com/office/powerpoint/2010/main" val="15089241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pplication&#10;&#10;Description automatically generated">
            <a:extLst>
              <a:ext uri="{FF2B5EF4-FFF2-40B4-BE49-F238E27FC236}">
                <a16:creationId xmlns:a16="http://schemas.microsoft.com/office/drawing/2014/main" id="{5519E034-46FB-4AD4-8EEA-ED598F869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56671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A459A6F-3AA7-760C-6424-99C93D7308AD}"/>
              </a:ext>
            </a:extLst>
          </p:cNvPr>
          <p:cNvSpPr txBox="1"/>
          <p:nvPr/>
        </p:nvSpPr>
        <p:spPr>
          <a:xfrm>
            <a:off x="1920815" y="238664"/>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TPA Registration</a:t>
            </a:r>
          </a:p>
        </p:txBody>
      </p:sp>
      <p:sp>
        <p:nvSpPr>
          <p:cNvPr id="10" name="Speech Bubble: Rectangle with Corners Rounded 9">
            <a:extLst>
              <a:ext uri="{FF2B5EF4-FFF2-40B4-BE49-F238E27FC236}">
                <a16:creationId xmlns:a16="http://schemas.microsoft.com/office/drawing/2014/main" id="{16129EB9-7DD2-E9E4-37BC-52E5C0171A4E}"/>
              </a:ext>
            </a:extLst>
          </p:cNvPr>
          <p:cNvSpPr/>
          <p:nvPr/>
        </p:nvSpPr>
        <p:spPr>
          <a:xfrm rot="5400000">
            <a:off x="7583992" y="3460982"/>
            <a:ext cx="1287266" cy="18403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Calibri"/>
            </a:endParaRPr>
          </a:p>
        </p:txBody>
      </p:sp>
      <p:sp>
        <p:nvSpPr>
          <p:cNvPr id="11" name="TextBox 10">
            <a:extLst>
              <a:ext uri="{FF2B5EF4-FFF2-40B4-BE49-F238E27FC236}">
                <a16:creationId xmlns:a16="http://schemas.microsoft.com/office/drawing/2014/main" id="{AF4F9775-1AD0-84F9-795E-32E98378FE05}"/>
              </a:ext>
            </a:extLst>
          </p:cNvPr>
          <p:cNvSpPr txBox="1"/>
          <p:nvPr/>
        </p:nvSpPr>
        <p:spPr>
          <a:xfrm>
            <a:off x="7456099" y="3272286"/>
            <a:ext cx="146595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FFFFFF"/>
                </a:solidFill>
              </a:rPr>
              <a:t>Click </a:t>
            </a:r>
            <a:r>
              <a:rPr lang="en-US" b="1" dirty="0">
                <a:solidFill>
                  <a:srgbClr val="FFFFFF"/>
                </a:solidFill>
              </a:rPr>
              <a:t>Create a TPA Account</a:t>
            </a:r>
            <a:endParaRPr lang="en-US" dirty="0">
              <a:solidFill>
                <a:srgbClr val="FFFFFF"/>
              </a:solidFill>
              <a:cs typeface="Calibri"/>
            </a:endParaRPr>
          </a:p>
        </p:txBody>
      </p:sp>
      <p:pic>
        <p:nvPicPr>
          <p:cNvPr id="2" name="Picture 1">
            <a:extLst>
              <a:ext uri="{FF2B5EF4-FFF2-40B4-BE49-F238E27FC236}">
                <a16:creationId xmlns:a16="http://schemas.microsoft.com/office/drawing/2014/main" id="{72F91116-0288-DFCE-CBD3-DD857BF3E6EF}"/>
              </a:ext>
            </a:extLst>
          </p:cNvPr>
          <p:cNvPicPr>
            <a:picLocks noChangeAspect="1"/>
          </p:cNvPicPr>
          <p:nvPr/>
        </p:nvPicPr>
        <p:blipFill>
          <a:blip r:embed="rId2"/>
          <a:stretch>
            <a:fillRect/>
          </a:stretch>
        </p:blipFill>
        <p:spPr>
          <a:xfrm>
            <a:off x="1130377" y="1961965"/>
            <a:ext cx="9931245" cy="4039340"/>
          </a:xfrm>
          <a:prstGeom prst="rect">
            <a:avLst/>
          </a:prstGeom>
        </p:spPr>
      </p:pic>
      <p:pic>
        <p:nvPicPr>
          <p:cNvPr id="4" name="Picture 3">
            <a:extLst>
              <a:ext uri="{FF2B5EF4-FFF2-40B4-BE49-F238E27FC236}">
                <a16:creationId xmlns:a16="http://schemas.microsoft.com/office/drawing/2014/main" id="{7D3F4D78-41EB-2231-6257-63196A3918F7}"/>
              </a:ext>
            </a:extLst>
          </p:cNvPr>
          <p:cNvPicPr>
            <a:picLocks noChangeAspect="1"/>
          </p:cNvPicPr>
          <p:nvPr/>
        </p:nvPicPr>
        <p:blipFill>
          <a:blip r:embed="rId3"/>
          <a:stretch>
            <a:fillRect/>
          </a:stretch>
        </p:blipFill>
        <p:spPr>
          <a:xfrm>
            <a:off x="6495071" y="3710866"/>
            <a:ext cx="231668" cy="430274"/>
          </a:xfrm>
          <a:prstGeom prst="rect">
            <a:avLst/>
          </a:prstGeom>
        </p:spPr>
      </p:pic>
      <p:sp>
        <p:nvSpPr>
          <p:cNvPr id="8" name="Rectangle: Rounded Corners 7">
            <a:extLst>
              <a:ext uri="{FF2B5EF4-FFF2-40B4-BE49-F238E27FC236}">
                <a16:creationId xmlns:a16="http://schemas.microsoft.com/office/drawing/2014/main" id="{FE932571-635B-496B-1BC7-41E8CB5DA43D}"/>
              </a:ext>
            </a:extLst>
          </p:cNvPr>
          <p:cNvSpPr/>
          <p:nvPr/>
        </p:nvSpPr>
        <p:spPr>
          <a:xfrm>
            <a:off x="1920814" y="856696"/>
            <a:ext cx="3769771" cy="989860"/>
          </a:xfrm>
          <a:prstGeom prst="roundRect">
            <a:avLst>
              <a:gd name="adj" fmla="val 12591"/>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15566" rtl="0" eaLnBrk="1" latinLnBrk="0" hangingPunct="1">
              <a:defRPr sz="818" kern="1200">
                <a:solidFill>
                  <a:schemeClr val="lt1"/>
                </a:solidFill>
                <a:latin typeface="+mn-lt"/>
                <a:ea typeface="+mn-ea"/>
                <a:cs typeface="+mn-cs"/>
              </a:defRPr>
            </a:lvl1pPr>
            <a:lvl2pPr marL="207783" algn="l" defTabSz="415566" rtl="0" eaLnBrk="1" latinLnBrk="0" hangingPunct="1">
              <a:defRPr sz="818" kern="1200">
                <a:solidFill>
                  <a:schemeClr val="lt1"/>
                </a:solidFill>
                <a:latin typeface="+mn-lt"/>
                <a:ea typeface="+mn-ea"/>
                <a:cs typeface="+mn-cs"/>
              </a:defRPr>
            </a:lvl2pPr>
            <a:lvl3pPr marL="415566" algn="l" defTabSz="415566" rtl="0" eaLnBrk="1" latinLnBrk="0" hangingPunct="1">
              <a:defRPr sz="818" kern="1200">
                <a:solidFill>
                  <a:schemeClr val="lt1"/>
                </a:solidFill>
                <a:latin typeface="+mn-lt"/>
                <a:ea typeface="+mn-ea"/>
                <a:cs typeface="+mn-cs"/>
              </a:defRPr>
            </a:lvl3pPr>
            <a:lvl4pPr marL="623349" algn="l" defTabSz="415566" rtl="0" eaLnBrk="1" latinLnBrk="0" hangingPunct="1">
              <a:defRPr sz="818" kern="1200">
                <a:solidFill>
                  <a:schemeClr val="lt1"/>
                </a:solidFill>
                <a:latin typeface="+mn-lt"/>
                <a:ea typeface="+mn-ea"/>
                <a:cs typeface="+mn-cs"/>
              </a:defRPr>
            </a:lvl4pPr>
            <a:lvl5pPr marL="831132" algn="l" defTabSz="415566" rtl="0" eaLnBrk="1" latinLnBrk="0" hangingPunct="1">
              <a:defRPr sz="818" kern="1200">
                <a:solidFill>
                  <a:schemeClr val="lt1"/>
                </a:solidFill>
                <a:latin typeface="+mn-lt"/>
                <a:ea typeface="+mn-ea"/>
                <a:cs typeface="+mn-cs"/>
              </a:defRPr>
            </a:lvl5pPr>
            <a:lvl6pPr marL="1038915" algn="l" defTabSz="415566" rtl="0" eaLnBrk="1" latinLnBrk="0" hangingPunct="1">
              <a:defRPr sz="818" kern="1200">
                <a:solidFill>
                  <a:schemeClr val="lt1"/>
                </a:solidFill>
                <a:latin typeface="+mn-lt"/>
                <a:ea typeface="+mn-ea"/>
                <a:cs typeface="+mn-cs"/>
              </a:defRPr>
            </a:lvl6pPr>
            <a:lvl7pPr marL="1246698" algn="l" defTabSz="415566" rtl="0" eaLnBrk="1" latinLnBrk="0" hangingPunct="1">
              <a:defRPr sz="818" kern="1200">
                <a:solidFill>
                  <a:schemeClr val="lt1"/>
                </a:solidFill>
                <a:latin typeface="+mn-lt"/>
                <a:ea typeface="+mn-ea"/>
                <a:cs typeface="+mn-cs"/>
              </a:defRPr>
            </a:lvl7pPr>
            <a:lvl8pPr marL="1454481" algn="l" defTabSz="415566" rtl="0" eaLnBrk="1" latinLnBrk="0" hangingPunct="1">
              <a:defRPr sz="818" kern="1200">
                <a:solidFill>
                  <a:schemeClr val="lt1"/>
                </a:solidFill>
                <a:latin typeface="+mn-lt"/>
                <a:ea typeface="+mn-ea"/>
                <a:cs typeface="+mn-cs"/>
              </a:defRPr>
            </a:lvl8pPr>
            <a:lvl9pPr marL="1662264" algn="l" defTabSz="415566" rtl="0" eaLnBrk="1" latinLnBrk="0" hangingPunct="1">
              <a:defRPr sz="818" kern="1200">
                <a:solidFill>
                  <a:schemeClr val="lt1"/>
                </a:solidFill>
                <a:latin typeface="+mn-lt"/>
                <a:ea typeface="+mn-ea"/>
                <a:cs typeface="+mn-cs"/>
              </a:defRPr>
            </a:lvl9pPr>
          </a:lstStyle>
          <a:p>
            <a:r>
              <a:rPr lang="en-US" sz="1200" dirty="0">
                <a:cs typeface="Calibri"/>
              </a:rPr>
              <a:t>If you are a Third Party Agent (TPA) and need to create a TPA Account, click </a:t>
            </a:r>
            <a:r>
              <a:rPr lang="en-US" sz="1200" b="1" dirty="0">
                <a:cs typeface="Calibri"/>
              </a:rPr>
              <a:t>Create a TPA Account</a:t>
            </a:r>
            <a:r>
              <a:rPr lang="en-US" sz="1200" dirty="0">
                <a:cs typeface="Calibri"/>
              </a:rPr>
              <a:t>.</a:t>
            </a:r>
          </a:p>
        </p:txBody>
      </p:sp>
    </p:spTree>
    <p:extLst>
      <p:ext uri="{BB962C8B-B14F-4D97-AF65-F5344CB8AC3E}">
        <p14:creationId xmlns:p14="http://schemas.microsoft.com/office/powerpoint/2010/main" val="6001366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 text, application, chat or text message&#10;&#10;Description automatically generated">
            <a:extLst>
              <a:ext uri="{FF2B5EF4-FFF2-40B4-BE49-F238E27FC236}">
                <a16:creationId xmlns:a16="http://schemas.microsoft.com/office/drawing/2014/main" id="{3016A8FB-6802-9D72-D36D-87FDCB6880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017305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 text, application&#10;&#10;Description automatically generated">
            <a:extLst>
              <a:ext uri="{FF2B5EF4-FFF2-40B4-BE49-F238E27FC236}">
                <a16:creationId xmlns:a16="http://schemas.microsoft.com/office/drawing/2014/main" id="{B20B560C-3D71-C74F-5A4B-5F46C56333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888381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 text, application&#10;&#10;Description automatically generated">
            <a:extLst>
              <a:ext uri="{FF2B5EF4-FFF2-40B4-BE49-F238E27FC236}">
                <a16:creationId xmlns:a16="http://schemas.microsoft.com/office/drawing/2014/main" id="{EB9F5537-2040-9540-6760-FE6784F49A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200297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 text, application&#10;&#10;Description automatically generated">
            <a:extLst>
              <a:ext uri="{FF2B5EF4-FFF2-40B4-BE49-F238E27FC236}">
                <a16:creationId xmlns:a16="http://schemas.microsoft.com/office/drawing/2014/main" id="{540A1486-C3D3-A8F5-E2A3-5F3CD1AAFC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198131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raphical user interface, text, application&#10;&#10;Description automatically generated">
            <a:extLst>
              <a:ext uri="{FF2B5EF4-FFF2-40B4-BE49-F238E27FC236}">
                <a16:creationId xmlns:a16="http://schemas.microsoft.com/office/drawing/2014/main" id="{B41F4A79-F2FB-65F2-E6B3-0B8B9C8048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271822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Graphical user interface, text, application&#10;&#10;Description automatically generated">
            <a:extLst>
              <a:ext uri="{FF2B5EF4-FFF2-40B4-BE49-F238E27FC236}">
                <a16:creationId xmlns:a16="http://schemas.microsoft.com/office/drawing/2014/main" id="{9BC353B2-8BCE-6AC1-0F80-9B8E53C769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571367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3CDFA34-6024-4C17-BAC5-6D355A235F52}"/>
              </a:ext>
            </a:extLst>
          </p:cNvPr>
          <p:cNvSpPr txBox="1"/>
          <p:nvPr/>
        </p:nvSpPr>
        <p:spPr>
          <a:xfrm>
            <a:off x="6223676" y="3028819"/>
            <a:ext cx="925936" cy="297454"/>
          </a:xfrm>
          <a:prstGeom prst="rect">
            <a:avLst/>
          </a:prstGeom>
          <a:noFill/>
        </p:spPr>
        <p:txBody>
          <a:bodyPr wrap="square" rtlCol="0">
            <a:spAutoFit/>
          </a:bodyPr>
          <a:lstStyle/>
          <a:p>
            <a:r>
              <a:rPr lang="en-US" sz="1333">
                <a:solidFill>
                  <a:schemeClr val="bg1"/>
                </a:solidFill>
              </a:rPr>
              <a:t>Text 03</a:t>
            </a:r>
          </a:p>
        </p:txBody>
      </p:sp>
      <p:sp>
        <p:nvSpPr>
          <p:cNvPr id="11" name="Rectangle 10">
            <a:extLst>
              <a:ext uri="{FF2B5EF4-FFF2-40B4-BE49-F238E27FC236}">
                <a16:creationId xmlns:a16="http://schemas.microsoft.com/office/drawing/2014/main" id="{BE169C1E-5C15-4B31-8C1D-DFBBA6D4DB35}"/>
              </a:ext>
            </a:extLst>
          </p:cNvPr>
          <p:cNvSpPr/>
          <p:nvPr/>
        </p:nvSpPr>
        <p:spPr>
          <a:xfrm>
            <a:off x="3474787" y="2704877"/>
            <a:ext cx="7897705" cy="1305673"/>
          </a:xfrm>
          <a:prstGeom prst="rect">
            <a:avLst/>
          </a:prstGeom>
          <a:solidFill>
            <a:srgbClr val="ED7D31"/>
          </a:solidFill>
          <a:ln>
            <a:noFill/>
          </a:ln>
        </p:spPr>
        <p:style>
          <a:lnRef idx="1">
            <a:schemeClr val="accent4"/>
          </a:lnRef>
          <a:fillRef idx="3">
            <a:schemeClr val="accent4"/>
          </a:fillRef>
          <a:effectRef idx="2">
            <a:schemeClr val="accent4"/>
          </a:effectRef>
          <a:fontRef idx="minor">
            <a:schemeClr val="lt1"/>
          </a:fontRef>
        </p:style>
        <p:txBody>
          <a:bodyPr lIns="121920" tIns="60960" rIns="121920" bIns="60960" rtlCol="0" anchor="ctr"/>
          <a:lstStyle/>
          <a:p>
            <a:pPr algn="ctr"/>
            <a:r>
              <a:rPr lang="en-US" sz="3200" b="1">
                <a:solidFill>
                  <a:schemeClr val="bg1"/>
                </a:solidFill>
                <a:ea typeface="+mn-lt"/>
                <a:cs typeface="+mn-lt"/>
              </a:rPr>
              <a:t> 8. Online Bulk Payment</a:t>
            </a:r>
            <a:endParaRPr lang="en-US" sz="2400" b="1">
              <a:solidFill>
                <a:schemeClr val="bg1"/>
              </a:solidFill>
              <a:ea typeface="Calibri"/>
              <a:cs typeface="Calibri"/>
            </a:endParaRPr>
          </a:p>
        </p:txBody>
      </p:sp>
      <p:sp>
        <p:nvSpPr>
          <p:cNvPr id="4" name="TextBox 3">
            <a:extLst>
              <a:ext uri="{FF2B5EF4-FFF2-40B4-BE49-F238E27FC236}">
                <a16:creationId xmlns:a16="http://schemas.microsoft.com/office/drawing/2014/main" id="{35F95362-80E3-3D8E-568B-B65D24F9CF2C}"/>
              </a:ext>
            </a:extLst>
          </p:cNvPr>
          <p:cNvSpPr txBox="1"/>
          <p:nvPr/>
        </p:nvSpPr>
        <p:spPr>
          <a:xfrm>
            <a:off x="1902645" y="71098"/>
            <a:ext cx="5561929" cy="492443"/>
          </a:xfrm>
          <a:prstGeom prst="rect">
            <a:avLst/>
          </a:prstGeom>
          <a:noFill/>
        </p:spPr>
        <p:txBody>
          <a:bodyPr wrap="square" lIns="121920" tIns="60960" rIns="121920" bIns="60960" rtlCol="0" anchor="t">
            <a:spAutoFit/>
          </a:bodyPr>
          <a:lstStyle/>
          <a:p>
            <a:r>
              <a:rPr lang="en-US" sz="2400">
                <a:ea typeface="+mn-lt"/>
                <a:cs typeface="+mn-lt"/>
              </a:rPr>
              <a:t>Employer User Guide</a:t>
            </a:r>
            <a:endParaRPr lang="en-US"/>
          </a:p>
        </p:txBody>
      </p:sp>
      <p:sp>
        <p:nvSpPr>
          <p:cNvPr id="2" name="Oval 1">
            <a:extLst>
              <a:ext uri="{FF2B5EF4-FFF2-40B4-BE49-F238E27FC236}">
                <a16:creationId xmlns:a16="http://schemas.microsoft.com/office/drawing/2014/main" id="{55F9F646-E154-45E7-A63C-58CE7A1D470F}"/>
              </a:ext>
            </a:extLst>
          </p:cNvPr>
          <p:cNvSpPr/>
          <p:nvPr/>
        </p:nvSpPr>
        <p:spPr>
          <a:xfrm>
            <a:off x="721032" y="1783078"/>
            <a:ext cx="3291840" cy="3291840"/>
          </a:xfrm>
          <a:prstGeom prst="ellipse">
            <a:avLst/>
          </a:prstGeom>
          <a:solidFill>
            <a:schemeClr val="bg1"/>
          </a:solidFill>
          <a:ln w="571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5" descr="Icon&#10;&#10;Description automatically generated">
            <a:extLst>
              <a:ext uri="{FF2B5EF4-FFF2-40B4-BE49-F238E27FC236}">
                <a16:creationId xmlns:a16="http://schemas.microsoft.com/office/drawing/2014/main" id="{FB28BE77-2FE1-6EE6-615B-E203C5BBF142}"/>
              </a:ext>
            </a:extLst>
          </p:cNvPr>
          <p:cNvPicPr>
            <a:picLocks noChangeAspect="1"/>
          </p:cNvPicPr>
          <p:nvPr/>
        </p:nvPicPr>
        <p:blipFill>
          <a:blip r:embed="rId3"/>
          <a:stretch>
            <a:fillRect/>
          </a:stretch>
        </p:blipFill>
        <p:spPr>
          <a:xfrm>
            <a:off x="1250445" y="2349500"/>
            <a:ext cx="2262442" cy="2262442"/>
          </a:xfrm>
          <a:prstGeom prst="ellipse">
            <a:avLst/>
          </a:prstGeom>
        </p:spPr>
      </p:pic>
    </p:spTree>
    <p:extLst>
      <p:ext uri="{BB962C8B-B14F-4D97-AF65-F5344CB8AC3E}">
        <p14:creationId xmlns:p14="http://schemas.microsoft.com/office/powerpoint/2010/main" val="22770530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4E6F3E2E-2D9D-7427-BD2C-4E30105DD7B6}"/>
              </a:ext>
            </a:extLst>
          </p:cNvPr>
          <p:cNvPicPr>
            <a:picLocks noChangeAspect="1"/>
          </p:cNvPicPr>
          <p:nvPr/>
        </p:nvPicPr>
        <p:blipFill>
          <a:blip r:embed="rId2"/>
          <a:stretch>
            <a:fillRect/>
          </a:stretch>
        </p:blipFill>
        <p:spPr>
          <a:xfrm>
            <a:off x="643467" y="2360363"/>
            <a:ext cx="10905066" cy="2137273"/>
          </a:xfrm>
          <a:prstGeom prst="rect">
            <a:avLst/>
          </a:prstGeom>
        </p:spPr>
      </p:pic>
      <p:sp>
        <p:nvSpPr>
          <p:cNvPr id="4" name="TextBox 3">
            <a:extLst>
              <a:ext uri="{FF2B5EF4-FFF2-40B4-BE49-F238E27FC236}">
                <a16:creationId xmlns:a16="http://schemas.microsoft.com/office/drawing/2014/main" id="{E6FF8F2B-D846-5E4A-91E7-3E689673DA44}"/>
              </a:ext>
            </a:extLst>
          </p:cNvPr>
          <p:cNvSpPr txBox="1"/>
          <p:nvPr/>
        </p:nvSpPr>
        <p:spPr>
          <a:xfrm>
            <a:off x="5375125" y="3396169"/>
            <a:ext cx="1655980" cy="297234"/>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6" name="TextBox 5">
            <a:extLst>
              <a:ext uri="{FF2B5EF4-FFF2-40B4-BE49-F238E27FC236}">
                <a16:creationId xmlns:a16="http://schemas.microsoft.com/office/drawing/2014/main" id="{9E2258C2-EDC8-6EFD-9C7F-251FF2784C1A}"/>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Online Bulk Payment</a:t>
            </a:r>
          </a:p>
        </p:txBody>
      </p:sp>
      <p:sp>
        <p:nvSpPr>
          <p:cNvPr id="3" name="Rectangle: Rounded Corners 2">
            <a:extLst>
              <a:ext uri="{FF2B5EF4-FFF2-40B4-BE49-F238E27FC236}">
                <a16:creationId xmlns:a16="http://schemas.microsoft.com/office/drawing/2014/main" id="{CAF9D377-7AE4-3872-EF30-BEFCE9B7FC8B}"/>
              </a:ext>
            </a:extLst>
          </p:cNvPr>
          <p:cNvSpPr/>
          <p:nvPr/>
        </p:nvSpPr>
        <p:spPr>
          <a:xfrm>
            <a:off x="8745617" y="2857661"/>
            <a:ext cx="2261889" cy="391540"/>
          </a:xfrm>
          <a:prstGeom prst="roundRect">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dirty="0">
                <a:ea typeface="+mn-lt"/>
                <a:cs typeface="+mn-lt"/>
              </a:rPr>
              <a:t>Click  </a:t>
            </a:r>
            <a:r>
              <a:rPr lang="en-US" sz="1400" b="1" dirty="0">
                <a:ea typeface="+mn-lt"/>
                <a:cs typeface="+mn-lt"/>
              </a:rPr>
              <a:t>Online Bulk Payment</a:t>
            </a:r>
            <a:endParaRPr lang="en-US" sz="1400" dirty="0">
              <a:cs typeface="Calibri"/>
            </a:endParaRPr>
          </a:p>
        </p:txBody>
      </p:sp>
    </p:spTree>
    <p:extLst>
      <p:ext uri="{BB962C8B-B14F-4D97-AF65-F5344CB8AC3E}">
        <p14:creationId xmlns:p14="http://schemas.microsoft.com/office/powerpoint/2010/main" val="39629342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BAA176E-B1BC-03E0-0074-280667EE1C58}"/>
              </a:ext>
            </a:extLst>
          </p:cNvPr>
          <p:cNvPicPr>
            <a:picLocks noChangeAspect="1"/>
          </p:cNvPicPr>
          <p:nvPr/>
        </p:nvPicPr>
        <p:blipFill>
          <a:blip r:embed="rId2"/>
          <a:stretch>
            <a:fillRect/>
          </a:stretch>
        </p:blipFill>
        <p:spPr>
          <a:xfrm>
            <a:off x="643467" y="1482376"/>
            <a:ext cx="10905066" cy="3893247"/>
          </a:xfrm>
          <a:prstGeom prst="rect">
            <a:avLst/>
          </a:prstGeom>
        </p:spPr>
      </p:pic>
      <p:sp>
        <p:nvSpPr>
          <p:cNvPr id="4" name="TextBox 3">
            <a:extLst>
              <a:ext uri="{FF2B5EF4-FFF2-40B4-BE49-F238E27FC236}">
                <a16:creationId xmlns:a16="http://schemas.microsoft.com/office/drawing/2014/main" id="{BFB846EA-1F39-4F87-97C3-5CCC5D006907}"/>
              </a:ext>
            </a:extLst>
          </p:cNvPr>
          <p:cNvSpPr txBox="1"/>
          <p:nvPr/>
        </p:nvSpPr>
        <p:spPr>
          <a:xfrm>
            <a:off x="4171511" y="2634169"/>
            <a:ext cx="3993935" cy="2063688"/>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6" name="TextBox 5">
            <a:extLst>
              <a:ext uri="{FF2B5EF4-FFF2-40B4-BE49-F238E27FC236}">
                <a16:creationId xmlns:a16="http://schemas.microsoft.com/office/drawing/2014/main" id="{E3E74AEE-C937-8E54-9760-65D8EABCF491}"/>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Online Bulk Payment</a:t>
            </a:r>
          </a:p>
        </p:txBody>
      </p:sp>
      <p:sp>
        <p:nvSpPr>
          <p:cNvPr id="3" name="Rectangle: Rounded Corners 2">
            <a:extLst>
              <a:ext uri="{FF2B5EF4-FFF2-40B4-BE49-F238E27FC236}">
                <a16:creationId xmlns:a16="http://schemas.microsoft.com/office/drawing/2014/main" id="{1450C0B6-CE1F-1654-38F7-5EBBAC1BB7E5}"/>
              </a:ext>
            </a:extLst>
          </p:cNvPr>
          <p:cNvSpPr/>
          <p:nvPr/>
        </p:nvSpPr>
        <p:spPr>
          <a:xfrm>
            <a:off x="8884163" y="2693138"/>
            <a:ext cx="1854912" cy="737903"/>
          </a:xfrm>
          <a:prstGeom prst="roundRect">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dirty="0">
                <a:ea typeface="+mn-lt"/>
                <a:cs typeface="+mn-lt"/>
              </a:rPr>
              <a:t>Enter information of the user entering the data</a:t>
            </a:r>
            <a:endParaRPr lang="en-US" dirty="0"/>
          </a:p>
        </p:txBody>
      </p:sp>
    </p:spTree>
    <p:extLst>
      <p:ext uri="{BB962C8B-B14F-4D97-AF65-F5344CB8AC3E}">
        <p14:creationId xmlns:p14="http://schemas.microsoft.com/office/powerpoint/2010/main" val="33561007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CF2A6C8-8BCF-E058-7389-2DB4DB3F8799}"/>
              </a:ext>
            </a:extLst>
          </p:cNvPr>
          <p:cNvPicPr>
            <a:picLocks noChangeAspect="1"/>
          </p:cNvPicPr>
          <p:nvPr/>
        </p:nvPicPr>
        <p:blipFill>
          <a:blip r:embed="rId2"/>
          <a:stretch>
            <a:fillRect/>
          </a:stretch>
        </p:blipFill>
        <p:spPr>
          <a:xfrm>
            <a:off x="643467" y="1708973"/>
            <a:ext cx="10905066" cy="3440052"/>
          </a:xfrm>
          <a:prstGeom prst="rect">
            <a:avLst/>
          </a:prstGeom>
        </p:spPr>
      </p:pic>
      <p:sp>
        <p:nvSpPr>
          <p:cNvPr id="4" name="TextBox 3">
            <a:extLst>
              <a:ext uri="{FF2B5EF4-FFF2-40B4-BE49-F238E27FC236}">
                <a16:creationId xmlns:a16="http://schemas.microsoft.com/office/drawing/2014/main" id="{AA94264B-49C7-5663-BDD4-085097F4D860}"/>
              </a:ext>
            </a:extLst>
          </p:cNvPr>
          <p:cNvSpPr txBox="1"/>
          <p:nvPr/>
        </p:nvSpPr>
        <p:spPr>
          <a:xfrm flipH="1">
            <a:off x="2857424" y="2867965"/>
            <a:ext cx="6821268" cy="1795256"/>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6" name="TextBox 5">
            <a:extLst>
              <a:ext uri="{FF2B5EF4-FFF2-40B4-BE49-F238E27FC236}">
                <a16:creationId xmlns:a16="http://schemas.microsoft.com/office/drawing/2014/main" id="{E117AF8D-A10D-211D-AB72-6CED25816D37}"/>
              </a:ext>
            </a:extLst>
          </p:cNvPr>
          <p:cNvSpPr txBox="1"/>
          <p:nvPr/>
        </p:nvSpPr>
        <p:spPr>
          <a:xfrm>
            <a:off x="10154943" y="4790282"/>
            <a:ext cx="625549" cy="253938"/>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8" name="TextBox 7">
            <a:extLst>
              <a:ext uri="{FF2B5EF4-FFF2-40B4-BE49-F238E27FC236}">
                <a16:creationId xmlns:a16="http://schemas.microsoft.com/office/drawing/2014/main" id="{4CDCEAD6-42DA-9F85-99B0-C279C6517368}"/>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Online Bulk Payment</a:t>
            </a:r>
          </a:p>
        </p:txBody>
      </p:sp>
      <p:sp>
        <p:nvSpPr>
          <p:cNvPr id="3" name="Rectangle: Rounded Corners 2">
            <a:extLst>
              <a:ext uri="{FF2B5EF4-FFF2-40B4-BE49-F238E27FC236}">
                <a16:creationId xmlns:a16="http://schemas.microsoft.com/office/drawing/2014/main" id="{2809F72D-8E72-CAA5-74CE-4355729C4919}"/>
              </a:ext>
            </a:extLst>
          </p:cNvPr>
          <p:cNvSpPr/>
          <p:nvPr/>
        </p:nvSpPr>
        <p:spPr>
          <a:xfrm>
            <a:off x="4658528" y="4875229"/>
            <a:ext cx="3214387" cy="1179516"/>
          </a:xfrm>
          <a:prstGeom prst="roundRect">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dirty="0">
                <a:ea typeface="+mn-lt"/>
                <a:cs typeface="+mn-lt"/>
              </a:rPr>
              <a:t>Enter the confirmation number generated when bulk tax and wage file was submitted. Payment amount will be auto-populated.</a:t>
            </a:r>
            <a:endParaRPr lang="en-US" dirty="0"/>
          </a:p>
        </p:txBody>
      </p:sp>
    </p:spTree>
    <p:extLst>
      <p:ext uri="{BB962C8B-B14F-4D97-AF65-F5344CB8AC3E}">
        <p14:creationId xmlns:p14="http://schemas.microsoft.com/office/powerpoint/2010/main" val="2611660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10;&#10;Description automatically generated with medium confidence">
            <a:extLst>
              <a:ext uri="{FF2B5EF4-FFF2-40B4-BE49-F238E27FC236}">
                <a16:creationId xmlns:a16="http://schemas.microsoft.com/office/drawing/2014/main" id="{AC69FB3B-25DE-0FD2-85C7-36CA98D5D8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188480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Graphical user interface, application&#10;&#10;Description automatically generated">
            <a:extLst>
              <a:ext uri="{FF2B5EF4-FFF2-40B4-BE49-F238E27FC236}">
                <a16:creationId xmlns:a16="http://schemas.microsoft.com/office/drawing/2014/main" id="{433B6036-FEEB-26BC-70AC-F326BEE6B8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3940680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Graphical user interface, text, application&#10;&#10;Description automatically generated">
            <a:extLst>
              <a:ext uri="{FF2B5EF4-FFF2-40B4-BE49-F238E27FC236}">
                <a16:creationId xmlns:a16="http://schemas.microsoft.com/office/drawing/2014/main" id="{B453396A-907C-55B3-8702-38F8D6AEC2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041994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Graphical user interface, text&#10;&#10;Description automatically generated">
            <a:extLst>
              <a:ext uri="{FF2B5EF4-FFF2-40B4-BE49-F238E27FC236}">
                <a16:creationId xmlns:a16="http://schemas.microsoft.com/office/drawing/2014/main" id="{47A2E4A1-A9E9-13D3-0F0F-7EE1712E38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1787078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3CDFA34-6024-4C17-BAC5-6D355A235F52}"/>
              </a:ext>
            </a:extLst>
          </p:cNvPr>
          <p:cNvSpPr txBox="1"/>
          <p:nvPr/>
        </p:nvSpPr>
        <p:spPr>
          <a:xfrm>
            <a:off x="6223676" y="3028819"/>
            <a:ext cx="925936" cy="297454"/>
          </a:xfrm>
          <a:prstGeom prst="rect">
            <a:avLst/>
          </a:prstGeom>
          <a:noFill/>
        </p:spPr>
        <p:txBody>
          <a:bodyPr wrap="square" rtlCol="0">
            <a:spAutoFit/>
          </a:bodyPr>
          <a:lstStyle/>
          <a:p>
            <a:r>
              <a:rPr lang="en-US" sz="1333">
                <a:solidFill>
                  <a:schemeClr val="bg1"/>
                </a:solidFill>
              </a:rPr>
              <a:t>Text 03</a:t>
            </a:r>
          </a:p>
        </p:txBody>
      </p:sp>
      <p:sp>
        <p:nvSpPr>
          <p:cNvPr id="11" name="Rectangle 10">
            <a:extLst>
              <a:ext uri="{FF2B5EF4-FFF2-40B4-BE49-F238E27FC236}">
                <a16:creationId xmlns:a16="http://schemas.microsoft.com/office/drawing/2014/main" id="{BE169C1E-5C15-4B31-8C1D-DFBBA6D4DB35}"/>
              </a:ext>
            </a:extLst>
          </p:cNvPr>
          <p:cNvSpPr/>
          <p:nvPr/>
        </p:nvSpPr>
        <p:spPr>
          <a:xfrm>
            <a:off x="3474787" y="2704877"/>
            <a:ext cx="7897705" cy="1305673"/>
          </a:xfrm>
          <a:prstGeom prst="rect">
            <a:avLst/>
          </a:prstGeom>
          <a:solidFill>
            <a:srgbClr val="ED7D31"/>
          </a:solidFill>
          <a:ln>
            <a:noFill/>
          </a:ln>
        </p:spPr>
        <p:style>
          <a:lnRef idx="1">
            <a:schemeClr val="accent4"/>
          </a:lnRef>
          <a:fillRef idx="3">
            <a:schemeClr val="accent4"/>
          </a:fillRef>
          <a:effectRef idx="2">
            <a:schemeClr val="accent4"/>
          </a:effectRef>
          <a:fontRef idx="minor">
            <a:schemeClr val="lt1"/>
          </a:fontRef>
        </p:style>
        <p:txBody>
          <a:bodyPr lIns="121920" tIns="60960" rIns="121920" bIns="60960" rtlCol="0" anchor="ctr"/>
          <a:lstStyle/>
          <a:p>
            <a:pPr algn="ctr"/>
            <a:r>
              <a:rPr lang="en-US" sz="3200" b="1">
                <a:solidFill>
                  <a:schemeClr val="bg1"/>
                </a:solidFill>
                <a:ea typeface="+mn-lt"/>
                <a:cs typeface="+mn-lt"/>
              </a:rPr>
              <a:t> 9. View ACH Credit Payment</a:t>
            </a:r>
            <a:endParaRPr lang="en-US" sz="2400" b="1">
              <a:solidFill>
                <a:schemeClr val="bg1"/>
              </a:solidFill>
              <a:ea typeface="Calibri"/>
              <a:cs typeface="Calibri"/>
            </a:endParaRPr>
          </a:p>
        </p:txBody>
      </p:sp>
      <p:sp>
        <p:nvSpPr>
          <p:cNvPr id="4" name="TextBox 3">
            <a:extLst>
              <a:ext uri="{FF2B5EF4-FFF2-40B4-BE49-F238E27FC236}">
                <a16:creationId xmlns:a16="http://schemas.microsoft.com/office/drawing/2014/main" id="{35F95362-80E3-3D8E-568B-B65D24F9CF2C}"/>
              </a:ext>
            </a:extLst>
          </p:cNvPr>
          <p:cNvSpPr txBox="1"/>
          <p:nvPr/>
        </p:nvSpPr>
        <p:spPr>
          <a:xfrm>
            <a:off x="1902645" y="71098"/>
            <a:ext cx="5561929" cy="492443"/>
          </a:xfrm>
          <a:prstGeom prst="rect">
            <a:avLst/>
          </a:prstGeom>
          <a:noFill/>
        </p:spPr>
        <p:txBody>
          <a:bodyPr wrap="square" lIns="121920" tIns="60960" rIns="121920" bIns="60960" rtlCol="0" anchor="t">
            <a:spAutoFit/>
          </a:bodyPr>
          <a:lstStyle/>
          <a:p>
            <a:r>
              <a:rPr lang="en-US" sz="2400">
                <a:ea typeface="+mn-lt"/>
                <a:cs typeface="+mn-lt"/>
              </a:rPr>
              <a:t>Employer User Guide</a:t>
            </a:r>
            <a:endParaRPr lang="en-US"/>
          </a:p>
        </p:txBody>
      </p:sp>
      <p:sp>
        <p:nvSpPr>
          <p:cNvPr id="2" name="Oval 1">
            <a:extLst>
              <a:ext uri="{FF2B5EF4-FFF2-40B4-BE49-F238E27FC236}">
                <a16:creationId xmlns:a16="http://schemas.microsoft.com/office/drawing/2014/main" id="{55F9F646-E154-45E7-A63C-58CE7A1D470F}"/>
              </a:ext>
            </a:extLst>
          </p:cNvPr>
          <p:cNvSpPr/>
          <p:nvPr/>
        </p:nvSpPr>
        <p:spPr>
          <a:xfrm>
            <a:off x="721032" y="1783078"/>
            <a:ext cx="3291840" cy="3291840"/>
          </a:xfrm>
          <a:prstGeom prst="ellipse">
            <a:avLst/>
          </a:prstGeom>
          <a:solidFill>
            <a:schemeClr val="bg1"/>
          </a:solidFill>
          <a:ln w="571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5" descr="Icon&#10;&#10;Description automatically generated">
            <a:extLst>
              <a:ext uri="{FF2B5EF4-FFF2-40B4-BE49-F238E27FC236}">
                <a16:creationId xmlns:a16="http://schemas.microsoft.com/office/drawing/2014/main" id="{FB28BE77-2FE1-6EE6-615B-E203C5BBF142}"/>
              </a:ext>
            </a:extLst>
          </p:cNvPr>
          <p:cNvPicPr>
            <a:picLocks noChangeAspect="1"/>
          </p:cNvPicPr>
          <p:nvPr/>
        </p:nvPicPr>
        <p:blipFill>
          <a:blip r:embed="rId3"/>
          <a:stretch>
            <a:fillRect/>
          </a:stretch>
        </p:blipFill>
        <p:spPr>
          <a:xfrm>
            <a:off x="1250445" y="2349500"/>
            <a:ext cx="2262442" cy="2262442"/>
          </a:xfrm>
          <a:prstGeom prst="ellipse">
            <a:avLst/>
          </a:prstGeom>
        </p:spPr>
      </p:pic>
    </p:spTree>
    <p:extLst>
      <p:ext uri="{BB962C8B-B14F-4D97-AF65-F5344CB8AC3E}">
        <p14:creationId xmlns:p14="http://schemas.microsoft.com/office/powerpoint/2010/main" val="201404944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F78A414A-32C7-6CF5-B4E9-3DBC3778B9AF}"/>
              </a:ext>
            </a:extLst>
          </p:cNvPr>
          <p:cNvPicPr>
            <a:picLocks noChangeAspect="1"/>
          </p:cNvPicPr>
          <p:nvPr/>
        </p:nvPicPr>
        <p:blipFill>
          <a:blip r:embed="rId2"/>
          <a:stretch>
            <a:fillRect/>
          </a:stretch>
        </p:blipFill>
        <p:spPr>
          <a:xfrm>
            <a:off x="643467" y="2347383"/>
            <a:ext cx="10905066" cy="2163233"/>
          </a:xfrm>
          <a:prstGeom prst="rect">
            <a:avLst/>
          </a:prstGeom>
        </p:spPr>
      </p:pic>
      <p:sp>
        <p:nvSpPr>
          <p:cNvPr id="4" name="TextBox 3">
            <a:extLst>
              <a:ext uri="{FF2B5EF4-FFF2-40B4-BE49-F238E27FC236}">
                <a16:creationId xmlns:a16="http://schemas.microsoft.com/office/drawing/2014/main" id="{2EC175D2-7E61-6DBC-A593-8533958C6842}"/>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View ACH Credit Payment</a:t>
            </a:r>
          </a:p>
        </p:txBody>
      </p:sp>
      <p:sp>
        <p:nvSpPr>
          <p:cNvPr id="6" name="TextBox 5">
            <a:extLst>
              <a:ext uri="{FF2B5EF4-FFF2-40B4-BE49-F238E27FC236}">
                <a16:creationId xmlns:a16="http://schemas.microsoft.com/office/drawing/2014/main" id="{6294733C-BE4C-EFFD-1A12-A16F30375444}"/>
              </a:ext>
            </a:extLst>
          </p:cNvPr>
          <p:cNvSpPr txBox="1"/>
          <p:nvPr/>
        </p:nvSpPr>
        <p:spPr>
          <a:xfrm>
            <a:off x="7184875" y="2625509"/>
            <a:ext cx="1707935" cy="461757"/>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3" name="Rectangle: Rounded Corners 2">
            <a:extLst>
              <a:ext uri="{FF2B5EF4-FFF2-40B4-BE49-F238E27FC236}">
                <a16:creationId xmlns:a16="http://schemas.microsoft.com/office/drawing/2014/main" id="{4E36CFF4-23CE-86EC-E599-2300BB1FCADD}"/>
              </a:ext>
            </a:extLst>
          </p:cNvPr>
          <p:cNvSpPr/>
          <p:nvPr/>
        </p:nvSpPr>
        <p:spPr>
          <a:xfrm>
            <a:off x="1870299" y="1273047"/>
            <a:ext cx="2997912" cy="885108"/>
          </a:xfrm>
          <a:prstGeom prst="roundRect">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dirty="0">
                <a:ea typeface="+mn-lt"/>
                <a:cs typeface="+mn-lt"/>
              </a:rPr>
              <a:t>To view ACH credit payment, the user selects on the menu option</a:t>
            </a:r>
            <a:endParaRPr lang="en-US" dirty="0"/>
          </a:p>
        </p:txBody>
      </p:sp>
    </p:spTree>
    <p:extLst>
      <p:ext uri="{BB962C8B-B14F-4D97-AF65-F5344CB8AC3E}">
        <p14:creationId xmlns:p14="http://schemas.microsoft.com/office/powerpoint/2010/main" val="58435578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48515410-D255-B538-57C5-7644C1D0D103}"/>
              </a:ext>
            </a:extLst>
          </p:cNvPr>
          <p:cNvPicPr>
            <a:picLocks noChangeAspect="1"/>
          </p:cNvPicPr>
          <p:nvPr/>
        </p:nvPicPr>
        <p:blipFill>
          <a:blip r:embed="rId2"/>
          <a:stretch>
            <a:fillRect/>
          </a:stretch>
        </p:blipFill>
        <p:spPr>
          <a:xfrm>
            <a:off x="643467" y="2152454"/>
            <a:ext cx="10905066" cy="2553091"/>
          </a:xfrm>
          <a:prstGeom prst="rect">
            <a:avLst/>
          </a:prstGeom>
        </p:spPr>
      </p:pic>
      <p:sp>
        <p:nvSpPr>
          <p:cNvPr id="2" name="TextBox 1">
            <a:extLst>
              <a:ext uri="{FF2B5EF4-FFF2-40B4-BE49-F238E27FC236}">
                <a16:creationId xmlns:a16="http://schemas.microsoft.com/office/drawing/2014/main" id="{CE437087-3C49-D7C5-465D-BDF3499355DE}"/>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View ACH Credit Payment</a:t>
            </a:r>
          </a:p>
        </p:txBody>
      </p:sp>
      <p:sp>
        <p:nvSpPr>
          <p:cNvPr id="6" name="TextBox 5">
            <a:extLst>
              <a:ext uri="{FF2B5EF4-FFF2-40B4-BE49-F238E27FC236}">
                <a16:creationId xmlns:a16="http://schemas.microsoft.com/office/drawing/2014/main" id="{713FF514-39B2-9C19-07E8-B3A2C710836A}"/>
              </a:ext>
            </a:extLst>
          </p:cNvPr>
          <p:cNvSpPr txBox="1"/>
          <p:nvPr/>
        </p:nvSpPr>
        <p:spPr>
          <a:xfrm>
            <a:off x="2439693" y="3716555"/>
            <a:ext cx="296504" cy="357849"/>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8" name="TextBox 7">
            <a:extLst>
              <a:ext uri="{FF2B5EF4-FFF2-40B4-BE49-F238E27FC236}">
                <a16:creationId xmlns:a16="http://schemas.microsoft.com/office/drawing/2014/main" id="{11F53F87-1DE3-888F-2E5C-D80CBE0A3C8A}"/>
              </a:ext>
            </a:extLst>
          </p:cNvPr>
          <p:cNvSpPr txBox="1"/>
          <p:nvPr/>
        </p:nvSpPr>
        <p:spPr>
          <a:xfrm>
            <a:off x="10077011" y="4322691"/>
            <a:ext cx="755436" cy="227962"/>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4" name="Rectangle: Rounded Corners 3">
            <a:extLst>
              <a:ext uri="{FF2B5EF4-FFF2-40B4-BE49-F238E27FC236}">
                <a16:creationId xmlns:a16="http://schemas.microsoft.com/office/drawing/2014/main" id="{98694AC5-1EE5-F3AA-9D87-56AA479DC66F}"/>
              </a:ext>
            </a:extLst>
          </p:cNvPr>
          <p:cNvSpPr/>
          <p:nvPr/>
        </p:nvSpPr>
        <p:spPr>
          <a:xfrm>
            <a:off x="2208004" y="4840592"/>
            <a:ext cx="5353185" cy="971700"/>
          </a:xfrm>
          <a:prstGeom prst="roundRect">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dirty="0">
                <a:cs typeface="Calibri"/>
              </a:rPr>
              <a:t>The payments made will be listed on the screen by payment date. The user selects a payment record and clicks on "Next".</a:t>
            </a:r>
          </a:p>
        </p:txBody>
      </p:sp>
    </p:spTree>
    <p:extLst>
      <p:ext uri="{BB962C8B-B14F-4D97-AF65-F5344CB8AC3E}">
        <p14:creationId xmlns:p14="http://schemas.microsoft.com/office/powerpoint/2010/main" val="119806838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8F659E83-88DD-5FA3-3AB3-58321D256C83}"/>
              </a:ext>
            </a:extLst>
          </p:cNvPr>
          <p:cNvPicPr>
            <a:picLocks noChangeAspect="1"/>
          </p:cNvPicPr>
          <p:nvPr/>
        </p:nvPicPr>
        <p:blipFill rotWithShape="1">
          <a:blip r:embed="rId2"/>
          <a:srcRect r="874" b="-320"/>
          <a:stretch/>
        </p:blipFill>
        <p:spPr>
          <a:xfrm>
            <a:off x="643467" y="2073261"/>
            <a:ext cx="10809789" cy="2720139"/>
          </a:xfrm>
          <a:prstGeom prst="rect">
            <a:avLst/>
          </a:prstGeom>
        </p:spPr>
      </p:pic>
      <p:sp>
        <p:nvSpPr>
          <p:cNvPr id="4" name="TextBox 3">
            <a:extLst>
              <a:ext uri="{FF2B5EF4-FFF2-40B4-BE49-F238E27FC236}">
                <a16:creationId xmlns:a16="http://schemas.microsoft.com/office/drawing/2014/main" id="{75CED5BE-1FEC-E1A4-8A2D-11E58C56052D}"/>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View ACH Credit Payment – No Pending Payments</a:t>
            </a:r>
          </a:p>
        </p:txBody>
      </p:sp>
      <p:sp>
        <p:nvSpPr>
          <p:cNvPr id="3" name="Rectangle: Rounded Corners 2">
            <a:extLst>
              <a:ext uri="{FF2B5EF4-FFF2-40B4-BE49-F238E27FC236}">
                <a16:creationId xmlns:a16="http://schemas.microsoft.com/office/drawing/2014/main" id="{F5DF2FF8-A83D-6668-2FCD-B29FF5526803}"/>
              </a:ext>
            </a:extLst>
          </p:cNvPr>
          <p:cNvSpPr/>
          <p:nvPr/>
        </p:nvSpPr>
        <p:spPr>
          <a:xfrm>
            <a:off x="1671140" y="5100365"/>
            <a:ext cx="4166889" cy="1222812"/>
          </a:xfrm>
          <a:prstGeom prst="roundRect">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dirty="0">
                <a:ea typeface="+mn-lt"/>
                <a:cs typeface="+mn-lt"/>
              </a:rPr>
              <a:t>The payment results are displayed. "No records </a:t>
            </a:r>
            <a:r>
              <a:rPr lang="en-US" sz="1400">
                <a:ea typeface="+mn-lt"/>
                <a:cs typeface="+mn-lt"/>
              </a:rPr>
              <a:t>found indicates that there are no error records.</a:t>
            </a:r>
            <a:endParaRPr lang="en-US" sz="1400" dirty="0">
              <a:cs typeface="Calibri"/>
            </a:endParaRPr>
          </a:p>
        </p:txBody>
      </p:sp>
    </p:spTree>
    <p:extLst>
      <p:ext uri="{BB962C8B-B14F-4D97-AF65-F5344CB8AC3E}">
        <p14:creationId xmlns:p14="http://schemas.microsoft.com/office/powerpoint/2010/main" val="2006590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82BF312-30FC-BBD7-7C00-6CCCEDD2659E}"/>
              </a:ext>
            </a:extLst>
          </p:cNvPr>
          <p:cNvPicPr>
            <a:picLocks noChangeAspect="1"/>
          </p:cNvPicPr>
          <p:nvPr/>
        </p:nvPicPr>
        <p:blipFill rotWithShape="1">
          <a:blip r:embed="rId2"/>
          <a:srcRect r="82" b="1180"/>
          <a:stretch/>
        </p:blipFill>
        <p:spPr>
          <a:xfrm>
            <a:off x="559833" y="1058152"/>
            <a:ext cx="10524712" cy="5080593"/>
          </a:xfrm>
          <a:prstGeom prst="rect">
            <a:avLst/>
          </a:prstGeom>
        </p:spPr>
      </p:pic>
      <p:sp>
        <p:nvSpPr>
          <p:cNvPr id="4" name="TextBox 3">
            <a:extLst>
              <a:ext uri="{FF2B5EF4-FFF2-40B4-BE49-F238E27FC236}">
                <a16:creationId xmlns:a16="http://schemas.microsoft.com/office/drawing/2014/main" id="{080509DB-395F-137B-C368-8A35E66B71F6}"/>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View ACH Credit Payment – Pending Payments</a:t>
            </a:r>
          </a:p>
        </p:txBody>
      </p:sp>
      <p:sp>
        <p:nvSpPr>
          <p:cNvPr id="6" name="TextBox 5">
            <a:extLst>
              <a:ext uri="{FF2B5EF4-FFF2-40B4-BE49-F238E27FC236}">
                <a16:creationId xmlns:a16="http://schemas.microsoft.com/office/drawing/2014/main" id="{A542725E-2DDF-BA2B-1509-064D22669E33}"/>
              </a:ext>
            </a:extLst>
          </p:cNvPr>
          <p:cNvSpPr txBox="1"/>
          <p:nvPr/>
        </p:nvSpPr>
        <p:spPr>
          <a:xfrm>
            <a:off x="1244738" y="5725464"/>
            <a:ext cx="1041186" cy="323212"/>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3" name="Rectangle 2">
            <a:extLst>
              <a:ext uri="{FF2B5EF4-FFF2-40B4-BE49-F238E27FC236}">
                <a16:creationId xmlns:a16="http://schemas.microsoft.com/office/drawing/2014/main" id="{9FA37D08-09BF-D61B-B7B6-3486BEC8BDEB}"/>
              </a:ext>
            </a:extLst>
          </p:cNvPr>
          <p:cNvSpPr/>
          <p:nvPr/>
        </p:nvSpPr>
        <p:spPr>
          <a:xfrm flipV="1">
            <a:off x="789010" y="3930191"/>
            <a:ext cx="924832" cy="124691"/>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 name="Rectangle 7">
            <a:extLst>
              <a:ext uri="{FF2B5EF4-FFF2-40B4-BE49-F238E27FC236}">
                <a16:creationId xmlns:a16="http://schemas.microsoft.com/office/drawing/2014/main" id="{126B7E12-7605-C0FF-04FD-569E94BEDD21}"/>
              </a:ext>
            </a:extLst>
          </p:cNvPr>
          <p:cNvSpPr/>
          <p:nvPr/>
        </p:nvSpPr>
        <p:spPr>
          <a:xfrm flipV="1">
            <a:off x="789010" y="4153215"/>
            <a:ext cx="924832" cy="161861"/>
          </a:xfrm>
          <a:prstGeom prst="rect">
            <a:avLst/>
          </a:prstGeom>
          <a:solidFill>
            <a:srgbClr val="CFD3E3"/>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 name="Rectangle 9">
            <a:extLst>
              <a:ext uri="{FF2B5EF4-FFF2-40B4-BE49-F238E27FC236}">
                <a16:creationId xmlns:a16="http://schemas.microsoft.com/office/drawing/2014/main" id="{E54596C9-7E78-A7EA-A57D-7F757EAFC787}"/>
              </a:ext>
            </a:extLst>
          </p:cNvPr>
          <p:cNvSpPr/>
          <p:nvPr/>
        </p:nvSpPr>
        <p:spPr>
          <a:xfrm flipV="1">
            <a:off x="789010" y="4394825"/>
            <a:ext cx="980588" cy="124691"/>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Rectangle 12">
            <a:extLst>
              <a:ext uri="{FF2B5EF4-FFF2-40B4-BE49-F238E27FC236}">
                <a16:creationId xmlns:a16="http://schemas.microsoft.com/office/drawing/2014/main" id="{3E55FB98-FA4D-4846-4ADC-BE2C5D218E35}"/>
              </a:ext>
            </a:extLst>
          </p:cNvPr>
          <p:cNvSpPr/>
          <p:nvPr/>
        </p:nvSpPr>
        <p:spPr>
          <a:xfrm flipV="1">
            <a:off x="789010" y="4608556"/>
            <a:ext cx="924832" cy="161861"/>
          </a:xfrm>
          <a:prstGeom prst="rect">
            <a:avLst/>
          </a:prstGeom>
          <a:solidFill>
            <a:srgbClr val="CFD3E3"/>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3908D3D3-4E04-50CF-8012-BB248D01230B}"/>
              </a:ext>
            </a:extLst>
          </p:cNvPr>
          <p:cNvSpPr/>
          <p:nvPr/>
        </p:nvSpPr>
        <p:spPr>
          <a:xfrm>
            <a:off x="5221367" y="5438070"/>
            <a:ext cx="3725275" cy="919744"/>
          </a:xfrm>
          <a:prstGeom prst="roundRect">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dirty="0">
                <a:ea typeface="+mn-lt"/>
                <a:cs typeface="+mn-lt"/>
              </a:rPr>
              <a:t>This screen is shown when there are errors in the ach payment data. User can download an excel file to see the data.</a:t>
            </a:r>
            <a:endParaRPr lang="en-US" sz="1400" dirty="0">
              <a:cs typeface="Calibri"/>
            </a:endParaRPr>
          </a:p>
        </p:txBody>
      </p:sp>
    </p:spTree>
    <p:extLst>
      <p:ext uri="{BB962C8B-B14F-4D97-AF65-F5344CB8AC3E}">
        <p14:creationId xmlns:p14="http://schemas.microsoft.com/office/powerpoint/2010/main" val="199156362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3CDFA34-6024-4C17-BAC5-6D355A235F52}"/>
              </a:ext>
            </a:extLst>
          </p:cNvPr>
          <p:cNvSpPr txBox="1"/>
          <p:nvPr/>
        </p:nvSpPr>
        <p:spPr>
          <a:xfrm>
            <a:off x="6223676" y="3028819"/>
            <a:ext cx="925936" cy="297454"/>
          </a:xfrm>
          <a:prstGeom prst="rect">
            <a:avLst/>
          </a:prstGeom>
          <a:noFill/>
        </p:spPr>
        <p:txBody>
          <a:bodyPr wrap="square" rtlCol="0">
            <a:spAutoFit/>
          </a:bodyPr>
          <a:lstStyle/>
          <a:p>
            <a:r>
              <a:rPr lang="en-US" sz="1333">
                <a:solidFill>
                  <a:schemeClr val="bg1"/>
                </a:solidFill>
              </a:rPr>
              <a:t>Text 03</a:t>
            </a:r>
          </a:p>
        </p:txBody>
      </p:sp>
      <p:sp>
        <p:nvSpPr>
          <p:cNvPr id="11" name="Rectangle 10">
            <a:extLst>
              <a:ext uri="{FF2B5EF4-FFF2-40B4-BE49-F238E27FC236}">
                <a16:creationId xmlns:a16="http://schemas.microsoft.com/office/drawing/2014/main" id="{BE169C1E-5C15-4B31-8C1D-DFBBA6D4DB35}"/>
              </a:ext>
            </a:extLst>
          </p:cNvPr>
          <p:cNvSpPr/>
          <p:nvPr/>
        </p:nvSpPr>
        <p:spPr>
          <a:xfrm>
            <a:off x="3474787" y="2704877"/>
            <a:ext cx="7897705" cy="1305673"/>
          </a:xfrm>
          <a:prstGeom prst="rect">
            <a:avLst/>
          </a:prstGeom>
          <a:solidFill>
            <a:srgbClr val="ED7D31"/>
          </a:solidFill>
          <a:ln>
            <a:noFill/>
          </a:ln>
        </p:spPr>
        <p:style>
          <a:lnRef idx="1">
            <a:schemeClr val="accent4"/>
          </a:lnRef>
          <a:fillRef idx="3">
            <a:schemeClr val="accent4"/>
          </a:fillRef>
          <a:effectRef idx="2">
            <a:schemeClr val="accent4"/>
          </a:effectRef>
          <a:fontRef idx="minor">
            <a:schemeClr val="lt1"/>
          </a:fontRef>
        </p:style>
        <p:txBody>
          <a:bodyPr lIns="121920" tIns="60960" rIns="121920" bIns="60960" rtlCol="0" anchor="ctr"/>
          <a:lstStyle/>
          <a:p>
            <a:pPr algn="ctr"/>
            <a:r>
              <a:rPr lang="en-US" sz="3200" b="1">
                <a:solidFill>
                  <a:schemeClr val="bg1"/>
                </a:solidFill>
                <a:ea typeface="+mn-lt"/>
                <a:cs typeface="+mn-lt"/>
              </a:rPr>
              <a:t> 10. Update ACH Credit Payment</a:t>
            </a:r>
            <a:endParaRPr lang="en-US" sz="2400" b="1">
              <a:solidFill>
                <a:schemeClr val="bg1"/>
              </a:solidFill>
              <a:ea typeface="Calibri"/>
              <a:cs typeface="Calibri"/>
            </a:endParaRPr>
          </a:p>
        </p:txBody>
      </p:sp>
      <p:sp>
        <p:nvSpPr>
          <p:cNvPr id="4" name="TextBox 3">
            <a:extLst>
              <a:ext uri="{FF2B5EF4-FFF2-40B4-BE49-F238E27FC236}">
                <a16:creationId xmlns:a16="http://schemas.microsoft.com/office/drawing/2014/main" id="{35F95362-80E3-3D8E-568B-B65D24F9CF2C}"/>
              </a:ext>
            </a:extLst>
          </p:cNvPr>
          <p:cNvSpPr txBox="1"/>
          <p:nvPr/>
        </p:nvSpPr>
        <p:spPr>
          <a:xfrm>
            <a:off x="1902645" y="71098"/>
            <a:ext cx="5561929" cy="492443"/>
          </a:xfrm>
          <a:prstGeom prst="rect">
            <a:avLst/>
          </a:prstGeom>
          <a:noFill/>
        </p:spPr>
        <p:txBody>
          <a:bodyPr wrap="square" lIns="121920" tIns="60960" rIns="121920" bIns="60960" rtlCol="0" anchor="t">
            <a:spAutoFit/>
          </a:bodyPr>
          <a:lstStyle/>
          <a:p>
            <a:r>
              <a:rPr lang="en-US" sz="2400">
                <a:ea typeface="+mn-lt"/>
                <a:cs typeface="+mn-lt"/>
              </a:rPr>
              <a:t>Employer User Guide</a:t>
            </a:r>
            <a:endParaRPr lang="en-US"/>
          </a:p>
        </p:txBody>
      </p:sp>
      <p:sp>
        <p:nvSpPr>
          <p:cNvPr id="2" name="Oval 1">
            <a:extLst>
              <a:ext uri="{FF2B5EF4-FFF2-40B4-BE49-F238E27FC236}">
                <a16:creationId xmlns:a16="http://schemas.microsoft.com/office/drawing/2014/main" id="{55F9F646-E154-45E7-A63C-58CE7A1D470F}"/>
              </a:ext>
            </a:extLst>
          </p:cNvPr>
          <p:cNvSpPr/>
          <p:nvPr/>
        </p:nvSpPr>
        <p:spPr>
          <a:xfrm>
            <a:off x="721032" y="1783078"/>
            <a:ext cx="3291840" cy="3291840"/>
          </a:xfrm>
          <a:prstGeom prst="ellipse">
            <a:avLst/>
          </a:prstGeom>
          <a:solidFill>
            <a:schemeClr val="bg1"/>
          </a:solidFill>
          <a:ln w="571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5" descr="Icon&#10;&#10;Description automatically generated">
            <a:extLst>
              <a:ext uri="{FF2B5EF4-FFF2-40B4-BE49-F238E27FC236}">
                <a16:creationId xmlns:a16="http://schemas.microsoft.com/office/drawing/2014/main" id="{FB28BE77-2FE1-6EE6-615B-E203C5BBF142}"/>
              </a:ext>
            </a:extLst>
          </p:cNvPr>
          <p:cNvPicPr>
            <a:picLocks noChangeAspect="1"/>
          </p:cNvPicPr>
          <p:nvPr/>
        </p:nvPicPr>
        <p:blipFill>
          <a:blip r:embed="rId3"/>
          <a:stretch>
            <a:fillRect/>
          </a:stretch>
        </p:blipFill>
        <p:spPr>
          <a:xfrm>
            <a:off x="1250445" y="2349500"/>
            <a:ext cx="2262442" cy="2262442"/>
          </a:xfrm>
          <a:prstGeom prst="ellipse">
            <a:avLst/>
          </a:prstGeom>
        </p:spPr>
      </p:pic>
    </p:spTree>
    <p:extLst>
      <p:ext uri="{BB962C8B-B14F-4D97-AF65-F5344CB8AC3E}">
        <p14:creationId xmlns:p14="http://schemas.microsoft.com/office/powerpoint/2010/main" val="261260641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20BA23-B2C8-99EF-B0A4-B34D31FE3F76}"/>
              </a:ext>
            </a:extLst>
          </p:cNvPr>
          <p:cNvPicPr>
            <a:picLocks noChangeAspect="1"/>
          </p:cNvPicPr>
          <p:nvPr/>
        </p:nvPicPr>
        <p:blipFill>
          <a:blip r:embed="rId2"/>
          <a:stretch>
            <a:fillRect/>
          </a:stretch>
        </p:blipFill>
        <p:spPr>
          <a:xfrm>
            <a:off x="643467" y="2351346"/>
            <a:ext cx="10905066" cy="2155307"/>
          </a:xfrm>
          <a:prstGeom prst="rect">
            <a:avLst/>
          </a:prstGeom>
        </p:spPr>
      </p:pic>
      <p:sp>
        <p:nvSpPr>
          <p:cNvPr id="2" name="TextBox 1">
            <a:extLst>
              <a:ext uri="{FF2B5EF4-FFF2-40B4-BE49-F238E27FC236}">
                <a16:creationId xmlns:a16="http://schemas.microsoft.com/office/drawing/2014/main" id="{2AE90C49-3396-9917-D0DE-5665EBAD319D}"/>
              </a:ext>
            </a:extLst>
          </p:cNvPr>
          <p:cNvSpPr txBox="1"/>
          <p:nvPr/>
        </p:nvSpPr>
        <p:spPr>
          <a:xfrm>
            <a:off x="7184875" y="3075782"/>
            <a:ext cx="1707935" cy="461757"/>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6" name="TextBox 5">
            <a:extLst>
              <a:ext uri="{FF2B5EF4-FFF2-40B4-BE49-F238E27FC236}">
                <a16:creationId xmlns:a16="http://schemas.microsoft.com/office/drawing/2014/main" id="{A72315BC-DACE-0F13-40B0-F4B021023096}"/>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Update ACH Credit Payment</a:t>
            </a:r>
          </a:p>
        </p:txBody>
      </p:sp>
      <p:sp>
        <p:nvSpPr>
          <p:cNvPr id="4" name="Rectangle: Rounded Corners 3">
            <a:extLst>
              <a:ext uri="{FF2B5EF4-FFF2-40B4-BE49-F238E27FC236}">
                <a16:creationId xmlns:a16="http://schemas.microsoft.com/office/drawing/2014/main" id="{AAC1312A-DD9B-8305-59E2-D10F9D3366B2}"/>
              </a:ext>
            </a:extLst>
          </p:cNvPr>
          <p:cNvSpPr/>
          <p:nvPr/>
        </p:nvSpPr>
        <p:spPr>
          <a:xfrm>
            <a:off x="1489299" y="4702047"/>
            <a:ext cx="7007071" cy="1092926"/>
          </a:xfrm>
          <a:prstGeom prst="roundRect">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dirty="0">
                <a:ea typeface="+mn-lt"/>
                <a:cs typeface="+mn-lt"/>
              </a:rPr>
              <a:t>This process is used to update any error records in the ACH credit payment so that the payment can be applied. The user starts this process by selecting the highlighted menu option</a:t>
            </a:r>
            <a:endParaRPr lang="en-US" dirty="0"/>
          </a:p>
        </p:txBody>
      </p:sp>
    </p:spTree>
    <p:extLst>
      <p:ext uri="{BB962C8B-B14F-4D97-AF65-F5344CB8AC3E}">
        <p14:creationId xmlns:p14="http://schemas.microsoft.com/office/powerpoint/2010/main" val="1063070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Graphical user interface, text, chat or text message&#10;&#10;Description automatically generated">
            <a:extLst>
              <a:ext uri="{FF2B5EF4-FFF2-40B4-BE49-F238E27FC236}">
                <a16:creationId xmlns:a16="http://schemas.microsoft.com/office/drawing/2014/main" id="{4BEE998D-7161-1C83-4930-A82E0CAAA0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5174713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CEF3975-170B-CC19-3B16-4A4DC2AA761A}"/>
              </a:ext>
            </a:extLst>
          </p:cNvPr>
          <p:cNvPicPr>
            <a:picLocks noChangeAspect="1"/>
          </p:cNvPicPr>
          <p:nvPr/>
        </p:nvPicPr>
        <p:blipFill>
          <a:blip r:embed="rId2"/>
          <a:stretch>
            <a:fillRect/>
          </a:stretch>
        </p:blipFill>
        <p:spPr>
          <a:xfrm>
            <a:off x="643467" y="2122767"/>
            <a:ext cx="10905066" cy="2612465"/>
          </a:xfrm>
          <a:prstGeom prst="rect">
            <a:avLst/>
          </a:prstGeom>
        </p:spPr>
      </p:pic>
      <p:sp>
        <p:nvSpPr>
          <p:cNvPr id="4" name="TextBox 3">
            <a:extLst>
              <a:ext uri="{FF2B5EF4-FFF2-40B4-BE49-F238E27FC236}">
                <a16:creationId xmlns:a16="http://schemas.microsoft.com/office/drawing/2014/main" id="{FE04E80C-4745-23A8-E6C5-14D9E98FB3A2}"/>
              </a:ext>
            </a:extLst>
          </p:cNvPr>
          <p:cNvSpPr txBox="1"/>
          <p:nvPr/>
        </p:nvSpPr>
        <p:spPr>
          <a:xfrm>
            <a:off x="2405056" y="3777169"/>
            <a:ext cx="339800" cy="297234"/>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6" name="TextBox 5">
            <a:extLst>
              <a:ext uri="{FF2B5EF4-FFF2-40B4-BE49-F238E27FC236}">
                <a16:creationId xmlns:a16="http://schemas.microsoft.com/office/drawing/2014/main" id="{98F3F080-167B-2B6D-3A10-3CA045D1F785}"/>
              </a:ext>
            </a:extLst>
          </p:cNvPr>
          <p:cNvSpPr txBox="1"/>
          <p:nvPr/>
        </p:nvSpPr>
        <p:spPr>
          <a:xfrm>
            <a:off x="10163602" y="4340010"/>
            <a:ext cx="642867" cy="236620"/>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8" name="TextBox 7">
            <a:extLst>
              <a:ext uri="{FF2B5EF4-FFF2-40B4-BE49-F238E27FC236}">
                <a16:creationId xmlns:a16="http://schemas.microsoft.com/office/drawing/2014/main" id="{B09D9263-0828-BBEB-3E25-2FDE52A652BC}"/>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Update ACH Credit Payment</a:t>
            </a:r>
          </a:p>
        </p:txBody>
      </p:sp>
      <p:sp>
        <p:nvSpPr>
          <p:cNvPr id="3" name="Rectangle: Rounded Corners 2">
            <a:extLst>
              <a:ext uri="{FF2B5EF4-FFF2-40B4-BE49-F238E27FC236}">
                <a16:creationId xmlns:a16="http://schemas.microsoft.com/office/drawing/2014/main" id="{AF8FC4D3-CCCF-420D-D4D2-556972ED3AD0}"/>
              </a:ext>
            </a:extLst>
          </p:cNvPr>
          <p:cNvSpPr/>
          <p:nvPr/>
        </p:nvSpPr>
        <p:spPr>
          <a:xfrm>
            <a:off x="2311913" y="5204274"/>
            <a:ext cx="7076343" cy="633994"/>
          </a:xfrm>
          <a:prstGeom prst="roundRect">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dirty="0">
                <a:ea typeface="+mn-lt"/>
                <a:cs typeface="+mn-lt"/>
              </a:rPr>
              <a:t>The payments made will be listed on the screen by payment date. The user selects a payment record and clicks on "Next".</a:t>
            </a:r>
            <a:endParaRPr lang="en-US" dirty="0"/>
          </a:p>
        </p:txBody>
      </p:sp>
    </p:spTree>
    <p:extLst>
      <p:ext uri="{BB962C8B-B14F-4D97-AF65-F5344CB8AC3E}">
        <p14:creationId xmlns:p14="http://schemas.microsoft.com/office/powerpoint/2010/main" val="138946930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descr="Table&#10;&#10;Description automatically generated">
            <a:extLst>
              <a:ext uri="{FF2B5EF4-FFF2-40B4-BE49-F238E27FC236}">
                <a16:creationId xmlns:a16="http://schemas.microsoft.com/office/drawing/2014/main" id="{60404F82-172C-FBF8-6CDB-FF80AEBA63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6999167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Timeline&#10;&#10;Description automatically generated">
            <a:extLst>
              <a:ext uri="{FF2B5EF4-FFF2-40B4-BE49-F238E27FC236}">
                <a16:creationId xmlns:a16="http://schemas.microsoft.com/office/drawing/2014/main" id="{A2454447-8226-030F-276A-0FF73F99BC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9290758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Graphical user interface, timeline&#10;&#10;Description automatically generated">
            <a:extLst>
              <a:ext uri="{FF2B5EF4-FFF2-40B4-BE49-F238E27FC236}">
                <a16:creationId xmlns:a16="http://schemas.microsoft.com/office/drawing/2014/main" id="{F8BDB575-A5E3-1E6B-2722-6A3E90DA9D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1278962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C87267DF-8FC9-ECEA-3E4D-BF3111B93F1F}"/>
              </a:ext>
            </a:extLst>
          </p:cNvPr>
          <p:cNvPicPr>
            <a:picLocks noChangeAspect="1"/>
          </p:cNvPicPr>
          <p:nvPr/>
        </p:nvPicPr>
        <p:blipFill rotWithShape="1">
          <a:blip r:embed="rId2"/>
          <a:srcRect l="556" r="-79" b="422"/>
          <a:stretch/>
        </p:blipFill>
        <p:spPr>
          <a:xfrm>
            <a:off x="478945" y="2118114"/>
            <a:ext cx="10853115" cy="2041622"/>
          </a:xfrm>
          <a:prstGeom prst="rect">
            <a:avLst/>
          </a:prstGeom>
        </p:spPr>
      </p:pic>
      <p:sp>
        <p:nvSpPr>
          <p:cNvPr id="4" name="TextBox 3">
            <a:extLst>
              <a:ext uri="{FF2B5EF4-FFF2-40B4-BE49-F238E27FC236}">
                <a16:creationId xmlns:a16="http://schemas.microsoft.com/office/drawing/2014/main" id="{4DEF47EC-0588-D88B-A1C0-795B0F56776E}"/>
              </a:ext>
            </a:extLst>
          </p:cNvPr>
          <p:cNvSpPr txBox="1"/>
          <p:nvPr/>
        </p:nvSpPr>
        <p:spPr>
          <a:xfrm>
            <a:off x="8908034" y="3803146"/>
            <a:ext cx="1690617" cy="271257"/>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6" name="TextBox 5">
            <a:extLst>
              <a:ext uri="{FF2B5EF4-FFF2-40B4-BE49-F238E27FC236}">
                <a16:creationId xmlns:a16="http://schemas.microsoft.com/office/drawing/2014/main" id="{47ECAB92-0A99-6E7E-2219-19BA22E2BD8A}"/>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Update ACH Credit Payment - Confirmation</a:t>
            </a:r>
          </a:p>
        </p:txBody>
      </p:sp>
      <p:sp>
        <p:nvSpPr>
          <p:cNvPr id="3" name="Rectangle: Rounded Corners 2">
            <a:extLst>
              <a:ext uri="{FF2B5EF4-FFF2-40B4-BE49-F238E27FC236}">
                <a16:creationId xmlns:a16="http://schemas.microsoft.com/office/drawing/2014/main" id="{5A88612D-C310-092B-EB46-0886CF892BF4}"/>
              </a:ext>
            </a:extLst>
          </p:cNvPr>
          <p:cNvSpPr/>
          <p:nvPr/>
        </p:nvSpPr>
        <p:spPr>
          <a:xfrm>
            <a:off x="4138981" y="4355683"/>
            <a:ext cx="4357389" cy="633994"/>
          </a:xfrm>
          <a:prstGeom prst="roundRect">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dirty="0">
                <a:ea typeface="+mn-lt"/>
                <a:cs typeface="+mn-lt"/>
              </a:rPr>
              <a:t>The user can select another payment record to update by selecting on the highlighted button.</a:t>
            </a:r>
            <a:endParaRPr lang="en-US" dirty="0"/>
          </a:p>
        </p:txBody>
      </p:sp>
    </p:spTree>
    <p:extLst>
      <p:ext uri="{BB962C8B-B14F-4D97-AF65-F5344CB8AC3E}">
        <p14:creationId xmlns:p14="http://schemas.microsoft.com/office/powerpoint/2010/main" val="122272385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3CDFA34-6024-4C17-BAC5-6D355A235F52}"/>
              </a:ext>
            </a:extLst>
          </p:cNvPr>
          <p:cNvSpPr txBox="1"/>
          <p:nvPr/>
        </p:nvSpPr>
        <p:spPr>
          <a:xfrm>
            <a:off x="6223676" y="3028819"/>
            <a:ext cx="925936" cy="297454"/>
          </a:xfrm>
          <a:prstGeom prst="rect">
            <a:avLst/>
          </a:prstGeom>
          <a:noFill/>
        </p:spPr>
        <p:txBody>
          <a:bodyPr wrap="square" rtlCol="0">
            <a:spAutoFit/>
          </a:bodyPr>
          <a:lstStyle/>
          <a:p>
            <a:r>
              <a:rPr lang="en-US" sz="1333">
                <a:solidFill>
                  <a:schemeClr val="bg1"/>
                </a:solidFill>
              </a:rPr>
              <a:t>Text 03</a:t>
            </a:r>
          </a:p>
        </p:txBody>
      </p:sp>
      <p:sp>
        <p:nvSpPr>
          <p:cNvPr id="11" name="Rectangle 10">
            <a:extLst>
              <a:ext uri="{FF2B5EF4-FFF2-40B4-BE49-F238E27FC236}">
                <a16:creationId xmlns:a16="http://schemas.microsoft.com/office/drawing/2014/main" id="{BE169C1E-5C15-4B31-8C1D-DFBBA6D4DB35}"/>
              </a:ext>
            </a:extLst>
          </p:cNvPr>
          <p:cNvSpPr/>
          <p:nvPr/>
        </p:nvSpPr>
        <p:spPr>
          <a:xfrm>
            <a:off x="3474787" y="2704877"/>
            <a:ext cx="7897705" cy="1305673"/>
          </a:xfrm>
          <a:prstGeom prst="rect">
            <a:avLst/>
          </a:prstGeom>
          <a:solidFill>
            <a:srgbClr val="ED7D31"/>
          </a:solidFill>
          <a:ln>
            <a:noFill/>
          </a:ln>
        </p:spPr>
        <p:style>
          <a:lnRef idx="1">
            <a:schemeClr val="accent4"/>
          </a:lnRef>
          <a:fillRef idx="3">
            <a:schemeClr val="accent4"/>
          </a:fillRef>
          <a:effectRef idx="2">
            <a:schemeClr val="accent4"/>
          </a:effectRef>
          <a:fontRef idx="minor">
            <a:schemeClr val="lt1"/>
          </a:fontRef>
        </p:style>
        <p:txBody>
          <a:bodyPr lIns="121920" tIns="60960" rIns="121920" bIns="60960" rtlCol="0" anchor="ctr"/>
          <a:lstStyle/>
          <a:p>
            <a:pPr algn="ctr"/>
            <a:r>
              <a:rPr lang="en-US" sz="3200" b="1">
                <a:solidFill>
                  <a:schemeClr val="bg1"/>
                </a:solidFill>
                <a:ea typeface="+mn-lt"/>
                <a:cs typeface="+mn-lt"/>
              </a:rPr>
              <a:t> 11. Cancel Scheduled Payment</a:t>
            </a:r>
            <a:endParaRPr lang="en-US" sz="2400" b="1">
              <a:solidFill>
                <a:schemeClr val="bg1"/>
              </a:solidFill>
              <a:ea typeface="Calibri"/>
              <a:cs typeface="Calibri"/>
            </a:endParaRPr>
          </a:p>
        </p:txBody>
      </p:sp>
      <p:sp>
        <p:nvSpPr>
          <p:cNvPr id="4" name="TextBox 3">
            <a:extLst>
              <a:ext uri="{FF2B5EF4-FFF2-40B4-BE49-F238E27FC236}">
                <a16:creationId xmlns:a16="http://schemas.microsoft.com/office/drawing/2014/main" id="{35F95362-80E3-3D8E-568B-B65D24F9CF2C}"/>
              </a:ext>
            </a:extLst>
          </p:cNvPr>
          <p:cNvSpPr txBox="1"/>
          <p:nvPr/>
        </p:nvSpPr>
        <p:spPr>
          <a:xfrm>
            <a:off x="1902645" y="71098"/>
            <a:ext cx="5561929" cy="492443"/>
          </a:xfrm>
          <a:prstGeom prst="rect">
            <a:avLst/>
          </a:prstGeom>
          <a:noFill/>
        </p:spPr>
        <p:txBody>
          <a:bodyPr wrap="square" lIns="121920" tIns="60960" rIns="121920" bIns="60960" rtlCol="0" anchor="t">
            <a:spAutoFit/>
          </a:bodyPr>
          <a:lstStyle/>
          <a:p>
            <a:r>
              <a:rPr lang="en-US" sz="2400">
                <a:ea typeface="+mn-lt"/>
                <a:cs typeface="+mn-lt"/>
              </a:rPr>
              <a:t>Employer User Guide</a:t>
            </a:r>
            <a:endParaRPr lang="en-US"/>
          </a:p>
        </p:txBody>
      </p:sp>
      <p:sp>
        <p:nvSpPr>
          <p:cNvPr id="2" name="Oval 1">
            <a:extLst>
              <a:ext uri="{FF2B5EF4-FFF2-40B4-BE49-F238E27FC236}">
                <a16:creationId xmlns:a16="http://schemas.microsoft.com/office/drawing/2014/main" id="{55F9F646-E154-45E7-A63C-58CE7A1D470F}"/>
              </a:ext>
            </a:extLst>
          </p:cNvPr>
          <p:cNvSpPr/>
          <p:nvPr/>
        </p:nvSpPr>
        <p:spPr>
          <a:xfrm>
            <a:off x="721032" y="1783078"/>
            <a:ext cx="3291840" cy="3291840"/>
          </a:xfrm>
          <a:prstGeom prst="ellipse">
            <a:avLst/>
          </a:prstGeom>
          <a:solidFill>
            <a:schemeClr val="bg1"/>
          </a:solidFill>
          <a:ln w="571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5" descr="Icon&#10;&#10;Description automatically generated">
            <a:extLst>
              <a:ext uri="{FF2B5EF4-FFF2-40B4-BE49-F238E27FC236}">
                <a16:creationId xmlns:a16="http://schemas.microsoft.com/office/drawing/2014/main" id="{FB28BE77-2FE1-6EE6-615B-E203C5BBF142}"/>
              </a:ext>
            </a:extLst>
          </p:cNvPr>
          <p:cNvPicPr>
            <a:picLocks noChangeAspect="1"/>
          </p:cNvPicPr>
          <p:nvPr/>
        </p:nvPicPr>
        <p:blipFill>
          <a:blip r:embed="rId3"/>
          <a:stretch>
            <a:fillRect/>
          </a:stretch>
        </p:blipFill>
        <p:spPr>
          <a:xfrm>
            <a:off x="1250445" y="2349500"/>
            <a:ext cx="2262442" cy="2262442"/>
          </a:xfrm>
          <a:prstGeom prst="ellipse">
            <a:avLst/>
          </a:prstGeom>
        </p:spPr>
      </p:pic>
    </p:spTree>
    <p:extLst>
      <p:ext uri="{BB962C8B-B14F-4D97-AF65-F5344CB8AC3E}">
        <p14:creationId xmlns:p14="http://schemas.microsoft.com/office/powerpoint/2010/main" val="395290789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CD8A046A-70F1-C5BE-A07E-D09291E8759F}"/>
              </a:ext>
            </a:extLst>
          </p:cNvPr>
          <p:cNvPicPr>
            <a:picLocks noChangeAspect="1"/>
          </p:cNvPicPr>
          <p:nvPr/>
        </p:nvPicPr>
        <p:blipFill rotWithShape="1">
          <a:blip r:embed="rId2"/>
          <a:srcRect l="1272" r="91" b="529"/>
          <a:stretch/>
        </p:blipFill>
        <p:spPr>
          <a:xfrm>
            <a:off x="1451264" y="1610059"/>
            <a:ext cx="9402074" cy="1620355"/>
          </a:xfrm>
          <a:prstGeom prst="rect">
            <a:avLst/>
          </a:prstGeom>
        </p:spPr>
      </p:pic>
      <p:sp>
        <p:nvSpPr>
          <p:cNvPr id="4" name="TextBox 3">
            <a:extLst>
              <a:ext uri="{FF2B5EF4-FFF2-40B4-BE49-F238E27FC236}">
                <a16:creationId xmlns:a16="http://schemas.microsoft.com/office/drawing/2014/main" id="{3B84AFDB-77C2-EF9A-F55F-ED3667EBCBB6}"/>
              </a:ext>
            </a:extLst>
          </p:cNvPr>
          <p:cNvSpPr txBox="1"/>
          <p:nvPr/>
        </p:nvSpPr>
        <p:spPr>
          <a:xfrm>
            <a:off x="5539648" y="1854851"/>
            <a:ext cx="1456821" cy="418460"/>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6" name="TextBox 5">
            <a:extLst>
              <a:ext uri="{FF2B5EF4-FFF2-40B4-BE49-F238E27FC236}">
                <a16:creationId xmlns:a16="http://schemas.microsoft.com/office/drawing/2014/main" id="{CE498696-BE4D-17D0-3F85-19807EC2FA60}"/>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Cancel Scheduled Payment </a:t>
            </a:r>
          </a:p>
        </p:txBody>
      </p:sp>
      <p:sp>
        <p:nvSpPr>
          <p:cNvPr id="10" name="Rectangle: Rounded Corners 9">
            <a:extLst>
              <a:ext uri="{FF2B5EF4-FFF2-40B4-BE49-F238E27FC236}">
                <a16:creationId xmlns:a16="http://schemas.microsoft.com/office/drawing/2014/main" id="{E7D4606F-7151-D968-C385-46E12570106E}"/>
              </a:ext>
            </a:extLst>
          </p:cNvPr>
          <p:cNvSpPr/>
          <p:nvPr/>
        </p:nvSpPr>
        <p:spPr>
          <a:xfrm>
            <a:off x="7593958" y="1281706"/>
            <a:ext cx="2097366" cy="434835"/>
          </a:xfrm>
          <a:prstGeom prst="roundRect">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a:ea typeface="+mn-lt"/>
                <a:cs typeface="+mn-lt"/>
              </a:rPr>
              <a:t>Click  </a:t>
            </a:r>
            <a:r>
              <a:rPr lang="en-US" sz="1400" b="1">
                <a:ea typeface="+mn-lt"/>
                <a:cs typeface="+mn-lt"/>
              </a:rPr>
              <a:t>Cancel Scheduled Payments</a:t>
            </a:r>
            <a:endParaRPr lang="en-US" sz="1400">
              <a:cs typeface="Calibri"/>
            </a:endParaRPr>
          </a:p>
        </p:txBody>
      </p:sp>
    </p:spTree>
    <p:extLst>
      <p:ext uri="{BB962C8B-B14F-4D97-AF65-F5344CB8AC3E}">
        <p14:creationId xmlns:p14="http://schemas.microsoft.com/office/powerpoint/2010/main" val="348651936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pplication&#10;&#10;Description automatically generated">
            <a:extLst>
              <a:ext uri="{FF2B5EF4-FFF2-40B4-BE49-F238E27FC236}">
                <a16:creationId xmlns:a16="http://schemas.microsoft.com/office/drawing/2014/main" id="{093DF830-0440-B382-FBFC-5DA0C77CE6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8253520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Graphical user interface, application&#10;&#10;Description automatically generated">
            <a:extLst>
              <a:ext uri="{FF2B5EF4-FFF2-40B4-BE49-F238E27FC236}">
                <a16:creationId xmlns:a16="http://schemas.microsoft.com/office/drawing/2014/main" id="{A37FBE4B-CCF7-DAFB-B5B2-6C3E7F661E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5358499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 text, application&#10;&#10;Description automatically generated">
            <a:extLst>
              <a:ext uri="{FF2B5EF4-FFF2-40B4-BE49-F238E27FC236}">
                <a16:creationId xmlns:a16="http://schemas.microsoft.com/office/drawing/2014/main" id="{69A88AA2-E680-0175-D3F5-88976CA4C1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69955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C2DAEF2-0B70-EE55-CD30-0E5166585656}"/>
              </a:ext>
            </a:extLst>
          </p:cNvPr>
          <p:cNvSpPr txBox="1"/>
          <p:nvPr/>
        </p:nvSpPr>
        <p:spPr>
          <a:xfrm>
            <a:off x="1920815" y="238664"/>
            <a:ext cx="428157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TPA Registration - Confirmation</a:t>
            </a:r>
          </a:p>
        </p:txBody>
      </p:sp>
      <p:sp>
        <p:nvSpPr>
          <p:cNvPr id="6" name="Rectangle: Rounded Corners 5">
            <a:extLst>
              <a:ext uri="{FF2B5EF4-FFF2-40B4-BE49-F238E27FC236}">
                <a16:creationId xmlns:a16="http://schemas.microsoft.com/office/drawing/2014/main" id="{5D5CC514-D29E-8296-F6D2-D686D6320A99}"/>
              </a:ext>
            </a:extLst>
          </p:cNvPr>
          <p:cNvSpPr/>
          <p:nvPr/>
        </p:nvSpPr>
        <p:spPr>
          <a:xfrm>
            <a:off x="6047901" y="4904508"/>
            <a:ext cx="3977298" cy="7943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400" b="1" dirty="0">
                <a:cs typeface="Calibri" panose="020F0502020204030204"/>
              </a:rPr>
              <a:t>Third Party Online Signup Confirmation</a:t>
            </a:r>
            <a:r>
              <a:rPr lang="en-US" sz="1400" dirty="0">
                <a:cs typeface="Calibri" panose="020F0502020204030204"/>
              </a:rPr>
              <a:t> screen is displayed. Registration is complete. Manual process must be completed. See Section 2.</a:t>
            </a:r>
          </a:p>
        </p:txBody>
      </p:sp>
      <p:pic>
        <p:nvPicPr>
          <p:cNvPr id="13" name="Picture 12">
            <a:extLst>
              <a:ext uri="{FF2B5EF4-FFF2-40B4-BE49-F238E27FC236}">
                <a16:creationId xmlns:a16="http://schemas.microsoft.com/office/drawing/2014/main" id="{AFEDF88F-78A6-AF86-0147-8A4C7A0FCC10}"/>
              </a:ext>
            </a:extLst>
          </p:cNvPr>
          <p:cNvPicPr>
            <a:picLocks noChangeAspect="1"/>
          </p:cNvPicPr>
          <p:nvPr/>
        </p:nvPicPr>
        <p:blipFill>
          <a:blip r:embed="rId2"/>
          <a:stretch>
            <a:fillRect/>
          </a:stretch>
        </p:blipFill>
        <p:spPr>
          <a:xfrm>
            <a:off x="881714" y="1828800"/>
            <a:ext cx="10428571" cy="2650836"/>
          </a:xfrm>
          <a:prstGeom prst="rect">
            <a:avLst/>
          </a:prstGeom>
        </p:spPr>
      </p:pic>
    </p:spTree>
    <p:extLst>
      <p:ext uri="{BB962C8B-B14F-4D97-AF65-F5344CB8AC3E}">
        <p14:creationId xmlns:p14="http://schemas.microsoft.com/office/powerpoint/2010/main" val="288476085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 text, application&#10;&#10;Description automatically generated">
            <a:extLst>
              <a:ext uri="{FF2B5EF4-FFF2-40B4-BE49-F238E27FC236}">
                <a16:creationId xmlns:a16="http://schemas.microsoft.com/office/drawing/2014/main" id="{D3EA910E-C29D-A812-92ED-B705F56B14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4476512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 text, application&#10;&#10;Description automatically generated">
            <a:extLst>
              <a:ext uri="{FF2B5EF4-FFF2-40B4-BE49-F238E27FC236}">
                <a16:creationId xmlns:a16="http://schemas.microsoft.com/office/drawing/2014/main" id="{67E03EC7-6EDD-C953-EE07-E3FEF4064A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5868364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3CDFA34-6024-4C17-BAC5-6D355A235F52}"/>
              </a:ext>
            </a:extLst>
          </p:cNvPr>
          <p:cNvSpPr txBox="1"/>
          <p:nvPr/>
        </p:nvSpPr>
        <p:spPr>
          <a:xfrm>
            <a:off x="6223676" y="3028819"/>
            <a:ext cx="925936" cy="297454"/>
          </a:xfrm>
          <a:prstGeom prst="rect">
            <a:avLst/>
          </a:prstGeom>
          <a:noFill/>
        </p:spPr>
        <p:txBody>
          <a:bodyPr wrap="square" rtlCol="0">
            <a:spAutoFit/>
          </a:bodyPr>
          <a:lstStyle/>
          <a:p>
            <a:r>
              <a:rPr lang="en-US" sz="1333">
                <a:solidFill>
                  <a:schemeClr val="bg1"/>
                </a:solidFill>
              </a:rPr>
              <a:t>Text 03</a:t>
            </a:r>
          </a:p>
        </p:txBody>
      </p:sp>
      <p:sp>
        <p:nvSpPr>
          <p:cNvPr id="11" name="Rectangle 10">
            <a:extLst>
              <a:ext uri="{FF2B5EF4-FFF2-40B4-BE49-F238E27FC236}">
                <a16:creationId xmlns:a16="http://schemas.microsoft.com/office/drawing/2014/main" id="{BE169C1E-5C15-4B31-8C1D-DFBBA6D4DB35}"/>
              </a:ext>
            </a:extLst>
          </p:cNvPr>
          <p:cNvSpPr/>
          <p:nvPr/>
        </p:nvSpPr>
        <p:spPr>
          <a:xfrm>
            <a:off x="3474787" y="2704877"/>
            <a:ext cx="7897705" cy="1305673"/>
          </a:xfrm>
          <a:prstGeom prst="rect">
            <a:avLst/>
          </a:prstGeom>
          <a:solidFill>
            <a:srgbClr val="ED7D31"/>
          </a:solidFill>
          <a:ln>
            <a:noFill/>
          </a:ln>
        </p:spPr>
        <p:style>
          <a:lnRef idx="1">
            <a:schemeClr val="accent4"/>
          </a:lnRef>
          <a:fillRef idx="3">
            <a:schemeClr val="accent4"/>
          </a:fillRef>
          <a:effectRef idx="2">
            <a:schemeClr val="accent4"/>
          </a:effectRef>
          <a:fontRef idx="minor">
            <a:schemeClr val="lt1"/>
          </a:fontRef>
        </p:style>
        <p:txBody>
          <a:bodyPr lIns="121920" tIns="60960" rIns="121920" bIns="60960" rtlCol="0" anchor="ctr"/>
          <a:lstStyle/>
          <a:p>
            <a:pPr algn="ctr"/>
            <a:r>
              <a:rPr lang="en-US" sz="3200" b="1">
                <a:solidFill>
                  <a:schemeClr val="bg1"/>
                </a:solidFill>
                <a:ea typeface="+mn-lt"/>
                <a:cs typeface="+mn-lt"/>
              </a:rPr>
              <a:t> 12. Audits</a:t>
            </a:r>
            <a:endParaRPr lang="en-US" sz="2400" b="1">
              <a:solidFill>
                <a:schemeClr val="bg1"/>
              </a:solidFill>
              <a:ea typeface="Calibri"/>
              <a:cs typeface="Calibri"/>
            </a:endParaRPr>
          </a:p>
        </p:txBody>
      </p:sp>
      <p:sp>
        <p:nvSpPr>
          <p:cNvPr id="4" name="TextBox 3">
            <a:extLst>
              <a:ext uri="{FF2B5EF4-FFF2-40B4-BE49-F238E27FC236}">
                <a16:creationId xmlns:a16="http://schemas.microsoft.com/office/drawing/2014/main" id="{35F95362-80E3-3D8E-568B-B65D24F9CF2C}"/>
              </a:ext>
            </a:extLst>
          </p:cNvPr>
          <p:cNvSpPr txBox="1"/>
          <p:nvPr/>
        </p:nvSpPr>
        <p:spPr>
          <a:xfrm>
            <a:off x="1902645" y="71098"/>
            <a:ext cx="5561929" cy="492443"/>
          </a:xfrm>
          <a:prstGeom prst="rect">
            <a:avLst/>
          </a:prstGeom>
          <a:noFill/>
        </p:spPr>
        <p:txBody>
          <a:bodyPr wrap="square" lIns="121920" tIns="60960" rIns="121920" bIns="60960" rtlCol="0" anchor="t">
            <a:spAutoFit/>
          </a:bodyPr>
          <a:lstStyle/>
          <a:p>
            <a:r>
              <a:rPr lang="en-US" sz="2400">
                <a:ea typeface="+mn-lt"/>
                <a:cs typeface="+mn-lt"/>
              </a:rPr>
              <a:t>Employer User Guide</a:t>
            </a:r>
            <a:endParaRPr lang="en-US"/>
          </a:p>
        </p:txBody>
      </p:sp>
      <p:sp>
        <p:nvSpPr>
          <p:cNvPr id="2" name="Oval 1">
            <a:extLst>
              <a:ext uri="{FF2B5EF4-FFF2-40B4-BE49-F238E27FC236}">
                <a16:creationId xmlns:a16="http://schemas.microsoft.com/office/drawing/2014/main" id="{55F9F646-E154-45E7-A63C-58CE7A1D470F}"/>
              </a:ext>
            </a:extLst>
          </p:cNvPr>
          <p:cNvSpPr/>
          <p:nvPr/>
        </p:nvSpPr>
        <p:spPr>
          <a:xfrm>
            <a:off x="721032" y="1783078"/>
            <a:ext cx="3291840" cy="3291840"/>
          </a:xfrm>
          <a:prstGeom prst="ellipse">
            <a:avLst/>
          </a:prstGeom>
          <a:solidFill>
            <a:schemeClr val="bg1"/>
          </a:solidFill>
          <a:ln w="571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5" descr="Icon&#10;&#10;Description automatically generated">
            <a:extLst>
              <a:ext uri="{FF2B5EF4-FFF2-40B4-BE49-F238E27FC236}">
                <a16:creationId xmlns:a16="http://schemas.microsoft.com/office/drawing/2014/main" id="{FB28BE77-2FE1-6EE6-615B-E203C5BBF142}"/>
              </a:ext>
            </a:extLst>
          </p:cNvPr>
          <p:cNvPicPr>
            <a:picLocks noChangeAspect="1"/>
          </p:cNvPicPr>
          <p:nvPr/>
        </p:nvPicPr>
        <p:blipFill>
          <a:blip r:embed="rId3"/>
          <a:stretch>
            <a:fillRect/>
          </a:stretch>
        </p:blipFill>
        <p:spPr>
          <a:xfrm>
            <a:off x="1250445" y="2349500"/>
            <a:ext cx="2262442" cy="2262442"/>
          </a:xfrm>
          <a:prstGeom prst="ellipse">
            <a:avLst/>
          </a:prstGeom>
        </p:spPr>
      </p:pic>
    </p:spTree>
    <p:extLst>
      <p:ext uri="{BB962C8B-B14F-4D97-AF65-F5344CB8AC3E}">
        <p14:creationId xmlns:p14="http://schemas.microsoft.com/office/powerpoint/2010/main" val="88917265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9A7E34BD-3DAE-84C2-90BA-54E55F5AD396}"/>
              </a:ext>
            </a:extLst>
          </p:cNvPr>
          <p:cNvPicPr>
            <a:picLocks noChangeAspect="1"/>
          </p:cNvPicPr>
          <p:nvPr/>
        </p:nvPicPr>
        <p:blipFill>
          <a:blip r:embed="rId2"/>
          <a:stretch>
            <a:fillRect/>
          </a:stretch>
        </p:blipFill>
        <p:spPr>
          <a:xfrm>
            <a:off x="973777" y="2431056"/>
            <a:ext cx="10422576" cy="1995888"/>
          </a:xfrm>
          <a:prstGeom prst="rect">
            <a:avLst/>
          </a:prstGeom>
        </p:spPr>
      </p:pic>
      <p:sp>
        <p:nvSpPr>
          <p:cNvPr id="2" name="TextBox 1">
            <a:extLst>
              <a:ext uri="{FF2B5EF4-FFF2-40B4-BE49-F238E27FC236}">
                <a16:creationId xmlns:a16="http://schemas.microsoft.com/office/drawing/2014/main" id="{4C04118C-DE3E-B7E3-7A26-AE5D8CEF9328}"/>
              </a:ext>
            </a:extLst>
          </p:cNvPr>
          <p:cNvSpPr txBox="1"/>
          <p:nvPr/>
        </p:nvSpPr>
        <p:spPr>
          <a:xfrm>
            <a:off x="6691307" y="2703441"/>
            <a:ext cx="1655980" cy="409802"/>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4" name="TextBox 3">
            <a:extLst>
              <a:ext uri="{FF2B5EF4-FFF2-40B4-BE49-F238E27FC236}">
                <a16:creationId xmlns:a16="http://schemas.microsoft.com/office/drawing/2014/main" id="{03872F7C-A0F9-C07D-DD73-FC1F664A5BE0}"/>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Audits</a:t>
            </a:r>
          </a:p>
        </p:txBody>
      </p:sp>
      <p:sp>
        <p:nvSpPr>
          <p:cNvPr id="3" name="Rectangle: Rounded Corners 2">
            <a:extLst>
              <a:ext uri="{FF2B5EF4-FFF2-40B4-BE49-F238E27FC236}">
                <a16:creationId xmlns:a16="http://schemas.microsoft.com/office/drawing/2014/main" id="{B1288089-D2AA-AF7C-AAAC-14E8C5716300}"/>
              </a:ext>
            </a:extLst>
          </p:cNvPr>
          <p:cNvSpPr/>
          <p:nvPr/>
        </p:nvSpPr>
        <p:spPr>
          <a:xfrm>
            <a:off x="2311913" y="4450934"/>
            <a:ext cx="7076343" cy="1387334"/>
          </a:xfrm>
          <a:prstGeom prst="roundRect">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dirty="0">
                <a:cs typeface="Calibri"/>
              </a:rPr>
              <a:t>Third party agents can respond to audit questionnaires on behalf of the employer they represent. To enter a questionnaire the user clicks on the highlighted menu option.</a:t>
            </a:r>
          </a:p>
        </p:txBody>
      </p:sp>
    </p:spTree>
    <p:extLst>
      <p:ext uri="{BB962C8B-B14F-4D97-AF65-F5344CB8AC3E}">
        <p14:creationId xmlns:p14="http://schemas.microsoft.com/office/powerpoint/2010/main" val="121562002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descr="Graphical user interface, application&#10;&#10;Description automatically generated">
            <a:extLst>
              <a:ext uri="{FF2B5EF4-FFF2-40B4-BE49-F238E27FC236}">
                <a16:creationId xmlns:a16="http://schemas.microsoft.com/office/drawing/2014/main" id="{F792F637-B078-058A-896C-89A7885EB8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2935744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descr="Graphical user interface, text, application&#10;&#10;Description automatically generated">
            <a:extLst>
              <a:ext uri="{FF2B5EF4-FFF2-40B4-BE49-F238E27FC236}">
                <a16:creationId xmlns:a16="http://schemas.microsoft.com/office/drawing/2014/main" id="{FA22D71B-95FF-B4ED-DBBC-E066E93C09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273079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B5AF1D3-3736-C06E-C930-67A288D4822C}"/>
              </a:ext>
            </a:extLst>
          </p:cNvPr>
          <p:cNvPicPr>
            <a:picLocks noChangeAspect="1"/>
          </p:cNvPicPr>
          <p:nvPr/>
        </p:nvPicPr>
        <p:blipFill>
          <a:blip r:embed="rId2"/>
          <a:stretch>
            <a:fillRect/>
          </a:stretch>
        </p:blipFill>
        <p:spPr>
          <a:xfrm>
            <a:off x="3492936" y="981170"/>
            <a:ext cx="5370650" cy="5458499"/>
          </a:xfrm>
          <a:prstGeom prst="rect">
            <a:avLst/>
          </a:prstGeom>
        </p:spPr>
      </p:pic>
      <p:sp>
        <p:nvSpPr>
          <p:cNvPr id="4" name="TextBox 3">
            <a:extLst>
              <a:ext uri="{FF2B5EF4-FFF2-40B4-BE49-F238E27FC236}">
                <a16:creationId xmlns:a16="http://schemas.microsoft.com/office/drawing/2014/main" id="{8A8F78B8-274E-7CBB-46FF-45EA1CD0D71B}"/>
              </a:ext>
            </a:extLst>
          </p:cNvPr>
          <p:cNvSpPr txBox="1"/>
          <p:nvPr/>
        </p:nvSpPr>
        <p:spPr>
          <a:xfrm>
            <a:off x="3452807" y="945647"/>
            <a:ext cx="5119616" cy="5535983"/>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6" name="TextBox 5">
            <a:extLst>
              <a:ext uri="{FF2B5EF4-FFF2-40B4-BE49-F238E27FC236}">
                <a16:creationId xmlns:a16="http://schemas.microsoft.com/office/drawing/2014/main" id="{ED77E73C-6CD3-12A7-D987-283B1A5E2E97}"/>
              </a:ext>
            </a:extLst>
          </p:cNvPr>
          <p:cNvSpPr txBox="1"/>
          <p:nvPr/>
        </p:nvSpPr>
        <p:spPr>
          <a:xfrm>
            <a:off x="1920815" y="221346"/>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Audits</a:t>
            </a:r>
          </a:p>
        </p:txBody>
      </p:sp>
      <p:sp>
        <p:nvSpPr>
          <p:cNvPr id="3" name="Rectangle: Rounded Corners 2">
            <a:extLst>
              <a:ext uri="{FF2B5EF4-FFF2-40B4-BE49-F238E27FC236}">
                <a16:creationId xmlns:a16="http://schemas.microsoft.com/office/drawing/2014/main" id="{63D54424-1906-15A9-8127-E72F16E4960A}"/>
              </a:ext>
            </a:extLst>
          </p:cNvPr>
          <p:cNvSpPr/>
          <p:nvPr/>
        </p:nvSpPr>
        <p:spPr>
          <a:xfrm>
            <a:off x="7758481" y="2052365"/>
            <a:ext cx="3742593" cy="633994"/>
          </a:xfrm>
          <a:prstGeom prst="roundRect">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dirty="0">
                <a:ea typeface="+mn-lt"/>
                <a:cs typeface="+mn-lt"/>
              </a:rPr>
              <a:t>The user enters all the questionnaire responses.</a:t>
            </a:r>
            <a:endParaRPr lang="en-US" dirty="0"/>
          </a:p>
        </p:txBody>
      </p:sp>
    </p:spTree>
    <p:extLst>
      <p:ext uri="{BB962C8B-B14F-4D97-AF65-F5344CB8AC3E}">
        <p14:creationId xmlns:p14="http://schemas.microsoft.com/office/powerpoint/2010/main" val="292840331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B59FCDC8-0BA4-BF47-317A-684FCA82A5A1}"/>
              </a:ext>
            </a:extLst>
          </p:cNvPr>
          <p:cNvPicPr>
            <a:picLocks noChangeAspect="1"/>
          </p:cNvPicPr>
          <p:nvPr/>
        </p:nvPicPr>
        <p:blipFill>
          <a:blip r:embed="rId2"/>
          <a:stretch>
            <a:fillRect/>
          </a:stretch>
        </p:blipFill>
        <p:spPr>
          <a:xfrm>
            <a:off x="3190174" y="859943"/>
            <a:ext cx="5811652" cy="5571067"/>
          </a:xfrm>
          <a:prstGeom prst="rect">
            <a:avLst/>
          </a:prstGeom>
        </p:spPr>
      </p:pic>
      <p:sp>
        <p:nvSpPr>
          <p:cNvPr id="4" name="TextBox 3">
            <a:extLst>
              <a:ext uri="{FF2B5EF4-FFF2-40B4-BE49-F238E27FC236}">
                <a16:creationId xmlns:a16="http://schemas.microsoft.com/office/drawing/2014/main" id="{0871C1D2-B407-3B1C-31B0-4AF3FB6B326F}"/>
              </a:ext>
            </a:extLst>
          </p:cNvPr>
          <p:cNvSpPr txBox="1"/>
          <p:nvPr/>
        </p:nvSpPr>
        <p:spPr>
          <a:xfrm>
            <a:off x="3513420" y="962964"/>
            <a:ext cx="5414025" cy="5466710"/>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6" name="TextBox 5">
            <a:extLst>
              <a:ext uri="{FF2B5EF4-FFF2-40B4-BE49-F238E27FC236}">
                <a16:creationId xmlns:a16="http://schemas.microsoft.com/office/drawing/2014/main" id="{D9BA2BCA-849B-C151-7BD7-E0C6852B9266}"/>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Audits</a:t>
            </a:r>
          </a:p>
        </p:txBody>
      </p:sp>
      <p:sp>
        <p:nvSpPr>
          <p:cNvPr id="3" name="Rectangle: Rounded Corners 2">
            <a:extLst>
              <a:ext uri="{FF2B5EF4-FFF2-40B4-BE49-F238E27FC236}">
                <a16:creationId xmlns:a16="http://schemas.microsoft.com/office/drawing/2014/main" id="{1AC8031B-C905-25E1-F816-8F56D192EC68}"/>
              </a:ext>
            </a:extLst>
          </p:cNvPr>
          <p:cNvSpPr/>
          <p:nvPr/>
        </p:nvSpPr>
        <p:spPr>
          <a:xfrm>
            <a:off x="8191436" y="1680024"/>
            <a:ext cx="3742593" cy="633994"/>
          </a:xfrm>
          <a:prstGeom prst="roundRect">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dirty="0">
                <a:ea typeface="+mn-lt"/>
                <a:cs typeface="+mn-lt"/>
              </a:rPr>
              <a:t>The user enters all the questionnaire responses.</a:t>
            </a:r>
            <a:endParaRPr lang="en-US" dirty="0"/>
          </a:p>
        </p:txBody>
      </p:sp>
    </p:spTree>
    <p:extLst>
      <p:ext uri="{BB962C8B-B14F-4D97-AF65-F5344CB8AC3E}">
        <p14:creationId xmlns:p14="http://schemas.microsoft.com/office/powerpoint/2010/main" val="362811995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9F76770-8383-DB0C-7960-558A92DBA35B}"/>
              </a:ext>
            </a:extLst>
          </p:cNvPr>
          <p:cNvPicPr>
            <a:picLocks noChangeAspect="1"/>
          </p:cNvPicPr>
          <p:nvPr/>
        </p:nvPicPr>
        <p:blipFill>
          <a:blip r:embed="rId2"/>
          <a:stretch>
            <a:fillRect/>
          </a:stretch>
        </p:blipFill>
        <p:spPr>
          <a:xfrm>
            <a:off x="2760345" y="833966"/>
            <a:ext cx="6671309" cy="5571067"/>
          </a:xfrm>
          <a:prstGeom prst="rect">
            <a:avLst/>
          </a:prstGeom>
        </p:spPr>
      </p:pic>
      <p:sp>
        <p:nvSpPr>
          <p:cNvPr id="4" name="TextBox 3">
            <a:extLst>
              <a:ext uri="{FF2B5EF4-FFF2-40B4-BE49-F238E27FC236}">
                <a16:creationId xmlns:a16="http://schemas.microsoft.com/office/drawing/2014/main" id="{98C26912-BE16-033F-578F-F53D2B120FD7}"/>
              </a:ext>
            </a:extLst>
          </p:cNvPr>
          <p:cNvSpPr txBox="1"/>
          <p:nvPr/>
        </p:nvSpPr>
        <p:spPr>
          <a:xfrm>
            <a:off x="7791011" y="954305"/>
            <a:ext cx="1508776" cy="5154984"/>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6" name="TextBox 5">
            <a:extLst>
              <a:ext uri="{FF2B5EF4-FFF2-40B4-BE49-F238E27FC236}">
                <a16:creationId xmlns:a16="http://schemas.microsoft.com/office/drawing/2014/main" id="{3545EDF1-40DC-26EC-8DB0-F7D7762EE3B5}"/>
              </a:ext>
            </a:extLst>
          </p:cNvPr>
          <p:cNvSpPr txBox="1"/>
          <p:nvPr/>
        </p:nvSpPr>
        <p:spPr>
          <a:xfrm>
            <a:off x="8691556" y="5976578"/>
            <a:ext cx="469686" cy="201984"/>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8" name="TextBox 7">
            <a:extLst>
              <a:ext uri="{FF2B5EF4-FFF2-40B4-BE49-F238E27FC236}">
                <a16:creationId xmlns:a16="http://schemas.microsoft.com/office/drawing/2014/main" id="{0A7D3660-6351-D163-0C64-ECFBB746926C}"/>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Audits</a:t>
            </a:r>
          </a:p>
        </p:txBody>
      </p:sp>
      <p:sp>
        <p:nvSpPr>
          <p:cNvPr id="3" name="Rectangle: Rounded Corners 2">
            <a:extLst>
              <a:ext uri="{FF2B5EF4-FFF2-40B4-BE49-F238E27FC236}">
                <a16:creationId xmlns:a16="http://schemas.microsoft.com/office/drawing/2014/main" id="{349A16B2-7501-D4FA-E5CE-05EDE8EBFFD3}"/>
              </a:ext>
            </a:extLst>
          </p:cNvPr>
          <p:cNvSpPr/>
          <p:nvPr/>
        </p:nvSpPr>
        <p:spPr>
          <a:xfrm>
            <a:off x="9853981" y="1714660"/>
            <a:ext cx="1950162" cy="1023653"/>
          </a:xfrm>
          <a:prstGeom prst="roundRect">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dirty="0">
                <a:ea typeface="+mn-lt"/>
                <a:cs typeface="+mn-lt"/>
              </a:rPr>
              <a:t>The user enters all the questionnaire responses and selects submit.</a:t>
            </a:r>
            <a:endParaRPr lang="en-US" dirty="0"/>
          </a:p>
        </p:txBody>
      </p:sp>
    </p:spTree>
    <p:extLst>
      <p:ext uri="{BB962C8B-B14F-4D97-AF65-F5344CB8AC3E}">
        <p14:creationId xmlns:p14="http://schemas.microsoft.com/office/powerpoint/2010/main" val="357545650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Graphical user interface, text, application&#10;&#10;Description automatically generated">
            <a:extLst>
              <a:ext uri="{FF2B5EF4-FFF2-40B4-BE49-F238E27FC236}">
                <a16:creationId xmlns:a16="http://schemas.microsoft.com/office/drawing/2014/main" id="{E08345F3-F80F-C140-A2C0-47E36001C3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69873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58C4DB6-6133-08CB-D249-7E15692A7788}"/>
              </a:ext>
            </a:extLst>
          </p:cNvPr>
          <p:cNvPicPr>
            <a:picLocks noChangeAspect="1"/>
          </p:cNvPicPr>
          <p:nvPr/>
        </p:nvPicPr>
        <p:blipFill>
          <a:blip r:embed="rId2"/>
          <a:stretch>
            <a:fillRect/>
          </a:stretch>
        </p:blipFill>
        <p:spPr>
          <a:xfrm>
            <a:off x="881714" y="2161310"/>
            <a:ext cx="10428571" cy="2253672"/>
          </a:xfrm>
          <a:prstGeom prst="rect">
            <a:avLst/>
          </a:prstGeom>
        </p:spPr>
      </p:pic>
    </p:spTree>
    <p:extLst>
      <p:ext uri="{BB962C8B-B14F-4D97-AF65-F5344CB8AC3E}">
        <p14:creationId xmlns:p14="http://schemas.microsoft.com/office/powerpoint/2010/main" val="387297608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3439D463-5EA2-A10B-670E-F7094316483C}"/>
              </a:ext>
            </a:extLst>
          </p:cNvPr>
          <p:cNvPicPr>
            <a:picLocks noChangeAspect="1"/>
          </p:cNvPicPr>
          <p:nvPr/>
        </p:nvPicPr>
        <p:blipFill rotWithShape="1">
          <a:blip r:embed="rId2"/>
          <a:srcRect r="-80" b="1367"/>
          <a:stretch/>
        </p:blipFill>
        <p:spPr>
          <a:xfrm>
            <a:off x="1180330" y="958080"/>
            <a:ext cx="9961236" cy="4560876"/>
          </a:xfrm>
          <a:prstGeom prst="rect">
            <a:avLst/>
          </a:prstGeom>
        </p:spPr>
      </p:pic>
      <p:sp>
        <p:nvSpPr>
          <p:cNvPr id="4" name="TextBox 3">
            <a:extLst>
              <a:ext uri="{FF2B5EF4-FFF2-40B4-BE49-F238E27FC236}">
                <a16:creationId xmlns:a16="http://schemas.microsoft.com/office/drawing/2014/main" id="{5D5E02DD-EEBE-D9E9-4AA3-8CE2240A9900}"/>
              </a:ext>
            </a:extLst>
          </p:cNvPr>
          <p:cNvSpPr txBox="1"/>
          <p:nvPr/>
        </p:nvSpPr>
        <p:spPr>
          <a:xfrm>
            <a:off x="9825897" y="5153964"/>
            <a:ext cx="755435" cy="305893"/>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6" name="TextBox 5">
            <a:extLst>
              <a:ext uri="{FF2B5EF4-FFF2-40B4-BE49-F238E27FC236}">
                <a16:creationId xmlns:a16="http://schemas.microsoft.com/office/drawing/2014/main" id="{BF0537FD-F39B-06EE-3F4A-F285EC9CFE55}"/>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Audits - Verification</a:t>
            </a:r>
          </a:p>
        </p:txBody>
      </p:sp>
      <p:sp>
        <p:nvSpPr>
          <p:cNvPr id="3" name="Rectangle: Rounded Corners 2">
            <a:extLst>
              <a:ext uri="{FF2B5EF4-FFF2-40B4-BE49-F238E27FC236}">
                <a16:creationId xmlns:a16="http://schemas.microsoft.com/office/drawing/2014/main" id="{24357907-9FC0-0509-1ADC-640D8301E9AE}"/>
              </a:ext>
            </a:extLst>
          </p:cNvPr>
          <p:cNvSpPr/>
          <p:nvPr/>
        </p:nvSpPr>
        <p:spPr>
          <a:xfrm>
            <a:off x="7758481" y="2052365"/>
            <a:ext cx="3742593" cy="633994"/>
          </a:xfrm>
          <a:prstGeom prst="roundRect">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dirty="0">
                <a:ea typeface="+mn-lt"/>
                <a:cs typeface="+mn-lt"/>
              </a:rPr>
              <a:t>The user submits the questionnaire responses.</a:t>
            </a:r>
            <a:endParaRPr lang="en-US" dirty="0"/>
          </a:p>
        </p:txBody>
      </p:sp>
    </p:spTree>
    <p:extLst>
      <p:ext uri="{BB962C8B-B14F-4D97-AF65-F5344CB8AC3E}">
        <p14:creationId xmlns:p14="http://schemas.microsoft.com/office/powerpoint/2010/main" val="295603373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416DBBF4-4624-44C5-33CC-17449A83894D}"/>
              </a:ext>
            </a:extLst>
          </p:cNvPr>
          <p:cNvPicPr>
            <a:picLocks noChangeAspect="1"/>
          </p:cNvPicPr>
          <p:nvPr/>
        </p:nvPicPr>
        <p:blipFill rotWithShape="1">
          <a:blip r:embed="rId2"/>
          <a:srcRect l="425" b="-505"/>
          <a:stretch/>
        </p:blipFill>
        <p:spPr>
          <a:xfrm>
            <a:off x="908215" y="1905903"/>
            <a:ext cx="10131878" cy="1728803"/>
          </a:xfrm>
          <a:prstGeom prst="rect">
            <a:avLst/>
          </a:prstGeom>
        </p:spPr>
      </p:pic>
      <p:sp>
        <p:nvSpPr>
          <p:cNvPr id="4" name="TextBox 3">
            <a:extLst>
              <a:ext uri="{FF2B5EF4-FFF2-40B4-BE49-F238E27FC236}">
                <a16:creationId xmlns:a16="http://schemas.microsoft.com/office/drawing/2014/main" id="{DCBC1DBD-04BF-2062-9737-89289430E9AD}"/>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Audits - Confirmation</a:t>
            </a:r>
          </a:p>
        </p:txBody>
      </p:sp>
      <p:sp>
        <p:nvSpPr>
          <p:cNvPr id="3" name="Rectangle: Rounded Corners 2">
            <a:extLst>
              <a:ext uri="{FF2B5EF4-FFF2-40B4-BE49-F238E27FC236}">
                <a16:creationId xmlns:a16="http://schemas.microsoft.com/office/drawing/2014/main" id="{C00C87A1-C08E-FBA3-164B-034C2ED4B944}"/>
              </a:ext>
            </a:extLst>
          </p:cNvPr>
          <p:cNvSpPr/>
          <p:nvPr/>
        </p:nvSpPr>
        <p:spPr>
          <a:xfrm>
            <a:off x="4727799" y="3992001"/>
            <a:ext cx="3742593" cy="633994"/>
          </a:xfrm>
          <a:prstGeom prst="roundRect">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dirty="0">
                <a:ea typeface="+mn-lt"/>
                <a:cs typeface="+mn-lt"/>
              </a:rPr>
              <a:t>The questionnaire responses and saved successfully.</a:t>
            </a:r>
            <a:endParaRPr lang="en-US" dirty="0"/>
          </a:p>
        </p:txBody>
      </p:sp>
    </p:spTree>
    <p:extLst>
      <p:ext uri="{BB962C8B-B14F-4D97-AF65-F5344CB8AC3E}">
        <p14:creationId xmlns:p14="http://schemas.microsoft.com/office/powerpoint/2010/main" val="309494331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3CDFA34-6024-4C17-BAC5-6D355A235F52}"/>
              </a:ext>
            </a:extLst>
          </p:cNvPr>
          <p:cNvSpPr txBox="1"/>
          <p:nvPr/>
        </p:nvSpPr>
        <p:spPr>
          <a:xfrm>
            <a:off x="6223676" y="3028819"/>
            <a:ext cx="925936" cy="297454"/>
          </a:xfrm>
          <a:prstGeom prst="rect">
            <a:avLst/>
          </a:prstGeom>
          <a:noFill/>
        </p:spPr>
        <p:txBody>
          <a:bodyPr wrap="square" rtlCol="0">
            <a:spAutoFit/>
          </a:bodyPr>
          <a:lstStyle/>
          <a:p>
            <a:r>
              <a:rPr lang="en-US" sz="1333">
                <a:solidFill>
                  <a:schemeClr val="bg1"/>
                </a:solidFill>
              </a:rPr>
              <a:t>Text 03</a:t>
            </a:r>
          </a:p>
        </p:txBody>
      </p:sp>
      <p:sp>
        <p:nvSpPr>
          <p:cNvPr id="11" name="Rectangle 10">
            <a:extLst>
              <a:ext uri="{FF2B5EF4-FFF2-40B4-BE49-F238E27FC236}">
                <a16:creationId xmlns:a16="http://schemas.microsoft.com/office/drawing/2014/main" id="{BE169C1E-5C15-4B31-8C1D-DFBBA6D4DB35}"/>
              </a:ext>
            </a:extLst>
          </p:cNvPr>
          <p:cNvSpPr/>
          <p:nvPr/>
        </p:nvSpPr>
        <p:spPr>
          <a:xfrm>
            <a:off x="3474787" y="2704877"/>
            <a:ext cx="7897705" cy="1305673"/>
          </a:xfrm>
          <a:prstGeom prst="rect">
            <a:avLst/>
          </a:prstGeom>
          <a:solidFill>
            <a:srgbClr val="ED7D31"/>
          </a:solidFill>
          <a:ln>
            <a:noFill/>
          </a:ln>
        </p:spPr>
        <p:style>
          <a:lnRef idx="1">
            <a:schemeClr val="accent4"/>
          </a:lnRef>
          <a:fillRef idx="3">
            <a:schemeClr val="accent4"/>
          </a:fillRef>
          <a:effectRef idx="2">
            <a:schemeClr val="accent4"/>
          </a:effectRef>
          <a:fontRef idx="minor">
            <a:schemeClr val="lt1"/>
          </a:fontRef>
        </p:style>
        <p:txBody>
          <a:bodyPr lIns="121920" tIns="60960" rIns="121920" bIns="60960" rtlCol="0" anchor="ctr"/>
          <a:lstStyle/>
          <a:p>
            <a:pPr algn="ctr"/>
            <a:r>
              <a:rPr lang="en-US" sz="3200" b="1">
                <a:solidFill>
                  <a:schemeClr val="bg1"/>
                </a:solidFill>
                <a:ea typeface="+mn-lt"/>
                <a:cs typeface="+mn-lt"/>
              </a:rPr>
              <a:t> 13. Request to Close</a:t>
            </a:r>
            <a:endParaRPr lang="en-US" sz="2400" b="1">
              <a:solidFill>
                <a:schemeClr val="bg1"/>
              </a:solidFill>
              <a:ea typeface="Calibri"/>
              <a:cs typeface="Calibri"/>
            </a:endParaRPr>
          </a:p>
        </p:txBody>
      </p:sp>
      <p:sp>
        <p:nvSpPr>
          <p:cNvPr id="4" name="TextBox 3">
            <a:extLst>
              <a:ext uri="{FF2B5EF4-FFF2-40B4-BE49-F238E27FC236}">
                <a16:creationId xmlns:a16="http://schemas.microsoft.com/office/drawing/2014/main" id="{35F95362-80E3-3D8E-568B-B65D24F9CF2C}"/>
              </a:ext>
            </a:extLst>
          </p:cNvPr>
          <p:cNvSpPr txBox="1"/>
          <p:nvPr/>
        </p:nvSpPr>
        <p:spPr>
          <a:xfrm>
            <a:off x="1902645" y="71098"/>
            <a:ext cx="5561929" cy="492443"/>
          </a:xfrm>
          <a:prstGeom prst="rect">
            <a:avLst/>
          </a:prstGeom>
          <a:noFill/>
        </p:spPr>
        <p:txBody>
          <a:bodyPr wrap="square" lIns="121920" tIns="60960" rIns="121920" bIns="60960" rtlCol="0" anchor="t">
            <a:spAutoFit/>
          </a:bodyPr>
          <a:lstStyle/>
          <a:p>
            <a:r>
              <a:rPr lang="en-US" sz="2400">
                <a:ea typeface="+mn-lt"/>
                <a:cs typeface="+mn-lt"/>
              </a:rPr>
              <a:t>Employer User Guide</a:t>
            </a:r>
            <a:endParaRPr lang="en-US"/>
          </a:p>
        </p:txBody>
      </p:sp>
      <p:sp>
        <p:nvSpPr>
          <p:cNvPr id="2" name="Oval 1">
            <a:extLst>
              <a:ext uri="{FF2B5EF4-FFF2-40B4-BE49-F238E27FC236}">
                <a16:creationId xmlns:a16="http://schemas.microsoft.com/office/drawing/2014/main" id="{55F9F646-E154-45E7-A63C-58CE7A1D470F}"/>
              </a:ext>
            </a:extLst>
          </p:cNvPr>
          <p:cNvSpPr/>
          <p:nvPr/>
        </p:nvSpPr>
        <p:spPr>
          <a:xfrm>
            <a:off x="721032" y="1783078"/>
            <a:ext cx="3291840" cy="3291840"/>
          </a:xfrm>
          <a:prstGeom prst="ellipse">
            <a:avLst/>
          </a:prstGeom>
          <a:solidFill>
            <a:schemeClr val="bg1"/>
          </a:solidFill>
          <a:ln w="571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5" descr="Icon&#10;&#10;Description automatically generated">
            <a:extLst>
              <a:ext uri="{FF2B5EF4-FFF2-40B4-BE49-F238E27FC236}">
                <a16:creationId xmlns:a16="http://schemas.microsoft.com/office/drawing/2014/main" id="{FB28BE77-2FE1-6EE6-615B-E203C5BBF142}"/>
              </a:ext>
            </a:extLst>
          </p:cNvPr>
          <p:cNvPicPr>
            <a:picLocks noChangeAspect="1"/>
          </p:cNvPicPr>
          <p:nvPr/>
        </p:nvPicPr>
        <p:blipFill>
          <a:blip r:embed="rId3"/>
          <a:stretch>
            <a:fillRect/>
          </a:stretch>
        </p:blipFill>
        <p:spPr>
          <a:xfrm>
            <a:off x="1250445" y="2349500"/>
            <a:ext cx="2262442" cy="2262442"/>
          </a:xfrm>
          <a:prstGeom prst="ellipse">
            <a:avLst/>
          </a:prstGeom>
        </p:spPr>
      </p:pic>
    </p:spTree>
    <p:extLst>
      <p:ext uri="{BB962C8B-B14F-4D97-AF65-F5344CB8AC3E}">
        <p14:creationId xmlns:p14="http://schemas.microsoft.com/office/powerpoint/2010/main" val="88372034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B9DABA83-E807-EFA3-CBBF-4BAE2661EF67}"/>
              </a:ext>
            </a:extLst>
          </p:cNvPr>
          <p:cNvPicPr>
            <a:picLocks noChangeAspect="1"/>
          </p:cNvPicPr>
          <p:nvPr/>
        </p:nvPicPr>
        <p:blipFill>
          <a:blip r:embed="rId2"/>
          <a:stretch>
            <a:fillRect/>
          </a:stretch>
        </p:blipFill>
        <p:spPr>
          <a:xfrm>
            <a:off x="1200150" y="1737781"/>
            <a:ext cx="8899813" cy="1806483"/>
          </a:xfrm>
          <a:prstGeom prst="rect">
            <a:avLst/>
          </a:prstGeom>
        </p:spPr>
      </p:pic>
      <p:sp>
        <p:nvSpPr>
          <p:cNvPr id="4" name="TextBox 3">
            <a:extLst>
              <a:ext uri="{FF2B5EF4-FFF2-40B4-BE49-F238E27FC236}">
                <a16:creationId xmlns:a16="http://schemas.microsoft.com/office/drawing/2014/main" id="{428C210D-16BE-25AB-EAD1-0D35F159E6F0}"/>
              </a:ext>
            </a:extLst>
          </p:cNvPr>
          <p:cNvSpPr txBox="1"/>
          <p:nvPr/>
        </p:nvSpPr>
        <p:spPr>
          <a:xfrm>
            <a:off x="1798920" y="1976078"/>
            <a:ext cx="1422185" cy="401143"/>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6" name="TextBox 5">
            <a:extLst>
              <a:ext uri="{FF2B5EF4-FFF2-40B4-BE49-F238E27FC236}">
                <a16:creationId xmlns:a16="http://schemas.microsoft.com/office/drawing/2014/main" id="{2A94282E-EFBA-8388-6040-628D9A786E8A}"/>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Request to Close Account  </a:t>
            </a:r>
          </a:p>
        </p:txBody>
      </p:sp>
      <p:sp>
        <p:nvSpPr>
          <p:cNvPr id="5" name="Rectangle: Rounded Corners 4">
            <a:extLst>
              <a:ext uri="{FF2B5EF4-FFF2-40B4-BE49-F238E27FC236}">
                <a16:creationId xmlns:a16="http://schemas.microsoft.com/office/drawing/2014/main" id="{8902284E-7651-25C3-E347-ED8E917F5658}"/>
              </a:ext>
            </a:extLst>
          </p:cNvPr>
          <p:cNvSpPr/>
          <p:nvPr/>
        </p:nvSpPr>
        <p:spPr>
          <a:xfrm>
            <a:off x="4708539" y="788881"/>
            <a:ext cx="2641580" cy="725715"/>
          </a:xfrm>
          <a:prstGeom prst="roundRect">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15566" rtl="0" eaLnBrk="1" latinLnBrk="0" hangingPunct="1">
              <a:defRPr sz="818" kern="1200">
                <a:solidFill>
                  <a:schemeClr val="lt1"/>
                </a:solidFill>
                <a:latin typeface="+mn-lt"/>
                <a:ea typeface="+mn-ea"/>
                <a:cs typeface="+mn-cs"/>
              </a:defRPr>
            </a:lvl1pPr>
            <a:lvl2pPr marL="207783" algn="l" defTabSz="415566" rtl="0" eaLnBrk="1" latinLnBrk="0" hangingPunct="1">
              <a:defRPr sz="818" kern="1200">
                <a:solidFill>
                  <a:schemeClr val="lt1"/>
                </a:solidFill>
                <a:latin typeface="+mn-lt"/>
                <a:ea typeface="+mn-ea"/>
                <a:cs typeface="+mn-cs"/>
              </a:defRPr>
            </a:lvl2pPr>
            <a:lvl3pPr marL="415566" algn="l" defTabSz="415566" rtl="0" eaLnBrk="1" latinLnBrk="0" hangingPunct="1">
              <a:defRPr sz="818" kern="1200">
                <a:solidFill>
                  <a:schemeClr val="lt1"/>
                </a:solidFill>
                <a:latin typeface="+mn-lt"/>
                <a:ea typeface="+mn-ea"/>
                <a:cs typeface="+mn-cs"/>
              </a:defRPr>
            </a:lvl3pPr>
            <a:lvl4pPr marL="623349" algn="l" defTabSz="415566" rtl="0" eaLnBrk="1" latinLnBrk="0" hangingPunct="1">
              <a:defRPr sz="818" kern="1200">
                <a:solidFill>
                  <a:schemeClr val="lt1"/>
                </a:solidFill>
                <a:latin typeface="+mn-lt"/>
                <a:ea typeface="+mn-ea"/>
                <a:cs typeface="+mn-cs"/>
              </a:defRPr>
            </a:lvl4pPr>
            <a:lvl5pPr marL="831132" algn="l" defTabSz="415566" rtl="0" eaLnBrk="1" latinLnBrk="0" hangingPunct="1">
              <a:defRPr sz="818" kern="1200">
                <a:solidFill>
                  <a:schemeClr val="lt1"/>
                </a:solidFill>
                <a:latin typeface="+mn-lt"/>
                <a:ea typeface="+mn-ea"/>
                <a:cs typeface="+mn-cs"/>
              </a:defRPr>
            </a:lvl5pPr>
            <a:lvl6pPr marL="1038915" algn="l" defTabSz="415566" rtl="0" eaLnBrk="1" latinLnBrk="0" hangingPunct="1">
              <a:defRPr sz="818" kern="1200">
                <a:solidFill>
                  <a:schemeClr val="lt1"/>
                </a:solidFill>
                <a:latin typeface="+mn-lt"/>
                <a:ea typeface="+mn-ea"/>
                <a:cs typeface="+mn-cs"/>
              </a:defRPr>
            </a:lvl6pPr>
            <a:lvl7pPr marL="1246698" algn="l" defTabSz="415566" rtl="0" eaLnBrk="1" latinLnBrk="0" hangingPunct="1">
              <a:defRPr sz="818" kern="1200">
                <a:solidFill>
                  <a:schemeClr val="lt1"/>
                </a:solidFill>
                <a:latin typeface="+mn-lt"/>
                <a:ea typeface="+mn-ea"/>
                <a:cs typeface="+mn-cs"/>
              </a:defRPr>
            </a:lvl7pPr>
            <a:lvl8pPr marL="1454481" algn="l" defTabSz="415566" rtl="0" eaLnBrk="1" latinLnBrk="0" hangingPunct="1">
              <a:defRPr sz="818" kern="1200">
                <a:solidFill>
                  <a:schemeClr val="lt1"/>
                </a:solidFill>
                <a:latin typeface="+mn-lt"/>
                <a:ea typeface="+mn-ea"/>
                <a:cs typeface="+mn-cs"/>
              </a:defRPr>
            </a:lvl8pPr>
            <a:lvl9pPr marL="1662264" algn="l" defTabSz="415566" rtl="0" eaLnBrk="1" latinLnBrk="0" hangingPunct="1">
              <a:defRPr sz="818" kern="1200">
                <a:solidFill>
                  <a:schemeClr val="lt1"/>
                </a:solidFill>
                <a:latin typeface="+mn-lt"/>
                <a:ea typeface="+mn-ea"/>
                <a:cs typeface="+mn-cs"/>
              </a:defRPr>
            </a:lvl9pPr>
          </a:lstStyle>
          <a:p>
            <a:r>
              <a:rPr lang="en-US" sz="1100">
                <a:latin typeface="Calibri"/>
                <a:ea typeface="+mn-lt"/>
                <a:cs typeface="+mn-lt"/>
              </a:rPr>
              <a:t>From the home screen, select </a:t>
            </a:r>
            <a:r>
              <a:rPr lang="en-US" sz="1100" b="1">
                <a:latin typeface="Calibri"/>
                <a:ea typeface="+mn-lt"/>
                <a:cs typeface="+mn-lt"/>
              </a:rPr>
              <a:t>Account Maintenance tab </a:t>
            </a:r>
            <a:r>
              <a:rPr lang="en-US" sz="1100">
                <a:latin typeface="Calibri"/>
                <a:ea typeface="+mn-lt"/>
                <a:cs typeface="+mn-lt"/>
              </a:rPr>
              <a:t>then click the </a:t>
            </a:r>
            <a:r>
              <a:rPr lang="en-US" sz="1100" b="1">
                <a:ea typeface="+mn-lt"/>
                <a:cs typeface="+mn-lt"/>
              </a:rPr>
              <a:t>Request to Close Account</a:t>
            </a:r>
            <a:r>
              <a:rPr lang="en-US" sz="1100">
                <a:ea typeface="+mn-lt"/>
                <a:cs typeface="+mn-lt"/>
              </a:rPr>
              <a:t> </a:t>
            </a:r>
            <a:r>
              <a:rPr lang="en-US" sz="1100">
                <a:latin typeface="Calibri"/>
                <a:ea typeface="+mn-lt"/>
                <a:cs typeface="Arial"/>
              </a:rPr>
              <a:t>option </a:t>
            </a:r>
            <a:r>
              <a:rPr lang="en-US" sz="1100">
                <a:latin typeface="Calibri"/>
                <a:ea typeface="+mn-lt"/>
                <a:cs typeface="Calibri"/>
              </a:rPr>
              <a:t>from</a:t>
            </a:r>
            <a:r>
              <a:rPr lang="en-US" sz="1100">
                <a:latin typeface="Calibri"/>
                <a:ea typeface="+mn-lt"/>
                <a:cs typeface="+mn-lt"/>
              </a:rPr>
              <a:t> the menu.</a:t>
            </a:r>
            <a:endParaRPr lang="en-US" sz="1100">
              <a:latin typeface="Calibri"/>
              <a:cs typeface="Calibri"/>
            </a:endParaRPr>
          </a:p>
        </p:txBody>
      </p:sp>
    </p:spTree>
    <p:extLst>
      <p:ext uri="{BB962C8B-B14F-4D97-AF65-F5344CB8AC3E}">
        <p14:creationId xmlns:p14="http://schemas.microsoft.com/office/powerpoint/2010/main" val="418496736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B640016-091D-C778-36D5-CF188F6F32B6}"/>
              </a:ext>
            </a:extLst>
          </p:cNvPr>
          <p:cNvPicPr>
            <a:picLocks noChangeAspect="1"/>
          </p:cNvPicPr>
          <p:nvPr/>
        </p:nvPicPr>
        <p:blipFill>
          <a:blip r:embed="rId2"/>
          <a:stretch>
            <a:fillRect/>
          </a:stretch>
        </p:blipFill>
        <p:spPr>
          <a:xfrm>
            <a:off x="1284207" y="2176225"/>
            <a:ext cx="9229492" cy="2010503"/>
          </a:xfrm>
          <a:prstGeom prst="rect">
            <a:avLst/>
          </a:prstGeom>
        </p:spPr>
      </p:pic>
      <p:sp>
        <p:nvSpPr>
          <p:cNvPr id="4" name="TextBox 3">
            <a:extLst>
              <a:ext uri="{FF2B5EF4-FFF2-40B4-BE49-F238E27FC236}">
                <a16:creationId xmlns:a16="http://schemas.microsoft.com/office/drawing/2014/main" id="{014B2FF4-7BB7-8E94-5701-815D712C2F5F}"/>
              </a:ext>
            </a:extLst>
          </p:cNvPr>
          <p:cNvSpPr txBox="1"/>
          <p:nvPr/>
        </p:nvSpPr>
        <p:spPr>
          <a:xfrm>
            <a:off x="4777648" y="3188350"/>
            <a:ext cx="2279435" cy="288575"/>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6" name="TextBox 5">
            <a:extLst>
              <a:ext uri="{FF2B5EF4-FFF2-40B4-BE49-F238E27FC236}">
                <a16:creationId xmlns:a16="http://schemas.microsoft.com/office/drawing/2014/main" id="{DC72497B-0E89-FEF2-DE52-3603A0988FE0}"/>
              </a:ext>
            </a:extLst>
          </p:cNvPr>
          <p:cNvSpPr txBox="1"/>
          <p:nvPr/>
        </p:nvSpPr>
        <p:spPr>
          <a:xfrm>
            <a:off x="9323671" y="3863759"/>
            <a:ext cx="590912" cy="210643"/>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8" name="TextBox 7">
            <a:extLst>
              <a:ext uri="{FF2B5EF4-FFF2-40B4-BE49-F238E27FC236}">
                <a16:creationId xmlns:a16="http://schemas.microsoft.com/office/drawing/2014/main" id="{2B93AD21-CA3E-325E-F4F2-E00ACEC3AC8B}"/>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Request to Close Account  </a:t>
            </a:r>
          </a:p>
        </p:txBody>
      </p:sp>
      <p:sp>
        <p:nvSpPr>
          <p:cNvPr id="7" name="Rectangle: Rounded Corners 6">
            <a:extLst>
              <a:ext uri="{FF2B5EF4-FFF2-40B4-BE49-F238E27FC236}">
                <a16:creationId xmlns:a16="http://schemas.microsoft.com/office/drawing/2014/main" id="{CFDCAE61-2ADD-5AD3-56CB-619A6836B864}"/>
              </a:ext>
            </a:extLst>
          </p:cNvPr>
          <p:cNvSpPr/>
          <p:nvPr/>
        </p:nvSpPr>
        <p:spPr>
          <a:xfrm>
            <a:off x="6099103" y="1055601"/>
            <a:ext cx="3730666" cy="549933"/>
          </a:xfrm>
          <a:prstGeom prst="roundRect">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15566" rtl="0" eaLnBrk="1" latinLnBrk="0" hangingPunct="1">
              <a:defRPr sz="818" kern="1200">
                <a:solidFill>
                  <a:schemeClr val="lt1"/>
                </a:solidFill>
                <a:latin typeface="+mn-lt"/>
                <a:ea typeface="+mn-ea"/>
                <a:cs typeface="+mn-cs"/>
              </a:defRPr>
            </a:lvl1pPr>
            <a:lvl2pPr marL="207783" algn="l" defTabSz="415566" rtl="0" eaLnBrk="1" latinLnBrk="0" hangingPunct="1">
              <a:defRPr sz="818" kern="1200">
                <a:solidFill>
                  <a:schemeClr val="lt1"/>
                </a:solidFill>
                <a:latin typeface="+mn-lt"/>
                <a:ea typeface="+mn-ea"/>
                <a:cs typeface="+mn-cs"/>
              </a:defRPr>
            </a:lvl2pPr>
            <a:lvl3pPr marL="415566" algn="l" defTabSz="415566" rtl="0" eaLnBrk="1" latinLnBrk="0" hangingPunct="1">
              <a:defRPr sz="818" kern="1200">
                <a:solidFill>
                  <a:schemeClr val="lt1"/>
                </a:solidFill>
                <a:latin typeface="+mn-lt"/>
                <a:ea typeface="+mn-ea"/>
                <a:cs typeface="+mn-cs"/>
              </a:defRPr>
            </a:lvl3pPr>
            <a:lvl4pPr marL="623349" algn="l" defTabSz="415566" rtl="0" eaLnBrk="1" latinLnBrk="0" hangingPunct="1">
              <a:defRPr sz="818" kern="1200">
                <a:solidFill>
                  <a:schemeClr val="lt1"/>
                </a:solidFill>
                <a:latin typeface="+mn-lt"/>
                <a:ea typeface="+mn-ea"/>
                <a:cs typeface="+mn-cs"/>
              </a:defRPr>
            </a:lvl4pPr>
            <a:lvl5pPr marL="831132" algn="l" defTabSz="415566" rtl="0" eaLnBrk="1" latinLnBrk="0" hangingPunct="1">
              <a:defRPr sz="818" kern="1200">
                <a:solidFill>
                  <a:schemeClr val="lt1"/>
                </a:solidFill>
                <a:latin typeface="+mn-lt"/>
                <a:ea typeface="+mn-ea"/>
                <a:cs typeface="+mn-cs"/>
              </a:defRPr>
            </a:lvl5pPr>
            <a:lvl6pPr marL="1038915" algn="l" defTabSz="415566" rtl="0" eaLnBrk="1" latinLnBrk="0" hangingPunct="1">
              <a:defRPr sz="818" kern="1200">
                <a:solidFill>
                  <a:schemeClr val="lt1"/>
                </a:solidFill>
                <a:latin typeface="+mn-lt"/>
                <a:ea typeface="+mn-ea"/>
                <a:cs typeface="+mn-cs"/>
              </a:defRPr>
            </a:lvl6pPr>
            <a:lvl7pPr marL="1246698" algn="l" defTabSz="415566" rtl="0" eaLnBrk="1" latinLnBrk="0" hangingPunct="1">
              <a:defRPr sz="818" kern="1200">
                <a:solidFill>
                  <a:schemeClr val="lt1"/>
                </a:solidFill>
                <a:latin typeface="+mn-lt"/>
                <a:ea typeface="+mn-ea"/>
                <a:cs typeface="+mn-cs"/>
              </a:defRPr>
            </a:lvl7pPr>
            <a:lvl8pPr marL="1454481" algn="l" defTabSz="415566" rtl="0" eaLnBrk="1" latinLnBrk="0" hangingPunct="1">
              <a:defRPr sz="818" kern="1200">
                <a:solidFill>
                  <a:schemeClr val="lt1"/>
                </a:solidFill>
                <a:latin typeface="+mn-lt"/>
                <a:ea typeface="+mn-ea"/>
                <a:cs typeface="+mn-cs"/>
              </a:defRPr>
            </a:lvl8pPr>
            <a:lvl9pPr marL="1662264" algn="l" defTabSz="415566" rtl="0" eaLnBrk="1" latinLnBrk="0" hangingPunct="1">
              <a:defRPr sz="818" kern="1200">
                <a:solidFill>
                  <a:schemeClr val="lt1"/>
                </a:solidFill>
                <a:latin typeface="+mn-lt"/>
                <a:ea typeface="+mn-ea"/>
                <a:cs typeface="+mn-cs"/>
              </a:defRPr>
            </a:lvl9pPr>
          </a:lstStyle>
          <a:p>
            <a:r>
              <a:rPr lang="en-US" sz="1100">
                <a:ea typeface="+mn-lt"/>
                <a:cs typeface="+mn-lt"/>
              </a:rPr>
              <a:t>The Request to Cancel Account screen is displayed. Enter EAN to request an account closure and click </a:t>
            </a:r>
            <a:r>
              <a:rPr lang="en-US" sz="1100" b="1">
                <a:ea typeface="+mn-lt"/>
                <a:cs typeface="+mn-lt"/>
              </a:rPr>
              <a:t>Next</a:t>
            </a:r>
            <a:r>
              <a:rPr lang="en-US" sz="1100">
                <a:ea typeface="+mn-lt"/>
                <a:cs typeface="+mn-lt"/>
              </a:rPr>
              <a:t>.</a:t>
            </a:r>
            <a:endParaRPr lang="en-US" sz="800">
              <a:cs typeface="Calibri"/>
            </a:endParaRPr>
          </a:p>
        </p:txBody>
      </p:sp>
      <p:sp>
        <p:nvSpPr>
          <p:cNvPr id="3" name="Rectangle 2">
            <a:extLst>
              <a:ext uri="{FF2B5EF4-FFF2-40B4-BE49-F238E27FC236}">
                <a16:creationId xmlns:a16="http://schemas.microsoft.com/office/drawing/2014/main" id="{014D23E9-DF3F-D41F-41D9-C1629858F118}"/>
              </a:ext>
            </a:extLst>
          </p:cNvPr>
          <p:cNvSpPr/>
          <p:nvPr/>
        </p:nvSpPr>
        <p:spPr>
          <a:xfrm flipV="1">
            <a:off x="5714132" y="3243694"/>
            <a:ext cx="384463" cy="153266"/>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 name="Rectangle 4">
            <a:extLst>
              <a:ext uri="{FF2B5EF4-FFF2-40B4-BE49-F238E27FC236}">
                <a16:creationId xmlns:a16="http://schemas.microsoft.com/office/drawing/2014/main" id="{AE65E128-C5E3-4F4D-4CB6-2771D3EA6F91}"/>
              </a:ext>
            </a:extLst>
          </p:cNvPr>
          <p:cNvSpPr/>
          <p:nvPr/>
        </p:nvSpPr>
        <p:spPr>
          <a:xfrm flipV="1">
            <a:off x="5323607" y="3224644"/>
            <a:ext cx="184438" cy="191366"/>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0649276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aphical user interface, text, application&#10;&#10;Description automatically generated">
            <a:extLst>
              <a:ext uri="{FF2B5EF4-FFF2-40B4-BE49-F238E27FC236}">
                <a16:creationId xmlns:a16="http://schemas.microsoft.com/office/drawing/2014/main" id="{BD794437-746E-8B11-D5C0-6CC1969CF6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1472865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10;&#10;Description automatically generated">
            <a:extLst>
              <a:ext uri="{FF2B5EF4-FFF2-40B4-BE49-F238E27FC236}">
                <a16:creationId xmlns:a16="http://schemas.microsoft.com/office/drawing/2014/main" id="{DCCB9A1E-82B3-438D-AFAD-C5B3E07CD4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6520401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raphical user interface, application&#10;&#10;Description automatically generated">
            <a:extLst>
              <a:ext uri="{FF2B5EF4-FFF2-40B4-BE49-F238E27FC236}">
                <a16:creationId xmlns:a16="http://schemas.microsoft.com/office/drawing/2014/main" id="{CFF1EF31-E645-F96C-9C22-0E0AB052C2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3905960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833D6C8F-65CB-3B6A-26F7-EF68ED6EDCE6}"/>
              </a:ext>
            </a:extLst>
          </p:cNvPr>
          <p:cNvPicPr>
            <a:picLocks noChangeAspect="1"/>
          </p:cNvPicPr>
          <p:nvPr/>
        </p:nvPicPr>
        <p:blipFill>
          <a:blip r:embed="rId2"/>
          <a:stretch>
            <a:fillRect/>
          </a:stretch>
        </p:blipFill>
        <p:spPr>
          <a:xfrm>
            <a:off x="1624445" y="1180873"/>
            <a:ext cx="8795904" cy="4167207"/>
          </a:xfrm>
          <a:prstGeom prst="rect">
            <a:avLst/>
          </a:prstGeom>
        </p:spPr>
      </p:pic>
      <p:sp>
        <p:nvSpPr>
          <p:cNvPr id="2" name="TextBox 1">
            <a:extLst>
              <a:ext uri="{FF2B5EF4-FFF2-40B4-BE49-F238E27FC236}">
                <a16:creationId xmlns:a16="http://schemas.microsoft.com/office/drawing/2014/main" id="{DB012E81-7D30-7A4C-743A-ECCD95EDB753}"/>
              </a:ext>
            </a:extLst>
          </p:cNvPr>
          <p:cNvSpPr txBox="1"/>
          <p:nvPr/>
        </p:nvSpPr>
        <p:spPr>
          <a:xfrm>
            <a:off x="6890466" y="1179441"/>
            <a:ext cx="2660435" cy="3830143"/>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6" name="TextBox 5">
            <a:extLst>
              <a:ext uri="{FF2B5EF4-FFF2-40B4-BE49-F238E27FC236}">
                <a16:creationId xmlns:a16="http://schemas.microsoft.com/office/drawing/2014/main" id="{D063FA65-2D59-4615-9E49-FCB477883100}"/>
              </a:ext>
            </a:extLst>
          </p:cNvPr>
          <p:cNvSpPr txBox="1"/>
          <p:nvPr/>
        </p:nvSpPr>
        <p:spPr>
          <a:xfrm>
            <a:off x="9289034" y="5102010"/>
            <a:ext cx="521640" cy="176007"/>
          </a:xfrm>
          <a:prstGeom prst="rect">
            <a:avLst/>
          </a:prstGeom>
          <a:noFill/>
          <a:ln w="28575">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600">
              <a:cs typeface="Calibri"/>
            </a:endParaRPr>
          </a:p>
        </p:txBody>
      </p:sp>
      <p:sp>
        <p:nvSpPr>
          <p:cNvPr id="8" name="TextBox 7">
            <a:extLst>
              <a:ext uri="{FF2B5EF4-FFF2-40B4-BE49-F238E27FC236}">
                <a16:creationId xmlns:a16="http://schemas.microsoft.com/office/drawing/2014/main" id="{5F8837F5-E27A-4ABF-0FCF-F3C6E66889F3}"/>
              </a:ext>
            </a:extLst>
          </p:cNvPr>
          <p:cNvSpPr txBox="1"/>
          <p:nvPr/>
        </p:nvSpPr>
        <p:spPr>
          <a:xfrm>
            <a:off x="1920815" y="238664"/>
            <a:ext cx="89141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2F5496"/>
                </a:solidFill>
                <a:cs typeface="Calibri"/>
              </a:rPr>
              <a:t>Request to Close Account  </a:t>
            </a:r>
          </a:p>
        </p:txBody>
      </p:sp>
      <p:sp>
        <p:nvSpPr>
          <p:cNvPr id="3" name="Rectangle: Rounded Corners 2">
            <a:extLst>
              <a:ext uri="{FF2B5EF4-FFF2-40B4-BE49-F238E27FC236}">
                <a16:creationId xmlns:a16="http://schemas.microsoft.com/office/drawing/2014/main" id="{B045E120-D191-0D32-D153-97AE88416D6E}"/>
              </a:ext>
            </a:extLst>
          </p:cNvPr>
          <p:cNvSpPr/>
          <p:nvPr/>
        </p:nvSpPr>
        <p:spPr>
          <a:xfrm>
            <a:off x="9693443" y="1570246"/>
            <a:ext cx="2328873" cy="1229262"/>
          </a:xfrm>
          <a:prstGeom prst="roundRect">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15566" rtl="0" eaLnBrk="1" latinLnBrk="0" hangingPunct="1">
              <a:defRPr sz="818" kern="1200">
                <a:solidFill>
                  <a:schemeClr val="lt1"/>
                </a:solidFill>
                <a:latin typeface="+mn-lt"/>
                <a:ea typeface="+mn-ea"/>
                <a:cs typeface="+mn-cs"/>
              </a:defRPr>
            </a:lvl1pPr>
            <a:lvl2pPr marL="207783" algn="l" defTabSz="415566" rtl="0" eaLnBrk="1" latinLnBrk="0" hangingPunct="1">
              <a:defRPr sz="818" kern="1200">
                <a:solidFill>
                  <a:schemeClr val="lt1"/>
                </a:solidFill>
                <a:latin typeface="+mn-lt"/>
                <a:ea typeface="+mn-ea"/>
                <a:cs typeface="+mn-cs"/>
              </a:defRPr>
            </a:lvl2pPr>
            <a:lvl3pPr marL="415566" algn="l" defTabSz="415566" rtl="0" eaLnBrk="1" latinLnBrk="0" hangingPunct="1">
              <a:defRPr sz="818" kern="1200">
                <a:solidFill>
                  <a:schemeClr val="lt1"/>
                </a:solidFill>
                <a:latin typeface="+mn-lt"/>
                <a:ea typeface="+mn-ea"/>
                <a:cs typeface="+mn-cs"/>
              </a:defRPr>
            </a:lvl3pPr>
            <a:lvl4pPr marL="623349" algn="l" defTabSz="415566" rtl="0" eaLnBrk="1" latinLnBrk="0" hangingPunct="1">
              <a:defRPr sz="818" kern="1200">
                <a:solidFill>
                  <a:schemeClr val="lt1"/>
                </a:solidFill>
                <a:latin typeface="+mn-lt"/>
                <a:ea typeface="+mn-ea"/>
                <a:cs typeface="+mn-cs"/>
              </a:defRPr>
            </a:lvl4pPr>
            <a:lvl5pPr marL="831132" algn="l" defTabSz="415566" rtl="0" eaLnBrk="1" latinLnBrk="0" hangingPunct="1">
              <a:defRPr sz="818" kern="1200">
                <a:solidFill>
                  <a:schemeClr val="lt1"/>
                </a:solidFill>
                <a:latin typeface="+mn-lt"/>
                <a:ea typeface="+mn-ea"/>
                <a:cs typeface="+mn-cs"/>
              </a:defRPr>
            </a:lvl5pPr>
            <a:lvl6pPr marL="1038915" algn="l" defTabSz="415566" rtl="0" eaLnBrk="1" latinLnBrk="0" hangingPunct="1">
              <a:defRPr sz="818" kern="1200">
                <a:solidFill>
                  <a:schemeClr val="lt1"/>
                </a:solidFill>
                <a:latin typeface="+mn-lt"/>
                <a:ea typeface="+mn-ea"/>
                <a:cs typeface="+mn-cs"/>
              </a:defRPr>
            </a:lvl6pPr>
            <a:lvl7pPr marL="1246698" algn="l" defTabSz="415566" rtl="0" eaLnBrk="1" latinLnBrk="0" hangingPunct="1">
              <a:defRPr sz="818" kern="1200">
                <a:solidFill>
                  <a:schemeClr val="lt1"/>
                </a:solidFill>
                <a:latin typeface="+mn-lt"/>
                <a:ea typeface="+mn-ea"/>
                <a:cs typeface="+mn-cs"/>
              </a:defRPr>
            </a:lvl7pPr>
            <a:lvl8pPr marL="1454481" algn="l" defTabSz="415566" rtl="0" eaLnBrk="1" latinLnBrk="0" hangingPunct="1">
              <a:defRPr sz="818" kern="1200">
                <a:solidFill>
                  <a:schemeClr val="lt1"/>
                </a:solidFill>
                <a:latin typeface="+mn-lt"/>
                <a:ea typeface="+mn-ea"/>
                <a:cs typeface="+mn-cs"/>
              </a:defRPr>
            </a:lvl8pPr>
            <a:lvl9pPr marL="1662264" algn="l" defTabSz="415566" rtl="0" eaLnBrk="1" latinLnBrk="0" hangingPunct="1">
              <a:defRPr sz="818" kern="1200">
                <a:solidFill>
                  <a:schemeClr val="lt1"/>
                </a:solidFill>
                <a:latin typeface="+mn-lt"/>
                <a:ea typeface="+mn-ea"/>
                <a:cs typeface="+mn-cs"/>
              </a:defRPr>
            </a:lvl9pPr>
          </a:lstStyle>
          <a:p>
            <a:r>
              <a:rPr lang="en-US" sz="1100">
                <a:ea typeface="+mn-lt"/>
                <a:cs typeface="+mn-lt"/>
              </a:rPr>
              <a:t>Enter the Termination details of registration.  Click </a:t>
            </a:r>
            <a:r>
              <a:rPr lang="en-US" sz="1100" b="1">
                <a:ea typeface="+mn-lt"/>
                <a:cs typeface="+mn-lt"/>
              </a:rPr>
              <a:t>Next</a:t>
            </a:r>
            <a:r>
              <a:rPr lang="en-US" sz="1100">
                <a:ea typeface="+mn-lt"/>
                <a:cs typeface="+mn-lt"/>
              </a:rPr>
              <a:t>.</a:t>
            </a:r>
          </a:p>
        </p:txBody>
      </p:sp>
    </p:spTree>
    <p:extLst>
      <p:ext uri="{BB962C8B-B14F-4D97-AF65-F5344CB8AC3E}">
        <p14:creationId xmlns:p14="http://schemas.microsoft.com/office/powerpoint/2010/main" val="43347194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Graphical user interface, text&#10;&#10;Description automatically generated">
            <a:extLst>
              <a:ext uri="{FF2B5EF4-FFF2-40B4-BE49-F238E27FC236}">
                <a16:creationId xmlns:a16="http://schemas.microsoft.com/office/drawing/2014/main" id="{17497A31-DDB0-C416-3E25-572DCE8329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85692465"/>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A1F6440E06066459602711D0CF6B953" ma:contentTypeVersion="12" ma:contentTypeDescription="Create a new document." ma:contentTypeScope="" ma:versionID="b037f15573df2de4f3a4c0e59a93de86">
  <xsd:schema xmlns:xsd="http://www.w3.org/2001/XMLSchema" xmlns:xs="http://www.w3.org/2001/XMLSchema" xmlns:p="http://schemas.microsoft.com/office/2006/metadata/properties" xmlns:ns2="538216d9-ff6e-4364-8244-5c22dffbd803" xmlns:ns3="35dffed0-67da-45ba-bdd4-1711cca3276d" targetNamespace="http://schemas.microsoft.com/office/2006/metadata/properties" ma:root="true" ma:fieldsID="a8b230f2c8d8cb5a6214ddc3d564a8af" ns2:_="" ns3:_="">
    <xsd:import namespace="538216d9-ff6e-4364-8244-5c22dffbd803"/>
    <xsd:import namespace="35dffed0-67da-45ba-bdd4-1711cca3276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8216d9-ff6e-4364-8244-5c22dffbd8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69be3ee5-5d72-4a78-bfe6-04ec158992b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5dffed0-67da-45ba-bdd4-1711cca3276d"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774b68d1-7512-42a1-8f5c-92f53640b93a}" ma:internalName="TaxCatchAll" ma:showField="CatchAllData" ma:web="35dffed0-67da-45ba-bdd4-1711cca3276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35dffed0-67da-45ba-bdd4-1711cca3276d">
      <UserInfo>
        <DisplayName>Wardlow, Debra</DisplayName>
        <AccountId>67</AccountId>
        <AccountType/>
      </UserInfo>
    </SharedWithUsers>
    <TaxCatchAll xmlns="35dffed0-67da-45ba-bdd4-1711cca3276d" xsi:nil="true"/>
    <lcf76f155ced4ddcb4097134ff3c332f xmlns="538216d9-ff6e-4364-8244-5c22dffbd80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4B065F3-B3B0-433B-8FA9-5432A15112B7}">
  <ds:schemaRefs>
    <ds:schemaRef ds:uri="http://schemas.microsoft.com/sharepoint/v3/contenttype/forms"/>
  </ds:schemaRefs>
</ds:datastoreItem>
</file>

<file path=customXml/itemProps2.xml><?xml version="1.0" encoding="utf-8"?>
<ds:datastoreItem xmlns:ds="http://schemas.openxmlformats.org/officeDocument/2006/customXml" ds:itemID="{300071A9-DB87-4F2B-9428-FA38732508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8216d9-ff6e-4364-8244-5c22dffbd803"/>
    <ds:schemaRef ds:uri="35dffed0-67da-45ba-bdd4-1711cca327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FF05E17-23BB-44C1-938A-2BED608D9BED}">
  <ds:schemaRefs>
    <ds:schemaRef ds:uri="35dffed0-67da-45ba-bdd4-1711cca3276d"/>
    <ds:schemaRef ds:uri="83ecb42a-3556-479a-a2f0-e0cb40fe8e1e"/>
    <ds:schemaRef ds:uri="84acf883-6e23-4b43-9e72-da4e1a2a931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538216d9-ff6e-4364-8244-5c22dffbd803"/>
  </ds:schemaRefs>
</ds:datastoreItem>
</file>

<file path=docProps/app.xml><?xml version="1.0" encoding="utf-8"?>
<Properties xmlns="http://schemas.openxmlformats.org/officeDocument/2006/extended-properties" xmlns:vt="http://schemas.openxmlformats.org/officeDocument/2006/docPropsVTypes">
  <Template>office theme</Template>
  <TotalTime>958</TotalTime>
  <Words>1325</Words>
  <Application>Microsoft Office PowerPoint</Application>
  <PresentationFormat>Widescreen</PresentationFormat>
  <Paragraphs>172</Paragraphs>
  <Slides>112</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112</vt:i4>
      </vt:variant>
    </vt:vector>
  </HeadingPairs>
  <TitlesOfParts>
    <vt:vector size="116" baseType="lpstr">
      <vt:lpstr>Arial</vt:lpstr>
      <vt:lpstr>Calibri</vt:lpstr>
      <vt:lpstr>Calibri Light</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Ralitsa Mileva</dc:creator>
  <cp:lastModifiedBy>Reitano, Andrew</cp:lastModifiedBy>
  <cp:revision>353</cp:revision>
  <dcterms:created xsi:type="dcterms:W3CDTF">2022-02-16T07:10:42Z</dcterms:created>
  <dcterms:modified xsi:type="dcterms:W3CDTF">2023-03-31T15:05:24Z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0x0101009A1F6440E06066459602711D0CF6B953</vt:lpwstr>
  </property>
  <property fmtid="{D5CDD505-2E9C-101B-9397-08002B2CF9AE}" pid="3" name="ComplianceAssetId">
    <vt:lpwstr/>
  </property>
  <property fmtid="{D5CDD505-2E9C-101B-9397-08002B2CF9AE}" pid="4" name="_ExtendedDescription">
    <vt:lpwstr/>
  </property>
  <property fmtid="{D5CDD505-2E9C-101B-9397-08002B2CF9AE}" pid="5" name="TriggerFlowInfo">
    <vt:lpwstr/>
  </property>
</Properties>
</file>