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3"/>
  </p:sldMasterIdLst>
  <p:notesMasterIdLst>
    <p:notesMasterId r:id="rId70"/>
  </p:notesMasterIdLst>
  <p:handoutMasterIdLst>
    <p:handoutMasterId r:id="rId71"/>
  </p:handoutMasterIdLst>
  <p:sldIdLst>
    <p:sldId id="470" r:id="rId4"/>
    <p:sldId id="5265" r:id="rId5"/>
    <p:sldId id="5242" r:id="rId6"/>
    <p:sldId id="259" r:id="rId7"/>
    <p:sldId id="5252" r:id="rId8"/>
    <p:sldId id="5234" r:id="rId9"/>
    <p:sldId id="5138" r:id="rId10"/>
    <p:sldId id="5253" r:id="rId11"/>
    <p:sldId id="499" r:id="rId12"/>
    <p:sldId id="376" r:id="rId13"/>
    <p:sldId id="263" r:id="rId14"/>
    <p:sldId id="471" r:id="rId15"/>
    <p:sldId id="498" r:id="rId16"/>
    <p:sldId id="5251" r:id="rId17"/>
    <p:sldId id="394" r:id="rId18"/>
    <p:sldId id="5233" r:id="rId19"/>
    <p:sldId id="395" r:id="rId20"/>
    <p:sldId id="396" r:id="rId21"/>
    <p:sldId id="397" r:id="rId22"/>
    <p:sldId id="5261" r:id="rId23"/>
    <p:sldId id="398" r:id="rId24"/>
    <p:sldId id="306" r:id="rId25"/>
    <p:sldId id="269" r:id="rId26"/>
    <p:sldId id="270" r:id="rId27"/>
    <p:sldId id="458" r:id="rId28"/>
    <p:sldId id="271" r:id="rId29"/>
    <p:sldId id="272" r:id="rId30"/>
    <p:sldId id="273" r:id="rId31"/>
    <p:sldId id="274" r:id="rId32"/>
    <p:sldId id="275" r:id="rId33"/>
    <p:sldId id="311" r:id="rId34"/>
    <p:sldId id="409" r:id="rId35"/>
    <p:sldId id="312" r:id="rId36"/>
    <p:sldId id="308" r:id="rId37"/>
    <p:sldId id="326" r:id="rId38"/>
    <p:sldId id="492" r:id="rId39"/>
    <p:sldId id="5177" r:id="rId40"/>
    <p:sldId id="5197" r:id="rId41"/>
    <p:sldId id="365" r:id="rId42"/>
    <p:sldId id="367" r:id="rId43"/>
    <p:sldId id="369" r:id="rId44"/>
    <p:sldId id="477" r:id="rId45"/>
    <p:sldId id="278" r:id="rId46"/>
    <p:sldId id="353" r:id="rId47"/>
    <p:sldId id="354" r:id="rId48"/>
    <p:sldId id="355" r:id="rId49"/>
    <p:sldId id="356" r:id="rId50"/>
    <p:sldId id="357" r:id="rId51"/>
    <p:sldId id="358" r:id="rId52"/>
    <p:sldId id="368" r:id="rId53"/>
    <p:sldId id="359" r:id="rId54"/>
    <p:sldId id="5254" r:id="rId55"/>
    <p:sldId id="5255" r:id="rId56"/>
    <p:sldId id="5256" r:id="rId57"/>
    <p:sldId id="378" r:id="rId58"/>
    <p:sldId id="360" r:id="rId59"/>
    <p:sldId id="361" r:id="rId60"/>
    <p:sldId id="5257" r:id="rId61"/>
    <p:sldId id="5263" r:id="rId62"/>
    <p:sldId id="5264" r:id="rId63"/>
    <p:sldId id="5262" r:id="rId64"/>
    <p:sldId id="5258" r:id="rId65"/>
    <p:sldId id="5259" r:id="rId66"/>
    <p:sldId id="5260" r:id="rId67"/>
    <p:sldId id="497" r:id="rId68"/>
    <p:sldId id="495" r:id="rId69"/>
  </p:sldIdLst>
  <p:sldSz cx="9144000" cy="6858000" type="screen4x3"/>
  <p:notesSz cx="7010400" cy="9296400"/>
  <p:defaultTextStyle>
    <a:defPPr>
      <a:defRPr lang="en-US"/>
    </a:defPPr>
    <a:lvl1pPr algn="l" rtl="0" eaLnBrk="0" fontAlgn="base" hangingPunct="0">
      <a:spcBef>
        <a:spcPct val="0"/>
      </a:spcBef>
      <a:spcAft>
        <a:spcPct val="0"/>
      </a:spcAft>
      <a:defRPr sz="4400"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sz="4400"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sz="4400"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sz="4400"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sz="4400" kern="1200">
        <a:solidFill>
          <a:schemeClr val="tx1"/>
        </a:solidFill>
        <a:latin typeface="Calibri" panose="020F0502020204030204" pitchFamily="34" charset="0"/>
        <a:ea typeface="+mn-ea"/>
        <a:cs typeface="+mn-cs"/>
      </a:defRPr>
    </a:lvl5pPr>
    <a:lvl6pPr marL="2286000" algn="l" defTabSz="914400" rtl="0" eaLnBrk="1" latinLnBrk="0" hangingPunct="1">
      <a:defRPr sz="4400" kern="1200">
        <a:solidFill>
          <a:schemeClr val="tx1"/>
        </a:solidFill>
        <a:latin typeface="Calibri" panose="020F0502020204030204" pitchFamily="34" charset="0"/>
        <a:ea typeface="+mn-ea"/>
        <a:cs typeface="+mn-cs"/>
      </a:defRPr>
    </a:lvl6pPr>
    <a:lvl7pPr marL="2743200" algn="l" defTabSz="914400" rtl="0" eaLnBrk="1" latinLnBrk="0" hangingPunct="1">
      <a:defRPr sz="4400" kern="1200">
        <a:solidFill>
          <a:schemeClr val="tx1"/>
        </a:solidFill>
        <a:latin typeface="Calibri" panose="020F0502020204030204" pitchFamily="34" charset="0"/>
        <a:ea typeface="+mn-ea"/>
        <a:cs typeface="+mn-cs"/>
      </a:defRPr>
    </a:lvl7pPr>
    <a:lvl8pPr marL="3200400" algn="l" defTabSz="914400" rtl="0" eaLnBrk="1" latinLnBrk="0" hangingPunct="1">
      <a:defRPr sz="4400" kern="1200">
        <a:solidFill>
          <a:schemeClr val="tx1"/>
        </a:solidFill>
        <a:latin typeface="Calibri" panose="020F0502020204030204" pitchFamily="34" charset="0"/>
        <a:ea typeface="+mn-ea"/>
        <a:cs typeface="+mn-cs"/>
      </a:defRPr>
    </a:lvl8pPr>
    <a:lvl9pPr marL="3657600" algn="l" defTabSz="914400" rtl="0" eaLnBrk="1" latinLnBrk="0" hangingPunct="1">
      <a:defRPr sz="4400"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ster, Erika" initials="FE" lastIdx="18" clrIdx="0">
    <p:extLst>
      <p:ext uri="{19B8F6BF-5375-455C-9EA6-DF929625EA0E}">
        <p15:presenceInfo xmlns:p15="http://schemas.microsoft.com/office/powerpoint/2012/main" userId="S::Erika.Foster@ct.gov::b66d2054-d607-42f6-8a15-a33d0eaa6b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3333CC"/>
    <a:srgbClr val="8048E6"/>
    <a:srgbClr val="000066"/>
    <a:srgbClr val="BA59D5"/>
    <a:srgbClr val="666699"/>
    <a:srgbClr val="CC0000"/>
    <a:srgbClr val="C5C4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49" autoAdjust="0"/>
  </p:normalViewPr>
  <p:slideViewPr>
    <p:cSldViewPr snapToGrid="0">
      <p:cViewPr varScale="1">
        <p:scale>
          <a:sx n="67" d="100"/>
          <a:sy n="67" d="100"/>
        </p:scale>
        <p:origin x="1264"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viewProps" Target="viewProp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commentAuthors" Target="commentAuthors.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D14610-1C07-4D3D-850F-33E746D35421}" type="doc">
      <dgm:prSet loTypeId="urn:microsoft.com/office/officeart/2005/8/layout/process4" loCatId="process" qsTypeId="urn:microsoft.com/office/officeart/2005/8/quickstyle/3d3" qsCatId="3D" csTypeId="urn:microsoft.com/office/officeart/2005/8/colors/accent5_2" csCatId="accent5" phldr="1"/>
      <dgm:spPr/>
      <dgm:t>
        <a:bodyPr/>
        <a:lstStyle/>
        <a:p>
          <a:endParaRPr lang="en-US"/>
        </a:p>
      </dgm:t>
    </dgm:pt>
    <dgm:pt modelId="{19AD9D63-B5AC-47C2-A2A0-99516AC4A7BC}">
      <dgm:prSet/>
      <dgm:spPr>
        <a:solidFill>
          <a:schemeClr val="accent1"/>
        </a:solidFill>
      </dgm:spPr>
      <dgm:t>
        <a:bodyPr/>
        <a:lstStyle/>
        <a:p>
          <a:r>
            <a:rPr lang="en-US" b="1">
              <a:latin typeface="Ubuntu"/>
            </a:rPr>
            <a:t>Every time </a:t>
          </a:r>
          <a:r>
            <a:rPr lang="en-US">
              <a:latin typeface="Ubuntu"/>
            </a:rPr>
            <a:t>an employee asks for time off from work for a potentially FMLA-qualifying reason, the employer must conduct the following analysis:</a:t>
          </a:r>
        </a:p>
      </dgm:t>
    </dgm:pt>
    <dgm:pt modelId="{A2034C47-07B8-477E-B2CB-ABD5F9DA406C}" type="parTrans" cxnId="{833BF3A6-2B42-4F04-B754-9F6D799AFF83}">
      <dgm:prSet/>
      <dgm:spPr/>
      <dgm:t>
        <a:bodyPr/>
        <a:lstStyle/>
        <a:p>
          <a:endParaRPr lang="en-US"/>
        </a:p>
      </dgm:t>
    </dgm:pt>
    <dgm:pt modelId="{32FABDEE-FA0F-4C16-A32F-3082921B9640}" type="sibTrans" cxnId="{833BF3A6-2B42-4F04-B754-9F6D799AFF83}">
      <dgm:prSet/>
      <dgm:spPr/>
      <dgm:t>
        <a:bodyPr/>
        <a:lstStyle/>
        <a:p>
          <a:endParaRPr lang="en-US"/>
        </a:p>
      </dgm:t>
    </dgm:pt>
    <dgm:pt modelId="{8A160417-EA30-4939-B54A-11F9E42FFACF}">
      <dgm:prSet/>
      <dgm:spPr>
        <a:solidFill>
          <a:schemeClr val="accent1">
            <a:lumMod val="20000"/>
            <a:lumOff val="80000"/>
            <a:alpha val="90000"/>
          </a:schemeClr>
        </a:solidFill>
      </dgm:spPr>
      <dgm:t>
        <a:bodyPr/>
        <a:lstStyle/>
        <a:p>
          <a:r>
            <a:rPr lang="en-US">
              <a:latin typeface="Ubuntu"/>
            </a:rPr>
            <a:t>Is the employee eligible for job-protected leave under one or more statutes?</a:t>
          </a:r>
        </a:p>
      </dgm:t>
    </dgm:pt>
    <dgm:pt modelId="{DB486087-A019-41C7-B8CC-7C7DC5B99B60}" type="parTrans" cxnId="{9D4547BC-9144-49B3-A8E1-42517BD682A9}">
      <dgm:prSet/>
      <dgm:spPr/>
      <dgm:t>
        <a:bodyPr/>
        <a:lstStyle/>
        <a:p>
          <a:endParaRPr lang="en-US"/>
        </a:p>
      </dgm:t>
    </dgm:pt>
    <dgm:pt modelId="{BFAB53B9-4848-4979-879B-24C512C0ECBA}" type="sibTrans" cxnId="{9D4547BC-9144-49B3-A8E1-42517BD682A9}">
      <dgm:prSet/>
      <dgm:spPr/>
      <dgm:t>
        <a:bodyPr/>
        <a:lstStyle/>
        <a:p>
          <a:endParaRPr lang="en-US"/>
        </a:p>
      </dgm:t>
    </dgm:pt>
    <dgm:pt modelId="{25361BF3-3490-4695-8831-A1CC287E8930}">
      <dgm:prSet/>
      <dgm:spPr>
        <a:solidFill>
          <a:schemeClr val="accent1">
            <a:lumMod val="20000"/>
            <a:lumOff val="80000"/>
            <a:alpha val="90000"/>
          </a:schemeClr>
        </a:solidFill>
      </dgm:spPr>
      <dgm:t>
        <a:bodyPr/>
        <a:lstStyle/>
        <a:p>
          <a:r>
            <a:rPr lang="en-US">
              <a:latin typeface="Ubuntu"/>
            </a:rPr>
            <a:t>Is the employee eligible for any income replacement while on leave?</a:t>
          </a:r>
        </a:p>
      </dgm:t>
    </dgm:pt>
    <dgm:pt modelId="{49A44D32-75FE-4135-94D9-BD38ED3ACF24}" type="parTrans" cxnId="{E07D751D-70BD-4731-91E1-CBE0708B20BF}">
      <dgm:prSet/>
      <dgm:spPr/>
      <dgm:t>
        <a:bodyPr/>
        <a:lstStyle/>
        <a:p>
          <a:endParaRPr lang="en-US"/>
        </a:p>
      </dgm:t>
    </dgm:pt>
    <dgm:pt modelId="{E2AC7E11-02B6-48E2-8029-A701BFA98634}" type="sibTrans" cxnId="{E07D751D-70BD-4731-91E1-CBE0708B20BF}">
      <dgm:prSet/>
      <dgm:spPr/>
      <dgm:t>
        <a:bodyPr/>
        <a:lstStyle/>
        <a:p>
          <a:endParaRPr lang="en-US"/>
        </a:p>
      </dgm:t>
    </dgm:pt>
    <dgm:pt modelId="{AECC9183-EE6E-4900-BB05-A1FBE192EE07}">
      <dgm:prSet custT="1"/>
      <dgm:spPr>
        <a:solidFill>
          <a:schemeClr val="accent1"/>
        </a:solidFill>
      </dgm:spPr>
      <dgm:t>
        <a:bodyPr/>
        <a:lstStyle/>
        <a:p>
          <a:r>
            <a:rPr lang="en-US" sz="2400" b="1" dirty="0">
              <a:latin typeface="Ubuntu"/>
            </a:rPr>
            <a:t>Both</a:t>
          </a:r>
          <a:r>
            <a:rPr lang="en-US" sz="2400" dirty="0">
              <a:latin typeface="Ubuntu"/>
            </a:rPr>
            <a:t> questions should be addressed every time </a:t>
          </a:r>
        </a:p>
      </dgm:t>
    </dgm:pt>
    <dgm:pt modelId="{3EA19F66-307B-458B-B380-B1EE5BFBAF0C}" type="parTrans" cxnId="{6491C673-E303-477F-9479-A00FD8702FE3}">
      <dgm:prSet/>
      <dgm:spPr/>
      <dgm:t>
        <a:bodyPr/>
        <a:lstStyle/>
        <a:p>
          <a:endParaRPr lang="en-US"/>
        </a:p>
      </dgm:t>
    </dgm:pt>
    <dgm:pt modelId="{FBB2E108-0B55-4E62-832B-3E5E74E1396F}" type="sibTrans" cxnId="{6491C673-E303-477F-9479-A00FD8702FE3}">
      <dgm:prSet/>
      <dgm:spPr/>
      <dgm:t>
        <a:bodyPr/>
        <a:lstStyle/>
        <a:p>
          <a:endParaRPr lang="en-US"/>
        </a:p>
      </dgm:t>
    </dgm:pt>
    <dgm:pt modelId="{94B4A561-8773-4F72-B959-E9B391578A76}" type="pres">
      <dgm:prSet presAssocID="{DED14610-1C07-4D3D-850F-33E746D35421}" presName="Name0" presStyleCnt="0">
        <dgm:presLayoutVars>
          <dgm:dir/>
          <dgm:animLvl val="lvl"/>
          <dgm:resizeHandles val="exact"/>
        </dgm:presLayoutVars>
      </dgm:prSet>
      <dgm:spPr/>
    </dgm:pt>
    <dgm:pt modelId="{DCD4604E-8972-40B6-9D6E-1D3FEFA59D68}" type="pres">
      <dgm:prSet presAssocID="{AECC9183-EE6E-4900-BB05-A1FBE192EE07}" presName="boxAndChildren" presStyleCnt="0"/>
      <dgm:spPr/>
    </dgm:pt>
    <dgm:pt modelId="{324F5121-D83D-4B1B-ACEC-AD932833099C}" type="pres">
      <dgm:prSet presAssocID="{AECC9183-EE6E-4900-BB05-A1FBE192EE07}" presName="parentTextBox" presStyleLbl="node1" presStyleIdx="0" presStyleCnt="2"/>
      <dgm:spPr/>
    </dgm:pt>
    <dgm:pt modelId="{D971F147-4B64-4987-A9E5-C184BE1D5317}" type="pres">
      <dgm:prSet presAssocID="{32FABDEE-FA0F-4C16-A32F-3082921B9640}" presName="sp" presStyleCnt="0"/>
      <dgm:spPr/>
    </dgm:pt>
    <dgm:pt modelId="{2A7DC137-83A0-4A63-B1A5-5F6E2F4C2989}" type="pres">
      <dgm:prSet presAssocID="{19AD9D63-B5AC-47C2-A2A0-99516AC4A7BC}" presName="arrowAndChildren" presStyleCnt="0"/>
      <dgm:spPr/>
    </dgm:pt>
    <dgm:pt modelId="{45EF8D53-494B-4A51-A30C-12C89752C3E0}" type="pres">
      <dgm:prSet presAssocID="{19AD9D63-B5AC-47C2-A2A0-99516AC4A7BC}" presName="parentTextArrow" presStyleLbl="node1" presStyleIdx="0" presStyleCnt="2"/>
      <dgm:spPr/>
    </dgm:pt>
    <dgm:pt modelId="{F45EF7DC-3615-40E6-9A33-1F45A3D5E803}" type="pres">
      <dgm:prSet presAssocID="{19AD9D63-B5AC-47C2-A2A0-99516AC4A7BC}" presName="arrow" presStyleLbl="node1" presStyleIdx="1" presStyleCnt="2"/>
      <dgm:spPr/>
    </dgm:pt>
    <dgm:pt modelId="{F68FF02B-F7B9-44DF-80B0-FAE0E61D7EE1}" type="pres">
      <dgm:prSet presAssocID="{19AD9D63-B5AC-47C2-A2A0-99516AC4A7BC}" presName="descendantArrow" presStyleCnt="0"/>
      <dgm:spPr/>
    </dgm:pt>
    <dgm:pt modelId="{718E0DB9-D8B5-49EB-B1CC-BEE41BF7262B}" type="pres">
      <dgm:prSet presAssocID="{8A160417-EA30-4939-B54A-11F9E42FFACF}" presName="childTextArrow" presStyleLbl="fgAccFollowNode1" presStyleIdx="0" presStyleCnt="2">
        <dgm:presLayoutVars>
          <dgm:bulletEnabled val="1"/>
        </dgm:presLayoutVars>
      </dgm:prSet>
      <dgm:spPr/>
    </dgm:pt>
    <dgm:pt modelId="{1D3D6B7F-1296-462C-93C6-603B85E3C465}" type="pres">
      <dgm:prSet presAssocID="{25361BF3-3490-4695-8831-A1CC287E8930}" presName="childTextArrow" presStyleLbl="fgAccFollowNode1" presStyleIdx="1" presStyleCnt="2">
        <dgm:presLayoutVars>
          <dgm:bulletEnabled val="1"/>
        </dgm:presLayoutVars>
      </dgm:prSet>
      <dgm:spPr/>
    </dgm:pt>
  </dgm:ptLst>
  <dgm:cxnLst>
    <dgm:cxn modelId="{E07D751D-70BD-4731-91E1-CBE0708B20BF}" srcId="{19AD9D63-B5AC-47C2-A2A0-99516AC4A7BC}" destId="{25361BF3-3490-4695-8831-A1CC287E8930}" srcOrd="1" destOrd="0" parTransId="{49A44D32-75FE-4135-94D9-BD38ED3ACF24}" sibTransId="{E2AC7E11-02B6-48E2-8029-A701BFA98634}"/>
    <dgm:cxn modelId="{C184FA2B-CFA3-4B38-B18C-D471179660FC}" type="presOf" srcId="{19AD9D63-B5AC-47C2-A2A0-99516AC4A7BC}" destId="{45EF8D53-494B-4A51-A30C-12C89752C3E0}" srcOrd="0" destOrd="0" presId="urn:microsoft.com/office/officeart/2005/8/layout/process4"/>
    <dgm:cxn modelId="{BB555A39-276A-4267-9173-EFDF5987FEC6}" type="presOf" srcId="{19AD9D63-B5AC-47C2-A2A0-99516AC4A7BC}" destId="{F45EF7DC-3615-40E6-9A33-1F45A3D5E803}" srcOrd="1" destOrd="0" presId="urn:microsoft.com/office/officeart/2005/8/layout/process4"/>
    <dgm:cxn modelId="{558F033D-D19E-454D-99A4-50CDF47B2D12}" type="presOf" srcId="{25361BF3-3490-4695-8831-A1CC287E8930}" destId="{1D3D6B7F-1296-462C-93C6-603B85E3C465}" srcOrd="0" destOrd="0" presId="urn:microsoft.com/office/officeart/2005/8/layout/process4"/>
    <dgm:cxn modelId="{F7AC9561-F245-4468-9485-1B236C609EFA}" type="presOf" srcId="{AECC9183-EE6E-4900-BB05-A1FBE192EE07}" destId="{324F5121-D83D-4B1B-ACEC-AD932833099C}" srcOrd="0" destOrd="0" presId="urn:microsoft.com/office/officeart/2005/8/layout/process4"/>
    <dgm:cxn modelId="{6491C673-E303-477F-9479-A00FD8702FE3}" srcId="{DED14610-1C07-4D3D-850F-33E746D35421}" destId="{AECC9183-EE6E-4900-BB05-A1FBE192EE07}" srcOrd="1" destOrd="0" parTransId="{3EA19F66-307B-458B-B380-B1EE5BFBAF0C}" sibTransId="{FBB2E108-0B55-4E62-832B-3E5E74E1396F}"/>
    <dgm:cxn modelId="{442AEE7D-D1A5-4417-82CE-CB0202959E8B}" type="presOf" srcId="{DED14610-1C07-4D3D-850F-33E746D35421}" destId="{94B4A561-8773-4F72-B959-E9B391578A76}" srcOrd="0" destOrd="0" presId="urn:microsoft.com/office/officeart/2005/8/layout/process4"/>
    <dgm:cxn modelId="{68F47783-405D-4DD8-BE87-88C725DBE945}" type="presOf" srcId="{8A160417-EA30-4939-B54A-11F9E42FFACF}" destId="{718E0DB9-D8B5-49EB-B1CC-BEE41BF7262B}" srcOrd="0" destOrd="0" presId="urn:microsoft.com/office/officeart/2005/8/layout/process4"/>
    <dgm:cxn modelId="{833BF3A6-2B42-4F04-B754-9F6D799AFF83}" srcId="{DED14610-1C07-4D3D-850F-33E746D35421}" destId="{19AD9D63-B5AC-47C2-A2A0-99516AC4A7BC}" srcOrd="0" destOrd="0" parTransId="{A2034C47-07B8-477E-B2CB-ABD5F9DA406C}" sibTransId="{32FABDEE-FA0F-4C16-A32F-3082921B9640}"/>
    <dgm:cxn modelId="{9D4547BC-9144-49B3-A8E1-42517BD682A9}" srcId="{19AD9D63-B5AC-47C2-A2A0-99516AC4A7BC}" destId="{8A160417-EA30-4939-B54A-11F9E42FFACF}" srcOrd="0" destOrd="0" parTransId="{DB486087-A019-41C7-B8CC-7C7DC5B99B60}" sibTransId="{BFAB53B9-4848-4979-879B-24C512C0ECBA}"/>
    <dgm:cxn modelId="{A83D1BFE-C29D-4093-8418-F2C2306019A0}" type="presParOf" srcId="{94B4A561-8773-4F72-B959-E9B391578A76}" destId="{DCD4604E-8972-40B6-9D6E-1D3FEFA59D68}" srcOrd="0" destOrd="0" presId="urn:microsoft.com/office/officeart/2005/8/layout/process4"/>
    <dgm:cxn modelId="{A66E450D-0A9C-49B1-BBA3-E679A54CAE75}" type="presParOf" srcId="{DCD4604E-8972-40B6-9D6E-1D3FEFA59D68}" destId="{324F5121-D83D-4B1B-ACEC-AD932833099C}" srcOrd="0" destOrd="0" presId="urn:microsoft.com/office/officeart/2005/8/layout/process4"/>
    <dgm:cxn modelId="{98932C5C-9E32-4AF2-9E85-0AEA07C34348}" type="presParOf" srcId="{94B4A561-8773-4F72-B959-E9B391578A76}" destId="{D971F147-4B64-4987-A9E5-C184BE1D5317}" srcOrd="1" destOrd="0" presId="urn:microsoft.com/office/officeart/2005/8/layout/process4"/>
    <dgm:cxn modelId="{AD598E63-3D81-432E-84A8-67297919A544}" type="presParOf" srcId="{94B4A561-8773-4F72-B959-E9B391578A76}" destId="{2A7DC137-83A0-4A63-B1A5-5F6E2F4C2989}" srcOrd="2" destOrd="0" presId="urn:microsoft.com/office/officeart/2005/8/layout/process4"/>
    <dgm:cxn modelId="{FA1C37DF-AABF-4EAE-A7A8-0473BB65648A}" type="presParOf" srcId="{2A7DC137-83A0-4A63-B1A5-5F6E2F4C2989}" destId="{45EF8D53-494B-4A51-A30C-12C89752C3E0}" srcOrd="0" destOrd="0" presId="urn:microsoft.com/office/officeart/2005/8/layout/process4"/>
    <dgm:cxn modelId="{A0EB960E-2CD2-4F68-9E72-62186BF1A84F}" type="presParOf" srcId="{2A7DC137-83A0-4A63-B1A5-5F6E2F4C2989}" destId="{F45EF7DC-3615-40E6-9A33-1F45A3D5E803}" srcOrd="1" destOrd="0" presId="urn:microsoft.com/office/officeart/2005/8/layout/process4"/>
    <dgm:cxn modelId="{49CA6A7A-EAF3-49B1-BC7D-9ACEB6595C8B}" type="presParOf" srcId="{2A7DC137-83A0-4A63-B1A5-5F6E2F4C2989}" destId="{F68FF02B-F7B9-44DF-80B0-FAE0E61D7EE1}" srcOrd="2" destOrd="0" presId="urn:microsoft.com/office/officeart/2005/8/layout/process4"/>
    <dgm:cxn modelId="{95791D7B-A621-4B01-BF46-ED8E36F032EA}" type="presParOf" srcId="{F68FF02B-F7B9-44DF-80B0-FAE0E61D7EE1}" destId="{718E0DB9-D8B5-49EB-B1CC-BEE41BF7262B}" srcOrd="0" destOrd="0" presId="urn:microsoft.com/office/officeart/2005/8/layout/process4"/>
    <dgm:cxn modelId="{50661034-01B6-431F-BB6F-F44EA55F0D5D}" type="presParOf" srcId="{F68FF02B-F7B9-44DF-80B0-FAE0E61D7EE1}" destId="{1D3D6B7F-1296-462C-93C6-603B85E3C465}"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4F5121-D83D-4B1B-ACEC-AD932833099C}">
      <dsp:nvSpPr>
        <dsp:cNvPr id="0" name=""/>
        <dsp:cNvSpPr/>
      </dsp:nvSpPr>
      <dsp:spPr>
        <a:xfrm>
          <a:off x="0" y="1969697"/>
          <a:ext cx="7886700" cy="1292334"/>
        </a:xfrm>
        <a:prstGeom prst="rect">
          <a:avLst/>
        </a:prstGeom>
        <a:solidFill>
          <a:schemeClr val="accent1"/>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Ubuntu"/>
            </a:rPr>
            <a:t>Both</a:t>
          </a:r>
          <a:r>
            <a:rPr lang="en-US" sz="2400" kern="1200" dirty="0">
              <a:latin typeface="Ubuntu"/>
            </a:rPr>
            <a:t> questions should be addressed every time </a:t>
          </a:r>
        </a:p>
      </dsp:txBody>
      <dsp:txXfrm>
        <a:off x="0" y="1969697"/>
        <a:ext cx="7886700" cy="1292334"/>
      </dsp:txXfrm>
    </dsp:sp>
    <dsp:sp modelId="{F45EF7DC-3615-40E6-9A33-1F45A3D5E803}">
      <dsp:nvSpPr>
        <dsp:cNvPr id="0" name=""/>
        <dsp:cNvSpPr/>
      </dsp:nvSpPr>
      <dsp:spPr>
        <a:xfrm rot="10800000">
          <a:off x="0" y="1471"/>
          <a:ext cx="7886700" cy="1987610"/>
        </a:xfrm>
        <a:prstGeom prst="upArrowCallout">
          <a:avLst/>
        </a:prstGeom>
        <a:solidFill>
          <a:schemeClr val="accent1"/>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a:latin typeface="Ubuntu"/>
            </a:rPr>
            <a:t>Every time </a:t>
          </a:r>
          <a:r>
            <a:rPr lang="en-US" sz="1600" kern="1200">
              <a:latin typeface="Ubuntu"/>
            </a:rPr>
            <a:t>an employee asks for time off from work for a potentially FMLA-qualifying reason, the employer must conduct the following analysis:</a:t>
          </a:r>
        </a:p>
      </dsp:txBody>
      <dsp:txXfrm rot="-10800000">
        <a:off x="0" y="1471"/>
        <a:ext cx="7886700" cy="697651"/>
      </dsp:txXfrm>
    </dsp:sp>
    <dsp:sp modelId="{718E0DB9-D8B5-49EB-B1CC-BEE41BF7262B}">
      <dsp:nvSpPr>
        <dsp:cNvPr id="0" name=""/>
        <dsp:cNvSpPr/>
      </dsp:nvSpPr>
      <dsp:spPr>
        <a:xfrm>
          <a:off x="0" y="699123"/>
          <a:ext cx="3943349" cy="594295"/>
        </a:xfrm>
        <a:prstGeom prst="rect">
          <a:avLst/>
        </a:prstGeom>
        <a:solidFill>
          <a:schemeClr val="accent1">
            <a:lumMod val="20000"/>
            <a:lumOff val="80000"/>
            <a:alpha val="9000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kern="1200">
              <a:latin typeface="Ubuntu"/>
            </a:rPr>
            <a:t>Is the employee eligible for job-protected leave under one or more statutes?</a:t>
          </a:r>
        </a:p>
      </dsp:txBody>
      <dsp:txXfrm>
        <a:off x="0" y="699123"/>
        <a:ext cx="3943349" cy="594295"/>
      </dsp:txXfrm>
    </dsp:sp>
    <dsp:sp modelId="{1D3D6B7F-1296-462C-93C6-603B85E3C465}">
      <dsp:nvSpPr>
        <dsp:cNvPr id="0" name=""/>
        <dsp:cNvSpPr/>
      </dsp:nvSpPr>
      <dsp:spPr>
        <a:xfrm>
          <a:off x="3943350" y="699123"/>
          <a:ext cx="3943349" cy="594295"/>
        </a:xfrm>
        <a:prstGeom prst="rect">
          <a:avLst/>
        </a:prstGeom>
        <a:solidFill>
          <a:schemeClr val="accent1">
            <a:lumMod val="20000"/>
            <a:lumOff val="80000"/>
            <a:alpha val="9000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kern="1200">
              <a:latin typeface="Ubuntu"/>
            </a:rPr>
            <a:t>Is the employee eligible for any income replacement while on leave?</a:t>
          </a:r>
        </a:p>
      </dsp:txBody>
      <dsp:txXfrm>
        <a:off x="3943350" y="699123"/>
        <a:ext cx="3943349" cy="59429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4E50FF67-7043-4BE0-9485-2FECF2EC1002}"/>
              </a:ext>
            </a:extLst>
          </p:cNvPr>
          <p:cNvSpPr>
            <a:spLocks noGrp="1" noChangeArrowheads="1"/>
          </p:cNvSpPr>
          <p:nvPr>
            <p:ph type="hdr" sz="quarter"/>
          </p:nvPr>
        </p:nvSpPr>
        <p:spPr bwMode="auto">
          <a:xfrm>
            <a:off x="0" y="0"/>
            <a:ext cx="3037840" cy="464820"/>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ltLang="en-US"/>
          </a:p>
        </p:txBody>
      </p:sp>
      <p:sp>
        <p:nvSpPr>
          <p:cNvPr id="101379" name="Rectangle 3">
            <a:extLst>
              <a:ext uri="{FF2B5EF4-FFF2-40B4-BE49-F238E27FC236}">
                <a16:creationId xmlns:a16="http://schemas.microsoft.com/office/drawing/2014/main" id="{E2067A0F-1733-4D2A-84E4-4B139DCB3582}"/>
              </a:ext>
            </a:extLst>
          </p:cNvPr>
          <p:cNvSpPr>
            <a:spLocks noGrp="1" noChangeArrowheads="1"/>
          </p:cNvSpPr>
          <p:nvPr>
            <p:ph type="dt" sz="quarter" idx="1"/>
          </p:nvPr>
        </p:nvSpPr>
        <p:spPr bwMode="auto">
          <a:xfrm>
            <a:off x="3970938" y="0"/>
            <a:ext cx="3037840" cy="464820"/>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ltLang="en-US"/>
          </a:p>
        </p:txBody>
      </p:sp>
      <p:sp>
        <p:nvSpPr>
          <p:cNvPr id="101380" name="Rectangle 4">
            <a:extLst>
              <a:ext uri="{FF2B5EF4-FFF2-40B4-BE49-F238E27FC236}">
                <a16:creationId xmlns:a16="http://schemas.microsoft.com/office/drawing/2014/main" id="{6CF69C37-A287-47DB-BEDB-2484C72A6B68}"/>
              </a:ext>
            </a:extLst>
          </p:cNvPr>
          <p:cNvSpPr>
            <a:spLocks noGrp="1" noChangeArrowheads="1"/>
          </p:cNvSpPr>
          <p:nvPr>
            <p:ph type="ftr" sz="quarter" idx="2"/>
          </p:nvPr>
        </p:nvSpPr>
        <p:spPr bwMode="auto">
          <a:xfrm>
            <a:off x="0" y="8829967"/>
            <a:ext cx="3037840" cy="464820"/>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ltLang="en-US"/>
          </a:p>
        </p:txBody>
      </p:sp>
      <p:sp>
        <p:nvSpPr>
          <p:cNvPr id="101381" name="Rectangle 5">
            <a:extLst>
              <a:ext uri="{FF2B5EF4-FFF2-40B4-BE49-F238E27FC236}">
                <a16:creationId xmlns:a16="http://schemas.microsoft.com/office/drawing/2014/main" id="{05DFB4F0-6AE7-4BB5-B936-33C4435B8A42}"/>
              </a:ext>
            </a:extLst>
          </p:cNvPr>
          <p:cNvSpPr>
            <a:spLocks noGrp="1" noChangeArrowheads="1"/>
          </p:cNvSpPr>
          <p:nvPr>
            <p:ph type="sldNum" sz="quarter" idx="3"/>
          </p:nvPr>
        </p:nvSpPr>
        <p:spPr bwMode="auto">
          <a:xfrm>
            <a:off x="3970938" y="8829967"/>
            <a:ext cx="3037840" cy="464820"/>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7FB623F1-6DB2-4A37-B906-0E40B490C300}"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50274F5-C505-4EAE-990B-4DFE60F29A1F}"/>
              </a:ext>
            </a:extLst>
          </p:cNvPr>
          <p:cNvSpPr>
            <a:spLocks noGrp="1" noChangeArrowheads="1"/>
          </p:cNvSpPr>
          <p:nvPr>
            <p:ph type="hdr" sz="quarter"/>
          </p:nvPr>
        </p:nvSpPr>
        <p:spPr bwMode="auto">
          <a:xfrm>
            <a:off x="0" y="0"/>
            <a:ext cx="3037840" cy="464820"/>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ltLang="en-US"/>
          </a:p>
        </p:txBody>
      </p:sp>
      <p:sp>
        <p:nvSpPr>
          <p:cNvPr id="4099" name="Rectangle 3">
            <a:extLst>
              <a:ext uri="{FF2B5EF4-FFF2-40B4-BE49-F238E27FC236}">
                <a16:creationId xmlns:a16="http://schemas.microsoft.com/office/drawing/2014/main" id="{560B643E-5AC8-4A1D-AC53-3FFFE499B163}"/>
              </a:ext>
            </a:extLst>
          </p:cNvPr>
          <p:cNvSpPr>
            <a:spLocks noGrp="1" noChangeArrowheads="1"/>
          </p:cNvSpPr>
          <p:nvPr>
            <p:ph type="dt" idx="1"/>
          </p:nvPr>
        </p:nvSpPr>
        <p:spPr bwMode="auto">
          <a:xfrm>
            <a:off x="3970938" y="0"/>
            <a:ext cx="3037840" cy="464820"/>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ltLang="en-US"/>
          </a:p>
        </p:txBody>
      </p:sp>
      <p:sp>
        <p:nvSpPr>
          <p:cNvPr id="13316" name="Rectangle 4">
            <a:extLst>
              <a:ext uri="{FF2B5EF4-FFF2-40B4-BE49-F238E27FC236}">
                <a16:creationId xmlns:a16="http://schemas.microsoft.com/office/drawing/2014/main" id="{C653F18D-B41D-4A03-8EAC-EF79585DE5B7}"/>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E5EED2CA-7596-47C3-B3D7-42A3A59D350D}"/>
              </a:ext>
            </a:extLst>
          </p:cNvPr>
          <p:cNvSpPr>
            <a:spLocks noGrp="1" noChangeArrowheads="1"/>
          </p:cNvSpPr>
          <p:nvPr>
            <p:ph type="body" sz="quarter" idx="3"/>
          </p:nvPr>
        </p:nvSpPr>
        <p:spPr bwMode="auto">
          <a:xfrm>
            <a:off x="701040" y="4415790"/>
            <a:ext cx="5608320" cy="4183380"/>
          </a:xfrm>
          <a:prstGeom prst="rect">
            <a:avLst/>
          </a:prstGeom>
          <a:noFill/>
          <a:ln>
            <a:noFill/>
          </a:ln>
          <a:effectLst/>
        </p:spPr>
        <p:txBody>
          <a:bodyPr vert="horz" wrap="square" lIns="93177" tIns="46589" rIns="93177" bIns="46589"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F6FB7578-F17B-47CD-9F16-0FB33CEDB1C5}"/>
              </a:ext>
            </a:extLst>
          </p:cNvPr>
          <p:cNvSpPr>
            <a:spLocks noGrp="1" noChangeArrowheads="1"/>
          </p:cNvSpPr>
          <p:nvPr>
            <p:ph type="ftr" sz="quarter" idx="4"/>
          </p:nvPr>
        </p:nvSpPr>
        <p:spPr bwMode="auto">
          <a:xfrm>
            <a:off x="0" y="8829967"/>
            <a:ext cx="3037840" cy="464820"/>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ltLang="en-US"/>
          </a:p>
        </p:txBody>
      </p:sp>
      <p:sp>
        <p:nvSpPr>
          <p:cNvPr id="4103" name="Rectangle 7">
            <a:extLst>
              <a:ext uri="{FF2B5EF4-FFF2-40B4-BE49-F238E27FC236}">
                <a16:creationId xmlns:a16="http://schemas.microsoft.com/office/drawing/2014/main" id="{F2A9D876-740D-4F4D-ABE7-0442C3677F72}"/>
              </a:ext>
            </a:extLst>
          </p:cNvPr>
          <p:cNvSpPr>
            <a:spLocks noGrp="1" noChangeArrowheads="1"/>
          </p:cNvSpPr>
          <p:nvPr>
            <p:ph type="sldNum" sz="quarter" idx="5"/>
          </p:nvPr>
        </p:nvSpPr>
        <p:spPr bwMode="auto">
          <a:xfrm>
            <a:off x="3970938" y="8829967"/>
            <a:ext cx="3037840" cy="464820"/>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28E00092-08BA-42A9-A951-6A322B29B1E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23838B65-D2BC-4D1D-8165-BEA5DD5E38B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EE325645-30BC-4F65-988E-6C01FC4D2E3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7412" name="Slide Number Placeholder 3">
            <a:extLst>
              <a:ext uri="{FF2B5EF4-FFF2-40B4-BE49-F238E27FC236}">
                <a16:creationId xmlns:a16="http://schemas.microsoft.com/office/drawing/2014/main" id="{7ADC0831-E3AF-476B-8FA5-18FD5068A96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6163877F-8862-4438-9DEE-3E45B8C2CB76}" type="slidenum">
              <a:rPr lang="en-US" altLang="en-US" sz="1200">
                <a:solidFill>
                  <a:srgbClr val="000000"/>
                </a:solidFill>
                <a:latin typeface="Arial" panose="020B0604020202020204" pitchFamily="34" charset="0"/>
              </a:rPr>
              <a:pPr/>
              <a:t>3</a:t>
            </a:fld>
            <a:endParaRPr lang="en-US" altLang="en-US" sz="1200">
              <a:solidFill>
                <a:srgbClr val="000000"/>
              </a:solidFil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D70A532-345B-4D24-804A-9845CBCF207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475ED593-7167-4EE2-9DDE-B4E0442BF2E5}" type="slidenum">
              <a:rPr lang="en-US" altLang="en-US" sz="1200"/>
              <a:pPr/>
              <a:t>23</a:t>
            </a:fld>
            <a:endParaRPr lang="en-US" altLang="en-US" sz="1200"/>
          </a:p>
        </p:txBody>
      </p:sp>
      <p:sp>
        <p:nvSpPr>
          <p:cNvPr id="43011" name="Rectangle 2">
            <a:extLst>
              <a:ext uri="{FF2B5EF4-FFF2-40B4-BE49-F238E27FC236}">
                <a16:creationId xmlns:a16="http://schemas.microsoft.com/office/drawing/2014/main" id="{B1527740-32FC-402F-8538-AF2F561CA944}"/>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E431FE0F-6728-428D-B1AA-924062B2C520}"/>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sz="1600" b="1"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4201264B-22C5-49E2-9F49-64278E42FEC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93841378-6D10-46CE-9F71-0651421E0F0B}" type="slidenum">
              <a:rPr lang="en-US" altLang="en-US" sz="1200"/>
              <a:pPr/>
              <a:t>24</a:t>
            </a:fld>
            <a:endParaRPr lang="en-US" altLang="en-US" sz="1200"/>
          </a:p>
        </p:txBody>
      </p:sp>
      <p:sp>
        <p:nvSpPr>
          <p:cNvPr id="45059" name="Rectangle 2">
            <a:extLst>
              <a:ext uri="{FF2B5EF4-FFF2-40B4-BE49-F238E27FC236}">
                <a16:creationId xmlns:a16="http://schemas.microsoft.com/office/drawing/2014/main" id="{8EC4931B-8CC3-4C27-A196-492B6711DF3A}"/>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07858C02-FB40-413D-8985-629E25936B8F}"/>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lnSpc>
                <a:spcPct val="90000"/>
              </a:lnSpc>
            </a:pPr>
            <a:endParaRPr lang="en-US" altLang="en-US" sz="1600" b="1"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B95BCFCE-CCD3-4AE4-86A7-E618AA5477D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F4582162-54F3-4AB2-87D2-67047542F373}" type="slidenum">
              <a:rPr lang="en-US" altLang="en-US" sz="1200"/>
              <a:pPr/>
              <a:t>26</a:t>
            </a:fld>
            <a:endParaRPr lang="en-US" altLang="en-US" sz="1200"/>
          </a:p>
        </p:txBody>
      </p:sp>
      <p:sp>
        <p:nvSpPr>
          <p:cNvPr id="48131" name="Rectangle 2">
            <a:extLst>
              <a:ext uri="{FF2B5EF4-FFF2-40B4-BE49-F238E27FC236}">
                <a16:creationId xmlns:a16="http://schemas.microsoft.com/office/drawing/2014/main" id="{8F76F896-90B7-44A8-B048-ECEE9C3E0B40}"/>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F8BE40C8-72A5-4508-835A-6CBEE3DA960D}"/>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sz="1600" b="1"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9E9BD6DC-49F4-4E76-854A-158A75DC732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260A7BA7-592F-47D9-BC82-4B50B51DD7F3}" type="slidenum">
              <a:rPr lang="en-US" altLang="en-US" sz="1200"/>
              <a:pPr/>
              <a:t>27</a:t>
            </a:fld>
            <a:endParaRPr lang="en-US" altLang="en-US" sz="1200"/>
          </a:p>
        </p:txBody>
      </p:sp>
      <p:sp>
        <p:nvSpPr>
          <p:cNvPr id="50179" name="Rectangle 2">
            <a:extLst>
              <a:ext uri="{FF2B5EF4-FFF2-40B4-BE49-F238E27FC236}">
                <a16:creationId xmlns:a16="http://schemas.microsoft.com/office/drawing/2014/main" id="{2D5E3685-4C2F-4014-B4EE-92701E078A61}"/>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B2E92FC3-04C3-40CF-A5CD-88F0393857DD}"/>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89DB392B-A0C2-4826-97D3-6A03FAF2A83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2C7A21B0-B404-4B22-AC0D-DC1D23ADBE6A}" type="slidenum">
              <a:rPr lang="en-US" altLang="en-US" sz="1200"/>
              <a:pPr/>
              <a:t>28</a:t>
            </a:fld>
            <a:endParaRPr lang="en-US" altLang="en-US" sz="1200"/>
          </a:p>
        </p:txBody>
      </p:sp>
      <p:sp>
        <p:nvSpPr>
          <p:cNvPr id="52227" name="Rectangle 2">
            <a:extLst>
              <a:ext uri="{FF2B5EF4-FFF2-40B4-BE49-F238E27FC236}">
                <a16:creationId xmlns:a16="http://schemas.microsoft.com/office/drawing/2014/main" id="{279B5CDE-9B68-4475-A00D-3536E4656560}"/>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13BF12B9-869D-4AE8-B992-46DBC867D954}"/>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33DD35C9-57FB-42A1-9380-9CAA3B59A6E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9C6A3664-67E9-4DFF-BA9D-4D0D3FF12B4F}" type="slidenum">
              <a:rPr lang="en-US" altLang="en-US" sz="1200"/>
              <a:pPr/>
              <a:t>29</a:t>
            </a:fld>
            <a:endParaRPr lang="en-US" altLang="en-US" sz="1200"/>
          </a:p>
        </p:txBody>
      </p:sp>
      <p:sp>
        <p:nvSpPr>
          <p:cNvPr id="54275" name="Rectangle 2">
            <a:extLst>
              <a:ext uri="{FF2B5EF4-FFF2-40B4-BE49-F238E27FC236}">
                <a16:creationId xmlns:a16="http://schemas.microsoft.com/office/drawing/2014/main" id="{E7771F0C-E57B-4CEE-8AEC-649D59BF0713}"/>
              </a:ext>
            </a:extLst>
          </p:cNvPr>
          <p:cNvSpPr>
            <a:spLocks noGrp="1" noRot="1" noChangeAspect="1" noChangeArrowheads="1" noTextEdit="1"/>
          </p:cNvSpPr>
          <p:nvPr>
            <p:ph type="sldImg"/>
          </p:nvPr>
        </p:nvSpPr>
        <p:spPr>
          <a:ln/>
        </p:spPr>
      </p:sp>
      <p:sp>
        <p:nvSpPr>
          <p:cNvPr id="54276" name="Rectangle 3">
            <a:extLst>
              <a:ext uri="{FF2B5EF4-FFF2-40B4-BE49-F238E27FC236}">
                <a16:creationId xmlns:a16="http://schemas.microsoft.com/office/drawing/2014/main" id="{AB598BB0-95FE-45D8-B09A-F854B4438B3A}"/>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182C24CE-5249-4EB7-AF17-4D26B0CBA74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1168FE07-13BB-448A-AFF8-2B90127B9BB1}" type="slidenum">
              <a:rPr lang="en-US" altLang="en-US" sz="1200"/>
              <a:pPr/>
              <a:t>31</a:t>
            </a:fld>
            <a:endParaRPr lang="en-US" altLang="en-US" sz="1200"/>
          </a:p>
        </p:txBody>
      </p:sp>
      <p:sp>
        <p:nvSpPr>
          <p:cNvPr id="57347" name="Rectangle 2">
            <a:extLst>
              <a:ext uri="{FF2B5EF4-FFF2-40B4-BE49-F238E27FC236}">
                <a16:creationId xmlns:a16="http://schemas.microsoft.com/office/drawing/2014/main" id="{3966B462-C6A1-460E-A714-B91740A56A2D}"/>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AB769BFF-0DD4-478B-AB04-541B82307BCD}"/>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sz="1600" b="1"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38851F45-7FEC-4635-9AFF-F7ACAB7509B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3FACB04C-1EC4-4150-BB04-3FCA00FB42F1}" type="slidenum">
              <a:rPr lang="en-US" altLang="en-US" sz="1200"/>
              <a:pPr/>
              <a:t>33</a:t>
            </a:fld>
            <a:endParaRPr lang="en-US" altLang="en-US" sz="1200"/>
          </a:p>
        </p:txBody>
      </p:sp>
      <p:sp>
        <p:nvSpPr>
          <p:cNvPr id="60419" name="Rectangle 2">
            <a:extLst>
              <a:ext uri="{FF2B5EF4-FFF2-40B4-BE49-F238E27FC236}">
                <a16:creationId xmlns:a16="http://schemas.microsoft.com/office/drawing/2014/main" id="{8FDCF708-17F1-4CA8-97F6-5C5684E82225}"/>
              </a:ext>
            </a:extLst>
          </p:cNvPr>
          <p:cNvSpPr>
            <a:spLocks noGrp="1" noRot="1" noChangeAspect="1" noChangeArrowheads="1" noTextEdit="1"/>
          </p:cNvSpPr>
          <p:nvPr>
            <p:ph type="sldImg"/>
          </p:nvPr>
        </p:nvSpPr>
        <p:spPr>
          <a:ln/>
        </p:spPr>
      </p:sp>
      <p:sp>
        <p:nvSpPr>
          <p:cNvPr id="60420" name="Rectangle 3">
            <a:extLst>
              <a:ext uri="{FF2B5EF4-FFF2-40B4-BE49-F238E27FC236}">
                <a16:creationId xmlns:a16="http://schemas.microsoft.com/office/drawing/2014/main" id="{592604A0-60CA-4479-84F8-EEC69DC82460}"/>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sz="1600" b="1"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F8ED07A4-0D5C-449A-AEC7-2DE9F04683B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9EF4DD6F-04DF-46AF-ADF6-E2B05A3A0DD1}" type="slidenum">
              <a:rPr lang="en-US" altLang="en-US" sz="1200"/>
              <a:pPr/>
              <a:t>34</a:t>
            </a:fld>
            <a:endParaRPr lang="en-US" altLang="en-US" sz="1200"/>
          </a:p>
        </p:txBody>
      </p:sp>
      <p:sp>
        <p:nvSpPr>
          <p:cNvPr id="62467" name="Rectangle 2">
            <a:extLst>
              <a:ext uri="{FF2B5EF4-FFF2-40B4-BE49-F238E27FC236}">
                <a16:creationId xmlns:a16="http://schemas.microsoft.com/office/drawing/2014/main" id="{2F7693D4-267F-4351-A6EF-B6D29BD12CA9}"/>
              </a:ext>
            </a:extLst>
          </p:cNvPr>
          <p:cNvSpPr>
            <a:spLocks noGrp="1" noRot="1" noChangeAspect="1" noChangeArrowheads="1" noTextEdit="1"/>
          </p:cNvSpPr>
          <p:nvPr>
            <p:ph type="sldImg"/>
          </p:nvPr>
        </p:nvSpPr>
        <p:spPr>
          <a:ln/>
        </p:spPr>
      </p:sp>
      <p:sp>
        <p:nvSpPr>
          <p:cNvPr id="62468" name="Rectangle 3">
            <a:extLst>
              <a:ext uri="{FF2B5EF4-FFF2-40B4-BE49-F238E27FC236}">
                <a16:creationId xmlns:a16="http://schemas.microsoft.com/office/drawing/2014/main" id="{8BFFA990-6A4E-43D7-89FF-E3A0D12FDC91}"/>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a:t>Neale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AF827F21-91F1-4272-A14F-CB26E5EF1D8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02566537-79C2-41A8-A95C-07A53884A6F5}" type="slidenum">
              <a:rPr lang="en-US" altLang="en-US" sz="1200"/>
              <a:pPr/>
              <a:t>43</a:t>
            </a:fld>
            <a:endParaRPr lang="en-US" altLang="en-US" sz="1200"/>
          </a:p>
        </p:txBody>
      </p:sp>
      <p:sp>
        <p:nvSpPr>
          <p:cNvPr id="69635" name="Rectangle 2">
            <a:extLst>
              <a:ext uri="{FF2B5EF4-FFF2-40B4-BE49-F238E27FC236}">
                <a16:creationId xmlns:a16="http://schemas.microsoft.com/office/drawing/2014/main" id="{6E1CB1A2-61D7-4ACA-99D6-28915BE5FEBB}"/>
              </a:ext>
            </a:extLst>
          </p:cNvPr>
          <p:cNvSpPr>
            <a:spLocks noGrp="1" noRot="1" noChangeAspect="1" noChangeArrowheads="1" noTextEdit="1"/>
          </p:cNvSpPr>
          <p:nvPr>
            <p:ph type="sldImg"/>
          </p:nvPr>
        </p:nvSpPr>
        <p:spPr>
          <a:ln/>
        </p:spPr>
      </p:sp>
      <p:sp>
        <p:nvSpPr>
          <p:cNvPr id="69636" name="Rectangle 3">
            <a:extLst>
              <a:ext uri="{FF2B5EF4-FFF2-40B4-BE49-F238E27FC236}">
                <a16:creationId xmlns:a16="http://schemas.microsoft.com/office/drawing/2014/main" id="{930A00EB-CD7D-4219-A66F-3EFA8155A92F}"/>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lnSpc>
                <a:spcPct val="90000"/>
              </a:lnSpc>
            </a:pPr>
            <a:endParaRPr lang="en-US" altLang="en-US" sz="1600" b="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39E0979B-53B0-4C65-B275-FE1E7499AAD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98F8E2A4-03C5-4862-8762-7AD0908F6940}" type="slidenum">
              <a:rPr lang="en-US" altLang="en-US" sz="1200"/>
              <a:pPr/>
              <a:t>4</a:t>
            </a:fld>
            <a:endParaRPr lang="en-US" altLang="en-US" sz="1200"/>
          </a:p>
        </p:txBody>
      </p:sp>
      <p:sp>
        <p:nvSpPr>
          <p:cNvPr id="19459" name="Rectangle 2">
            <a:extLst>
              <a:ext uri="{FF2B5EF4-FFF2-40B4-BE49-F238E27FC236}">
                <a16:creationId xmlns:a16="http://schemas.microsoft.com/office/drawing/2014/main" id="{B3072FF2-A829-4021-942C-70678F246E64}"/>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9528D003-321F-4C1A-9690-C58B95EE5143}"/>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3EDD9906-7648-4B2D-BFEB-CDC9BF0A72F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8915D033-DE4A-482C-B9C7-A56378E858FE}" type="slidenum">
              <a:rPr lang="en-US" altLang="en-US" sz="1200"/>
              <a:pPr/>
              <a:t>44</a:t>
            </a:fld>
            <a:endParaRPr lang="en-US" altLang="en-US" sz="1200"/>
          </a:p>
        </p:txBody>
      </p:sp>
      <p:sp>
        <p:nvSpPr>
          <p:cNvPr id="71683" name="Rectangle 2">
            <a:extLst>
              <a:ext uri="{FF2B5EF4-FFF2-40B4-BE49-F238E27FC236}">
                <a16:creationId xmlns:a16="http://schemas.microsoft.com/office/drawing/2014/main" id="{64990DAA-E6E0-4C4F-A1D5-B79FC609239A}"/>
              </a:ext>
            </a:extLst>
          </p:cNvPr>
          <p:cNvSpPr>
            <a:spLocks noGrp="1" noRot="1" noChangeAspect="1" noChangeArrowheads="1" noTextEdit="1"/>
          </p:cNvSpPr>
          <p:nvPr>
            <p:ph type="sldImg"/>
          </p:nvPr>
        </p:nvSpPr>
        <p:spPr>
          <a:ln/>
        </p:spPr>
      </p:sp>
      <p:sp>
        <p:nvSpPr>
          <p:cNvPr id="71684" name="Rectangle 3">
            <a:extLst>
              <a:ext uri="{FF2B5EF4-FFF2-40B4-BE49-F238E27FC236}">
                <a16:creationId xmlns:a16="http://schemas.microsoft.com/office/drawing/2014/main" id="{8202AC2B-3BC0-4A6D-A9C0-012A490F2BEB}"/>
              </a:ext>
            </a:extLst>
          </p:cNvPr>
          <p:cNvSpPr>
            <a:spLocks noGrp="1" noChangeArrowheads="1"/>
          </p:cNvSpPr>
          <p:nvPr>
            <p:ph type="body" idx="1"/>
          </p:nvPr>
        </p:nvSpPr>
        <p:spPr>
          <a:xfrm>
            <a:off x="934720" y="4452912"/>
            <a:ext cx="5144206" cy="421727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sz="1600" b="1">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2ED8334D-9CE8-41C0-BD92-905084837C1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847FB5A8-E3AE-4CE3-83BE-E27E998A7565}" type="slidenum">
              <a:rPr lang="en-US" altLang="en-US" sz="1200"/>
              <a:pPr/>
              <a:t>48</a:t>
            </a:fld>
            <a:endParaRPr lang="en-US" altLang="en-US" sz="1200"/>
          </a:p>
        </p:txBody>
      </p:sp>
      <p:sp>
        <p:nvSpPr>
          <p:cNvPr id="76803" name="Rectangle 2">
            <a:extLst>
              <a:ext uri="{FF2B5EF4-FFF2-40B4-BE49-F238E27FC236}">
                <a16:creationId xmlns:a16="http://schemas.microsoft.com/office/drawing/2014/main" id="{2EAE72E9-4F56-4AD1-8AD1-AD7006FA9899}"/>
              </a:ext>
            </a:extLst>
          </p:cNvPr>
          <p:cNvSpPr>
            <a:spLocks noGrp="1" noRot="1" noChangeAspect="1" noChangeArrowheads="1" noTextEdit="1"/>
          </p:cNvSpPr>
          <p:nvPr>
            <p:ph type="sldImg"/>
          </p:nvPr>
        </p:nvSpPr>
        <p:spPr>
          <a:ln/>
        </p:spPr>
      </p:sp>
      <p:sp>
        <p:nvSpPr>
          <p:cNvPr id="76804" name="Rectangle 3">
            <a:extLst>
              <a:ext uri="{FF2B5EF4-FFF2-40B4-BE49-F238E27FC236}">
                <a16:creationId xmlns:a16="http://schemas.microsoft.com/office/drawing/2014/main" id="{EE744D56-AB58-48EA-BA5F-E0DC4F504309}"/>
              </a:ext>
            </a:extLst>
          </p:cNvPr>
          <p:cNvSpPr>
            <a:spLocks noGrp="1" noChangeArrowheads="1"/>
          </p:cNvSpPr>
          <p:nvPr>
            <p:ph type="body" idx="1"/>
          </p:nvPr>
        </p:nvSpPr>
        <p:spPr>
          <a:xfrm>
            <a:off x="934720" y="4452912"/>
            <a:ext cx="5144206" cy="421727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a:latin typeface="Arial" panose="020B0604020202020204" pitchFamily="34" charset="0"/>
              </a:rPr>
              <a:t>Neale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6012B0E7-A962-49BF-A7D6-762174A730C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AC5013D6-EEFB-4336-977A-92443A604272}" type="slidenum">
              <a:rPr lang="en-US" altLang="en-US" sz="1200"/>
              <a:pPr/>
              <a:t>52</a:t>
            </a:fld>
            <a:endParaRPr lang="en-US" altLang="en-US" sz="1200"/>
          </a:p>
        </p:txBody>
      </p:sp>
      <p:sp>
        <p:nvSpPr>
          <p:cNvPr id="80899" name="Rectangle 2">
            <a:extLst>
              <a:ext uri="{FF2B5EF4-FFF2-40B4-BE49-F238E27FC236}">
                <a16:creationId xmlns:a16="http://schemas.microsoft.com/office/drawing/2014/main" id="{3818460D-341A-48CE-BB7B-55EF9E5639F8}"/>
              </a:ext>
            </a:extLst>
          </p:cNvPr>
          <p:cNvSpPr>
            <a:spLocks noGrp="1" noRot="1" noChangeAspect="1" noChangeArrowheads="1" noTextEdit="1"/>
          </p:cNvSpPr>
          <p:nvPr>
            <p:ph type="sldImg"/>
          </p:nvPr>
        </p:nvSpPr>
        <p:spPr>
          <a:ln/>
        </p:spPr>
      </p:sp>
      <p:sp>
        <p:nvSpPr>
          <p:cNvPr id="80900" name="Rectangle 3">
            <a:extLst>
              <a:ext uri="{FF2B5EF4-FFF2-40B4-BE49-F238E27FC236}">
                <a16:creationId xmlns:a16="http://schemas.microsoft.com/office/drawing/2014/main" id="{82636B59-544E-40A3-B992-76C13C428125}"/>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17515484-0B8B-4A44-A77B-2FD9A41B67C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836C908B-CF69-4AF9-A0FB-1C27013DCBC8}" type="slidenum">
              <a:rPr lang="en-US" altLang="en-US" sz="1200"/>
              <a:pPr/>
              <a:t>53</a:t>
            </a:fld>
            <a:endParaRPr lang="en-US" altLang="en-US" sz="1200"/>
          </a:p>
        </p:txBody>
      </p:sp>
      <p:sp>
        <p:nvSpPr>
          <p:cNvPr id="82947" name="Rectangle 2">
            <a:extLst>
              <a:ext uri="{FF2B5EF4-FFF2-40B4-BE49-F238E27FC236}">
                <a16:creationId xmlns:a16="http://schemas.microsoft.com/office/drawing/2014/main" id="{5E849AAE-1DE1-49A6-AF0D-63BB31938540}"/>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99985278-2568-4AB1-9D4B-0641FCC29C82}"/>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1245CE59-D67E-4968-9761-A53749F82AC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4AB95631-1721-4F4F-A7AA-39CB75F1D392}" type="slidenum">
              <a:rPr lang="en-US" altLang="en-US" sz="1200">
                <a:latin typeface="Arial" panose="020B0604020202020204" pitchFamily="34" charset="0"/>
              </a:rPr>
              <a:pPr/>
              <a:t>55</a:t>
            </a:fld>
            <a:endParaRPr lang="en-US" altLang="en-US" sz="1200">
              <a:latin typeface="Arial" panose="020B0604020202020204" pitchFamily="34" charset="0"/>
            </a:endParaRPr>
          </a:p>
        </p:txBody>
      </p:sp>
      <p:sp>
        <p:nvSpPr>
          <p:cNvPr id="89091" name="Rectangle 2">
            <a:extLst>
              <a:ext uri="{FF2B5EF4-FFF2-40B4-BE49-F238E27FC236}">
                <a16:creationId xmlns:a16="http://schemas.microsoft.com/office/drawing/2014/main" id="{B9DA6A77-C905-44F4-9D3D-46415D6BDB25}"/>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1A0B4573-92D2-48CF-BFD1-00CAD88558E2}"/>
              </a:ext>
            </a:extLst>
          </p:cNvPr>
          <p:cNvSpPr>
            <a:spLocks noGrp="1" noChangeArrowheads="1"/>
          </p:cNvSpPr>
          <p:nvPr>
            <p:ph type="body" idx="1"/>
          </p:nvPr>
        </p:nvSpPr>
        <p:spPr>
          <a:xfrm>
            <a:off x="934720" y="4452912"/>
            <a:ext cx="5144206" cy="421727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7A6C3149-0E91-4025-8993-8A63029BDE7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B6AE4BD6-2AD8-425B-ACE7-8CA375678358}" type="slidenum">
              <a:rPr lang="en-US" altLang="en-US" sz="1200"/>
              <a:pPr/>
              <a:t>5</a:t>
            </a:fld>
            <a:endParaRPr lang="en-US" altLang="en-US" sz="1200"/>
          </a:p>
        </p:txBody>
      </p:sp>
      <p:sp>
        <p:nvSpPr>
          <p:cNvPr id="21507" name="Rectangle 2">
            <a:extLst>
              <a:ext uri="{FF2B5EF4-FFF2-40B4-BE49-F238E27FC236}">
                <a16:creationId xmlns:a16="http://schemas.microsoft.com/office/drawing/2014/main" id="{E6019C18-A391-4A6A-B5F5-997840A6D3FA}"/>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932752B7-7C2C-4815-AFC6-598BB6398D66}"/>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8E00092-08BA-42A9-A951-6A322B29B1EA}" type="slidenum">
              <a:rPr lang="en-US" altLang="en-US" smtClean="0"/>
              <a:pPr>
                <a:defRPr/>
              </a:pPr>
              <a:t>7</a:t>
            </a:fld>
            <a:endParaRPr lang="en-US" altLang="en-US"/>
          </a:p>
        </p:txBody>
      </p:sp>
    </p:spTree>
    <p:extLst>
      <p:ext uri="{BB962C8B-B14F-4D97-AF65-F5344CB8AC3E}">
        <p14:creationId xmlns:p14="http://schemas.microsoft.com/office/powerpoint/2010/main" val="4220582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5F2A8A84-8B5E-4752-BB1E-A50D02B27252}"/>
              </a:ext>
            </a:extLst>
          </p:cNvPr>
          <p:cNvSpPr>
            <a:spLocks noGrp="1" noRot="1" noChangeAspect="1" noChangeArrowheads="1" noTextEdit="1"/>
          </p:cNvSpPr>
          <p:nvPr>
            <p:ph type="sldImg"/>
          </p:nvPr>
        </p:nvSpPr>
        <p:spPr>
          <a:ln/>
        </p:spPr>
      </p:sp>
      <p:sp>
        <p:nvSpPr>
          <p:cNvPr id="27651" name="Notes Placeholder 2">
            <a:extLst>
              <a:ext uri="{FF2B5EF4-FFF2-40B4-BE49-F238E27FC236}">
                <a16:creationId xmlns:a16="http://schemas.microsoft.com/office/drawing/2014/main" id="{A6E2A7C7-972E-4D18-98D2-DFF5B8103DB3}"/>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27652" name="Slide Number Placeholder 3">
            <a:extLst>
              <a:ext uri="{FF2B5EF4-FFF2-40B4-BE49-F238E27FC236}">
                <a16:creationId xmlns:a16="http://schemas.microsoft.com/office/drawing/2014/main" id="{8D4714A0-1841-47DC-90E5-704D01E152D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4E9396EA-2F7F-4147-92C6-3BED37C6CAF3}" type="slidenum">
              <a:rPr lang="en-US" altLang="en-US" sz="1200">
                <a:latin typeface="Arial" panose="020B0604020202020204" pitchFamily="34" charset="0"/>
              </a:rPr>
              <a:pPr/>
              <a:t>10</a:t>
            </a:fld>
            <a:endParaRPr lang="en-US" altLang="en-US" sz="120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6FA81D47-5A1D-4822-8A6B-FDBA7663BAC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60870FB7-56B6-413B-8E80-283E97B7202A}" type="slidenum">
              <a:rPr lang="en-US" altLang="en-US" sz="1200"/>
              <a:pPr/>
              <a:t>11</a:t>
            </a:fld>
            <a:endParaRPr lang="en-US" altLang="en-US" sz="1200"/>
          </a:p>
        </p:txBody>
      </p:sp>
      <p:sp>
        <p:nvSpPr>
          <p:cNvPr id="29699" name="Rectangle 2">
            <a:extLst>
              <a:ext uri="{FF2B5EF4-FFF2-40B4-BE49-F238E27FC236}">
                <a16:creationId xmlns:a16="http://schemas.microsoft.com/office/drawing/2014/main" id="{5C610599-5D77-4AC0-9533-577B2A0D6147}"/>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53FF1D6B-B113-4E83-82AA-8EC960446654}"/>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sz="1600" b="1"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E6E0D9A9-E26E-4F3A-91C4-71145E7C0EF1}"/>
              </a:ext>
            </a:extLst>
          </p:cNvPr>
          <p:cNvSpPr>
            <a:spLocks noGrp="1" noRot="1" noChangeAspect="1" noChangeArrowheads="1" noTextEdit="1"/>
          </p:cNvSpPr>
          <p:nvPr>
            <p:ph type="sldImg"/>
          </p:nvPr>
        </p:nvSpPr>
        <p:spPr>
          <a:ln/>
        </p:spPr>
      </p:sp>
      <p:sp>
        <p:nvSpPr>
          <p:cNvPr id="31747" name="Notes Placeholder 2">
            <a:extLst>
              <a:ext uri="{FF2B5EF4-FFF2-40B4-BE49-F238E27FC236}">
                <a16:creationId xmlns:a16="http://schemas.microsoft.com/office/drawing/2014/main" id="{D17C0A4E-D464-4977-BBB8-E14E4E95447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1748" name="Slide Number Placeholder 3">
            <a:extLst>
              <a:ext uri="{FF2B5EF4-FFF2-40B4-BE49-F238E27FC236}">
                <a16:creationId xmlns:a16="http://schemas.microsoft.com/office/drawing/2014/main" id="{921AD2F3-DD7C-4000-99E6-BC653807AE2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6048F960-4842-4AFC-B7E5-F2B9A24BE92C}" type="slidenum">
              <a:rPr lang="en-US" altLang="en-US" sz="1200"/>
              <a:pPr/>
              <a:t>14</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6E9D02EF-5637-42FB-92A6-C4EE452462DB}"/>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48B50B14-1203-4583-8BE4-C3FB834CB59F}"/>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36868" name="Slide Number Placeholder 3">
            <a:extLst>
              <a:ext uri="{FF2B5EF4-FFF2-40B4-BE49-F238E27FC236}">
                <a16:creationId xmlns:a16="http://schemas.microsoft.com/office/drawing/2014/main" id="{27C8CEFC-728C-4FFF-870B-D00B515F6418}"/>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B59C2D85-95A1-4ED5-BF8C-98E0B9A2B6F9}" type="slidenum">
              <a:rPr lang="en-US" altLang="en-US" sz="1200">
                <a:latin typeface="Arial" panose="020B0604020202020204" pitchFamily="34" charset="0"/>
              </a:rPr>
              <a:pPr/>
              <a:t>18</a:t>
            </a:fld>
            <a:endParaRPr lang="en-US" altLang="en-US" sz="120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478799EE-C393-4732-8258-BB0D56A75D2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500">
                <a:solidFill>
                  <a:schemeClr val="tx1"/>
                </a:solidFill>
                <a:latin typeface="Calibri" panose="020F0502020204030204" pitchFamily="34" charset="0"/>
              </a:defRPr>
            </a:lvl1pPr>
            <a:lvl2pPr marL="757066" indent="-291179">
              <a:defRPr sz="4500">
                <a:solidFill>
                  <a:schemeClr val="tx1"/>
                </a:solidFill>
                <a:latin typeface="Calibri" panose="020F0502020204030204" pitchFamily="34" charset="0"/>
              </a:defRPr>
            </a:lvl2pPr>
            <a:lvl3pPr marL="1164717" indent="-232943">
              <a:defRPr sz="4500">
                <a:solidFill>
                  <a:schemeClr val="tx1"/>
                </a:solidFill>
                <a:latin typeface="Calibri" panose="020F0502020204030204" pitchFamily="34" charset="0"/>
              </a:defRPr>
            </a:lvl3pPr>
            <a:lvl4pPr marL="1630604" indent="-232943">
              <a:defRPr sz="4500">
                <a:solidFill>
                  <a:schemeClr val="tx1"/>
                </a:solidFill>
                <a:latin typeface="Calibri" panose="020F0502020204030204" pitchFamily="34" charset="0"/>
              </a:defRPr>
            </a:lvl4pPr>
            <a:lvl5pPr marL="2096491" indent="-232943">
              <a:defRPr sz="4500">
                <a:solidFill>
                  <a:schemeClr val="tx1"/>
                </a:solidFill>
                <a:latin typeface="Calibri" panose="020F0502020204030204" pitchFamily="34" charset="0"/>
              </a:defRPr>
            </a:lvl5pPr>
            <a:lvl6pPr marL="2562377" indent="-232943" eaLnBrk="0" fontAlgn="base" hangingPunct="0">
              <a:spcBef>
                <a:spcPct val="0"/>
              </a:spcBef>
              <a:spcAft>
                <a:spcPct val="0"/>
              </a:spcAft>
              <a:defRPr sz="4500">
                <a:solidFill>
                  <a:schemeClr val="tx1"/>
                </a:solidFill>
                <a:latin typeface="Calibri" panose="020F0502020204030204" pitchFamily="34" charset="0"/>
              </a:defRPr>
            </a:lvl6pPr>
            <a:lvl7pPr marL="3028264" indent="-232943" eaLnBrk="0" fontAlgn="base" hangingPunct="0">
              <a:spcBef>
                <a:spcPct val="0"/>
              </a:spcBef>
              <a:spcAft>
                <a:spcPct val="0"/>
              </a:spcAft>
              <a:defRPr sz="4500">
                <a:solidFill>
                  <a:schemeClr val="tx1"/>
                </a:solidFill>
                <a:latin typeface="Calibri" panose="020F0502020204030204" pitchFamily="34" charset="0"/>
              </a:defRPr>
            </a:lvl7pPr>
            <a:lvl8pPr marL="3494151" indent="-232943" eaLnBrk="0" fontAlgn="base" hangingPunct="0">
              <a:spcBef>
                <a:spcPct val="0"/>
              </a:spcBef>
              <a:spcAft>
                <a:spcPct val="0"/>
              </a:spcAft>
              <a:defRPr sz="4500">
                <a:solidFill>
                  <a:schemeClr val="tx1"/>
                </a:solidFill>
                <a:latin typeface="Calibri" panose="020F0502020204030204" pitchFamily="34" charset="0"/>
              </a:defRPr>
            </a:lvl8pPr>
            <a:lvl9pPr marL="3960038" indent="-232943" eaLnBrk="0" fontAlgn="base" hangingPunct="0">
              <a:spcBef>
                <a:spcPct val="0"/>
              </a:spcBef>
              <a:spcAft>
                <a:spcPct val="0"/>
              </a:spcAft>
              <a:defRPr sz="4500">
                <a:solidFill>
                  <a:schemeClr val="tx1"/>
                </a:solidFill>
                <a:latin typeface="Calibri" panose="020F0502020204030204" pitchFamily="34" charset="0"/>
              </a:defRPr>
            </a:lvl9pPr>
          </a:lstStyle>
          <a:p>
            <a:fld id="{0C2A8304-FEE3-4394-84CB-1854EE87CF9E}" type="slidenum">
              <a:rPr lang="en-US" altLang="en-US" sz="1200"/>
              <a:pPr/>
              <a:t>22</a:t>
            </a:fld>
            <a:endParaRPr lang="en-US" altLang="en-US" sz="1200"/>
          </a:p>
        </p:txBody>
      </p:sp>
      <p:sp>
        <p:nvSpPr>
          <p:cNvPr id="40963" name="Rectangle 2">
            <a:extLst>
              <a:ext uri="{FF2B5EF4-FFF2-40B4-BE49-F238E27FC236}">
                <a16:creationId xmlns:a16="http://schemas.microsoft.com/office/drawing/2014/main" id="{A14038A4-F200-4FE2-BB30-385EED211F31}"/>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8ACA7007-4EE8-422E-B51C-54496B929636}"/>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a:t>Neale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EA64F891-1821-4BFE-AEAB-185C55695A7F}"/>
              </a:ext>
            </a:extLst>
          </p:cNvPr>
          <p:cNvGrpSpPr>
            <a:grpSpLocks/>
          </p:cNvGrpSpPr>
          <p:nvPr/>
        </p:nvGrpSpPr>
        <p:grpSpPr bwMode="auto">
          <a:xfrm>
            <a:off x="228600" y="2889250"/>
            <a:ext cx="8610600" cy="201613"/>
            <a:chOff x="144" y="1680"/>
            <a:chExt cx="5424" cy="144"/>
          </a:xfrm>
        </p:grpSpPr>
        <p:sp>
          <p:nvSpPr>
            <p:cNvPr id="5" name="Rectangle 8">
              <a:extLst>
                <a:ext uri="{FF2B5EF4-FFF2-40B4-BE49-F238E27FC236}">
                  <a16:creationId xmlns:a16="http://schemas.microsoft.com/office/drawing/2014/main" id="{2E3345FE-D6E8-4393-8B28-34E3642D14BD}"/>
                </a:ext>
              </a:extLst>
            </p:cNvPr>
            <p:cNvSpPr>
              <a:spLocks noChangeArrowheads="1"/>
            </p:cNvSpPr>
            <p:nvPr userDrawn="1"/>
          </p:nvSpPr>
          <p:spPr bwMode="auto">
            <a:xfrm>
              <a:off x="144" y="1680"/>
              <a:ext cx="1808" cy="144"/>
            </a:xfrm>
            <a:prstGeom prst="rect">
              <a:avLst/>
            </a:prstGeom>
            <a:solidFill>
              <a:schemeClr val="bg2"/>
            </a:solidFill>
            <a:ln>
              <a:noFill/>
            </a:ln>
            <a:effectLst/>
          </p:spPr>
          <p:txBody>
            <a:bodyPr wrap="none" anchor="ctr"/>
            <a:lstStyle>
              <a:lvl1pPr>
                <a:defRPr sz="4400">
                  <a:solidFill>
                    <a:schemeClr val="tx1"/>
                  </a:solidFill>
                  <a:latin typeface="Calibri" pitchFamily="34" charset="0"/>
                </a:defRPr>
              </a:lvl1pPr>
              <a:lvl2pPr marL="742950" indent="-285750">
                <a:defRPr sz="4400">
                  <a:solidFill>
                    <a:schemeClr val="tx1"/>
                  </a:solidFill>
                  <a:latin typeface="Calibri" pitchFamily="34" charset="0"/>
                </a:defRPr>
              </a:lvl2pPr>
              <a:lvl3pPr marL="1143000" indent="-228600">
                <a:defRPr sz="4400">
                  <a:solidFill>
                    <a:schemeClr val="tx1"/>
                  </a:solidFill>
                  <a:latin typeface="Calibri" pitchFamily="34" charset="0"/>
                </a:defRPr>
              </a:lvl3pPr>
              <a:lvl4pPr marL="1600200" indent="-228600">
                <a:defRPr sz="4400">
                  <a:solidFill>
                    <a:schemeClr val="tx1"/>
                  </a:solidFill>
                  <a:latin typeface="Calibri" pitchFamily="34" charset="0"/>
                </a:defRPr>
              </a:lvl4pPr>
              <a:lvl5pPr marL="2057400" indent="-228600">
                <a:defRPr sz="4400">
                  <a:solidFill>
                    <a:schemeClr val="tx1"/>
                  </a:solidFill>
                  <a:latin typeface="Calibri" pitchFamily="34" charset="0"/>
                </a:defRPr>
              </a:lvl5pPr>
              <a:lvl6pPr marL="2514600" indent="-228600" eaLnBrk="0" fontAlgn="base" hangingPunct="0">
                <a:spcBef>
                  <a:spcPct val="0"/>
                </a:spcBef>
                <a:spcAft>
                  <a:spcPct val="0"/>
                </a:spcAft>
                <a:defRPr sz="4400">
                  <a:solidFill>
                    <a:schemeClr val="tx1"/>
                  </a:solidFill>
                  <a:latin typeface="Calibri" pitchFamily="34" charset="0"/>
                </a:defRPr>
              </a:lvl6pPr>
              <a:lvl7pPr marL="2971800" indent="-228600" eaLnBrk="0" fontAlgn="base" hangingPunct="0">
                <a:spcBef>
                  <a:spcPct val="0"/>
                </a:spcBef>
                <a:spcAft>
                  <a:spcPct val="0"/>
                </a:spcAft>
                <a:defRPr sz="4400">
                  <a:solidFill>
                    <a:schemeClr val="tx1"/>
                  </a:solidFill>
                  <a:latin typeface="Calibri" pitchFamily="34" charset="0"/>
                </a:defRPr>
              </a:lvl7pPr>
              <a:lvl8pPr marL="3429000" indent="-228600" eaLnBrk="0" fontAlgn="base" hangingPunct="0">
                <a:spcBef>
                  <a:spcPct val="0"/>
                </a:spcBef>
                <a:spcAft>
                  <a:spcPct val="0"/>
                </a:spcAft>
                <a:defRPr sz="4400">
                  <a:solidFill>
                    <a:schemeClr val="tx1"/>
                  </a:solidFill>
                  <a:latin typeface="Calibri" pitchFamily="34" charset="0"/>
                </a:defRPr>
              </a:lvl8pPr>
              <a:lvl9pPr marL="3886200" indent="-228600" eaLnBrk="0" fontAlgn="base" hangingPunct="0">
                <a:spcBef>
                  <a:spcPct val="0"/>
                </a:spcBef>
                <a:spcAft>
                  <a:spcPct val="0"/>
                </a:spcAft>
                <a:defRPr sz="4400">
                  <a:solidFill>
                    <a:schemeClr val="tx1"/>
                  </a:solidFill>
                  <a:latin typeface="Calibri" pitchFamily="34" charset="0"/>
                </a:defRPr>
              </a:lvl9pPr>
            </a:lstStyle>
            <a:p>
              <a:pPr>
                <a:defRPr/>
              </a:pPr>
              <a:endParaRPr lang="en-US" altLang="en-US"/>
            </a:p>
          </p:txBody>
        </p:sp>
        <p:sp>
          <p:nvSpPr>
            <p:cNvPr id="6" name="Rectangle 9">
              <a:extLst>
                <a:ext uri="{FF2B5EF4-FFF2-40B4-BE49-F238E27FC236}">
                  <a16:creationId xmlns:a16="http://schemas.microsoft.com/office/drawing/2014/main" id="{D07F893F-3A80-4306-A910-36138876ADE1}"/>
                </a:ext>
              </a:extLst>
            </p:cNvPr>
            <p:cNvSpPr>
              <a:spLocks noChangeArrowheads="1"/>
            </p:cNvSpPr>
            <p:nvPr userDrawn="1"/>
          </p:nvSpPr>
          <p:spPr bwMode="auto">
            <a:xfrm>
              <a:off x="1952" y="1680"/>
              <a:ext cx="1808" cy="144"/>
            </a:xfrm>
            <a:prstGeom prst="rect">
              <a:avLst/>
            </a:prstGeom>
            <a:solidFill>
              <a:schemeClr val="accent1"/>
            </a:solidFill>
            <a:ln>
              <a:noFill/>
            </a:ln>
            <a:effectLst/>
          </p:spPr>
          <p:txBody>
            <a:bodyPr wrap="none" anchor="ctr"/>
            <a:lstStyle>
              <a:lvl1pPr>
                <a:defRPr sz="4400">
                  <a:solidFill>
                    <a:schemeClr val="tx1"/>
                  </a:solidFill>
                  <a:latin typeface="Calibri" pitchFamily="34" charset="0"/>
                </a:defRPr>
              </a:lvl1pPr>
              <a:lvl2pPr marL="742950" indent="-285750">
                <a:defRPr sz="4400">
                  <a:solidFill>
                    <a:schemeClr val="tx1"/>
                  </a:solidFill>
                  <a:latin typeface="Calibri" pitchFamily="34" charset="0"/>
                </a:defRPr>
              </a:lvl2pPr>
              <a:lvl3pPr marL="1143000" indent="-228600">
                <a:defRPr sz="4400">
                  <a:solidFill>
                    <a:schemeClr val="tx1"/>
                  </a:solidFill>
                  <a:latin typeface="Calibri" pitchFamily="34" charset="0"/>
                </a:defRPr>
              </a:lvl3pPr>
              <a:lvl4pPr marL="1600200" indent="-228600">
                <a:defRPr sz="4400">
                  <a:solidFill>
                    <a:schemeClr val="tx1"/>
                  </a:solidFill>
                  <a:latin typeface="Calibri" pitchFamily="34" charset="0"/>
                </a:defRPr>
              </a:lvl4pPr>
              <a:lvl5pPr marL="2057400" indent="-228600">
                <a:defRPr sz="4400">
                  <a:solidFill>
                    <a:schemeClr val="tx1"/>
                  </a:solidFill>
                  <a:latin typeface="Calibri" pitchFamily="34" charset="0"/>
                </a:defRPr>
              </a:lvl5pPr>
              <a:lvl6pPr marL="2514600" indent="-228600" eaLnBrk="0" fontAlgn="base" hangingPunct="0">
                <a:spcBef>
                  <a:spcPct val="0"/>
                </a:spcBef>
                <a:spcAft>
                  <a:spcPct val="0"/>
                </a:spcAft>
                <a:defRPr sz="4400">
                  <a:solidFill>
                    <a:schemeClr val="tx1"/>
                  </a:solidFill>
                  <a:latin typeface="Calibri" pitchFamily="34" charset="0"/>
                </a:defRPr>
              </a:lvl6pPr>
              <a:lvl7pPr marL="2971800" indent="-228600" eaLnBrk="0" fontAlgn="base" hangingPunct="0">
                <a:spcBef>
                  <a:spcPct val="0"/>
                </a:spcBef>
                <a:spcAft>
                  <a:spcPct val="0"/>
                </a:spcAft>
                <a:defRPr sz="4400">
                  <a:solidFill>
                    <a:schemeClr val="tx1"/>
                  </a:solidFill>
                  <a:latin typeface="Calibri" pitchFamily="34" charset="0"/>
                </a:defRPr>
              </a:lvl7pPr>
              <a:lvl8pPr marL="3429000" indent="-228600" eaLnBrk="0" fontAlgn="base" hangingPunct="0">
                <a:spcBef>
                  <a:spcPct val="0"/>
                </a:spcBef>
                <a:spcAft>
                  <a:spcPct val="0"/>
                </a:spcAft>
                <a:defRPr sz="4400">
                  <a:solidFill>
                    <a:schemeClr val="tx1"/>
                  </a:solidFill>
                  <a:latin typeface="Calibri" pitchFamily="34" charset="0"/>
                </a:defRPr>
              </a:lvl8pPr>
              <a:lvl9pPr marL="3886200" indent="-228600" eaLnBrk="0" fontAlgn="base" hangingPunct="0">
                <a:spcBef>
                  <a:spcPct val="0"/>
                </a:spcBef>
                <a:spcAft>
                  <a:spcPct val="0"/>
                </a:spcAft>
                <a:defRPr sz="4400">
                  <a:solidFill>
                    <a:schemeClr val="tx1"/>
                  </a:solidFill>
                  <a:latin typeface="Calibri" pitchFamily="34" charset="0"/>
                </a:defRPr>
              </a:lvl9pPr>
            </a:lstStyle>
            <a:p>
              <a:pPr>
                <a:defRPr/>
              </a:pPr>
              <a:endParaRPr lang="en-US" altLang="en-US"/>
            </a:p>
          </p:txBody>
        </p:sp>
        <p:sp>
          <p:nvSpPr>
            <p:cNvPr id="7" name="Rectangle 10">
              <a:extLst>
                <a:ext uri="{FF2B5EF4-FFF2-40B4-BE49-F238E27FC236}">
                  <a16:creationId xmlns:a16="http://schemas.microsoft.com/office/drawing/2014/main" id="{F03DE85E-F4CB-4DD5-9FE2-F402E9E8BBBE}"/>
                </a:ext>
              </a:extLst>
            </p:cNvPr>
            <p:cNvSpPr>
              <a:spLocks noChangeArrowheads="1"/>
            </p:cNvSpPr>
            <p:nvPr userDrawn="1"/>
          </p:nvSpPr>
          <p:spPr bwMode="auto">
            <a:xfrm>
              <a:off x="3760" y="1680"/>
              <a:ext cx="1808" cy="144"/>
            </a:xfrm>
            <a:prstGeom prst="rect">
              <a:avLst/>
            </a:prstGeom>
            <a:solidFill>
              <a:schemeClr val="tx2"/>
            </a:solidFill>
            <a:ln>
              <a:noFill/>
            </a:ln>
            <a:effectLst/>
          </p:spPr>
          <p:txBody>
            <a:bodyPr wrap="none" anchor="ctr"/>
            <a:lstStyle>
              <a:lvl1pPr>
                <a:defRPr sz="4400">
                  <a:solidFill>
                    <a:schemeClr val="tx1"/>
                  </a:solidFill>
                  <a:latin typeface="Calibri" pitchFamily="34" charset="0"/>
                </a:defRPr>
              </a:lvl1pPr>
              <a:lvl2pPr marL="742950" indent="-285750">
                <a:defRPr sz="4400">
                  <a:solidFill>
                    <a:schemeClr val="tx1"/>
                  </a:solidFill>
                  <a:latin typeface="Calibri" pitchFamily="34" charset="0"/>
                </a:defRPr>
              </a:lvl2pPr>
              <a:lvl3pPr marL="1143000" indent="-228600">
                <a:defRPr sz="4400">
                  <a:solidFill>
                    <a:schemeClr val="tx1"/>
                  </a:solidFill>
                  <a:latin typeface="Calibri" pitchFamily="34" charset="0"/>
                </a:defRPr>
              </a:lvl3pPr>
              <a:lvl4pPr marL="1600200" indent="-228600">
                <a:defRPr sz="4400">
                  <a:solidFill>
                    <a:schemeClr val="tx1"/>
                  </a:solidFill>
                  <a:latin typeface="Calibri" pitchFamily="34" charset="0"/>
                </a:defRPr>
              </a:lvl4pPr>
              <a:lvl5pPr marL="2057400" indent="-228600">
                <a:defRPr sz="4400">
                  <a:solidFill>
                    <a:schemeClr val="tx1"/>
                  </a:solidFill>
                  <a:latin typeface="Calibri" pitchFamily="34" charset="0"/>
                </a:defRPr>
              </a:lvl5pPr>
              <a:lvl6pPr marL="2514600" indent="-228600" eaLnBrk="0" fontAlgn="base" hangingPunct="0">
                <a:spcBef>
                  <a:spcPct val="0"/>
                </a:spcBef>
                <a:spcAft>
                  <a:spcPct val="0"/>
                </a:spcAft>
                <a:defRPr sz="4400">
                  <a:solidFill>
                    <a:schemeClr val="tx1"/>
                  </a:solidFill>
                  <a:latin typeface="Calibri" pitchFamily="34" charset="0"/>
                </a:defRPr>
              </a:lvl6pPr>
              <a:lvl7pPr marL="2971800" indent="-228600" eaLnBrk="0" fontAlgn="base" hangingPunct="0">
                <a:spcBef>
                  <a:spcPct val="0"/>
                </a:spcBef>
                <a:spcAft>
                  <a:spcPct val="0"/>
                </a:spcAft>
                <a:defRPr sz="4400">
                  <a:solidFill>
                    <a:schemeClr val="tx1"/>
                  </a:solidFill>
                  <a:latin typeface="Calibri" pitchFamily="34" charset="0"/>
                </a:defRPr>
              </a:lvl7pPr>
              <a:lvl8pPr marL="3429000" indent="-228600" eaLnBrk="0" fontAlgn="base" hangingPunct="0">
                <a:spcBef>
                  <a:spcPct val="0"/>
                </a:spcBef>
                <a:spcAft>
                  <a:spcPct val="0"/>
                </a:spcAft>
                <a:defRPr sz="4400">
                  <a:solidFill>
                    <a:schemeClr val="tx1"/>
                  </a:solidFill>
                  <a:latin typeface="Calibri" pitchFamily="34" charset="0"/>
                </a:defRPr>
              </a:lvl8pPr>
              <a:lvl9pPr marL="3886200" indent="-228600" eaLnBrk="0" fontAlgn="base" hangingPunct="0">
                <a:spcBef>
                  <a:spcPct val="0"/>
                </a:spcBef>
                <a:spcAft>
                  <a:spcPct val="0"/>
                </a:spcAft>
                <a:defRPr sz="4400">
                  <a:solidFill>
                    <a:schemeClr val="tx1"/>
                  </a:solidFill>
                  <a:latin typeface="Calibri" pitchFamily="34" charset="0"/>
                </a:defRPr>
              </a:lvl9pPr>
            </a:lstStyle>
            <a:p>
              <a:pPr>
                <a:defRPr/>
              </a:pPr>
              <a:endParaRPr lang="en-US" altLang="en-US"/>
            </a:p>
          </p:txBody>
        </p:sp>
      </p:grpSp>
      <p:sp>
        <p:nvSpPr>
          <p:cNvPr id="294914" name="Rectangle 2"/>
          <p:cNvSpPr>
            <a:spLocks noGrp="1" noChangeArrowheads="1"/>
          </p:cNvSpPr>
          <p:nvPr>
            <p:ph type="ctrTitle"/>
          </p:nvPr>
        </p:nvSpPr>
        <p:spPr>
          <a:xfrm>
            <a:off x="685800" y="685800"/>
            <a:ext cx="7772400" cy="2127250"/>
          </a:xfrm>
        </p:spPr>
        <p:txBody>
          <a:bodyPr/>
          <a:lstStyle>
            <a:lvl1pPr>
              <a:defRPr/>
            </a:lvl1pPr>
          </a:lstStyle>
          <a:p>
            <a:pPr lvl="0"/>
            <a:r>
              <a:rPr lang="en-US" altLang="en-US" noProof="0"/>
              <a:t>Click to edit Master title style</a:t>
            </a:r>
          </a:p>
        </p:txBody>
      </p:sp>
      <p:sp>
        <p:nvSpPr>
          <p:cNvPr id="294915"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8" name="Rectangle 4">
            <a:extLst>
              <a:ext uri="{FF2B5EF4-FFF2-40B4-BE49-F238E27FC236}">
                <a16:creationId xmlns:a16="http://schemas.microsoft.com/office/drawing/2014/main" id="{160CFA82-9242-47A1-8D7B-63E2AC8CF737}"/>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932035A8-0906-46C7-BD5B-69A4A8C58AE2}"/>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10" name="Rectangle 6">
            <a:extLst>
              <a:ext uri="{FF2B5EF4-FFF2-40B4-BE49-F238E27FC236}">
                <a16:creationId xmlns:a16="http://schemas.microsoft.com/office/drawing/2014/main" id="{D2CA953E-A93F-4E97-ABA1-DB0A65DE97E9}"/>
              </a:ext>
            </a:extLst>
          </p:cNvPr>
          <p:cNvSpPr>
            <a:spLocks noGrp="1" noChangeArrowheads="1"/>
          </p:cNvSpPr>
          <p:nvPr>
            <p:ph type="sldNum" sz="quarter" idx="12"/>
          </p:nvPr>
        </p:nvSpPr>
        <p:spPr/>
        <p:txBody>
          <a:bodyPr/>
          <a:lstStyle>
            <a:lvl1pPr>
              <a:defRPr/>
            </a:lvl1pPr>
          </a:lstStyle>
          <a:p>
            <a:pPr>
              <a:defRPr/>
            </a:pPr>
            <a:fld id="{89EFA5A5-FCAC-4E53-B6D6-1AFBA85F37DF}" type="slidenum">
              <a:rPr lang="en-US" altLang="en-US"/>
              <a:pPr>
                <a:defRPr/>
              </a:pPr>
              <a:t>‹#›</a:t>
            </a:fld>
            <a:endParaRPr lang="en-US" altLang="en-US"/>
          </a:p>
        </p:txBody>
      </p:sp>
    </p:spTree>
    <p:extLst>
      <p:ext uri="{BB962C8B-B14F-4D97-AF65-F5344CB8AC3E}">
        <p14:creationId xmlns:p14="http://schemas.microsoft.com/office/powerpoint/2010/main" val="4257456349"/>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A9BA69-F619-4064-AB6C-9A8AC692B6A4}"/>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EC894E6-9453-41D9-BCC8-9B7E95FE42AC}"/>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BFD89A1-0684-4D38-BCDD-ED4FD1BDD866}"/>
              </a:ext>
            </a:extLst>
          </p:cNvPr>
          <p:cNvSpPr>
            <a:spLocks noGrp="1" noChangeArrowheads="1"/>
          </p:cNvSpPr>
          <p:nvPr>
            <p:ph type="sldNum" sz="quarter" idx="12"/>
          </p:nvPr>
        </p:nvSpPr>
        <p:spPr/>
        <p:txBody>
          <a:bodyPr/>
          <a:lstStyle>
            <a:lvl1pPr>
              <a:defRPr/>
            </a:lvl1pPr>
          </a:lstStyle>
          <a:p>
            <a:pPr>
              <a:defRPr/>
            </a:pPr>
            <a:fld id="{9070B3E7-DBCE-4801-82AE-6A5690A20702}" type="slidenum">
              <a:rPr lang="en-US" altLang="en-US"/>
              <a:pPr>
                <a:defRPr/>
              </a:pPr>
              <a:t>‹#›</a:t>
            </a:fld>
            <a:endParaRPr lang="en-US" altLang="en-US"/>
          </a:p>
        </p:txBody>
      </p:sp>
    </p:spTree>
    <p:extLst>
      <p:ext uri="{BB962C8B-B14F-4D97-AF65-F5344CB8AC3E}">
        <p14:creationId xmlns:p14="http://schemas.microsoft.com/office/powerpoint/2010/main" val="3571360783"/>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9D11963-58D4-44BA-9020-5905971EB2E7}"/>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0403634-B2EF-417E-8FA8-DDA9A19378CC}"/>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FBD3BE7-1E18-4A15-9DB2-8BB73A6A19F4}"/>
              </a:ext>
            </a:extLst>
          </p:cNvPr>
          <p:cNvSpPr>
            <a:spLocks noGrp="1" noChangeArrowheads="1"/>
          </p:cNvSpPr>
          <p:nvPr>
            <p:ph type="sldNum" sz="quarter" idx="12"/>
          </p:nvPr>
        </p:nvSpPr>
        <p:spPr/>
        <p:txBody>
          <a:bodyPr/>
          <a:lstStyle>
            <a:lvl1pPr>
              <a:defRPr/>
            </a:lvl1pPr>
          </a:lstStyle>
          <a:p>
            <a:pPr>
              <a:defRPr/>
            </a:pPr>
            <a:fld id="{F0A2EC95-9B4E-42AF-AC59-E5FE8A5F8AEB}" type="slidenum">
              <a:rPr lang="en-US" altLang="en-US"/>
              <a:pPr>
                <a:defRPr/>
              </a:pPr>
              <a:t>‹#›</a:t>
            </a:fld>
            <a:endParaRPr lang="en-US" altLang="en-US"/>
          </a:p>
        </p:txBody>
      </p:sp>
    </p:spTree>
    <p:extLst>
      <p:ext uri="{BB962C8B-B14F-4D97-AF65-F5344CB8AC3E}">
        <p14:creationId xmlns:p14="http://schemas.microsoft.com/office/powerpoint/2010/main" val="2610225482"/>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58AE443-5106-4F83-9D31-76211C2E2EA0}"/>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09AA79A-3A4A-4897-A35E-9E5EAB9E7196}"/>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9E04ACA-79FC-4427-8B3C-06A68BAA46EA}"/>
              </a:ext>
            </a:extLst>
          </p:cNvPr>
          <p:cNvSpPr>
            <a:spLocks noGrp="1" noChangeArrowheads="1"/>
          </p:cNvSpPr>
          <p:nvPr>
            <p:ph type="sldNum" sz="quarter" idx="12"/>
          </p:nvPr>
        </p:nvSpPr>
        <p:spPr/>
        <p:txBody>
          <a:bodyPr/>
          <a:lstStyle>
            <a:lvl1pPr>
              <a:defRPr/>
            </a:lvl1pPr>
          </a:lstStyle>
          <a:p>
            <a:pPr>
              <a:defRPr/>
            </a:pPr>
            <a:fld id="{3950B2C4-D07A-4EBB-8225-52D8D030625D}" type="slidenum">
              <a:rPr lang="en-US" altLang="en-US"/>
              <a:pPr>
                <a:defRPr/>
              </a:pPr>
              <a:t>‹#›</a:t>
            </a:fld>
            <a:endParaRPr lang="en-US" altLang="en-US"/>
          </a:p>
        </p:txBody>
      </p:sp>
    </p:spTree>
    <p:extLst>
      <p:ext uri="{BB962C8B-B14F-4D97-AF65-F5344CB8AC3E}">
        <p14:creationId xmlns:p14="http://schemas.microsoft.com/office/powerpoint/2010/main" val="1942928181"/>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0254170-5060-45B6-B322-BD0A2A54D6B3}"/>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2537504-FB01-4052-89FA-24A8BAB60CEA}"/>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0FB1A90-D853-404A-8F8D-44303BA332AA}"/>
              </a:ext>
            </a:extLst>
          </p:cNvPr>
          <p:cNvSpPr>
            <a:spLocks noGrp="1" noChangeArrowheads="1"/>
          </p:cNvSpPr>
          <p:nvPr>
            <p:ph type="sldNum" sz="quarter" idx="12"/>
          </p:nvPr>
        </p:nvSpPr>
        <p:spPr/>
        <p:txBody>
          <a:bodyPr/>
          <a:lstStyle>
            <a:lvl1pPr>
              <a:defRPr/>
            </a:lvl1pPr>
          </a:lstStyle>
          <a:p>
            <a:pPr>
              <a:defRPr/>
            </a:pPr>
            <a:fld id="{4DB10C53-D59D-42DD-BA92-733F84BDC7DE}" type="slidenum">
              <a:rPr lang="en-US" altLang="en-US"/>
              <a:pPr>
                <a:defRPr/>
              </a:pPr>
              <a:t>‹#›</a:t>
            </a:fld>
            <a:endParaRPr lang="en-US" altLang="en-US"/>
          </a:p>
        </p:txBody>
      </p:sp>
    </p:spTree>
    <p:extLst>
      <p:ext uri="{BB962C8B-B14F-4D97-AF65-F5344CB8AC3E}">
        <p14:creationId xmlns:p14="http://schemas.microsoft.com/office/powerpoint/2010/main" val="1251387472"/>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8">
            <a:extLst>
              <a:ext uri="{FF2B5EF4-FFF2-40B4-BE49-F238E27FC236}">
                <a16:creationId xmlns:a16="http://schemas.microsoft.com/office/drawing/2014/main" id="{5EE759D3-6077-4363-9B25-C7759B726594}"/>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6" name="Footer Placeholder 9">
            <a:extLst>
              <a:ext uri="{FF2B5EF4-FFF2-40B4-BE49-F238E27FC236}">
                <a16:creationId xmlns:a16="http://schemas.microsoft.com/office/drawing/2014/main" id="{A7DA55A8-B3CA-4C8E-9B04-0D140A3B0374}"/>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7" name="Slide Number Placeholder 10">
            <a:extLst>
              <a:ext uri="{FF2B5EF4-FFF2-40B4-BE49-F238E27FC236}">
                <a16:creationId xmlns:a16="http://schemas.microsoft.com/office/drawing/2014/main" id="{8A0C303C-EF74-475B-98B5-570CA2FCB6EF}"/>
              </a:ext>
            </a:extLst>
          </p:cNvPr>
          <p:cNvSpPr>
            <a:spLocks noGrp="1" noChangeArrowheads="1"/>
          </p:cNvSpPr>
          <p:nvPr>
            <p:ph type="sldNum" sz="quarter" idx="12"/>
          </p:nvPr>
        </p:nvSpPr>
        <p:spPr/>
        <p:txBody>
          <a:bodyPr/>
          <a:lstStyle>
            <a:lvl1pPr>
              <a:defRPr/>
            </a:lvl1pPr>
          </a:lstStyle>
          <a:p>
            <a:pPr>
              <a:defRPr/>
            </a:pPr>
            <a:fld id="{82EB9B27-9926-4AF0-B592-41A8C8040184}" type="slidenum">
              <a:rPr lang="en-US" altLang="en-US"/>
              <a:pPr>
                <a:defRPr/>
              </a:pPr>
              <a:t>‹#›</a:t>
            </a:fld>
            <a:endParaRPr lang="en-US" altLang="en-US"/>
          </a:p>
        </p:txBody>
      </p:sp>
    </p:spTree>
    <p:extLst>
      <p:ext uri="{BB962C8B-B14F-4D97-AF65-F5344CB8AC3E}">
        <p14:creationId xmlns:p14="http://schemas.microsoft.com/office/powerpoint/2010/main" val="1831720593"/>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9561179-845C-449C-9109-E1F43B829CDF}"/>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1F385837-A147-4232-8BC5-08DF0942256A}"/>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5ACD8095-1541-4450-BE71-735FA816663B}"/>
              </a:ext>
            </a:extLst>
          </p:cNvPr>
          <p:cNvSpPr>
            <a:spLocks noGrp="1" noChangeArrowheads="1"/>
          </p:cNvSpPr>
          <p:nvPr>
            <p:ph type="sldNum" sz="quarter" idx="12"/>
          </p:nvPr>
        </p:nvSpPr>
        <p:spPr/>
        <p:txBody>
          <a:bodyPr/>
          <a:lstStyle>
            <a:lvl1pPr>
              <a:defRPr/>
            </a:lvl1pPr>
          </a:lstStyle>
          <a:p>
            <a:pPr>
              <a:defRPr/>
            </a:pPr>
            <a:fld id="{9AC9861E-C3C0-40D4-9FE9-75EDDA7AD21A}" type="slidenum">
              <a:rPr lang="en-US" altLang="en-US"/>
              <a:pPr>
                <a:defRPr/>
              </a:pPr>
              <a:t>‹#›</a:t>
            </a:fld>
            <a:endParaRPr lang="en-US" altLang="en-US"/>
          </a:p>
        </p:txBody>
      </p:sp>
    </p:spTree>
    <p:extLst>
      <p:ext uri="{BB962C8B-B14F-4D97-AF65-F5344CB8AC3E}">
        <p14:creationId xmlns:p14="http://schemas.microsoft.com/office/powerpoint/2010/main" val="1898016538"/>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8480734-86FB-4C89-8392-5706C834052F}"/>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4A3BED9A-B6E6-4F92-9BF6-9C9887233D16}"/>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6F55F130-3B65-4933-9ADB-0A5963FCC6E6}"/>
              </a:ext>
            </a:extLst>
          </p:cNvPr>
          <p:cNvSpPr>
            <a:spLocks noGrp="1" noChangeArrowheads="1"/>
          </p:cNvSpPr>
          <p:nvPr>
            <p:ph type="sldNum" sz="quarter" idx="12"/>
          </p:nvPr>
        </p:nvSpPr>
        <p:spPr/>
        <p:txBody>
          <a:bodyPr/>
          <a:lstStyle>
            <a:lvl1pPr>
              <a:defRPr/>
            </a:lvl1pPr>
          </a:lstStyle>
          <a:p>
            <a:pPr>
              <a:defRPr/>
            </a:pPr>
            <a:fld id="{55FA6D59-8C12-43AC-A80A-8B514ED0CA0D}" type="slidenum">
              <a:rPr lang="en-US" altLang="en-US"/>
              <a:pPr>
                <a:defRPr/>
              </a:pPr>
              <a:t>‹#›</a:t>
            </a:fld>
            <a:endParaRPr lang="en-US" altLang="en-US"/>
          </a:p>
        </p:txBody>
      </p:sp>
    </p:spTree>
    <p:extLst>
      <p:ext uri="{BB962C8B-B14F-4D97-AF65-F5344CB8AC3E}">
        <p14:creationId xmlns:p14="http://schemas.microsoft.com/office/powerpoint/2010/main" val="602570975"/>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696FBFE-2CE3-4BCB-9CB6-721E06D2B814}"/>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915E3AE4-0F80-4760-B330-138A6FD7BE8D}"/>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B008D643-4CA6-4060-AF97-E73C2F02A8DC}"/>
              </a:ext>
            </a:extLst>
          </p:cNvPr>
          <p:cNvSpPr>
            <a:spLocks noGrp="1" noChangeArrowheads="1"/>
          </p:cNvSpPr>
          <p:nvPr>
            <p:ph type="sldNum" sz="quarter" idx="12"/>
          </p:nvPr>
        </p:nvSpPr>
        <p:spPr/>
        <p:txBody>
          <a:bodyPr/>
          <a:lstStyle>
            <a:lvl1pPr>
              <a:defRPr/>
            </a:lvl1pPr>
          </a:lstStyle>
          <a:p>
            <a:pPr>
              <a:defRPr/>
            </a:pPr>
            <a:fld id="{C903E15D-A779-4036-B50C-D11ABFCE36D6}" type="slidenum">
              <a:rPr lang="en-US" altLang="en-US"/>
              <a:pPr>
                <a:defRPr/>
              </a:pPr>
              <a:t>‹#›</a:t>
            </a:fld>
            <a:endParaRPr lang="en-US" altLang="en-US"/>
          </a:p>
        </p:txBody>
      </p:sp>
    </p:spTree>
    <p:extLst>
      <p:ext uri="{BB962C8B-B14F-4D97-AF65-F5344CB8AC3E}">
        <p14:creationId xmlns:p14="http://schemas.microsoft.com/office/powerpoint/2010/main" val="1171049143"/>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8">
            <a:extLst>
              <a:ext uri="{FF2B5EF4-FFF2-40B4-BE49-F238E27FC236}">
                <a16:creationId xmlns:a16="http://schemas.microsoft.com/office/drawing/2014/main" id="{38EE4ECA-7DAD-4E05-83CE-180EB75A99B9}"/>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6" name="Footer Placeholder 9">
            <a:extLst>
              <a:ext uri="{FF2B5EF4-FFF2-40B4-BE49-F238E27FC236}">
                <a16:creationId xmlns:a16="http://schemas.microsoft.com/office/drawing/2014/main" id="{AD92420A-BF91-46FD-AFE0-9BA65718B804}"/>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7" name="Slide Number Placeholder 10">
            <a:extLst>
              <a:ext uri="{FF2B5EF4-FFF2-40B4-BE49-F238E27FC236}">
                <a16:creationId xmlns:a16="http://schemas.microsoft.com/office/drawing/2014/main" id="{15EF6226-8987-4A5D-AB3E-BD7EEBBF5D2C}"/>
              </a:ext>
            </a:extLst>
          </p:cNvPr>
          <p:cNvSpPr>
            <a:spLocks noGrp="1" noChangeArrowheads="1"/>
          </p:cNvSpPr>
          <p:nvPr>
            <p:ph type="sldNum" sz="quarter" idx="12"/>
          </p:nvPr>
        </p:nvSpPr>
        <p:spPr/>
        <p:txBody>
          <a:bodyPr/>
          <a:lstStyle>
            <a:lvl1pPr>
              <a:defRPr/>
            </a:lvl1pPr>
          </a:lstStyle>
          <a:p>
            <a:pPr>
              <a:defRPr/>
            </a:pPr>
            <a:fld id="{1405FC50-B5AA-403D-8CA6-66BF5D93A457}" type="slidenum">
              <a:rPr lang="en-US" altLang="en-US"/>
              <a:pPr>
                <a:defRPr/>
              </a:pPr>
              <a:t>‹#›</a:t>
            </a:fld>
            <a:endParaRPr lang="en-US" altLang="en-US"/>
          </a:p>
        </p:txBody>
      </p:sp>
    </p:spTree>
    <p:extLst>
      <p:ext uri="{BB962C8B-B14F-4D97-AF65-F5344CB8AC3E}">
        <p14:creationId xmlns:p14="http://schemas.microsoft.com/office/powerpoint/2010/main" val="1043104730"/>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8">
            <a:extLst>
              <a:ext uri="{FF2B5EF4-FFF2-40B4-BE49-F238E27FC236}">
                <a16:creationId xmlns:a16="http://schemas.microsoft.com/office/drawing/2014/main" id="{C1378D95-CAA4-4F1F-BBF4-BBA43D4E6251}"/>
              </a:ext>
            </a:extLst>
          </p:cNvPr>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ltLang="en-US"/>
          </a:p>
        </p:txBody>
      </p:sp>
      <p:sp>
        <p:nvSpPr>
          <p:cNvPr id="6" name="Footer Placeholder 9">
            <a:extLst>
              <a:ext uri="{FF2B5EF4-FFF2-40B4-BE49-F238E27FC236}">
                <a16:creationId xmlns:a16="http://schemas.microsoft.com/office/drawing/2014/main" id="{A4358AEE-CF6C-45BD-9712-C09B455B6975}"/>
              </a:ext>
            </a:extLst>
          </p:cNvPr>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US" altLang="en-US"/>
          </a:p>
        </p:txBody>
      </p:sp>
      <p:sp>
        <p:nvSpPr>
          <p:cNvPr id="7" name="Slide Number Placeholder 10">
            <a:extLst>
              <a:ext uri="{FF2B5EF4-FFF2-40B4-BE49-F238E27FC236}">
                <a16:creationId xmlns:a16="http://schemas.microsoft.com/office/drawing/2014/main" id="{E98B9C9B-B593-42D3-9702-68D2AB4088D2}"/>
              </a:ext>
            </a:extLst>
          </p:cNvPr>
          <p:cNvSpPr>
            <a:spLocks noGrp="1" noChangeArrowheads="1"/>
          </p:cNvSpPr>
          <p:nvPr>
            <p:ph type="sldNum" sz="quarter" idx="12"/>
          </p:nvPr>
        </p:nvSpPr>
        <p:spPr/>
        <p:txBody>
          <a:bodyPr/>
          <a:lstStyle>
            <a:lvl1pPr>
              <a:defRPr/>
            </a:lvl1pPr>
          </a:lstStyle>
          <a:p>
            <a:pPr>
              <a:defRPr/>
            </a:pPr>
            <a:fld id="{717D584B-798F-49A5-A1A8-A26F56E6C4A1}" type="slidenum">
              <a:rPr lang="en-US" altLang="en-US"/>
              <a:pPr>
                <a:defRPr/>
              </a:pPr>
              <a:t>‹#›</a:t>
            </a:fld>
            <a:endParaRPr lang="en-US" altLang="en-US"/>
          </a:p>
        </p:txBody>
      </p:sp>
    </p:spTree>
    <p:extLst>
      <p:ext uri="{BB962C8B-B14F-4D97-AF65-F5344CB8AC3E}">
        <p14:creationId xmlns:p14="http://schemas.microsoft.com/office/powerpoint/2010/main" val="2701376270"/>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3890" name="Rectangle 2">
            <a:extLst>
              <a:ext uri="{FF2B5EF4-FFF2-40B4-BE49-F238E27FC236}">
                <a16:creationId xmlns:a16="http://schemas.microsoft.com/office/drawing/2014/main" id="{8B1A2CE2-2471-425B-8CEB-76068C254899}"/>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93891" name="Rectangle 3">
            <a:extLst>
              <a:ext uri="{FF2B5EF4-FFF2-40B4-BE49-F238E27FC236}">
                <a16:creationId xmlns:a16="http://schemas.microsoft.com/office/drawing/2014/main" id="{250A2B00-E3C2-48F2-BBB2-F23CFBC08E91}"/>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93894" name="Rectangle 6">
            <a:extLst>
              <a:ext uri="{FF2B5EF4-FFF2-40B4-BE49-F238E27FC236}">
                <a16:creationId xmlns:a16="http://schemas.microsoft.com/office/drawing/2014/main" id="{B9CC8E25-2559-4ABE-AFBF-380D37EE2FF2}"/>
              </a:ext>
            </a:extLst>
          </p:cNvPr>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00">
                <a:latin typeface="Verdana" panose="020B0604030504040204" pitchFamily="34" charset="0"/>
              </a:defRPr>
            </a:lvl1pPr>
          </a:lstStyle>
          <a:p>
            <a:pPr>
              <a:defRPr/>
            </a:pPr>
            <a:fld id="{2CCDAA3B-558B-419F-BF6B-5EAC57B34F8A}" type="slidenum">
              <a:rPr lang="en-US" altLang="en-US"/>
              <a:pPr>
                <a:defRPr/>
              </a:pPr>
              <a:t>‹#›</a:t>
            </a:fld>
            <a:endParaRPr lang="en-US" altLang="en-US"/>
          </a:p>
        </p:txBody>
      </p:sp>
      <p:sp>
        <p:nvSpPr>
          <p:cNvPr id="1031" name="Rectangle 7">
            <a:extLst>
              <a:ext uri="{FF2B5EF4-FFF2-40B4-BE49-F238E27FC236}">
                <a16:creationId xmlns:a16="http://schemas.microsoft.com/office/drawing/2014/main" id="{45C8FC3F-4217-4873-9217-D4C48028941E}"/>
              </a:ext>
            </a:extLst>
          </p:cNvPr>
          <p:cNvSpPr>
            <a:spLocks noChangeArrowheads="1"/>
          </p:cNvSpPr>
          <p:nvPr/>
        </p:nvSpPr>
        <p:spPr bwMode="auto">
          <a:xfrm>
            <a:off x="0" y="0"/>
            <a:ext cx="228600" cy="2286000"/>
          </a:xfrm>
          <a:prstGeom prst="rect">
            <a:avLst/>
          </a:prstGeom>
          <a:solidFill>
            <a:schemeClr val="bg2"/>
          </a:solidFill>
          <a:ln>
            <a:noFill/>
          </a:ln>
          <a:effectLst/>
        </p:spPr>
        <p:txBody>
          <a:bodyPr wrap="none" anchor="ctr"/>
          <a:lstStyle>
            <a:lvl1pPr>
              <a:defRPr sz="4400">
                <a:solidFill>
                  <a:schemeClr val="tx1"/>
                </a:solidFill>
                <a:latin typeface="Calibri" pitchFamily="34" charset="0"/>
              </a:defRPr>
            </a:lvl1pPr>
            <a:lvl2pPr marL="742950" indent="-285750">
              <a:defRPr sz="4400">
                <a:solidFill>
                  <a:schemeClr val="tx1"/>
                </a:solidFill>
                <a:latin typeface="Calibri" pitchFamily="34" charset="0"/>
              </a:defRPr>
            </a:lvl2pPr>
            <a:lvl3pPr marL="1143000" indent="-228600">
              <a:defRPr sz="4400">
                <a:solidFill>
                  <a:schemeClr val="tx1"/>
                </a:solidFill>
                <a:latin typeface="Calibri" pitchFamily="34" charset="0"/>
              </a:defRPr>
            </a:lvl3pPr>
            <a:lvl4pPr marL="1600200" indent="-228600">
              <a:defRPr sz="4400">
                <a:solidFill>
                  <a:schemeClr val="tx1"/>
                </a:solidFill>
                <a:latin typeface="Calibri" pitchFamily="34" charset="0"/>
              </a:defRPr>
            </a:lvl4pPr>
            <a:lvl5pPr marL="2057400" indent="-228600">
              <a:defRPr sz="4400">
                <a:solidFill>
                  <a:schemeClr val="tx1"/>
                </a:solidFill>
                <a:latin typeface="Calibri" pitchFamily="34" charset="0"/>
              </a:defRPr>
            </a:lvl5pPr>
            <a:lvl6pPr marL="2514600" indent="-228600" eaLnBrk="0" fontAlgn="base" hangingPunct="0">
              <a:spcBef>
                <a:spcPct val="0"/>
              </a:spcBef>
              <a:spcAft>
                <a:spcPct val="0"/>
              </a:spcAft>
              <a:defRPr sz="4400">
                <a:solidFill>
                  <a:schemeClr val="tx1"/>
                </a:solidFill>
                <a:latin typeface="Calibri" pitchFamily="34" charset="0"/>
              </a:defRPr>
            </a:lvl6pPr>
            <a:lvl7pPr marL="2971800" indent="-228600" eaLnBrk="0" fontAlgn="base" hangingPunct="0">
              <a:spcBef>
                <a:spcPct val="0"/>
              </a:spcBef>
              <a:spcAft>
                <a:spcPct val="0"/>
              </a:spcAft>
              <a:defRPr sz="4400">
                <a:solidFill>
                  <a:schemeClr val="tx1"/>
                </a:solidFill>
                <a:latin typeface="Calibri" pitchFamily="34" charset="0"/>
              </a:defRPr>
            </a:lvl7pPr>
            <a:lvl8pPr marL="3429000" indent="-228600" eaLnBrk="0" fontAlgn="base" hangingPunct="0">
              <a:spcBef>
                <a:spcPct val="0"/>
              </a:spcBef>
              <a:spcAft>
                <a:spcPct val="0"/>
              </a:spcAft>
              <a:defRPr sz="4400">
                <a:solidFill>
                  <a:schemeClr val="tx1"/>
                </a:solidFill>
                <a:latin typeface="Calibri" pitchFamily="34" charset="0"/>
              </a:defRPr>
            </a:lvl8pPr>
            <a:lvl9pPr marL="3886200" indent="-228600" eaLnBrk="0" fontAlgn="base" hangingPunct="0">
              <a:spcBef>
                <a:spcPct val="0"/>
              </a:spcBef>
              <a:spcAft>
                <a:spcPct val="0"/>
              </a:spcAft>
              <a:defRPr sz="4400">
                <a:solidFill>
                  <a:schemeClr val="tx1"/>
                </a:solidFill>
                <a:latin typeface="Calibri" pitchFamily="34" charset="0"/>
              </a:defRPr>
            </a:lvl9pPr>
          </a:lstStyle>
          <a:p>
            <a:pPr algn="ctr" eaLnBrk="1" hangingPunct="1">
              <a:defRPr/>
            </a:pPr>
            <a:endParaRPr lang="en-US" altLang="en-US" sz="2400">
              <a:latin typeface="Times New Roman" pitchFamily="18" charset="0"/>
            </a:endParaRPr>
          </a:p>
        </p:txBody>
      </p:sp>
      <p:sp>
        <p:nvSpPr>
          <p:cNvPr id="1030" name="Line 8">
            <a:extLst>
              <a:ext uri="{FF2B5EF4-FFF2-40B4-BE49-F238E27FC236}">
                <a16:creationId xmlns:a16="http://schemas.microsoft.com/office/drawing/2014/main" id="{DBFC9685-33B4-4907-8119-8D82AE3253B8}"/>
              </a:ext>
            </a:extLst>
          </p:cNvPr>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3" name="Rectangle 9">
            <a:extLst>
              <a:ext uri="{FF2B5EF4-FFF2-40B4-BE49-F238E27FC236}">
                <a16:creationId xmlns:a16="http://schemas.microsoft.com/office/drawing/2014/main" id="{7311C3BD-9B94-4F73-8540-E23B1F31D783}"/>
              </a:ext>
            </a:extLst>
          </p:cNvPr>
          <p:cNvSpPr>
            <a:spLocks noChangeArrowheads="1"/>
          </p:cNvSpPr>
          <p:nvPr/>
        </p:nvSpPr>
        <p:spPr bwMode="auto">
          <a:xfrm>
            <a:off x="0" y="2286000"/>
            <a:ext cx="228600" cy="2286000"/>
          </a:xfrm>
          <a:prstGeom prst="rect">
            <a:avLst/>
          </a:prstGeom>
          <a:solidFill>
            <a:schemeClr val="accent2"/>
          </a:solidFill>
          <a:ln>
            <a:noFill/>
          </a:ln>
          <a:effectLst/>
        </p:spPr>
        <p:txBody>
          <a:bodyPr wrap="none" anchor="ctr"/>
          <a:lstStyle>
            <a:lvl1pPr>
              <a:defRPr sz="4400">
                <a:solidFill>
                  <a:schemeClr val="tx1"/>
                </a:solidFill>
                <a:latin typeface="Calibri" pitchFamily="34" charset="0"/>
              </a:defRPr>
            </a:lvl1pPr>
            <a:lvl2pPr marL="742950" indent="-285750">
              <a:defRPr sz="4400">
                <a:solidFill>
                  <a:schemeClr val="tx1"/>
                </a:solidFill>
                <a:latin typeface="Calibri" pitchFamily="34" charset="0"/>
              </a:defRPr>
            </a:lvl2pPr>
            <a:lvl3pPr marL="1143000" indent="-228600">
              <a:defRPr sz="4400">
                <a:solidFill>
                  <a:schemeClr val="tx1"/>
                </a:solidFill>
                <a:latin typeface="Calibri" pitchFamily="34" charset="0"/>
              </a:defRPr>
            </a:lvl3pPr>
            <a:lvl4pPr marL="1600200" indent="-228600">
              <a:defRPr sz="4400">
                <a:solidFill>
                  <a:schemeClr val="tx1"/>
                </a:solidFill>
                <a:latin typeface="Calibri" pitchFamily="34" charset="0"/>
              </a:defRPr>
            </a:lvl4pPr>
            <a:lvl5pPr marL="2057400" indent="-228600">
              <a:defRPr sz="4400">
                <a:solidFill>
                  <a:schemeClr val="tx1"/>
                </a:solidFill>
                <a:latin typeface="Calibri" pitchFamily="34" charset="0"/>
              </a:defRPr>
            </a:lvl5pPr>
            <a:lvl6pPr marL="2514600" indent="-228600" eaLnBrk="0" fontAlgn="base" hangingPunct="0">
              <a:spcBef>
                <a:spcPct val="0"/>
              </a:spcBef>
              <a:spcAft>
                <a:spcPct val="0"/>
              </a:spcAft>
              <a:defRPr sz="4400">
                <a:solidFill>
                  <a:schemeClr val="tx1"/>
                </a:solidFill>
                <a:latin typeface="Calibri" pitchFamily="34" charset="0"/>
              </a:defRPr>
            </a:lvl6pPr>
            <a:lvl7pPr marL="2971800" indent="-228600" eaLnBrk="0" fontAlgn="base" hangingPunct="0">
              <a:spcBef>
                <a:spcPct val="0"/>
              </a:spcBef>
              <a:spcAft>
                <a:spcPct val="0"/>
              </a:spcAft>
              <a:defRPr sz="4400">
                <a:solidFill>
                  <a:schemeClr val="tx1"/>
                </a:solidFill>
                <a:latin typeface="Calibri" pitchFamily="34" charset="0"/>
              </a:defRPr>
            </a:lvl7pPr>
            <a:lvl8pPr marL="3429000" indent="-228600" eaLnBrk="0" fontAlgn="base" hangingPunct="0">
              <a:spcBef>
                <a:spcPct val="0"/>
              </a:spcBef>
              <a:spcAft>
                <a:spcPct val="0"/>
              </a:spcAft>
              <a:defRPr sz="4400">
                <a:solidFill>
                  <a:schemeClr val="tx1"/>
                </a:solidFill>
                <a:latin typeface="Calibri" pitchFamily="34" charset="0"/>
              </a:defRPr>
            </a:lvl8pPr>
            <a:lvl9pPr marL="3886200" indent="-228600" eaLnBrk="0" fontAlgn="base" hangingPunct="0">
              <a:spcBef>
                <a:spcPct val="0"/>
              </a:spcBef>
              <a:spcAft>
                <a:spcPct val="0"/>
              </a:spcAft>
              <a:defRPr sz="4400">
                <a:solidFill>
                  <a:schemeClr val="tx1"/>
                </a:solidFill>
                <a:latin typeface="Calibri" pitchFamily="34" charset="0"/>
              </a:defRPr>
            </a:lvl9pPr>
          </a:lstStyle>
          <a:p>
            <a:pPr algn="ctr" eaLnBrk="1" hangingPunct="1">
              <a:defRPr/>
            </a:pPr>
            <a:endParaRPr lang="en-US" altLang="en-US" sz="2400">
              <a:latin typeface="Times New Roman" pitchFamily="18" charset="0"/>
            </a:endParaRPr>
          </a:p>
        </p:txBody>
      </p:sp>
      <p:sp>
        <p:nvSpPr>
          <p:cNvPr id="1034" name="Rectangle 10">
            <a:extLst>
              <a:ext uri="{FF2B5EF4-FFF2-40B4-BE49-F238E27FC236}">
                <a16:creationId xmlns:a16="http://schemas.microsoft.com/office/drawing/2014/main" id="{6B2504F7-41BB-44E7-A236-B7D611AA023D}"/>
              </a:ext>
            </a:extLst>
          </p:cNvPr>
          <p:cNvSpPr>
            <a:spLocks noChangeArrowheads="1"/>
          </p:cNvSpPr>
          <p:nvPr/>
        </p:nvSpPr>
        <p:spPr bwMode="auto">
          <a:xfrm>
            <a:off x="0" y="4572000"/>
            <a:ext cx="228600" cy="2286000"/>
          </a:xfrm>
          <a:prstGeom prst="rect">
            <a:avLst/>
          </a:prstGeom>
          <a:solidFill>
            <a:schemeClr val="tx2"/>
          </a:solidFill>
          <a:ln>
            <a:noFill/>
          </a:ln>
          <a:effectLst/>
        </p:spPr>
        <p:txBody>
          <a:bodyPr wrap="none" anchor="ctr"/>
          <a:lstStyle>
            <a:lvl1pPr>
              <a:defRPr sz="4400">
                <a:solidFill>
                  <a:schemeClr val="tx1"/>
                </a:solidFill>
                <a:latin typeface="Calibri" pitchFamily="34" charset="0"/>
              </a:defRPr>
            </a:lvl1pPr>
            <a:lvl2pPr marL="742950" indent="-285750">
              <a:defRPr sz="4400">
                <a:solidFill>
                  <a:schemeClr val="tx1"/>
                </a:solidFill>
                <a:latin typeface="Calibri" pitchFamily="34" charset="0"/>
              </a:defRPr>
            </a:lvl2pPr>
            <a:lvl3pPr marL="1143000" indent="-228600">
              <a:defRPr sz="4400">
                <a:solidFill>
                  <a:schemeClr val="tx1"/>
                </a:solidFill>
                <a:latin typeface="Calibri" pitchFamily="34" charset="0"/>
              </a:defRPr>
            </a:lvl3pPr>
            <a:lvl4pPr marL="1600200" indent="-228600">
              <a:defRPr sz="4400">
                <a:solidFill>
                  <a:schemeClr val="tx1"/>
                </a:solidFill>
                <a:latin typeface="Calibri" pitchFamily="34" charset="0"/>
              </a:defRPr>
            </a:lvl4pPr>
            <a:lvl5pPr marL="2057400" indent="-228600">
              <a:defRPr sz="4400">
                <a:solidFill>
                  <a:schemeClr val="tx1"/>
                </a:solidFill>
                <a:latin typeface="Calibri" pitchFamily="34" charset="0"/>
              </a:defRPr>
            </a:lvl5pPr>
            <a:lvl6pPr marL="2514600" indent="-228600" eaLnBrk="0" fontAlgn="base" hangingPunct="0">
              <a:spcBef>
                <a:spcPct val="0"/>
              </a:spcBef>
              <a:spcAft>
                <a:spcPct val="0"/>
              </a:spcAft>
              <a:defRPr sz="4400">
                <a:solidFill>
                  <a:schemeClr val="tx1"/>
                </a:solidFill>
                <a:latin typeface="Calibri" pitchFamily="34" charset="0"/>
              </a:defRPr>
            </a:lvl6pPr>
            <a:lvl7pPr marL="2971800" indent="-228600" eaLnBrk="0" fontAlgn="base" hangingPunct="0">
              <a:spcBef>
                <a:spcPct val="0"/>
              </a:spcBef>
              <a:spcAft>
                <a:spcPct val="0"/>
              </a:spcAft>
              <a:defRPr sz="4400">
                <a:solidFill>
                  <a:schemeClr val="tx1"/>
                </a:solidFill>
                <a:latin typeface="Calibri" pitchFamily="34" charset="0"/>
              </a:defRPr>
            </a:lvl7pPr>
            <a:lvl8pPr marL="3429000" indent="-228600" eaLnBrk="0" fontAlgn="base" hangingPunct="0">
              <a:spcBef>
                <a:spcPct val="0"/>
              </a:spcBef>
              <a:spcAft>
                <a:spcPct val="0"/>
              </a:spcAft>
              <a:defRPr sz="4400">
                <a:solidFill>
                  <a:schemeClr val="tx1"/>
                </a:solidFill>
                <a:latin typeface="Calibri" pitchFamily="34" charset="0"/>
              </a:defRPr>
            </a:lvl8pPr>
            <a:lvl9pPr marL="3886200" indent="-228600" eaLnBrk="0" fontAlgn="base" hangingPunct="0">
              <a:spcBef>
                <a:spcPct val="0"/>
              </a:spcBef>
              <a:spcAft>
                <a:spcPct val="0"/>
              </a:spcAft>
              <a:defRPr sz="4400">
                <a:solidFill>
                  <a:schemeClr val="tx1"/>
                </a:solidFill>
                <a:latin typeface="Calibri" pitchFamily="34" charset="0"/>
              </a:defRPr>
            </a:lvl9pPr>
          </a:lstStyle>
          <a:p>
            <a:pPr algn="ctr" eaLnBrk="1" hangingPunct="1">
              <a:defRPr/>
            </a:pPr>
            <a:endParaRPr lang="en-US" alt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040" r:id="rId1"/>
    <p:sldLayoutId id="2147484041" r:id="rId2"/>
    <p:sldLayoutId id="2147484042" r:id="rId3"/>
    <p:sldLayoutId id="2147484043" r:id="rId4"/>
    <p:sldLayoutId id="2147484044" r:id="rId5"/>
    <p:sldLayoutId id="2147484045" r:id="rId6"/>
    <p:sldLayoutId id="2147484046" r:id="rId7"/>
    <p:sldLayoutId id="2147484047" r:id="rId8"/>
    <p:sldLayoutId id="2147484048" r:id="rId9"/>
    <p:sldLayoutId id="2147484049" r:id="rId10"/>
    <p:sldLayoutId id="2147484050" r:id="rId11"/>
  </p:sldLayoutIdLst>
  <p:transition spd="med">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3890"/>
                                        </p:tgtEl>
                                        <p:attrNameLst>
                                          <p:attrName>style.visibility</p:attrName>
                                        </p:attrNameLst>
                                      </p:cBhvr>
                                      <p:to>
                                        <p:strVal val="visible"/>
                                      </p:to>
                                    </p:set>
                                    <p:animEffect transition="in" filter="fade">
                                      <p:cBhvr>
                                        <p:cTn id="7" dur="2000"/>
                                        <p:tgtEl>
                                          <p:spTgt spid="29389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3891"/>
                                        </p:tgtEl>
                                        <p:attrNameLst>
                                          <p:attrName>style.visibility</p:attrName>
                                        </p:attrNameLst>
                                      </p:cBhvr>
                                      <p:to>
                                        <p:strVal val="visible"/>
                                      </p:to>
                                    </p:set>
                                    <p:animEffect transition="in" filter="fade">
                                      <p:cBhvr>
                                        <p:cTn id="10" dur="2000"/>
                                        <p:tgtEl>
                                          <p:spTgt spid="293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0" grpId="0"/>
      <p:bldP spid="293891" grpId="0">
        <p:tmplLst>
          <p:tmpl>
            <p:tnLst>
              <p:par>
                <p:cTn presetID="10" presetClass="entr" presetSubtype="0" fill="hold" nodeType="withEffect">
                  <p:stCondLst>
                    <p:cond delay="0"/>
                  </p:stCondLst>
                  <p:childTnLst>
                    <p:set>
                      <p:cBhvr>
                        <p:cTn dur="1" fill="hold">
                          <p:stCondLst>
                            <p:cond delay="0"/>
                          </p:stCondLst>
                        </p:cTn>
                        <p:tgtEl>
                          <p:spTgt spid="293891"/>
                        </p:tgtEl>
                        <p:attrNameLst>
                          <p:attrName>style.visibility</p:attrName>
                        </p:attrNameLst>
                      </p:cBhvr>
                      <p:to>
                        <p:strVal val="visible"/>
                      </p:to>
                    </p:set>
                    <p:animEffect transition="in" filter="fade">
                      <p:cBhvr>
                        <p:cTn dur="2000"/>
                        <p:tgtEl>
                          <p:spTgt spid="293891"/>
                        </p:tgtEl>
                      </p:cBhvr>
                    </p:animEffect>
                  </p:childTnLst>
                </p:cTn>
              </p:par>
            </p:tnLst>
          </p:tmpl>
        </p:tmplLst>
      </p:bldP>
    </p:bldLst>
  </p:timing>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anose="020F0502020204030204" pitchFamily="34" charset="0"/>
        </a:defRPr>
      </a:lvl2pPr>
      <a:lvl3pPr algn="l" rtl="0" eaLnBrk="0" fontAlgn="base" hangingPunct="0">
        <a:spcBef>
          <a:spcPct val="0"/>
        </a:spcBef>
        <a:spcAft>
          <a:spcPct val="0"/>
        </a:spcAft>
        <a:defRPr sz="4400">
          <a:solidFill>
            <a:schemeClr val="tx2"/>
          </a:solidFill>
          <a:latin typeface="Calibri" panose="020F0502020204030204" pitchFamily="34" charset="0"/>
        </a:defRPr>
      </a:lvl3pPr>
      <a:lvl4pPr algn="l" rtl="0" eaLnBrk="0" fontAlgn="base" hangingPunct="0">
        <a:spcBef>
          <a:spcPct val="0"/>
        </a:spcBef>
        <a:spcAft>
          <a:spcPct val="0"/>
        </a:spcAft>
        <a:defRPr sz="4400">
          <a:solidFill>
            <a:schemeClr val="tx2"/>
          </a:solidFill>
          <a:latin typeface="Calibri" panose="020F0502020204030204" pitchFamily="34" charset="0"/>
        </a:defRPr>
      </a:lvl4pPr>
      <a:lvl5pPr algn="l" rtl="0" eaLnBrk="0" fontAlgn="base" hangingPunct="0">
        <a:spcBef>
          <a:spcPct val="0"/>
        </a:spcBef>
        <a:spcAft>
          <a:spcPct val="0"/>
        </a:spcAft>
        <a:defRPr sz="4400">
          <a:solidFill>
            <a:schemeClr val="tx2"/>
          </a:solidFill>
          <a:latin typeface="Calibri" panose="020F0502020204030204" pitchFamily="34"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6">
            <a:extLst>
              <a:ext uri="{FF2B5EF4-FFF2-40B4-BE49-F238E27FC236}">
                <a16:creationId xmlns:a16="http://schemas.microsoft.com/office/drawing/2014/main" id="{75D89B10-5D6E-4A0C-8053-0A68C4446BBF}"/>
              </a:ext>
            </a:extLst>
          </p:cNvPr>
          <p:cNvSpPr>
            <a:spLocks noGrp="1" noChangeArrowheads="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F7B05A0-1080-4983-A484-B94850DA1FDC}" type="slidenum">
              <a:rPr lang="en-US" altLang="en-US" sz="1000" smtClean="0">
                <a:latin typeface="Verdana" panose="020B0604030504040204" pitchFamily="34" charset="0"/>
              </a:rPr>
              <a:pPr>
                <a:spcBef>
                  <a:spcPct val="0"/>
                </a:spcBef>
                <a:buClrTx/>
                <a:buSzTx/>
                <a:buFontTx/>
                <a:buNone/>
              </a:pPr>
              <a:t>1</a:t>
            </a:fld>
            <a:endParaRPr lang="en-US" altLang="en-US" sz="1000">
              <a:latin typeface="Verdana" panose="020B0604030504040204" pitchFamily="34" charset="0"/>
            </a:endParaRPr>
          </a:p>
        </p:txBody>
      </p:sp>
      <p:sp>
        <p:nvSpPr>
          <p:cNvPr id="15363" name="Rectangle 4">
            <a:extLst>
              <a:ext uri="{FF2B5EF4-FFF2-40B4-BE49-F238E27FC236}">
                <a16:creationId xmlns:a16="http://schemas.microsoft.com/office/drawing/2014/main" id="{77171A00-C060-4040-A30F-E1E85552F33D}"/>
              </a:ext>
            </a:extLst>
          </p:cNvPr>
          <p:cNvSpPr>
            <a:spLocks noGrp="1" noChangeArrowheads="1"/>
          </p:cNvSpPr>
          <p:nvPr>
            <p:ph type="ctrTitle"/>
          </p:nvPr>
        </p:nvSpPr>
        <p:spPr>
          <a:xfrm>
            <a:off x="685800" y="381000"/>
            <a:ext cx="7772400" cy="2127250"/>
          </a:xfrm>
        </p:spPr>
        <p:txBody>
          <a:bodyPr/>
          <a:lstStyle/>
          <a:p>
            <a:pPr algn="ctr" eaLnBrk="1" hangingPunct="1"/>
            <a:r>
              <a:rPr lang="en-US" altLang="en-US" sz="3600" b="1" dirty="0"/>
              <a:t>CTFMLA in 2022</a:t>
            </a:r>
            <a:br>
              <a:rPr lang="en-US" altLang="en-US" sz="3600" b="1" dirty="0"/>
            </a:br>
            <a:endParaRPr lang="en-US" altLang="en-US" sz="3600" b="1" dirty="0"/>
          </a:p>
        </p:txBody>
      </p:sp>
      <p:sp>
        <p:nvSpPr>
          <p:cNvPr id="15364" name="Rectangle 5">
            <a:extLst>
              <a:ext uri="{FF2B5EF4-FFF2-40B4-BE49-F238E27FC236}">
                <a16:creationId xmlns:a16="http://schemas.microsoft.com/office/drawing/2014/main" id="{58E42411-FA1A-4F40-AF6E-F30740569415}"/>
              </a:ext>
            </a:extLst>
          </p:cNvPr>
          <p:cNvSpPr>
            <a:spLocks noGrp="1" noChangeArrowheads="1"/>
          </p:cNvSpPr>
          <p:nvPr>
            <p:ph type="subTitle" idx="1"/>
          </p:nvPr>
        </p:nvSpPr>
        <p:spPr>
          <a:xfrm>
            <a:off x="1130080" y="3270250"/>
            <a:ext cx="7162800" cy="2209800"/>
          </a:xfrm>
        </p:spPr>
        <p:txBody>
          <a:bodyPr/>
          <a:lstStyle/>
          <a:p>
            <a:pPr eaLnBrk="1" hangingPunct="1"/>
            <a:r>
              <a:rPr lang="en-US" altLang="en-US" b="1" dirty="0">
                <a:solidFill>
                  <a:schemeClr val="tx2"/>
                </a:solidFill>
                <a:cs typeface="Calibri"/>
              </a:rPr>
              <a:t>Legal Division</a:t>
            </a:r>
          </a:p>
          <a:p>
            <a:pPr eaLnBrk="1" hangingPunct="1"/>
            <a:r>
              <a:rPr lang="en-US" altLang="en-US" b="1" dirty="0">
                <a:solidFill>
                  <a:schemeClr val="tx2"/>
                </a:solidFill>
                <a:cs typeface="Calibri"/>
              </a:rPr>
              <a:t>CT Department of Labor</a:t>
            </a:r>
          </a:p>
        </p:txBody>
      </p:sp>
      <p:pic>
        <p:nvPicPr>
          <p:cNvPr id="15365" name="Picture 2" descr="U:\Job Development\Photo Library\logos\Dol Logos\DOL Logo\Color\CTDOL_Logo_Web Transparent_Color.png">
            <a:extLst>
              <a:ext uri="{FF2B5EF4-FFF2-40B4-BE49-F238E27FC236}">
                <a16:creationId xmlns:a16="http://schemas.microsoft.com/office/drawing/2014/main" id="{E091F7E4-25A0-482C-AD5A-E6723F1F32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4419600"/>
            <a:ext cx="36576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78561AF-B44B-48A0-99C4-ECB155D13FEF}"/>
              </a:ext>
            </a:extLst>
          </p:cNvPr>
          <p:cNvSpPr>
            <a:spLocks noGrp="1"/>
          </p:cNvSpPr>
          <p:nvPr>
            <p:ph type="title"/>
          </p:nvPr>
        </p:nvSpPr>
        <p:spPr>
          <a:xfrm>
            <a:off x="762000" y="152400"/>
            <a:ext cx="7924800" cy="1371600"/>
          </a:xfrm>
        </p:spPr>
        <p:txBody>
          <a:bodyPr>
            <a:normAutofit/>
          </a:bodyPr>
          <a:lstStyle/>
          <a:p>
            <a:pPr eaLnBrk="1" fontAlgn="auto" hangingPunct="1">
              <a:spcAft>
                <a:spcPts val="0"/>
              </a:spcAft>
              <a:defRPr/>
            </a:pPr>
            <a:r>
              <a:rPr lang="en-US" altLang="en-US" sz="4000" b="1">
                <a:effectLst>
                  <a:outerShdw blurRad="38100" dist="38100" dir="2700000" algn="tl">
                    <a:srgbClr val="000000">
                      <a:alpha val="43137"/>
                    </a:srgbClr>
                  </a:outerShdw>
                </a:effectLst>
              </a:rPr>
              <a:t>EXAMPLE WHEN BOTH SPOUSES WORK FOR THE SAME EMPLOYER</a:t>
            </a:r>
            <a:r>
              <a:rPr lang="en-US" altLang="en-US" sz="4000">
                <a:effectLst>
                  <a:outerShdw blurRad="38100" dist="38100" dir="2700000" algn="tl">
                    <a:srgbClr val="000000">
                      <a:alpha val="43137"/>
                    </a:srgbClr>
                  </a:outerShdw>
                </a:effectLst>
              </a:rPr>
              <a:t> </a:t>
            </a:r>
          </a:p>
        </p:txBody>
      </p:sp>
      <p:sp>
        <p:nvSpPr>
          <p:cNvPr id="26627" name="Content Placeholder 2">
            <a:extLst>
              <a:ext uri="{FF2B5EF4-FFF2-40B4-BE49-F238E27FC236}">
                <a16:creationId xmlns:a16="http://schemas.microsoft.com/office/drawing/2014/main" id="{83191592-CCC0-4D85-AEFF-5246D3413475}"/>
              </a:ext>
            </a:extLst>
          </p:cNvPr>
          <p:cNvSpPr>
            <a:spLocks noGrp="1" noChangeArrowheads="1"/>
          </p:cNvSpPr>
          <p:nvPr>
            <p:ph idx="1"/>
          </p:nvPr>
        </p:nvSpPr>
        <p:spPr>
          <a:xfrm>
            <a:off x="381000" y="1600200"/>
            <a:ext cx="8382000" cy="5029200"/>
          </a:xfrm>
        </p:spPr>
        <p:txBody>
          <a:bodyPr/>
          <a:lstStyle/>
          <a:p>
            <a:pPr eaLnBrk="1" hangingPunct="1">
              <a:buClr>
                <a:schemeClr val="tx2"/>
              </a:buClr>
              <a:buFont typeface="Wingdings" panose="05000000000000000000" pitchFamily="2" charset="2"/>
              <a:buChar char="§"/>
            </a:pPr>
            <a:r>
              <a:rPr lang="en-US" altLang="en-US" sz="2000" b="1" dirty="0"/>
              <a:t>Wife is disabled for 8 weeks after the birth.</a:t>
            </a:r>
            <a:endParaRPr lang="en-US" altLang="en-US" sz="2000" b="1" dirty="0">
              <a:cs typeface="Calibri"/>
            </a:endParaRPr>
          </a:p>
          <a:p>
            <a:pPr eaLnBrk="1" hangingPunct="1">
              <a:buClr>
                <a:schemeClr val="tx2"/>
              </a:buClr>
              <a:buFont typeface="Wingdings" panose="05000000000000000000" pitchFamily="2" charset="2"/>
              <a:buChar char="§"/>
            </a:pPr>
            <a:r>
              <a:rPr lang="en-US" altLang="en-US" sz="2000" b="1" dirty="0"/>
              <a:t>Husband is entitled to take 8 weeks to care for wife with serious health condition.</a:t>
            </a:r>
            <a:endParaRPr lang="en-US" altLang="en-US" sz="2000" b="1" dirty="0">
              <a:cs typeface="Calibri"/>
            </a:endParaRPr>
          </a:p>
          <a:p>
            <a:pPr eaLnBrk="1" hangingPunct="1">
              <a:buClr>
                <a:schemeClr val="tx2"/>
              </a:buClr>
              <a:buFont typeface="Wingdings" panose="05000000000000000000" pitchFamily="2" charset="2"/>
              <a:buChar char="§"/>
            </a:pPr>
            <a:r>
              <a:rPr lang="en-US" altLang="en-US" sz="2000" b="1" dirty="0"/>
              <a:t>Even though each has 4 weeks remaining, they may only use a </a:t>
            </a:r>
            <a:r>
              <a:rPr lang="en-US" altLang="en-US" sz="2000" b="1" dirty="0">
                <a:solidFill>
                  <a:schemeClr val="tx2"/>
                </a:solidFill>
              </a:rPr>
              <a:t>total of 4 weeks combined for bonding </a:t>
            </a:r>
            <a:r>
              <a:rPr lang="en-US" altLang="en-US" sz="2000" b="1" dirty="0"/>
              <a:t>because weeks must be shared if spouses, both working for the same employer, want bonding time.</a:t>
            </a:r>
            <a:endParaRPr lang="en-US" altLang="en-US" sz="2000" b="1" dirty="0">
              <a:cs typeface="Calibri"/>
            </a:endParaRPr>
          </a:p>
          <a:p>
            <a:pPr eaLnBrk="1" hangingPunct="1">
              <a:buClr>
                <a:schemeClr val="tx2"/>
              </a:buClr>
              <a:buFont typeface="Wingdings" panose="05000000000000000000" pitchFamily="2" charset="2"/>
              <a:buChar char="§"/>
            </a:pPr>
            <a:endParaRPr lang="en-US" altLang="en-US" sz="2000" b="1" dirty="0"/>
          </a:p>
          <a:p>
            <a:pPr eaLnBrk="1" hangingPunct="1">
              <a:buClr>
                <a:schemeClr val="tx2"/>
              </a:buClr>
              <a:buFont typeface="Wingdings" panose="05000000000000000000" pitchFamily="2" charset="2"/>
              <a:buChar char="§"/>
            </a:pPr>
            <a:r>
              <a:rPr lang="en-US" altLang="en-US" sz="2000" b="1" dirty="0"/>
              <a:t>Wife uses 4 weeks for bonding</a:t>
            </a:r>
            <a:endParaRPr lang="en-US" altLang="en-US" sz="2000" b="1" dirty="0">
              <a:cs typeface="Calibri"/>
            </a:endParaRPr>
          </a:p>
          <a:p>
            <a:pPr lvl="1" eaLnBrk="1" hangingPunct="1">
              <a:buFont typeface="Wingdings" panose="05000000000000000000" pitchFamily="2" charset="2"/>
              <a:buChar char="§"/>
            </a:pPr>
            <a:r>
              <a:rPr lang="en-US" altLang="en-US" sz="2000" b="1" dirty="0">
                <a:solidFill>
                  <a:schemeClr val="tx2"/>
                </a:solidFill>
              </a:rPr>
              <a:t>Wife has used a total of 12 weeks of CT FMLA</a:t>
            </a:r>
            <a:endParaRPr lang="en-US" altLang="en-US" sz="2000" b="1" dirty="0">
              <a:solidFill>
                <a:schemeClr val="tx2"/>
              </a:solidFill>
              <a:cs typeface="Calibri"/>
            </a:endParaRPr>
          </a:p>
          <a:p>
            <a:pPr lvl="2" eaLnBrk="1" hangingPunct="1">
              <a:buClr>
                <a:schemeClr val="tx2"/>
              </a:buClr>
              <a:buFont typeface="Wingdings" panose="05000000000000000000" pitchFamily="2" charset="2"/>
              <a:buChar char="§"/>
            </a:pPr>
            <a:r>
              <a:rPr lang="en-US" altLang="en-US" b="1" dirty="0">
                <a:solidFill>
                  <a:schemeClr val="tx2"/>
                </a:solidFill>
              </a:rPr>
              <a:t>8 for SHC + 4 for bonding = CT FMLA leave exhausted</a:t>
            </a:r>
            <a:endParaRPr lang="en-US" altLang="en-US" b="1" dirty="0">
              <a:solidFill>
                <a:schemeClr val="tx2"/>
              </a:solidFill>
              <a:cs typeface="Calibri"/>
            </a:endParaRPr>
          </a:p>
          <a:p>
            <a:pPr eaLnBrk="1" hangingPunct="1">
              <a:buClr>
                <a:schemeClr val="tx2"/>
              </a:buClr>
              <a:buFont typeface="Wingdings" panose="05000000000000000000" pitchFamily="2" charset="2"/>
              <a:buChar char="§"/>
            </a:pPr>
            <a:r>
              <a:rPr lang="en-US" altLang="en-US" sz="2000" b="1" dirty="0"/>
              <a:t>Husband may not use any time for bonding because wife is using the 4 remaining shared weeks for bonding </a:t>
            </a:r>
            <a:endParaRPr lang="en-US" altLang="en-US" sz="2000" b="1" dirty="0">
              <a:cs typeface="Calibri"/>
            </a:endParaRPr>
          </a:p>
          <a:p>
            <a:pPr lvl="1" eaLnBrk="1" hangingPunct="1">
              <a:buFont typeface="Wingdings" panose="05000000000000000000" pitchFamily="2" charset="2"/>
              <a:buChar char="§"/>
            </a:pPr>
            <a:r>
              <a:rPr lang="en-US" altLang="en-US" sz="2000" b="1" dirty="0">
                <a:solidFill>
                  <a:schemeClr val="tx2"/>
                </a:solidFill>
              </a:rPr>
              <a:t>Husband has used a total of 8 weeks of CT FMLA, and has 4 weeks left to use for other qualifying reasons (not bonding or caring for a family member)</a:t>
            </a:r>
            <a:endParaRPr lang="en-US" altLang="en-US" sz="2000" b="1" dirty="0">
              <a:solidFill>
                <a:schemeClr val="tx2"/>
              </a:solidFill>
              <a:cs typeface="Calibri"/>
            </a:endParaRPr>
          </a:p>
          <a:p>
            <a:pPr lvl="2" eaLnBrk="1" hangingPunct="1">
              <a:buFont typeface="Arial" panose="020B0604020202020204" pitchFamily="34" charset="0"/>
              <a:buChar char="•"/>
            </a:pPr>
            <a:endParaRPr lang="en-US" altLang="en-US" b="1" dirty="0"/>
          </a:p>
          <a:p>
            <a:pPr eaLnBrk="1" hangingPunct="1"/>
            <a:endParaRPr lang="en-US" altLang="en-US" sz="2000" dirty="0"/>
          </a:p>
        </p:txBody>
      </p:sp>
      <p:sp>
        <p:nvSpPr>
          <p:cNvPr id="26628" name="Slide Number Placeholder 4">
            <a:extLst>
              <a:ext uri="{FF2B5EF4-FFF2-40B4-BE49-F238E27FC236}">
                <a16:creationId xmlns:a16="http://schemas.microsoft.com/office/drawing/2014/main" id="{905B78B9-98B0-4963-AC52-392C269257F6}"/>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6718B8C-0B28-4CEA-851D-990372C7A435}" type="slidenum">
              <a:rPr lang="en-US" altLang="en-US" sz="1000" smtClean="0">
                <a:solidFill>
                  <a:srgbClr val="045C75"/>
                </a:solidFill>
                <a:latin typeface="Arial" panose="020B0604020202020204" pitchFamily="34" charset="0"/>
              </a:rPr>
              <a:pPr>
                <a:spcBef>
                  <a:spcPct val="0"/>
                </a:spcBef>
                <a:buClrTx/>
                <a:buSzTx/>
                <a:buFontTx/>
                <a:buNone/>
              </a:pPr>
              <a:t>10</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a:extLst>
              <a:ext uri="{FF2B5EF4-FFF2-40B4-BE49-F238E27FC236}">
                <a16:creationId xmlns:a16="http://schemas.microsoft.com/office/drawing/2014/main" id="{28095BBF-FB72-48C7-83A9-51FB544C83D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F23B6892-4561-462C-B7A6-121AB475C8C9}" type="slidenum">
              <a:rPr lang="en-US" altLang="en-US" sz="1000" smtClean="0">
                <a:latin typeface="Verdana" panose="020B0604030504040204" pitchFamily="34" charset="0"/>
              </a:rPr>
              <a:pPr>
                <a:spcBef>
                  <a:spcPct val="0"/>
                </a:spcBef>
                <a:buClrTx/>
                <a:buSzTx/>
                <a:buFontTx/>
                <a:buNone/>
              </a:pPr>
              <a:t>11</a:t>
            </a:fld>
            <a:endParaRPr lang="en-US" altLang="en-US" sz="1000">
              <a:latin typeface="Verdana" panose="020B0604030504040204" pitchFamily="34" charset="0"/>
            </a:endParaRPr>
          </a:p>
        </p:txBody>
      </p:sp>
      <p:sp>
        <p:nvSpPr>
          <p:cNvPr id="28675" name="Rectangle 2">
            <a:extLst>
              <a:ext uri="{FF2B5EF4-FFF2-40B4-BE49-F238E27FC236}">
                <a16:creationId xmlns:a16="http://schemas.microsoft.com/office/drawing/2014/main" id="{6BCE895C-FF71-4E9D-8660-58CC3DB4D33A}"/>
              </a:ext>
            </a:extLst>
          </p:cNvPr>
          <p:cNvSpPr>
            <a:spLocks noGrp="1" noChangeArrowheads="1"/>
          </p:cNvSpPr>
          <p:nvPr>
            <p:ph type="title"/>
          </p:nvPr>
        </p:nvSpPr>
        <p:spPr>
          <a:xfrm>
            <a:off x="478820" y="281070"/>
            <a:ext cx="8512780" cy="1240820"/>
          </a:xfrm>
        </p:spPr>
        <p:txBody>
          <a:bodyPr/>
          <a:lstStyle/>
          <a:p>
            <a:pPr eaLnBrk="1" hangingPunct="1"/>
            <a:r>
              <a:rPr lang="en-US" altLang="en-US" b="1" dirty="0">
                <a:effectLst>
                  <a:outerShdw blurRad="38100" dist="38100" dir="2700000" algn="tl">
                    <a:srgbClr val="000000">
                      <a:alpha val="43137"/>
                    </a:srgbClr>
                  </a:outerShdw>
                </a:effectLst>
              </a:rPr>
              <a:t>WHAT TRIGGERS THE CTPL and FMLA?</a:t>
            </a:r>
          </a:p>
        </p:txBody>
      </p:sp>
      <p:sp>
        <p:nvSpPr>
          <p:cNvPr id="21508" name="Rectangle 3">
            <a:extLst>
              <a:ext uri="{FF2B5EF4-FFF2-40B4-BE49-F238E27FC236}">
                <a16:creationId xmlns:a16="http://schemas.microsoft.com/office/drawing/2014/main" id="{97E4E109-5210-4CAB-BEC8-86D2A304B5B0}"/>
              </a:ext>
            </a:extLst>
          </p:cNvPr>
          <p:cNvSpPr>
            <a:spLocks noGrp="1" noChangeArrowheads="1"/>
          </p:cNvSpPr>
          <p:nvPr>
            <p:ph type="body" idx="1"/>
          </p:nvPr>
        </p:nvSpPr>
        <p:spPr>
          <a:xfrm>
            <a:off x="457200" y="1600200"/>
            <a:ext cx="8229600" cy="4976730"/>
          </a:xfrm>
        </p:spPr>
        <p:txBody>
          <a:bodyPr/>
          <a:lstStyle/>
          <a:p>
            <a:pPr eaLnBrk="1" hangingPunct="1">
              <a:lnSpc>
                <a:spcPct val="90000"/>
              </a:lnSpc>
              <a:buSzPct val="120000"/>
              <a:buFont typeface="Wingdings" panose="05000000000000000000" pitchFamily="2" charset="2"/>
              <a:buChar char="§"/>
              <a:defRPr/>
            </a:pPr>
            <a:r>
              <a:rPr lang="en-US" altLang="en-US" sz="2200" b="1" dirty="0">
                <a:solidFill>
                  <a:srgbClr val="000066"/>
                </a:solidFill>
              </a:rPr>
              <a:t>The birth of a child and care within the first year after birth;</a:t>
            </a:r>
            <a:endParaRPr lang="en-US" altLang="en-US" sz="2200" b="1" dirty="0">
              <a:solidFill>
                <a:srgbClr val="000066"/>
              </a:solidFill>
              <a:cs typeface="Calibri"/>
            </a:endParaRPr>
          </a:p>
          <a:p>
            <a:pPr eaLnBrk="1" hangingPunct="1">
              <a:lnSpc>
                <a:spcPct val="90000"/>
              </a:lnSpc>
              <a:buSzPct val="120000"/>
              <a:buFont typeface="Wingdings" panose="05000000000000000000" pitchFamily="2" charset="2"/>
              <a:buChar char="§"/>
              <a:defRPr/>
            </a:pPr>
            <a:r>
              <a:rPr lang="en-US" altLang="en-US" sz="2200" b="1" dirty="0">
                <a:solidFill>
                  <a:srgbClr val="000066"/>
                </a:solidFill>
              </a:rPr>
              <a:t>The placement of a child with employee for adoption or foster care and care within the first year after placement;</a:t>
            </a:r>
            <a:endParaRPr lang="en-US" altLang="en-US" sz="2200" b="1" dirty="0">
              <a:solidFill>
                <a:srgbClr val="000066"/>
              </a:solidFill>
              <a:cs typeface="Calibri"/>
            </a:endParaRPr>
          </a:p>
          <a:p>
            <a:pPr eaLnBrk="1" hangingPunct="1">
              <a:lnSpc>
                <a:spcPct val="90000"/>
              </a:lnSpc>
              <a:buSzPct val="120000"/>
              <a:buFont typeface="Wingdings" panose="05000000000000000000" pitchFamily="2" charset="2"/>
              <a:buChar char="§"/>
              <a:defRPr/>
            </a:pPr>
            <a:r>
              <a:rPr lang="en-US" altLang="en-US" sz="2200" b="1" dirty="0">
                <a:solidFill>
                  <a:srgbClr val="000066"/>
                </a:solidFill>
              </a:rPr>
              <a:t>To care for a </a:t>
            </a:r>
            <a:r>
              <a:rPr lang="en-US" altLang="en-US" sz="2200" b="1" u="sng" dirty="0">
                <a:solidFill>
                  <a:srgbClr val="000066"/>
                </a:solidFill>
              </a:rPr>
              <a:t>family member </a:t>
            </a:r>
            <a:r>
              <a:rPr lang="en-US" altLang="en-US" sz="2200" b="1" dirty="0">
                <a:solidFill>
                  <a:srgbClr val="000066"/>
                </a:solidFill>
              </a:rPr>
              <a:t>with a serious health condition;</a:t>
            </a:r>
            <a:endParaRPr lang="en-US" altLang="en-US" sz="2200" b="1" dirty="0">
              <a:solidFill>
                <a:srgbClr val="000066"/>
              </a:solidFill>
              <a:cs typeface="Calibri"/>
            </a:endParaRPr>
          </a:p>
          <a:p>
            <a:pPr eaLnBrk="1" hangingPunct="1">
              <a:lnSpc>
                <a:spcPct val="90000"/>
              </a:lnSpc>
              <a:buSzPct val="120000"/>
              <a:buFont typeface="Wingdings" panose="05000000000000000000" pitchFamily="2" charset="2"/>
              <a:buChar char="§"/>
              <a:defRPr/>
            </a:pPr>
            <a:r>
              <a:rPr lang="en-US" altLang="en-US" sz="2200" b="1" dirty="0">
                <a:solidFill>
                  <a:srgbClr val="000066"/>
                </a:solidFill>
              </a:rPr>
              <a:t>Because of the employee’s own serious health condition;</a:t>
            </a:r>
            <a:endParaRPr lang="en-US" altLang="en-US" sz="2200" b="1" dirty="0">
              <a:solidFill>
                <a:srgbClr val="000066"/>
              </a:solidFill>
              <a:cs typeface="Calibri"/>
            </a:endParaRPr>
          </a:p>
          <a:p>
            <a:pPr>
              <a:lnSpc>
                <a:spcPct val="90000"/>
              </a:lnSpc>
              <a:buSzPct val="120000"/>
              <a:buFont typeface="Wingdings" panose="05000000000000000000" pitchFamily="2" charset="2"/>
              <a:buChar char="§"/>
              <a:defRPr/>
            </a:pPr>
            <a:r>
              <a:rPr lang="en-US" altLang="en-US" sz="2200" b="1" dirty="0">
                <a:solidFill>
                  <a:srgbClr val="000066"/>
                </a:solidFill>
                <a:cs typeface="Calibri"/>
              </a:rPr>
              <a:t>To serve as an organ or bone marrow donor;</a:t>
            </a:r>
          </a:p>
          <a:p>
            <a:pPr eaLnBrk="1" hangingPunct="1">
              <a:lnSpc>
                <a:spcPct val="90000"/>
              </a:lnSpc>
              <a:buSzPct val="120000"/>
              <a:buFont typeface="Wingdings" panose="05000000000000000000" pitchFamily="2" charset="2"/>
              <a:buChar char="§"/>
              <a:defRPr/>
            </a:pPr>
            <a:r>
              <a:rPr lang="en-US" altLang="en-US" sz="2200" b="1" dirty="0">
                <a:solidFill>
                  <a:srgbClr val="000066"/>
                </a:solidFill>
              </a:rPr>
              <a:t>To address qualifying exigencies arising from a spouse, son, daughter or parent’s active duty service in the armed forces;</a:t>
            </a:r>
            <a:endParaRPr lang="en-US" altLang="en-US" sz="2200" b="1" dirty="0">
              <a:solidFill>
                <a:srgbClr val="000066"/>
              </a:solidFill>
              <a:cs typeface="Calibri"/>
            </a:endParaRPr>
          </a:p>
          <a:p>
            <a:pPr eaLnBrk="1" hangingPunct="1">
              <a:lnSpc>
                <a:spcPct val="90000"/>
              </a:lnSpc>
              <a:buSzPct val="120000"/>
              <a:buFont typeface="Wingdings" panose="05000000000000000000" pitchFamily="2" charset="2"/>
              <a:buChar char="§"/>
              <a:defRPr/>
            </a:pPr>
            <a:r>
              <a:rPr lang="en-US" altLang="en-US" sz="2200" b="1" dirty="0">
                <a:solidFill>
                  <a:srgbClr val="000066"/>
                </a:solidFill>
              </a:rPr>
              <a:t>To care for a spouse, son, daughter, parent or next of kin with a serious injury or illness incurred on active duty in the armed forces</a:t>
            </a:r>
            <a:endParaRPr lang="en-US" altLang="en-US" sz="2200" b="1" dirty="0">
              <a:solidFill>
                <a:srgbClr val="000066"/>
              </a:solidFill>
              <a:cs typeface="Calibri"/>
            </a:endParaRPr>
          </a:p>
          <a:p>
            <a:pPr eaLnBrk="1" hangingPunct="1">
              <a:lnSpc>
                <a:spcPct val="90000"/>
              </a:lnSpc>
              <a:buSzPct val="120000"/>
              <a:buFont typeface="Wingdings" panose="05000000000000000000" pitchFamily="2" charset="2"/>
              <a:buChar char="§"/>
              <a:defRPr/>
            </a:pPr>
            <a:r>
              <a:rPr lang="en-US" altLang="en-US" sz="2400" b="1" dirty="0">
                <a:latin typeface="+mj-lt"/>
              </a:rPr>
              <a:t>Federal FMLA does not include leave for a family member – limited to spouse, son, daughter, or parent, which are not as broadly defined  </a:t>
            </a:r>
            <a:endParaRPr lang="en-US" altLang="en-US" sz="2400" b="1" dirty="0">
              <a:latin typeface="+mj-lt"/>
              <a:cs typeface="Calibri"/>
            </a:endParaRPr>
          </a:p>
          <a:p>
            <a:pPr eaLnBrk="1" hangingPunct="1">
              <a:lnSpc>
                <a:spcPct val="90000"/>
              </a:lnSpc>
              <a:buSzPct val="120000"/>
              <a:buFont typeface="Wingdings" panose="05000000000000000000" pitchFamily="2" charset="2"/>
              <a:buChar char="§"/>
              <a:defRPr/>
            </a:pPr>
            <a:endParaRPr lang="en-US" altLang="en-US" sz="2200" b="1" dirty="0">
              <a:solidFill>
                <a:srgbClr val="000066"/>
              </a:solidFill>
            </a:endParaRPr>
          </a:p>
          <a:p>
            <a:pPr marL="0" indent="0" eaLnBrk="1" hangingPunct="1">
              <a:lnSpc>
                <a:spcPct val="90000"/>
              </a:lnSpc>
              <a:buSzPct val="120000"/>
              <a:buNone/>
              <a:defRPr/>
            </a:pPr>
            <a:endParaRPr lang="en-US" altLang="en-US" b="1" dirty="0">
              <a:solidFill>
                <a:srgbClr val="000066"/>
              </a:solidFill>
              <a:cs typeface="Calibri"/>
            </a:endParaRPr>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DCE8A7D2-936C-48AB-80CE-9ECD565A2884}"/>
              </a:ext>
            </a:extLst>
          </p:cNvPr>
          <p:cNvSpPr>
            <a:spLocks noGrp="1"/>
          </p:cNvSpPr>
          <p:nvPr>
            <p:ph type="sldNum" sz="quarter" idx="12"/>
          </p:nvPr>
        </p:nvSpPr>
        <p:spPr/>
        <p:txBody>
          <a:bodyPr/>
          <a:lstStyle>
            <a:lvl1pPr>
              <a:defRPr sz="4400">
                <a:solidFill>
                  <a:schemeClr val="tx1"/>
                </a:solidFill>
                <a:latin typeface="Calibri" panose="020F0502020204030204" pitchFamily="34" charset="0"/>
              </a:defRPr>
            </a:lvl1pPr>
            <a:lvl2pPr marL="742950" indent="-285750">
              <a:defRPr sz="4400">
                <a:solidFill>
                  <a:schemeClr val="tx1"/>
                </a:solidFill>
                <a:latin typeface="Calibri" panose="020F0502020204030204" pitchFamily="34" charset="0"/>
              </a:defRPr>
            </a:lvl2pPr>
            <a:lvl3pPr marL="1143000" indent="-228600">
              <a:defRPr sz="4400">
                <a:solidFill>
                  <a:schemeClr val="tx1"/>
                </a:solidFill>
                <a:latin typeface="Calibri" panose="020F0502020204030204" pitchFamily="34" charset="0"/>
              </a:defRPr>
            </a:lvl3pPr>
            <a:lvl4pPr marL="1600200" indent="-228600">
              <a:defRPr sz="4400">
                <a:solidFill>
                  <a:schemeClr val="tx1"/>
                </a:solidFill>
                <a:latin typeface="Calibri" panose="020F0502020204030204" pitchFamily="34" charset="0"/>
              </a:defRPr>
            </a:lvl4pPr>
            <a:lvl5pPr marL="2057400" indent="-228600">
              <a:defRPr sz="4400">
                <a:solidFill>
                  <a:schemeClr val="tx1"/>
                </a:solidFill>
                <a:latin typeface="Calibri" panose="020F0502020204030204" pitchFamily="34" charset="0"/>
              </a:defRPr>
            </a:lvl5pPr>
            <a:lvl6pPr marL="2514600" indent="-228600" eaLnBrk="0" fontAlgn="base" hangingPunct="0">
              <a:spcBef>
                <a:spcPct val="0"/>
              </a:spcBef>
              <a:spcAft>
                <a:spcPct val="0"/>
              </a:spcAft>
              <a:defRPr sz="4400">
                <a:solidFill>
                  <a:schemeClr val="tx1"/>
                </a:solidFill>
                <a:latin typeface="Calibri" panose="020F0502020204030204" pitchFamily="34" charset="0"/>
              </a:defRPr>
            </a:lvl6pPr>
            <a:lvl7pPr marL="2971800" indent="-228600" eaLnBrk="0" fontAlgn="base" hangingPunct="0">
              <a:spcBef>
                <a:spcPct val="0"/>
              </a:spcBef>
              <a:spcAft>
                <a:spcPct val="0"/>
              </a:spcAft>
              <a:defRPr sz="4400">
                <a:solidFill>
                  <a:schemeClr val="tx1"/>
                </a:solidFill>
                <a:latin typeface="Calibri" panose="020F0502020204030204" pitchFamily="34" charset="0"/>
              </a:defRPr>
            </a:lvl7pPr>
            <a:lvl8pPr marL="3429000" indent="-228600" eaLnBrk="0" fontAlgn="base" hangingPunct="0">
              <a:spcBef>
                <a:spcPct val="0"/>
              </a:spcBef>
              <a:spcAft>
                <a:spcPct val="0"/>
              </a:spcAft>
              <a:defRPr sz="4400">
                <a:solidFill>
                  <a:schemeClr val="tx1"/>
                </a:solidFill>
                <a:latin typeface="Calibri" panose="020F0502020204030204" pitchFamily="34" charset="0"/>
              </a:defRPr>
            </a:lvl8pPr>
            <a:lvl9pPr marL="3886200" indent="-228600" eaLnBrk="0" fontAlgn="base" hangingPunct="0">
              <a:spcBef>
                <a:spcPct val="0"/>
              </a:spcBef>
              <a:spcAft>
                <a:spcPct val="0"/>
              </a:spcAft>
              <a:defRPr sz="4400">
                <a:solidFill>
                  <a:schemeClr val="tx1"/>
                </a:solidFill>
                <a:latin typeface="Calibri" panose="020F0502020204030204" pitchFamily="34" charset="0"/>
              </a:defRPr>
            </a:lvl9pPr>
          </a:lstStyle>
          <a:p>
            <a:fld id="{6DB10BB0-78BF-497A-A053-392EAFD44558}" type="slidenum">
              <a:rPr lang="en-US" altLang="en-US" sz="1000">
                <a:latin typeface="Verdana" panose="020B0604030504040204" pitchFamily="34" charset="0"/>
              </a:rPr>
              <a:pPr/>
              <a:t>12</a:t>
            </a:fld>
            <a:endParaRPr lang="en-US" altLang="en-US" sz="1000">
              <a:latin typeface="Verdana" panose="020B0604030504040204" pitchFamily="34" charset="0"/>
            </a:endParaRPr>
          </a:p>
        </p:txBody>
      </p:sp>
      <p:sp>
        <p:nvSpPr>
          <p:cNvPr id="73731" name="Rectangle 2">
            <a:extLst>
              <a:ext uri="{FF2B5EF4-FFF2-40B4-BE49-F238E27FC236}">
                <a16:creationId xmlns:a16="http://schemas.microsoft.com/office/drawing/2014/main" id="{D3DAA412-F01B-4326-9D05-CE9461D07C69}"/>
              </a:ext>
            </a:extLst>
          </p:cNvPr>
          <p:cNvSpPr>
            <a:spLocks noGrp="1" noChangeArrowheads="1"/>
          </p:cNvSpPr>
          <p:nvPr>
            <p:ph type="title" idx="4294967295"/>
          </p:nvPr>
        </p:nvSpPr>
        <p:spPr>
          <a:xfrm>
            <a:off x="533400" y="152401"/>
            <a:ext cx="7924800" cy="1447800"/>
          </a:xfrm>
        </p:spPr>
        <p:txBody>
          <a:bodyPr anchor="ctr"/>
          <a:lstStyle/>
          <a:p>
            <a:pPr eaLnBrk="1" hangingPunct="1"/>
            <a:r>
              <a:rPr lang="en-US" altLang="en-US" sz="4800" b="1" dirty="0">
                <a:solidFill>
                  <a:srgbClr val="666699"/>
                </a:solidFill>
                <a:latin typeface="Calibri" panose="020F0502020204030204" pitchFamily="34" charset="0"/>
              </a:rPr>
              <a:t>MILITARY FMLA - CT</a:t>
            </a:r>
            <a:endParaRPr lang="en-US" altLang="en-US" sz="4000" b="1" dirty="0">
              <a:solidFill>
                <a:schemeClr val="hlink"/>
              </a:solidFill>
              <a:latin typeface="Calibri" panose="020F0502020204030204" pitchFamily="34" charset="0"/>
            </a:endParaRPr>
          </a:p>
        </p:txBody>
      </p:sp>
      <p:sp>
        <p:nvSpPr>
          <p:cNvPr id="73732" name="Rectangle 3">
            <a:extLst>
              <a:ext uri="{FF2B5EF4-FFF2-40B4-BE49-F238E27FC236}">
                <a16:creationId xmlns:a16="http://schemas.microsoft.com/office/drawing/2014/main" id="{318C323E-F2FE-4DBA-8A98-4D7E4255AF7C}"/>
              </a:ext>
            </a:extLst>
          </p:cNvPr>
          <p:cNvSpPr>
            <a:spLocks noGrp="1" noChangeArrowheads="1"/>
          </p:cNvSpPr>
          <p:nvPr>
            <p:ph type="body" idx="4294967295"/>
          </p:nvPr>
        </p:nvSpPr>
        <p:spPr>
          <a:xfrm>
            <a:off x="381000" y="1600199"/>
            <a:ext cx="8377106" cy="5105399"/>
          </a:xfrm>
        </p:spPr>
        <p:txBody>
          <a:bodyPr/>
          <a:lstStyle/>
          <a:p>
            <a:pPr marL="4763" indent="-4763" eaLnBrk="1" hangingPunct="1">
              <a:lnSpc>
                <a:spcPct val="90000"/>
              </a:lnSpc>
              <a:buSzPct val="120000"/>
              <a:buFont typeface="Wingdings" panose="05000000000000000000" pitchFamily="2" charset="2"/>
              <a:buNone/>
            </a:pPr>
            <a:r>
              <a:rPr lang="en-US" altLang="en-US" sz="3200" b="1" u="sng" dirty="0">
                <a:solidFill>
                  <a:srgbClr val="000066"/>
                </a:solidFill>
                <a:latin typeface="Calibri" panose="020F0502020204030204" pitchFamily="34" charset="0"/>
              </a:rPr>
              <a:t>MILITARY CAREGIVER LEAVE (care for a seriously ill or injured servicemember)</a:t>
            </a:r>
          </a:p>
          <a:p>
            <a:pPr eaLnBrk="1" hangingPunct="1">
              <a:lnSpc>
                <a:spcPct val="90000"/>
              </a:lnSpc>
              <a:buSzPct val="135000"/>
              <a:buFontTx/>
              <a:buChar char="•"/>
            </a:pPr>
            <a:endParaRPr lang="en-US" altLang="en-US" sz="800" b="1" dirty="0">
              <a:solidFill>
                <a:srgbClr val="000066"/>
              </a:solidFill>
              <a:latin typeface="Calibri" panose="020F0502020204030204" pitchFamily="34" charset="0"/>
            </a:endParaRPr>
          </a:p>
          <a:p>
            <a:pPr eaLnBrk="1" hangingPunct="1">
              <a:lnSpc>
                <a:spcPct val="90000"/>
              </a:lnSpc>
              <a:buSzPct val="135000"/>
              <a:buFont typeface="Wingdings" panose="05000000000000000000" pitchFamily="2" charset="2"/>
              <a:buChar char="§"/>
            </a:pPr>
            <a:r>
              <a:rPr lang="en-US" altLang="en-US" sz="2400" b="1" dirty="0">
                <a:solidFill>
                  <a:srgbClr val="8048E6"/>
                </a:solidFill>
                <a:latin typeface="Calibri" panose="020F0502020204030204" pitchFamily="34" charset="0"/>
              </a:rPr>
              <a:t>26 weeks</a:t>
            </a:r>
            <a:r>
              <a:rPr lang="en-US" altLang="en-US" sz="2400" b="1" dirty="0">
                <a:solidFill>
                  <a:srgbClr val="000066"/>
                </a:solidFill>
                <a:latin typeface="Calibri" panose="020F0502020204030204" pitchFamily="34" charset="0"/>
              </a:rPr>
              <a:t> of leave allowed for:</a:t>
            </a:r>
          </a:p>
          <a:p>
            <a:pPr lvl="1" eaLnBrk="1" hangingPunct="1">
              <a:lnSpc>
                <a:spcPct val="90000"/>
              </a:lnSpc>
              <a:buSzPct val="135000"/>
              <a:buFontTx/>
              <a:buChar char="•"/>
            </a:pPr>
            <a:endParaRPr lang="en-US" altLang="en-US" sz="800" b="1" dirty="0">
              <a:solidFill>
                <a:srgbClr val="000066"/>
              </a:solidFill>
              <a:latin typeface="Calibri" panose="020F0502020204030204" pitchFamily="34" charset="0"/>
            </a:endParaRPr>
          </a:p>
          <a:p>
            <a:pPr lvl="1">
              <a:lnSpc>
                <a:spcPct val="90000"/>
              </a:lnSpc>
              <a:spcBef>
                <a:spcPts val="0"/>
              </a:spcBef>
              <a:spcAft>
                <a:spcPts val="0"/>
              </a:spcAft>
              <a:buFont typeface="Wingdings" panose="05000000000000000000" pitchFamily="2" charset="2"/>
              <a:buChar char=""/>
              <a:tabLst>
                <a:tab pos="914400" algn="l"/>
              </a:tabLst>
            </a:pPr>
            <a:r>
              <a:rPr lang="en-US" sz="2000" b="1" dirty="0">
                <a:solidFill>
                  <a:srgbClr val="000066"/>
                </a:solidFill>
                <a:latin typeface="Calibri" panose="020F0502020204030204" pitchFamily="34" charset="0"/>
                <a:ea typeface="Times New Roman" panose="02020603050405020304" pitchFamily="18" charset="0"/>
              </a:rPr>
              <a:t>Spouse, child (of any age), parent, or next-of-kin of a current member of the Armed Forces where the servicemember is:</a:t>
            </a:r>
            <a:endParaRPr lang="en-US" sz="2000" dirty="0">
              <a:solidFill>
                <a:srgbClr val="666699"/>
              </a:solidFill>
              <a:latin typeface="Calibri" panose="020F0502020204030204" pitchFamily="34" charset="0"/>
              <a:ea typeface="Calibri" panose="020F0502020204030204" pitchFamily="34" charset="0"/>
            </a:endParaRPr>
          </a:p>
          <a:p>
            <a:pPr lvl="2">
              <a:lnSpc>
                <a:spcPct val="90000"/>
              </a:lnSpc>
              <a:spcBef>
                <a:spcPts val="0"/>
              </a:spcBef>
              <a:spcAft>
                <a:spcPts val="0"/>
              </a:spcAft>
              <a:buFont typeface="Wingdings" panose="05000000000000000000" pitchFamily="2" charset="2"/>
              <a:buChar char=""/>
              <a:tabLst>
                <a:tab pos="1371600" algn="l"/>
              </a:tabLst>
            </a:pPr>
            <a:r>
              <a:rPr lang="en-US" b="1" dirty="0">
                <a:solidFill>
                  <a:srgbClr val="000066"/>
                </a:solidFill>
                <a:latin typeface="Calibri" panose="020F0502020204030204" pitchFamily="34" charset="0"/>
                <a:ea typeface="Times New Roman" panose="02020603050405020304" pitchFamily="18" charset="0"/>
              </a:rPr>
              <a:t>Undergoing medical treatment, recuperation or therapy</a:t>
            </a:r>
            <a:endParaRPr lang="en-US" sz="1100" dirty="0">
              <a:solidFill>
                <a:srgbClr val="FFCC00"/>
              </a:solidFill>
              <a:latin typeface="Calibri" panose="020F0502020204030204" pitchFamily="34" charset="0"/>
              <a:ea typeface="Calibri" panose="020F0502020204030204" pitchFamily="34" charset="0"/>
            </a:endParaRPr>
          </a:p>
          <a:p>
            <a:pPr lvl="2">
              <a:lnSpc>
                <a:spcPct val="90000"/>
              </a:lnSpc>
              <a:spcBef>
                <a:spcPts val="0"/>
              </a:spcBef>
              <a:spcAft>
                <a:spcPts val="0"/>
              </a:spcAft>
              <a:buFont typeface="Wingdings" panose="05000000000000000000" pitchFamily="2" charset="2"/>
              <a:buChar char=""/>
              <a:tabLst>
                <a:tab pos="1371600" algn="l"/>
              </a:tabLst>
            </a:pPr>
            <a:r>
              <a:rPr lang="en-US" b="1" dirty="0">
                <a:solidFill>
                  <a:srgbClr val="000066"/>
                </a:solidFill>
                <a:latin typeface="Calibri" panose="020F0502020204030204" pitchFamily="34" charset="0"/>
                <a:ea typeface="Times New Roman" panose="02020603050405020304" pitchFamily="18" charset="0"/>
              </a:rPr>
              <a:t>Otherwise in outpatient status; OR</a:t>
            </a:r>
            <a:endParaRPr lang="en-US" sz="1100" dirty="0">
              <a:solidFill>
                <a:srgbClr val="FFCC00"/>
              </a:solidFill>
              <a:latin typeface="Calibri" panose="020F0502020204030204" pitchFamily="34" charset="0"/>
              <a:ea typeface="Calibri" panose="020F0502020204030204" pitchFamily="34" charset="0"/>
            </a:endParaRPr>
          </a:p>
          <a:p>
            <a:pPr lvl="2">
              <a:lnSpc>
                <a:spcPct val="90000"/>
              </a:lnSpc>
              <a:spcBef>
                <a:spcPts val="0"/>
              </a:spcBef>
              <a:spcAft>
                <a:spcPts val="0"/>
              </a:spcAft>
              <a:buFont typeface="Wingdings" panose="05000000000000000000" pitchFamily="2" charset="2"/>
              <a:buChar char=""/>
              <a:tabLst>
                <a:tab pos="1371600" algn="l"/>
              </a:tabLst>
            </a:pPr>
            <a:r>
              <a:rPr lang="en-US" b="1" dirty="0">
                <a:solidFill>
                  <a:srgbClr val="000066"/>
                </a:solidFill>
                <a:latin typeface="Calibri" panose="020F0502020204030204" pitchFamily="34" charset="0"/>
                <a:ea typeface="Times New Roman" panose="02020603050405020304" pitchFamily="18" charset="0"/>
              </a:rPr>
              <a:t>On the temporary disability retired list </a:t>
            </a:r>
          </a:p>
          <a:p>
            <a:pPr marL="746125" lvl="2" indent="0">
              <a:lnSpc>
                <a:spcPct val="90000"/>
              </a:lnSpc>
              <a:spcBef>
                <a:spcPts val="0"/>
              </a:spcBef>
              <a:spcAft>
                <a:spcPts val="0"/>
              </a:spcAft>
              <a:buNone/>
              <a:tabLst>
                <a:tab pos="1371600" algn="l"/>
              </a:tabLst>
            </a:pPr>
            <a:r>
              <a:rPr lang="en-US" b="1" dirty="0">
                <a:solidFill>
                  <a:srgbClr val="000066"/>
                </a:solidFill>
                <a:latin typeface="Calibri" panose="020F0502020204030204" pitchFamily="34" charset="0"/>
                <a:ea typeface="Calibri" panose="020F0502020204030204" pitchFamily="34" charset="0"/>
              </a:rPr>
              <a:t>for a serious injury or illness incurred in the line of duty. </a:t>
            </a:r>
          </a:p>
          <a:p>
            <a:pPr lvl="2">
              <a:lnSpc>
                <a:spcPct val="90000"/>
              </a:lnSpc>
              <a:spcBef>
                <a:spcPts val="0"/>
              </a:spcBef>
              <a:spcAft>
                <a:spcPts val="0"/>
              </a:spcAft>
              <a:buFont typeface="Wingdings" panose="05000000000000000000" pitchFamily="2" charset="2"/>
              <a:buChar char=""/>
              <a:tabLst>
                <a:tab pos="1371600" algn="l"/>
              </a:tabLst>
            </a:pPr>
            <a:endParaRPr lang="en-US" b="1" dirty="0">
              <a:solidFill>
                <a:srgbClr val="000066"/>
              </a:solidFill>
              <a:latin typeface="Calibri" panose="020F0502020204030204" pitchFamily="34" charset="0"/>
              <a:ea typeface="Calibri" panose="020F0502020204030204" pitchFamily="34" charset="0"/>
            </a:endParaRPr>
          </a:p>
          <a:p>
            <a:pPr>
              <a:lnSpc>
                <a:spcPct val="90000"/>
              </a:lnSpc>
              <a:spcBef>
                <a:spcPts val="0"/>
              </a:spcBef>
              <a:spcAft>
                <a:spcPts val="0"/>
              </a:spcAft>
            </a:pPr>
            <a:r>
              <a:rPr lang="en-US" sz="1900" b="1" dirty="0">
                <a:solidFill>
                  <a:srgbClr val="000066"/>
                </a:solidFill>
                <a:latin typeface="Calibri" panose="020F0502020204030204" pitchFamily="34" charset="0"/>
                <a:ea typeface="Calibri" panose="020F0502020204030204" pitchFamily="34" charset="0"/>
              </a:rPr>
              <a:t>Applies on a per-servicemember, per-injury basis, so employee may receive up to 26 weeks of leave to care for different servicemembers or same servicemember with a different injury/illness, but no more than 26 weeks of leave in any 12-month period.</a:t>
            </a:r>
            <a:endParaRPr lang="en-US" sz="1900" dirty="0">
              <a:latin typeface="Calibri" panose="020F0502020204030204" pitchFamily="34" charset="0"/>
              <a:ea typeface="Calibri" panose="020F0502020204030204" pitchFamily="34" charset="0"/>
            </a:endParaRPr>
          </a:p>
          <a:p>
            <a:pPr eaLnBrk="1" hangingPunct="1">
              <a:lnSpc>
                <a:spcPct val="90000"/>
              </a:lnSpc>
              <a:buSzPct val="135000"/>
              <a:buFontTx/>
              <a:buChar char="•"/>
            </a:pPr>
            <a:endParaRPr lang="en-US" altLang="en-US" sz="1800" b="1" dirty="0"/>
          </a:p>
          <a:p>
            <a:pPr eaLnBrk="1" hangingPunct="1">
              <a:lnSpc>
                <a:spcPct val="90000"/>
              </a:lnSpc>
            </a:pPr>
            <a:endParaRPr lang="en-US" altLang="en-US" sz="1400" b="1" dirty="0">
              <a:solidFill>
                <a:srgbClr val="000066"/>
              </a:solidFill>
            </a:endParaRPr>
          </a:p>
        </p:txBody>
      </p:sp>
      <p:sp>
        <p:nvSpPr>
          <p:cNvPr id="73733" name="Slide Number Placeholder 3">
            <a:extLst>
              <a:ext uri="{FF2B5EF4-FFF2-40B4-BE49-F238E27FC236}">
                <a16:creationId xmlns:a16="http://schemas.microsoft.com/office/drawing/2014/main" id="{AC81105E-93B8-4FF2-B88E-3192BFC4D46B}"/>
              </a:ext>
            </a:extLst>
          </p:cNvPr>
          <p:cNvSpPr txBox="1">
            <a:spLocks noGrp="1"/>
          </p:cNvSpPr>
          <p:nvPr/>
        </p:nvSpPr>
        <p:spPr bwMode="auto">
          <a:xfrm>
            <a:off x="6781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algn="r" eaLnBrk="1" hangingPunct="1">
              <a:spcBef>
                <a:spcPct val="0"/>
              </a:spcBef>
              <a:buClrTx/>
              <a:buSzTx/>
              <a:buFontTx/>
              <a:buNone/>
            </a:pPr>
            <a:endParaRPr lang="en-US" altLang="en-US" sz="2400" dirty="0">
              <a:latin typeface="Calibri" panose="020F0502020204030204" pitchFamily="34" charset="0"/>
            </a:endParaRPr>
          </a:p>
        </p:txBody>
      </p:sp>
      <p:sp>
        <p:nvSpPr>
          <p:cNvPr id="73734" name="Footer Placeholder 4">
            <a:extLst>
              <a:ext uri="{FF2B5EF4-FFF2-40B4-BE49-F238E27FC236}">
                <a16:creationId xmlns:a16="http://schemas.microsoft.com/office/drawing/2014/main" id="{38F73F2B-C82D-4568-A38A-91A4C091479B}"/>
              </a:ext>
            </a:extLst>
          </p:cNvPr>
          <p:cNvSpPr txBox="1">
            <a:spLocks noGrp="1"/>
          </p:cNvSpPr>
          <p:nvPr/>
        </p:nvSpPr>
        <p:spPr bwMode="auto">
          <a:xfrm>
            <a:off x="3352800" y="62484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1000">
              <a:latin typeface="Calibri" panose="020F0502020204030204" pitchFamily="34"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fade">
                                      <p:cBhvr>
                                        <p:cTn id="7" dur="2000"/>
                                        <p:tgtEl>
                                          <p:spTgt spid="7373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3732"/>
                                        </p:tgtEl>
                                        <p:attrNameLst>
                                          <p:attrName>style.visibility</p:attrName>
                                        </p:attrNameLst>
                                      </p:cBhvr>
                                      <p:to>
                                        <p:strVal val="visible"/>
                                      </p:to>
                                    </p:set>
                                    <p:animEffect transition="in" filter="fade">
                                      <p:cBhvr>
                                        <p:cTn id="10" dur="2000"/>
                                        <p:tgtEl>
                                          <p:spTgt spid="73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p:bldP spid="7373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6E8E93B9-DA55-46A5-902E-633B5EDAC4A5}"/>
              </a:ext>
            </a:extLst>
          </p:cNvPr>
          <p:cNvSpPr>
            <a:spLocks noGrp="1"/>
          </p:cNvSpPr>
          <p:nvPr>
            <p:ph type="sldNum" sz="quarter" idx="12"/>
          </p:nvPr>
        </p:nvSpPr>
        <p:spPr/>
        <p:txBody>
          <a:bodyPr/>
          <a:lstStyle>
            <a:lvl1pPr>
              <a:defRPr sz="4400">
                <a:solidFill>
                  <a:schemeClr val="tx1"/>
                </a:solidFill>
                <a:latin typeface="Calibri" panose="020F0502020204030204" pitchFamily="34" charset="0"/>
              </a:defRPr>
            </a:lvl1pPr>
            <a:lvl2pPr marL="742950" indent="-285750">
              <a:defRPr sz="4400">
                <a:solidFill>
                  <a:schemeClr val="tx1"/>
                </a:solidFill>
                <a:latin typeface="Calibri" panose="020F0502020204030204" pitchFamily="34" charset="0"/>
              </a:defRPr>
            </a:lvl2pPr>
            <a:lvl3pPr marL="1143000" indent="-228600">
              <a:defRPr sz="4400">
                <a:solidFill>
                  <a:schemeClr val="tx1"/>
                </a:solidFill>
                <a:latin typeface="Calibri" panose="020F0502020204030204" pitchFamily="34" charset="0"/>
              </a:defRPr>
            </a:lvl3pPr>
            <a:lvl4pPr marL="1600200" indent="-228600">
              <a:defRPr sz="4400">
                <a:solidFill>
                  <a:schemeClr val="tx1"/>
                </a:solidFill>
                <a:latin typeface="Calibri" panose="020F0502020204030204" pitchFamily="34" charset="0"/>
              </a:defRPr>
            </a:lvl4pPr>
            <a:lvl5pPr marL="2057400" indent="-228600">
              <a:defRPr sz="4400">
                <a:solidFill>
                  <a:schemeClr val="tx1"/>
                </a:solidFill>
                <a:latin typeface="Calibri" panose="020F0502020204030204" pitchFamily="34" charset="0"/>
              </a:defRPr>
            </a:lvl5pPr>
            <a:lvl6pPr marL="2514600" indent="-228600" eaLnBrk="0" fontAlgn="base" hangingPunct="0">
              <a:spcBef>
                <a:spcPct val="0"/>
              </a:spcBef>
              <a:spcAft>
                <a:spcPct val="0"/>
              </a:spcAft>
              <a:defRPr sz="4400">
                <a:solidFill>
                  <a:schemeClr val="tx1"/>
                </a:solidFill>
                <a:latin typeface="Calibri" panose="020F0502020204030204" pitchFamily="34" charset="0"/>
              </a:defRPr>
            </a:lvl6pPr>
            <a:lvl7pPr marL="2971800" indent="-228600" eaLnBrk="0" fontAlgn="base" hangingPunct="0">
              <a:spcBef>
                <a:spcPct val="0"/>
              </a:spcBef>
              <a:spcAft>
                <a:spcPct val="0"/>
              </a:spcAft>
              <a:defRPr sz="4400">
                <a:solidFill>
                  <a:schemeClr val="tx1"/>
                </a:solidFill>
                <a:latin typeface="Calibri" panose="020F0502020204030204" pitchFamily="34" charset="0"/>
              </a:defRPr>
            </a:lvl7pPr>
            <a:lvl8pPr marL="3429000" indent="-228600" eaLnBrk="0" fontAlgn="base" hangingPunct="0">
              <a:spcBef>
                <a:spcPct val="0"/>
              </a:spcBef>
              <a:spcAft>
                <a:spcPct val="0"/>
              </a:spcAft>
              <a:defRPr sz="4400">
                <a:solidFill>
                  <a:schemeClr val="tx1"/>
                </a:solidFill>
                <a:latin typeface="Calibri" panose="020F0502020204030204" pitchFamily="34" charset="0"/>
              </a:defRPr>
            </a:lvl8pPr>
            <a:lvl9pPr marL="3886200" indent="-228600" eaLnBrk="0" fontAlgn="base" hangingPunct="0">
              <a:spcBef>
                <a:spcPct val="0"/>
              </a:spcBef>
              <a:spcAft>
                <a:spcPct val="0"/>
              </a:spcAft>
              <a:defRPr sz="4400">
                <a:solidFill>
                  <a:schemeClr val="tx1"/>
                </a:solidFill>
                <a:latin typeface="Calibri" panose="020F0502020204030204" pitchFamily="34" charset="0"/>
              </a:defRPr>
            </a:lvl9pPr>
          </a:lstStyle>
          <a:p>
            <a:fld id="{CA62E4E4-C907-492F-9B5F-EDB4F1C444C4}" type="slidenum">
              <a:rPr lang="en-US" altLang="en-US" sz="1000">
                <a:latin typeface="Verdana" panose="020B0604030504040204" pitchFamily="34" charset="0"/>
              </a:rPr>
              <a:pPr/>
              <a:t>13</a:t>
            </a:fld>
            <a:endParaRPr lang="en-US" altLang="en-US" sz="1000">
              <a:latin typeface="Verdana" panose="020B0604030504040204" pitchFamily="34" charset="0"/>
            </a:endParaRPr>
          </a:p>
        </p:txBody>
      </p:sp>
      <p:sp>
        <p:nvSpPr>
          <p:cNvPr id="73731" name="Rectangle 2">
            <a:extLst>
              <a:ext uri="{FF2B5EF4-FFF2-40B4-BE49-F238E27FC236}">
                <a16:creationId xmlns:a16="http://schemas.microsoft.com/office/drawing/2014/main" id="{8749DD60-CBD4-42AE-AFAD-6B35FA9C1846}"/>
              </a:ext>
            </a:extLst>
          </p:cNvPr>
          <p:cNvSpPr>
            <a:spLocks noGrp="1" noChangeArrowheads="1"/>
          </p:cNvSpPr>
          <p:nvPr>
            <p:ph type="title" idx="4294967295"/>
          </p:nvPr>
        </p:nvSpPr>
        <p:spPr>
          <a:xfrm>
            <a:off x="533400" y="381000"/>
            <a:ext cx="7924800" cy="1143000"/>
          </a:xfrm>
        </p:spPr>
        <p:txBody>
          <a:bodyPr anchor="ctr"/>
          <a:lstStyle/>
          <a:p>
            <a:pPr eaLnBrk="1" hangingPunct="1"/>
            <a:r>
              <a:rPr lang="en-US" altLang="en-US" sz="4800" b="1" dirty="0">
                <a:latin typeface="Calibri" panose="020F0502020204030204" pitchFamily="34" charset="0"/>
              </a:rPr>
              <a:t>MILITARY FMLA - CT</a:t>
            </a:r>
          </a:p>
        </p:txBody>
      </p:sp>
      <p:sp>
        <p:nvSpPr>
          <p:cNvPr id="73732" name="Rectangle 3">
            <a:extLst>
              <a:ext uri="{FF2B5EF4-FFF2-40B4-BE49-F238E27FC236}">
                <a16:creationId xmlns:a16="http://schemas.microsoft.com/office/drawing/2014/main" id="{6820EED3-0A92-47CA-9FB2-5AFA6539CC92}"/>
              </a:ext>
            </a:extLst>
          </p:cNvPr>
          <p:cNvSpPr>
            <a:spLocks noGrp="1" noChangeArrowheads="1"/>
          </p:cNvSpPr>
          <p:nvPr>
            <p:ph type="body" idx="4294967295"/>
          </p:nvPr>
        </p:nvSpPr>
        <p:spPr>
          <a:xfrm>
            <a:off x="381000" y="1600200"/>
            <a:ext cx="8153400" cy="4572000"/>
          </a:xfrm>
        </p:spPr>
        <p:txBody>
          <a:bodyPr/>
          <a:lstStyle/>
          <a:p>
            <a:pPr eaLnBrk="1" hangingPunct="1">
              <a:lnSpc>
                <a:spcPct val="90000"/>
              </a:lnSpc>
              <a:buSzPct val="120000"/>
              <a:buFont typeface="Wingdings" panose="05000000000000000000" pitchFamily="2" charset="2"/>
              <a:buNone/>
            </a:pPr>
            <a:r>
              <a:rPr lang="en-US" altLang="en-US" sz="3200" b="1" u="sng" dirty="0">
                <a:solidFill>
                  <a:srgbClr val="000066"/>
                </a:solidFill>
                <a:latin typeface="Calibri" panose="020F0502020204030204" pitchFamily="34" charset="0"/>
              </a:rPr>
              <a:t>QUALIFYING EXIGENCY</a:t>
            </a:r>
          </a:p>
          <a:p>
            <a:pPr eaLnBrk="1" hangingPunct="1">
              <a:lnSpc>
                <a:spcPct val="90000"/>
              </a:lnSpc>
              <a:buSzPct val="120000"/>
              <a:buFont typeface="Wingdings" panose="05000000000000000000" pitchFamily="2" charset="2"/>
              <a:buChar char="§"/>
            </a:pPr>
            <a:r>
              <a:rPr lang="en-US" altLang="en-US" sz="2400" b="1" dirty="0">
                <a:solidFill>
                  <a:srgbClr val="8048E6"/>
                </a:solidFill>
                <a:latin typeface="Calibri" panose="020F0502020204030204" pitchFamily="34" charset="0"/>
              </a:rPr>
              <a:t>12 weeks </a:t>
            </a:r>
            <a:r>
              <a:rPr lang="en-US" altLang="en-US" sz="2400" b="1" dirty="0">
                <a:solidFill>
                  <a:srgbClr val="000066"/>
                </a:solidFill>
                <a:latin typeface="Calibri" panose="020F0502020204030204" pitchFamily="34" charset="0"/>
              </a:rPr>
              <a:t>of leave allowed for </a:t>
            </a:r>
          </a:p>
          <a:p>
            <a:pPr lvl="1" eaLnBrk="1" hangingPunct="1">
              <a:lnSpc>
                <a:spcPct val="90000"/>
              </a:lnSpc>
              <a:buSzPct val="120000"/>
              <a:buFont typeface="Wingdings" panose="05000000000000000000" pitchFamily="2" charset="2"/>
              <a:buChar char="§"/>
            </a:pPr>
            <a:endParaRPr lang="en-US" altLang="en-US" sz="800" b="1" dirty="0">
              <a:solidFill>
                <a:srgbClr val="000066"/>
              </a:solidFill>
              <a:latin typeface="Calibri" panose="020F0502020204030204" pitchFamily="34" charset="0"/>
            </a:endParaRPr>
          </a:p>
          <a:p>
            <a:pPr lvl="1" eaLnBrk="1" hangingPunct="1">
              <a:lnSpc>
                <a:spcPct val="90000"/>
              </a:lnSpc>
              <a:buSzPct val="120000"/>
              <a:buFont typeface="Wingdings" panose="05000000000000000000" pitchFamily="2" charset="2"/>
              <a:buChar char="§"/>
            </a:pPr>
            <a:r>
              <a:rPr lang="en-US" altLang="en-US" b="1" dirty="0">
                <a:solidFill>
                  <a:srgbClr val="333399"/>
                </a:solidFill>
                <a:latin typeface="Calibri" panose="020F0502020204030204" pitchFamily="34" charset="0"/>
              </a:rPr>
              <a:t>Eligible employee whose spouse, son, daughter, or parent is a military member on covered active duty to take </a:t>
            </a:r>
            <a:r>
              <a:rPr lang="en-US" b="1" dirty="0">
                <a:solidFill>
                  <a:srgbClr val="333399"/>
                </a:solidFill>
              </a:rPr>
              <a:t>leave to address a qualifying exigency, which includes:</a:t>
            </a:r>
            <a:endParaRPr lang="en-US" dirty="0">
              <a:solidFill>
                <a:srgbClr val="333399"/>
              </a:solidFill>
            </a:endParaRPr>
          </a:p>
          <a:p>
            <a:pPr lvl="2" eaLnBrk="1" hangingPunct="1">
              <a:lnSpc>
                <a:spcPct val="90000"/>
              </a:lnSpc>
              <a:buSzPct val="120000"/>
              <a:buFont typeface="Wingdings" panose="05000000000000000000" pitchFamily="2" charset="2"/>
              <a:buChar char="§"/>
            </a:pPr>
            <a:endParaRPr lang="en-US" altLang="en-US" sz="800" b="1" dirty="0">
              <a:solidFill>
                <a:srgbClr val="000066"/>
              </a:solidFill>
              <a:latin typeface="Calibri" panose="020F0502020204030204" pitchFamily="34" charset="0"/>
            </a:endParaRPr>
          </a:p>
          <a:p>
            <a:pPr lvl="2" eaLnBrk="1" hangingPunct="1">
              <a:lnSpc>
                <a:spcPct val="90000"/>
              </a:lnSpc>
              <a:buSzPct val="120000"/>
              <a:buFont typeface="Wingdings" panose="05000000000000000000" pitchFamily="2" charset="2"/>
              <a:buChar char="§"/>
            </a:pPr>
            <a:r>
              <a:rPr lang="en-US" altLang="en-US" sz="2400" b="1" dirty="0">
                <a:solidFill>
                  <a:srgbClr val="000066"/>
                </a:solidFill>
                <a:latin typeface="Calibri" panose="020F0502020204030204" pitchFamily="34" charset="0"/>
              </a:rPr>
              <a:t>Leave to address short-notice deployment, military events and related activities, childcare and school activities, financial and legal arrangements, counseling, covered servicemember’s rest and recuperation, post-deployment activities, additional activities agreed to by employee and employer</a:t>
            </a:r>
          </a:p>
          <a:p>
            <a:pPr eaLnBrk="1" hangingPunct="1">
              <a:lnSpc>
                <a:spcPct val="90000"/>
              </a:lnSpc>
              <a:buSzPct val="120000"/>
              <a:buFont typeface="Wingdings" panose="05000000000000000000" pitchFamily="2" charset="2"/>
              <a:buNone/>
            </a:pPr>
            <a:endParaRPr lang="en-US" altLang="en-US" b="1" dirty="0">
              <a:solidFill>
                <a:srgbClr val="000066"/>
              </a:solidFill>
              <a:latin typeface="Calibri" panose="020F0502020204030204" pitchFamily="34" charset="0"/>
            </a:endParaRPr>
          </a:p>
          <a:p>
            <a:pPr eaLnBrk="1" hangingPunct="1">
              <a:lnSpc>
                <a:spcPct val="90000"/>
              </a:lnSpc>
              <a:buSzPct val="120000"/>
              <a:buFont typeface="Wingdings" panose="05000000000000000000" pitchFamily="2" charset="2"/>
              <a:buNone/>
            </a:pPr>
            <a:endParaRPr lang="en-US" altLang="en-US" dirty="0"/>
          </a:p>
          <a:p>
            <a:pPr eaLnBrk="1" hangingPunct="1">
              <a:lnSpc>
                <a:spcPct val="90000"/>
              </a:lnSpc>
              <a:buSzPct val="135000"/>
              <a:buFontTx/>
              <a:buChar char="•"/>
            </a:pPr>
            <a:endParaRPr lang="en-US" altLang="en-US" sz="1800" b="1" dirty="0"/>
          </a:p>
          <a:p>
            <a:pPr eaLnBrk="1" hangingPunct="1">
              <a:lnSpc>
                <a:spcPct val="90000"/>
              </a:lnSpc>
            </a:pPr>
            <a:endParaRPr lang="en-US" altLang="en-US" sz="1400" b="1" dirty="0">
              <a:solidFill>
                <a:srgbClr val="000066"/>
              </a:solidFill>
            </a:endParaRPr>
          </a:p>
        </p:txBody>
      </p:sp>
      <p:sp>
        <p:nvSpPr>
          <p:cNvPr id="74757" name="Slide Number Placeholder 3">
            <a:extLst>
              <a:ext uri="{FF2B5EF4-FFF2-40B4-BE49-F238E27FC236}">
                <a16:creationId xmlns:a16="http://schemas.microsoft.com/office/drawing/2014/main" id="{39E4F416-BD13-42A0-A31A-41966A629714}"/>
              </a:ext>
            </a:extLst>
          </p:cNvPr>
          <p:cNvSpPr txBox="1">
            <a:spLocks noGrp="1"/>
          </p:cNvSpPr>
          <p:nvPr/>
        </p:nvSpPr>
        <p:spPr bwMode="auto">
          <a:xfrm>
            <a:off x="6781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algn="r" eaLnBrk="1" hangingPunct="1">
              <a:spcBef>
                <a:spcPct val="0"/>
              </a:spcBef>
              <a:buClrTx/>
              <a:buSzTx/>
              <a:buFontTx/>
              <a:buNone/>
            </a:pPr>
            <a:endParaRPr lang="en-US" altLang="en-US" sz="2400">
              <a:latin typeface="Calibri" panose="020F0502020204030204" pitchFamily="34" charset="0"/>
            </a:endParaRPr>
          </a:p>
        </p:txBody>
      </p:sp>
      <p:sp>
        <p:nvSpPr>
          <p:cNvPr id="74758" name="Footer Placeholder 4">
            <a:extLst>
              <a:ext uri="{FF2B5EF4-FFF2-40B4-BE49-F238E27FC236}">
                <a16:creationId xmlns:a16="http://schemas.microsoft.com/office/drawing/2014/main" id="{8F4BC626-023D-4B11-991A-54A4B09A24CD}"/>
              </a:ext>
            </a:extLst>
          </p:cNvPr>
          <p:cNvSpPr txBox="1">
            <a:spLocks noGrp="1"/>
          </p:cNvSpPr>
          <p:nvPr/>
        </p:nvSpPr>
        <p:spPr bwMode="auto">
          <a:xfrm>
            <a:off x="3352800" y="62484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1000">
              <a:latin typeface="Calibri" panose="020F0502020204030204" pitchFamily="34"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fade">
                                      <p:cBhvr>
                                        <p:cTn id="7" dur="2000"/>
                                        <p:tgtEl>
                                          <p:spTgt spid="7373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3732"/>
                                        </p:tgtEl>
                                        <p:attrNameLst>
                                          <p:attrName>style.visibility</p:attrName>
                                        </p:attrNameLst>
                                      </p:cBhvr>
                                      <p:to>
                                        <p:strVal val="visible"/>
                                      </p:to>
                                    </p:set>
                                    <p:animEffect transition="in" filter="fade">
                                      <p:cBhvr>
                                        <p:cTn id="10" dur="2000"/>
                                        <p:tgtEl>
                                          <p:spTgt spid="73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p:bldP spid="7373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3F512-8645-4B33-8E5A-43D24DD44C97}"/>
              </a:ext>
            </a:extLst>
          </p:cNvPr>
          <p:cNvSpPr>
            <a:spLocks noGrp="1"/>
          </p:cNvSpPr>
          <p:nvPr>
            <p:ph type="title"/>
          </p:nvPr>
        </p:nvSpPr>
        <p:spPr>
          <a:xfrm>
            <a:off x="230188" y="533400"/>
            <a:ext cx="8496300" cy="685800"/>
          </a:xfrm>
        </p:spPr>
        <p:txBody>
          <a:bodyPr>
            <a:normAutofit/>
          </a:bodyPr>
          <a:lstStyle/>
          <a:p>
            <a:pPr>
              <a:defRPr/>
            </a:pPr>
            <a:r>
              <a:rPr lang="en-US" sz="2550" b="1">
                <a:latin typeface="Arial"/>
                <a:cs typeface="Arial"/>
              </a:rPr>
              <a:t>What are the eligibility requirements?</a:t>
            </a:r>
          </a:p>
        </p:txBody>
      </p:sp>
      <p:graphicFrame>
        <p:nvGraphicFramePr>
          <p:cNvPr id="5" name="Table 5">
            <a:extLst>
              <a:ext uri="{FF2B5EF4-FFF2-40B4-BE49-F238E27FC236}">
                <a16:creationId xmlns:a16="http://schemas.microsoft.com/office/drawing/2014/main" id="{2B1CA962-0E0C-46A5-9BE9-231FD0CDC61D}"/>
              </a:ext>
            </a:extLst>
          </p:cNvPr>
          <p:cNvGraphicFramePr>
            <a:graphicFrameLocks noGrp="1"/>
          </p:cNvGraphicFramePr>
          <p:nvPr>
            <p:ph idx="1"/>
            <p:extLst>
              <p:ext uri="{D42A27DB-BD31-4B8C-83A1-F6EECF244321}">
                <p14:modId xmlns:p14="http://schemas.microsoft.com/office/powerpoint/2010/main" val="1225482657"/>
              </p:ext>
            </p:extLst>
          </p:nvPr>
        </p:nvGraphicFramePr>
        <p:xfrm>
          <a:off x="325438" y="1801813"/>
          <a:ext cx="8496300" cy="3546165"/>
        </p:xfrm>
        <a:graphic>
          <a:graphicData uri="http://schemas.openxmlformats.org/drawingml/2006/table">
            <a:tbl>
              <a:tblPr firstRow="1" bandRow="1">
                <a:tableStyleId>{5C22544A-7EE6-4342-B048-85BDC9FD1C3A}</a:tableStyleId>
              </a:tblPr>
              <a:tblGrid>
                <a:gridCol w="2708543">
                  <a:extLst>
                    <a:ext uri="{9D8B030D-6E8A-4147-A177-3AD203B41FA5}">
                      <a16:colId xmlns:a16="http://schemas.microsoft.com/office/drawing/2014/main" val="20000"/>
                    </a:ext>
                  </a:extLst>
                </a:gridCol>
                <a:gridCol w="2804984">
                  <a:extLst>
                    <a:ext uri="{9D8B030D-6E8A-4147-A177-3AD203B41FA5}">
                      <a16:colId xmlns:a16="http://schemas.microsoft.com/office/drawing/2014/main" val="20001"/>
                    </a:ext>
                  </a:extLst>
                </a:gridCol>
                <a:gridCol w="2982773">
                  <a:extLst>
                    <a:ext uri="{9D8B030D-6E8A-4147-A177-3AD203B41FA5}">
                      <a16:colId xmlns:a16="http://schemas.microsoft.com/office/drawing/2014/main" val="20002"/>
                    </a:ext>
                  </a:extLst>
                </a:gridCol>
              </a:tblGrid>
              <a:tr h="664228">
                <a:tc>
                  <a:txBody>
                    <a:bodyPr/>
                    <a:lstStyle/>
                    <a:p>
                      <a:r>
                        <a:rPr lang="en-US" sz="1400" b="1" dirty="0"/>
                        <a:t>Federal FMLA job-protected leave</a:t>
                      </a:r>
                    </a:p>
                  </a:txBody>
                  <a:tcPr marL="68580" marR="68580" marT="34303" marB="34303"/>
                </a:tc>
                <a:tc>
                  <a:txBody>
                    <a:bodyPr/>
                    <a:lstStyle/>
                    <a:p>
                      <a:r>
                        <a:rPr lang="en-US" sz="2000" b="1" u="sng" dirty="0"/>
                        <a:t>CTFMLA job-protected leave  (as of 1/1/22)</a:t>
                      </a:r>
                    </a:p>
                  </a:txBody>
                  <a:tcPr marL="68580" marR="68580" marT="34303" marB="34303"/>
                </a:tc>
                <a:tc>
                  <a:txBody>
                    <a:bodyPr/>
                    <a:lstStyle/>
                    <a:p>
                      <a:r>
                        <a:rPr lang="en-US" sz="1400" b="1"/>
                        <a:t>CTPL paid leave benefits                </a:t>
                      </a:r>
                      <a:endParaRPr lang="en-US" b="1"/>
                    </a:p>
                    <a:p>
                      <a:pPr lvl="0">
                        <a:buNone/>
                      </a:pPr>
                      <a:r>
                        <a:rPr lang="en-US" sz="1400" b="1"/>
                        <a:t>(as of 1/1/22)</a:t>
                      </a:r>
                    </a:p>
                  </a:txBody>
                  <a:tcPr marL="68580" marR="68580" marT="34303" marB="34303"/>
                </a:tc>
                <a:extLst>
                  <a:ext uri="{0D108BD9-81ED-4DB2-BD59-A6C34878D82A}">
                    <a16:rowId xmlns:a16="http://schemas.microsoft.com/office/drawing/2014/main" val="10000"/>
                  </a:ext>
                </a:extLst>
              </a:tr>
              <a:tr h="1091844">
                <a:tc>
                  <a:txBody>
                    <a:bodyPr/>
                    <a:lstStyle/>
                    <a:p>
                      <a:r>
                        <a:rPr lang="en-US" sz="1400" b="1" dirty="0"/>
                        <a:t>Employed by the employer for at least 12 months &amp; </a:t>
                      </a:r>
                    </a:p>
                  </a:txBody>
                  <a:tcPr marL="68580" marR="68580" marT="34303" marB="34303"/>
                </a:tc>
                <a:tc>
                  <a:txBody>
                    <a:bodyPr/>
                    <a:lstStyle/>
                    <a:p>
                      <a:r>
                        <a:rPr lang="en-US" sz="1400" b="1" dirty="0"/>
                        <a:t>Employed by the employer for at least 3 months </a:t>
                      </a:r>
                      <a:endParaRPr lang="en-US" sz="1400" b="1" i="1" dirty="0"/>
                    </a:p>
                  </a:txBody>
                  <a:tcPr marL="68580" marR="68580" marT="34303" marB="34303"/>
                </a:tc>
                <a:tc>
                  <a:txBody>
                    <a:bodyPr/>
                    <a:lstStyle/>
                    <a:p>
                      <a:r>
                        <a:rPr lang="en-US" sz="1400" b="1" spc="0" dirty="0">
                          <a:solidFill>
                            <a:schemeClr val="tx1"/>
                          </a:solidFill>
                        </a:rPr>
                        <a:t>Earned at least </a:t>
                      </a:r>
                      <a:r>
                        <a:rPr kumimoji="0" lang="en-US" sz="1400" b="1" u="none" strike="noStrike" kern="1200" cap="none" spc="0" normalizeH="0" baseline="0" noProof="0" dirty="0">
                          <a:ln>
                            <a:noFill/>
                          </a:ln>
                          <a:solidFill>
                            <a:schemeClr val="tx1"/>
                          </a:solidFill>
                          <a:effectLst/>
                          <a:uLnTx/>
                          <a:uFillTx/>
                          <a:ea typeface="Verdana"/>
                          <a:cs typeface="Arial"/>
                        </a:rPr>
                        <a:t>$2,325 in the highest earning quarter of the first 4 of the past 5 quarters (from 1 or more employers)</a:t>
                      </a:r>
                      <a:r>
                        <a:rPr lang="en-US" sz="1400" b="1" u="none" strike="noStrike" kern="1200" cap="none" spc="0" normalizeH="0" baseline="0" noProof="0" dirty="0">
                          <a:ln>
                            <a:noFill/>
                          </a:ln>
                          <a:solidFill>
                            <a:schemeClr val="tx1"/>
                          </a:solidFill>
                          <a:effectLst/>
                          <a:uLnTx/>
                          <a:uFillTx/>
                          <a:ea typeface="Verdana"/>
                          <a:cs typeface="Arial"/>
                        </a:rPr>
                        <a:t> </a:t>
                      </a:r>
                      <a:r>
                        <a:rPr kumimoji="0" lang="en-US" sz="1400" b="1" u="none" strike="noStrike" kern="1200" cap="none" spc="0" normalizeH="0" baseline="0" noProof="0" dirty="0">
                          <a:ln>
                            <a:noFill/>
                          </a:ln>
                          <a:solidFill>
                            <a:schemeClr val="tx1"/>
                          </a:solidFill>
                          <a:effectLst/>
                          <a:uLnTx/>
                          <a:uFillTx/>
                          <a:ea typeface="Verdana"/>
                          <a:cs typeface="Arial"/>
                        </a:rPr>
                        <a:t>&amp;</a:t>
                      </a:r>
                      <a:endParaRPr lang="en-US" sz="1400" b="1" i="1" dirty="0">
                        <a:solidFill>
                          <a:schemeClr val="tx1"/>
                        </a:solidFill>
                        <a:ea typeface="Verdana"/>
                        <a:cs typeface="Arial"/>
                      </a:endParaRPr>
                    </a:p>
                  </a:txBody>
                  <a:tcPr marL="68580" marR="68580" marT="34303" marB="34303"/>
                </a:tc>
                <a:extLst>
                  <a:ext uri="{0D108BD9-81ED-4DB2-BD59-A6C34878D82A}">
                    <a16:rowId xmlns:a16="http://schemas.microsoft.com/office/drawing/2014/main" val="10001"/>
                  </a:ext>
                </a:extLst>
              </a:tr>
              <a:tr h="1776115">
                <a:tc>
                  <a:txBody>
                    <a:bodyPr/>
                    <a:lstStyle/>
                    <a:p>
                      <a:r>
                        <a:rPr lang="en-US" sz="1400" b="1"/>
                        <a:t>Worked at least 1250 hours in the 12 months immediately preceding the leave</a:t>
                      </a:r>
                    </a:p>
                  </a:txBody>
                  <a:tcPr marL="68580" marR="68580" marT="34303" marB="34303"/>
                </a:tc>
                <a:tc>
                  <a:txBody>
                    <a:bodyPr/>
                    <a:lstStyle/>
                    <a:p>
                      <a:pPr marL="285750" indent="-285750">
                        <a:buFont typeface="Arial" panose="020B0604020202020204" pitchFamily="34" charset="0"/>
                        <a:buChar char="•"/>
                      </a:pPr>
                      <a:r>
                        <a:rPr lang="en-US" sz="1400" b="1" dirty="0"/>
                        <a:t>No hours worked requirement </a:t>
                      </a:r>
                    </a:p>
                    <a:p>
                      <a:pPr marL="0" indent="0">
                        <a:buFont typeface="Arial" panose="020B0604020202020204" pitchFamily="34" charset="0"/>
                        <a:buNone/>
                      </a:pPr>
                      <a:endParaRPr lang="en-US" sz="1400" b="1" dirty="0"/>
                    </a:p>
                    <a:p>
                      <a:endParaRPr lang="en-US" sz="1400" b="1" dirty="0"/>
                    </a:p>
                  </a:txBody>
                  <a:tcPr marL="68580" marR="68580" marT="34303" marB="34303"/>
                </a:tc>
                <a:tc>
                  <a:txBody>
                    <a:bodyPr/>
                    <a:lstStyle/>
                    <a:p>
                      <a:r>
                        <a:rPr lang="en-US" sz="1400" b="1" dirty="0"/>
                        <a:t>Is either:</a:t>
                      </a:r>
                    </a:p>
                    <a:p>
                      <a:pPr marL="285750" indent="-285750">
                        <a:buFont typeface="Arial" panose="020B0604020202020204" pitchFamily="34" charset="0"/>
                        <a:buChar char="•"/>
                      </a:pPr>
                      <a:r>
                        <a:rPr lang="en-US" sz="1400" b="1" dirty="0"/>
                        <a:t>Currently employed and working in CT; </a:t>
                      </a:r>
                    </a:p>
                    <a:p>
                      <a:pPr marL="285750" indent="-285750">
                        <a:buFont typeface="Arial" panose="020B0604020202020204" pitchFamily="34" charset="0"/>
                        <a:buChar char="•"/>
                      </a:pPr>
                      <a:r>
                        <a:rPr lang="en-US" sz="1400" b="1" dirty="0"/>
                        <a:t>Was employed and working in CT during the past 12 weeks; or</a:t>
                      </a:r>
                    </a:p>
                    <a:p>
                      <a:pPr marL="285750" indent="-285750">
                        <a:buFont typeface="Arial" panose="020B0604020202020204" pitchFamily="34" charset="0"/>
                        <a:buChar char="•"/>
                      </a:pPr>
                      <a:r>
                        <a:rPr lang="en-US" sz="1400" b="1" dirty="0"/>
                        <a:t>A sole proprietor or self-employed individual who has opted to participate in the CTPL program.</a:t>
                      </a:r>
                    </a:p>
                  </a:txBody>
                  <a:tcPr marL="68580" marR="68580" marT="34303" marB="34303"/>
                </a:tc>
                <a:extLst>
                  <a:ext uri="{0D108BD9-81ED-4DB2-BD59-A6C34878D82A}">
                    <a16:rowId xmlns:a16="http://schemas.microsoft.com/office/drawing/2014/main" val="10002"/>
                  </a:ext>
                </a:extLst>
              </a:tr>
            </a:tbl>
          </a:graphicData>
        </a:graphic>
      </p:graphicFrame>
      <p:cxnSp>
        <p:nvCxnSpPr>
          <p:cNvPr id="4" name="Straight Connector 3">
            <a:extLst>
              <a:ext uri="{FF2B5EF4-FFF2-40B4-BE49-F238E27FC236}">
                <a16:creationId xmlns:a16="http://schemas.microsoft.com/office/drawing/2014/main" id="{BA67DC7B-748C-4AB6-A36B-1A27CB09FFDD}"/>
              </a:ext>
            </a:extLst>
          </p:cNvPr>
          <p:cNvCxnSpPr>
            <a:cxnSpLocks/>
          </p:cNvCxnSpPr>
          <p:nvPr/>
        </p:nvCxnSpPr>
        <p:spPr>
          <a:xfrm>
            <a:off x="325438" y="609600"/>
            <a:ext cx="8401050" cy="0"/>
          </a:xfrm>
          <a:prstGeom prst="line">
            <a:avLst/>
          </a:prstGeom>
          <a:ln w="25400">
            <a:solidFill>
              <a:srgbClr val="0055B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FFE544-33D9-464E-B4A5-802E11BFD82B}"/>
              </a:ext>
            </a:extLst>
          </p:cNvPr>
          <p:cNvSpPr>
            <a:spLocks noGrp="1"/>
          </p:cNvSpPr>
          <p:nvPr>
            <p:ph idx="1"/>
          </p:nvPr>
        </p:nvSpPr>
        <p:spPr>
          <a:xfrm>
            <a:off x="533400" y="1905000"/>
            <a:ext cx="8229600" cy="4525963"/>
          </a:xfrm>
        </p:spPr>
        <p:txBody>
          <a:bodyPr>
            <a:normAutofit fontScale="92500" lnSpcReduction="20000"/>
          </a:bodyPr>
          <a:lstStyle/>
          <a:p>
            <a:pPr>
              <a:defRPr/>
            </a:pPr>
            <a:r>
              <a:rPr lang="en-US" sz="3200" b="1" u="sng" dirty="0"/>
              <a:t>Employers covered</a:t>
            </a:r>
          </a:p>
          <a:p>
            <a:pPr lvl="1">
              <a:buFont typeface="Arial" panose="020B0604020202020204" pitchFamily="34" charset="0"/>
              <a:buChar char="•"/>
              <a:defRPr/>
            </a:pPr>
            <a:r>
              <a:rPr lang="en-US" sz="2800" b="1" dirty="0"/>
              <a:t>One or more employees</a:t>
            </a:r>
            <a:endParaRPr lang="en-US" sz="2800" b="1" dirty="0">
              <a:cs typeface="Calibri"/>
            </a:endParaRPr>
          </a:p>
          <a:p>
            <a:pPr lvl="1">
              <a:buFont typeface="Arial" panose="020B0604020202020204" pitchFamily="34" charset="0"/>
              <a:buChar char="•"/>
              <a:defRPr/>
            </a:pPr>
            <a:r>
              <a:rPr lang="en-US" sz="2800" b="1" dirty="0"/>
              <a:t>Both </a:t>
            </a:r>
            <a:r>
              <a:rPr lang="en-US" sz="2800" b="1" u="sng" dirty="0"/>
              <a:t>exclude</a:t>
            </a:r>
            <a:r>
              <a:rPr lang="en-US" sz="2800" b="1" dirty="0"/>
              <a:t> municipalities, local or regional boards of education, nonpublic elementary or secondary schools </a:t>
            </a:r>
            <a:endParaRPr lang="en-US" sz="2800" b="1" dirty="0">
              <a:cs typeface="Calibri"/>
            </a:endParaRPr>
          </a:p>
          <a:p>
            <a:pPr lvl="2">
              <a:buFont typeface="Arial" panose="020B0604020202020204" pitchFamily="34" charset="0"/>
              <a:buChar char="•"/>
              <a:defRPr/>
            </a:pPr>
            <a:r>
              <a:rPr lang="en-US" sz="2400" b="1" dirty="0">
                <a:cs typeface="Calibri"/>
              </a:rPr>
              <a:t>Unless unions negotiate inclusion into CTPL program.</a:t>
            </a:r>
          </a:p>
          <a:p>
            <a:pPr lvl="1">
              <a:buFont typeface="Arial" panose="020B0604020202020204" pitchFamily="34" charset="0"/>
              <a:buChar char="•"/>
              <a:defRPr/>
            </a:pPr>
            <a:r>
              <a:rPr lang="en-US" sz="2800" b="1" dirty="0"/>
              <a:t>CTFMLA </a:t>
            </a:r>
            <a:r>
              <a:rPr lang="en-US" sz="2800" b="1" u="sng" dirty="0"/>
              <a:t>includes</a:t>
            </a:r>
            <a:r>
              <a:rPr lang="en-US" sz="2800" b="1" dirty="0"/>
              <a:t> the state</a:t>
            </a:r>
            <a:endParaRPr lang="en-US" sz="2800" b="1" dirty="0">
              <a:cs typeface="Calibri"/>
            </a:endParaRPr>
          </a:p>
          <a:p>
            <a:pPr lvl="1">
              <a:buFont typeface="Arial" panose="020B0604020202020204" pitchFamily="34" charset="0"/>
              <a:buChar char="•"/>
              <a:defRPr/>
            </a:pPr>
            <a:endParaRPr lang="en-US" sz="2800" b="1" dirty="0"/>
          </a:p>
          <a:p>
            <a:pPr lvl="1">
              <a:buFont typeface="Arial" panose="020B0604020202020204" pitchFamily="34" charset="0"/>
              <a:buChar char="•"/>
              <a:defRPr/>
            </a:pPr>
            <a:r>
              <a:rPr lang="en-US" sz="2800" b="1" dirty="0"/>
              <a:t>Federal FMLA applies to all public agencies, federal, state and local, regardless of number of employees (applies to 50+ employees in 75 miles for private employers)  </a:t>
            </a:r>
            <a:endParaRPr lang="en-US" sz="2800" b="1" dirty="0">
              <a:cs typeface="Calibri"/>
            </a:endParaRPr>
          </a:p>
          <a:p>
            <a:pPr>
              <a:defRPr/>
            </a:pPr>
            <a:endParaRPr lang="en-US" dirty="0"/>
          </a:p>
        </p:txBody>
      </p:sp>
      <p:sp>
        <p:nvSpPr>
          <p:cNvPr id="32771" name="Slide Number Placeholder 3">
            <a:extLst>
              <a:ext uri="{FF2B5EF4-FFF2-40B4-BE49-F238E27FC236}">
                <a16:creationId xmlns:a16="http://schemas.microsoft.com/office/drawing/2014/main" id="{AEADF8BF-5105-413D-9D1E-6D8E4A588C42}"/>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F6461E6E-B49E-4758-ABE3-09DCAFB9180E}" type="slidenum">
              <a:rPr lang="en-US" altLang="en-US" sz="1000" smtClean="0">
                <a:solidFill>
                  <a:srgbClr val="045C75"/>
                </a:solidFill>
                <a:latin typeface="Arial" panose="020B0604020202020204" pitchFamily="34" charset="0"/>
              </a:rPr>
              <a:pPr>
                <a:spcBef>
                  <a:spcPct val="0"/>
                </a:spcBef>
                <a:buClrTx/>
                <a:buSzTx/>
                <a:buFontTx/>
                <a:buNone/>
              </a:pPr>
              <a:t>15</a:t>
            </a:fld>
            <a:endParaRPr lang="en-US" altLang="en-US" sz="1000">
              <a:solidFill>
                <a:srgbClr val="045C75"/>
              </a:solidFill>
              <a:latin typeface="Arial" panose="020B0604020202020204" pitchFamily="34" charset="0"/>
            </a:endParaRPr>
          </a:p>
        </p:txBody>
      </p:sp>
      <p:sp>
        <p:nvSpPr>
          <p:cNvPr id="32772" name="Title 1">
            <a:extLst>
              <a:ext uri="{FF2B5EF4-FFF2-40B4-BE49-F238E27FC236}">
                <a16:creationId xmlns:a16="http://schemas.microsoft.com/office/drawing/2014/main" id="{E3964679-2A3A-4235-B4F8-CC0984B4E906}"/>
              </a:ext>
            </a:extLst>
          </p:cNvPr>
          <p:cNvSpPr>
            <a:spLocks noGrp="1" noChangeArrowheads="1"/>
          </p:cNvSpPr>
          <p:nvPr>
            <p:ph type="title"/>
          </p:nvPr>
        </p:nvSpPr>
        <p:spPr>
          <a:xfrm>
            <a:off x="304800" y="0"/>
            <a:ext cx="8153400" cy="1295400"/>
          </a:xfrm>
        </p:spPr>
        <p:txBody>
          <a:bodyPr/>
          <a:lstStyle/>
          <a:p>
            <a:r>
              <a:rPr lang="en-US" altLang="en-US" sz="4000" b="1" dirty="0">
                <a:effectLst>
                  <a:outerShdw blurRad="38100" dist="38100" dir="2700000" algn="tl">
                    <a:srgbClr val="000000">
                      <a:alpha val="43137"/>
                    </a:srgbClr>
                  </a:outerShdw>
                </a:effectLst>
              </a:rPr>
              <a:t>CTFMLA and CTPL </a:t>
            </a:r>
            <a:r>
              <a:rPr lang="en-US" altLang="en-US" b="1" dirty="0"/>
              <a:t>	</a:t>
            </a:r>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2B0FEE43-21B9-475C-BF6F-06B634C9F29E}"/>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CTPL - Covered Public Employees</a:t>
            </a:r>
          </a:p>
        </p:txBody>
      </p:sp>
      <p:sp>
        <p:nvSpPr>
          <p:cNvPr id="3" name="Content Placeholder 2">
            <a:extLst>
              <a:ext uri="{FF2B5EF4-FFF2-40B4-BE49-F238E27FC236}">
                <a16:creationId xmlns:a16="http://schemas.microsoft.com/office/drawing/2014/main" id="{B6EAFD5E-C3E0-4864-A4C4-151CAC916B87}"/>
              </a:ext>
            </a:extLst>
          </p:cNvPr>
          <p:cNvSpPr>
            <a:spLocks noGrp="1"/>
          </p:cNvSpPr>
          <p:nvPr>
            <p:ph idx="1"/>
          </p:nvPr>
        </p:nvSpPr>
        <p:spPr/>
        <p:txBody>
          <a:bodyPr>
            <a:normAutofit fontScale="92500"/>
          </a:bodyPr>
          <a:lstStyle/>
          <a:p>
            <a:pPr>
              <a:defRPr/>
            </a:pPr>
            <a:r>
              <a:rPr lang="en-US" b="1"/>
              <a:t>All non-unionized employees of the State of Connecticut</a:t>
            </a:r>
          </a:p>
          <a:p>
            <a:pPr>
              <a:defRPr/>
            </a:pPr>
            <a:r>
              <a:rPr lang="en-US" b="1"/>
              <a:t>Unionized employees of the State of Connecticut who collectively bargain to be included in the program</a:t>
            </a:r>
          </a:p>
          <a:p>
            <a:pPr>
              <a:defRPr/>
            </a:pPr>
            <a:r>
              <a:rPr lang="en-US" b="1"/>
              <a:t>Employees of municipalities (union and nonunion) IF the unionized employees of the municipality collectively bargain to be included</a:t>
            </a:r>
          </a:p>
          <a:p>
            <a:pPr>
              <a:defRPr/>
            </a:pPr>
            <a:r>
              <a:rPr lang="en-US" b="1"/>
              <a:t>Employees of local and regional boards of education (union and nonunion) IF the unionized employees collectively bargain to be included</a:t>
            </a:r>
          </a:p>
          <a:p>
            <a:pPr>
              <a:defRPr/>
            </a:pPr>
            <a:endParaRPr lang="en-US"/>
          </a:p>
        </p:txBody>
      </p:sp>
      <p:sp>
        <p:nvSpPr>
          <p:cNvPr id="33796" name="Slide Number Placeholder 3">
            <a:extLst>
              <a:ext uri="{FF2B5EF4-FFF2-40B4-BE49-F238E27FC236}">
                <a16:creationId xmlns:a16="http://schemas.microsoft.com/office/drawing/2014/main" id="{DC48AD8A-1CAA-409B-A2A7-6608833B149A}"/>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889C5D4-1D9D-4F70-A5A2-6514F1642B09}" type="slidenum">
              <a:rPr lang="en-US" altLang="en-US" sz="1000" smtClean="0">
                <a:latin typeface="Verdana" panose="020B0604030504040204" pitchFamily="34" charset="0"/>
              </a:rPr>
              <a:pPr>
                <a:spcBef>
                  <a:spcPct val="0"/>
                </a:spcBef>
                <a:buClrTx/>
                <a:buSzTx/>
                <a:buFontTx/>
                <a:buNone/>
              </a:pPr>
              <a:t>16</a:t>
            </a:fld>
            <a:endParaRPr lang="en-US" altLang="en-US" sz="1000">
              <a:latin typeface="Verdana" panose="020B0604030504040204" pitchFamily="34" charset="0"/>
            </a:endParaRPr>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E9808B-F181-4F0E-96E9-38F6B4EBD339}"/>
              </a:ext>
            </a:extLst>
          </p:cNvPr>
          <p:cNvSpPr>
            <a:spLocks noGrp="1"/>
          </p:cNvSpPr>
          <p:nvPr>
            <p:ph idx="1"/>
          </p:nvPr>
        </p:nvSpPr>
        <p:spPr>
          <a:xfrm>
            <a:off x="457200" y="1600200"/>
            <a:ext cx="8229600" cy="4530969"/>
          </a:xfrm>
        </p:spPr>
        <p:txBody>
          <a:bodyPr>
            <a:noAutofit/>
          </a:bodyPr>
          <a:lstStyle/>
          <a:p>
            <a:pPr>
              <a:defRPr/>
            </a:pPr>
            <a:r>
              <a:rPr lang="en-US" b="1" dirty="0"/>
              <a:t>"</a:t>
            </a:r>
            <a:r>
              <a:rPr lang="en-US" b="1" u="sng" dirty="0"/>
              <a:t>Family member</a:t>
            </a:r>
            <a:r>
              <a:rPr lang="en-US" b="1" dirty="0"/>
              <a:t>" means a spouse, sibling, son or daughter, grandparent, grandchild or parent, or an individual related to the employee by blood or affinity whose close association the employee shows to be the equivalent of those family relationships (significant bond) </a:t>
            </a:r>
          </a:p>
          <a:p>
            <a:pPr lvl="1">
              <a:buFont typeface="Arial" panose="020B0604020202020204" pitchFamily="34" charset="0"/>
              <a:buChar char="•"/>
              <a:defRPr/>
            </a:pPr>
            <a:r>
              <a:rPr lang="en-US" b="1" dirty="0"/>
              <a:t>The employee need only provide a simple written statement that the employee considers the relationship with an individual to be equivalent to one with a “family member”</a:t>
            </a:r>
          </a:p>
          <a:p>
            <a:pPr lvl="1">
              <a:buFont typeface="Arial" panose="020B0604020202020204" pitchFamily="34" charset="0"/>
              <a:buChar char="•"/>
              <a:defRPr/>
            </a:pPr>
            <a:r>
              <a:rPr lang="en-US" b="1" dirty="0"/>
              <a:t>Federal FMLA definitions are narrower</a:t>
            </a:r>
          </a:p>
          <a:p>
            <a:pPr marL="0" indent="0">
              <a:buFont typeface="Wingdings 2" panose="05020102010507070707" pitchFamily="18" charset="2"/>
              <a:buNone/>
              <a:defRPr/>
            </a:pPr>
            <a:r>
              <a:rPr lang="en-US" sz="2400" b="1" dirty="0"/>
              <a:t> </a:t>
            </a:r>
          </a:p>
        </p:txBody>
      </p:sp>
      <p:sp>
        <p:nvSpPr>
          <p:cNvPr id="34819" name="Slide Number Placeholder 3">
            <a:extLst>
              <a:ext uri="{FF2B5EF4-FFF2-40B4-BE49-F238E27FC236}">
                <a16:creationId xmlns:a16="http://schemas.microsoft.com/office/drawing/2014/main" id="{C2ECCA38-FE16-4478-B71D-9E5AEE1894B9}"/>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45B5CE4-7AD5-48B1-B705-E4FC8F638A53}" type="slidenum">
              <a:rPr lang="en-US" altLang="en-US" sz="1000" smtClean="0">
                <a:solidFill>
                  <a:srgbClr val="045C75"/>
                </a:solidFill>
                <a:latin typeface="Arial" panose="020B0604020202020204" pitchFamily="34" charset="0"/>
              </a:rPr>
              <a:pPr>
                <a:spcBef>
                  <a:spcPct val="0"/>
                </a:spcBef>
                <a:buClrTx/>
                <a:buSzTx/>
                <a:buFontTx/>
                <a:buNone/>
              </a:pPr>
              <a:t>17</a:t>
            </a:fld>
            <a:endParaRPr lang="en-US" altLang="en-US" sz="1000">
              <a:solidFill>
                <a:srgbClr val="045C75"/>
              </a:solidFill>
              <a:latin typeface="Arial" panose="020B0604020202020204" pitchFamily="34" charset="0"/>
            </a:endParaRPr>
          </a:p>
        </p:txBody>
      </p:sp>
      <p:sp>
        <p:nvSpPr>
          <p:cNvPr id="34820" name="Title 1">
            <a:extLst>
              <a:ext uri="{FF2B5EF4-FFF2-40B4-BE49-F238E27FC236}">
                <a16:creationId xmlns:a16="http://schemas.microsoft.com/office/drawing/2014/main" id="{96BD119E-01C9-4D73-97BB-A4C1C7365816}"/>
              </a:ext>
            </a:extLst>
          </p:cNvPr>
          <p:cNvSpPr>
            <a:spLocks noGrp="1" noChangeArrowheads="1"/>
          </p:cNvSpPr>
          <p:nvPr>
            <p:ph type="title"/>
          </p:nvPr>
        </p:nvSpPr>
        <p:spPr/>
        <p:txBody>
          <a:bodyPr/>
          <a:lstStyle/>
          <a:p>
            <a:r>
              <a:rPr lang="en-US" altLang="en-US" sz="4000" b="1" dirty="0">
                <a:effectLst>
                  <a:outerShdw blurRad="38100" dist="38100" dir="2700000" algn="tl">
                    <a:srgbClr val="000000">
                      <a:alpha val="43137"/>
                    </a:srgbClr>
                  </a:outerShdw>
                </a:effectLst>
              </a:rPr>
              <a:t>CTFMLA AND CTPL </a:t>
            </a:r>
            <a:r>
              <a:rPr lang="en-US" altLang="en-US" sz="4000" b="1" dirty="0"/>
              <a:t>- Definitions</a:t>
            </a:r>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a:extLst>
              <a:ext uri="{FF2B5EF4-FFF2-40B4-BE49-F238E27FC236}">
                <a16:creationId xmlns:a16="http://schemas.microsoft.com/office/drawing/2014/main" id="{8234AD95-7354-4B9B-BBCE-C777B6A48DD4}"/>
              </a:ext>
            </a:extLst>
          </p:cNvPr>
          <p:cNvSpPr>
            <a:spLocks noGrp="1" noChangeArrowheads="1"/>
          </p:cNvSpPr>
          <p:nvPr>
            <p:ph idx="1"/>
          </p:nvPr>
        </p:nvSpPr>
        <p:spPr>
          <a:xfrm>
            <a:off x="457200" y="1905000"/>
            <a:ext cx="8229600" cy="4221163"/>
          </a:xfrm>
        </p:spPr>
        <p:txBody>
          <a:bodyPr/>
          <a:lstStyle/>
          <a:p>
            <a:r>
              <a:rPr lang="en-US" altLang="en-US" b="1" dirty="0"/>
              <a:t>"</a:t>
            </a:r>
            <a:r>
              <a:rPr lang="en-US" altLang="en-US" b="1" u="sng" dirty="0"/>
              <a:t>Grandchild</a:t>
            </a:r>
            <a:r>
              <a:rPr lang="en-US" altLang="en-US" b="1" dirty="0"/>
              <a:t>" means a grandchild related to a person by (A) blood, (B) marriage, (C) adoption by a child of the grandparent, or (D) foster care by a child of the grandparent </a:t>
            </a:r>
          </a:p>
          <a:p>
            <a:r>
              <a:rPr lang="en-US" altLang="en-US" b="1" dirty="0"/>
              <a:t>"</a:t>
            </a:r>
            <a:r>
              <a:rPr lang="en-US" altLang="en-US" b="1" u="sng" dirty="0"/>
              <a:t>Grandparent</a:t>
            </a:r>
            <a:r>
              <a:rPr lang="en-US" altLang="en-US" b="1" dirty="0"/>
              <a:t>" means a grandparent related to a person by (A) blood, (B) marriage, (C) adoption of a minor child by a child of the grandparent, or (D) foster care by a child of the grandparent</a:t>
            </a:r>
          </a:p>
          <a:p>
            <a:endParaRPr lang="en-US" altLang="en-US" b="1" dirty="0"/>
          </a:p>
          <a:p>
            <a:r>
              <a:rPr lang="en-US" altLang="en-US" b="1" dirty="0"/>
              <a:t>These categories are not in the Federal FMLA</a:t>
            </a:r>
            <a:r>
              <a:rPr lang="en-US" altLang="en-US" dirty="0"/>
              <a:t> </a:t>
            </a:r>
            <a:endParaRPr lang="en-US" altLang="en-US" b="1" dirty="0"/>
          </a:p>
        </p:txBody>
      </p:sp>
      <p:sp>
        <p:nvSpPr>
          <p:cNvPr id="35843" name="Slide Number Placeholder 3">
            <a:extLst>
              <a:ext uri="{FF2B5EF4-FFF2-40B4-BE49-F238E27FC236}">
                <a16:creationId xmlns:a16="http://schemas.microsoft.com/office/drawing/2014/main" id="{16B0F0BF-2CEE-4AA3-B814-3C7EC8E38E52}"/>
              </a:ext>
            </a:extLst>
          </p:cNvPr>
          <p:cNvSpPr>
            <a:spLocks noGrp="1" noChangeArrowheads="1"/>
          </p:cNvSpPr>
          <p:nvPr>
            <p:ph type="sldNum" sz="quarter" idx="12"/>
          </p:nvPr>
        </p:nvSpPr>
        <p:spPr>
          <a:xfrm>
            <a:off x="6553200" y="658018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r>
              <a:rPr lang="en-US" altLang="en-US" sz="1000">
                <a:solidFill>
                  <a:srgbClr val="045C75"/>
                </a:solidFill>
                <a:latin typeface="Arial" panose="020B0604020202020204" pitchFamily="34" charset="0"/>
              </a:rPr>
              <a:t>i</a:t>
            </a:r>
            <a:fld id="{149DD4B3-9784-4840-AB31-18B5A02A9A98}" type="slidenum">
              <a:rPr lang="en-US" altLang="en-US" sz="1000" smtClean="0">
                <a:solidFill>
                  <a:srgbClr val="045C75"/>
                </a:solidFill>
                <a:latin typeface="Arial" panose="020B0604020202020204" pitchFamily="34" charset="0"/>
              </a:rPr>
              <a:pPr>
                <a:spcBef>
                  <a:spcPct val="0"/>
                </a:spcBef>
                <a:buClrTx/>
                <a:buSzTx/>
                <a:buFontTx/>
                <a:buNone/>
              </a:pPr>
              <a:t>18</a:t>
            </a:fld>
            <a:endParaRPr lang="en-US" altLang="en-US" sz="1000">
              <a:solidFill>
                <a:srgbClr val="045C75"/>
              </a:solidFill>
              <a:latin typeface="Arial" panose="020B0604020202020204" pitchFamily="34" charset="0"/>
            </a:endParaRPr>
          </a:p>
        </p:txBody>
      </p:sp>
      <p:sp>
        <p:nvSpPr>
          <p:cNvPr id="35844" name="Title 1">
            <a:extLst>
              <a:ext uri="{FF2B5EF4-FFF2-40B4-BE49-F238E27FC236}">
                <a16:creationId xmlns:a16="http://schemas.microsoft.com/office/drawing/2014/main" id="{00C44218-3C05-4511-BA51-0C6D91D94940}"/>
              </a:ext>
            </a:extLst>
          </p:cNvPr>
          <p:cNvSpPr>
            <a:spLocks noGrp="1" noChangeArrowheads="1"/>
          </p:cNvSpPr>
          <p:nvPr>
            <p:ph type="title"/>
          </p:nvPr>
        </p:nvSpPr>
        <p:spPr/>
        <p:txBody>
          <a:bodyPr/>
          <a:lstStyle/>
          <a:p>
            <a:r>
              <a:rPr lang="en-US" altLang="en-US" sz="4000" b="1" dirty="0">
                <a:effectLst>
                  <a:outerShdw blurRad="38100" dist="38100" dir="2700000" algn="tl">
                    <a:srgbClr val="000000">
                      <a:alpha val="43137"/>
                    </a:srgbClr>
                  </a:outerShdw>
                </a:effectLst>
              </a:rPr>
              <a:t>CTFMLA AND CTPL </a:t>
            </a:r>
            <a:r>
              <a:rPr lang="en-US" altLang="en-US" sz="4000" b="1" dirty="0"/>
              <a:t>- Definitions</a:t>
            </a:r>
            <a:endParaRPr lang="en-US" altLang="en-US" sz="4000" dirty="0"/>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a:extLst>
              <a:ext uri="{FF2B5EF4-FFF2-40B4-BE49-F238E27FC236}">
                <a16:creationId xmlns:a16="http://schemas.microsoft.com/office/drawing/2014/main" id="{886C8E47-61A9-4349-AB2F-82996B227D80}"/>
              </a:ext>
            </a:extLst>
          </p:cNvPr>
          <p:cNvSpPr>
            <a:spLocks noGrp="1" noChangeArrowheads="1"/>
          </p:cNvSpPr>
          <p:nvPr>
            <p:ph idx="1"/>
          </p:nvPr>
        </p:nvSpPr>
        <p:spPr/>
        <p:txBody>
          <a:bodyPr/>
          <a:lstStyle/>
          <a:p>
            <a:r>
              <a:rPr lang="en-US" altLang="en-US" b="1" dirty="0"/>
              <a:t>"</a:t>
            </a:r>
            <a:r>
              <a:rPr lang="en-US" altLang="en-US" b="1" u="sng" dirty="0"/>
              <a:t>Sibling</a:t>
            </a:r>
            <a:r>
              <a:rPr lang="en-US" altLang="en-US" b="1" dirty="0"/>
              <a:t>" means a biological brother or sister, half-brother or half-sister, stepbrother or stepsister, adopted brother or sister, foster brother or sister, brother-in-law or sister-in-law of the eligible employee or employee’s spouse.</a:t>
            </a:r>
            <a:endParaRPr lang="en-US" altLang="en-US" b="1" dirty="0">
              <a:cs typeface="Calibri"/>
            </a:endParaRPr>
          </a:p>
          <a:p>
            <a:pPr marL="0" indent="0">
              <a:buNone/>
            </a:pPr>
            <a:endParaRPr lang="en-US" altLang="en-US" b="1" dirty="0"/>
          </a:p>
          <a:p>
            <a:r>
              <a:rPr lang="en-US" altLang="en-US" sz="2400" b="1" dirty="0"/>
              <a:t>Federal FMLA does </a:t>
            </a:r>
            <a:r>
              <a:rPr lang="en-US" altLang="en-US" sz="2400" b="1" u="sng" dirty="0"/>
              <a:t>not</a:t>
            </a:r>
            <a:r>
              <a:rPr lang="en-US" altLang="en-US" sz="2400" b="1" dirty="0"/>
              <a:t> include siblings.</a:t>
            </a:r>
          </a:p>
        </p:txBody>
      </p:sp>
      <p:sp>
        <p:nvSpPr>
          <p:cNvPr id="37891" name="Slide Number Placeholder 3">
            <a:extLst>
              <a:ext uri="{FF2B5EF4-FFF2-40B4-BE49-F238E27FC236}">
                <a16:creationId xmlns:a16="http://schemas.microsoft.com/office/drawing/2014/main" id="{0C8254B1-307F-41E8-9441-82C22F5BD6CF}"/>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51E99E1-403F-4F7F-90BC-92479E88D8B4}" type="slidenum">
              <a:rPr lang="en-US" altLang="en-US" sz="1000" smtClean="0">
                <a:solidFill>
                  <a:srgbClr val="045C75"/>
                </a:solidFill>
                <a:latin typeface="Arial" panose="020B0604020202020204" pitchFamily="34" charset="0"/>
              </a:rPr>
              <a:pPr>
                <a:spcBef>
                  <a:spcPct val="0"/>
                </a:spcBef>
                <a:buClrTx/>
                <a:buSzTx/>
                <a:buFontTx/>
                <a:buNone/>
              </a:pPr>
              <a:t>19</a:t>
            </a:fld>
            <a:endParaRPr lang="en-US" altLang="en-US" sz="1000">
              <a:solidFill>
                <a:srgbClr val="045C75"/>
              </a:solidFill>
              <a:latin typeface="Arial" panose="020B0604020202020204" pitchFamily="34" charset="0"/>
            </a:endParaRPr>
          </a:p>
        </p:txBody>
      </p:sp>
      <p:sp>
        <p:nvSpPr>
          <p:cNvPr id="37892" name="Title 1">
            <a:extLst>
              <a:ext uri="{FF2B5EF4-FFF2-40B4-BE49-F238E27FC236}">
                <a16:creationId xmlns:a16="http://schemas.microsoft.com/office/drawing/2014/main" id="{4C4BDFAA-4DF2-440C-B936-4EB60E2A5101}"/>
              </a:ext>
            </a:extLst>
          </p:cNvPr>
          <p:cNvSpPr>
            <a:spLocks noGrp="1" noChangeArrowheads="1"/>
          </p:cNvSpPr>
          <p:nvPr>
            <p:ph type="title"/>
          </p:nvPr>
        </p:nvSpPr>
        <p:spPr/>
        <p:txBody>
          <a:bodyPr/>
          <a:lstStyle/>
          <a:p>
            <a:r>
              <a:rPr lang="en-US" altLang="en-US" sz="4000" b="1" dirty="0">
                <a:effectLst>
                  <a:outerShdw blurRad="38100" dist="38100" dir="2700000" algn="tl">
                    <a:srgbClr val="000000">
                      <a:alpha val="43137"/>
                    </a:srgbClr>
                  </a:outerShdw>
                </a:effectLst>
              </a:rPr>
              <a:t>FMLA AND CTPL </a:t>
            </a:r>
            <a:r>
              <a:rPr lang="en-US" altLang="en-US" sz="4000" b="1" dirty="0"/>
              <a:t>- </a:t>
            </a:r>
            <a:r>
              <a:rPr lang="en-US" sz="4000" b="1" dirty="0">
                <a:ea typeface="+mj-lt"/>
                <a:cs typeface="+mj-lt"/>
              </a:rPr>
              <a:t>Definitions</a:t>
            </a:r>
            <a:endParaRPr lang="en-US" altLang="en-US" sz="4000" dirty="0"/>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3E07A-C790-4E61-B883-B8F3AD245B75}"/>
              </a:ext>
            </a:extLst>
          </p:cNvPr>
          <p:cNvSpPr>
            <a:spLocks noGrp="1"/>
          </p:cNvSpPr>
          <p:nvPr>
            <p:ph type="title"/>
          </p:nvPr>
        </p:nvSpPr>
        <p:spPr>
          <a:xfrm>
            <a:off x="457200" y="277813"/>
            <a:ext cx="8229600" cy="846137"/>
          </a:xfrm>
        </p:spPr>
        <p:txBody>
          <a:bodyPr/>
          <a:lstStyle/>
          <a:p>
            <a:r>
              <a:rPr lang="en-US" b="1" dirty="0"/>
              <a:t>DISCLAIMER</a:t>
            </a:r>
          </a:p>
        </p:txBody>
      </p:sp>
      <p:sp>
        <p:nvSpPr>
          <p:cNvPr id="3" name="Content Placeholder 2">
            <a:extLst>
              <a:ext uri="{FF2B5EF4-FFF2-40B4-BE49-F238E27FC236}">
                <a16:creationId xmlns:a16="http://schemas.microsoft.com/office/drawing/2014/main" id="{BB98BD9F-8ABB-492B-B841-81A9329CE4A4}"/>
              </a:ext>
            </a:extLst>
          </p:cNvPr>
          <p:cNvSpPr>
            <a:spLocks noGrp="1"/>
          </p:cNvSpPr>
          <p:nvPr>
            <p:ph idx="1"/>
          </p:nvPr>
        </p:nvSpPr>
        <p:spPr/>
        <p:txBody>
          <a:bodyPr/>
          <a:lstStyle/>
          <a:p>
            <a:r>
              <a:rPr lang="en-US" b="1" i="0" dirty="0">
                <a:solidFill>
                  <a:srgbClr val="0A0A0A"/>
                </a:solidFill>
                <a:effectLst/>
                <a:latin typeface="open-sans"/>
              </a:rPr>
              <a:t>This guidance is designed to provide a service to the employers and employees of this state. It does not constitute legal advice. Although the Labor Department makes every effort to provide quality information, it makes no claims, promises or guarantees about the accuracy or completeness of the information contained herein.  </a:t>
            </a:r>
            <a:endParaRPr lang="en-US" dirty="0"/>
          </a:p>
          <a:p>
            <a:endParaRPr lang="en-US" dirty="0"/>
          </a:p>
        </p:txBody>
      </p:sp>
      <p:sp>
        <p:nvSpPr>
          <p:cNvPr id="4" name="Slide Number Placeholder 3">
            <a:extLst>
              <a:ext uri="{FF2B5EF4-FFF2-40B4-BE49-F238E27FC236}">
                <a16:creationId xmlns:a16="http://schemas.microsoft.com/office/drawing/2014/main" id="{3C4CDFF7-70B8-4BD0-8105-B018E3D9315B}"/>
              </a:ext>
            </a:extLst>
          </p:cNvPr>
          <p:cNvSpPr>
            <a:spLocks noGrp="1"/>
          </p:cNvSpPr>
          <p:nvPr>
            <p:ph type="sldNum" sz="quarter" idx="12"/>
          </p:nvPr>
        </p:nvSpPr>
        <p:spPr/>
        <p:txBody>
          <a:bodyPr/>
          <a:lstStyle/>
          <a:p>
            <a:pPr>
              <a:defRPr/>
            </a:pPr>
            <a:fld id="{3950B2C4-D07A-4EBB-8225-52D8D030625D}" type="slidenum">
              <a:rPr lang="en-US" altLang="en-US" smtClean="0"/>
              <a:pPr>
                <a:defRPr/>
              </a:pPr>
              <a:t>2</a:t>
            </a:fld>
            <a:endParaRPr lang="en-US" altLang="en-US"/>
          </a:p>
        </p:txBody>
      </p:sp>
    </p:spTree>
    <p:extLst>
      <p:ext uri="{BB962C8B-B14F-4D97-AF65-F5344CB8AC3E}">
        <p14:creationId xmlns:p14="http://schemas.microsoft.com/office/powerpoint/2010/main" val="1076589216"/>
      </p:ext>
    </p:extLst>
  </p:cSld>
  <p:clrMapOvr>
    <a:masterClrMapping/>
  </p:clrMapOvr>
  <p:transition spd="med">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a:extLst>
              <a:ext uri="{FF2B5EF4-FFF2-40B4-BE49-F238E27FC236}">
                <a16:creationId xmlns:a16="http://schemas.microsoft.com/office/drawing/2014/main" id="{886C8E47-61A9-4349-AB2F-82996B227D80}"/>
              </a:ext>
            </a:extLst>
          </p:cNvPr>
          <p:cNvSpPr>
            <a:spLocks noGrp="1" noChangeArrowheads="1"/>
          </p:cNvSpPr>
          <p:nvPr>
            <p:ph idx="1"/>
          </p:nvPr>
        </p:nvSpPr>
        <p:spPr/>
        <p:txBody>
          <a:bodyPr/>
          <a:lstStyle/>
          <a:p>
            <a:r>
              <a:rPr lang="en-US" altLang="en-US" b="1" dirty="0"/>
              <a:t>"</a:t>
            </a:r>
            <a:r>
              <a:rPr lang="en-US" altLang="en-US" b="1" u="sng" dirty="0"/>
              <a:t>Son or daughter</a:t>
            </a:r>
            <a:r>
              <a:rPr lang="en-US" altLang="en-US" b="1" dirty="0"/>
              <a:t>" means a biological, adopted or foster child, stepchild, legal ward, or, in the alternative, a child of a person standing in loco parentis, or an individual to whom the employee stood in loco parentis when the individual was a child.  </a:t>
            </a:r>
            <a:r>
              <a:rPr lang="en-US" altLang="en-US" b="1" u="sng" dirty="0"/>
              <a:t>Child may be of any age.</a:t>
            </a:r>
          </a:p>
          <a:p>
            <a:endParaRPr lang="en-US" altLang="en-US" b="1" dirty="0"/>
          </a:p>
          <a:p>
            <a:r>
              <a:rPr lang="en-US" altLang="en-US" sz="2400" b="1" dirty="0"/>
              <a:t>The definition of son or daughter is narrower in the Federal FMLA.</a:t>
            </a:r>
          </a:p>
        </p:txBody>
      </p:sp>
      <p:sp>
        <p:nvSpPr>
          <p:cNvPr id="37891" name="Slide Number Placeholder 3">
            <a:extLst>
              <a:ext uri="{FF2B5EF4-FFF2-40B4-BE49-F238E27FC236}">
                <a16:creationId xmlns:a16="http://schemas.microsoft.com/office/drawing/2014/main" id="{0C8254B1-307F-41E8-9441-82C22F5BD6CF}"/>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51E99E1-403F-4F7F-90BC-92479E88D8B4}" type="slidenum">
              <a:rPr lang="en-US" altLang="en-US" sz="1000" smtClean="0">
                <a:solidFill>
                  <a:srgbClr val="045C75"/>
                </a:solidFill>
                <a:latin typeface="Arial" panose="020B0604020202020204" pitchFamily="34" charset="0"/>
              </a:rPr>
              <a:pPr>
                <a:spcBef>
                  <a:spcPct val="0"/>
                </a:spcBef>
                <a:buClrTx/>
                <a:buSzTx/>
                <a:buFontTx/>
                <a:buNone/>
              </a:pPr>
              <a:t>20</a:t>
            </a:fld>
            <a:endParaRPr lang="en-US" altLang="en-US" sz="1000">
              <a:solidFill>
                <a:srgbClr val="045C75"/>
              </a:solidFill>
              <a:latin typeface="Arial" panose="020B0604020202020204" pitchFamily="34" charset="0"/>
            </a:endParaRPr>
          </a:p>
        </p:txBody>
      </p:sp>
      <p:sp>
        <p:nvSpPr>
          <p:cNvPr id="37892" name="Title 1">
            <a:extLst>
              <a:ext uri="{FF2B5EF4-FFF2-40B4-BE49-F238E27FC236}">
                <a16:creationId xmlns:a16="http://schemas.microsoft.com/office/drawing/2014/main" id="{4C4BDFAA-4DF2-440C-B936-4EB60E2A5101}"/>
              </a:ext>
            </a:extLst>
          </p:cNvPr>
          <p:cNvSpPr>
            <a:spLocks noGrp="1" noChangeArrowheads="1"/>
          </p:cNvSpPr>
          <p:nvPr>
            <p:ph type="title"/>
          </p:nvPr>
        </p:nvSpPr>
        <p:spPr/>
        <p:txBody>
          <a:bodyPr/>
          <a:lstStyle/>
          <a:p>
            <a:r>
              <a:rPr lang="en-US" altLang="en-US" sz="4000" b="1" dirty="0">
                <a:effectLst>
                  <a:outerShdw blurRad="38100" dist="38100" dir="2700000" algn="tl">
                    <a:srgbClr val="000000">
                      <a:alpha val="43137"/>
                    </a:srgbClr>
                  </a:outerShdw>
                </a:effectLst>
              </a:rPr>
              <a:t>CTFMLA AND CTPL </a:t>
            </a:r>
            <a:r>
              <a:rPr lang="en-US" altLang="en-US" sz="4000" b="1" dirty="0"/>
              <a:t>- </a:t>
            </a:r>
            <a:r>
              <a:rPr lang="en-US" sz="4000" b="1" dirty="0">
                <a:ea typeface="+mj-lt"/>
                <a:cs typeface="+mj-lt"/>
              </a:rPr>
              <a:t>Definitions</a:t>
            </a:r>
            <a:endParaRPr lang="en-US" altLang="en-US" sz="4000" dirty="0"/>
          </a:p>
        </p:txBody>
      </p:sp>
    </p:spTree>
    <p:extLst>
      <p:ext uri="{BB962C8B-B14F-4D97-AF65-F5344CB8AC3E}">
        <p14:creationId xmlns:p14="http://schemas.microsoft.com/office/powerpoint/2010/main" val="1786272020"/>
      </p:ext>
    </p:extLst>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30BDDF58-41EC-49A2-BF61-3A6DA11387F6}"/>
              </a:ext>
            </a:extLst>
          </p:cNvPr>
          <p:cNvSpPr>
            <a:spLocks noGrp="1" noChangeArrowheads="1"/>
          </p:cNvSpPr>
          <p:nvPr>
            <p:ph idx="1"/>
          </p:nvPr>
        </p:nvSpPr>
        <p:spPr/>
        <p:txBody>
          <a:bodyPr/>
          <a:lstStyle/>
          <a:p>
            <a:endParaRPr lang="en-US" altLang="en-US" b="1" dirty="0"/>
          </a:p>
          <a:p>
            <a:r>
              <a:rPr lang="en-US" altLang="en-US" b="1" dirty="0"/>
              <a:t>No base period employer's account shall be charged with respect to benefits paid to a claimant whose separation from employment is attributable to the return of an individual who was absent from work due to a bona fide leave taken under CTFMLA or CTPL</a:t>
            </a:r>
          </a:p>
          <a:p>
            <a:r>
              <a:rPr lang="en-US" altLang="en-US" b="1" dirty="0"/>
              <a:t>All benefits paid which are not charged to any employer shall be pooled among all employers</a:t>
            </a:r>
          </a:p>
        </p:txBody>
      </p:sp>
      <p:sp>
        <p:nvSpPr>
          <p:cNvPr id="38915" name="Slide Number Placeholder 3">
            <a:extLst>
              <a:ext uri="{FF2B5EF4-FFF2-40B4-BE49-F238E27FC236}">
                <a16:creationId xmlns:a16="http://schemas.microsoft.com/office/drawing/2014/main" id="{EECDABF3-E253-4428-A0E1-4D9C74691622}"/>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943D5FC-528C-4687-AC08-0FF237B49599}" type="slidenum">
              <a:rPr lang="en-US" altLang="en-US" sz="1000" smtClean="0">
                <a:solidFill>
                  <a:srgbClr val="045C75"/>
                </a:solidFill>
                <a:latin typeface="Arial" panose="020B0604020202020204" pitchFamily="34" charset="0"/>
              </a:rPr>
              <a:pPr>
                <a:spcBef>
                  <a:spcPct val="0"/>
                </a:spcBef>
                <a:buClrTx/>
                <a:buSzTx/>
                <a:buFontTx/>
                <a:buNone/>
              </a:pPr>
              <a:t>21</a:t>
            </a:fld>
            <a:endParaRPr lang="en-US" altLang="en-US" sz="1000">
              <a:solidFill>
                <a:srgbClr val="045C75"/>
              </a:solidFill>
              <a:latin typeface="Arial" panose="020B0604020202020204" pitchFamily="34" charset="0"/>
            </a:endParaRPr>
          </a:p>
        </p:txBody>
      </p:sp>
      <p:sp>
        <p:nvSpPr>
          <p:cNvPr id="38916" name="Title 1">
            <a:extLst>
              <a:ext uri="{FF2B5EF4-FFF2-40B4-BE49-F238E27FC236}">
                <a16:creationId xmlns:a16="http://schemas.microsoft.com/office/drawing/2014/main" id="{4D70587F-CFAF-4EE4-A3DB-DA230B1953AE}"/>
              </a:ext>
            </a:extLst>
          </p:cNvPr>
          <p:cNvSpPr>
            <a:spLocks noGrp="1" noChangeArrowheads="1"/>
          </p:cNvSpPr>
          <p:nvPr>
            <p:ph type="title"/>
          </p:nvPr>
        </p:nvSpPr>
        <p:spPr>
          <a:xfrm>
            <a:off x="457200" y="457200"/>
            <a:ext cx="8229600" cy="1025525"/>
          </a:xfrm>
        </p:spPr>
        <p:txBody>
          <a:bodyPr/>
          <a:lstStyle/>
          <a:p>
            <a:r>
              <a:rPr lang="en-US" altLang="en-US" sz="3600" b="1" dirty="0">
                <a:effectLst>
                  <a:outerShdw blurRad="38100" dist="38100" dir="2700000" algn="tl">
                    <a:srgbClr val="000000">
                      <a:alpha val="43137"/>
                    </a:srgbClr>
                  </a:outerShdw>
                </a:effectLst>
              </a:rPr>
              <a:t>UNEMPLOYMENT COMPENSATION BENEFITS and CTPL and CTFMLA</a:t>
            </a:r>
          </a:p>
        </p:txBody>
      </p:sp>
    </p:spTree>
  </p:cSld>
  <p:clrMapOvr>
    <a:masterClrMapping/>
  </p:clrMapOvr>
  <p:transition spd="med">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4040FA60-8B56-47F1-9F00-C26FA60178E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8C22FFE-CF77-4293-BC3C-7EA84CE15B41}" type="slidenum">
              <a:rPr lang="en-US" altLang="en-US" sz="1000" smtClean="0">
                <a:latin typeface="Verdana" panose="020B0604030504040204" pitchFamily="34" charset="0"/>
              </a:rPr>
              <a:pPr>
                <a:spcBef>
                  <a:spcPct val="0"/>
                </a:spcBef>
                <a:buClrTx/>
                <a:buSzTx/>
                <a:buFontTx/>
                <a:buNone/>
              </a:pPr>
              <a:t>22</a:t>
            </a:fld>
            <a:endParaRPr lang="en-US" altLang="en-US" sz="1000">
              <a:latin typeface="Verdana" panose="020B0604030504040204" pitchFamily="34" charset="0"/>
            </a:endParaRPr>
          </a:p>
        </p:txBody>
      </p:sp>
      <p:sp>
        <p:nvSpPr>
          <p:cNvPr id="39939" name="Rectangle 2">
            <a:extLst>
              <a:ext uri="{FF2B5EF4-FFF2-40B4-BE49-F238E27FC236}">
                <a16:creationId xmlns:a16="http://schemas.microsoft.com/office/drawing/2014/main" id="{0D441E60-FBF6-4CEE-8573-A817F719C74B}"/>
              </a:ext>
            </a:extLst>
          </p:cNvPr>
          <p:cNvSpPr>
            <a:spLocks noGrp="1" noChangeArrowheads="1"/>
          </p:cNvSpPr>
          <p:nvPr>
            <p:ph type="title"/>
          </p:nvPr>
        </p:nvSpPr>
        <p:spPr>
          <a:xfrm>
            <a:off x="457200" y="381000"/>
            <a:ext cx="8040688" cy="1050925"/>
          </a:xfrm>
        </p:spPr>
        <p:txBody>
          <a:bodyPr/>
          <a:lstStyle/>
          <a:p>
            <a:pPr eaLnBrk="1" hangingPunct="1"/>
            <a:r>
              <a:rPr lang="en-US" altLang="en-US" b="1" dirty="0">
                <a:effectLst>
                  <a:outerShdw blurRad="38100" dist="38100" dir="2700000" algn="tl">
                    <a:srgbClr val="000000">
                      <a:alpha val="43137"/>
                    </a:srgbClr>
                  </a:outerShdw>
                </a:effectLst>
              </a:rPr>
              <a:t>CTFMLA, CTPL, federal FMLA</a:t>
            </a:r>
          </a:p>
        </p:txBody>
      </p:sp>
      <p:sp>
        <p:nvSpPr>
          <p:cNvPr id="39940" name="Rectangle 3">
            <a:extLst>
              <a:ext uri="{FF2B5EF4-FFF2-40B4-BE49-F238E27FC236}">
                <a16:creationId xmlns:a16="http://schemas.microsoft.com/office/drawing/2014/main" id="{04064C91-C879-4562-B529-3D4D50B2B13B}"/>
              </a:ext>
            </a:extLst>
          </p:cNvPr>
          <p:cNvSpPr>
            <a:spLocks noGrp="1" noChangeArrowheads="1"/>
          </p:cNvSpPr>
          <p:nvPr>
            <p:ph type="body" idx="1"/>
          </p:nvPr>
        </p:nvSpPr>
        <p:spPr>
          <a:xfrm>
            <a:off x="381000" y="1524000"/>
            <a:ext cx="8458200" cy="4724400"/>
          </a:xfrm>
        </p:spPr>
        <p:txBody>
          <a:bodyPr/>
          <a:lstStyle/>
          <a:p>
            <a:pPr marL="4763" indent="-4763" eaLnBrk="1" hangingPunct="1">
              <a:buFont typeface="Wingdings" panose="05000000000000000000" pitchFamily="2" charset="2"/>
              <a:buNone/>
            </a:pPr>
            <a:r>
              <a:rPr lang="en-US" altLang="en-US" sz="3600" b="1" dirty="0">
                <a:solidFill>
                  <a:srgbClr val="000066"/>
                </a:solidFill>
              </a:rPr>
              <a:t>What does it mean “to care for” a family member?</a:t>
            </a:r>
          </a:p>
          <a:p>
            <a:pPr eaLnBrk="1" hangingPunct="1">
              <a:buFont typeface="Wingdings" panose="05000000000000000000" pitchFamily="2" charset="2"/>
              <a:buChar char="§"/>
            </a:pPr>
            <a:endParaRPr lang="en-US" altLang="en-US" sz="1200" b="1" dirty="0">
              <a:solidFill>
                <a:srgbClr val="000066"/>
              </a:solidFill>
            </a:endParaRPr>
          </a:p>
          <a:p>
            <a:pPr eaLnBrk="1" hangingPunct="1">
              <a:buSzPct val="120000"/>
              <a:buFont typeface="Wingdings" panose="05000000000000000000" pitchFamily="2" charset="2"/>
              <a:buChar char="§"/>
            </a:pPr>
            <a:r>
              <a:rPr lang="en-US" altLang="en-US" sz="3200" b="1" dirty="0">
                <a:solidFill>
                  <a:srgbClr val="000066"/>
                </a:solidFill>
              </a:rPr>
              <a:t>Physical and psychological care</a:t>
            </a:r>
          </a:p>
          <a:p>
            <a:pPr eaLnBrk="1" hangingPunct="1">
              <a:buSzPct val="120000"/>
              <a:buFont typeface="Wingdings" panose="05000000000000000000" pitchFamily="2" charset="2"/>
              <a:buChar char="§"/>
            </a:pPr>
            <a:endParaRPr lang="en-US" altLang="en-US" sz="1200" b="1" dirty="0">
              <a:solidFill>
                <a:srgbClr val="000066"/>
              </a:solidFill>
            </a:endParaRPr>
          </a:p>
          <a:p>
            <a:pPr eaLnBrk="1" hangingPunct="1">
              <a:buSzPct val="120000"/>
              <a:buFont typeface="Wingdings" panose="05000000000000000000" pitchFamily="2" charset="2"/>
              <a:buChar char="§"/>
            </a:pPr>
            <a:r>
              <a:rPr lang="en-US" altLang="en-US" sz="3200" b="1" dirty="0">
                <a:solidFill>
                  <a:srgbClr val="000066"/>
                </a:solidFill>
              </a:rPr>
              <a:t>Includes situations where the employee may be needed to fill in for others who are caring for the family member, or to make arrangements for changes in care</a:t>
            </a:r>
            <a:r>
              <a:rPr lang="en-US" altLang="en-US" b="1" dirty="0"/>
              <a:t> </a:t>
            </a:r>
          </a:p>
        </p:txBody>
      </p:sp>
    </p:spTree>
  </p:cSld>
  <p:clrMapOvr>
    <a:masterClrMapping/>
  </p:clrMapOvr>
  <p:transition spd="med">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B930C6FD-4D10-4653-B266-D7C8553AAD0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7E3DC67-B640-41B8-B228-C9442C781C46}" type="slidenum">
              <a:rPr lang="en-US" altLang="en-US" sz="1000" smtClean="0">
                <a:latin typeface="Verdana" panose="020B0604030504040204" pitchFamily="34" charset="0"/>
              </a:rPr>
              <a:pPr>
                <a:spcBef>
                  <a:spcPct val="0"/>
                </a:spcBef>
                <a:buClrTx/>
                <a:buSzTx/>
                <a:buFontTx/>
                <a:buNone/>
              </a:pPr>
              <a:t>23</a:t>
            </a:fld>
            <a:endParaRPr lang="en-US" altLang="en-US" sz="1000">
              <a:latin typeface="Verdana" panose="020B0604030504040204" pitchFamily="34" charset="0"/>
            </a:endParaRPr>
          </a:p>
        </p:txBody>
      </p:sp>
      <p:sp>
        <p:nvSpPr>
          <p:cNvPr id="41987" name="Rectangle 2">
            <a:extLst>
              <a:ext uri="{FF2B5EF4-FFF2-40B4-BE49-F238E27FC236}">
                <a16:creationId xmlns:a16="http://schemas.microsoft.com/office/drawing/2014/main" id="{C1CABF62-E475-4CFB-9507-5F710DF71190}"/>
              </a:ext>
            </a:extLst>
          </p:cNvPr>
          <p:cNvSpPr>
            <a:spLocks noGrp="1" noChangeArrowheads="1"/>
          </p:cNvSpPr>
          <p:nvPr>
            <p:ph type="title"/>
          </p:nvPr>
        </p:nvSpPr>
        <p:spPr>
          <a:xfrm>
            <a:off x="457200" y="304800"/>
            <a:ext cx="8534400" cy="1049338"/>
          </a:xfrm>
        </p:spPr>
        <p:txBody>
          <a:bodyPr/>
          <a:lstStyle/>
          <a:p>
            <a:pPr eaLnBrk="1" hangingPunct="1"/>
            <a:r>
              <a:rPr lang="en-US" altLang="en-US" sz="4000" b="1" dirty="0">
                <a:effectLst>
                  <a:outerShdw blurRad="38100" dist="38100" dir="2700000" algn="tl">
                    <a:srgbClr val="000000">
                      <a:alpha val="43137"/>
                    </a:srgbClr>
                  </a:outerShdw>
                </a:effectLst>
              </a:rPr>
              <a:t>SERIOUS HEALTH CONDITION </a:t>
            </a:r>
            <a:br>
              <a:rPr lang="en-US" altLang="en-US" sz="4000" b="1" dirty="0">
                <a:effectLst>
                  <a:outerShdw blurRad="38100" dist="38100" dir="2700000" algn="tl">
                    <a:srgbClr val="000000">
                      <a:alpha val="43137"/>
                    </a:srgbClr>
                  </a:outerShdw>
                </a:effectLst>
              </a:rPr>
            </a:br>
            <a:r>
              <a:rPr lang="en-US" altLang="en-US" sz="4000" b="1" dirty="0"/>
              <a:t>(CTFMLA, CTPL, federal FMLA)</a:t>
            </a:r>
          </a:p>
        </p:txBody>
      </p:sp>
      <p:sp>
        <p:nvSpPr>
          <p:cNvPr id="41988" name="Rectangle 3">
            <a:extLst>
              <a:ext uri="{FF2B5EF4-FFF2-40B4-BE49-F238E27FC236}">
                <a16:creationId xmlns:a16="http://schemas.microsoft.com/office/drawing/2014/main" id="{0E70B5C9-D98D-4F70-AD3C-DAFE104E0D01}"/>
              </a:ext>
            </a:extLst>
          </p:cNvPr>
          <p:cNvSpPr>
            <a:spLocks noGrp="1" noChangeArrowheads="1"/>
          </p:cNvSpPr>
          <p:nvPr>
            <p:ph type="body" idx="1"/>
          </p:nvPr>
        </p:nvSpPr>
        <p:spPr>
          <a:xfrm>
            <a:off x="533400" y="1676400"/>
            <a:ext cx="8382000" cy="3724275"/>
          </a:xfrm>
        </p:spPr>
        <p:txBody>
          <a:bodyPr/>
          <a:lstStyle/>
          <a:p>
            <a:pPr eaLnBrk="1" hangingPunct="1">
              <a:buFont typeface="Wingdings" panose="05000000000000000000" pitchFamily="2" charset="2"/>
              <a:buNone/>
            </a:pPr>
            <a:r>
              <a:rPr lang="en-US" altLang="en-US" sz="3200" b="1">
                <a:solidFill>
                  <a:srgbClr val="000066"/>
                </a:solidFill>
              </a:rPr>
              <a:t>An illness, injury, impairment, or physical or mental condition which involves:</a:t>
            </a:r>
          </a:p>
          <a:p>
            <a:pPr eaLnBrk="1" hangingPunct="1">
              <a:buFont typeface="Wingdings" panose="05000000000000000000" pitchFamily="2" charset="2"/>
              <a:buNone/>
            </a:pPr>
            <a:endParaRPr lang="en-US" altLang="en-US" sz="3200" b="1">
              <a:solidFill>
                <a:srgbClr val="000066"/>
              </a:solidFill>
            </a:endParaRPr>
          </a:p>
          <a:p>
            <a:pPr eaLnBrk="1" hangingPunct="1">
              <a:buFont typeface="Wingdings" panose="05000000000000000000" pitchFamily="2" charset="2"/>
              <a:buNone/>
            </a:pPr>
            <a:r>
              <a:rPr lang="en-US" altLang="en-US" sz="3200" b="1">
                <a:solidFill>
                  <a:srgbClr val="000066"/>
                </a:solidFill>
              </a:rPr>
              <a:t>(1) Inpatient care and treatment therefor or recovery therefrom</a:t>
            </a:r>
          </a:p>
        </p:txBody>
      </p:sp>
    </p:spTree>
  </p:cSld>
  <p:clrMapOvr>
    <a:masterClrMapping/>
  </p:clrMapOvr>
  <p:transition spd="med">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id="{40826163-1958-49B8-B3B2-C9C62A6D2D9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42A8A599-E4A2-4F89-A474-65B1E217A80D}" type="slidenum">
              <a:rPr lang="en-US" altLang="en-US" sz="1000" smtClean="0">
                <a:latin typeface="Verdana" panose="020B0604030504040204" pitchFamily="34" charset="0"/>
              </a:rPr>
              <a:pPr>
                <a:spcBef>
                  <a:spcPct val="0"/>
                </a:spcBef>
                <a:buClrTx/>
                <a:buSzTx/>
                <a:buFontTx/>
                <a:buNone/>
              </a:pPr>
              <a:t>24</a:t>
            </a:fld>
            <a:endParaRPr lang="en-US" altLang="en-US" sz="1000">
              <a:latin typeface="Verdana" panose="020B0604030504040204" pitchFamily="34" charset="0"/>
            </a:endParaRPr>
          </a:p>
        </p:txBody>
      </p:sp>
      <p:sp>
        <p:nvSpPr>
          <p:cNvPr id="44035" name="Rectangle 2">
            <a:extLst>
              <a:ext uri="{FF2B5EF4-FFF2-40B4-BE49-F238E27FC236}">
                <a16:creationId xmlns:a16="http://schemas.microsoft.com/office/drawing/2014/main" id="{CADBA770-F95A-4762-A194-F4516D7AB71D}"/>
              </a:ext>
            </a:extLst>
          </p:cNvPr>
          <p:cNvSpPr>
            <a:spLocks noGrp="1" noChangeArrowheads="1"/>
          </p:cNvSpPr>
          <p:nvPr>
            <p:ph type="title"/>
          </p:nvPr>
        </p:nvSpPr>
        <p:spPr>
          <a:xfrm>
            <a:off x="457200" y="533400"/>
            <a:ext cx="8116888" cy="746125"/>
          </a:xfrm>
        </p:spPr>
        <p:txBody>
          <a:bodyPr/>
          <a:lstStyle/>
          <a:p>
            <a:pPr eaLnBrk="1" hangingPunct="1"/>
            <a:r>
              <a:rPr lang="en-US" altLang="en-US" sz="4000" b="1" dirty="0">
                <a:effectLst>
                  <a:outerShdw blurRad="38100" dist="38100" dir="2700000" algn="tl">
                    <a:srgbClr val="000000">
                      <a:alpha val="43137"/>
                    </a:srgbClr>
                  </a:outerShdw>
                </a:effectLst>
              </a:rPr>
              <a:t>SERIOUS HEALTH CONDITION</a:t>
            </a:r>
          </a:p>
        </p:txBody>
      </p:sp>
      <p:sp>
        <p:nvSpPr>
          <p:cNvPr id="44036" name="Rectangle 3">
            <a:extLst>
              <a:ext uri="{FF2B5EF4-FFF2-40B4-BE49-F238E27FC236}">
                <a16:creationId xmlns:a16="http://schemas.microsoft.com/office/drawing/2014/main" id="{17F8D943-A931-4342-A6A6-1FD84A8BCD7C}"/>
              </a:ext>
            </a:extLst>
          </p:cNvPr>
          <p:cNvSpPr>
            <a:spLocks noGrp="1" noChangeArrowheads="1"/>
          </p:cNvSpPr>
          <p:nvPr>
            <p:ph type="body" idx="1"/>
          </p:nvPr>
        </p:nvSpPr>
        <p:spPr>
          <a:xfrm>
            <a:off x="381000" y="1524000"/>
            <a:ext cx="8458200" cy="3724275"/>
          </a:xfrm>
        </p:spPr>
        <p:txBody>
          <a:bodyPr/>
          <a:lstStyle/>
          <a:p>
            <a:pPr eaLnBrk="1" hangingPunct="1">
              <a:lnSpc>
                <a:spcPct val="90000"/>
              </a:lnSpc>
              <a:buFont typeface="Wingdings" panose="05000000000000000000" pitchFamily="2" charset="2"/>
              <a:buNone/>
            </a:pPr>
            <a:r>
              <a:rPr lang="en-US" altLang="en-US" sz="3200" b="1" dirty="0">
                <a:solidFill>
                  <a:srgbClr val="000066"/>
                </a:solidFill>
              </a:rPr>
              <a:t>(2) Continuing treatment by a healthcare provider with incapacity of </a:t>
            </a:r>
            <a:r>
              <a:rPr lang="en-US" altLang="en-US" sz="3200" b="1" u="sng" dirty="0">
                <a:solidFill>
                  <a:srgbClr val="000066"/>
                </a:solidFill>
              </a:rPr>
              <a:t>more</a:t>
            </a:r>
            <a:r>
              <a:rPr lang="en-US" altLang="en-US" sz="3200" b="1" dirty="0">
                <a:solidFill>
                  <a:srgbClr val="000066"/>
                </a:solidFill>
              </a:rPr>
              <a:t> than 3 full consecutive </a:t>
            </a:r>
            <a:r>
              <a:rPr lang="en-US" altLang="en-US" sz="3200" b="1" u="sng" dirty="0">
                <a:solidFill>
                  <a:srgbClr val="000066"/>
                </a:solidFill>
              </a:rPr>
              <a:t>calendar</a:t>
            </a:r>
            <a:r>
              <a:rPr lang="en-US" altLang="en-US" sz="3200" b="1" dirty="0">
                <a:solidFill>
                  <a:srgbClr val="000066"/>
                </a:solidFill>
              </a:rPr>
              <a:t> days, AND:</a:t>
            </a:r>
          </a:p>
          <a:p>
            <a:pPr lvl="2" eaLnBrk="1" hangingPunct="1">
              <a:lnSpc>
                <a:spcPct val="90000"/>
              </a:lnSpc>
              <a:buClr>
                <a:schemeClr val="bg2"/>
              </a:buClr>
              <a:buSzPct val="120000"/>
              <a:buFont typeface="Wingdings" panose="05000000000000000000" pitchFamily="2" charset="2"/>
              <a:buChar char="§"/>
            </a:pPr>
            <a:endParaRPr lang="en-US" altLang="en-US" sz="1200" b="1" dirty="0">
              <a:solidFill>
                <a:srgbClr val="000066"/>
              </a:solidFill>
            </a:endParaRPr>
          </a:p>
          <a:p>
            <a:pPr lvl="2" eaLnBrk="1" hangingPunct="1">
              <a:lnSpc>
                <a:spcPct val="90000"/>
              </a:lnSpc>
              <a:buClr>
                <a:schemeClr val="bg2"/>
              </a:buClr>
              <a:buSzPct val="120000"/>
              <a:buFont typeface="Wingdings" panose="05000000000000000000" pitchFamily="2" charset="2"/>
              <a:buChar char="§"/>
            </a:pPr>
            <a:r>
              <a:rPr lang="en-US" altLang="en-US" sz="3200" b="1" dirty="0">
                <a:solidFill>
                  <a:srgbClr val="000066"/>
                </a:solidFill>
              </a:rPr>
              <a:t>2 or more treatments by a healthcare provider</a:t>
            </a:r>
          </a:p>
          <a:p>
            <a:pPr lvl="3" eaLnBrk="1" hangingPunct="1">
              <a:lnSpc>
                <a:spcPct val="90000"/>
              </a:lnSpc>
              <a:buSzPct val="120000"/>
            </a:pPr>
            <a:endParaRPr lang="en-US" altLang="en-US" sz="1000" b="1" dirty="0">
              <a:solidFill>
                <a:srgbClr val="000066"/>
              </a:solidFill>
            </a:endParaRPr>
          </a:p>
          <a:p>
            <a:pPr lvl="3" eaLnBrk="1" hangingPunct="1">
              <a:lnSpc>
                <a:spcPct val="90000"/>
              </a:lnSpc>
              <a:buSzPct val="120000"/>
            </a:pPr>
            <a:r>
              <a:rPr lang="en-US" altLang="en-US" sz="2800" b="1" dirty="0">
                <a:solidFill>
                  <a:srgbClr val="000066"/>
                </a:solidFill>
              </a:rPr>
              <a:t>(</a:t>
            </a:r>
            <a:r>
              <a:rPr lang="en-US" altLang="en-US" sz="2800" b="1" dirty="0">
                <a:solidFill>
                  <a:srgbClr val="8048E6"/>
                </a:solidFill>
              </a:rPr>
              <a:t>1</a:t>
            </a:r>
            <a:r>
              <a:rPr lang="en-US" altLang="en-US" sz="2800" b="1" baseline="30000" dirty="0">
                <a:solidFill>
                  <a:srgbClr val="8048E6"/>
                </a:solidFill>
              </a:rPr>
              <a:t>st</a:t>
            </a:r>
            <a:r>
              <a:rPr lang="en-US" altLang="en-US" sz="2800" b="1" dirty="0">
                <a:solidFill>
                  <a:srgbClr val="8048E6"/>
                </a:solidFill>
              </a:rPr>
              <a:t> visit within </a:t>
            </a:r>
            <a:r>
              <a:rPr lang="en-US" altLang="en-US" sz="2800" b="1" dirty="0">
                <a:solidFill>
                  <a:srgbClr val="000066"/>
                </a:solidFill>
              </a:rPr>
              <a:t>7 days</a:t>
            </a:r>
            <a:r>
              <a:rPr lang="en-US" altLang="en-US" sz="2800" b="1" dirty="0">
                <a:solidFill>
                  <a:srgbClr val="8048E6"/>
                </a:solidFill>
              </a:rPr>
              <a:t> of first day of incapacity and 2</a:t>
            </a:r>
            <a:r>
              <a:rPr lang="en-US" altLang="en-US" sz="2800" b="1" baseline="30000" dirty="0">
                <a:solidFill>
                  <a:srgbClr val="8048E6"/>
                </a:solidFill>
              </a:rPr>
              <a:t>nd</a:t>
            </a:r>
            <a:r>
              <a:rPr lang="en-US" altLang="en-US" sz="2800" b="1" dirty="0">
                <a:solidFill>
                  <a:srgbClr val="8048E6"/>
                </a:solidFill>
              </a:rPr>
              <a:t> visit within </a:t>
            </a:r>
            <a:r>
              <a:rPr lang="en-US" altLang="en-US" sz="2800" b="1" dirty="0">
                <a:solidFill>
                  <a:srgbClr val="000066"/>
                </a:solidFill>
              </a:rPr>
              <a:t>30 days</a:t>
            </a:r>
            <a:r>
              <a:rPr lang="en-US" altLang="en-US" sz="2800" b="1" dirty="0">
                <a:solidFill>
                  <a:srgbClr val="8048E6"/>
                </a:solidFill>
              </a:rPr>
              <a:t> of first day of incapacity</a:t>
            </a:r>
            <a:r>
              <a:rPr lang="en-US" altLang="en-US" sz="2800" b="1" dirty="0">
                <a:solidFill>
                  <a:srgbClr val="000066"/>
                </a:solidFill>
              </a:rPr>
              <a:t>)</a:t>
            </a:r>
          </a:p>
          <a:p>
            <a:pPr lvl="3" eaLnBrk="1" hangingPunct="1">
              <a:lnSpc>
                <a:spcPct val="90000"/>
              </a:lnSpc>
              <a:buFont typeface="Wingdings" panose="05000000000000000000" pitchFamily="2" charset="2"/>
              <a:buNone/>
            </a:pPr>
            <a:r>
              <a:rPr lang="en-US" altLang="en-US" sz="2000" b="1" dirty="0">
                <a:solidFill>
                  <a:srgbClr val="000066"/>
                </a:solidFill>
              </a:rPr>
              <a:t>                       </a:t>
            </a:r>
            <a:r>
              <a:rPr lang="en-US" altLang="en-US" sz="2800" b="1" dirty="0">
                <a:solidFill>
                  <a:srgbClr val="000066"/>
                </a:solidFill>
              </a:rPr>
              <a:t>      </a:t>
            </a:r>
            <a:r>
              <a:rPr lang="en-US" altLang="en-US" sz="4000" b="1" u="sng" dirty="0">
                <a:solidFill>
                  <a:srgbClr val="000066"/>
                </a:solidFill>
              </a:rPr>
              <a:t>OR</a:t>
            </a:r>
          </a:p>
        </p:txBody>
      </p:sp>
    </p:spTree>
  </p:cSld>
  <p:clrMapOvr>
    <a:masterClrMapping/>
  </p:clrMapOvr>
  <p:transition spd="med">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a:extLst>
              <a:ext uri="{FF2B5EF4-FFF2-40B4-BE49-F238E27FC236}">
                <a16:creationId xmlns:a16="http://schemas.microsoft.com/office/drawing/2014/main" id="{9FFA18CA-9B53-4963-8700-C814D6CE4CC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206E0139-8DBD-4CDA-A73B-3BD85682F7ED}" type="slidenum">
              <a:rPr lang="en-US" altLang="en-US" sz="1000" smtClean="0">
                <a:latin typeface="Verdana" panose="020B0604030504040204" pitchFamily="34" charset="0"/>
              </a:rPr>
              <a:pPr>
                <a:spcBef>
                  <a:spcPct val="0"/>
                </a:spcBef>
                <a:buClrTx/>
                <a:buSzTx/>
                <a:buFontTx/>
                <a:buNone/>
              </a:pPr>
              <a:t>25</a:t>
            </a:fld>
            <a:endParaRPr lang="en-US" altLang="en-US" sz="1000">
              <a:latin typeface="Verdana" panose="020B0604030504040204" pitchFamily="34" charset="0"/>
            </a:endParaRPr>
          </a:p>
        </p:txBody>
      </p:sp>
      <p:sp>
        <p:nvSpPr>
          <p:cNvPr id="46083" name="Rectangle 2">
            <a:extLst>
              <a:ext uri="{FF2B5EF4-FFF2-40B4-BE49-F238E27FC236}">
                <a16:creationId xmlns:a16="http://schemas.microsoft.com/office/drawing/2014/main" id="{72A7769E-839A-4D5A-AEBF-5A0DEAD3B15C}"/>
              </a:ext>
            </a:extLst>
          </p:cNvPr>
          <p:cNvSpPr>
            <a:spLocks noGrp="1" noChangeArrowheads="1"/>
          </p:cNvSpPr>
          <p:nvPr>
            <p:ph type="title"/>
          </p:nvPr>
        </p:nvSpPr>
        <p:spPr>
          <a:xfrm>
            <a:off x="457200" y="228600"/>
            <a:ext cx="8229600" cy="1139825"/>
          </a:xfrm>
        </p:spPr>
        <p:txBody>
          <a:bodyPr/>
          <a:lstStyle/>
          <a:p>
            <a:pPr eaLnBrk="1" hangingPunct="1"/>
            <a:r>
              <a:rPr lang="en-US" altLang="en-US" sz="4000" b="1" dirty="0">
                <a:effectLst>
                  <a:outerShdw blurRad="38100" dist="38100" dir="2700000" algn="tl">
                    <a:srgbClr val="000000">
                      <a:alpha val="43137"/>
                    </a:srgbClr>
                  </a:outerShdw>
                </a:effectLst>
              </a:rPr>
              <a:t>SERIOUS HEALTH CONDITION</a:t>
            </a:r>
          </a:p>
        </p:txBody>
      </p:sp>
      <p:sp>
        <p:nvSpPr>
          <p:cNvPr id="46084" name="Rectangle 3">
            <a:extLst>
              <a:ext uri="{FF2B5EF4-FFF2-40B4-BE49-F238E27FC236}">
                <a16:creationId xmlns:a16="http://schemas.microsoft.com/office/drawing/2014/main" id="{FCD42A50-FBC4-4BCD-BCA5-7240D1C5E52A}"/>
              </a:ext>
            </a:extLst>
          </p:cNvPr>
          <p:cNvSpPr>
            <a:spLocks noGrp="1" noChangeArrowheads="1"/>
          </p:cNvSpPr>
          <p:nvPr>
            <p:ph type="body" idx="1"/>
          </p:nvPr>
        </p:nvSpPr>
        <p:spPr>
          <a:xfrm>
            <a:off x="457200" y="1600200"/>
            <a:ext cx="8458200" cy="5029200"/>
          </a:xfrm>
        </p:spPr>
        <p:txBody>
          <a:bodyPr/>
          <a:lstStyle/>
          <a:p>
            <a:pPr eaLnBrk="1" hangingPunct="1">
              <a:lnSpc>
                <a:spcPct val="80000"/>
              </a:lnSpc>
              <a:buFont typeface="Wingdings" panose="05000000000000000000" pitchFamily="2" charset="2"/>
              <a:buNone/>
            </a:pPr>
            <a:r>
              <a:rPr lang="en-US" altLang="en-US" sz="3200" b="1" dirty="0">
                <a:solidFill>
                  <a:srgbClr val="000066"/>
                </a:solidFill>
              </a:rPr>
              <a:t>(3) Continuing treatment by a healthcare provider with incapacity of </a:t>
            </a:r>
            <a:r>
              <a:rPr lang="en-US" altLang="en-US" sz="3200" b="1" u="sng" dirty="0">
                <a:solidFill>
                  <a:srgbClr val="000066"/>
                </a:solidFill>
              </a:rPr>
              <a:t>more</a:t>
            </a:r>
            <a:r>
              <a:rPr lang="en-US" altLang="en-US" sz="3200" b="1" dirty="0">
                <a:solidFill>
                  <a:srgbClr val="000066"/>
                </a:solidFill>
              </a:rPr>
              <a:t> than 3 full consecutive </a:t>
            </a:r>
            <a:r>
              <a:rPr lang="en-US" altLang="en-US" sz="3200" b="1" u="sng" dirty="0">
                <a:solidFill>
                  <a:srgbClr val="000066"/>
                </a:solidFill>
              </a:rPr>
              <a:t>calendar</a:t>
            </a:r>
            <a:r>
              <a:rPr lang="en-US" altLang="en-US" sz="3200" b="1" dirty="0">
                <a:solidFill>
                  <a:srgbClr val="000066"/>
                </a:solidFill>
              </a:rPr>
              <a:t> days, AND:</a:t>
            </a:r>
            <a:r>
              <a:rPr lang="en-US" altLang="en-US" b="1" dirty="0">
                <a:solidFill>
                  <a:srgbClr val="000066"/>
                </a:solidFill>
              </a:rPr>
              <a:t> </a:t>
            </a:r>
          </a:p>
          <a:p>
            <a:pPr lvl="1" eaLnBrk="1" hangingPunct="1">
              <a:lnSpc>
                <a:spcPct val="80000"/>
              </a:lnSpc>
              <a:buFont typeface="Wingdings" panose="05000000000000000000" pitchFamily="2" charset="2"/>
              <a:buChar char="§"/>
            </a:pPr>
            <a:endParaRPr lang="en-US" altLang="en-US" sz="900" b="1" dirty="0">
              <a:solidFill>
                <a:srgbClr val="000066"/>
              </a:solidFill>
            </a:endParaRPr>
          </a:p>
          <a:p>
            <a:pPr lvl="1" eaLnBrk="1" hangingPunct="1">
              <a:lnSpc>
                <a:spcPct val="80000"/>
              </a:lnSpc>
              <a:buClr>
                <a:schemeClr val="bg2"/>
              </a:buClr>
              <a:buSzPct val="120000"/>
              <a:buFont typeface="Wingdings" panose="05000000000000000000" pitchFamily="2" charset="2"/>
              <a:buChar char="§"/>
            </a:pPr>
            <a:r>
              <a:rPr lang="en-US" altLang="en-US" sz="3200" b="1" dirty="0">
                <a:solidFill>
                  <a:srgbClr val="000066"/>
                </a:solidFill>
              </a:rPr>
              <a:t>1 treatment by a healthcare provider (within </a:t>
            </a:r>
            <a:r>
              <a:rPr lang="en-US" altLang="en-US" sz="3200" b="1" dirty="0">
                <a:solidFill>
                  <a:srgbClr val="8048E6"/>
                </a:solidFill>
              </a:rPr>
              <a:t>7 days</a:t>
            </a:r>
            <a:r>
              <a:rPr lang="en-US" altLang="en-US" sz="3200" b="1" dirty="0">
                <a:solidFill>
                  <a:srgbClr val="000066"/>
                </a:solidFill>
              </a:rPr>
              <a:t> of the first day of incapacity) with a </a:t>
            </a:r>
            <a:r>
              <a:rPr lang="en-US" altLang="en-US" sz="3200" b="1" dirty="0">
                <a:solidFill>
                  <a:srgbClr val="8048E6"/>
                </a:solidFill>
              </a:rPr>
              <a:t>regimen of continuing treatment</a:t>
            </a:r>
            <a:r>
              <a:rPr lang="en-US" altLang="en-US" sz="2800" b="1" dirty="0">
                <a:solidFill>
                  <a:srgbClr val="000066"/>
                </a:solidFill>
              </a:rPr>
              <a:t> </a:t>
            </a:r>
          </a:p>
          <a:p>
            <a:pPr lvl="2" eaLnBrk="1" hangingPunct="1">
              <a:lnSpc>
                <a:spcPct val="80000"/>
              </a:lnSpc>
              <a:buClr>
                <a:schemeClr val="bg2"/>
              </a:buClr>
              <a:buSzPct val="120000"/>
              <a:buFont typeface="Wingdings" panose="05000000000000000000" pitchFamily="2" charset="2"/>
              <a:buChar char="§"/>
            </a:pPr>
            <a:endParaRPr lang="en-US" altLang="en-US" sz="900" b="1" dirty="0">
              <a:solidFill>
                <a:srgbClr val="000066"/>
              </a:solidFill>
            </a:endParaRPr>
          </a:p>
          <a:p>
            <a:pPr lvl="2" eaLnBrk="1" hangingPunct="1">
              <a:lnSpc>
                <a:spcPct val="80000"/>
              </a:lnSpc>
              <a:buClr>
                <a:schemeClr val="bg2"/>
              </a:buClr>
              <a:buSzPct val="120000"/>
              <a:buFont typeface="Wingdings" panose="05000000000000000000" pitchFamily="2" charset="2"/>
              <a:buChar char="§"/>
            </a:pPr>
            <a:r>
              <a:rPr lang="en-US" altLang="en-US" sz="2400" b="1" u="sng" dirty="0">
                <a:solidFill>
                  <a:srgbClr val="000066"/>
                </a:solidFill>
              </a:rPr>
              <a:t>regimen of continuing treatment</a:t>
            </a:r>
            <a:r>
              <a:rPr lang="en-US" altLang="en-US" sz="2400" b="1" dirty="0">
                <a:solidFill>
                  <a:srgbClr val="000066"/>
                </a:solidFill>
              </a:rPr>
              <a:t> - includes prescription medication or physical therapy</a:t>
            </a:r>
          </a:p>
          <a:p>
            <a:pPr lvl="2" eaLnBrk="1" hangingPunct="1">
              <a:lnSpc>
                <a:spcPct val="80000"/>
              </a:lnSpc>
              <a:buClr>
                <a:schemeClr val="bg2"/>
              </a:buClr>
              <a:buSzPct val="120000"/>
              <a:buFont typeface="Wingdings" panose="05000000000000000000" pitchFamily="2" charset="2"/>
              <a:buChar char="§"/>
            </a:pPr>
            <a:endParaRPr lang="en-US" altLang="en-US" sz="800" b="1" u="sng" dirty="0">
              <a:solidFill>
                <a:srgbClr val="000066"/>
              </a:solidFill>
            </a:endParaRPr>
          </a:p>
          <a:p>
            <a:pPr lvl="2" eaLnBrk="1" hangingPunct="1">
              <a:lnSpc>
                <a:spcPct val="80000"/>
              </a:lnSpc>
              <a:buClr>
                <a:schemeClr val="bg2"/>
              </a:buClr>
              <a:buSzPct val="120000"/>
              <a:buFont typeface="Wingdings" panose="05000000000000000000" pitchFamily="2" charset="2"/>
              <a:buChar char="§"/>
            </a:pPr>
            <a:r>
              <a:rPr lang="en-US" altLang="en-US" sz="2400" b="1" u="sng" dirty="0">
                <a:solidFill>
                  <a:srgbClr val="000066"/>
                </a:solidFill>
              </a:rPr>
              <a:t>incapacity</a:t>
            </a:r>
            <a:r>
              <a:rPr lang="en-US" altLang="en-US" sz="2400" b="1" dirty="0">
                <a:solidFill>
                  <a:srgbClr val="000066"/>
                </a:solidFill>
              </a:rPr>
              <a:t> - means inability to work or go to school or perform other regular daily activities</a:t>
            </a:r>
          </a:p>
        </p:txBody>
      </p:sp>
    </p:spTree>
  </p:cSld>
  <p:clrMapOvr>
    <a:masterClrMapping/>
  </p:clrMapOvr>
  <p:transition spd="med">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a:extLst>
              <a:ext uri="{FF2B5EF4-FFF2-40B4-BE49-F238E27FC236}">
                <a16:creationId xmlns:a16="http://schemas.microsoft.com/office/drawing/2014/main" id="{157C16E0-5F07-42B9-8F67-DB22B3B845D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A80A8ED6-AFFD-4234-975A-6A231E6A9328}" type="slidenum">
              <a:rPr lang="en-US" altLang="en-US" sz="1000" smtClean="0">
                <a:latin typeface="Verdana" panose="020B0604030504040204" pitchFamily="34" charset="0"/>
              </a:rPr>
              <a:pPr>
                <a:spcBef>
                  <a:spcPct val="0"/>
                </a:spcBef>
                <a:buClrTx/>
                <a:buSzTx/>
                <a:buFontTx/>
                <a:buNone/>
              </a:pPr>
              <a:t>26</a:t>
            </a:fld>
            <a:endParaRPr lang="en-US" altLang="en-US" sz="1000">
              <a:latin typeface="Verdana" panose="020B0604030504040204" pitchFamily="34" charset="0"/>
            </a:endParaRPr>
          </a:p>
        </p:txBody>
      </p:sp>
      <p:sp>
        <p:nvSpPr>
          <p:cNvPr id="47107" name="Rectangle 2">
            <a:extLst>
              <a:ext uri="{FF2B5EF4-FFF2-40B4-BE49-F238E27FC236}">
                <a16:creationId xmlns:a16="http://schemas.microsoft.com/office/drawing/2014/main" id="{13B81E73-630A-4FE3-9139-7A435FDB5650}"/>
              </a:ext>
            </a:extLst>
          </p:cNvPr>
          <p:cNvSpPr>
            <a:spLocks noGrp="1" noChangeArrowheads="1"/>
          </p:cNvSpPr>
          <p:nvPr>
            <p:ph type="title"/>
          </p:nvPr>
        </p:nvSpPr>
        <p:spPr>
          <a:xfrm>
            <a:off x="381000" y="533400"/>
            <a:ext cx="8229600" cy="762000"/>
          </a:xfrm>
        </p:spPr>
        <p:txBody>
          <a:bodyPr/>
          <a:lstStyle/>
          <a:p>
            <a:pPr eaLnBrk="1" hangingPunct="1"/>
            <a:r>
              <a:rPr lang="en-US" altLang="en-US" sz="4000" b="1" dirty="0">
                <a:effectLst>
                  <a:outerShdw blurRad="38100" dist="38100" dir="2700000" algn="tl">
                    <a:srgbClr val="000000">
                      <a:alpha val="43137"/>
                    </a:srgbClr>
                  </a:outerShdw>
                </a:effectLst>
              </a:rPr>
              <a:t>SERIOUS HEALTH CONDITION</a:t>
            </a:r>
          </a:p>
        </p:txBody>
      </p:sp>
      <p:sp>
        <p:nvSpPr>
          <p:cNvPr id="47108" name="Rectangle 3">
            <a:extLst>
              <a:ext uri="{FF2B5EF4-FFF2-40B4-BE49-F238E27FC236}">
                <a16:creationId xmlns:a16="http://schemas.microsoft.com/office/drawing/2014/main" id="{16EC8BB3-19B4-4AF1-8609-32C73EB735E7}"/>
              </a:ext>
            </a:extLst>
          </p:cNvPr>
          <p:cNvSpPr>
            <a:spLocks noGrp="1" noChangeArrowheads="1"/>
          </p:cNvSpPr>
          <p:nvPr>
            <p:ph type="body" idx="1"/>
          </p:nvPr>
        </p:nvSpPr>
        <p:spPr>
          <a:xfrm>
            <a:off x="457200" y="1524000"/>
            <a:ext cx="8534400" cy="5029200"/>
          </a:xfrm>
        </p:spPr>
        <p:txBody>
          <a:bodyPr/>
          <a:lstStyle/>
          <a:p>
            <a:pPr eaLnBrk="1" hangingPunct="1">
              <a:lnSpc>
                <a:spcPct val="90000"/>
              </a:lnSpc>
              <a:buFont typeface="Wingdings" panose="05000000000000000000" pitchFamily="2" charset="2"/>
              <a:buNone/>
            </a:pPr>
            <a:r>
              <a:rPr lang="en-US" altLang="en-US" sz="3200" b="1" dirty="0">
                <a:solidFill>
                  <a:srgbClr val="000066"/>
                </a:solidFill>
              </a:rPr>
              <a:t>(4) Any period of incapacity because of </a:t>
            </a:r>
            <a:r>
              <a:rPr lang="en-US" altLang="en-US" sz="3200" b="1" u="sng" dirty="0">
                <a:solidFill>
                  <a:srgbClr val="000066"/>
                </a:solidFill>
              </a:rPr>
              <a:t>pregnancy</a:t>
            </a:r>
            <a:r>
              <a:rPr lang="en-US" altLang="en-US" sz="3200" b="1" dirty="0">
                <a:solidFill>
                  <a:srgbClr val="000066"/>
                </a:solidFill>
              </a:rPr>
              <a:t> or </a:t>
            </a:r>
            <a:r>
              <a:rPr lang="en-US" altLang="en-US" sz="3200" b="1" u="sng" dirty="0">
                <a:solidFill>
                  <a:srgbClr val="000066"/>
                </a:solidFill>
              </a:rPr>
              <a:t>prenatal care</a:t>
            </a:r>
          </a:p>
          <a:p>
            <a:pPr lvl="1" eaLnBrk="1" hangingPunct="1">
              <a:lnSpc>
                <a:spcPct val="90000"/>
              </a:lnSpc>
              <a:buClr>
                <a:schemeClr val="bg2"/>
              </a:buClr>
              <a:buSzPct val="120000"/>
              <a:buFont typeface="Wingdings" panose="05000000000000000000" pitchFamily="2" charset="2"/>
              <a:buChar char="§"/>
            </a:pPr>
            <a:r>
              <a:rPr lang="en-US" altLang="en-US" sz="2800" b="1" dirty="0">
                <a:solidFill>
                  <a:srgbClr val="000066"/>
                </a:solidFill>
              </a:rPr>
              <a:t>A doctor’s visit at the time of each absence is not required</a:t>
            </a:r>
          </a:p>
          <a:p>
            <a:pPr eaLnBrk="1" hangingPunct="1">
              <a:lnSpc>
                <a:spcPct val="90000"/>
              </a:lnSpc>
              <a:buSzPct val="120000"/>
              <a:buFont typeface="Wingdings" panose="05000000000000000000" pitchFamily="2" charset="2"/>
              <a:buChar char="§"/>
            </a:pPr>
            <a:endParaRPr lang="en-US" altLang="en-US" b="1" dirty="0">
              <a:solidFill>
                <a:srgbClr val="000066"/>
              </a:solidFill>
            </a:endParaRPr>
          </a:p>
          <a:p>
            <a:pPr lvl="1" eaLnBrk="1" hangingPunct="1">
              <a:lnSpc>
                <a:spcPct val="90000"/>
              </a:lnSpc>
              <a:buClr>
                <a:schemeClr val="bg2"/>
              </a:buClr>
              <a:buSzPct val="120000"/>
              <a:buFont typeface="Wingdings" panose="05000000000000000000" pitchFamily="2" charset="2"/>
              <a:buChar char="§"/>
            </a:pPr>
            <a:r>
              <a:rPr lang="en-US" altLang="en-US" sz="2800" b="1" u="sng" dirty="0">
                <a:solidFill>
                  <a:srgbClr val="8048E6"/>
                </a:solidFill>
              </a:rPr>
              <a:t>Pregnancy Discrimination Act (Commission on Human Rights and Opportunities) </a:t>
            </a:r>
          </a:p>
          <a:p>
            <a:pPr lvl="1" eaLnBrk="1" hangingPunct="1">
              <a:lnSpc>
                <a:spcPct val="90000"/>
              </a:lnSpc>
              <a:buFont typeface="Wingdings" panose="05000000000000000000" pitchFamily="2" charset="2"/>
              <a:buNone/>
            </a:pPr>
            <a:r>
              <a:rPr lang="en-US" altLang="en-US" sz="2800" b="1" dirty="0">
                <a:solidFill>
                  <a:srgbClr val="8048E6"/>
                </a:solidFill>
              </a:rPr>
              <a:t>	In Connecticut, a pregnant employee is entitled to a “reasonable leave of absence for the period of disability resulting from pregnancy.”</a:t>
            </a:r>
          </a:p>
        </p:txBody>
      </p:sp>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a:extLst>
              <a:ext uri="{FF2B5EF4-FFF2-40B4-BE49-F238E27FC236}">
                <a16:creationId xmlns:a16="http://schemas.microsoft.com/office/drawing/2014/main" id="{3A89FFF5-B0B6-41F9-849F-0F92908A6D8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30E84BD-0013-4A01-90D8-93EE86B7D004}" type="slidenum">
              <a:rPr lang="en-US" altLang="en-US" sz="1000" smtClean="0">
                <a:latin typeface="Verdana" panose="020B0604030504040204" pitchFamily="34" charset="0"/>
              </a:rPr>
              <a:pPr>
                <a:spcBef>
                  <a:spcPct val="0"/>
                </a:spcBef>
                <a:buClrTx/>
                <a:buSzTx/>
                <a:buFontTx/>
                <a:buNone/>
              </a:pPr>
              <a:t>27</a:t>
            </a:fld>
            <a:endParaRPr lang="en-US" altLang="en-US" sz="1000">
              <a:latin typeface="Verdana" panose="020B0604030504040204" pitchFamily="34" charset="0"/>
            </a:endParaRPr>
          </a:p>
        </p:txBody>
      </p:sp>
      <p:sp>
        <p:nvSpPr>
          <p:cNvPr id="49155" name="Rectangle 2">
            <a:extLst>
              <a:ext uri="{FF2B5EF4-FFF2-40B4-BE49-F238E27FC236}">
                <a16:creationId xmlns:a16="http://schemas.microsoft.com/office/drawing/2014/main" id="{6F4BBEFE-CFE6-4A9E-8962-730AC0C84DD1}"/>
              </a:ext>
            </a:extLst>
          </p:cNvPr>
          <p:cNvSpPr>
            <a:spLocks noGrp="1" noChangeArrowheads="1"/>
          </p:cNvSpPr>
          <p:nvPr>
            <p:ph type="title"/>
          </p:nvPr>
        </p:nvSpPr>
        <p:spPr>
          <a:xfrm>
            <a:off x="304800" y="533400"/>
            <a:ext cx="8153400" cy="838200"/>
          </a:xfrm>
        </p:spPr>
        <p:txBody>
          <a:bodyPr/>
          <a:lstStyle/>
          <a:p>
            <a:pPr eaLnBrk="1" hangingPunct="1"/>
            <a:r>
              <a:rPr lang="en-US" altLang="en-US" sz="4000" b="1" dirty="0">
                <a:effectLst>
                  <a:outerShdw blurRad="38100" dist="38100" dir="2700000" algn="tl">
                    <a:srgbClr val="000000">
                      <a:alpha val="43137"/>
                    </a:srgbClr>
                  </a:outerShdw>
                </a:effectLst>
              </a:rPr>
              <a:t>SERIOUS HEALTH CONDITION</a:t>
            </a:r>
          </a:p>
        </p:txBody>
      </p:sp>
      <p:sp>
        <p:nvSpPr>
          <p:cNvPr id="49156" name="Rectangle 3">
            <a:extLst>
              <a:ext uri="{FF2B5EF4-FFF2-40B4-BE49-F238E27FC236}">
                <a16:creationId xmlns:a16="http://schemas.microsoft.com/office/drawing/2014/main" id="{F81A5DCD-EF21-44E5-B385-6E128C58699D}"/>
              </a:ext>
            </a:extLst>
          </p:cNvPr>
          <p:cNvSpPr>
            <a:spLocks noGrp="1" noChangeArrowheads="1"/>
          </p:cNvSpPr>
          <p:nvPr>
            <p:ph type="body" idx="1"/>
          </p:nvPr>
        </p:nvSpPr>
        <p:spPr/>
        <p:txBody>
          <a:bodyPr/>
          <a:lstStyle/>
          <a:p>
            <a:pPr eaLnBrk="1" hangingPunct="1">
              <a:buFont typeface="Wingdings" panose="05000000000000000000" pitchFamily="2" charset="2"/>
              <a:buNone/>
            </a:pPr>
            <a:r>
              <a:rPr lang="en-US" altLang="en-US" sz="3200" b="1" dirty="0">
                <a:solidFill>
                  <a:srgbClr val="000066"/>
                </a:solidFill>
              </a:rPr>
              <a:t>(5) </a:t>
            </a:r>
            <a:r>
              <a:rPr lang="en-US" altLang="en-US" sz="3200" b="1" u="sng" dirty="0">
                <a:solidFill>
                  <a:srgbClr val="000066"/>
                </a:solidFill>
              </a:rPr>
              <a:t>Chronic condition</a:t>
            </a:r>
          </a:p>
          <a:p>
            <a:pPr lvl="1" eaLnBrk="1" hangingPunct="1">
              <a:buFont typeface="Wingdings" panose="05000000000000000000" pitchFamily="2" charset="2"/>
              <a:buNone/>
            </a:pPr>
            <a:r>
              <a:rPr lang="en-US" altLang="en-US" b="1" dirty="0">
                <a:solidFill>
                  <a:srgbClr val="000066"/>
                </a:solidFill>
              </a:rPr>
              <a:t>Any period of incapacity due to a chronic condition which :</a:t>
            </a:r>
          </a:p>
          <a:p>
            <a:pPr lvl="2" eaLnBrk="1" hangingPunct="1">
              <a:buClr>
                <a:schemeClr val="bg2"/>
              </a:buClr>
              <a:buSzTx/>
              <a:buFont typeface="Wingdings" panose="05000000000000000000" pitchFamily="2" charset="2"/>
              <a:buChar char="§"/>
            </a:pPr>
            <a:r>
              <a:rPr lang="en-US" altLang="en-US" sz="2400" b="1" dirty="0">
                <a:solidFill>
                  <a:srgbClr val="000066"/>
                </a:solidFill>
              </a:rPr>
              <a:t>Requires at least </a:t>
            </a:r>
            <a:r>
              <a:rPr lang="en-US" altLang="en-US" sz="2400" b="1" dirty="0">
                <a:solidFill>
                  <a:srgbClr val="8048E6"/>
                </a:solidFill>
              </a:rPr>
              <a:t>2 visits</a:t>
            </a:r>
            <a:r>
              <a:rPr lang="en-US" altLang="en-US" sz="2400" b="1" dirty="0">
                <a:solidFill>
                  <a:srgbClr val="000066"/>
                </a:solidFill>
              </a:rPr>
              <a:t> </a:t>
            </a:r>
            <a:r>
              <a:rPr lang="en-US" altLang="en-US" sz="2400" b="1" dirty="0">
                <a:solidFill>
                  <a:srgbClr val="8048E6"/>
                </a:solidFill>
              </a:rPr>
              <a:t>per year</a:t>
            </a:r>
            <a:r>
              <a:rPr lang="en-US" altLang="en-US" sz="2400" b="1" dirty="0">
                <a:solidFill>
                  <a:srgbClr val="000066"/>
                </a:solidFill>
              </a:rPr>
              <a:t> for treatment</a:t>
            </a:r>
          </a:p>
          <a:p>
            <a:pPr lvl="2" eaLnBrk="1" hangingPunct="1">
              <a:buClr>
                <a:schemeClr val="bg2"/>
              </a:buClr>
              <a:buSzTx/>
              <a:buFont typeface="Wingdings" panose="05000000000000000000" pitchFamily="2" charset="2"/>
              <a:buChar char="§"/>
            </a:pPr>
            <a:r>
              <a:rPr lang="en-US" altLang="en-US" sz="2400" b="1" dirty="0">
                <a:solidFill>
                  <a:srgbClr val="000066"/>
                </a:solidFill>
              </a:rPr>
              <a:t>Continues over an extended period of time</a:t>
            </a:r>
          </a:p>
          <a:p>
            <a:pPr lvl="2" eaLnBrk="1" hangingPunct="1">
              <a:buClr>
                <a:schemeClr val="bg2"/>
              </a:buClr>
              <a:buSzTx/>
              <a:buFont typeface="Wingdings" panose="05000000000000000000" pitchFamily="2" charset="2"/>
              <a:buChar char="§"/>
            </a:pPr>
            <a:r>
              <a:rPr lang="en-US" altLang="en-US" sz="2400" b="1" dirty="0">
                <a:solidFill>
                  <a:srgbClr val="000066"/>
                </a:solidFill>
              </a:rPr>
              <a:t>May cause episodic rather than continuous incapacity, </a:t>
            </a:r>
            <a:r>
              <a:rPr lang="en-US" altLang="en-US" sz="2400" b="1" u="sng" dirty="0">
                <a:solidFill>
                  <a:srgbClr val="000066"/>
                </a:solidFill>
              </a:rPr>
              <a:t>i.e.</a:t>
            </a:r>
            <a:r>
              <a:rPr lang="en-US" altLang="en-US" sz="2400" b="1" dirty="0">
                <a:solidFill>
                  <a:srgbClr val="000066"/>
                </a:solidFill>
              </a:rPr>
              <a:t>, “intermittent leave”</a:t>
            </a:r>
          </a:p>
          <a:p>
            <a:pPr lvl="2" eaLnBrk="1" hangingPunct="1">
              <a:buClr>
                <a:schemeClr val="bg2"/>
              </a:buClr>
              <a:buSzTx/>
              <a:buFont typeface="Wingdings" panose="05000000000000000000" pitchFamily="2" charset="2"/>
              <a:buChar char="§"/>
            </a:pPr>
            <a:r>
              <a:rPr lang="en-US" altLang="en-US" sz="2400" b="1" dirty="0">
                <a:solidFill>
                  <a:srgbClr val="000066"/>
                </a:solidFill>
              </a:rPr>
              <a:t>A doctor’s visit at the time of each absence is not required</a:t>
            </a:r>
          </a:p>
          <a:p>
            <a:pPr lvl="2" eaLnBrk="1" hangingPunct="1">
              <a:buClr>
                <a:schemeClr val="bg2"/>
              </a:buClr>
              <a:buSzTx/>
              <a:buFont typeface="Wingdings" panose="05000000000000000000" pitchFamily="2" charset="2"/>
              <a:buChar char="§"/>
            </a:pPr>
            <a:r>
              <a:rPr lang="en-US" altLang="en-US" sz="2400" b="1" dirty="0">
                <a:solidFill>
                  <a:srgbClr val="000066"/>
                </a:solidFill>
              </a:rPr>
              <a:t>Examples -  Asthma, Migraines</a:t>
            </a:r>
          </a:p>
          <a:p>
            <a:pPr lvl="2" eaLnBrk="1" hangingPunct="1">
              <a:buFont typeface="Wingdings" panose="05000000000000000000" pitchFamily="2" charset="2"/>
              <a:buChar char="§"/>
            </a:pPr>
            <a:endParaRPr lang="en-US" altLang="en-US" sz="2400" b="1" dirty="0">
              <a:solidFill>
                <a:srgbClr val="000066"/>
              </a:solidFill>
            </a:endParaRPr>
          </a:p>
        </p:txBody>
      </p:sp>
    </p:spTree>
  </p:cSld>
  <p:clrMapOvr>
    <a:masterClrMapping/>
  </p:clrMapOvr>
  <p:transition spd="med">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128A8CA7-B41C-4772-8BCC-6272BCED737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264120B-3AE6-4C52-B8DA-840EC99DA090}" type="slidenum">
              <a:rPr lang="en-US" altLang="en-US" sz="1000" smtClean="0">
                <a:latin typeface="Verdana" panose="020B0604030504040204" pitchFamily="34" charset="0"/>
              </a:rPr>
              <a:pPr>
                <a:spcBef>
                  <a:spcPct val="0"/>
                </a:spcBef>
                <a:buClrTx/>
                <a:buSzTx/>
                <a:buFontTx/>
                <a:buNone/>
              </a:pPr>
              <a:t>28</a:t>
            </a:fld>
            <a:endParaRPr lang="en-US" altLang="en-US" sz="1000">
              <a:latin typeface="Verdana" panose="020B0604030504040204" pitchFamily="34" charset="0"/>
            </a:endParaRPr>
          </a:p>
        </p:txBody>
      </p:sp>
      <p:sp>
        <p:nvSpPr>
          <p:cNvPr id="51203" name="Rectangle 2">
            <a:extLst>
              <a:ext uri="{FF2B5EF4-FFF2-40B4-BE49-F238E27FC236}">
                <a16:creationId xmlns:a16="http://schemas.microsoft.com/office/drawing/2014/main" id="{9AA3D32F-CB6E-4806-9D84-FBA652D5A9F8}"/>
              </a:ext>
            </a:extLst>
          </p:cNvPr>
          <p:cNvSpPr>
            <a:spLocks noGrp="1" noChangeArrowheads="1"/>
          </p:cNvSpPr>
          <p:nvPr>
            <p:ph type="title"/>
          </p:nvPr>
        </p:nvSpPr>
        <p:spPr>
          <a:xfrm>
            <a:off x="381000" y="152400"/>
            <a:ext cx="8458200" cy="1203325"/>
          </a:xfrm>
        </p:spPr>
        <p:txBody>
          <a:bodyPr/>
          <a:lstStyle/>
          <a:p>
            <a:pPr eaLnBrk="1" hangingPunct="1"/>
            <a:r>
              <a:rPr lang="en-US" altLang="en-US" sz="4000" b="1" dirty="0">
                <a:effectLst>
                  <a:outerShdw blurRad="38100" dist="38100" dir="2700000" algn="tl">
                    <a:srgbClr val="000000">
                      <a:alpha val="43137"/>
                    </a:srgbClr>
                  </a:outerShdw>
                </a:effectLst>
              </a:rPr>
              <a:t>SERIOUS HEALTH CONDITION</a:t>
            </a:r>
          </a:p>
        </p:txBody>
      </p:sp>
      <p:sp>
        <p:nvSpPr>
          <p:cNvPr id="51204" name="Rectangle 3">
            <a:extLst>
              <a:ext uri="{FF2B5EF4-FFF2-40B4-BE49-F238E27FC236}">
                <a16:creationId xmlns:a16="http://schemas.microsoft.com/office/drawing/2014/main" id="{4A922285-AE58-4955-AA95-5F53BE387801}"/>
              </a:ext>
            </a:extLst>
          </p:cNvPr>
          <p:cNvSpPr>
            <a:spLocks noGrp="1" noChangeArrowheads="1"/>
          </p:cNvSpPr>
          <p:nvPr>
            <p:ph type="body" idx="1"/>
          </p:nvPr>
        </p:nvSpPr>
        <p:spPr>
          <a:xfrm>
            <a:off x="457200" y="1828800"/>
            <a:ext cx="8382000" cy="4495800"/>
          </a:xfrm>
        </p:spPr>
        <p:txBody>
          <a:bodyPr/>
          <a:lstStyle/>
          <a:p>
            <a:pPr eaLnBrk="1" hangingPunct="1">
              <a:lnSpc>
                <a:spcPct val="90000"/>
              </a:lnSpc>
              <a:buFont typeface="Wingdings" panose="05000000000000000000" pitchFamily="2" charset="2"/>
              <a:buNone/>
            </a:pPr>
            <a:r>
              <a:rPr lang="en-US" altLang="en-US" sz="3200" b="1" dirty="0">
                <a:solidFill>
                  <a:srgbClr val="000066"/>
                </a:solidFill>
              </a:rPr>
              <a:t>(6) Any period of incapacity for restorative surgery or for conditions that if left untreated would result in incapacity of more than 3 consecutive calendar days</a:t>
            </a:r>
          </a:p>
          <a:p>
            <a:pPr lvl="1" eaLnBrk="1" hangingPunct="1">
              <a:lnSpc>
                <a:spcPct val="90000"/>
              </a:lnSpc>
              <a:buClr>
                <a:schemeClr val="bg2"/>
              </a:buClr>
              <a:buSzPct val="120000"/>
              <a:buFont typeface="Wingdings" panose="05000000000000000000" pitchFamily="2" charset="2"/>
              <a:buChar char="§"/>
            </a:pPr>
            <a:r>
              <a:rPr lang="en-US" altLang="en-US" b="1" dirty="0">
                <a:solidFill>
                  <a:srgbClr val="000066"/>
                </a:solidFill>
              </a:rPr>
              <a:t> </a:t>
            </a:r>
            <a:r>
              <a:rPr lang="en-US" altLang="en-US" sz="2800" b="1" dirty="0">
                <a:solidFill>
                  <a:srgbClr val="000066"/>
                </a:solidFill>
              </a:rPr>
              <a:t>Chemotherapy or radiation for cancer</a:t>
            </a:r>
          </a:p>
          <a:p>
            <a:pPr lvl="1" eaLnBrk="1" hangingPunct="1">
              <a:lnSpc>
                <a:spcPct val="90000"/>
              </a:lnSpc>
              <a:buClr>
                <a:schemeClr val="bg2"/>
              </a:buClr>
              <a:buSzPct val="120000"/>
              <a:buFont typeface="Wingdings" panose="05000000000000000000" pitchFamily="2" charset="2"/>
              <a:buChar char="§"/>
            </a:pPr>
            <a:r>
              <a:rPr lang="en-US" altLang="en-US" sz="2800" b="1" dirty="0">
                <a:solidFill>
                  <a:srgbClr val="000066"/>
                </a:solidFill>
              </a:rPr>
              <a:t> Dialysis for kidney disease</a:t>
            </a:r>
          </a:p>
          <a:p>
            <a:pPr eaLnBrk="1" hangingPunct="1">
              <a:lnSpc>
                <a:spcPct val="90000"/>
              </a:lnSpc>
            </a:pPr>
            <a:endParaRPr lang="en-US" altLang="en-US" dirty="0">
              <a:solidFill>
                <a:srgbClr val="000066"/>
              </a:solidFill>
            </a:endParaRPr>
          </a:p>
        </p:txBody>
      </p:sp>
    </p:spTree>
  </p:cSld>
  <p:clrMapOvr>
    <a:masterClrMapping/>
  </p:clrMapOvr>
  <p:transition spd="med">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a:extLst>
              <a:ext uri="{FF2B5EF4-FFF2-40B4-BE49-F238E27FC236}">
                <a16:creationId xmlns:a16="http://schemas.microsoft.com/office/drawing/2014/main" id="{31207EF7-3F78-4FA7-9762-81197EB00A7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5202C6F-1FB3-4217-974A-2BB51E98D69B}" type="slidenum">
              <a:rPr lang="en-US" altLang="en-US" sz="1000" smtClean="0">
                <a:latin typeface="Verdana" panose="020B0604030504040204" pitchFamily="34" charset="0"/>
              </a:rPr>
              <a:pPr>
                <a:spcBef>
                  <a:spcPct val="0"/>
                </a:spcBef>
                <a:buClrTx/>
                <a:buSzTx/>
                <a:buFontTx/>
                <a:buNone/>
              </a:pPr>
              <a:t>29</a:t>
            </a:fld>
            <a:endParaRPr lang="en-US" altLang="en-US" sz="1000">
              <a:latin typeface="Verdana" panose="020B0604030504040204" pitchFamily="34" charset="0"/>
            </a:endParaRPr>
          </a:p>
        </p:txBody>
      </p:sp>
      <p:sp>
        <p:nvSpPr>
          <p:cNvPr id="53251" name="Rectangle 2">
            <a:extLst>
              <a:ext uri="{FF2B5EF4-FFF2-40B4-BE49-F238E27FC236}">
                <a16:creationId xmlns:a16="http://schemas.microsoft.com/office/drawing/2014/main" id="{3DCAE393-CABC-45E4-B3A5-37BD655C393F}"/>
              </a:ext>
            </a:extLst>
          </p:cNvPr>
          <p:cNvSpPr>
            <a:spLocks noGrp="1" noChangeArrowheads="1"/>
          </p:cNvSpPr>
          <p:nvPr>
            <p:ph type="title"/>
          </p:nvPr>
        </p:nvSpPr>
        <p:spPr>
          <a:xfrm>
            <a:off x="457200" y="228600"/>
            <a:ext cx="8178800" cy="1022350"/>
          </a:xfrm>
        </p:spPr>
        <p:txBody>
          <a:bodyPr/>
          <a:lstStyle/>
          <a:p>
            <a:pPr eaLnBrk="1" hangingPunct="1"/>
            <a:r>
              <a:rPr lang="en-US" altLang="en-US" sz="4000" b="1" dirty="0">
                <a:effectLst>
                  <a:outerShdw blurRad="38100" dist="38100" dir="2700000" algn="tl">
                    <a:srgbClr val="000000">
                      <a:alpha val="43137"/>
                    </a:srgbClr>
                  </a:outerShdw>
                </a:effectLst>
              </a:rPr>
              <a:t>SERIOUS HEALTH CONDITION</a:t>
            </a:r>
          </a:p>
        </p:txBody>
      </p:sp>
      <p:sp>
        <p:nvSpPr>
          <p:cNvPr id="53252" name="Rectangle 3">
            <a:extLst>
              <a:ext uri="{FF2B5EF4-FFF2-40B4-BE49-F238E27FC236}">
                <a16:creationId xmlns:a16="http://schemas.microsoft.com/office/drawing/2014/main" id="{499100E7-F5E6-4840-9A43-BE78B99E260E}"/>
              </a:ext>
            </a:extLst>
          </p:cNvPr>
          <p:cNvSpPr>
            <a:spLocks noGrp="1" noChangeArrowheads="1"/>
          </p:cNvSpPr>
          <p:nvPr>
            <p:ph type="body" idx="1"/>
          </p:nvPr>
        </p:nvSpPr>
        <p:spPr>
          <a:xfrm>
            <a:off x="457200" y="1752600"/>
            <a:ext cx="8229600" cy="3768725"/>
          </a:xfrm>
        </p:spPr>
        <p:txBody>
          <a:bodyPr/>
          <a:lstStyle/>
          <a:p>
            <a:pPr eaLnBrk="1" hangingPunct="1">
              <a:buFont typeface="Wingdings" panose="05000000000000000000" pitchFamily="2" charset="2"/>
              <a:buNone/>
            </a:pPr>
            <a:r>
              <a:rPr lang="en-US" altLang="en-US" sz="3200" b="1" dirty="0">
                <a:solidFill>
                  <a:srgbClr val="000066"/>
                </a:solidFill>
              </a:rPr>
              <a:t>(7) Any period of incapacity for a permanent or long-term condition under the continuing supervision of a healthcare provider</a:t>
            </a:r>
          </a:p>
          <a:p>
            <a:pPr lvl="1" eaLnBrk="1" hangingPunct="1">
              <a:buClr>
                <a:schemeClr val="bg2"/>
              </a:buClr>
              <a:buSzPct val="120000"/>
              <a:buFont typeface="Wingdings" panose="05000000000000000000" pitchFamily="2" charset="2"/>
              <a:buChar char="§"/>
            </a:pPr>
            <a:r>
              <a:rPr lang="en-US" altLang="en-US" sz="2800" b="1" dirty="0">
                <a:solidFill>
                  <a:srgbClr val="000066"/>
                </a:solidFill>
              </a:rPr>
              <a:t>Alzheimer’s, stroke</a:t>
            </a:r>
            <a:endParaRPr lang="en-US" altLang="en-US" sz="2800" b="1" dirty="0">
              <a:solidFill>
                <a:srgbClr val="000066"/>
              </a:solidFill>
              <a:cs typeface="Calibri"/>
            </a:endParaRPr>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F474A5F-9A7B-4492-AE6F-9ED4BD27E8EB}"/>
              </a:ext>
            </a:extLst>
          </p:cNvPr>
          <p:cNvSpPr>
            <a:spLocks noGrp="1" noChangeArrowheads="1"/>
          </p:cNvSpPr>
          <p:nvPr>
            <p:ph type="title"/>
          </p:nvPr>
        </p:nvSpPr>
        <p:spPr>
          <a:xfrm>
            <a:off x="323850" y="857250"/>
            <a:ext cx="8496300" cy="534988"/>
          </a:xfrm>
        </p:spPr>
        <p:txBody>
          <a:bodyPr/>
          <a:lstStyle/>
          <a:p>
            <a:r>
              <a:rPr lang="en-US" altLang="en-US" sz="2700" b="1" dirty="0"/>
              <a:t>OVERVIEW OF LEAVE LAWS</a:t>
            </a:r>
          </a:p>
        </p:txBody>
      </p:sp>
      <p:graphicFrame>
        <p:nvGraphicFramePr>
          <p:cNvPr id="4" name="Table 4">
            <a:extLst>
              <a:ext uri="{FF2B5EF4-FFF2-40B4-BE49-F238E27FC236}">
                <a16:creationId xmlns:a16="http://schemas.microsoft.com/office/drawing/2014/main" id="{421ACD3A-9F5F-461C-B371-0E0F2B26C90D}"/>
              </a:ext>
            </a:extLst>
          </p:cNvPr>
          <p:cNvGraphicFramePr>
            <a:graphicFrameLocks noGrp="1"/>
          </p:cNvGraphicFramePr>
          <p:nvPr>
            <p:ph idx="1"/>
            <p:extLst>
              <p:ext uri="{D42A27DB-BD31-4B8C-83A1-F6EECF244321}">
                <p14:modId xmlns:p14="http://schemas.microsoft.com/office/powerpoint/2010/main" val="3688687373"/>
              </p:ext>
            </p:extLst>
          </p:nvPr>
        </p:nvGraphicFramePr>
        <p:xfrm>
          <a:off x="307975" y="1328738"/>
          <a:ext cx="8496300" cy="5075235"/>
        </p:xfrm>
        <a:graphic>
          <a:graphicData uri="http://schemas.openxmlformats.org/drawingml/2006/table">
            <a:tbl>
              <a:tblPr firstRow="1" bandRow="1">
                <a:tableStyleId>{5C22544A-7EE6-4342-B048-85BDC9FD1C3A}</a:tableStyleId>
              </a:tblPr>
              <a:tblGrid>
                <a:gridCol w="4074483">
                  <a:extLst>
                    <a:ext uri="{9D8B030D-6E8A-4147-A177-3AD203B41FA5}">
                      <a16:colId xmlns:a16="http://schemas.microsoft.com/office/drawing/2014/main" val="20000"/>
                    </a:ext>
                  </a:extLst>
                </a:gridCol>
                <a:gridCol w="4421817">
                  <a:extLst>
                    <a:ext uri="{9D8B030D-6E8A-4147-A177-3AD203B41FA5}">
                      <a16:colId xmlns:a16="http://schemas.microsoft.com/office/drawing/2014/main" val="20001"/>
                    </a:ext>
                  </a:extLst>
                </a:gridCol>
              </a:tblGrid>
              <a:tr h="507219">
                <a:tc>
                  <a:txBody>
                    <a:bodyPr/>
                    <a:lstStyle/>
                    <a:p>
                      <a:r>
                        <a:rPr lang="en-US" sz="1400" dirty="0"/>
                        <a:t>LAWS PROVIDING  JOB-PROTECTED LEAVE</a:t>
                      </a:r>
                    </a:p>
                  </a:txBody>
                  <a:tcPr marL="68577" marR="68577" marT="34295" marB="34295"/>
                </a:tc>
                <a:tc>
                  <a:txBody>
                    <a:bodyPr/>
                    <a:lstStyle/>
                    <a:p>
                      <a:r>
                        <a:rPr lang="en-US" sz="1400"/>
                        <a:t>LAWS PROVIDING INCOME REPLACEMENT DURING LEAVE</a:t>
                      </a:r>
                    </a:p>
                  </a:txBody>
                  <a:tcPr marL="68577" marR="68577" marT="34295" marB="34295"/>
                </a:tc>
                <a:extLst>
                  <a:ext uri="{0D108BD9-81ED-4DB2-BD59-A6C34878D82A}">
                    <a16:rowId xmlns:a16="http://schemas.microsoft.com/office/drawing/2014/main" val="10000"/>
                  </a:ext>
                </a:extLst>
              </a:tr>
              <a:tr h="507219">
                <a:tc>
                  <a:txBody>
                    <a:bodyPr/>
                    <a:lstStyle/>
                    <a:p>
                      <a:r>
                        <a:rPr lang="en-US" sz="1400" b="1" dirty="0"/>
                        <a:t>Federal FMLA (50+ employees in a 75-mile radius for private employers and 1+ for public employers)</a:t>
                      </a:r>
                    </a:p>
                  </a:txBody>
                  <a:tcPr marL="68577" marR="68577" marT="34295" marB="34295"/>
                </a:tc>
                <a:tc>
                  <a:txBody>
                    <a:bodyPr/>
                    <a:lstStyle/>
                    <a:p>
                      <a:r>
                        <a:rPr lang="en-US" sz="1400" b="1" dirty="0"/>
                        <a:t>CT Paid Leave (“CTPL”) (1+ employees working in CT and self-employed opting in)</a:t>
                      </a:r>
                    </a:p>
                  </a:txBody>
                  <a:tcPr marL="68577" marR="68577" marT="34295" marB="34295"/>
                </a:tc>
                <a:extLst>
                  <a:ext uri="{0D108BD9-81ED-4DB2-BD59-A6C34878D82A}">
                    <a16:rowId xmlns:a16="http://schemas.microsoft.com/office/drawing/2014/main" val="10001"/>
                  </a:ext>
                </a:extLst>
              </a:tr>
              <a:tr h="705089">
                <a:tc>
                  <a:txBody>
                    <a:bodyPr/>
                    <a:lstStyle/>
                    <a:p>
                      <a:r>
                        <a:rPr lang="en-US" sz="1400" b="1" dirty="0"/>
                        <a:t>CTFMLA (1+ employees working in CT)</a:t>
                      </a:r>
                    </a:p>
                  </a:txBody>
                  <a:tcPr marL="68577" marR="68577" marT="34295" marB="34295"/>
                </a:tc>
                <a:tc>
                  <a:txBody>
                    <a:bodyPr/>
                    <a:lstStyle/>
                    <a:p>
                      <a:r>
                        <a:rPr lang="en-US" sz="1400" b="1" dirty="0"/>
                        <a:t>Workers’ Compensation </a:t>
                      </a:r>
                    </a:p>
                    <a:p>
                      <a:r>
                        <a:rPr lang="en-US" sz="1400" b="1" dirty="0"/>
                        <a:t>- for covered on-the-job injuries/illnesses</a:t>
                      </a:r>
                    </a:p>
                  </a:txBody>
                  <a:tcPr marL="68577" marR="68577" marT="34295" marB="34295"/>
                </a:tc>
                <a:extLst>
                  <a:ext uri="{0D108BD9-81ED-4DB2-BD59-A6C34878D82A}">
                    <a16:rowId xmlns:a16="http://schemas.microsoft.com/office/drawing/2014/main" val="10002"/>
                  </a:ext>
                </a:extLst>
              </a:tr>
              <a:tr h="708779">
                <a:tc>
                  <a:txBody>
                    <a:bodyPr/>
                    <a:lstStyle/>
                    <a:p>
                      <a:r>
                        <a:rPr lang="en-US" sz="1400" b="1" dirty="0"/>
                        <a:t>Workers’ Compensation </a:t>
                      </a:r>
                    </a:p>
                    <a:p>
                      <a:r>
                        <a:rPr lang="en-US" sz="1400" b="1" dirty="0"/>
                        <a:t>- for covered on-the-job injuries/illness</a:t>
                      </a:r>
                    </a:p>
                  </a:txBody>
                  <a:tcPr marL="68577" marR="68577" marT="34295" marB="34295"/>
                </a:tc>
                <a:tc>
                  <a:txBody>
                    <a:bodyPr/>
                    <a:lstStyle/>
                    <a:p>
                      <a:r>
                        <a:rPr lang="en-US" sz="1400" b="1" dirty="0"/>
                        <a:t>Paid Sick Leave (50 or more employees in CT on 10/1 of each year)  - up to 40 hours in a one-year period – only applies to 69 categories of service workers</a:t>
                      </a:r>
                    </a:p>
                  </a:txBody>
                  <a:tcPr marL="68577" marR="68577" marT="34295" marB="34295"/>
                </a:tc>
                <a:extLst>
                  <a:ext uri="{0D108BD9-81ED-4DB2-BD59-A6C34878D82A}">
                    <a16:rowId xmlns:a16="http://schemas.microsoft.com/office/drawing/2014/main" val="10003"/>
                  </a:ext>
                </a:extLst>
              </a:tr>
              <a:tr h="507219">
                <a:tc>
                  <a:txBody>
                    <a:bodyPr/>
                    <a:lstStyle/>
                    <a:p>
                      <a:r>
                        <a:rPr lang="en-US" sz="1400" b="1" dirty="0"/>
                        <a:t>Americans with Disabilities Act (15+ employees)</a:t>
                      </a:r>
                    </a:p>
                    <a:p>
                      <a:r>
                        <a:rPr lang="en-US" sz="1400" b="1" dirty="0"/>
                        <a:t>- Leave may be a reasonable accommodation</a:t>
                      </a:r>
                    </a:p>
                  </a:txBody>
                  <a:tcPr marL="68577" marR="68577" marT="34295" marB="34295"/>
                </a:tc>
                <a:tc>
                  <a:txBody>
                    <a:bodyPr/>
                    <a:lstStyle/>
                    <a:p>
                      <a:endParaRPr lang="en-US" sz="1400" b="1"/>
                    </a:p>
                  </a:txBody>
                  <a:tcPr marL="68577" marR="68577" marT="34295" marB="34295"/>
                </a:tc>
                <a:extLst>
                  <a:ext uri="{0D108BD9-81ED-4DB2-BD59-A6C34878D82A}">
                    <a16:rowId xmlns:a16="http://schemas.microsoft.com/office/drawing/2014/main" val="10004"/>
                  </a:ext>
                </a:extLst>
              </a:tr>
              <a:tr h="507219">
                <a:tc>
                  <a:txBody>
                    <a:bodyPr/>
                    <a:lstStyle/>
                    <a:p>
                      <a:r>
                        <a:rPr lang="en-US" sz="1400" b="1" dirty="0"/>
                        <a:t>Pregnancy Disability Act (15+ employees)</a:t>
                      </a:r>
                    </a:p>
                    <a:p>
                      <a:r>
                        <a:rPr lang="en-US" sz="1400" b="1" dirty="0"/>
                        <a:t> - Leave may be a reasonable accommodation</a:t>
                      </a:r>
                    </a:p>
                  </a:txBody>
                  <a:tcPr marL="68577" marR="68577" marT="34295" marB="34295"/>
                </a:tc>
                <a:tc>
                  <a:txBody>
                    <a:bodyPr/>
                    <a:lstStyle/>
                    <a:p>
                      <a:endParaRPr lang="en-US" sz="1400" b="1"/>
                    </a:p>
                  </a:txBody>
                  <a:tcPr marL="68577" marR="68577" marT="34295" marB="34295"/>
                </a:tc>
                <a:extLst>
                  <a:ext uri="{0D108BD9-81ED-4DB2-BD59-A6C34878D82A}">
                    <a16:rowId xmlns:a16="http://schemas.microsoft.com/office/drawing/2014/main" val="10005"/>
                  </a:ext>
                </a:extLst>
              </a:tr>
              <a:tr h="710316">
                <a:tc>
                  <a:txBody>
                    <a:bodyPr/>
                    <a:lstStyle/>
                    <a:p>
                      <a:r>
                        <a:rPr lang="en-US" sz="1400" b="1" dirty="0"/>
                        <a:t>CT Fair Employment Practice Act (3+ employees) </a:t>
                      </a:r>
                    </a:p>
                    <a:p>
                      <a:r>
                        <a:rPr lang="en-US" sz="1400" b="1" dirty="0"/>
                        <a:t> - Leave may be a reasonable accommodation</a:t>
                      </a:r>
                    </a:p>
                  </a:txBody>
                  <a:tcPr marL="68577" marR="68577" marT="34295" marB="34295"/>
                </a:tc>
                <a:tc>
                  <a:txBody>
                    <a:bodyPr/>
                    <a:lstStyle/>
                    <a:p>
                      <a:endParaRPr lang="en-US" sz="1400" b="1" dirty="0"/>
                    </a:p>
                    <a:p>
                      <a:endParaRPr lang="en-US" sz="1400" b="1" dirty="0"/>
                    </a:p>
                    <a:p>
                      <a:endParaRPr lang="en-US" sz="1400" b="1" dirty="0"/>
                    </a:p>
                  </a:txBody>
                  <a:tcPr marL="68577" marR="68577" marT="34295" marB="34295"/>
                </a:tc>
                <a:extLst>
                  <a:ext uri="{0D108BD9-81ED-4DB2-BD59-A6C34878D82A}">
                    <a16:rowId xmlns:a16="http://schemas.microsoft.com/office/drawing/2014/main" val="10006"/>
                  </a:ext>
                </a:extLst>
              </a:tr>
              <a:tr h="922175">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dirty="0"/>
                        <a:t>Paid Sick Leave (50 or more employees in CT on 10/1 of each year)  - up to 40 hours in a one-year period – only applies to 69 categories of service workers</a:t>
                      </a:r>
                    </a:p>
                    <a:p>
                      <a:endParaRPr lang="en-US" sz="1400" b="1" dirty="0"/>
                    </a:p>
                  </a:txBody>
                  <a:tcPr marL="68577" marR="68577" marT="34295" marB="34295"/>
                </a:tc>
                <a:tc>
                  <a:txBody>
                    <a:bodyPr/>
                    <a:lstStyle/>
                    <a:p>
                      <a:endParaRPr lang="en-US" sz="1400" b="1" dirty="0"/>
                    </a:p>
                  </a:txBody>
                  <a:tcPr marL="68577" marR="68577" marT="34295" marB="34295"/>
                </a:tc>
                <a:extLst>
                  <a:ext uri="{0D108BD9-81ED-4DB2-BD59-A6C34878D82A}">
                    <a16:rowId xmlns:a16="http://schemas.microsoft.com/office/drawing/2014/main" val="10007"/>
                  </a:ext>
                </a:extLst>
              </a:tr>
            </a:tbl>
          </a:graphicData>
        </a:graphic>
      </p:graphicFrame>
    </p:spTree>
  </p:cSld>
  <p:clrMapOvr>
    <a:masterClrMapping/>
  </p:clrMapOvr>
  <p:transition spd="med">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a:extLst>
              <a:ext uri="{FF2B5EF4-FFF2-40B4-BE49-F238E27FC236}">
                <a16:creationId xmlns:a16="http://schemas.microsoft.com/office/drawing/2014/main" id="{CCA24215-81AB-411B-96DE-64B32A6CBA4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31BA741-F408-4587-886D-C245B8DE3583}" type="slidenum">
              <a:rPr lang="en-US" altLang="en-US" sz="1000" smtClean="0">
                <a:latin typeface="Verdana" panose="020B0604030504040204" pitchFamily="34" charset="0"/>
              </a:rPr>
              <a:pPr>
                <a:spcBef>
                  <a:spcPct val="0"/>
                </a:spcBef>
                <a:buClrTx/>
                <a:buSzTx/>
                <a:buFontTx/>
                <a:buNone/>
              </a:pPr>
              <a:t>30</a:t>
            </a:fld>
            <a:endParaRPr lang="en-US" altLang="en-US" sz="1000">
              <a:latin typeface="Verdana" panose="020B0604030504040204" pitchFamily="34" charset="0"/>
            </a:endParaRPr>
          </a:p>
        </p:txBody>
      </p:sp>
      <p:sp>
        <p:nvSpPr>
          <p:cNvPr id="55299" name="Rectangle 2">
            <a:extLst>
              <a:ext uri="{FF2B5EF4-FFF2-40B4-BE49-F238E27FC236}">
                <a16:creationId xmlns:a16="http://schemas.microsoft.com/office/drawing/2014/main" id="{1E8FCBF1-898E-41C5-ACED-C4D361BA02B2}"/>
              </a:ext>
            </a:extLst>
          </p:cNvPr>
          <p:cNvSpPr>
            <a:spLocks noGrp="1" noChangeArrowheads="1"/>
          </p:cNvSpPr>
          <p:nvPr>
            <p:ph type="title"/>
          </p:nvPr>
        </p:nvSpPr>
        <p:spPr>
          <a:xfrm>
            <a:off x="457200" y="381000"/>
            <a:ext cx="7924800" cy="1143000"/>
          </a:xfrm>
        </p:spPr>
        <p:txBody>
          <a:bodyPr/>
          <a:lstStyle/>
          <a:p>
            <a:pPr eaLnBrk="1" hangingPunct="1"/>
            <a:r>
              <a:rPr lang="en-US" altLang="en-US" sz="3200" b="1" dirty="0">
                <a:effectLst>
                  <a:outerShdw blurRad="38100" dist="38100" dir="2700000" algn="tl">
                    <a:srgbClr val="000000">
                      <a:alpha val="43137"/>
                    </a:srgbClr>
                  </a:outerShdw>
                </a:effectLst>
              </a:rPr>
              <a:t>SUMMARY OF SERIOUS HEALTH CONDITION </a:t>
            </a:r>
            <a:r>
              <a:rPr lang="en-US" altLang="en-US" sz="3200" b="1" dirty="0"/>
              <a:t>(CTFMLA, CTPL, federal FMLA)</a:t>
            </a:r>
          </a:p>
        </p:txBody>
      </p:sp>
      <p:sp>
        <p:nvSpPr>
          <p:cNvPr id="55300" name="Rectangle 3">
            <a:extLst>
              <a:ext uri="{FF2B5EF4-FFF2-40B4-BE49-F238E27FC236}">
                <a16:creationId xmlns:a16="http://schemas.microsoft.com/office/drawing/2014/main" id="{6FB94CE6-85C0-477A-911E-3AF0EE561F8C}"/>
              </a:ext>
            </a:extLst>
          </p:cNvPr>
          <p:cNvSpPr>
            <a:spLocks noGrp="1" noChangeArrowheads="1"/>
          </p:cNvSpPr>
          <p:nvPr>
            <p:ph type="body" idx="1"/>
          </p:nvPr>
        </p:nvSpPr>
        <p:spPr>
          <a:xfrm>
            <a:off x="457200" y="1600200"/>
            <a:ext cx="8382000" cy="4953000"/>
          </a:xfrm>
        </p:spPr>
        <p:txBody>
          <a:bodyPr/>
          <a:lstStyle/>
          <a:p>
            <a:pPr marL="609600" indent="-609600" eaLnBrk="1" hangingPunct="1">
              <a:lnSpc>
                <a:spcPct val="80000"/>
              </a:lnSpc>
              <a:buClr>
                <a:srgbClr val="CC0000"/>
              </a:buClr>
              <a:buSzTx/>
              <a:buFontTx/>
              <a:buAutoNum type="arabicPeriod"/>
            </a:pPr>
            <a:r>
              <a:rPr lang="en-US" altLang="en-US" sz="2400" b="1">
                <a:solidFill>
                  <a:srgbClr val="000066"/>
                </a:solidFill>
              </a:rPr>
              <a:t>Inpatient</a:t>
            </a:r>
          </a:p>
          <a:p>
            <a:pPr marL="609600" indent="-609600" eaLnBrk="1" hangingPunct="1">
              <a:lnSpc>
                <a:spcPct val="80000"/>
              </a:lnSpc>
              <a:buClr>
                <a:srgbClr val="CC0000"/>
              </a:buClr>
              <a:buSzTx/>
              <a:buFontTx/>
              <a:buAutoNum type="arabicPeriod"/>
            </a:pPr>
            <a:endParaRPr lang="en-US" altLang="en-US" sz="1200" b="1">
              <a:solidFill>
                <a:srgbClr val="000066"/>
              </a:solidFill>
            </a:endParaRPr>
          </a:p>
          <a:p>
            <a:pPr marL="609600" indent="-609600" eaLnBrk="1" hangingPunct="1">
              <a:lnSpc>
                <a:spcPct val="80000"/>
              </a:lnSpc>
              <a:buClr>
                <a:srgbClr val="CC0000"/>
              </a:buClr>
              <a:buSzTx/>
              <a:buFontTx/>
              <a:buAutoNum type="arabicPeriod"/>
            </a:pPr>
            <a:r>
              <a:rPr lang="en-US" altLang="en-US" sz="2400" b="1">
                <a:solidFill>
                  <a:srgbClr val="000066"/>
                </a:solidFill>
              </a:rPr>
              <a:t>Incapacitated more than 3 consecutive calendar days plus two HCP visits (1</a:t>
            </a:r>
            <a:r>
              <a:rPr lang="en-US" altLang="en-US" sz="2400" b="1" baseline="30000">
                <a:solidFill>
                  <a:srgbClr val="000066"/>
                </a:solidFill>
              </a:rPr>
              <a:t>st</a:t>
            </a:r>
            <a:r>
              <a:rPr lang="en-US" altLang="en-US" sz="2400" b="1">
                <a:solidFill>
                  <a:srgbClr val="000066"/>
                </a:solidFill>
              </a:rPr>
              <a:t> within 7 days, 2</a:t>
            </a:r>
            <a:r>
              <a:rPr lang="en-US" altLang="en-US" sz="2400" b="1" baseline="30000">
                <a:solidFill>
                  <a:srgbClr val="000066"/>
                </a:solidFill>
              </a:rPr>
              <a:t>nd</a:t>
            </a:r>
            <a:r>
              <a:rPr lang="en-US" altLang="en-US" sz="2400" b="1">
                <a:solidFill>
                  <a:srgbClr val="000066"/>
                </a:solidFill>
              </a:rPr>
              <a:t> within 30 days)</a:t>
            </a:r>
          </a:p>
          <a:p>
            <a:pPr marL="609600" indent="-609600" eaLnBrk="1" hangingPunct="1">
              <a:lnSpc>
                <a:spcPct val="80000"/>
              </a:lnSpc>
              <a:buClr>
                <a:srgbClr val="CC0000"/>
              </a:buClr>
              <a:buSzTx/>
              <a:buFontTx/>
              <a:buAutoNum type="arabicPeriod"/>
            </a:pPr>
            <a:endParaRPr lang="en-US" altLang="en-US" sz="1200" b="1">
              <a:solidFill>
                <a:srgbClr val="000066"/>
              </a:solidFill>
            </a:endParaRPr>
          </a:p>
          <a:p>
            <a:pPr marL="609600" indent="-609600" eaLnBrk="1" hangingPunct="1">
              <a:lnSpc>
                <a:spcPct val="80000"/>
              </a:lnSpc>
              <a:buClr>
                <a:srgbClr val="CC0000"/>
              </a:buClr>
              <a:buSzTx/>
              <a:buFontTx/>
              <a:buAutoNum type="arabicPeriod"/>
            </a:pPr>
            <a:r>
              <a:rPr lang="en-US" altLang="en-US" sz="2400" b="1">
                <a:solidFill>
                  <a:srgbClr val="000066"/>
                </a:solidFill>
              </a:rPr>
              <a:t>Incapacitated more than 3 consecutive calendar days plus one HCP visit (within 7 days) and regimen of treatment </a:t>
            </a:r>
            <a:r>
              <a:rPr lang="en-US" altLang="en-US" sz="2000" b="1">
                <a:solidFill>
                  <a:srgbClr val="000066"/>
                </a:solidFill>
              </a:rPr>
              <a:t>(prescription medicine, physical therapy, etc.)</a:t>
            </a:r>
          </a:p>
          <a:p>
            <a:pPr marL="609600" indent="-609600" eaLnBrk="1" hangingPunct="1">
              <a:lnSpc>
                <a:spcPct val="80000"/>
              </a:lnSpc>
              <a:buClr>
                <a:srgbClr val="CC0000"/>
              </a:buClr>
              <a:buSzTx/>
              <a:buFontTx/>
              <a:buAutoNum type="arabicPeriod"/>
            </a:pPr>
            <a:endParaRPr lang="en-US" altLang="en-US" sz="1200" b="1">
              <a:solidFill>
                <a:srgbClr val="000066"/>
              </a:solidFill>
            </a:endParaRPr>
          </a:p>
          <a:p>
            <a:pPr marL="609600" indent="-609600" eaLnBrk="1" hangingPunct="1">
              <a:lnSpc>
                <a:spcPct val="80000"/>
              </a:lnSpc>
              <a:buClr>
                <a:srgbClr val="CC0000"/>
              </a:buClr>
              <a:buSzTx/>
              <a:buFontTx/>
              <a:buAutoNum type="arabicPeriod"/>
            </a:pPr>
            <a:r>
              <a:rPr lang="en-US" altLang="en-US" sz="2400" b="1">
                <a:solidFill>
                  <a:srgbClr val="000066"/>
                </a:solidFill>
              </a:rPr>
              <a:t>Chronic</a:t>
            </a:r>
          </a:p>
          <a:p>
            <a:pPr marL="609600" indent="-609600" eaLnBrk="1" hangingPunct="1">
              <a:lnSpc>
                <a:spcPct val="80000"/>
              </a:lnSpc>
              <a:buClr>
                <a:srgbClr val="CC0000"/>
              </a:buClr>
              <a:buSzTx/>
              <a:buFontTx/>
              <a:buAutoNum type="arabicPeriod"/>
            </a:pPr>
            <a:endParaRPr lang="en-US" altLang="en-US" sz="1200" b="1">
              <a:solidFill>
                <a:srgbClr val="000066"/>
              </a:solidFill>
            </a:endParaRPr>
          </a:p>
          <a:p>
            <a:pPr marL="609600" indent="-609600" eaLnBrk="1" hangingPunct="1">
              <a:lnSpc>
                <a:spcPct val="80000"/>
              </a:lnSpc>
              <a:buClr>
                <a:srgbClr val="CC0000"/>
              </a:buClr>
              <a:buSzTx/>
              <a:buFontTx/>
              <a:buAutoNum type="arabicPeriod"/>
            </a:pPr>
            <a:r>
              <a:rPr lang="en-US" altLang="en-US" sz="2400" b="1">
                <a:solidFill>
                  <a:srgbClr val="000066"/>
                </a:solidFill>
              </a:rPr>
              <a:t>Pregnancy</a:t>
            </a:r>
          </a:p>
          <a:p>
            <a:pPr marL="609600" indent="-609600" eaLnBrk="1" hangingPunct="1">
              <a:lnSpc>
                <a:spcPct val="80000"/>
              </a:lnSpc>
              <a:buClr>
                <a:srgbClr val="CC0000"/>
              </a:buClr>
              <a:buSzTx/>
              <a:buFontTx/>
              <a:buAutoNum type="arabicPeriod"/>
            </a:pPr>
            <a:endParaRPr lang="en-US" altLang="en-US" sz="1200" b="1">
              <a:solidFill>
                <a:srgbClr val="000066"/>
              </a:solidFill>
            </a:endParaRPr>
          </a:p>
          <a:p>
            <a:pPr marL="609600" indent="-609600" eaLnBrk="1" hangingPunct="1">
              <a:lnSpc>
                <a:spcPct val="80000"/>
              </a:lnSpc>
              <a:buClr>
                <a:srgbClr val="CC0000"/>
              </a:buClr>
              <a:buSzTx/>
              <a:buFontTx/>
              <a:buAutoNum type="arabicPeriod"/>
            </a:pPr>
            <a:r>
              <a:rPr lang="en-US" altLang="en-US" sz="2400" b="1">
                <a:solidFill>
                  <a:srgbClr val="000066"/>
                </a:solidFill>
              </a:rPr>
              <a:t>Restorative surgery/illness left untreated</a:t>
            </a:r>
          </a:p>
          <a:p>
            <a:pPr marL="609600" indent="-609600" eaLnBrk="1" hangingPunct="1">
              <a:lnSpc>
                <a:spcPct val="80000"/>
              </a:lnSpc>
              <a:buClr>
                <a:srgbClr val="CC0000"/>
              </a:buClr>
              <a:buSzTx/>
              <a:buFontTx/>
              <a:buAutoNum type="arabicPeriod"/>
            </a:pPr>
            <a:endParaRPr lang="en-US" altLang="en-US" sz="1200" b="1">
              <a:solidFill>
                <a:srgbClr val="000066"/>
              </a:solidFill>
            </a:endParaRPr>
          </a:p>
          <a:p>
            <a:pPr marL="609600" indent="-609600" eaLnBrk="1" hangingPunct="1">
              <a:lnSpc>
                <a:spcPct val="80000"/>
              </a:lnSpc>
              <a:buClr>
                <a:srgbClr val="CC0000"/>
              </a:buClr>
              <a:buSzTx/>
              <a:buFontTx/>
              <a:buAutoNum type="arabicPeriod"/>
            </a:pPr>
            <a:r>
              <a:rPr lang="en-US" altLang="en-US" sz="2400" b="1">
                <a:solidFill>
                  <a:srgbClr val="000066"/>
                </a:solidFill>
              </a:rPr>
              <a:t>Long-term condition</a:t>
            </a:r>
          </a:p>
          <a:p>
            <a:pPr marL="609600" indent="-609600" eaLnBrk="1" hangingPunct="1">
              <a:lnSpc>
                <a:spcPct val="80000"/>
              </a:lnSpc>
            </a:pPr>
            <a:endParaRPr lang="en-US" altLang="en-US" sz="2400">
              <a:solidFill>
                <a:srgbClr val="000066"/>
              </a:solidFill>
            </a:endParaRPr>
          </a:p>
        </p:txBody>
      </p:sp>
    </p:spTree>
  </p:cSld>
  <p:clrMapOvr>
    <a:masterClrMapping/>
  </p:clrMapOvr>
  <p:transition spd="med">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5">
            <a:extLst>
              <a:ext uri="{FF2B5EF4-FFF2-40B4-BE49-F238E27FC236}">
                <a16:creationId xmlns:a16="http://schemas.microsoft.com/office/drawing/2014/main" id="{6479DD61-4DB2-4C5A-8DCB-52671EE9970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755BC4E0-DCE0-4883-BFD0-D6A3AE511429}" type="slidenum">
              <a:rPr lang="en-US" altLang="en-US" sz="1000" smtClean="0">
                <a:latin typeface="Verdana" panose="020B0604030504040204" pitchFamily="34" charset="0"/>
              </a:rPr>
              <a:pPr>
                <a:spcBef>
                  <a:spcPct val="0"/>
                </a:spcBef>
                <a:buClrTx/>
                <a:buSzTx/>
                <a:buFontTx/>
                <a:buNone/>
              </a:pPr>
              <a:t>31</a:t>
            </a:fld>
            <a:endParaRPr lang="en-US" altLang="en-US" sz="1000">
              <a:latin typeface="Verdana" panose="020B0604030504040204" pitchFamily="34" charset="0"/>
            </a:endParaRPr>
          </a:p>
        </p:txBody>
      </p:sp>
      <p:sp>
        <p:nvSpPr>
          <p:cNvPr id="56323" name="Rectangle 2">
            <a:extLst>
              <a:ext uri="{FF2B5EF4-FFF2-40B4-BE49-F238E27FC236}">
                <a16:creationId xmlns:a16="http://schemas.microsoft.com/office/drawing/2014/main" id="{F374CC92-3C77-4363-AE45-6718D9D5A118}"/>
              </a:ext>
            </a:extLst>
          </p:cNvPr>
          <p:cNvSpPr>
            <a:spLocks noGrp="1" noChangeArrowheads="1"/>
          </p:cNvSpPr>
          <p:nvPr>
            <p:ph type="title"/>
          </p:nvPr>
        </p:nvSpPr>
        <p:spPr/>
        <p:txBody>
          <a:bodyPr/>
          <a:lstStyle/>
          <a:p>
            <a:r>
              <a:rPr lang="en-US" sz="3600" b="1" dirty="0">
                <a:solidFill>
                  <a:schemeClr val="hlink"/>
                </a:solidFill>
                <a:effectLst>
                  <a:outerShdw blurRad="38100" dist="38100" dir="2700000" algn="tl">
                    <a:srgbClr val="000000">
                      <a:alpha val="43137"/>
                    </a:srgbClr>
                  </a:outerShdw>
                </a:effectLst>
                <a:ea typeface="+mj-lt"/>
                <a:cs typeface="+mj-lt"/>
              </a:rPr>
              <a:t>INTERMITTENT LEAVE</a:t>
            </a:r>
            <a:r>
              <a:rPr lang="en-US" altLang="en-US" sz="3600" b="1" dirty="0">
                <a:effectLst>
                  <a:outerShdw blurRad="38100" dist="38100" dir="2700000" algn="tl">
                    <a:srgbClr val="000000">
                      <a:alpha val="43137"/>
                    </a:srgbClr>
                  </a:outerShdw>
                </a:effectLst>
              </a:rPr>
              <a:t> </a:t>
            </a:r>
            <a:br>
              <a:rPr lang="en-US" altLang="en-US" sz="3600" b="1" dirty="0">
                <a:effectLst>
                  <a:outerShdw blurRad="38100" dist="38100" dir="2700000" algn="tl">
                    <a:srgbClr val="000000">
                      <a:alpha val="43137"/>
                    </a:srgbClr>
                  </a:outerShdw>
                </a:effectLst>
              </a:rPr>
            </a:br>
            <a:r>
              <a:rPr lang="en-US" altLang="en-US" sz="3600" b="1" dirty="0"/>
              <a:t>(CTFMLA, CTPL, federal FMLA)</a:t>
            </a:r>
            <a:r>
              <a:rPr lang="en-US" altLang="en-US" sz="3600" b="1" dirty="0">
                <a:solidFill>
                  <a:schemeClr val="hlink"/>
                </a:solidFill>
              </a:rPr>
              <a:t> </a:t>
            </a:r>
            <a:endParaRPr lang="en-US" dirty="0"/>
          </a:p>
        </p:txBody>
      </p:sp>
      <p:sp>
        <p:nvSpPr>
          <p:cNvPr id="56324" name="Rectangle 3">
            <a:extLst>
              <a:ext uri="{FF2B5EF4-FFF2-40B4-BE49-F238E27FC236}">
                <a16:creationId xmlns:a16="http://schemas.microsoft.com/office/drawing/2014/main" id="{B6A0BFD8-C0AD-4AF2-B445-CB9878EA1657}"/>
              </a:ext>
            </a:extLst>
          </p:cNvPr>
          <p:cNvSpPr>
            <a:spLocks noGrp="1" noChangeArrowheads="1"/>
          </p:cNvSpPr>
          <p:nvPr>
            <p:ph type="body" idx="1"/>
          </p:nvPr>
        </p:nvSpPr>
        <p:spPr>
          <a:xfrm>
            <a:off x="457200" y="1676400"/>
            <a:ext cx="8153400" cy="4648200"/>
          </a:xfrm>
        </p:spPr>
        <p:txBody>
          <a:bodyPr/>
          <a:lstStyle/>
          <a:p>
            <a:pPr eaLnBrk="1" hangingPunct="1">
              <a:buSzPct val="120000"/>
              <a:buFont typeface="Wingdings" panose="05000000000000000000" pitchFamily="2" charset="2"/>
              <a:buChar char="§"/>
            </a:pPr>
            <a:r>
              <a:rPr lang="en-US" altLang="en-US" b="1" dirty="0">
                <a:solidFill>
                  <a:srgbClr val="000066"/>
                </a:solidFill>
              </a:rPr>
              <a:t>FMLA leave may be taken intermittently or on a reduced schedule leave under certain circumstances</a:t>
            </a:r>
          </a:p>
          <a:p>
            <a:pPr lvl="1" eaLnBrk="1" hangingPunct="1">
              <a:buClr>
                <a:schemeClr val="bg2"/>
              </a:buClr>
              <a:buSzPct val="120000"/>
              <a:buFont typeface="Wingdings" panose="05000000000000000000" pitchFamily="2" charset="2"/>
              <a:buChar char="§"/>
            </a:pPr>
            <a:r>
              <a:rPr lang="en-US" altLang="en-US" b="1" dirty="0">
                <a:solidFill>
                  <a:srgbClr val="000066"/>
                </a:solidFill>
              </a:rPr>
              <a:t>when medically necessary for planned and/or unanticipated medical treatment</a:t>
            </a:r>
          </a:p>
          <a:p>
            <a:pPr lvl="1" eaLnBrk="1" hangingPunct="1">
              <a:buClr>
                <a:schemeClr val="bg2"/>
              </a:buClr>
              <a:buSzPct val="120000"/>
              <a:buFont typeface="Wingdings" panose="05000000000000000000" pitchFamily="2" charset="2"/>
              <a:buChar char="§"/>
            </a:pPr>
            <a:r>
              <a:rPr lang="en-US" altLang="en-US" b="1" dirty="0">
                <a:solidFill>
                  <a:srgbClr val="000066"/>
                </a:solidFill>
              </a:rPr>
              <a:t>for recovery from treatment or recovery from a serious health condition</a:t>
            </a:r>
          </a:p>
          <a:p>
            <a:pPr lvl="1" eaLnBrk="1" hangingPunct="1">
              <a:buClr>
                <a:schemeClr val="bg2"/>
              </a:buClr>
              <a:buSzPct val="120000"/>
              <a:buFont typeface="Wingdings" panose="05000000000000000000" pitchFamily="2" charset="2"/>
              <a:buChar char="§"/>
            </a:pPr>
            <a:r>
              <a:rPr lang="en-US" altLang="en-US" b="1" dirty="0">
                <a:solidFill>
                  <a:srgbClr val="000066"/>
                </a:solidFill>
              </a:rPr>
              <a:t>for the care and comfort of a family member</a:t>
            </a:r>
          </a:p>
          <a:p>
            <a:pPr lvl="1" eaLnBrk="1" hangingPunct="1">
              <a:buClr>
                <a:schemeClr val="bg2"/>
              </a:buClr>
              <a:buSzPct val="120000"/>
              <a:buFont typeface="Wingdings" panose="05000000000000000000" pitchFamily="2" charset="2"/>
              <a:buChar char="§"/>
            </a:pPr>
            <a:r>
              <a:rPr lang="en-US" altLang="en-US" b="1" dirty="0">
                <a:solidFill>
                  <a:srgbClr val="000066"/>
                </a:solidFill>
              </a:rPr>
              <a:t>for absences where employee or family member is incapacitated</a:t>
            </a:r>
            <a:r>
              <a:rPr lang="en-US" altLang="en-US" dirty="0"/>
              <a:t>    </a:t>
            </a:r>
          </a:p>
        </p:txBody>
      </p:sp>
    </p:spTree>
  </p:cSld>
  <p:clrMapOvr>
    <a:masterClrMapping/>
  </p:clrMapOvr>
  <p:transition spd="med">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647F0A09-4FAA-40CC-BE72-847A63479BB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E044B3C-E134-4204-A16E-79C51DA5350F}" type="slidenum">
              <a:rPr lang="en-US" altLang="en-US" sz="1000" smtClean="0">
                <a:latin typeface="Verdana" panose="020B0604030504040204" pitchFamily="34" charset="0"/>
              </a:rPr>
              <a:pPr>
                <a:spcBef>
                  <a:spcPct val="0"/>
                </a:spcBef>
                <a:buClrTx/>
                <a:buSzTx/>
                <a:buFontTx/>
                <a:buNone/>
              </a:pPr>
              <a:t>32</a:t>
            </a:fld>
            <a:endParaRPr lang="en-US" altLang="en-US" sz="1000">
              <a:latin typeface="Verdana" panose="020B0604030504040204" pitchFamily="34" charset="0"/>
            </a:endParaRPr>
          </a:p>
        </p:txBody>
      </p:sp>
      <p:sp>
        <p:nvSpPr>
          <p:cNvPr id="58371" name="Rectangle 2">
            <a:extLst>
              <a:ext uri="{FF2B5EF4-FFF2-40B4-BE49-F238E27FC236}">
                <a16:creationId xmlns:a16="http://schemas.microsoft.com/office/drawing/2014/main" id="{6B6129C3-858B-4A2D-8D3F-83200B3578D9}"/>
              </a:ext>
            </a:extLst>
          </p:cNvPr>
          <p:cNvSpPr>
            <a:spLocks noGrp="1" noChangeArrowheads="1"/>
          </p:cNvSpPr>
          <p:nvPr>
            <p:ph type="title"/>
          </p:nvPr>
        </p:nvSpPr>
        <p:spPr>
          <a:xfrm>
            <a:off x="457200" y="304800"/>
            <a:ext cx="8229600" cy="1139825"/>
          </a:xfrm>
        </p:spPr>
        <p:txBody>
          <a:bodyPr/>
          <a:lstStyle/>
          <a:p>
            <a:pPr eaLnBrk="1" hangingPunct="1"/>
            <a:r>
              <a:rPr lang="en-US" altLang="en-US" b="1" dirty="0">
                <a:solidFill>
                  <a:schemeClr val="hlink"/>
                </a:solidFill>
                <a:effectLst>
                  <a:outerShdw blurRad="38100" dist="38100" dir="2700000" algn="tl">
                    <a:srgbClr val="000000">
                      <a:alpha val="43137"/>
                    </a:srgbClr>
                  </a:outerShdw>
                </a:effectLst>
              </a:rPr>
              <a:t>INTERMITTENT LEAVE</a:t>
            </a:r>
          </a:p>
        </p:txBody>
      </p:sp>
      <p:sp>
        <p:nvSpPr>
          <p:cNvPr id="58372" name="Rectangle 3">
            <a:extLst>
              <a:ext uri="{FF2B5EF4-FFF2-40B4-BE49-F238E27FC236}">
                <a16:creationId xmlns:a16="http://schemas.microsoft.com/office/drawing/2014/main" id="{9AE41B8E-0D0C-4ACC-970A-386D7CDC469C}"/>
              </a:ext>
            </a:extLst>
          </p:cNvPr>
          <p:cNvSpPr>
            <a:spLocks noGrp="1" noChangeArrowheads="1"/>
          </p:cNvSpPr>
          <p:nvPr>
            <p:ph type="body" idx="1"/>
          </p:nvPr>
        </p:nvSpPr>
        <p:spPr>
          <a:xfrm>
            <a:off x="457200" y="2057400"/>
            <a:ext cx="8229600" cy="4073525"/>
          </a:xfrm>
        </p:spPr>
        <p:txBody>
          <a:bodyPr/>
          <a:lstStyle/>
          <a:p>
            <a:pPr eaLnBrk="1" hangingPunct="1"/>
            <a:r>
              <a:rPr lang="en-US" altLang="en-US" b="1" dirty="0">
                <a:solidFill>
                  <a:srgbClr val="000066"/>
                </a:solidFill>
              </a:rPr>
              <a:t>If an employee needs leave intermittently or on a reduced schedule for planned medical treatment </a:t>
            </a:r>
          </a:p>
          <a:p>
            <a:pPr lvl="1" eaLnBrk="1" hangingPunct="1">
              <a:buFont typeface="Wingdings" panose="05000000000000000000" pitchFamily="2" charset="2"/>
              <a:buNone/>
            </a:pPr>
            <a:endParaRPr lang="en-US" altLang="en-US" sz="1400" b="1" dirty="0">
              <a:solidFill>
                <a:srgbClr val="000066"/>
              </a:solidFill>
            </a:endParaRPr>
          </a:p>
          <a:p>
            <a:pPr lvl="1" eaLnBrk="1" hangingPunct="1">
              <a:buFont typeface="Wingdings" panose="05000000000000000000" pitchFamily="2" charset="2"/>
              <a:buNone/>
            </a:pPr>
            <a:r>
              <a:rPr lang="en-US" altLang="en-US" sz="2800" b="1" dirty="0">
                <a:solidFill>
                  <a:srgbClr val="000066"/>
                </a:solidFill>
              </a:rPr>
              <a:t>- the employee </a:t>
            </a:r>
            <a:r>
              <a:rPr lang="en-US" altLang="en-US" sz="2800" b="1" u="sng" dirty="0">
                <a:solidFill>
                  <a:srgbClr val="000066"/>
                </a:solidFill>
              </a:rPr>
              <a:t>must make a reasonable effort</a:t>
            </a:r>
            <a:r>
              <a:rPr lang="en-US" altLang="en-US" sz="2800" b="1" dirty="0">
                <a:solidFill>
                  <a:srgbClr val="000066"/>
                </a:solidFill>
              </a:rPr>
              <a:t> to schedule the treatment so as not to unduly disrupt the employer’s operations</a:t>
            </a:r>
            <a:endParaRPr lang="en-US" altLang="en-US" sz="2800" b="1" dirty="0">
              <a:solidFill>
                <a:srgbClr val="000066"/>
              </a:solidFill>
              <a:cs typeface="Calibri"/>
            </a:endParaRPr>
          </a:p>
          <a:p>
            <a:pPr eaLnBrk="1" hangingPunct="1"/>
            <a:endParaRPr lang="en-US" altLang="en-US" b="1" dirty="0">
              <a:solidFill>
                <a:srgbClr val="000066"/>
              </a:solidFill>
            </a:endParaRPr>
          </a:p>
        </p:txBody>
      </p:sp>
    </p:spTree>
  </p:cSld>
  <p:clrMapOvr>
    <a:masterClrMapping/>
  </p:clrMapOvr>
  <p:transition spd="med">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5">
            <a:extLst>
              <a:ext uri="{FF2B5EF4-FFF2-40B4-BE49-F238E27FC236}">
                <a16:creationId xmlns:a16="http://schemas.microsoft.com/office/drawing/2014/main" id="{CE8D5744-6AB8-47FA-852F-A95EFB016C9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8D53298-DD15-41AC-97F6-42B0402F0B27}" type="slidenum">
              <a:rPr lang="en-US" altLang="en-US" sz="1000" smtClean="0">
                <a:latin typeface="Verdana" panose="020B0604030504040204" pitchFamily="34" charset="0"/>
              </a:rPr>
              <a:pPr>
                <a:spcBef>
                  <a:spcPct val="0"/>
                </a:spcBef>
                <a:buClrTx/>
                <a:buSzTx/>
                <a:buFontTx/>
                <a:buNone/>
              </a:pPr>
              <a:t>33</a:t>
            </a:fld>
            <a:endParaRPr lang="en-US" altLang="en-US" sz="1000">
              <a:latin typeface="Verdana" panose="020B0604030504040204" pitchFamily="34" charset="0"/>
            </a:endParaRPr>
          </a:p>
        </p:txBody>
      </p:sp>
      <p:sp>
        <p:nvSpPr>
          <p:cNvPr id="59395" name="Rectangle 2">
            <a:extLst>
              <a:ext uri="{FF2B5EF4-FFF2-40B4-BE49-F238E27FC236}">
                <a16:creationId xmlns:a16="http://schemas.microsoft.com/office/drawing/2014/main" id="{BA5E0C87-CD76-4C8C-991C-E796DF890274}"/>
              </a:ext>
            </a:extLst>
          </p:cNvPr>
          <p:cNvSpPr>
            <a:spLocks noGrp="1" noChangeArrowheads="1"/>
          </p:cNvSpPr>
          <p:nvPr>
            <p:ph type="title"/>
          </p:nvPr>
        </p:nvSpPr>
        <p:spPr>
          <a:xfrm>
            <a:off x="533400" y="381000"/>
            <a:ext cx="8229600" cy="987425"/>
          </a:xfrm>
        </p:spPr>
        <p:txBody>
          <a:bodyPr/>
          <a:lstStyle/>
          <a:p>
            <a:pPr eaLnBrk="1" hangingPunct="1"/>
            <a:r>
              <a:rPr lang="en-US" altLang="en-US" sz="4800" b="1" dirty="0">
                <a:solidFill>
                  <a:schemeClr val="hlink"/>
                </a:solidFill>
                <a:effectLst>
                  <a:outerShdw blurRad="38100" dist="38100" dir="2700000" algn="tl">
                    <a:srgbClr val="000000">
                      <a:alpha val="43137"/>
                    </a:srgbClr>
                  </a:outerShdw>
                </a:effectLst>
              </a:rPr>
              <a:t>INTERMITTENT LEAVE</a:t>
            </a:r>
            <a:endParaRPr lang="en-US" altLang="en-US" sz="4000" b="1" dirty="0">
              <a:solidFill>
                <a:schemeClr val="hlink"/>
              </a:solidFill>
              <a:effectLst>
                <a:outerShdw blurRad="38100" dist="38100" dir="2700000" algn="tl">
                  <a:srgbClr val="000000">
                    <a:alpha val="43137"/>
                  </a:srgbClr>
                </a:outerShdw>
              </a:effectLst>
            </a:endParaRPr>
          </a:p>
        </p:txBody>
      </p:sp>
      <p:sp>
        <p:nvSpPr>
          <p:cNvPr id="59396" name="Rectangle 3">
            <a:extLst>
              <a:ext uri="{FF2B5EF4-FFF2-40B4-BE49-F238E27FC236}">
                <a16:creationId xmlns:a16="http://schemas.microsoft.com/office/drawing/2014/main" id="{6DE7BA0F-EB07-41FC-B2E2-130F704F9955}"/>
              </a:ext>
            </a:extLst>
          </p:cNvPr>
          <p:cNvSpPr>
            <a:spLocks noGrp="1" noChangeArrowheads="1"/>
          </p:cNvSpPr>
          <p:nvPr>
            <p:ph type="body" idx="1"/>
          </p:nvPr>
        </p:nvSpPr>
        <p:spPr>
          <a:xfrm>
            <a:off x="457200" y="1905000"/>
            <a:ext cx="8305800" cy="4572000"/>
          </a:xfrm>
        </p:spPr>
        <p:txBody>
          <a:bodyPr/>
          <a:lstStyle/>
          <a:p>
            <a:pPr eaLnBrk="1" hangingPunct="1">
              <a:spcBef>
                <a:spcPts val="1200"/>
              </a:spcBef>
              <a:buSzPct val="120000"/>
              <a:buFont typeface="Wingdings" panose="05000000000000000000" pitchFamily="2" charset="2"/>
              <a:buChar char="§"/>
            </a:pPr>
            <a:r>
              <a:rPr lang="en-US" altLang="en-US" sz="3200" b="1" dirty="0">
                <a:solidFill>
                  <a:srgbClr val="000066"/>
                </a:solidFill>
              </a:rPr>
              <a:t>Employer cannot ask for a doctor’s note for each intermittent FMLA absence</a:t>
            </a:r>
          </a:p>
          <a:p>
            <a:pPr marL="1279525" lvl="2" indent="-514350">
              <a:buClr>
                <a:srgbClr val="666699"/>
              </a:buClr>
              <a:buSzPct val="100000"/>
              <a:buFont typeface="Wingdings" panose="05000000000000000000" pitchFamily="2" charset="2"/>
              <a:buChar char="§"/>
            </a:pPr>
            <a:r>
              <a:rPr lang="en-US" altLang="en-US" sz="2800" b="1" dirty="0">
                <a:solidFill>
                  <a:srgbClr val="000066"/>
                </a:solidFill>
              </a:rPr>
              <a:t>must rely on medical certification or recertification forms</a:t>
            </a:r>
          </a:p>
          <a:p>
            <a:pPr eaLnBrk="1" hangingPunct="1">
              <a:spcBef>
                <a:spcPts val="1200"/>
              </a:spcBef>
              <a:buSzPct val="120000"/>
              <a:buFont typeface="Wingdings" panose="05000000000000000000" pitchFamily="2" charset="2"/>
              <a:buChar char="§"/>
            </a:pPr>
            <a:endParaRPr lang="en-US" altLang="en-US" sz="3200" b="1" dirty="0">
              <a:solidFill>
                <a:srgbClr val="000066"/>
              </a:solidFill>
            </a:endParaRPr>
          </a:p>
          <a:p>
            <a:pPr eaLnBrk="1" hangingPunct="1">
              <a:buFont typeface="Wingdings" panose="05000000000000000000" pitchFamily="2" charset="2"/>
              <a:buChar char="§"/>
            </a:pPr>
            <a:endParaRPr lang="en-US" altLang="en-US" b="1" dirty="0">
              <a:solidFill>
                <a:srgbClr val="000066"/>
              </a:solidFill>
            </a:endParaRPr>
          </a:p>
        </p:txBody>
      </p:sp>
    </p:spTree>
  </p:cSld>
  <p:clrMapOvr>
    <a:masterClrMapping/>
  </p:clrMapOvr>
  <p:transition spd="med">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5">
            <a:extLst>
              <a:ext uri="{FF2B5EF4-FFF2-40B4-BE49-F238E27FC236}">
                <a16:creationId xmlns:a16="http://schemas.microsoft.com/office/drawing/2014/main" id="{D6682BA0-E37B-498A-8DAA-5A82B48F655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6CB3009-9875-4BB4-A085-120B57F15B2D}" type="slidenum">
              <a:rPr lang="en-US" altLang="en-US" sz="1000" smtClean="0">
                <a:latin typeface="Verdana" panose="020B0604030504040204" pitchFamily="34" charset="0"/>
              </a:rPr>
              <a:pPr>
                <a:spcBef>
                  <a:spcPct val="0"/>
                </a:spcBef>
                <a:buClrTx/>
                <a:buSzTx/>
                <a:buFontTx/>
                <a:buNone/>
              </a:pPr>
              <a:t>34</a:t>
            </a:fld>
            <a:endParaRPr lang="en-US" altLang="en-US" sz="1000">
              <a:latin typeface="Verdana" panose="020B0604030504040204" pitchFamily="34" charset="0"/>
            </a:endParaRPr>
          </a:p>
        </p:txBody>
      </p:sp>
      <p:sp>
        <p:nvSpPr>
          <p:cNvPr id="61443" name="Rectangle 2">
            <a:extLst>
              <a:ext uri="{FF2B5EF4-FFF2-40B4-BE49-F238E27FC236}">
                <a16:creationId xmlns:a16="http://schemas.microsoft.com/office/drawing/2014/main" id="{D124FC6F-877B-471A-863C-03C49EE3E44F}"/>
              </a:ext>
            </a:extLst>
          </p:cNvPr>
          <p:cNvSpPr>
            <a:spLocks noGrp="1" noChangeArrowheads="1"/>
          </p:cNvSpPr>
          <p:nvPr>
            <p:ph type="title"/>
          </p:nvPr>
        </p:nvSpPr>
        <p:spPr>
          <a:xfrm>
            <a:off x="609600" y="457200"/>
            <a:ext cx="7924800" cy="1052513"/>
          </a:xfrm>
        </p:spPr>
        <p:txBody>
          <a:bodyPr/>
          <a:lstStyle/>
          <a:p>
            <a:pPr eaLnBrk="1" hangingPunct="1"/>
            <a:r>
              <a:rPr lang="en-US" altLang="en-US" sz="4000" b="1" dirty="0">
                <a:effectLst>
                  <a:outerShdw blurRad="38100" dist="38100" dir="2700000" algn="tl">
                    <a:srgbClr val="000000">
                      <a:alpha val="43137"/>
                    </a:srgbClr>
                  </a:outerShdw>
                </a:effectLst>
              </a:rPr>
              <a:t>EMPLOYEE NOTICE –</a:t>
            </a:r>
            <a:br>
              <a:rPr lang="en-US" altLang="en-US" sz="4000" b="1" dirty="0">
                <a:effectLst>
                  <a:outerShdw blurRad="38100" dist="38100" dir="2700000" algn="tl">
                    <a:srgbClr val="000000">
                      <a:alpha val="43137"/>
                    </a:srgbClr>
                  </a:outerShdw>
                </a:effectLst>
              </a:rPr>
            </a:br>
            <a:r>
              <a:rPr lang="en-US" altLang="en-US" sz="4000" b="1" dirty="0">
                <a:effectLst>
                  <a:outerShdw blurRad="38100" dist="38100" dir="2700000" algn="tl">
                    <a:srgbClr val="000000">
                      <a:alpha val="43137"/>
                    </a:srgbClr>
                  </a:outerShdw>
                </a:effectLst>
              </a:rPr>
              <a:t>INITIATING THE LEAVE</a:t>
            </a:r>
          </a:p>
        </p:txBody>
      </p:sp>
      <p:sp>
        <p:nvSpPr>
          <p:cNvPr id="61444" name="Rectangle 3">
            <a:extLst>
              <a:ext uri="{FF2B5EF4-FFF2-40B4-BE49-F238E27FC236}">
                <a16:creationId xmlns:a16="http://schemas.microsoft.com/office/drawing/2014/main" id="{86BD0832-79EB-4BCF-A75D-47B762C4CDC1}"/>
              </a:ext>
            </a:extLst>
          </p:cNvPr>
          <p:cNvSpPr>
            <a:spLocks noGrp="1" noChangeArrowheads="1"/>
          </p:cNvSpPr>
          <p:nvPr>
            <p:ph type="body" idx="1"/>
          </p:nvPr>
        </p:nvSpPr>
        <p:spPr>
          <a:xfrm>
            <a:off x="533400" y="1752600"/>
            <a:ext cx="7693025" cy="4800600"/>
          </a:xfrm>
        </p:spPr>
        <p:txBody>
          <a:bodyPr/>
          <a:lstStyle/>
          <a:p>
            <a:pPr eaLnBrk="1" hangingPunct="1">
              <a:buSzPct val="120000"/>
              <a:buFont typeface="Wingdings" panose="05000000000000000000" pitchFamily="2" charset="2"/>
              <a:buChar char="§"/>
            </a:pPr>
            <a:r>
              <a:rPr lang="en-US" altLang="en-US" sz="3200" b="1" dirty="0">
                <a:solidFill>
                  <a:srgbClr val="000066"/>
                </a:solidFill>
              </a:rPr>
              <a:t>When the need for leave is FORESEEABLE:</a:t>
            </a:r>
          </a:p>
          <a:p>
            <a:pPr lvl="1" eaLnBrk="1" hangingPunct="1">
              <a:buClr>
                <a:schemeClr val="bg2"/>
              </a:buClr>
              <a:buSzPct val="120000"/>
              <a:buFont typeface="Wingdings" panose="05000000000000000000" pitchFamily="2" charset="2"/>
              <a:buChar char="§"/>
            </a:pPr>
            <a:r>
              <a:rPr lang="en-US" altLang="en-US" sz="2800" b="1" dirty="0">
                <a:solidFill>
                  <a:srgbClr val="000066"/>
                </a:solidFill>
              </a:rPr>
              <a:t>Typically, </a:t>
            </a:r>
            <a:r>
              <a:rPr lang="en-US" altLang="en-US" sz="2800" b="1" u="sng" dirty="0">
                <a:solidFill>
                  <a:srgbClr val="000066"/>
                </a:solidFill>
              </a:rPr>
              <a:t>30</a:t>
            </a:r>
            <a:r>
              <a:rPr lang="en-US" altLang="en-US" sz="2800" b="1" dirty="0">
                <a:solidFill>
                  <a:srgbClr val="000066"/>
                </a:solidFill>
              </a:rPr>
              <a:t> days advance request</a:t>
            </a:r>
            <a:endParaRPr lang="en-US" altLang="en-US" sz="2800" b="1" dirty="0">
              <a:solidFill>
                <a:srgbClr val="000066"/>
              </a:solidFill>
              <a:cs typeface="Calibri"/>
            </a:endParaRPr>
          </a:p>
          <a:p>
            <a:pPr eaLnBrk="1" hangingPunct="1">
              <a:buSzPct val="120000"/>
              <a:buFont typeface="Wingdings" panose="05000000000000000000" pitchFamily="2" charset="2"/>
              <a:buChar char="§"/>
            </a:pPr>
            <a:endParaRPr lang="en-US" altLang="en-US" b="1" dirty="0">
              <a:solidFill>
                <a:srgbClr val="000066"/>
              </a:solidFill>
            </a:endParaRPr>
          </a:p>
          <a:p>
            <a:pPr eaLnBrk="1" hangingPunct="1">
              <a:buSzPct val="120000"/>
              <a:buFont typeface="Wingdings" panose="05000000000000000000" pitchFamily="2" charset="2"/>
              <a:buChar char="§"/>
            </a:pPr>
            <a:r>
              <a:rPr lang="en-US" altLang="en-US" sz="3200" b="1" dirty="0">
                <a:solidFill>
                  <a:srgbClr val="000066"/>
                </a:solidFill>
              </a:rPr>
              <a:t>When the need for leave is NOT FORESEEABLE:</a:t>
            </a:r>
            <a:endParaRPr lang="en-US" altLang="en-US" sz="3200" b="1" dirty="0">
              <a:solidFill>
                <a:srgbClr val="000066"/>
              </a:solidFill>
              <a:cs typeface="Calibri"/>
            </a:endParaRPr>
          </a:p>
          <a:p>
            <a:pPr lvl="1" eaLnBrk="1" hangingPunct="1">
              <a:buClr>
                <a:schemeClr val="bg2"/>
              </a:buClr>
              <a:buSzPct val="120000"/>
              <a:buFont typeface="Wingdings" panose="05000000000000000000" pitchFamily="2" charset="2"/>
              <a:buChar char="§"/>
            </a:pPr>
            <a:r>
              <a:rPr lang="en-US" altLang="en-US" sz="2800" b="1" dirty="0">
                <a:solidFill>
                  <a:srgbClr val="000066"/>
                </a:solidFill>
              </a:rPr>
              <a:t>Notify employer as soon as practicable</a:t>
            </a:r>
            <a:endParaRPr lang="en-US" altLang="en-US" sz="2800" b="1" dirty="0">
              <a:solidFill>
                <a:srgbClr val="000066"/>
              </a:solidFill>
              <a:cs typeface="Calibri"/>
            </a:endParaRPr>
          </a:p>
          <a:p>
            <a:pPr lvl="1" eaLnBrk="1" hangingPunct="1">
              <a:buClr>
                <a:schemeClr val="bg2"/>
              </a:buClr>
              <a:buSzPct val="120000"/>
              <a:buFont typeface="Wingdings" panose="05000000000000000000" pitchFamily="2" charset="2"/>
              <a:buChar char="§"/>
            </a:pPr>
            <a:r>
              <a:rPr lang="en-US" altLang="en-US" sz="2800" b="1" dirty="0">
                <a:solidFill>
                  <a:srgbClr val="000066"/>
                </a:solidFill>
              </a:rPr>
              <a:t>Request need not mention FMLA initially</a:t>
            </a:r>
            <a:endParaRPr lang="en-US" altLang="en-US" sz="2800" b="1" dirty="0">
              <a:solidFill>
                <a:srgbClr val="000066"/>
              </a:solidFill>
              <a:cs typeface="Calibri"/>
            </a:endParaRPr>
          </a:p>
        </p:txBody>
      </p:sp>
    </p:spTree>
  </p:cSld>
  <p:clrMapOvr>
    <a:masterClrMapping/>
  </p:clrMapOvr>
  <p:transition spd="med">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a:extLst>
              <a:ext uri="{FF2B5EF4-FFF2-40B4-BE49-F238E27FC236}">
                <a16:creationId xmlns:a16="http://schemas.microsoft.com/office/drawing/2014/main" id="{E33B3AE0-56E6-4E3B-AE64-1044D6EA06D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23D72A5-506F-463F-9AEA-80F3AC6809FF}" type="slidenum">
              <a:rPr lang="en-US" altLang="en-US" sz="1000" smtClean="0">
                <a:latin typeface="Verdana" panose="020B0604030504040204" pitchFamily="34" charset="0"/>
              </a:rPr>
              <a:pPr>
                <a:spcBef>
                  <a:spcPct val="0"/>
                </a:spcBef>
                <a:buClrTx/>
                <a:buSzTx/>
                <a:buFontTx/>
                <a:buNone/>
              </a:pPr>
              <a:t>35</a:t>
            </a:fld>
            <a:endParaRPr lang="en-US" altLang="en-US" sz="1000">
              <a:latin typeface="Verdana" panose="020B0604030504040204" pitchFamily="34" charset="0"/>
            </a:endParaRPr>
          </a:p>
        </p:txBody>
      </p:sp>
      <p:sp>
        <p:nvSpPr>
          <p:cNvPr id="63491" name="Rectangle 2">
            <a:extLst>
              <a:ext uri="{FF2B5EF4-FFF2-40B4-BE49-F238E27FC236}">
                <a16:creationId xmlns:a16="http://schemas.microsoft.com/office/drawing/2014/main" id="{2854056C-04C3-40A5-A13C-0D52B6823417}"/>
              </a:ext>
            </a:extLst>
          </p:cNvPr>
          <p:cNvSpPr>
            <a:spLocks noGrp="1" noChangeArrowheads="1"/>
          </p:cNvSpPr>
          <p:nvPr>
            <p:ph type="title"/>
          </p:nvPr>
        </p:nvSpPr>
        <p:spPr/>
        <p:txBody>
          <a:bodyPr/>
          <a:lstStyle/>
          <a:p>
            <a:pPr eaLnBrk="1" hangingPunct="1"/>
            <a:r>
              <a:rPr lang="en-US" altLang="en-US" sz="4000" b="1" dirty="0">
                <a:effectLst>
                  <a:outerShdw blurRad="38100" dist="38100" dir="2700000" algn="tl">
                    <a:srgbClr val="000000">
                      <a:alpha val="43137"/>
                    </a:srgbClr>
                  </a:outerShdw>
                </a:effectLst>
              </a:rPr>
              <a:t>EMPLOYEE NOTICE</a:t>
            </a:r>
          </a:p>
        </p:txBody>
      </p:sp>
      <p:sp>
        <p:nvSpPr>
          <p:cNvPr id="63492" name="Rectangle 3">
            <a:extLst>
              <a:ext uri="{FF2B5EF4-FFF2-40B4-BE49-F238E27FC236}">
                <a16:creationId xmlns:a16="http://schemas.microsoft.com/office/drawing/2014/main" id="{0259EC32-9E72-4143-BF7C-FEC7A05995D2}"/>
              </a:ext>
            </a:extLst>
          </p:cNvPr>
          <p:cNvSpPr>
            <a:spLocks noGrp="1" noChangeArrowheads="1"/>
          </p:cNvSpPr>
          <p:nvPr>
            <p:ph type="body" idx="1"/>
          </p:nvPr>
        </p:nvSpPr>
        <p:spPr>
          <a:xfrm>
            <a:off x="457200" y="1524000"/>
            <a:ext cx="8382000" cy="4191000"/>
          </a:xfrm>
        </p:spPr>
        <p:txBody>
          <a:bodyPr/>
          <a:lstStyle/>
          <a:p>
            <a:pPr>
              <a:buSzPct val="130000"/>
              <a:buFont typeface="Wingdings" panose="05000000000000000000" pitchFamily="2" charset="2"/>
              <a:buChar char="§"/>
            </a:pPr>
            <a:r>
              <a:rPr lang="en-US" altLang="en-US" sz="2400" b="1" u="sng" dirty="0">
                <a:solidFill>
                  <a:srgbClr val="000066"/>
                </a:solidFill>
              </a:rPr>
              <a:t>Verbal notice</a:t>
            </a:r>
            <a:r>
              <a:rPr lang="en-US" altLang="en-US" sz="2400" b="1" dirty="0">
                <a:solidFill>
                  <a:srgbClr val="000066"/>
                </a:solidFill>
              </a:rPr>
              <a:t> is sufficient</a:t>
            </a:r>
          </a:p>
          <a:p>
            <a:pPr lvl="1">
              <a:buSzPct val="130000"/>
              <a:buFont typeface="Wingdings" panose="05000000000000000000" pitchFamily="2" charset="2"/>
              <a:buChar char="§"/>
            </a:pPr>
            <a:r>
              <a:rPr lang="en-US" altLang="en-US" b="1" dirty="0">
                <a:solidFill>
                  <a:srgbClr val="000066"/>
                </a:solidFill>
              </a:rPr>
              <a:t>Employee request need not mention FMLA specifically, only that leave is needed for an FMLA qualifying reason</a:t>
            </a:r>
          </a:p>
          <a:p>
            <a:pPr marL="603250" lvl="2" indent="-255588">
              <a:spcBef>
                <a:spcPts val="400"/>
              </a:spcBef>
              <a:buSzPct val="130000"/>
              <a:buFont typeface="Wingdings" panose="05000000000000000000" pitchFamily="2" charset="2"/>
              <a:buChar char="§"/>
            </a:pPr>
            <a:endParaRPr lang="en-US" altLang="en-US" sz="1000" b="1" dirty="0">
              <a:solidFill>
                <a:srgbClr val="000066"/>
              </a:solidFill>
            </a:endParaRPr>
          </a:p>
          <a:p>
            <a:pPr>
              <a:lnSpc>
                <a:spcPct val="90000"/>
              </a:lnSpc>
              <a:spcAft>
                <a:spcPts val="600"/>
              </a:spcAft>
              <a:buSzPct val="130000"/>
              <a:buFont typeface="Wingdings" panose="05000000000000000000" pitchFamily="2" charset="2"/>
              <a:buChar char="§"/>
            </a:pPr>
            <a:r>
              <a:rPr lang="en-US" altLang="en-US" sz="2400" b="1" dirty="0">
                <a:solidFill>
                  <a:srgbClr val="000066"/>
                </a:solidFill>
              </a:rPr>
              <a:t>If employee calling in absent - must give </a:t>
            </a:r>
            <a:r>
              <a:rPr lang="en-US" altLang="en-US" sz="2400" b="1" u="sng" dirty="0">
                <a:solidFill>
                  <a:srgbClr val="000066"/>
                </a:solidFill>
              </a:rPr>
              <a:t>adequate information</a:t>
            </a:r>
            <a:r>
              <a:rPr lang="en-US" altLang="en-US" sz="2400" b="1" dirty="0">
                <a:solidFill>
                  <a:srgbClr val="000066"/>
                </a:solidFill>
              </a:rPr>
              <a:t> to indicate illness/injury may be FMLA qualifying</a:t>
            </a:r>
          </a:p>
          <a:p>
            <a:pPr lvl="1">
              <a:lnSpc>
                <a:spcPct val="90000"/>
              </a:lnSpc>
              <a:spcAft>
                <a:spcPts val="600"/>
              </a:spcAft>
              <a:buSzPct val="130000"/>
              <a:buFont typeface="Wingdings" panose="05000000000000000000" pitchFamily="2" charset="2"/>
              <a:buChar char="§"/>
            </a:pPr>
            <a:r>
              <a:rPr lang="en-US" altLang="en-US" b="1" dirty="0">
                <a:solidFill>
                  <a:srgbClr val="000066"/>
                </a:solidFill>
              </a:rPr>
              <a:t>“I am sick” is not enough</a:t>
            </a:r>
          </a:p>
          <a:p>
            <a:pPr lvl="1">
              <a:lnSpc>
                <a:spcPct val="90000"/>
              </a:lnSpc>
              <a:spcAft>
                <a:spcPts val="600"/>
              </a:spcAft>
              <a:buSzPct val="130000"/>
              <a:buFont typeface="Wingdings" panose="05000000000000000000" pitchFamily="2" charset="2"/>
              <a:buChar char="§"/>
            </a:pPr>
            <a:r>
              <a:rPr lang="en-US" altLang="en-US" b="1" dirty="0">
                <a:solidFill>
                  <a:srgbClr val="000066"/>
                </a:solidFill>
              </a:rPr>
              <a:t>If employee mentions specific medical condition – give FMLA paperwork</a:t>
            </a:r>
          </a:p>
        </p:txBody>
      </p:sp>
    </p:spTree>
  </p:cSld>
  <p:clrMapOvr>
    <a:masterClrMapping/>
  </p:clrMapOvr>
  <p:transition spd="med">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id="{D8BA11A8-3EFA-4BCF-A9B3-0B2C72040B98}"/>
              </a:ext>
            </a:extLst>
          </p:cNvPr>
          <p:cNvSpPr>
            <a:spLocks noGrp="1" noChangeArrowheads="1"/>
          </p:cNvSpPr>
          <p:nvPr>
            <p:ph type="title"/>
          </p:nvPr>
        </p:nvSpPr>
        <p:spPr>
          <a:xfrm>
            <a:off x="381000" y="685800"/>
            <a:ext cx="8534400" cy="655638"/>
          </a:xfrm>
        </p:spPr>
        <p:txBody>
          <a:bodyPr/>
          <a:lstStyle/>
          <a:p>
            <a:r>
              <a:rPr lang="en-US" altLang="en-US" sz="4000" b="1" dirty="0">
                <a:effectLst>
                  <a:outerShdw blurRad="38100" dist="38100" dir="2700000" algn="tl">
                    <a:srgbClr val="000000">
                      <a:alpha val="43137"/>
                    </a:srgbClr>
                  </a:outerShdw>
                </a:effectLst>
              </a:rPr>
              <a:t>EMPLOYEE NOTICE</a:t>
            </a:r>
          </a:p>
        </p:txBody>
      </p:sp>
      <p:sp>
        <p:nvSpPr>
          <p:cNvPr id="64515" name="Content Placeholder 2">
            <a:extLst>
              <a:ext uri="{FF2B5EF4-FFF2-40B4-BE49-F238E27FC236}">
                <a16:creationId xmlns:a16="http://schemas.microsoft.com/office/drawing/2014/main" id="{56FCDE20-7A49-4828-88C3-F799EE625079}"/>
              </a:ext>
            </a:extLst>
          </p:cNvPr>
          <p:cNvSpPr>
            <a:spLocks noGrp="1" noChangeArrowheads="1"/>
          </p:cNvSpPr>
          <p:nvPr>
            <p:ph idx="1"/>
          </p:nvPr>
        </p:nvSpPr>
        <p:spPr/>
        <p:txBody>
          <a:bodyPr/>
          <a:lstStyle/>
          <a:p>
            <a:pPr>
              <a:buSzPct val="100000"/>
              <a:buFont typeface="Wingdings" panose="05000000000000000000" pitchFamily="2" charset="2"/>
              <a:buChar char="§"/>
            </a:pPr>
            <a:endParaRPr lang="en-US" altLang="en-US" sz="1200" b="1" dirty="0">
              <a:solidFill>
                <a:srgbClr val="000066"/>
              </a:solidFill>
            </a:endParaRPr>
          </a:p>
          <a:p>
            <a:pPr>
              <a:buSzPct val="100000"/>
              <a:buFont typeface="Wingdings" panose="05000000000000000000" pitchFamily="2" charset="2"/>
              <a:buChar char="§"/>
            </a:pPr>
            <a:r>
              <a:rPr lang="en-US" altLang="en-US" b="1" dirty="0">
                <a:solidFill>
                  <a:srgbClr val="000066"/>
                </a:solidFill>
              </a:rPr>
              <a:t>Supervisors and Managers need to know that failing to notify HR immediately can put the employer at risk</a:t>
            </a:r>
          </a:p>
          <a:p>
            <a:pPr lvl="1"/>
            <a:r>
              <a:rPr lang="en-US" altLang="en-US" b="1" dirty="0">
                <a:solidFill>
                  <a:srgbClr val="000066"/>
                </a:solidFill>
              </a:rPr>
              <a:t>Notices will not be provided to employee in required timeframe – usually 5 days</a:t>
            </a:r>
          </a:p>
          <a:p>
            <a:pPr lvl="1"/>
            <a:r>
              <a:rPr lang="en-US" altLang="en-US" b="1" dirty="0">
                <a:solidFill>
                  <a:srgbClr val="000066"/>
                </a:solidFill>
              </a:rPr>
              <a:t>Absences that should be protected could be held against an employee</a:t>
            </a:r>
          </a:p>
          <a:p>
            <a:pPr lvl="1"/>
            <a:r>
              <a:rPr lang="en-US" altLang="en-US" b="1" dirty="0">
                <a:solidFill>
                  <a:srgbClr val="000066"/>
                </a:solidFill>
              </a:rPr>
              <a:t>Should not be handling medical info</a:t>
            </a:r>
          </a:p>
          <a:p>
            <a:endParaRPr lang="en-US" altLang="en-US" dirty="0"/>
          </a:p>
        </p:txBody>
      </p:sp>
      <p:sp>
        <p:nvSpPr>
          <p:cNvPr id="64516" name="Slide Number Placeholder 3">
            <a:extLst>
              <a:ext uri="{FF2B5EF4-FFF2-40B4-BE49-F238E27FC236}">
                <a16:creationId xmlns:a16="http://schemas.microsoft.com/office/drawing/2014/main" id="{90DC4641-846A-4D03-800E-F5270040C69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46C4BB2-CB5D-4FC7-8368-F3ED905D1839}" type="slidenum">
              <a:rPr lang="en-US" altLang="en-US" sz="1000" smtClean="0">
                <a:latin typeface="Verdana" panose="020B0604030504040204" pitchFamily="34" charset="0"/>
              </a:rPr>
              <a:pPr>
                <a:spcBef>
                  <a:spcPct val="0"/>
                </a:spcBef>
                <a:buClrTx/>
                <a:buSzTx/>
                <a:buFontTx/>
                <a:buNone/>
              </a:pPr>
              <a:t>36</a:t>
            </a:fld>
            <a:endParaRPr lang="en-US" altLang="en-US" sz="1000">
              <a:latin typeface="Verdana" panose="020B0604030504040204" pitchFamily="34" charset="0"/>
            </a:endParaRPr>
          </a:p>
        </p:txBody>
      </p:sp>
    </p:spTree>
  </p:cSld>
  <p:clrMapOvr>
    <a:masterClrMapping/>
  </p:clrMapOvr>
  <p:transition spd="med">
    <p:rand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AAD4C-FD1F-4C8F-BBB3-44E23EF2DABC}"/>
              </a:ext>
            </a:extLst>
          </p:cNvPr>
          <p:cNvSpPr>
            <a:spLocks noGrp="1"/>
          </p:cNvSpPr>
          <p:nvPr>
            <p:ph type="title"/>
          </p:nvPr>
        </p:nvSpPr>
        <p:spPr>
          <a:xfrm>
            <a:off x="628650" y="1008063"/>
            <a:ext cx="7886700" cy="850900"/>
          </a:xfrm>
        </p:spPr>
        <p:txBody>
          <a:bodyPr>
            <a:normAutofit/>
          </a:bodyPr>
          <a:lstStyle/>
          <a:p>
            <a:pPr algn="ctr">
              <a:defRPr/>
            </a:pPr>
            <a:r>
              <a:rPr lang="en-US" sz="2550" b="1">
                <a:solidFill>
                  <a:schemeClr val="accent1"/>
                </a:solidFill>
                <a:latin typeface="Corbel" panose="020B0503020204020204" pitchFamily="34" charset="0"/>
              </a:rPr>
              <a:t>Decision-Matrix When Employee Requests Leave</a:t>
            </a:r>
          </a:p>
        </p:txBody>
      </p:sp>
      <p:graphicFrame>
        <p:nvGraphicFramePr>
          <p:cNvPr id="5" name="Content Placeholder 2">
            <a:extLst>
              <a:ext uri="{FF2B5EF4-FFF2-40B4-BE49-F238E27FC236}">
                <a16:creationId xmlns:a16="http://schemas.microsoft.com/office/drawing/2014/main" id="{5EC5B056-8887-4759-B0CE-0B3235E09196}"/>
              </a:ext>
            </a:extLst>
          </p:cNvPr>
          <p:cNvGraphicFramePr>
            <a:graphicFrameLocks noGrp="1"/>
          </p:cNvGraphicFramePr>
          <p:nvPr>
            <p:ph idx="1"/>
            <p:extLst>
              <p:ext uri="{D42A27DB-BD31-4B8C-83A1-F6EECF244321}">
                <p14:modId xmlns:p14="http://schemas.microsoft.com/office/powerpoint/2010/main" val="2744777352"/>
              </p:ext>
            </p:extLst>
          </p:nvPr>
        </p:nvGraphicFramePr>
        <p:xfrm>
          <a:off x="628650" y="2010932"/>
          <a:ext cx="7886700" cy="3263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AF567-1CA0-4A96-A1F5-5C8243AC97F0}"/>
              </a:ext>
            </a:extLst>
          </p:cNvPr>
          <p:cNvSpPr>
            <a:spLocks noGrp="1"/>
          </p:cNvSpPr>
          <p:nvPr>
            <p:ph type="title"/>
          </p:nvPr>
        </p:nvSpPr>
        <p:spPr>
          <a:xfrm>
            <a:off x="874713" y="1857375"/>
            <a:ext cx="2944812" cy="1804988"/>
          </a:xfrm>
        </p:spPr>
        <p:txBody>
          <a:bodyPr anchor="ctr">
            <a:normAutofit/>
          </a:bodyPr>
          <a:lstStyle/>
          <a:p>
            <a:pPr algn="ctr">
              <a:defRPr/>
            </a:pPr>
            <a:r>
              <a:rPr lang="en-US" sz="2550" b="1">
                <a:solidFill>
                  <a:schemeClr val="accent1"/>
                </a:solidFill>
                <a:latin typeface="Corbel" panose="020B0503020204020204" pitchFamily="34" charset="0"/>
              </a:rPr>
              <a:t>Eligibility for </a:t>
            </a:r>
            <a:br>
              <a:rPr lang="en-US" sz="2550" b="1">
                <a:solidFill>
                  <a:schemeClr val="accent1"/>
                </a:solidFill>
                <a:latin typeface="Corbel" panose="020B0503020204020204" pitchFamily="34" charset="0"/>
              </a:rPr>
            </a:br>
            <a:r>
              <a:rPr lang="en-US" sz="2550" b="1" u="sng">
                <a:solidFill>
                  <a:schemeClr val="accent1"/>
                </a:solidFill>
                <a:latin typeface="Corbel" panose="020B0503020204020204" pitchFamily="34" charset="0"/>
              </a:rPr>
              <a:t>Job-Protected</a:t>
            </a:r>
            <a:r>
              <a:rPr lang="en-US" sz="2550" b="1">
                <a:solidFill>
                  <a:schemeClr val="accent1"/>
                </a:solidFill>
                <a:latin typeface="Corbel" panose="020B0503020204020204" pitchFamily="34" charset="0"/>
              </a:rPr>
              <a:t> Leave</a:t>
            </a:r>
          </a:p>
        </p:txBody>
      </p:sp>
      <p:sp>
        <p:nvSpPr>
          <p:cNvPr id="3" name="Content Placeholder 2">
            <a:extLst>
              <a:ext uri="{FF2B5EF4-FFF2-40B4-BE49-F238E27FC236}">
                <a16:creationId xmlns:a16="http://schemas.microsoft.com/office/drawing/2014/main" id="{F1A7FAA4-3BE1-460F-9F17-3158F007229B}"/>
              </a:ext>
            </a:extLst>
          </p:cNvPr>
          <p:cNvSpPr>
            <a:spLocks noGrp="1"/>
          </p:cNvSpPr>
          <p:nvPr>
            <p:ph idx="1"/>
          </p:nvPr>
        </p:nvSpPr>
        <p:spPr>
          <a:xfrm>
            <a:off x="4316413" y="1697038"/>
            <a:ext cx="4548187" cy="3463925"/>
          </a:xfrm>
        </p:spPr>
        <p:txBody>
          <a:bodyPr anchor="ctr">
            <a:normAutofit fontScale="70000" lnSpcReduction="20000"/>
          </a:bodyPr>
          <a:lstStyle/>
          <a:p>
            <a:pPr>
              <a:defRPr/>
            </a:pPr>
            <a:r>
              <a:rPr lang="en-US" sz="2900" b="1" dirty="0">
                <a:latin typeface="Ubuntu"/>
              </a:rPr>
              <a:t>An employee can be eligible for:</a:t>
            </a:r>
          </a:p>
          <a:p>
            <a:pPr lvl="1">
              <a:lnSpc>
                <a:spcPct val="150000"/>
              </a:lnSpc>
              <a:defRPr/>
            </a:pPr>
            <a:r>
              <a:rPr lang="en-US" b="1" dirty="0">
                <a:latin typeface="Ubuntu"/>
              </a:rPr>
              <a:t>Federal FMLA only</a:t>
            </a:r>
          </a:p>
          <a:p>
            <a:pPr lvl="1">
              <a:lnSpc>
                <a:spcPct val="150000"/>
              </a:lnSpc>
              <a:defRPr/>
            </a:pPr>
            <a:r>
              <a:rPr lang="en-US" b="1" dirty="0">
                <a:latin typeface="Ubuntu"/>
              </a:rPr>
              <a:t>CTFMLA only</a:t>
            </a:r>
          </a:p>
          <a:p>
            <a:pPr lvl="1">
              <a:lnSpc>
                <a:spcPct val="150000"/>
              </a:lnSpc>
              <a:defRPr/>
            </a:pPr>
            <a:r>
              <a:rPr lang="en-US" b="1" dirty="0">
                <a:latin typeface="Ubuntu"/>
              </a:rPr>
              <a:t>Both Federal and CTFMLA (running concurrently)</a:t>
            </a:r>
          </a:p>
          <a:p>
            <a:pPr lvl="1">
              <a:lnSpc>
                <a:spcPct val="150000"/>
              </a:lnSpc>
              <a:defRPr/>
            </a:pPr>
            <a:r>
              <a:rPr lang="en-US" b="1" dirty="0">
                <a:latin typeface="Ubuntu"/>
              </a:rPr>
              <a:t>Neither Federal nor CTFMLA but job-protected leave as a reasonable accommodation </a:t>
            </a:r>
          </a:p>
          <a:p>
            <a:pPr lvl="1">
              <a:lnSpc>
                <a:spcPct val="150000"/>
              </a:lnSpc>
              <a:defRPr/>
            </a:pPr>
            <a:r>
              <a:rPr lang="en-US" b="1" dirty="0">
                <a:latin typeface="Ubuntu"/>
              </a:rPr>
              <a:t>No job-protected leave at all</a:t>
            </a:r>
          </a:p>
          <a:p>
            <a:pPr marL="342900" lvl="1" indent="0">
              <a:buFont typeface="Wingdings" panose="05000000000000000000" pitchFamily="2" charset="2"/>
              <a:buNone/>
              <a:defRPr/>
            </a:pPr>
            <a:endParaRPr lang="en-US" sz="1275" dirty="0"/>
          </a:p>
        </p:txBody>
      </p:sp>
    </p:spTree>
  </p:cSld>
  <p:clrMapOvr>
    <a:masterClrMapping/>
  </p:clrMapOvr>
  <p:transition spd="med">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B84EE81-1F70-4C3A-9A39-6885179C3D85}"/>
              </a:ext>
            </a:extLst>
          </p:cNvPr>
          <p:cNvSpPr>
            <a:spLocks noGrp="1"/>
          </p:cNvSpPr>
          <p:nvPr>
            <p:ph type="title"/>
          </p:nvPr>
        </p:nvSpPr>
        <p:spPr/>
        <p:txBody>
          <a:bodyPr>
            <a:normAutofit/>
          </a:bodyPr>
          <a:lstStyle/>
          <a:p>
            <a:pPr eaLnBrk="1" fontAlgn="auto" hangingPunct="1">
              <a:spcAft>
                <a:spcPts val="0"/>
              </a:spcAft>
              <a:defRPr/>
            </a:pPr>
            <a:r>
              <a:rPr lang="en-US" altLang="en-US" b="1">
                <a:effectLst>
                  <a:outerShdw blurRad="38100" dist="38100" dir="2700000" algn="tl">
                    <a:srgbClr val="000000">
                      <a:alpha val="43137"/>
                    </a:srgbClr>
                  </a:outerShdw>
                </a:effectLst>
              </a:rPr>
              <a:t>LEAVES RUN CONCURRENTLY</a:t>
            </a:r>
            <a:r>
              <a:rPr lang="en-US" altLang="en-US">
                <a:effectLst>
                  <a:outerShdw blurRad="38100" dist="38100" dir="2700000" algn="tl">
                    <a:srgbClr val="000000">
                      <a:alpha val="43137"/>
                    </a:srgbClr>
                  </a:outerShdw>
                </a:effectLst>
              </a:rPr>
              <a:t> </a:t>
            </a:r>
          </a:p>
        </p:txBody>
      </p:sp>
      <p:sp>
        <p:nvSpPr>
          <p:cNvPr id="12291" name="Content Placeholder 2">
            <a:extLst>
              <a:ext uri="{FF2B5EF4-FFF2-40B4-BE49-F238E27FC236}">
                <a16:creationId xmlns:a16="http://schemas.microsoft.com/office/drawing/2014/main" id="{6F6FC705-D423-4F61-8AA6-53992ACBCE0E}"/>
              </a:ext>
            </a:extLst>
          </p:cNvPr>
          <p:cNvSpPr>
            <a:spLocks noGrp="1"/>
          </p:cNvSpPr>
          <p:nvPr>
            <p:ph idx="1"/>
          </p:nvPr>
        </p:nvSpPr>
        <p:spPr>
          <a:xfrm>
            <a:off x="391020" y="1820099"/>
            <a:ext cx="8371980" cy="4047301"/>
          </a:xfrm>
        </p:spPr>
        <p:txBody>
          <a:bodyPr>
            <a:normAutofit/>
          </a:bodyPr>
          <a:lstStyle/>
          <a:p>
            <a:pPr eaLnBrk="1" fontAlgn="auto" hangingPunct="1">
              <a:spcAft>
                <a:spcPts val="600"/>
              </a:spcAft>
              <a:buClr>
                <a:schemeClr val="accent3"/>
              </a:buClr>
              <a:buFont typeface="Wingdings" panose="05000000000000000000" pitchFamily="2" charset="2"/>
              <a:buChar char="§"/>
              <a:defRPr/>
            </a:pPr>
            <a:r>
              <a:rPr lang="en-US" altLang="en-US" b="1" u="sng" dirty="0">
                <a:solidFill>
                  <a:schemeClr val="tx2"/>
                </a:solidFill>
              </a:rPr>
              <a:t>If leaves are taken for the same qualifying reason</a:t>
            </a:r>
            <a:r>
              <a:rPr lang="en-US" altLang="en-US" b="1" dirty="0">
                <a:solidFill>
                  <a:schemeClr val="tx2"/>
                </a:solidFill>
              </a:rPr>
              <a:t>, CTFMLA, federal FMLA and CTPL may run at the same time</a:t>
            </a:r>
            <a:endParaRPr lang="en-US" dirty="0">
              <a:cs typeface="Calibri" panose="020F0502020204030204"/>
            </a:endParaRPr>
          </a:p>
          <a:p>
            <a:pPr eaLnBrk="1" fontAlgn="auto" hangingPunct="1">
              <a:spcAft>
                <a:spcPts val="600"/>
              </a:spcAft>
              <a:buClr>
                <a:schemeClr val="accent3"/>
              </a:buClr>
              <a:buFont typeface="Wingdings" panose="05000000000000000000" pitchFamily="2" charset="2"/>
              <a:buChar char="§"/>
              <a:defRPr/>
            </a:pPr>
            <a:r>
              <a:rPr lang="en-US" altLang="en-US" b="1" dirty="0">
                <a:solidFill>
                  <a:schemeClr val="tx2"/>
                </a:solidFill>
              </a:rPr>
              <a:t>CTFMLA leave may also run concurrently with disability leave, workers’ compensation, STD, LTD, sick leave, vacation, PTO….   </a:t>
            </a:r>
            <a:endParaRPr lang="en-US" altLang="en-US" b="1" dirty="0">
              <a:solidFill>
                <a:schemeClr val="tx2"/>
              </a:solidFill>
              <a:cs typeface="Calibri" panose="020F0502020204030204"/>
            </a:endParaRPr>
          </a:p>
          <a:p>
            <a:pPr marL="0" indent="0" eaLnBrk="1" fontAlgn="auto" hangingPunct="1">
              <a:spcAft>
                <a:spcPts val="0"/>
              </a:spcAft>
              <a:buClr>
                <a:schemeClr val="accent3"/>
              </a:buClr>
              <a:buSzPct val="120000"/>
              <a:buNone/>
              <a:defRPr/>
            </a:pPr>
            <a:endParaRPr lang="en-US" altLang="en-US" sz="3200" b="1" dirty="0">
              <a:cs typeface="Calibri" panose="020F0502020204030204"/>
            </a:endParaRPr>
          </a:p>
          <a:p>
            <a:pPr marL="274320" indent="-274320" eaLnBrk="1" fontAlgn="auto" hangingPunct="1">
              <a:spcAft>
                <a:spcPts val="0"/>
              </a:spcAft>
              <a:buClr>
                <a:schemeClr val="accent3"/>
              </a:buClr>
              <a:buFont typeface="Wingdings" panose="05000000000000000000" pitchFamily="2" charset="2"/>
              <a:buChar char="q"/>
              <a:defRPr/>
            </a:pPr>
            <a:endParaRPr lang="en-US" altLang="en-US" sz="3200" b="1" dirty="0"/>
          </a:p>
          <a:p>
            <a:pPr marL="640080" lvl="1" indent="-246380" eaLnBrk="1" fontAlgn="auto" hangingPunct="1">
              <a:spcAft>
                <a:spcPts val="0"/>
              </a:spcAft>
              <a:buFont typeface="Arial" charset="0"/>
              <a:buChar char="•"/>
              <a:defRPr/>
            </a:pPr>
            <a:endParaRPr lang="en-US" altLang="en-US" sz="3200" b="1" dirty="0">
              <a:cs typeface="Calibri" panose="020F0502020204030204"/>
            </a:endParaRPr>
          </a:p>
        </p:txBody>
      </p:sp>
      <p:sp>
        <p:nvSpPr>
          <p:cNvPr id="84996" name="Slide Number Placeholder 2">
            <a:extLst>
              <a:ext uri="{FF2B5EF4-FFF2-40B4-BE49-F238E27FC236}">
                <a16:creationId xmlns:a16="http://schemas.microsoft.com/office/drawing/2014/main" id="{26F426D1-4DE6-4FDA-844D-EBDCE13D746B}"/>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60C4B324-0DA4-46CA-A912-9061245D513D}" type="slidenum">
              <a:rPr lang="en-US" altLang="en-US" sz="1000" smtClean="0">
                <a:solidFill>
                  <a:srgbClr val="045C75"/>
                </a:solidFill>
                <a:latin typeface="Arial" panose="020B0604020202020204" pitchFamily="34" charset="0"/>
              </a:rPr>
              <a:pPr>
                <a:spcBef>
                  <a:spcPct val="0"/>
                </a:spcBef>
                <a:buClrTx/>
                <a:buSzTx/>
                <a:buFontTx/>
                <a:buNone/>
              </a:pPr>
              <a:t>39</a:t>
            </a:fld>
            <a:endParaRPr lang="en-US" altLang="en-US" sz="1000">
              <a:solidFill>
                <a:srgbClr val="045C75"/>
              </a:solidFill>
              <a:latin typeface="Arial" panose="020B0604020202020204" pitchFamily="34" charset="0"/>
            </a:endParaRPr>
          </a:p>
        </p:txBody>
      </p:sp>
    </p:spTree>
    <p:extLst>
      <p:ext uri="{BB962C8B-B14F-4D97-AF65-F5344CB8AC3E}">
        <p14:creationId xmlns:p14="http://schemas.microsoft.com/office/powerpoint/2010/main" val="3742327598"/>
      </p:ext>
    </p:extLst>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10B3FEED-B4D3-47F6-95F0-FE70C06E25C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0EEF482-927F-4BFF-AA6E-EF92788F79EF}" type="slidenum">
              <a:rPr lang="en-US" altLang="en-US" sz="1000" smtClean="0">
                <a:latin typeface="Verdana" panose="020B0604030504040204" pitchFamily="34" charset="0"/>
              </a:rPr>
              <a:pPr>
                <a:spcBef>
                  <a:spcPct val="0"/>
                </a:spcBef>
                <a:buClrTx/>
                <a:buSzTx/>
                <a:buFontTx/>
                <a:buNone/>
              </a:pPr>
              <a:t>4</a:t>
            </a:fld>
            <a:endParaRPr lang="en-US" altLang="en-US" sz="1000">
              <a:latin typeface="Verdana" panose="020B0604030504040204" pitchFamily="34" charset="0"/>
            </a:endParaRPr>
          </a:p>
        </p:txBody>
      </p:sp>
      <p:sp>
        <p:nvSpPr>
          <p:cNvPr id="18435" name="Rectangle 2">
            <a:extLst>
              <a:ext uri="{FF2B5EF4-FFF2-40B4-BE49-F238E27FC236}">
                <a16:creationId xmlns:a16="http://schemas.microsoft.com/office/drawing/2014/main" id="{294FC375-6D06-4A06-B604-4ABA1F7C88D5}"/>
              </a:ext>
            </a:extLst>
          </p:cNvPr>
          <p:cNvSpPr>
            <a:spLocks noGrp="1" noChangeArrowheads="1"/>
          </p:cNvSpPr>
          <p:nvPr>
            <p:ph type="title"/>
          </p:nvPr>
        </p:nvSpPr>
        <p:spPr>
          <a:xfrm>
            <a:off x="457200" y="39688"/>
            <a:ext cx="8229600" cy="1049337"/>
          </a:xfrm>
        </p:spPr>
        <p:txBody>
          <a:bodyPr/>
          <a:lstStyle/>
          <a:p>
            <a:pPr eaLnBrk="1" hangingPunct="1"/>
            <a:r>
              <a:rPr lang="en-US" altLang="en-US" b="1" dirty="0">
                <a:effectLst>
                  <a:outerShdw blurRad="38100" dist="38100" dir="2700000" algn="tl">
                    <a:srgbClr val="000000">
                      <a:alpha val="43137"/>
                    </a:srgbClr>
                  </a:outerShdw>
                </a:effectLst>
              </a:rPr>
              <a:t>JOB PROTECTION - CTFMLA </a:t>
            </a:r>
          </a:p>
        </p:txBody>
      </p:sp>
      <p:sp>
        <p:nvSpPr>
          <p:cNvPr id="18436" name="Rectangle 3">
            <a:extLst>
              <a:ext uri="{FF2B5EF4-FFF2-40B4-BE49-F238E27FC236}">
                <a16:creationId xmlns:a16="http://schemas.microsoft.com/office/drawing/2014/main" id="{E33C0590-8664-4509-8710-C4F432C4B640}"/>
              </a:ext>
            </a:extLst>
          </p:cNvPr>
          <p:cNvSpPr>
            <a:spLocks noGrp="1" noChangeArrowheads="1"/>
          </p:cNvSpPr>
          <p:nvPr>
            <p:ph type="body" idx="1"/>
          </p:nvPr>
        </p:nvSpPr>
        <p:spPr>
          <a:xfrm>
            <a:off x="457200" y="1447800"/>
            <a:ext cx="8534400" cy="4953000"/>
          </a:xfrm>
        </p:spPr>
        <p:txBody>
          <a:bodyPr/>
          <a:lstStyle/>
          <a:p>
            <a:pPr eaLnBrk="1" hangingPunct="1">
              <a:lnSpc>
                <a:spcPct val="90000"/>
              </a:lnSpc>
              <a:buSzPct val="120000"/>
              <a:buFont typeface="Wingdings" panose="05000000000000000000" pitchFamily="2" charset="2"/>
              <a:buChar char="§"/>
            </a:pPr>
            <a:r>
              <a:rPr lang="en-US" altLang="en-US" sz="3200" b="1" u="sng" dirty="0">
                <a:solidFill>
                  <a:srgbClr val="000066"/>
                </a:solidFill>
              </a:rPr>
              <a:t>12 weeks every 12 months</a:t>
            </a:r>
          </a:p>
          <a:p>
            <a:pPr eaLnBrk="1" hangingPunct="1">
              <a:lnSpc>
                <a:spcPct val="90000"/>
              </a:lnSpc>
              <a:buSzPct val="120000"/>
              <a:buFont typeface="Wingdings" panose="05000000000000000000" pitchFamily="2" charset="2"/>
              <a:buChar char="§"/>
            </a:pPr>
            <a:r>
              <a:rPr lang="en-US" altLang="en-US" sz="3200" b="1" dirty="0">
                <a:solidFill>
                  <a:srgbClr val="000066"/>
                </a:solidFill>
              </a:rPr>
              <a:t>Job protected - return to same or equivalent job</a:t>
            </a:r>
            <a:endParaRPr lang="en-US" altLang="en-US" sz="3200" b="1" dirty="0">
              <a:solidFill>
                <a:srgbClr val="000066"/>
              </a:solidFill>
              <a:cs typeface="Calibri"/>
            </a:endParaRPr>
          </a:p>
          <a:p>
            <a:pPr eaLnBrk="1" hangingPunct="1">
              <a:lnSpc>
                <a:spcPct val="90000"/>
              </a:lnSpc>
              <a:buSzPct val="120000"/>
              <a:buFont typeface="Wingdings" panose="05000000000000000000" pitchFamily="2" charset="2"/>
              <a:buChar char="§"/>
            </a:pPr>
            <a:r>
              <a:rPr lang="en-US" altLang="en-US" sz="3200" b="1" dirty="0">
                <a:solidFill>
                  <a:srgbClr val="000066"/>
                </a:solidFill>
              </a:rPr>
              <a:t>Benefits protected</a:t>
            </a:r>
            <a:endParaRPr lang="en-US" altLang="en-US" sz="3200" b="1" dirty="0">
              <a:solidFill>
                <a:srgbClr val="000066"/>
              </a:solidFill>
              <a:cs typeface="Calibri"/>
            </a:endParaRPr>
          </a:p>
          <a:p>
            <a:pPr eaLnBrk="1" hangingPunct="1">
              <a:lnSpc>
                <a:spcPct val="90000"/>
              </a:lnSpc>
              <a:buSzPct val="120000"/>
              <a:buFont typeface="Wingdings" panose="05000000000000000000" pitchFamily="2" charset="2"/>
              <a:buChar char="§"/>
            </a:pPr>
            <a:r>
              <a:rPr lang="en-US" altLang="en-US" sz="3200" b="1" dirty="0">
                <a:solidFill>
                  <a:srgbClr val="000066"/>
                </a:solidFill>
              </a:rPr>
              <a:t>General rule - treat employee as though they never took leave</a:t>
            </a:r>
            <a:endParaRPr lang="en-US" altLang="en-US" sz="3200" b="1" dirty="0">
              <a:solidFill>
                <a:srgbClr val="000066"/>
              </a:solidFill>
              <a:cs typeface="Calibri"/>
            </a:endParaRPr>
          </a:p>
          <a:p>
            <a:pPr eaLnBrk="1" hangingPunct="1">
              <a:lnSpc>
                <a:spcPct val="90000"/>
              </a:lnSpc>
              <a:buSzPct val="120000"/>
              <a:buFont typeface="Wingdings" panose="05000000000000000000" pitchFamily="2" charset="2"/>
              <a:buChar char="§"/>
            </a:pPr>
            <a:r>
              <a:rPr lang="en-US" altLang="en-US" sz="3200" b="1" dirty="0">
                <a:solidFill>
                  <a:srgbClr val="000066"/>
                </a:solidFill>
              </a:rPr>
              <a:t>Employee may take up to two additional weeks of leave during the 12-month period for a serious health condition resulting in incapacitation that occurs </a:t>
            </a:r>
            <a:r>
              <a:rPr lang="en-US" altLang="en-US" sz="3200" b="1" u="sng" dirty="0">
                <a:solidFill>
                  <a:srgbClr val="000066"/>
                </a:solidFill>
              </a:rPr>
              <a:t>during</a:t>
            </a:r>
            <a:r>
              <a:rPr lang="en-US" altLang="en-US" sz="3200" b="1" dirty="0">
                <a:solidFill>
                  <a:srgbClr val="000066"/>
                </a:solidFill>
              </a:rPr>
              <a:t> a pregnancy</a:t>
            </a:r>
            <a:endParaRPr lang="en-US" altLang="en-US" sz="3200" b="1" dirty="0">
              <a:solidFill>
                <a:srgbClr val="000066"/>
              </a:solidFill>
              <a:cs typeface="Calibri"/>
            </a:endParaRPr>
          </a:p>
          <a:p>
            <a:pPr eaLnBrk="1" hangingPunct="1">
              <a:lnSpc>
                <a:spcPct val="90000"/>
              </a:lnSpc>
              <a:buSzPct val="120000"/>
              <a:buFont typeface="Wingdings" panose="05000000000000000000" pitchFamily="2" charset="2"/>
              <a:buChar char="§"/>
            </a:pPr>
            <a:endParaRPr lang="en-US" altLang="en-US" sz="3600" b="1" dirty="0">
              <a:solidFill>
                <a:srgbClr val="000066"/>
              </a:solidFill>
            </a:endParaRPr>
          </a:p>
        </p:txBody>
      </p:sp>
    </p:spTree>
  </p:cSld>
  <p:clrMapOvr>
    <a:masterClrMapping/>
  </p:clrMapOvr>
  <p:transition spd="med">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BF1923A-0FB0-400C-B7A2-A98F6E90FFC8}"/>
              </a:ext>
            </a:extLst>
          </p:cNvPr>
          <p:cNvSpPr>
            <a:spLocks noGrp="1"/>
          </p:cNvSpPr>
          <p:nvPr>
            <p:ph type="title"/>
          </p:nvPr>
        </p:nvSpPr>
        <p:spPr>
          <a:xfrm>
            <a:off x="381000" y="152400"/>
            <a:ext cx="8229600" cy="1143000"/>
          </a:xfrm>
        </p:spPr>
        <p:txBody>
          <a:bodyPr>
            <a:normAutofit/>
          </a:bodyPr>
          <a:lstStyle/>
          <a:p>
            <a:pPr eaLnBrk="1" fontAlgn="auto" hangingPunct="1">
              <a:spcAft>
                <a:spcPts val="0"/>
              </a:spcAft>
              <a:defRPr/>
            </a:pPr>
            <a:r>
              <a:rPr lang="en-US" altLang="en-US">
                <a:effectLst>
                  <a:outerShdw blurRad="38100" dist="38100" dir="2700000" algn="tl">
                    <a:srgbClr val="000000">
                      <a:alpha val="43137"/>
                    </a:srgbClr>
                  </a:outerShdw>
                </a:effectLst>
              </a:rPr>
              <a:t>EXAMPLE #1 - (concurrent leave)</a:t>
            </a:r>
          </a:p>
        </p:txBody>
      </p:sp>
      <p:sp>
        <p:nvSpPr>
          <p:cNvPr id="3" name="Content Placeholder 2">
            <a:extLst>
              <a:ext uri="{FF2B5EF4-FFF2-40B4-BE49-F238E27FC236}">
                <a16:creationId xmlns:a16="http://schemas.microsoft.com/office/drawing/2014/main" id="{114F4755-4D5C-46BF-9BDB-A382B7CB7505}"/>
              </a:ext>
            </a:extLst>
          </p:cNvPr>
          <p:cNvSpPr>
            <a:spLocks noGrp="1"/>
          </p:cNvSpPr>
          <p:nvPr>
            <p:ph idx="1"/>
          </p:nvPr>
        </p:nvSpPr>
        <p:spPr>
          <a:xfrm>
            <a:off x="228600" y="1447800"/>
            <a:ext cx="8915400" cy="5257800"/>
          </a:xfrm>
        </p:spPr>
        <p:txBody>
          <a:bodyPr>
            <a:normAutofit/>
          </a:bodyPr>
          <a:lstStyle/>
          <a:p>
            <a:pPr marL="0" indent="0" eaLnBrk="1" fontAlgn="auto" hangingPunct="1">
              <a:spcAft>
                <a:spcPts val="0"/>
              </a:spcAft>
              <a:buClr>
                <a:schemeClr val="accent3"/>
              </a:buClr>
              <a:buNone/>
              <a:defRPr/>
            </a:pPr>
            <a:r>
              <a:rPr lang="en-US" sz="2000" b="1" dirty="0"/>
              <a:t>Employee took leave to care for her spouse from May 1, 2022, to July 1, 2022.  She used 8 weeks of CTFMLA and federal FMLA.  She also applied for and received income replacement under CTPL. </a:t>
            </a:r>
          </a:p>
          <a:p>
            <a:pPr marL="0" indent="0" eaLnBrk="1" fontAlgn="auto" hangingPunct="1">
              <a:spcAft>
                <a:spcPts val="0"/>
              </a:spcAft>
              <a:buClr>
                <a:schemeClr val="accent3"/>
              </a:buClr>
              <a:buFontTx/>
              <a:buNone/>
              <a:defRPr/>
            </a:pPr>
            <a:endParaRPr lang="en-US" sz="2000" b="1" dirty="0"/>
          </a:p>
          <a:p>
            <a:pPr marL="0" indent="0" eaLnBrk="1" fontAlgn="auto" hangingPunct="1">
              <a:spcAft>
                <a:spcPts val="0"/>
              </a:spcAft>
              <a:buClr>
                <a:schemeClr val="accent3"/>
              </a:buClr>
              <a:buFontTx/>
              <a:buNone/>
              <a:defRPr/>
            </a:pPr>
            <a:r>
              <a:rPr lang="en-US" sz="2000" b="1" dirty="0"/>
              <a:t>Then she asks for leave to care for her grandparent on September 1, 2022.</a:t>
            </a:r>
            <a:endParaRPr lang="en-US" sz="2000" b="1" dirty="0">
              <a:cs typeface="Calibri"/>
            </a:endParaRPr>
          </a:p>
          <a:p>
            <a:pPr marL="0" indent="0" eaLnBrk="1" fontAlgn="auto" hangingPunct="1">
              <a:spcAft>
                <a:spcPts val="0"/>
              </a:spcAft>
              <a:buClr>
                <a:schemeClr val="accent3"/>
              </a:buClr>
              <a:buFontTx/>
              <a:buNone/>
              <a:defRPr/>
            </a:pPr>
            <a:endParaRPr lang="en-US" sz="2000" b="1" u="sng" dirty="0"/>
          </a:p>
          <a:p>
            <a:pPr marL="0" indent="0" eaLnBrk="1" fontAlgn="auto" hangingPunct="1">
              <a:spcAft>
                <a:spcPts val="0"/>
              </a:spcAft>
              <a:buClr>
                <a:schemeClr val="accent3"/>
              </a:buClr>
              <a:buFontTx/>
              <a:buNone/>
              <a:defRPr/>
            </a:pPr>
            <a:r>
              <a:rPr lang="en-US" sz="2000" b="1" u="sng" dirty="0"/>
              <a:t>What remains of her 12-week entitlements for all 3 laws?</a:t>
            </a:r>
            <a:endParaRPr lang="en-US" sz="2000" b="1" u="sng" dirty="0">
              <a:cs typeface="Calibri"/>
            </a:endParaRPr>
          </a:p>
          <a:p>
            <a:pPr eaLnBrk="1" fontAlgn="auto" hangingPunct="1">
              <a:spcAft>
                <a:spcPts val="0"/>
              </a:spcAft>
              <a:buClr>
                <a:schemeClr val="accent3"/>
              </a:buClr>
              <a:defRPr/>
            </a:pPr>
            <a:r>
              <a:rPr lang="en-US" sz="2000" b="1" dirty="0"/>
              <a:t>4 weeks under CTFMLA, CTPL, federal FMLA</a:t>
            </a:r>
            <a:endParaRPr lang="en-US" sz="2000" b="1" dirty="0">
              <a:cs typeface="Calibri"/>
            </a:endParaRPr>
          </a:p>
          <a:p>
            <a:pPr marL="0" indent="0" eaLnBrk="1" fontAlgn="auto" hangingPunct="1">
              <a:spcAft>
                <a:spcPts val="0"/>
              </a:spcAft>
              <a:buClr>
                <a:schemeClr val="accent3"/>
              </a:buClr>
              <a:buNone/>
              <a:defRPr/>
            </a:pPr>
            <a:endParaRPr lang="en-US" sz="2000" b="1" dirty="0">
              <a:cs typeface="Calibri"/>
            </a:endParaRPr>
          </a:p>
          <a:p>
            <a:pPr marL="0" indent="0" eaLnBrk="1" fontAlgn="auto" hangingPunct="1">
              <a:spcAft>
                <a:spcPts val="0"/>
              </a:spcAft>
              <a:buClr>
                <a:schemeClr val="accent3"/>
              </a:buClr>
              <a:buFontTx/>
              <a:buNone/>
              <a:defRPr/>
            </a:pPr>
            <a:r>
              <a:rPr lang="en-US" sz="2000" b="1" u="sng" dirty="0"/>
              <a:t>Can she use all 4 weeks of each law to care for her grandparent?</a:t>
            </a:r>
            <a:endParaRPr lang="en-US" sz="2000" b="1" u="sng" dirty="0">
              <a:cs typeface="Calibri"/>
            </a:endParaRPr>
          </a:p>
          <a:p>
            <a:pPr eaLnBrk="1" fontAlgn="auto" hangingPunct="1">
              <a:spcAft>
                <a:spcPts val="0"/>
              </a:spcAft>
              <a:buClr>
                <a:schemeClr val="accent3"/>
              </a:buClr>
              <a:defRPr/>
            </a:pPr>
            <a:r>
              <a:rPr lang="en-US" sz="2000" b="1" dirty="0"/>
              <a:t>No.  Federal FMLA does not include a grandparent in its covered family members (unless there is an “in loco parentis” relationship)</a:t>
            </a:r>
            <a:endParaRPr lang="en-US" sz="2000" b="1" dirty="0">
              <a:cs typeface="Calibri"/>
            </a:endParaRPr>
          </a:p>
          <a:p>
            <a:pPr marL="400050" lvl="1" indent="0" eaLnBrk="1" fontAlgn="auto" hangingPunct="1">
              <a:spcAft>
                <a:spcPts val="0"/>
              </a:spcAft>
              <a:buClr>
                <a:schemeClr val="accent3"/>
              </a:buClr>
              <a:buNone/>
              <a:defRPr/>
            </a:pPr>
            <a:r>
              <a:rPr lang="en-US" sz="2000" b="1" dirty="0"/>
              <a:t>She can use 4 weeks under CTFML and CTPL.  She will still have 4 weeks under federal FMLA remaining for a qualifying reason.</a:t>
            </a:r>
            <a:endParaRPr lang="en-US" sz="2000" b="1" dirty="0">
              <a:cs typeface="Calibri"/>
            </a:endParaRPr>
          </a:p>
          <a:p>
            <a:pPr marL="0" indent="0" eaLnBrk="1" fontAlgn="auto" hangingPunct="1">
              <a:spcAft>
                <a:spcPts val="0"/>
              </a:spcAft>
              <a:buClr>
                <a:schemeClr val="accent3"/>
              </a:buClr>
              <a:buFontTx/>
              <a:buNone/>
              <a:defRPr/>
            </a:pPr>
            <a:endParaRPr lang="en-US" sz="2000" b="1" dirty="0"/>
          </a:p>
          <a:p>
            <a:pPr marL="0" indent="0" eaLnBrk="1" fontAlgn="auto" hangingPunct="1">
              <a:spcAft>
                <a:spcPts val="0"/>
              </a:spcAft>
              <a:buClr>
                <a:schemeClr val="accent3"/>
              </a:buClr>
              <a:buFontTx/>
              <a:buNone/>
              <a:defRPr/>
            </a:pPr>
            <a:endParaRPr lang="en-US" sz="2000" b="1" dirty="0"/>
          </a:p>
          <a:p>
            <a:pPr marL="57150" indent="0" eaLnBrk="1" fontAlgn="auto" hangingPunct="1">
              <a:spcAft>
                <a:spcPts val="0"/>
              </a:spcAft>
              <a:buClr>
                <a:schemeClr val="accent3"/>
              </a:buClr>
              <a:buFontTx/>
              <a:buNone/>
              <a:defRPr/>
            </a:pPr>
            <a:endParaRPr lang="en-US" sz="2400" b="1" dirty="0"/>
          </a:p>
          <a:p>
            <a:pPr marL="279400" indent="-220345" eaLnBrk="1" fontAlgn="auto" hangingPunct="1">
              <a:spcAft>
                <a:spcPts val="0"/>
              </a:spcAft>
              <a:buClr>
                <a:schemeClr val="accent3"/>
              </a:buClr>
              <a:buFont typeface="Wingdings 2"/>
              <a:buChar char=""/>
              <a:defRPr/>
            </a:pPr>
            <a:endParaRPr lang="en-US" sz="2000" b="1" dirty="0">
              <a:cs typeface="Calibri" panose="020F0502020204030204"/>
            </a:endParaRPr>
          </a:p>
        </p:txBody>
      </p:sp>
      <p:sp>
        <p:nvSpPr>
          <p:cNvPr id="86020" name="Slide Number Placeholder 3">
            <a:extLst>
              <a:ext uri="{FF2B5EF4-FFF2-40B4-BE49-F238E27FC236}">
                <a16:creationId xmlns:a16="http://schemas.microsoft.com/office/drawing/2014/main" id="{5A01F51E-A724-4E26-8817-1E19A0D31887}"/>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6CA856F2-93F2-4B1C-AA17-EBA9B8283068}" type="slidenum">
              <a:rPr lang="en-US" altLang="en-US" sz="1000" smtClean="0">
                <a:solidFill>
                  <a:srgbClr val="045C75"/>
                </a:solidFill>
                <a:latin typeface="Arial" panose="020B0604020202020204" pitchFamily="34" charset="0"/>
              </a:rPr>
              <a:pPr>
                <a:spcBef>
                  <a:spcPct val="0"/>
                </a:spcBef>
                <a:buClrTx/>
                <a:buSzTx/>
                <a:buFontTx/>
                <a:buNone/>
              </a:pPr>
              <a:t>40</a:t>
            </a:fld>
            <a:endParaRPr lang="en-US" altLang="en-US" sz="1000">
              <a:solidFill>
                <a:srgbClr val="045C75"/>
              </a:solidFill>
              <a:latin typeface="Arial" panose="020B0604020202020204" pitchFamily="34" charset="0"/>
            </a:endParaRPr>
          </a:p>
        </p:txBody>
      </p:sp>
    </p:spTree>
    <p:extLst>
      <p:ext uri="{BB962C8B-B14F-4D97-AF65-F5344CB8AC3E}">
        <p14:creationId xmlns:p14="http://schemas.microsoft.com/office/powerpoint/2010/main" val="32031601"/>
      </p:ext>
    </p:extLst>
  </p:cSld>
  <p:clrMapOvr>
    <a:masterClrMapping/>
  </p:clrMapOvr>
  <p:transition spd="med">
    <p:rand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F661606D-EB70-45D3-BEB8-90CB2A5A4B96}"/>
              </a:ext>
            </a:extLst>
          </p:cNvPr>
          <p:cNvSpPr>
            <a:spLocks noGrp="1"/>
          </p:cNvSpPr>
          <p:nvPr>
            <p:ph type="title"/>
          </p:nvPr>
        </p:nvSpPr>
        <p:spPr/>
        <p:txBody>
          <a:bodyPr>
            <a:normAutofit fontScale="90000"/>
          </a:bodyPr>
          <a:lstStyle/>
          <a:p>
            <a:pPr eaLnBrk="1" fontAlgn="auto" hangingPunct="1">
              <a:spcAft>
                <a:spcPts val="0"/>
              </a:spcAft>
              <a:defRPr/>
            </a:pPr>
            <a:r>
              <a:rPr lang="en-US" altLang="en-US" sz="4000" dirty="0">
                <a:effectLst>
                  <a:outerShdw blurRad="38100" dist="38100" dir="2700000" algn="tl">
                    <a:srgbClr val="000000">
                      <a:alpha val="43137"/>
                    </a:srgbClr>
                  </a:outerShdw>
                </a:effectLst>
              </a:rPr>
              <a:t>EXAMPLE #2</a:t>
            </a:r>
            <a:br>
              <a:rPr lang="en-US" altLang="en-US" sz="4000" dirty="0">
                <a:effectLst>
                  <a:outerShdw blurRad="38100" dist="38100" dir="2700000" algn="tl">
                    <a:srgbClr val="000000">
                      <a:alpha val="43137"/>
                    </a:srgbClr>
                  </a:outerShdw>
                </a:effectLst>
              </a:rPr>
            </a:br>
            <a:r>
              <a:rPr lang="en-US" altLang="en-US" sz="4000" dirty="0">
                <a:effectLst>
                  <a:outerShdw blurRad="38100" dist="38100" dir="2700000" algn="tl">
                    <a:srgbClr val="000000">
                      <a:alpha val="43137"/>
                    </a:srgbClr>
                  </a:outerShdw>
                </a:effectLst>
              </a:rPr>
              <a:t>(concurrent leave)</a:t>
            </a:r>
          </a:p>
        </p:txBody>
      </p:sp>
      <p:sp>
        <p:nvSpPr>
          <p:cNvPr id="14339" name="Content Placeholder 2">
            <a:extLst>
              <a:ext uri="{FF2B5EF4-FFF2-40B4-BE49-F238E27FC236}">
                <a16:creationId xmlns:a16="http://schemas.microsoft.com/office/drawing/2014/main" id="{B3CE548A-1FE1-4A56-8E08-C4AF8992CA24}"/>
              </a:ext>
            </a:extLst>
          </p:cNvPr>
          <p:cNvSpPr>
            <a:spLocks noGrp="1"/>
          </p:cNvSpPr>
          <p:nvPr>
            <p:ph idx="1"/>
          </p:nvPr>
        </p:nvSpPr>
        <p:spPr>
          <a:xfrm>
            <a:off x="685800" y="1981200"/>
            <a:ext cx="8077200" cy="4343400"/>
          </a:xfrm>
        </p:spPr>
        <p:txBody>
          <a:bodyPr>
            <a:normAutofit fontScale="85000" lnSpcReduction="20000"/>
          </a:bodyPr>
          <a:lstStyle/>
          <a:p>
            <a:pPr marL="0" indent="0" eaLnBrk="1" fontAlgn="auto" hangingPunct="1">
              <a:lnSpc>
                <a:spcPct val="120000"/>
              </a:lnSpc>
              <a:spcAft>
                <a:spcPts val="600"/>
              </a:spcAft>
              <a:buClr>
                <a:schemeClr val="accent3"/>
              </a:buClr>
              <a:buFontTx/>
              <a:buNone/>
              <a:defRPr/>
            </a:pPr>
            <a:r>
              <a:rPr lang="en-US" altLang="en-US" b="1" dirty="0"/>
              <a:t>On April 1, 2022, employee went out on leave to care for her </a:t>
            </a:r>
            <a:r>
              <a:rPr lang="en-US" altLang="en-US" b="1" u="sng" dirty="0"/>
              <a:t>sibling</a:t>
            </a:r>
            <a:r>
              <a:rPr lang="en-US" altLang="en-US" b="1" dirty="0"/>
              <a:t> and used CTFMLA in a block of leave of 12 weeks during the year.</a:t>
            </a:r>
          </a:p>
          <a:p>
            <a:pPr marL="0" indent="0" eaLnBrk="1" fontAlgn="auto" hangingPunct="1">
              <a:lnSpc>
                <a:spcPct val="120000"/>
              </a:lnSpc>
              <a:spcAft>
                <a:spcPts val="600"/>
              </a:spcAft>
              <a:buClr>
                <a:schemeClr val="accent3"/>
              </a:buClr>
              <a:buNone/>
              <a:defRPr/>
            </a:pPr>
            <a:r>
              <a:rPr lang="en-US" altLang="en-US" b="1" dirty="0"/>
              <a:t>She also received income replacement through CTPL. </a:t>
            </a:r>
            <a:endParaRPr lang="en-US" altLang="en-US" b="1" dirty="0">
              <a:cs typeface="Calibri"/>
            </a:endParaRPr>
          </a:p>
          <a:p>
            <a:pPr marL="0" indent="0" eaLnBrk="1" fontAlgn="auto" hangingPunct="1">
              <a:spcAft>
                <a:spcPts val="600"/>
              </a:spcAft>
              <a:buClr>
                <a:schemeClr val="accent3"/>
              </a:buClr>
              <a:buFontTx/>
              <a:buNone/>
              <a:defRPr/>
            </a:pPr>
            <a:r>
              <a:rPr lang="en-US" altLang="en-US" sz="2400" b="1" dirty="0"/>
              <a:t>	</a:t>
            </a:r>
            <a:endParaRPr lang="en-US" altLang="en-US" sz="2400" b="1" dirty="0">
              <a:cs typeface="Calibri"/>
            </a:endParaRPr>
          </a:p>
          <a:p>
            <a:pPr marL="0" indent="0" eaLnBrk="1" fontAlgn="auto" hangingPunct="1">
              <a:spcAft>
                <a:spcPts val="600"/>
              </a:spcAft>
              <a:buClr>
                <a:schemeClr val="accent3"/>
              </a:buClr>
              <a:buFontTx/>
              <a:buNone/>
              <a:defRPr/>
            </a:pPr>
            <a:r>
              <a:rPr lang="en-US" altLang="en-US" b="1" dirty="0"/>
              <a:t>She needs leave again on August 1, 2022, for her own serious health condition</a:t>
            </a:r>
            <a:endParaRPr lang="en-US" altLang="en-US" b="1" dirty="0">
              <a:cs typeface="Calibri"/>
            </a:endParaRPr>
          </a:p>
          <a:p>
            <a:pPr marL="914400" indent="-457200" eaLnBrk="1" fontAlgn="auto" hangingPunct="1">
              <a:spcAft>
                <a:spcPts val="600"/>
              </a:spcAft>
              <a:buClr>
                <a:schemeClr val="accent3"/>
              </a:buClr>
              <a:buFont typeface="Wingdings" panose="05000000000000000000" pitchFamily="2" charset="2"/>
              <a:buChar char="§"/>
              <a:defRPr/>
            </a:pPr>
            <a:r>
              <a:rPr lang="en-US" altLang="en-US" b="1" dirty="0"/>
              <a:t>She already used up all of her CTFMLA and CTPL. She only has federal FMLA left because the federal FMLA did not apply to the leave for a sibling. She has her full 12-week entitlement under federal FMLA.  </a:t>
            </a:r>
            <a:endParaRPr lang="en-US" altLang="en-US" sz="2400" b="1" dirty="0"/>
          </a:p>
          <a:p>
            <a:pPr marL="0" indent="0" eaLnBrk="1" fontAlgn="auto" hangingPunct="1">
              <a:spcAft>
                <a:spcPts val="0"/>
              </a:spcAft>
              <a:buClr>
                <a:schemeClr val="accent3"/>
              </a:buClr>
              <a:buNone/>
              <a:defRPr/>
            </a:pPr>
            <a:endParaRPr lang="en-US" altLang="en-US" b="1" dirty="0">
              <a:cs typeface="Calibri"/>
            </a:endParaRPr>
          </a:p>
          <a:p>
            <a:pPr marL="0" indent="0" eaLnBrk="1" fontAlgn="auto" hangingPunct="1">
              <a:spcAft>
                <a:spcPts val="0"/>
              </a:spcAft>
              <a:buClr>
                <a:schemeClr val="accent3"/>
              </a:buClr>
              <a:buFontTx/>
              <a:buNone/>
              <a:defRPr/>
            </a:pPr>
            <a:endParaRPr lang="en-US" altLang="en-US" b="1" dirty="0"/>
          </a:p>
        </p:txBody>
      </p:sp>
      <p:sp>
        <p:nvSpPr>
          <p:cNvPr id="87044" name="Slide Number Placeholder 2">
            <a:extLst>
              <a:ext uri="{FF2B5EF4-FFF2-40B4-BE49-F238E27FC236}">
                <a16:creationId xmlns:a16="http://schemas.microsoft.com/office/drawing/2014/main" id="{8225D709-BBEF-4D5B-9FA9-326A2936FC94}"/>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D42C418-6E66-4C12-8AB0-4E7E087C9104}" type="slidenum">
              <a:rPr lang="en-US" altLang="en-US" sz="1000" smtClean="0">
                <a:solidFill>
                  <a:srgbClr val="045C75"/>
                </a:solidFill>
                <a:latin typeface="Arial" panose="020B0604020202020204" pitchFamily="34" charset="0"/>
              </a:rPr>
              <a:pPr>
                <a:spcBef>
                  <a:spcPct val="0"/>
                </a:spcBef>
                <a:buClrTx/>
                <a:buSzTx/>
                <a:buFontTx/>
                <a:buNone/>
              </a:pPr>
              <a:t>41</a:t>
            </a:fld>
            <a:endParaRPr lang="en-US" altLang="en-US" sz="1000">
              <a:solidFill>
                <a:srgbClr val="045C75"/>
              </a:solidFill>
              <a:latin typeface="Arial" panose="020B0604020202020204" pitchFamily="34" charset="0"/>
            </a:endParaRPr>
          </a:p>
        </p:txBody>
      </p:sp>
    </p:spTree>
    <p:extLst>
      <p:ext uri="{BB962C8B-B14F-4D97-AF65-F5344CB8AC3E}">
        <p14:creationId xmlns:p14="http://schemas.microsoft.com/office/powerpoint/2010/main" val="3800813450"/>
      </p:ext>
    </p:extLst>
  </p:cSld>
  <p:clrMapOvr>
    <a:masterClrMapping/>
  </p:clrMapOvr>
  <p:transition spd="med">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a:extLst>
              <a:ext uri="{FF2B5EF4-FFF2-40B4-BE49-F238E27FC236}">
                <a16:creationId xmlns:a16="http://schemas.microsoft.com/office/drawing/2014/main" id="{3F6D244D-EF7C-40ED-8F3E-B8AFA27C247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7478B61D-E137-4A28-84ED-FC0619574275}" type="slidenum">
              <a:rPr lang="en-US" altLang="en-US" sz="1000" smtClean="0">
                <a:latin typeface="Verdana" panose="020B0604030504040204" pitchFamily="34" charset="0"/>
              </a:rPr>
              <a:pPr>
                <a:spcBef>
                  <a:spcPct val="0"/>
                </a:spcBef>
                <a:buClrTx/>
                <a:buSzTx/>
                <a:buFontTx/>
                <a:buNone/>
              </a:pPr>
              <a:t>42</a:t>
            </a:fld>
            <a:endParaRPr lang="en-US" altLang="en-US" sz="1000">
              <a:latin typeface="Verdana" panose="020B0604030504040204" pitchFamily="34" charset="0"/>
            </a:endParaRPr>
          </a:p>
        </p:txBody>
      </p:sp>
      <p:sp>
        <p:nvSpPr>
          <p:cNvPr id="67587" name="Rectangle 2">
            <a:extLst>
              <a:ext uri="{FF2B5EF4-FFF2-40B4-BE49-F238E27FC236}">
                <a16:creationId xmlns:a16="http://schemas.microsoft.com/office/drawing/2014/main" id="{4A77556A-A7E0-4DC4-BD49-97B489C061C6}"/>
              </a:ext>
            </a:extLst>
          </p:cNvPr>
          <p:cNvSpPr>
            <a:spLocks noGrp="1" noChangeArrowheads="1"/>
          </p:cNvSpPr>
          <p:nvPr>
            <p:ph type="title"/>
          </p:nvPr>
        </p:nvSpPr>
        <p:spPr>
          <a:xfrm>
            <a:off x="457200" y="76200"/>
            <a:ext cx="8229600" cy="1139825"/>
          </a:xfrm>
        </p:spPr>
        <p:txBody>
          <a:bodyPr/>
          <a:lstStyle/>
          <a:p>
            <a:pPr eaLnBrk="1" hangingPunct="1"/>
            <a:r>
              <a:rPr lang="en-US" altLang="en-US" sz="4800" b="1" dirty="0">
                <a:effectLst>
                  <a:outerShdw blurRad="38100" dist="38100" dir="2700000" algn="tl">
                    <a:srgbClr val="000000">
                      <a:alpha val="43137"/>
                    </a:srgbClr>
                  </a:outerShdw>
                </a:effectLst>
              </a:rPr>
              <a:t>NOTICES/FORMS</a:t>
            </a:r>
          </a:p>
        </p:txBody>
      </p:sp>
      <p:sp>
        <p:nvSpPr>
          <p:cNvPr id="49156" name="Rectangle 3">
            <a:extLst>
              <a:ext uri="{FF2B5EF4-FFF2-40B4-BE49-F238E27FC236}">
                <a16:creationId xmlns:a16="http://schemas.microsoft.com/office/drawing/2014/main" id="{11F9839F-7FF1-409A-91A2-024A4AABE8ED}"/>
              </a:ext>
            </a:extLst>
          </p:cNvPr>
          <p:cNvSpPr>
            <a:spLocks noGrp="1" noChangeArrowheads="1"/>
          </p:cNvSpPr>
          <p:nvPr>
            <p:ph type="body" idx="1"/>
          </p:nvPr>
        </p:nvSpPr>
        <p:spPr>
          <a:xfrm>
            <a:off x="457200" y="1600200"/>
            <a:ext cx="8229600" cy="4876800"/>
          </a:xfrm>
        </p:spPr>
        <p:txBody>
          <a:bodyPr/>
          <a:lstStyle/>
          <a:p>
            <a:pPr marL="344170">
              <a:buSzPct val="130000"/>
              <a:buFont typeface="Wingdings" panose="05000000000000000000" pitchFamily="2" charset="2"/>
              <a:buChar char="§"/>
              <a:defRPr/>
            </a:pPr>
            <a:r>
              <a:rPr lang="en-US" altLang="en-US" sz="3600" b="1" dirty="0">
                <a:solidFill>
                  <a:srgbClr val="000066"/>
                </a:solidFill>
              </a:rPr>
              <a:t>Employer is responsible for providing all CTFMLA notices and forms to the employee </a:t>
            </a:r>
            <a:endParaRPr lang="en-US" dirty="0"/>
          </a:p>
          <a:p>
            <a:pPr marL="344170">
              <a:buSzPct val="130000"/>
              <a:buFont typeface="Wingdings" panose="05000000000000000000" pitchFamily="2" charset="2"/>
              <a:buChar char="§"/>
              <a:defRPr/>
            </a:pPr>
            <a:r>
              <a:rPr lang="en-US" altLang="en-US" sz="3600" b="1" dirty="0">
                <a:solidFill>
                  <a:srgbClr val="000066"/>
                </a:solidFill>
              </a:rPr>
              <a:t>DOL website will have the needed forms for CTFMLA</a:t>
            </a:r>
            <a:endParaRPr lang="en-US" altLang="en-US" sz="3600" b="1" dirty="0">
              <a:solidFill>
                <a:srgbClr val="000066"/>
              </a:solidFill>
              <a:cs typeface="Calibri" panose="020F0502020204030204"/>
            </a:endParaRPr>
          </a:p>
          <a:p>
            <a:pPr marL="234950" indent="-233045">
              <a:defRPr/>
            </a:pPr>
            <a:endParaRPr lang="en-US" altLang="en-US" sz="3600" b="1" dirty="0">
              <a:solidFill>
                <a:srgbClr val="000066"/>
              </a:solidFill>
              <a:cs typeface="Calibri" panose="020F0502020204030204"/>
            </a:endParaRPr>
          </a:p>
          <a:p>
            <a:pPr lvl="1" eaLnBrk="1" hangingPunct="1">
              <a:defRPr/>
            </a:pPr>
            <a:endParaRPr lang="en-US" altLang="en-US" sz="4000" b="1" dirty="0">
              <a:solidFill>
                <a:srgbClr val="000066"/>
              </a:solidFill>
            </a:endParaRPr>
          </a:p>
          <a:p>
            <a:pPr lvl="2" eaLnBrk="1" hangingPunct="1">
              <a:buNone/>
              <a:defRPr/>
            </a:pPr>
            <a:endParaRPr lang="en-US" altLang="en-US" sz="4000" b="1" dirty="0">
              <a:solidFill>
                <a:srgbClr val="000066"/>
              </a:solidFill>
            </a:endParaRPr>
          </a:p>
          <a:p>
            <a:pPr lvl="2" eaLnBrk="1" hangingPunct="1">
              <a:buNone/>
              <a:defRPr/>
            </a:pPr>
            <a:endParaRPr lang="en-US" altLang="en-US" sz="4000" b="1" dirty="0">
              <a:solidFill>
                <a:srgbClr val="000066"/>
              </a:solidFill>
              <a:cs typeface="Calibri"/>
            </a:endParaRPr>
          </a:p>
        </p:txBody>
      </p:sp>
    </p:spTree>
  </p:cSld>
  <p:clrMapOvr>
    <a:masterClrMapping/>
  </p:clrMapOvr>
  <p:transition spd="med">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a:extLst>
              <a:ext uri="{FF2B5EF4-FFF2-40B4-BE49-F238E27FC236}">
                <a16:creationId xmlns:a16="http://schemas.microsoft.com/office/drawing/2014/main" id="{ED74E639-EE50-4CE7-9560-DEBD0678828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2FADDA9-5F8F-47DE-8ED6-28EC68659044}" type="slidenum">
              <a:rPr lang="en-US" altLang="en-US" sz="1000" smtClean="0">
                <a:latin typeface="Verdana" panose="020B0604030504040204" pitchFamily="34" charset="0"/>
              </a:rPr>
              <a:pPr>
                <a:spcBef>
                  <a:spcPct val="0"/>
                </a:spcBef>
                <a:buClrTx/>
                <a:buSzTx/>
                <a:buFontTx/>
                <a:buNone/>
              </a:pPr>
              <a:t>43</a:t>
            </a:fld>
            <a:endParaRPr lang="en-US" altLang="en-US" sz="1000">
              <a:latin typeface="Verdana" panose="020B0604030504040204" pitchFamily="34" charset="0"/>
            </a:endParaRPr>
          </a:p>
        </p:txBody>
      </p:sp>
      <p:sp>
        <p:nvSpPr>
          <p:cNvPr id="68611" name="Rectangle 2">
            <a:extLst>
              <a:ext uri="{FF2B5EF4-FFF2-40B4-BE49-F238E27FC236}">
                <a16:creationId xmlns:a16="http://schemas.microsoft.com/office/drawing/2014/main" id="{5498FC10-1BA9-4A96-BA31-6B490464390F}"/>
              </a:ext>
            </a:extLst>
          </p:cNvPr>
          <p:cNvSpPr>
            <a:spLocks noGrp="1" noChangeArrowheads="1"/>
          </p:cNvSpPr>
          <p:nvPr>
            <p:ph type="title"/>
          </p:nvPr>
        </p:nvSpPr>
        <p:spPr>
          <a:xfrm>
            <a:off x="457200" y="368300"/>
            <a:ext cx="8229600" cy="1049338"/>
          </a:xfrm>
        </p:spPr>
        <p:txBody>
          <a:bodyPr/>
          <a:lstStyle/>
          <a:p>
            <a:pPr eaLnBrk="1" hangingPunct="1"/>
            <a:r>
              <a:rPr lang="en-US" altLang="en-US" b="1" dirty="0">
                <a:effectLst>
                  <a:outerShdw blurRad="38100" dist="38100" dir="2700000" algn="tl">
                    <a:srgbClr val="000000">
                      <a:alpha val="43137"/>
                    </a:srgbClr>
                  </a:outerShdw>
                </a:effectLst>
              </a:rPr>
              <a:t>MEDICAL CERTIFICATION</a:t>
            </a:r>
          </a:p>
        </p:txBody>
      </p:sp>
      <p:sp>
        <p:nvSpPr>
          <p:cNvPr id="68612" name="Rectangle 3">
            <a:extLst>
              <a:ext uri="{FF2B5EF4-FFF2-40B4-BE49-F238E27FC236}">
                <a16:creationId xmlns:a16="http://schemas.microsoft.com/office/drawing/2014/main" id="{CBD03321-2C72-4187-9151-C8DCA5B265F9}"/>
              </a:ext>
            </a:extLst>
          </p:cNvPr>
          <p:cNvSpPr>
            <a:spLocks noGrp="1" noChangeArrowheads="1"/>
          </p:cNvSpPr>
          <p:nvPr>
            <p:ph type="body" idx="1"/>
          </p:nvPr>
        </p:nvSpPr>
        <p:spPr/>
        <p:txBody>
          <a:bodyPr/>
          <a:lstStyle/>
          <a:p>
            <a:pPr eaLnBrk="1" hangingPunct="1">
              <a:buSzPct val="120000"/>
              <a:buFont typeface="Wingdings" panose="05000000000000000000" pitchFamily="2" charset="2"/>
              <a:buChar char="§"/>
            </a:pPr>
            <a:r>
              <a:rPr lang="en-US" altLang="en-US" b="1" dirty="0">
                <a:solidFill>
                  <a:srgbClr val="000066"/>
                </a:solidFill>
              </a:rPr>
              <a:t>Employer may request certification of the serious health condition by a healthcare provider (Job description may be attached)</a:t>
            </a:r>
          </a:p>
          <a:p>
            <a:pPr eaLnBrk="1" hangingPunct="1">
              <a:buSzPct val="120000"/>
              <a:buFont typeface="Wingdings" panose="05000000000000000000" pitchFamily="2" charset="2"/>
              <a:buChar char="§"/>
            </a:pPr>
            <a:endParaRPr lang="en-US" altLang="en-US" sz="1000" b="1" dirty="0">
              <a:solidFill>
                <a:srgbClr val="000066"/>
              </a:solidFill>
            </a:endParaRPr>
          </a:p>
          <a:p>
            <a:pPr eaLnBrk="1" hangingPunct="1">
              <a:buSzPct val="120000"/>
              <a:buFont typeface="Wingdings" panose="05000000000000000000" pitchFamily="2" charset="2"/>
              <a:buChar char="§"/>
            </a:pPr>
            <a:r>
              <a:rPr lang="en-US" altLang="en-US" b="1" dirty="0">
                <a:solidFill>
                  <a:srgbClr val="000066"/>
                </a:solidFill>
              </a:rPr>
              <a:t>Employee must be given at least </a:t>
            </a:r>
            <a:r>
              <a:rPr lang="en-US" altLang="en-US" b="1" u="sng" dirty="0">
                <a:solidFill>
                  <a:srgbClr val="8048E6"/>
                </a:solidFill>
              </a:rPr>
              <a:t>15 days</a:t>
            </a:r>
            <a:r>
              <a:rPr lang="en-US" altLang="en-US" b="1" dirty="0">
                <a:solidFill>
                  <a:srgbClr val="000066"/>
                </a:solidFill>
              </a:rPr>
              <a:t> after receipt of the form from the employer to return the medical certification</a:t>
            </a:r>
          </a:p>
          <a:p>
            <a:pPr eaLnBrk="1" hangingPunct="1">
              <a:buSzPct val="120000"/>
              <a:buFont typeface="Wingdings" panose="05000000000000000000" pitchFamily="2" charset="2"/>
              <a:buChar char="§"/>
            </a:pPr>
            <a:endParaRPr lang="en-US" altLang="en-US" sz="1000" b="1" dirty="0">
              <a:solidFill>
                <a:srgbClr val="000066"/>
              </a:solidFill>
            </a:endParaRPr>
          </a:p>
          <a:p>
            <a:pPr marL="342900" lvl="1" indent="-342900" eaLnBrk="1" hangingPunct="1">
              <a:buClr>
                <a:schemeClr val="bg2"/>
              </a:buClr>
              <a:buSzPct val="120000"/>
              <a:buFont typeface="Wingdings" panose="05000000000000000000" pitchFamily="2" charset="2"/>
              <a:buChar char="§"/>
            </a:pPr>
            <a:r>
              <a:rPr lang="en-US" altLang="en-US" sz="2800" b="1" dirty="0">
                <a:solidFill>
                  <a:srgbClr val="000066"/>
                </a:solidFill>
              </a:rPr>
              <a:t>Employer should give employee additional time where 15 days is not practicable and employee is making a good faith effort</a:t>
            </a:r>
          </a:p>
        </p:txBody>
      </p:sp>
    </p:spTree>
  </p:cSld>
  <p:clrMapOvr>
    <a:masterClrMapping/>
  </p:clrMapOvr>
  <p:transition spd="med">
    <p:rand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15D5281A-C814-45C7-AEB3-DA8F26E700CD}"/>
              </a:ext>
            </a:extLst>
          </p:cNvPr>
          <p:cNvSpPr>
            <a:spLocks noGrp="1" noChangeArrowheads="1"/>
          </p:cNvSpPr>
          <p:nvPr>
            <p:ph type="title"/>
          </p:nvPr>
        </p:nvSpPr>
        <p:spPr>
          <a:xfrm>
            <a:off x="609600" y="228600"/>
            <a:ext cx="7924800" cy="1052513"/>
          </a:xfrm>
        </p:spPr>
        <p:txBody>
          <a:bodyPr>
            <a:normAutofit/>
          </a:bodyPr>
          <a:lstStyle/>
          <a:p>
            <a:pPr eaLnBrk="1" fontAlgn="auto" hangingPunct="1">
              <a:spcAft>
                <a:spcPts val="0"/>
              </a:spcAft>
              <a:defRPr/>
            </a:pPr>
            <a:r>
              <a:rPr lang="en-US" altLang="en-US" b="1">
                <a:effectLst>
                  <a:outerShdw blurRad="38100" dist="38100" dir="2700000" algn="tl">
                    <a:srgbClr val="000000">
                      <a:alpha val="43137"/>
                    </a:srgbClr>
                  </a:outerShdw>
                </a:effectLst>
              </a:rPr>
              <a:t>MEDICAL CERTIFICATION</a:t>
            </a:r>
          </a:p>
        </p:txBody>
      </p:sp>
      <p:sp>
        <p:nvSpPr>
          <p:cNvPr id="70659" name="Rectangle 3">
            <a:extLst>
              <a:ext uri="{FF2B5EF4-FFF2-40B4-BE49-F238E27FC236}">
                <a16:creationId xmlns:a16="http://schemas.microsoft.com/office/drawing/2014/main" id="{E8533AED-9235-4F79-AA5E-0E753F0EE20E}"/>
              </a:ext>
            </a:extLst>
          </p:cNvPr>
          <p:cNvSpPr>
            <a:spLocks noGrp="1" noChangeArrowheads="1"/>
          </p:cNvSpPr>
          <p:nvPr>
            <p:ph idx="1"/>
          </p:nvPr>
        </p:nvSpPr>
        <p:spPr>
          <a:xfrm>
            <a:off x="493059" y="1574097"/>
            <a:ext cx="8041869" cy="5055040"/>
          </a:xfrm>
        </p:spPr>
        <p:txBody>
          <a:bodyPr/>
          <a:lstStyle/>
          <a:p>
            <a:pPr eaLnBrk="1" hangingPunct="1">
              <a:buFont typeface="Wingdings" panose="05000000000000000000" pitchFamily="2" charset="2"/>
              <a:buNone/>
            </a:pPr>
            <a:r>
              <a:rPr lang="en-US" altLang="en-US" sz="3600" b="1" u="sng">
                <a:solidFill>
                  <a:srgbClr val="000066"/>
                </a:solidFill>
              </a:rPr>
              <a:t>Cure</a:t>
            </a:r>
          </a:p>
          <a:p>
            <a:pPr eaLnBrk="1" hangingPunct="1">
              <a:buFont typeface="Wingdings" panose="05000000000000000000" pitchFamily="2" charset="2"/>
              <a:buNone/>
            </a:pPr>
            <a:r>
              <a:rPr lang="en-US" altLang="en-US" b="1">
                <a:solidFill>
                  <a:srgbClr val="000066"/>
                </a:solidFill>
              </a:rPr>
              <a:t>If employer finds certification incomplete or</a:t>
            </a:r>
          </a:p>
          <a:p>
            <a:pPr eaLnBrk="1" hangingPunct="1">
              <a:buFont typeface="Wingdings" panose="05000000000000000000" pitchFamily="2" charset="2"/>
              <a:buNone/>
            </a:pPr>
            <a:r>
              <a:rPr lang="en-US" altLang="en-US" b="1">
                <a:solidFill>
                  <a:srgbClr val="000066"/>
                </a:solidFill>
              </a:rPr>
              <a:t>insufficient:</a:t>
            </a:r>
          </a:p>
          <a:p>
            <a:pPr lvl="1" eaLnBrk="1" hangingPunct="1">
              <a:buClr>
                <a:schemeClr val="bg2"/>
              </a:buClr>
              <a:buSzPct val="120000"/>
              <a:buFont typeface="Wingdings" panose="05000000000000000000" pitchFamily="2" charset="2"/>
              <a:buChar char="§"/>
            </a:pPr>
            <a:r>
              <a:rPr lang="en-US" altLang="en-US" b="1">
                <a:solidFill>
                  <a:srgbClr val="000066"/>
                </a:solidFill>
              </a:rPr>
              <a:t>The employer must give </a:t>
            </a:r>
            <a:r>
              <a:rPr lang="en-US" altLang="en-US" b="1">
                <a:solidFill>
                  <a:srgbClr val="002060"/>
                </a:solidFill>
              </a:rPr>
              <a:t>employee </a:t>
            </a:r>
            <a:r>
              <a:rPr lang="en-US" altLang="en-US" b="1" u="sng">
                <a:solidFill>
                  <a:srgbClr val="002060"/>
                </a:solidFill>
              </a:rPr>
              <a:t>7 days</a:t>
            </a:r>
            <a:r>
              <a:rPr lang="en-US" altLang="en-US" b="1">
                <a:solidFill>
                  <a:srgbClr val="002060"/>
                </a:solidFill>
              </a:rPr>
              <a:t> </a:t>
            </a:r>
            <a:r>
              <a:rPr lang="en-US" altLang="en-US" b="1">
                <a:solidFill>
                  <a:srgbClr val="000066"/>
                </a:solidFill>
              </a:rPr>
              <a:t>to cure an incomplete or insufficient certification</a:t>
            </a:r>
          </a:p>
          <a:p>
            <a:pPr eaLnBrk="1" hangingPunct="1">
              <a:buFont typeface="Arial" panose="020B0604020202020204" pitchFamily="34" charset="0"/>
              <a:buChar char="•"/>
            </a:pPr>
            <a:r>
              <a:rPr lang="en-US" altLang="en-US" sz="2400" b="1">
                <a:solidFill>
                  <a:srgbClr val="000066"/>
                </a:solidFill>
              </a:rPr>
              <a:t>Incomplete – one or more of the applicable entries have not been completed</a:t>
            </a:r>
          </a:p>
          <a:p>
            <a:pPr eaLnBrk="1" hangingPunct="1">
              <a:buFont typeface="Arial" panose="020B0604020202020204" pitchFamily="34" charset="0"/>
              <a:buChar char="•"/>
            </a:pPr>
            <a:r>
              <a:rPr lang="en-US" altLang="en-US" sz="2400" b="1">
                <a:solidFill>
                  <a:srgbClr val="000066"/>
                </a:solidFill>
              </a:rPr>
              <a:t>Insufficient – the certification is complete, but the information is vague, ambiguous or non-responsive</a:t>
            </a:r>
          </a:p>
          <a:p>
            <a:pPr lvl="1" eaLnBrk="1" hangingPunct="1"/>
            <a:endParaRPr lang="en-US" altLang="en-US" b="1">
              <a:solidFill>
                <a:srgbClr val="000066"/>
              </a:solidFill>
            </a:endParaRPr>
          </a:p>
          <a:p>
            <a:pPr lvl="1" eaLnBrk="1" hangingPunct="1">
              <a:buFont typeface="Wingdings" panose="05000000000000000000" pitchFamily="2" charset="2"/>
              <a:buChar char="§"/>
            </a:pPr>
            <a:endParaRPr lang="en-US" altLang="en-US" sz="1800" b="1"/>
          </a:p>
          <a:p>
            <a:pPr eaLnBrk="1" hangingPunct="1"/>
            <a:endParaRPr lang="en-US" altLang="en-US" sz="1800" b="1"/>
          </a:p>
        </p:txBody>
      </p:sp>
      <p:sp>
        <p:nvSpPr>
          <p:cNvPr id="70660" name="Slide Number Placeholder 2">
            <a:extLst>
              <a:ext uri="{FF2B5EF4-FFF2-40B4-BE49-F238E27FC236}">
                <a16:creationId xmlns:a16="http://schemas.microsoft.com/office/drawing/2014/main" id="{1B243BAD-0875-4860-A777-C6614F76C2EF}"/>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E633A13-5ABC-4539-BAF4-85311F66E3AB}" type="slidenum">
              <a:rPr lang="en-US" altLang="en-US" sz="1000" smtClean="0">
                <a:solidFill>
                  <a:srgbClr val="045C75"/>
                </a:solidFill>
                <a:latin typeface="Arial" panose="020B0604020202020204" pitchFamily="34" charset="0"/>
              </a:rPr>
              <a:pPr>
                <a:spcBef>
                  <a:spcPct val="0"/>
                </a:spcBef>
                <a:buClrTx/>
                <a:buSzTx/>
                <a:buFontTx/>
                <a:buNone/>
              </a:pPr>
              <a:t>44</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AE8BD2E1-3F55-4C9D-87EC-135B9156EFC0}"/>
              </a:ext>
            </a:extLst>
          </p:cNvPr>
          <p:cNvSpPr>
            <a:spLocks noGrp="1" noChangeArrowheads="1"/>
          </p:cNvSpPr>
          <p:nvPr>
            <p:ph type="title"/>
          </p:nvPr>
        </p:nvSpPr>
        <p:spPr>
          <a:xfrm>
            <a:off x="617510" y="-762000"/>
            <a:ext cx="7764490" cy="2089831"/>
          </a:xfrm>
        </p:spPr>
        <p:txBody>
          <a:bodyPr>
            <a:normAutofit/>
          </a:bodyPr>
          <a:lstStyle/>
          <a:p>
            <a:pPr eaLnBrk="1" fontAlgn="auto" hangingPunct="1">
              <a:spcAft>
                <a:spcPts val="0"/>
              </a:spcAft>
              <a:defRPr/>
            </a:pPr>
            <a:r>
              <a:rPr lang="en-US" altLang="en-US" b="1">
                <a:effectLst>
                  <a:outerShdw blurRad="38100" dist="38100" dir="2700000" algn="tl">
                    <a:srgbClr val="000000">
                      <a:alpha val="43137"/>
                    </a:srgbClr>
                  </a:outerShdw>
                </a:effectLst>
              </a:rPr>
              <a:t>MEDICAL CERTIFICATION</a:t>
            </a:r>
          </a:p>
        </p:txBody>
      </p:sp>
      <p:sp>
        <p:nvSpPr>
          <p:cNvPr id="72707" name="Rectangle 3">
            <a:extLst>
              <a:ext uri="{FF2B5EF4-FFF2-40B4-BE49-F238E27FC236}">
                <a16:creationId xmlns:a16="http://schemas.microsoft.com/office/drawing/2014/main" id="{674D454E-F39F-4AEB-93A7-7FB122ED822C}"/>
              </a:ext>
            </a:extLst>
          </p:cNvPr>
          <p:cNvSpPr>
            <a:spLocks noGrp="1" noChangeArrowheads="1"/>
          </p:cNvSpPr>
          <p:nvPr>
            <p:ph idx="1"/>
          </p:nvPr>
        </p:nvSpPr>
        <p:spPr>
          <a:xfrm>
            <a:off x="299000" y="1689848"/>
            <a:ext cx="7930600" cy="4669677"/>
          </a:xfrm>
        </p:spPr>
        <p:txBody>
          <a:bodyPr/>
          <a:lstStyle/>
          <a:p>
            <a:pPr lvl="1" eaLnBrk="1" hangingPunct="1">
              <a:buClr>
                <a:schemeClr val="bg2"/>
              </a:buClr>
              <a:buSzPct val="120000"/>
              <a:buNone/>
            </a:pPr>
            <a:r>
              <a:rPr lang="en-US" altLang="en-US" sz="3600" b="1" u="sng">
                <a:solidFill>
                  <a:srgbClr val="000066"/>
                </a:solidFill>
              </a:rPr>
              <a:t>Authentication and Clarification</a:t>
            </a:r>
            <a:r>
              <a:rPr lang="en-US" altLang="en-US" sz="3600" b="1" u="sng">
                <a:solidFill>
                  <a:schemeClr val="hlink"/>
                </a:solidFill>
              </a:rPr>
              <a:t>  </a:t>
            </a:r>
            <a:r>
              <a:rPr lang="en-US" altLang="en-US" sz="3600" b="1" u="sng">
                <a:solidFill>
                  <a:srgbClr val="CC0000"/>
                </a:solidFill>
              </a:rPr>
              <a:t> </a:t>
            </a:r>
          </a:p>
          <a:p>
            <a:pPr lvl="1" eaLnBrk="1" hangingPunct="1">
              <a:buClr>
                <a:schemeClr val="bg2"/>
              </a:buClr>
              <a:buSzPct val="120000"/>
              <a:buFont typeface="Wingdings" panose="05000000000000000000" pitchFamily="2" charset="2"/>
              <a:buChar char="§"/>
            </a:pPr>
            <a:r>
              <a:rPr lang="en-US" altLang="en-US" sz="2800" b="1">
                <a:solidFill>
                  <a:schemeClr val="tx2"/>
                </a:solidFill>
              </a:rPr>
              <a:t>CT and Federal - allows employer personnel such as HR (not supervisor) to call HCP for authentication and clarification</a:t>
            </a:r>
          </a:p>
          <a:p>
            <a:pPr lvl="1" eaLnBrk="1" hangingPunct="1">
              <a:buClr>
                <a:schemeClr val="bg2"/>
              </a:buClr>
              <a:buSzPct val="120000"/>
              <a:buFont typeface="Wingdings" panose="05000000000000000000" pitchFamily="2" charset="2"/>
              <a:buChar char="§"/>
            </a:pPr>
            <a:r>
              <a:rPr lang="en-US" altLang="en-US" b="1">
                <a:solidFill>
                  <a:srgbClr val="333399"/>
                </a:solidFill>
              </a:rPr>
              <a:t>Request for clarification must be with the employee’s permission</a:t>
            </a:r>
          </a:p>
          <a:p>
            <a:pPr lvl="2" eaLnBrk="1" hangingPunct="1">
              <a:buClr>
                <a:schemeClr val="bg2"/>
              </a:buClr>
              <a:buSzPct val="120000"/>
              <a:buFont typeface="Wingdings" panose="05000000000000000000" pitchFamily="2" charset="2"/>
              <a:buChar char="§"/>
            </a:pPr>
            <a:r>
              <a:rPr lang="en-US" altLang="en-US" sz="2400" b="1">
                <a:solidFill>
                  <a:srgbClr val="333399"/>
                </a:solidFill>
              </a:rPr>
              <a:t>If employee refuses, must provide clarification or FMLA can be denied.</a:t>
            </a:r>
            <a:endParaRPr lang="en-US" altLang="en-US" sz="2400" b="1">
              <a:solidFill>
                <a:srgbClr val="333399"/>
              </a:solidFill>
              <a:cs typeface="Calibri" panose="020F0502020204030204"/>
            </a:endParaRPr>
          </a:p>
          <a:p>
            <a:pPr marL="0" indent="0" eaLnBrk="1" hangingPunct="1">
              <a:buFont typeface="Wingdings" panose="05000000000000000000" pitchFamily="2" charset="2"/>
              <a:buNone/>
            </a:pPr>
            <a:endParaRPr lang="en-US" altLang="en-US"/>
          </a:p>
        </p:txBody>
      </p:sp>
      <p:sp>
        <p:nvSpPr>
          <p:cNvPr id="72708" name="Slide Number Placeholder 2">
            <a:extLst>
              <a:ext uri="{FF2B5EF4-FFF2-40B4-BE49-F238E27FC236}">
                <a16:creationId xmlns:a16="http://schemas.microsoft.com/office/drawing/2014/main" id="{DAAA901A-CE10-4749-A787-D999B8D7EBF0}"/>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1CC8BE72-E453-4338-B74D-C407795AE77A}" type="slidenum">
              <a:rPr lang="en-US" altLang="en-US" sz="1000" smtClean="0">
                <a:solidFill>
                  <a:srgbClr val="045C75"/>
                </a:solidFill>
                <a:latin typeface="Arial" panose="020B0604020202020204" pitchFamily="34" charset="0"/>
              </a:rPr>
              <a:pPr>
                <a:spcBef>
                  <a:spcPct val="0"/>
                </a:spcBef>
                <a:buClrTx/>
                <a:buSzTx/>
                <a:buFontTx/>
                <a:buNone/>
              </a:pPr>
              <a:t>45</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51037F1-C3BC-4DC7-ACC8-C3D7FC9374FD}"/>
              </a:ext>
            </a:extLst>
          </p:cNvPr>
          <p:cNvSpPr>
            <a:spLocks noGrp="1" noChangeArrowheads="1"/>
          </p:cNvSpPr>
          <p:nvPr>
            <p:ph type="title"/>
          </p:nvPr>
        </p:nvSpPr>
        <p:spPr>
          <a:xfrm>
            <a:off x="609600" y="-1"/>
            <a:ext cx="7924800" cy="1435693"/>
          </a:xfrm>
        </p:spPr>
        <p:txBody>
          <a:bodyPr>
            <a:normAutofit/>
          </a:bodyPr>
          <a:lstStyle/>
          <a:p>
            <a:pPr eaLnBrk="1" fontAlgn="auto" hangingPunct="1">
              <a:spcAft>
                <a:spcPts val="0"/>
              </a:spcAft>
              <a:defRPr/>
            </a:pPr>
            <a:r>
              <a:rPr lang="en-US" altLang="en-US" b="1" dirty="0">
                <a:effectLst>
                  <a:outerShdw blurRad="38100" dist="38100" dir="2700000" algn="tl">
                    <a:srgbClr val="000000">
                      <a:alpha val="43137"/>
                    </a:srgbClr>
                  </a:outerShdw>
                </a:effectLst>
              </a:rPr>
              <a:t>MEDICAL CERTIFICATION</a:t>
            </a:r>
          </a:p>
        </p:txBody>
      </p:sp>
      <p:sp>
        <p:nvSpPr>
          <p:cNvPr id="73731" name="Rectangle 3">
            <a:extLst>
              <a:ext uri="{FF2B5EF4-FFF2-40B4-BE49-F238E27FC236}">
                <a16:creationId xmlns:a16="http://schemas.microsoft.com/office/drawing/2014/main" id="{F04AE4E2-2F69-47B2-AF4D-EE62613392CA}"/>
              </a:ext>
            </a:extLst>
          </p:cNvPr>
          <p:cNvSpPr>
            <a:spLocks noGrp="1" noChangeArrowheads="1"/>
          </p:cNvSpPr>
          <p:nvPr>
            <p:ph idx="1"/>
          </p:nvPr>
        </p:nvSpPr>
        <p:spPr>
          <a:xfrm>
            <a:off x="228600" y="1905000"/>
            <a:ext cx="8902700" cy="4495800"/>
          </a:xfrm>
        </p:spPr>
        <p:txBody>
          <a:bodyPr/>
          <a:lstStyle/>
          <a:p>
            <a:pPr lvl="1" eaLnBrk="1" hangingPunct="1">
              <a:lnSpc>
                <a:spcPct val="90000"/>
              </a:lnSpc>
              <a:buClr>
                <a:schemeClr val="bg2"/>
              </a:buClr>
              <a:buSzPct val="120000"/>
              <a:buFont typeface="Wingdings" panose="05000000000000000000" pitchFamily="2" charset="2"/>
              <a:buChar char="§"/>
            </a:pPr>
            <a:r>
              <a:rPr lang="en-US" altLang="en-US" sz="2800" b="1" dirty="0">
                <a:solidFill>
                  <a:srgbClr val="000066"/>
                </a:solidFill>
              </a:rPr>
              <a:t>SECOND OPINION – </a:t>
            </a:r>
          </a:p>
          <a:p>
            <a:pPr lvl="2" eaLnBrk="1" hangingPunct="1">
              <a:lnSpc>
                <a:spcPct val="90000"/>
              </a:lnSpc>
              <a:buClr>
                <a:schemeClr val="bg2"/>
              </a:buClr>
              <a:buSzPct val="120000"/>
              <a:buFont typeface="Wingdings" panose="05000000000000000000" pitchFamily="2" charset="2"/>
              <a:buChar char="§"/>
            </a:pPr>
            <a:r>
              <a:rPr lang="en-US" altLang="en-US" sz="2400" b="1" dirty="0">
                <a:solidFill>
                  <a:srgbClr val="000066"/>
                </a:solidFill>
              </a:rPr>
              <a:t>The employee or the employee’s family member must release relevant medical information pertaining to the serious health condition to second opinion HCP</a:t>
            </a:r>
          </a:p>
          <a:p>
            <a:pPr lvl="1" eaLnBrk="1" hangingPunct="1">
              <a:lnSpc>
                <a:spcPct val="90000"/>
              </a:lnSpc>
              <a:buClr>
                <a:schemeClr val="bg2"/>
              </a:buClr>
              <a:buSzPct val="120000"/>
              <a:buFont typeface="Wingdings" panose="05000000000000000000" pitchFamily="2" charset="2"/>
              <a:buChar char="§"/>
            </a:pPr>
            <a:endParaRPr lang="en-US" altLang="en-US" sz="2800" b="1" dirty="0">
              <a:solidFill>
                <a:srgbClr val="000066"/>
              </a:solidFill>
            </a:endParaRPr>
          </a:p>
          <a:p>
            <a:pPr lvl="1" eaLnBrk="1" hangingPunct="1">
              <a:lnSpc>
                <a:spcPct val="90000"/>
              </a:lnSpc>
              <a:buClr>
                <a:schemeClr val="bg2"/>
              </a:buClr>
              <a:buSzPct val="120000"/>
              <a:buFont typeface="Wingdings" panose="05000000000000000000" pitchFamily="2" charset="2"/>
              <a:buChar char="§"/>
            </a:pPr>
            <a:r>
              <a:rPr lang="en-US" altLang="en-US" sz="2800" b="1" dirty="0">
                <a:solidFill>
                  <a:srgbClr val="000066"/>
                </a:solidFill>
              </a:rPr>
              <a:t>THIRD OPINION</a:t>
            </a:r>
          </a:p>
          <a:p>
            <a:pPr lvl="2">
              <a:lnSpc>
                <a:spcPct val="90000"/>
              </a:lnSpc>
              <a:buClr>
                <a:schemeClr val="bg2"/>
              </a:buClr>
              <a:buSzPct val="120000"/>
              <a:buFont typeface="Wingdings" panose="05000000000000000000" pitchFamily="2" charset="2"/>
              <a:buChar char="§"/>
            </a:pPr>
            <a:r>
              <a:rPr lang="en-US" altLang="en-US" sz="2400" b="1" dirty="0">
                <a:solidFill>
                  <a:srgbClr val="000066"/>
                </a:solidFill>
                <a:cs typeface="Calibri"/>
              </a:rPr>
              <a:t>Employer and employee must agree on HCP to provide third opinion, which is binding</a:t>
            </a:r>
          </a:p>
          <a:p>
            <a:pPr lvl="1" eaLnBrk="1" hangingPunct="1">
              <a:lnSpc>
                <a:spcPct val="90000"/>
              </a:lnSpc>
              <a:buClr>
                <a:schemeClr val="bg2"/>
              </a:buClr>
              <a:buSzPct val="120000"/>
              <a:buFont typeface="Wingdings" panose="05000000000000000000" pitchFamily="2" charset="2"/>
              <a:buChar char="§"/>
            </a:pPr>
            <a:endParaRPr lang="en-US" altLang="en-US" sz="2800" b="1" dirty="0">
              <a:solidFill>
                <a:srgbClr val="000066"/>
              </a:solidFill>
              <a:cs typeface="Calibri" panose="020F0502020204030204"/>
            </a:endParaRPr>
          </a:p>
        </p:txBody>
      </p:sp>
      <p:sp>
        <p:nvSpPr>
          <p:cNvPr id="73732" name="Slide Number Placeholder 2">
            <a:extLst>
              <a:ext uri="{FF2B5EF4-FFF2-40B4-BE49-F238E27FC236}">
                <a16:creationId xmlns:a16="http://schemas.microsoft.com/office/drawing/2014/main" id="{1ECA72AC-8A8A-4815-A477-6532D8D45E6F}"/>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2AF83D38-41A0-46E8-BEB9-F810D75240F3}" type="slidenum">
              <a:rPr lang="en-US" altLang="en-US" sz="1000" smtClean="0">
                <a:solidFill>
                  <a:srgbClr val="045C75"/>
                </a:solidFill>
                <a:latin typeface="Arial" panose="020B0604020202020204" pitchFamily="34" charset="0"/>
              </a:rPr>
              <a:pPr>
                <a:spcBef>
                  <a:spcPct val="0"/>
                </a:spcBef>
                <a:buClrTx/>
                <a:buSzTx/>
                <a:buFontTx/>
                <a:buNone/>
              </a:pPr>
              <a:t>46</a:t>
            </a:fld>
            <a:endParaRPr lang="en-US" altLang="en-US" sz="1000">
              <a:solidFill>
                <a:srgbClr val="045C75"/>
              </a:solidFill>
              <a:latin typeface="Arial" panose="020B0604020202020204" pitchFamily="34" charset="0"/>
            </a:endParaRPr>
          </a:p>
        </p:txBody>
      </p:sp>
      <p:sp>
        <p:nvSpPr>
          <p:cNvPr id="73733" name="TextBox 5">
            <a:extLst>
              <a:ext uri="{FF2B5EF4-FFF2-40B4-BE49-F238E27FC236}">
                <a16:creationId xmlns:a16="http://schemas.microsoft.com/office/drawing/2014/main" id="{48D1FF56-7DD9-4F8B-B08A-B52E33503C18}"/>
              </a:ext>
            </a:extLst>
          </p:cNvPr>
          <p:cNvSpPr txBox="1">
            <a:spLocks noChangeArrowheads="1"/>
          </p:cNvSpPr>
          <p:nvPr/>
        </p:nvSpPr>
        <p:spPr bwMode="auto">
          <a:xfrm>
            <a:off x="2286000" y="3109913"/>
            <a:ext cx="4572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a:solidFill>
                  <a:schemeClr val="tx1"/>
                </a:solidFill>
                <a:latin typeface="Calibri" panose="020F0502020204030204" pitchFamily="34" charset="0"/>
              </a:defRPr>
            </a:lvl1pPr>
            <a:lvl2pPr marL="742950" indent="-285750">
              <a:defRPr sz="4400">
                <a:solidFill>
                  <a:schemeClr val="tx1"/>
                </a:solidFill>
                <a:latin typeface="Calibri" panose="020F0502020204030204" pitchFamily="34" charset="0"/>
              </a:defRPr>
            </a:lvl2pPr>
            <a:lvl3pPr marL="1143000" indent="-228600">
              <a:defRPr sz="4400">
                <a:solidFill>
                  <a:schemeClr val="tx1"/>
                </a:solidFill>
                <a:latin typeface="Calibri" panose="020F0502020204030204" pitchFamily="34" charset="0"/>
              </a:defRPr>
            </a:lvl3pPr>
            <a:lvl4pPr marL="1600200" indent="-228600">
              <a:defRPr sz="4400">
                <a:solidFill>
                  <a:schemeClr val="tx1"/>
                </a:solidFill>
                <a:latin typeface="Calibri" panose="020F0502020204030204" pitchFamily="34" charset="0"/>
              </a:defRPr>
            </a:lvl4pPr>
            <a:lvl5pPr marL="2057400" indent="-228600">
              <a:defRPr sz="4400">
                <a:solidFill>
                  <a:schemeClr val="tx1"/>
                </a:solidFill>
                <a:latin typeface="Calibri" panose="020F0502020204030204" pitchFamily="34" charset="0"/>
              </a:defRPr>
            </a:lvl5pPr>
            <a:lvl6pPr marL="2514600" indent="-228600" eaLnBrk="0" fontAlgn="base" hangingPunct="0">
              <a:spcBef>
                <a:spcPct val="0"/>
              </a:spcBef>
              <a:spcAft>
                <a:spcPct val="0"/>
              </a:spcAft>
              <a:defRPr sz="4400">
                <a:solidFill>
                  <a:schemeClr val="tx1"/>
                </a:solidFill>
                <a:latin typeface="Calibri" panose="020F0502020204030204" pitchFamily="34" charset="0"/>
              </a:defRPr>
            </a:lvl6pPr>
            <a:lvl7pPr marL="2971800" indent="-228600" eaLnBrk="0" fontAlgn="base" hangingPunct="0">
              <a:spcBef>
                <a:spcPct val="0"/>
              </a:spcBef>
              <a:spcAft>
                <a:spcPct val="0"/>
              </a:spcAft>
              <a:defRPr sz="4400">
                <a:solidFill>
                  <a:schemeClr val="tx1"/>
                </a:solidFill>
                <a:latin typeface="Calibri" panose="020F0502020204030204" pitchFamily="34" charset="0"/>
              </a:defRPr>
            </a:lvl7pPr>
            <a:lvl8pPr marL="3429000" indent="-228600" eaLnBrk="0" fontAlgn="base" hangingPunct="0">
              <a:spcBef>
                <a:spcPct val="0"/>
              </a:spcBef>
              <a:spcAft>
                <a:spcPct val="0"/>
              </a:spcAft>
              <a:defRPr sz="4400">
                <a:solidFill>
                  <a:schemeClr val="tx1"/>
                </a:solidFill>
                <a:latin typeface="Calibri" panose="020F0502020204030204" pitchFamily="34" charset="0"/>
              </a:defRPr>
            </a:lvl8pPr>
            <a:lvl9pPr marL="3886200" indent="-228600" eaLnBrk="0" fontAlgn="base" hangingPunct="0">
              <a:spcBef>
                <a:spcPct val="0"/>
              </a:spcBef>
              <a:spcAft>
                <a:spcPct val="0"/>
              </a:spcAft>
              <a:defRPr sz="4400">
                <a:solidFill>
                  <a:schemeClr val="tx1"/>
                </a:solidFill>
                <a:latin typeface="Calibri" panose="020F0502020204030204" pitchFamily="34" charset="0"/>
              </a:defRPr>
            </a:lvl9pPr>
          </a:lstStyle>
          <a:p>
            <a:pPr eaLnBrk="1" hangingPunct="1">
              <a:lnSpc>
                <a:spcPct val="90000"/>
              </a:lnSpc>
              <a:buSzPct val="120000"/>
              <a:buFont typeface="Wingdings" panose="05000000000000000000" pitchFamily="2" charset="2"/>
              <a:buChar char="§"/>
            </a:pPr>
            <a:endParaRPr lang="en-US" altLang="en-US" b="1">
              <a:solidFill>
                <a:srgbClr val="000066"/>
              </a:solidFill>
            </a:endParaRPr>
          </a:p>
        </p:txBody>
      </p:sp>
    </p:spTree>
  </p:cSld>
  <p:clrMapOvr>
    <a:masterClrMapping/>
  </p:clrMapOvr>
  <p:transition spd="med">
    <p:rand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6E267FC-F8D2-4B36-BA3D-5507786DC219}"/>
              </a:ext>
            </a:extLst>
          </p:cNvPr>
          <p:cNvSpPr>
            <a:spLocks noGrp="1" noChangeArrowheads="1"/>
          </p:cNvSpPr>
          <p:nvPr>
            <p:ph type="title"/>
          </p:nvPr>
        </p:nvSpPr>
        <p:spPr>
          <a:xfrm>
            <a:off x="609600" y="152399"/>
            <a:ext cx="7924800" cy="1344849"/>
          </a:xfrm>
        </p:spPr>
        <p:txBody>
          <a:bodyPr>
            <a:normAutofit/>
          </a:bodyPr>
          <a:lstStyle/>
          <a:p>
            <a:pPr eaLnBrk="1" fontAlgn="auto" hangingPunct="1">
              <a:spcAft>
                <a:spcPts val="0"/>
              </a:spcAft>
              <a:defRPr/>
            </a:pPr>
            <a:r>
              <a:rPr lang="en-US" altLang="en-US" b="1" dirty="0">
                <a:effectLst>
                  <a:outerShdw blurRad="38100" dist="38100" dir="2700000" algn="tl">
                    <a:srgbClr val="000000">
                      <a:alpha val="43137"/>
                    </a:srgbClr>
                  </a:outerShdw>
                </a:effectLst>
              </a:rPr>
              <a:t>MEDICAL CERTIFICATION</a:t>
            </a:r>
          </a:p>
        </p:txBody>
      </p:sp>
      <p:sp>
        <p:nvSpPr>
          <p:cNvPr id="74755" name="Rectangle 3">
            <a:extLst>
              <a:ext uri="{FF2B5EF4-FFF2-40B4-BE49-F238E27FC236}">
                <a16:creationId xmlns:a16="http://schemas.microsoft.com/office/drawing/2014/main" id="{0FA9A65B-A6BE-48F2-BFB7-B2BE0553BCBE}"/>
              </a:ext>
            </a:extLst>
          </p:cNvPr>
          <p:cNvSpPr>
            <a:spLocks noGrp="1" noChangeArrowheads="1"/>
          </p:cNvSpPr>
          <p:nvPr>
            <p:ph idx="1"/>
          </p:nvPr>
        </p:nvSpPr>
        <p:spPr>
          <a:xfrm>
            <a:off x="561349" y="1820626"/>
            <a:ext cx="7848600" cy="3540125"/>
          </a:xfrm>
        </p:spPr>
        <p:txBody>
          <a:bodyPr/>
          <a:lstStyle/>
          <a:p>
            <a:pPr eaLnBrk="1" hangingPunct="1">
              <a:buFont typeface="Wingdings" panose="05000000000000000000" pitchFamily="2" charset="2"/>
              <a:buNone/>
            </a:pPr>
            <a:r>
              <a:rPr lang="en-US" altLang="en-US" sz="3600" b="1" u="sng">
                <a:solidFill>
                  <a:srgbClr val="000066"/>
                </a:solidFill>
              </a:rPr>
              <a:t>TRANSLATION</a:t>
            </a:r>
          </a:p>
          <a:p>
            <a:pPr eaLnBrk="1" hangingPunct="1">
              <a:buSzPct val="120000"/>
              <a:buFont typeface="Wingdings" panose="05000000000000000000" pitchFamily="2" charset="2"/>
              <a:buChar char="§"/>
            </a:pPr>
            <a:r>
              <a:rPr lang="en-US" altLang="en-US" sz="3200" b="1">
                <a:solidFill>
                  <a:srgbClr val="000066"/>
                </a:solidFill>
              </a:rPr>
              <a:t>An employee is required to provide a translation for any medical certification in a foreign language</a:t>
            </a:r>
          </a:p>
          <a:p>
            <a:pPr eaLnBrk="1" hangingPunct="1">
              <a:buSzPct val="120000"/>
              <a:buFont typeface="Wingdings" panose="05000000000000000000" pitchFamily="2" charset="2"/>
              <a:buChar char="§"/>
            </a:pPr>
            <a:endParaRPr lang="en-US" altLang="en-US" sz="1200" b="1">
              <a:solidFill>
                <a:srgbClr val="000066"/>
              </a:solidFill>
            </a:endParaRPr>
          </a:p>
          <a:p>
            <a:pPr eaLnBrk="1" hangingPunct="1"/>
            <a:endParaRPr lang="en-US" altLang="en-US" sz="3200">
              <a:solidFill>
                <a:srgbClr val="000066"/>
              </a:solidFill>
            </a:endParaRPr>
          </a:p>
        </p:txBody>
      </p:sp>
      <p:sp>
        <p:nvSpPr>
          <p:cNvPr id="74756" name="Slide Number Placeholder 2">
            <a:extLst>
              <a:ext uri="{FF2B5EF4-FFF2-40B4-BE49-F238E27FC236}">
                <a16:creationId xmlns:a16="http://schemas.microsoft.com/office/drawing/2014/main" id="{9977EA37-9314-4764-BCAA-EFE6EF62B827}"/>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2FA51271-787A-4F2D-AC5C-BBB997EB536D}" type="slidenum">
              <a:rPr lang="en-US" altLang="en-US" sz="1000" smtClean="0">
                <a:solidFill>
                  <a:srgbClr val="045C75"/>
                </a:solidFill>
                <a:latin typeface="Arial" panose="020B0604020202020204" pitchFamily="34" charset="0"/>
              </a:rPr>
              <a:pPr>
                <a:spcBef>
                  <a:spcPct val="0"/>
                </a:spcBef>
                <a:buClrTx/>
                <a:buSzTx/>
                <a:buFontTx/>
                <a:buNone/>
              </a:pPr>
              <a:t>47</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0BF7529-526A-408E-BFDA-BA19B4766DE1}"/>
              </a:ext>
            </a:extLst>
          </p:cNvPr>
          <p:cNvSpPr>
            <a:spLocks noGrp="1" noChangeArrowheads="1"/>
          </p:cNvSpPr>
          <p:nvPr>
            <p:ph type="title"/>
          </p:nvPr>
        </p:nvSpPr>
        <p:spPr/>
        <p:txBody>
          <a:bodyPr>
            <a:normAutofit/>
          </a:bodyPr>
          <a:lstStyle/>
          <a:p>
            <a:pPr eaLnBrk="1" fontAlgn="auto" hangingPunct="1">
              <a:spcAft>
                <a:spcPts val="0"/>
              </a:spcAft>
              <a:defRPr/>
            </a:pPr>
            <a:r>
              <a:rPr lang="en-US" altLang="en-US" sz="4800" b="1">
                <a:effectLst>
                  <a:outerShdw blurRad="38100" dist="38100" dir="2700000" algn="tl">
                    <a:srgbClr val="000000">
                      <a:alpha val="43137"/>
                    </a:srgbClr>
                  </a:outerShdw>
                </a:effectLst>
              </a:rPr>
              <a:t>RECERTIFICATION</a:t>
            </a:r>
          </a:p>
        </p:txBody>
      </p:sp>
      <p:sp>
        <p:nvSpPr>
          <p:cNvPr id="75779" name="Rectangle 3">
            <a:extLst>
              <a:ext uri="{FF2B5EF4-FFF2-40B4-BE49-F238E27FC236}">
                <a16:creationId xmlns:a16="http://schemas.microsoft.com/office/drawing/2014/main" id="{4BDEEDAC-4E27-4E72-8D34-BC312EEAE8AC}"/>
              </a:ext>
            </a:extLst>
          </p:cNvPr>
          <p:cNvSpPr>
            <a:spLocks noGrp="1" noChangeArrowheads="1"/>
          </p:cNvSpPr>
          <p:nvPr>
            <p:ph idx="1"/>
          </p:nvPr>
        </p:nvSpPr>
        <p:spPr>
          <a:xfrm>
            <a:off x="457200" y="1557130"/>
            <a:ext cx="8229600" cy="4114800"/>
          </a:xfrm>
        </p:spPr>
        <p:txBody>
          <a:bodyPr/>
          <a:lstStyle/>
          <a:p>
            <a:pPr marL="342900" marR="0" lvl="0" indent="-342900" algn="l" defTabSz="914400" rtl="0" eaLnBrk="1" fontAlgn="base" latinLnBrk="0" hangingPunct="1">
              <a:lnSpc>
                <a:spcPct val="90000"/>
              </a:lnSpc>
              <a:spcBef>
                <a:spcPct val="20000"/>
              </a:spcBef>
              <a:spcAft>
                <a:spcPct val="0"/>
              </a:spcAft>
              <a:buClr>
                <a:srgbClr val="FFCC00"/>
              </a:buClr>
              <a:buSzPct val="120000"/>
              <a:buFont typeface="Wingdings" panose="05000000000000000000" pitchFamily="2" charset="2"/>
              <a:buChar char="§"/>
              <a:tabLst/>
              <a:defRPr/>
            </a:pPr>
            <a:r>
              <a:rPr kumimoji="0" lang="en-US" altLang="en-US" sz="3200" b="1" i="0" u="none" strike="noStrike" kern="0" cap="none" spc="0" normalizeH="0" baseline="0" noProof="0" dirty="0">
                <a:ln>
                  <a:noFill/>
                </a:ln>
                <a:solidFill>
                  <a:srgbClr val="000066"/>
                </a:solidFill>
                <a:effectLst/>
                <a:uLnTx/>
                <a:uFillTx/>
                <a:latin typeface="Calibri" panose="020F0502020204030204"/>
                <a:ea typeface="+mn-ea"/>
                <a:cs typeface="+mn-cs"/>
              </a:rPr>
              <a:t>Employer may ask for recertification on a “reasonable basis” </a:t>
            </a:r>
            <a:endParaRPr kumimoji="0" lang="en-US" altLang="en-US" sz="3200" b="1" i="0" u="none" strike="noStrike" kern="0" cap="none" spc="0" normalizeH="0" baseline="0" noProof="0" dirty="0">
              <a:ln>
                <a:noFill/>
              </a:ln>
              <a:solidFill>
                <a:srgbClr val="FF0000"/>
              </a:solidFill>
              <a:effectLst/>
              <a:uLnTx/>
              <a:uFillTx/>
              <a:latin typeface="Calibri" panose="020F0502020204030204"/>
              <a:ea typeface="+mn-ea"/>
              <a:cs typeface="+mn-cs"/>
            </a:endParaRPr>
          </a:p>
          <a:p>
            <a:pPr marL="742950" marR="0" lvl="1" indent="-285750" algn="l" defTabSz="914400" rtl="0" eaLnBrk="1" fontAlgn="base" latinLnBrk="0" hangingPunct="1">
              <a:lnSpc>
                <a:spcPct val="90000"/>
              </a:lnSpc>
              <a:spcBef>
                <a:spcPct val="20000"/>
              </a:spcBef>
              <a:spcAft>
                <a:spcPct val="0"/>
              </a:spcAft>
              <a:buClr>
                <a:srgbClr val="666699"/>
              </a:buClr>
              <a:buSzPct val="120000"/>
              <a:buFont typeface="Wingdings" panose="05000000000000000000" pitchFamily="2" charset="2"/>
              <a:buChar char="§"/>
              <a:tabLst/>
              <a:defRPr/>
            </a:pPr>
            <a:r>
              <a:rPr kumimoji="0" lang="en-US" altLang="en-US" sz="2800" b="1" i="0" u="none" strike="noStrike" kern="0" cap="none" spc="0" normalizeH="0" baseline="0" noProof="0" dirty="0">
                <a:ln>
                  <a:noFill/>
                </a:ln>
                <a:solidFill>
                  <a:srgbClr val="000066"/>
                </a:solidFill>
                <a:effectLst/>
                <a:uLnTx/>
                <a:uFillTx/>
                <a:latin typeface="Calibri" panose="020F0502020204030204"/>
              </a:rPr>
              <a:t>If SHC has a finite duration, must wait until that time expires to ask for a recertification.</a:t>
            </a:r>
          </a:p>
          <a:p>
            <a:pPr lvl="2" indent="-285750" eaLnBrk="1" hangingPunct="1">
              <a:lnSpc>
                <a:spcPct val="90000"/>
              </a:lnSpc>
              <a:buClr>
                <a:srgbClr val="666699"/>
              </a:buClr>
              <a:buSzPct val="120000"/>
              <a:buFont typeface="Wingdings" panose="05000000000000000000" pitchFamily="2" charset="2"/>
              <a:buChar char="§"/>
              <a:defRPr/>
            </a:pPr>
            <a:r>
              <a:rPr lang="en-US" altLang="en-US" sz="2400" b="1" dirty="0">
                <a:solidFill>
                  <a:srgbClr val="000066"/>
                </a:solidFill>
                <a:latin typeface="Calibri" panose="020F0502020204030204"/>
              </a:rPr>
              <a:t>However, if the duration is</a:t>
            </a:r>
            <a:r>
              <a:rPr kumimoji="0" lang="en-US" altLang="en-US" sz="2400" b="1" i="0" u="none" strike="noStrike" kern="0" cap="none" spc="0" normalizeH="0" baseline="0" noProof="0" dirty="0">
                <a:ln>
                  <a:noFill/>
                </a:ln>
                <a:solidFill>
                  <a:srgbClr val="000066"/>
                </a:solidFill>
                <a:effectLst/>
                <a:uLnTx/>
                <a:uFillTx/>
                <a:latin typeface="Calibri" panose="020F0502020204030204"/>
              </a:rPr>
              <a:t> longer than 6 months – can ask every </a:t>
            </a:r>
            <a:r>
              <a:rPr kumimoji="0" lang="en-US" altLang="en-US" sz="2400" b="1" i="0" u="sng" strike="noStrike" kern="0" cap="none" spc="0" normalizeH="0" baseline="0" noProof="0" dirty="0">
                <a:ln>
                  <a:noFill/>
                </a:ln>
                <a:solidFill>
                  <a:srgbClr val="000066"/>
                </a:solidFill>
                <a:effectLst/>
                <a:uLnTx/>
                <a:uFillTx/>
                <a:latin typeface="Calibri" panose="020F0502020204030204"/>
              </a:rPr>
              <a:t>6 months</a:t>
            </a:r>
            <a:r>
              <a:rPr kumimoji="0" lang="en-US" altLang="en-US" sz="2400" b="1" i="0" u="none" strike="noStrike" kern="0" cap="none" spc="0" normalizeH="0" baseline="0" noProof="0" dirty="0">
                <a:ln>
                  <a:noFill/>
                </a:ln>
                <a:solidFill>
                  <a:srgbClr val="000066"/>
                </a:solidFill>
                <a:effectLst/>
                <a:uLnTx/>
                <a:uFillTx/>
                <a:latin typeface="Calibri" panose="020F0502020204030204"/>
              </a:rPr>
              <a:t> in conjunction with an absence.</a:t>
            </a:r>
            <a:endParaRPr lang="en-US" altLang="en-US" sz="2800" b="1" dirty="0">
              <a:solidFill>
                <a:srgbClr val="000066"/>
              </a:solidFill>
            </a:endParaRPr>
          </a:p>
          <a:p>
            <a:pPr lvl="1" eaLnBrk="1" hangingPunct="1">
              <a:lnSpc>
                <a:spcPct val="90000"/>
              </a:lnSpc>
              <a:buSzPct val="120000"/>
              <a:buFont typeface="Wingdings" panose="05000000000000000000" pitchFamily="2" charset="2"/>
              <a:buChar char="§"/>
            </a:pPr>
            <a:r>
              <a:rPr lang="en-US" altLang="en-US" sz="2800" b="1" dirty="0">
                <a:solidFill>
                  <a:srgbClr val="000066"/>
                </a:solidFill>
              </a:rPr>
              <a:t>Otherwise, no more than every 30 days in conjunction with an absence, unless:</a:t>
            </a:r>
          </a:p>
          <a:p>
            <a:pPr lvl="2" eaLnBrk="1" hangingPunct="1">
              <a:lnSpc>
                <a:spcPct val="90000"/>
              </a:lnSpc>
              <a:buSzPct val="120000"/>
              <a:buFont typeface="Wingdings" panose="05000000000000000000" pitchFamily="2" charset="2"/>
              <a:buChar char="§"/>
            </a:pPr>
            <a:r>
              <a:rPr lang="en-US" altLang="en-US" sz="2400" b="1" dirty="0">
                <a:solidFill>
                  <a:srgbClr val="000066"/>
                </a:solidFill>
              </a:rPr>
              <a:t>Employee requests an extension</a:t>
            </a:r>
          </a:p>
          <a:p>
            <a:pPr lvl="2" eaLnBrk="1" hangingPunct="1">
              <a:lnSpc>
                <a:spcPct val="90000"/>
              </a:lnSpc>
              <a:buSzPct val="120000"/>
              <a:buFont typeface="Wingdings" panose="05000000000000000000" pitchFamily="2" charset="2"/>
              <a:buChar char="§"/>
            </a:pPr>
            <a:r>
              <a:rPr lang="en-US" altLang="en-US" sz="2400" b="1" dirty="0">
                <a:solidFill>
                  <a:srgbClr val="000066"/>
                </a:solidFill>
              </a:rPr>
              <a:t>Circumstances of leave have changed significantly, or</a:t>
            </a:r>
          </a:p>
          <a:p>
            <a:pPr lvl="2" eaLnBrk="1" hangingPunct="1">
              <a:lnSpc>
                <a:spcPct val="90000"/>
              </a:lnSpc>
              <a:buSzPct val="120000"/>
              <a:buFont typeface="Wingdings" panose="05000000000000000000" pitchFamily="2" charset="2"/>
              <a:buChar char="§"/>
            </a:pPr>
            <a:r>
              <a:rPr lang="en-US" altLang="en-US" sz="2400" b="1" dirty="0">
                <a:solidFill>
                  <a:srgbClr val="000066"/>
                </a:solidFill>
              </a:rPr>
              <a:t>Validity of certification is in doubt</a:t>
            </a:r>
          </a:p>
          <a:p>
            <a:pPr lvl="1" eaLnBrk="1" hangingPunct="1">
              <a:lnSpc>
                <a:spcPct val="90000"/>
              </a:lnSpc>
              <a:buSzPct val="120000"/>
              <a:buFont typeface="Wingdings" panose="05000000000000000000" pitchFamily="2" charset="2"/>
              <a:buNone/>
            </a:pPr>
            <a:endParaRPr lang="en-US" altLang="en-US" sz="3200" b="1" dirty="0">
              <a:solidFill>
                <a:srgbClr val="CC0000"/>
              </a:solidFill>
            </a:endParaRPr>
          </a:p>
        </p:txBody>
      </p:sp>
      <p:sp>
        <p:nvSpPr>
          <p:cNvPr id="75780" name="Slide Number Placeholder 2">
            <a:extLst>
              <a:ext uri="{FF2B5EF4-FFF2-40B4-BE49-F238E27FC236}">
                <a16:creationId xmlns:a16="http://schemas.microsoft.com/office/drawing/2014/main" id="{1A7E3E38-1A66-47F1-9CEC-CBE74F71940D}"/>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749CE44C-FFAB-40F7-ACC2-9FE5F8B7A6EC}" type="slidenum">
              <a:rPr lang="en-US" altLang="en-US" sz="1000" smtClean="0">
                <a:solidFill>
                  <a:srgbClr val="045C75"/>
                </a:solidFill>
                <a:latin typeface="Arial" panose="020B0604020202020204" pitchFamily="34" charset="0"/>
              </a:rPr>
              <a:pPr>
                <a:spcBef>
                  <a:spcPct val="0"/>
                </a:spcBef>
                <a:buClrTx/>
                <a:buSzTx/>
                <a:buFontTx/>
                <a:buNone/>
              </a:pPr>
              <a:t>48</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A79E2AA8-4A21-48CC-BB68-77C3E5A733A0}"/>
              </a:ext>
            </a:extLst>
          </p:cNvPr>
          <p:cNvSpPr>
            <a:spLocks noGrp="1" noChangeArrowheads="1"/>
          </p:cNvSpPr>
          <p:nvPr>
            <p:ph type="title"/>
          </p:nvPr>
        </p:nvSpPr>
        <p:spPr/>
        <p:txBody>
          <a:bodyPr>
            <a:normAutofit/>
          </a:bodyPr>
          <a:lstStyle/>
          <a:p>
            <a:pPr eaLnBrk="1" fontAlgn="auto" hangingPunct="1">
              <a:spcAft>
                <a:spcPts val="0"/>
              </a:spcAft>
              <a:defRPr/>
            </a:pPr>
            <a:r>
              <a:rPr lang="en-US" altLang="en-US" sz="4800" b="1">
                <a:effectLst>
                  <a:outerShdw blurRad="38100" dist="38100" dir="2700000" algn="tl">
                    <a:srgbClr val="000000">
                      <a:alpha val="43137"/>
                    </a:srgbClr>
                  </a:outerShdw>
                </a:effectLst>
              </a:rPr>
              <a:t>RECERTIFICATION</a:t>
            </a:r>
          </a:p>
        </p:txBody>
      </p:sp>
      <p:sp>
        <p:nvSpPr>
          <p:cNvPr id="77827" name="Rectangle 3">
            <a:extLst>
              <a:ext uri="{FF2B5EF4-FFF2-40B4-BE49-F238E27FC236}">
                <a16:creationId xmlns:a16="http://schemas.microsoft.com/office/drawing/2014/main" id="{CB3A3FAF-F73C-4850-B165-E5235F13DA21}"/>
              </a:ext>
            </a:extLst>
          </p:cNvPr>
          <p:cNvSpPr>
            <a:spLocks noGrp="1" noChangeArrowheads="1"/>
          </p:cNvSpPr>
          <p:nvPr>
            <p:ph idx="1"/>
          </p:nvPr>
        </p:nvSpPr>
        <p:spPr>
          <a:xfrm>
            <a:off x="457200" y="1752600"/>
            <a:ext cx="8074025" cy="4419600"/>
          </a:xfrm>
        </p:spPr>
        <p:txBody>
          <a:bodyPr/>
          <a:lstStyle/>
          <a:p>
            <a:pPr lvl="1" eaLnBrk="1" hangingPunct="1">
              <a:lnSpc>
                <a:spcPct val="90000"/>
              </a:lnSpc>
              <a:buSzPct val="120000"/>
              <a:buFont typeface="Wingdings" panose="05000000000000000000" pitchFamily="2" charset="2"/>
              <a:buNone/>
            </a:pPr>
            <a:endParaRPr lang="en-US" altLang="en-US" b="1" dirty="0">
              <a:solidFill>
                <a:srgbClr val="000066"/>
              </a:solidFill>
            </a:endParaRPr>
          </a:p>
          <a:p>
            <a:pPr eaLnBrk="1" hangingPunct="1">
              <a:lnSpc>
                <a:spcPct val="90000"/>
              </a:lnSpc>
              <a:buSzPct val="120000"/>
              <a:buFont typeface="Wingdings" panose="05000000000000000000" pitchFamily="2" charset="2"/>
              <a:buChar char="§"/>
            </a:pPr>
            <a:r>
              <a:rPr lang="en-US" altLang="en-US" sz="3200" b="1" dirty="0">
                <a:solidFill>
                  <a:srgbClr val="000066"/>
                </a:solidFill>
              </a:rPr>
              <a:t>Employer shall pay for any recertification that is not covered by the employee's health insurance</a:t>
            </a:r>
            <a:endParaRPr lang="en-US" altLang="en-US" sz="3200" b="1" dirty="0">
              <a:solidFill>
                <a:srgbClr val="000066"/>
              </a:solidFill>
              <a:cs typeface="Calibri"/>
            </a:endParaRPr>
          </a:p>
          <a:p>
            <a:pPr eaLnBrk="1" hangingPunct="1">
              <a:lnSpc>
                <a:spcPct val="90000"/>
              </a:lnSpc>
              <a:buSzPct val="120000"/>
              <a:buFont typeface="Wingdings" panose="05000000000000000000" pitchFamily="2" charset="2"/>
              <a:buChar char="§"/>
            </a:pPr>
            <a:endParaRPr lang="en-US" altLang="en-US" sz="3200" b="1" dirty="0">
              <a:solidFill>
                <a:srgbClr val="000066"/>
              </a:solidFill>
              <a:cs typeface="Calibri"/>
            </a:endParaRPr>
          </a:p>
          <a:p>
            <a:pPr eaLnBrk="1" hangingPunct="1">
              <a:lnSpc>
                <a:spcPct val="90000"/>
              </a:lnSpc>
              <a:buSzPct val="120000"/>
              <a:buFont typeface="Wingdings" panose="05000000000000000000" pitchFamily="2" charset="2"/>
              <a:buChar char="§"/>
            </a:pPr>
            <a:r>
              <a:rPr lang="en-US" altLang="en-US" sz="3200" b="1" dirty="0">
                <a:solidFill>
                  <a:srgbClr val="000066"/>
                </a:solidFill>
              </a:rPr>
              <a:t>An employer may not require a second or third opinion on recertification</a:t>
            </a:r>
            <a:endParaRPr lang="en-US" altLang="en-US" sz="3200" b="1" dirty="0">
              <a:solidFill>
                <a:srgbClr val="000066"/>
              </a:solidFill>
              <a:cs typeface="Calibri"/>
            </a:endParaRPr>
          </a:p>
        </p:txBody>
      </p:sp>
      <p:sp>
        <p:nvSpPr>
          <p:cNvPr id="77828" name="Slide Number Placeholder 2">
            <a:extLst>
              <a:ext uri="{FF2B5EF4-FFF2-40B4-BE49-F238E27FC236}">
                <a16:creationId xmlns:a16="http://schemas.microsoft.com/office/drawing/2014/main" id="{22E2CFBD-A92F-4A36-9EC5-447BC8FE451A}"/>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52A1E1F9-989E-4BFE-8AF9-4F4D609ADA66}" type="slidenum">
              <a:rPr lang="en-US" altLang="en-US" sz="1000" smtClean="0">
                <a:solidFill>
                  <a:srgbClr val="045C75"/>
                </a:solidFill>
                <a:latin typeface="Arial" panose="020B0604020202020204" pitchFamily="34" charset="0"/>
              </a:rPr>
              <a:pPr>
                <a:spcBef>
                  <a:spcPct val="0"/>
                </a:spcBef>
                <a:buClrTx/>
                <a:buSzTx/>
                <a:buFontTx/>
                <a:buNone/>
              </a:pPr>
              <a:t>49</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a:extLst>
              <a:ext uri="{FF2B5EF4-FFF2-40B4-BE49-F238E27FC236}">
                <a16:creationId xmlns:a16="http://schemas.microsoft.com/office/drawing/2014/main" id="{A158B57F-882B-45BF-B07B-A35026FD09A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8F1EA383-D53C-4A6B-9CD3-BDBE00F06603}" type="slidenum">
              <a:rPr lang="en-US" altLang="en-US" sz="1000" smtClean="0">
                <a:latin typeface="Verdana" panose="020B0604030504040204" pitchFamily="34" charset="0"/>
              </a:rPr>
              <a:pPr>
                <a:spcBef>
                  <a:spcPct val="0"/>
                </a:spcBef>
                <a:buClrTx/>
                <a:buSzTx/>
                <a:buFontTx/>
                <a:buNone/>
              </a:pPr>
              <a:t>5</a:t>
            </a:fld>
            <a:endParaRPr lang="en-US" altLang="en-US" sz="1000">
              <a:latin typeface="Verdana" panose="020B0604030504040204" pitchFamily="34" charset="0"/>
            </a:endParaRPr>
          </a:p>
        </p:txBody>
      </p:sp>
      <p:sp>
        <p:nvSpPr>
          <p:cNvPr id="20483" name="Rectangle 2">
            <a:extLst>
              <a:ext uri="{FF2B5EF4-FFF2-40B4-BE49-F238E27FC236}">
                <a16:creationId xmlns:a16="http://schemas.microsoft.com/office/drawing/2014/main" id="{59C8856E-E0D6-4439-B1A2-F13FB0C192D3}"/>
              </a:ext>
            </a:extLst>
          </p:cNvPr>
          <p:cNvSpPr>
            <a:spLocks noGrp="1" noChangeArrowheads="1"/>
          </p:cNvSpPr>
          <p:nvPr>
            <p:ph type="title"/>
          </p:nvPr>
        </p:nvSpPr>
        <p:spPr>
          <a:xfrm>
            <a:off x="457200" y="354013"/>
            <a:ext cx="8229600" cy="1049337"/>
          </a:xfrm>
        </p:spPr>
        <p:txBody>
          <a:bodyPr/>
          <a:lstStyle/>
          <a:p>
            <a:pPr eaLnBrk="1" hangingPunct="1"/>
            <a:r>
              <a:rPr lang="en-US" altLang="en-US" b="1" dirty="0">
                <a:effectLst>
                  <a:outerShdw blurRad="38100" dist="38100" dir="2700000" algn="tl">
                    <a:srgbClr val="000000">
                      <a:alpha val="43137"/>
                    </a:srgbClr>
                  </a:outerShdw>
                </a:effectLst>
              </a:rPr>
              <a:t>JOB PROTECTION - FEDERAL FMLA </a:t>
            </a:r>
          </a:p>
        </p:txBody>
      </p:sp>
      <p:sp>
        <p:nvSpPr>
          <p:cNvPr id="20484" name="Rectangle 3">
            <a:extLst>
              <a:ext uri="{FF2B5EF4-FFF2-40B4-BE49-F238E27FC236}">
                <a16:creationId xmlns:a16="http://schemas.microsoft.com/office/drawing/2014/main" id="{2B68E2C8-5388-4BC3-A866-89A26603C407}"/>
              </a:ext>
            </a:extLst>
          </p:cNvPr>
          <p:cNvSpPr>
            <a:spLocks noGrp="1" noChangeArrowheads="1"/>
          </p:cNvSpPr>
          <p:nvPr>
            <p:ph type="body" idx="1"/>
          </p:nvPr>
        </p:nvSpPr>
        <p:spPr>
          <a:xfrm>
            <a:off x="457200" y="1447800"/>
            <a:ext cx="8534400" cy="4530725"/>
          </a:xfrm>
        </p:spPr>
        <p:txBody>
          <a:bodyPr/>
          <a:lstStyle/>
          <a:p>
            <a:pPr eaLnBrk="1" hangingPunct="1">
              <a:lnSpc>
                <a:spcPct val="90000"/>
              </a:lnSpc>
              <a:buSzPct val="120000"/>
              <a:buFont typeface="Wingdings" panose="05000000000000000000" pitchFamily="2" charset="2"/>
              <a:buChar char="§"/>
            </a:pPr>
            <a:endParaRPr lang="en-US" altLang="en-US" b="1" dirty="0">
              <a:solidFill>
                <a:srgbClr val="CC0000"/>
              </a:solidFill>
            </a:endParaRPr>
          </a:p>
          <a:p>
            <a:pPr eaLnBrk="1" hangingPunct="1">
              <a:lnSpc>
                <a:spcPct val="90000"/>
              </a:lnSpc>
              <a:buSzPct val="120000"/>
              <a:buFont typeface="Wingdings" panose="05000000000000000000" pitchFamily="2" charset="2"/>
              <a:buChar char="§"/>
            </a:pPr>
            <a:r>
              <a:rPr lang="en-US" altLang="en-US" sz="3600" b="1" dirty="0">
                <a:solidFill>
                  <a:srgbClr val="000066"/>
                </a:solidFill>
              </a:rPr>
              <a:t>Federal FMLA - 12 weeks every 12 months</a:t>
            </a:r>
            <a:endParaRPr lang="en-US" altLang="en-US" sz="3600" b="1" dirty="0">
              <a:solidFill>
                <a:srgbClr val="000066"/>
              </a:solidFill>
              <a:cs typeface="Calibri"/>
            </a:endParaRPr>
          </a:p>
          <a:p>
            <a:pPr eaLnBrk="1" hangingPunct="1">
              <a:lnSpc>
                <a:spcPct val="90000"/>
              </a:lnSpc>
              <a:buSzPct val="120000"/>
              <a:buFont typeface="Wingdings" panose="05000000000000000000" pitchFamily="2" charset="2"/>
              <a:buChar char="§"/>
            </a:pPr>
            <a:r>
              <a:rPr lang="en-US" altLang="en-US" sz="3600" b="1" dirty="0">
                <a:solidFill>
                  <a:srgbClr val="000066"/>
                </a:solidFill>
              </a:rPr>
              <a:t>Job protected - return to same or equivalent job</a:t>
            </a:r>
            <a:endParaRPr lang="en-US" altLang="en-US" sz="3600" b="1" dirty="0">
              <a:solidFill>
                <a:srgbClr val="000066"/>
              </a:solidFill>
              <a:cs typeface="Calibri"/>
            </a:endParaRPr>
          </a:p>
          <a:p>
            <a:pPr eaLnBrk="1" hangingPunct="1">
              <a:lnSpc>
                <a:spcPct val="90000"/>
              </a:lnSpc>
              <a:buSzPct val="120000"/>
              <a:buFont typeface="Wingdings" panose="05000000000000000000" pitchFamily="2" charset="2"/>
              <a:buChar char="§"/>
            </a:pPr>
            <a:r>
              <a:rPr lang="en-US" altLang="en-US" sz="3600" b="1" dirty="0">
                <a:solidFill>
                  <a:srgbClr val="000066"/>
                </a:solidFill>
              </a:rPr>
              <a:t>Benefits protected</a:t>
            </a:r>
            <a:endParaRPr lang="en-US" altLang="en-US" sz="3600" b="1" dirty="0">
              <a:solidFill>
                <a:srgbClr val="000066"/>
              </a:solidFill>
              <a:cs typeface="Calibri"/>
            </a:endParaRPr>
          </a:p>
          <a:p>
            <a:pPr>
              <a:lnSpc>
                <a:spcPct val="90000"/>
              </a:lnSpc>
              <a:buSzPct val="120000"/>
              <a:buFont typeface="Wingdings" panose="05000000000000000000" pitchFamily="2" charset="2"/>
              <a:buChar char="§"/>
            </a:pPr>
            <a:r>
              <a:rPr lang="en-US" altLang="en-US" sz="3600" b="1" dirty="0">
                <a:solidFill>
                  <a:srgbClr val="000066"/>
                </a:solidFill>
                <a:cs typeface="Calibri"/>
              </a:rPr>
              <a:t>Continuation of employer-sponsored health benefits during leave</a:t>
            </a:r>
          </a:p>
          <a:p>
            <a:pPr eaLnBrk="1" hangingPunct="1">
              <a:lnSpc>
                <a:spcPct val="90000"/>
              </a:lnSpc>
              <a:buSzPct val="120000"/>
              <a:buFont typeface="Wingdings" panose="05000000000000000000" pitchFamily="2" charset="2"/>
              <a:buChar char="§"/>
            </a:pPr>
            <a:endParaRPr lang="en-US" altLang="en-US" sz="3600" b="1" dirty="0">
              <a:solidFill>
                <a:srgbClr val="000066"/>
              </a:solidFill>
              <a:cs typeface="Calibri"/>
            </a:endParaRPr>
          </a:p>
        </p:txBody>
      </p:sp>
    </p:spTree>
  </p:cSld>
  <p:clrMapOvr>
    <a:masterClrMapping/>
  </p:clrMapOvr>
  <p:transition spd="med">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BF3C6C36-01AA-479B-AB87-6A6924988F63}"/>
              </a:ext>
            </a:extLst>
          </p:cNvPr>
          <p:cNvSpPr>
            <a:spLocks noGrp="1"/>
          </p:cNvSpPr>
          <p:nvPr>
            <p:ph type="title"/>
          </p:nvPr>
        </p:nvSpPr>
        <p:spPr/>
        <p:txBody>
          <a:bodyPr>
            <a:normAutofit/>
          </a:bodyPr>
          <a:lstStyle/>
          <a:p>
            <a:pPr eaLnBrk="1" fontAlgn="auto" hangingPunct="1">
              <a:spcAft>
                <a:spcPts val="0"/>
              </a:spcAft>
              <a:defRPr/>
            </a:pPr>
            <a:r>
              <a:rPr lang="en-US" altLang="en-US" b="1" dirty="0">
                <a:effectLst>
                  <a:outerShdw blurRad="38100" dist="38100" dir="2700000" algn="tl">
                    <a:srgbClr val="000000">
                      <a:alpha val="43137"/>
                    </a:srgbClr>
                  </a:outerShdw>
                </a:effectLst>
              </a:rPr>
              <a:t>PATTERN OF ABSENCES </a:t>
            </a:r>
          </a:p>
        </p:txBody>
      </p:sp>
      <p:sp>
        <p:nvSpPr>
          <p:cNvPr id="90115" name="Content Placeholder 2">
            <a:extLst>
              <a:ext uri="{FF2B5EF4-FFF2-40B4-BE49-F238E27FC236}">
                <a16:creationId xmlns:a16="http://schemas.microsoft.com/office/drawing/2014/main" id="{6D74AE66-7E73-45DE-9BA0-98C10F6ECCEE}"/>
              </a:ext>
            </a:extLst>
          </p:cNvPr>
          <p:cNvSpPr>
            <a:spLocks noGrp="1" noChangeArrowheads="1"/>
          </p:cNvSpPr>
          <p:nvPr>
            <p:ph idx="1"/>
          </p:nvPr>
        </p:nvSpPr>
        <p:spPr>
          <a:xfrm>
            <a:off x="662070" y="1761829"/>
            <a:ext cx="7869155" cy="4324646"/>
          </a:xfrm>
        </p:spPr>
        <p:txBody>
          <a:bodyPr/>
          <a:lstStyle/>
          <a:p>
            <a:pPr marL="0" indent="0" eaLnBrk="1" hangingPunct="1">
              <a:buNone/>
            </a:pPr>
            <a:r>
              <a:rPr lang="en-US" altLang="en-US" sz="3200" b="1"/>
              <a:t>If an employee has a pattern of FMLA absences (such as before or after every holiday or weekend), the employer may ask the employee about the pattern and require a recertification from the HCP (attaching the employee’s attendance information)</a:t>
            </a:r>
            <a:endParaRPr lang="en-US">
              <a:cs typeface="Calibri" panose="020F0502020204030204"/>
            </a:endParaRPr>
          </a:p>
        </p:txBody>
      </p:sp>
      <p:sp>
        <p:nvSpPr>
          <p:cNvPr id="90116" name="Slide Number Placeholder 2">
            <a:extLst>
              <a:ext uri="{FF2B5EF4-FFF2-40B4-BE49-F238E27FC236}">
                <a16:creationId xmlns:a16="http://schemas.microsoft.com/office/drawing/2014/main" id="{94A06978-3C05-4CDD-9503-5AD54C508EF5}"/>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76691BAA-3476-4380-AC18-291F81D1F5AD}" type="slidenum">
              <a:rPr lang="en-US" altLang="en-US" sz="1000" smtClean="0">
                <a:solidFill>
                  <a:srgbClr val="045C75"/>
                </a:solidFill>
                <a:latin typeface="Arial" panose="020B0604020202020204" pitchFamily="34" charset="0"/>
              </a:rPr>
              <a:pPr>
                <a:spcBef>
                  <a:spcPct val="0"/>
                </a:spcBef>
                <a:buClrTx/>
                <a:buSzTx/>
                <a:buFontTx/>
                <a:buNone/>
              </a:pPr>
              <a:t>50</a:t>
            </a:fld>
            <a:endParaRPr lang="en-US" altLang="en-US" sz="1000">
              <a:solidFill>
                <a:srgbClr val="045C75"/>
              </a:solidFill>
              <a:latin typeface="Arial" panose="020B0604020202020204" pitchFamily="34" charset="0"/>
            </a:endParaRPr>
          </a:p>
        </p:txBody>
      </p:sp>
    </p:spTree>
    <p:extLst>
      <p:ext uri="{BB962C8B-B14F-4D97-AF65-F5344CB8AC3E}">
        <p14:creationId xmlns:p14="http://schemas.microsoft.com/office/powerpoint/2010/main" val="1329658072"/>
      </p:ext>
    </p:extLst>
  </p:cSld>
  <p:clrMapOvr>
    <a:masterClrMapping/>
  </p:clrMapOvr>
  <p:transition spd="slow">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749BDFB3-F693-42BB-8E98-7416D4ED9AFD}"/>
              </a:ext>
            </a:extLst>
          </p:cNvPr>
          <p:cNvSpPr>
            <a:spLocks noGrp="1" noChangeArrowheads="1"/>
          </p:cNvSpPr>
          <p:nvPr>
            <p:ph type="title"/>
          </p:nvPr>
        </p:nvSpPr>
        <p:spPr>
          <a:xfrm>
            <a:off x="800100" y="152400"/>
            <a:ext cx="7543800" cy="1295400"/>
          </a:xfrm>
        </p:spPr>
        <p:txBody>
          <a:bodyPr>
            <a:normAutofit fontScale="90000"/>
          </a:bodyPr>
          <a:lstStyle/>
          <a:p>
            <a:pPr eaLnBrk="1" fontAlgn="auto" hangingPunct="1">
              <a:spcAft>
                <a:spcPts val="0"/>
              </a:spcAft>
              <a:defRPr/>
            </a:pPr>
            <a:r>
              <a:rPr lang="en-US" altLang="en-US" sz="4000" b="1">
                <a:effectLst>
                  <a:outerShdw blurRad="38100" dist="38100" dir="2700000" algn="tl">
                    <a:srgbClr val="000000">
                      <a:alpha val="43137"/>
                    </a:srgbClr>
                  </a:outerShdw>
                </a:effectLst>
              </a:rPr>
              <a:t>SUMMARY OF MEDICAL CERTIFICATION PROCESS</a:t>
            </a:r>
          </a:p>
        </p:txBody>
      </p:sp>
      <p:sp>
        <p:nvSpPr>
          <p:cNvPr id="49155" name="Rectangle 3">
            <a:extLst>
              <a:ext uri="{FF2B5EF4-FFF2-40B4-BE49-F238E27FC236}">
                <a16:creationId xmlns:a16="http://schemas.microsoft.com/office/drawing/2014/main" id="{6F41794A-2C07-45E0-A5D7-C630422A7E52}"/>
              </a:ext>
            </a:extLst>
          </p:cNvPr>
          <p:cNvSpPr>
            <a:spLocks noGrp="1" noChangeArrowheads="1"/>
          </p:cNvSpPr>
          <p:nvPr>
            <p:ph idx="1"/>
          </p:nvPr>
        </p:nvSpPr>
        <p:spPr>
          <a:xfrm>
            <a:off x="457200" y="1828800"/>
            <a:ext cx="8458200" cy="4648200"/>
          </a:xfrm>
        </p:spPr>
        <p:txBody>
          <a:bodyPr>
            <a:normAutofit/>
          </a:bodyPr>
          <a:lstStyle/>
          <a:p>
            <a:pPr marL="514350" indent="-514350" eaLnBrk="1" fontAlgn="auto" hangingPunct="1">
              <a:spcAft>
                <a:spcPts val="0"/>
              </a:spcAft>
              <a:buClr>
                <a:schemeClr val="accent4"/>
              </a:buClr>
              <a:buSzTx/>
              <a:buFont typeface="+mj-lt"/>
              <a:buAutoNum type="arabicPeriod"/>
              <a:defRPr/>
            </a:pPr>
            <a:r>
              <a:rPr lang="en-US" altLang="en-US" sz="3200" b="1">
                <a:solidFill>
                  <a:srgbClr val="000066"/>
                </a:solidFill>
              </a:rPr>
              <a:t>Medical Certification</a:t>
            </a:r>
          </a:p>
          <a:p>
            <a:pPr marL="514350" indent="-514350" eaLnBrk="1" fontAlgn="auto" hangingPunct="1">
              <a:spcAft>
                <a:spcPts val="0"/>
              </a:spcAft>
              <a:buClr>
                <a:schemeClr val="accent4"/>
              </a:buClr>
              <a:buSzTx/>
              <a:buFont typeface="+mj-lt"/>
              <a:buAutoNum type="arabicPeriod"/>
              <a:defRPr/>
            </a:pPr>
            <a:r>
              <a:rPr lang="en-US" altLang="en-US" sz="3200" b="1">
                <a:solidFill>
                  <a:srgbClr val="000066"/>
                </a:solidFill>
              </a:rPr>
              <a:t>Cure/Clarification</a:t>
            </a:r>
          </a:p>
          <a:p>
            <a:pPr marL="514350" indent="-514350" eaLnBrk="1" fontAlgn="auto" hangingPunct="1">
              <a:spcAft>
                <a:spcPts val="0"/>
              </a:spcAft>
              <a:buClr>
                <a:schemeClr val="accent4"/>
              </a:buClr>
              <a:buSzTx/>
              <a:buFont typeface="+mj-lt"/>
              <a:buAutoNum type="arabicPeriod"/>
              <a:defRPr/>
            </a:pPr>
            <a:r>
              <a:rPr lang="en-US" altLang="en-US" sz="3200" b="1">
                <a:solidFill>
                  <a:srgbClr val="000066"/>
                </a:solidFill>
              </a:rPr>
              <a:t>Second opinion</a:t>
            </a:r>
          </a:p>
          <a:p>
            <a:pPr marL="514350" indent="-514350" eaLnBrk="1" fontAlgn="auto" hangingPunct="1">
              <a:spcAft>
                <a:spcPts val="0"/>
              </a:spcAft>
              <a:buClr>
                <a:schemeClr val="accent4"/>
              </a:buClr>
              <a:buSzTx/>
              <a:buFont typeface="+mj-lt"/>
              <a:buAutoNum type="arabicPeriod"/>
              <a:defRPr/>
            </a:pPr>
            <a:r>
              <a:rPr lang="en-US" altLang="en-US" sz="3200" b="1">
                <a:solidFill>
                  <a:srgbClr val="000066"/>
                </a:solidFill>
              </a:rPr>
              <a:t>Third binding opinion</a:t>
            </a:r>
          </a:p>
          <a:p>
            <a:pPr marL="514350" indent="-514350" eaLnBrk="1" fontAlgn="auto" hangingPunct="1">
              <a:spcAft>
                <a:spcPts val="0"/>
              </a:spcAft>
              <a:buClr>
                <a:schemeClr val="accent4"/>
              </a:buClr>
              <a:buSzTx/>
              <a:buFont typeface="+mj-lt"/>
              <a:buAutoNum type="arabicPeriod"/>
              <a:defRPr/>
            </a:pPr>
            <a:r>
              <a:rPr lang="en-US" altLang="en-US" sz="3200" b="1">
                <a:solidFill>
                  <a:srgbClr val="000066"/>
                </a:solidFill>
              </a:rPr>
              <a:t>Recertification</a:t>
            </a:r>
          </a:p>
          <a:p>
            <a:pPr marL="514350" indent="-514350" eaLnBrk="1" fontAlgn="auto" hangingPunct="1">
              <a:spcAft>
                <a:spcPts val="0"/>
              </a:spcAft>
              <a:buClr>
                <a:schemeClr val="accent4"/>
              </a:buClr>
              <a:buSzTx/>
              <a:buFont typeface="+mj-lt"/>
              <a:buAutoNum type="arabicPeriod"/>
              <a:defRPr/>
            </a:pPr>
            <a:r>
              <a:rPr lang="en-US" altLang="en-US" sz="3200" b="1">
                <a:solidFill>
                  <a:srgbClr val="000066"/>
                </a:solidFill>
              </a:rPr>
              <a:t>Clarification on recertification but no second or third opinion</a:t>
            </a:r>
          </a:p>
          <a:p>
            <a:pPr marL="990600" lvl="1" indent="-533400" eaLnBrk="1" fontAlgn="auto" hangingPunct="1">
              <a:spcAft>
                <a:spcPts val="0"/>
              </a:spcAft>
              <a:buFont typeface="Wingdings 2"/>
              <a:buChar char=""/>
              <a:defRPr/>
            </a:pPr>
            <a:endParaRPr lang="en-US" altLang="en-US" sz="2800" b="1"/>
          </a:p>
        </p:txBody>
      </p:sp>
      <p:sp>
        <p:nvSpPr>
          <p:cNvPr id="78852" name="Slide Number Placeholder 2">
            <a:extLst>
              <a:ext uri="{FF2B5EF4-FFF2-40B4-BE49-F238E27FC236}">
                <a16:creationId xmlns:a16="http://schemas.microsoft.com/office/drawing/2014/main" id="{1864681C-9057-4EA2-A179-C85742BA36A7}"/>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2EA37B4-BA24-4ACB-BF55-AB1986C180F5}" type="slidenum">
              <a:rPr lang="en-US" altLang="en-US" sz="1000" smtClean="0">
                <a:solidFill>
                  <a:srgbClr val="045C75"/>
                </a:solidFill>
                <a:latin typeface="Arial" panose="020B0604020202020204" pitchFamily="34" charset="0"/>
              </a:rPr>
              <a:pPr>
                <a:spcBef>
                  <a:spcPct val="0"/>
                </a:spcBef>
                <a:buClrTx/>
                <a:buSzTx/>
                <a:buFontTx/>
                <a:buNone/>
              </a:pPr>
              <a:t>51</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Number Placeholder 5">
            <a:extLst>
              <a:ext uri="{FF2B5EF4-FFF2-40B4-BE49-F238E27FC236}">
                <a16:creationId xmlns:a16="http://schemas.microsoft.com/office/drawing/2014/main" id="{AC1975D6-9B1D-4307-801D-5DD2EB0B0EE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C2DAC16E-1344-4BAD-B612-7F11B5D88CB3}" type="slidenum">
              <a:rPr lang="en-US" altLang="en-US" sz="1000" smtClean="0">
                <a:latin typeface="Verdana" panose="020B0604030504040204" pitchFamily="34" charset="0"/>
              </a:rPr>
              <a:pPr>
                <a:spcBef>
                  <a:spcPct val="0"/>
                </a:spcBef>
                <a:buClrTx/>
                <a:buSzTx/>
                <a:buFontTx/>
                <a:buNone/>
              </a:pPr>
              <a:t>52</a:t>
            </a:fld>
            <a:endParaRPr lang="en-US" altLang="en-US" sz="1000">
              <a:latin typeface="Verdana" panose="020B0604030504040204" pitchFamily="34" charset="0"/>
            </a:endParaRPr>
          </a:p>
        </p:txBody>
      </p:sp>
      <p:sp>
        <p:nvSpPr>
          <p:cNvPr id="79875" name="Rectangle 2">
            <a:extLst>
              <a:ext uri="{FF2B5EF4-FFF2-40B4-BE49-F238E27FC236}">
                <a16:creationId xmlns:a16="http://schemas.microsoft.com/office/drawing/2014/main" id="{79C67713-6663-4C08-B548-7741C1A13F6C}"/>
              </a:ext>
            </a:extLst>
          </p:cNvPr>
          <p:cNvSpPr>
            <a:spLocks noGrp="1" noChangeArrowheads="1"/>
          </p:cNvSpPr>
          <p:nvPr>
            <p:ph type="title"/>
          </p:nvPr>
        </p:nvSpPr>
        <p:spPr/>
        <p:txBody>
          <a:bodyPr/>
          <a:lstStyle/>
          <a:p>
            <a:pPr eaLnBrk="1" hangingPunct="1"/>
            <a:r>
              <a:rPr lang="en-US" altLang="en-US" b="1" dirty="0">
                <a:effectLst>
                  <a:outerShdw blurRad="38100" dist="38100" dir="2700000" algn="tl">
                    <a:srgbClr val="000000">
                      <a:alpha val="43137"/>
                    </a:srgbClr>
                  </a:outerShdw>
                </a:effectLst>
              </a:rPr>
              <a:t>IS CTFMLA PAID OR UNPAID?</a:t>
            </a:r>
          </a:p>
        </p:txBody>
      </p:sp>
      <p:sp>
        <p:nvSpPr>
          <p:cNvPr id="78852" name="Rectangle 3">
            <a:extLst>
              <a:ext uri="{FF2B5EF4-FFF2-40B4-BE49-F238E27FC236}">
                <a16:creationId xmlns:a16="http://schemas.microsoft.com/office/drawing/2014/main" id="{387BBE5A-C9DA-4A2A-A00C-838DE4AEF082}"/>
              </a:ext>
            </a:extLst>
          </p:cNvPr>
          <p:cNvSpPr>
            <a:spLocks noGrp="1" noChangeArrowheads="1"/>
          </p:cNvSpPr>
          <p:nvPr>
            <p:ph type="body" idx="1"/>
          </p:nvPr>
        </p:nvSpPr>
        <p:spPr>
          <a:xfrm>
            <a:off x="457200" y="1600200"/>
            <a:ext cx="8229600" cy="4648200"/>
          </a:xfrm>
        </p:spPr>
        <p:txBody>
          <a:bodyPr/>
          <a:lstStyle/>
          <a:p>
            <a:pPr eaLnBrk="1" hangingPunct="1">
              <a:buSzPct val="120000"/>
              <a:buFont typeface="Wingdings" panose="05000000000000000000" pitchFamily="2" charset="2"/>
              <a:buChar char="§"/>
              <a:defRPr/>
            </a:pPr>
            <a:r>
              <a:rPr lang="en-US" altLang="en-US" sz="3200" b="1" dirty="0">
                <a:solidFill>
                  <a:srgbClr val="000066"/>
                </a:solidFill>
              </a:rPr>
              <a:t>Generally, FMLA leave is unpaid </a:t>
            </a:r>
            <a:r>
              <a:rPr lang="en-US" altLang="en-US" sz="3200" b="1" u="sng" dirty="0">
                <a:solidFill>
                  <a:srgbClr val="000066"/>
                </a:solidFill>
              </a:rPr>
              <a:t>except that</a:t>
            </a:r>
            <a:r>
              <a:rPr lang="en-US" altLang="en-US" sz="3200" b="1" dirty="0">
                <a:solidFill>
                  <a:srgbClr val="000066"/>
                </a:solidFill>
              </a:rPr>
              <a:t>:</a:t>
            </a:r>
            <a:endParaRPr lang="en-US" altLang="en-US" b="1" dirty="0">
              <a:solidFill>
                <a:srgbClr val="000066"/>
              </a:solidFill>
            </a:endParaRPr>
          </a:p>
          <a:p>
            <a:pPr marL="571500" indent="0" eaLnBrk="1" hangingPunct="1">
              <a:buSzPct val="120000"/>
              <a:buNone/>
              <a:defRPr/>
            </a:pPr>
            <a:r>
              <a:rPr lang="en-US" altLang="en-US" b="1" dirty="0">
                <a:solidFill>
                  <a:srgbClr val="000066"/>
                </a:solidFill>
              </a:rPr>
              <a:t>An employee’s accrued benefits (vacation, sick leave, personal leave, PTO, etc.) may apply to the leave if required by the employer or elected by the employee*</a:t>
            </a:r>
          </a:p>
          <a:p>
            <a:pPr marL="571500" indent="0" eaLnBrk="1" hangingPunct="1">
              <a:buSzPct val="120000"/>
              <a:buFont typeface="Wingdings" panose="05000000000000000000" pitchFamily="2" charset="2"/>
              <a:buNone/>
              <a:defRPr/>
            </a:pPr>
            <a:endParaRPr lang="en-US" altLang="en-US" b="1" dirty="0">
              <a:solidFill>
                <a:srgbClr val="000066"/>
              </a:solidFill>
            </a:endParaRPr>
          </a:p>
          <a:p>
            <a:pPr marL="571500" indent="-166688" eaLnBrk="1" hangingPunct="1">
              <a:buSzPct val="120000"/>
              <a:buFont typeface="Wingdings" panose="05000000000000000000" pitchFamily="2" charset="2"/>
              <a:buNone/>
              <a:defRPr/>
            </a:pPr>
            <a:r>
              <a:rPr lang="en-US" altLang="en-US" b="1" dirty="0">
                <a:solidFill>
                  <a:srgbClr val="3333CC"/>
                </a:solidFill>
              </a:rPr>
              <a:t>*</a:t>
            </a:r>
            <a:r>
              <a:rPr lang="en-US" altLang="en-US" b="1" u="sng" dirty="0">
                <a:solidFill>
                  <a:srgbClr val="3333CC"/>
                </a:solidFill>
              </a:rPr>
              <a:t>However, an employee may choose to preserve up to 2 weeks of his/her accrued benefits</a:t>
            </a:r>
            <a:endParaRPr lang="en-US" altLang="en-US" b="1" dirty="0">
              <a:solidFill>
                <a:srgbClr val="3333CC"/>
              </a:solidFill>
            </a:endParaRPr>
          </a:p>
          <a:p>
            <a:pPr marL="571500" indent="0" algn="r" eaLnBrk="1" hangingPunct="1">
              <a:buSzPct val="120000"/>
              <a:buFont typeface="Wingdings" panose="05000000000000000000" pitchFamily="2" charset="2"/>
              <a:buNone/>
              <a:defRPr/>
            </a:pPr>
            <a:endParaRPr lang="en-US" altLang="en-US" b="1" dirty="0">
              <a:solidFill>
                <a:srgbClr val="000066"/>
              </a:solidFill>
            </a:endParaRPr>
          </a:p>
        </p:txBody>
      </p:sp>
    </p:spTree>
  </p:cSld>
  <p:clrMapOvr>
    <a:masterClrMapping/>
  </p:clrMapOvr>
  <p:transition spd="med">
    <p:rand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Number Placeholder 5">
            <a:extLst>
              <a:ext uri="{FF2B5EF4-FFF2-40B4-BE49-F238E27FC236}">
                <a16:creationId xmlns:a16="http://schemas.microsoft.com/office/drawing/2014/main" id="{01A2D7FF-A922-4D3A-A03F-8A12B5D38E8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CAF552F-4906-4F3D-A6D4-9C6D43A3CCB7}" type="slidenum">
              <a:rPr lang="en-US" altLang="en-US" sz="1000" smtClean="0">
                <a:latin typeface="Verdana" panose="020B0604030504040204" pitchFamily="34" charset="0"/>
              </a:rPr>
              <a:pPr>
                <a:spcBef>
                  <a:spcPct val="0"/>
                </a:spcBef>
                <a:buClrTx/>
                <a:buSzTx/>
                <a:buFontTx/>
                <a:buNone/>
              </a:pPr>
              <a:t>53</a:t>
            </a:fld>
            <a:endParaRPr lang="en-US" altLang="en-US" sz="1000">
              <a:latin typeface="Verdana" panose="020B0604030504040204" pitchFamily="34" charset="0"/>
            </a:endParaRPr>
          </a:p>
        </p:txBody>
      </p:sp>
      <p:sp>
        <p:nvSpPr>
          <p:cNvPr id="81923" name="Rectangle 2">
            <a:extLst>
              <a:ext uri="{FF2B5EF4-FFF2-40B4-BE49-F238E27FC236}">
                <a16:creationId xmlns:a16="http://schemas.microsoft.com/office/drawing/2014/main" id="{DCEBE603-9863-4321-B271-45A830FAEC62}"/>
              </a:ext>
            </a:extLst>
          </p:cNvPr>
          <p:cNvSpPr>
            <a:spLocks noGrp="1" noChangeArrowheads="1"/>
          </p:cNvSpPr>
          <p:nvPr>
            <p:ph type="title"/>
          </p:nvPr>
        </p:nvSpPr>
        <p:spPr>
          <a:xfrm>
            <a:off x="457200" y="381000"/>
            <a:ext cx="8497888" cy="1027113"/>
          </a:xfrm>
        </p:spPr>
        <p:txBody>
          <a:bodyPr/>
          <a:lstStyle/>
          <a:p>
            <a:pPr eaLnBrk="1" hangingPunct="1"/>
            <a:r>
              <a:rPr lang="en-US" altLang="en-US" b="1" dirty="0">
                <a:effectLst>
                  <a:outerShdw blurRad="38100" dist="38100" dir="2700000" algn="tl">
                    <a:srgbClr val="000000">
                      <a:alpha val="43137"/>
                    </a:srgbClr>
                  </a:outerShdw>
                </a:effectLst>
              </a:rPr>
              <a:t>IS CTFMLA PAID OR UNPAID?</a:t>
            </a:r>
            <a:endParaRPr lang="en-US" altLang="en-US" sz="4000" b="1" dirty="0">
              <a:effectLst>
                <a:outerShdw blurRad="38100" dist="38100" dir="2700000" algn="tl">
                  <a:srgbClr val="000000">
                    <a:alpha val="43137"/>
                  </a:srgbClr>
                </a:outerShdw>
              </a:effectLst>
            </a:endParaRPr>
          </a:p>
        </p:txBody>
      </p:sp>
      <p:sp>
        <p:nvSpPr>
          <p:cNvPr id="80900" name="Rectangle 3">
            <a:extLst>
              <a:ext uri="{FF2B5EF4-FFF2-40B4-BE49-F238E27FC236}">
                <a16:creationId xmlns:a16="http://schemas.microsoft.com/office/drawing/2014/main" id="{08A1F4ED-E581-43E9-8F5C-DD1137C79453}"/>
              </a:ext>
            </a:extLst>
          </p:cNvPr>
          <p:cNvSpPr>
            <a:spLocks noGrp="1" noChangeArrowheads="1"/>
          </p:cNvSpPr>
          <p:nvPr>
            <p:ph type="body" idx="1"/>
          </p:nvPr>
        </p:nvSpPr>
        <p:spPr>
          <a:xfrm>
            <a:off x="457200" y="1828800"/>
            <a:ext cx="8229600" cy="4800600"/>
          </a:xfrm>
        </p:spPr>
        <p:txBody>
          <a:bodyPr/>
          <a:lstStyle/>
          <a:p>
            <a:pPr marL="0" indent="0" eaLnBrk="1" hangingPunct="1">
              <a:buClr>
                <a:srgbClr val="FFCC00"/>
              </a:buClr>
              <a:buSzPct val="120000"/>
              <a:buFont typeface="Wingdings" panose="05000000000000000000" pitchFamily="2" charset="2"/>
              <a:buNone/>
              <a:defRPr/>
            </a:pPr>
            <a:r>
              <a:rPr lang="en-US" altLang="en-US" b="1" dirty="0">
                <a:solidFill>
                  <a:srgbClr val="000066"/>
                </a:solidFill>
              </a:rPr>
              <a:t>(continued)</a:t>
            </a:r>
          </a:p>
          <a:p>
            <a:pPr eaLnBrk="1" hangingPunct="1">
              <a:buClr>
                <a:srgbClr val="FFCC00"/>
              </a:buClr>
              <a:buSzPct val="120000"/>
              <a:buFont typeface="Wingdings" panose="05000000000000000000" pitchFamily="2" charset="2"/>
              <a:buChar char="§"/>
              <a:defRPr/>
            </a:pPr>
            <a:r>
              <a:rPr lang="en-US" altLang="en-US" sz="3200" b="1" dirty="0">
                <a:solidFill>
                  <a:srgbClr val="000066"/>
                </a:solidFill>
              </a:rPr>
              <a:t>Generally, CTFMLA leave is unpaid </a:t>
            </a:r>
            <a:r>
              <a:rPr lang="en-US" altLang="en-US" sz="3200" b="1" u="sng" dirty="0">
                <a:solidFill>
                  <a:srgbClr val="000066"/>
                </a:solidFill>
              </a:rPr>
              <a:t>except that</a:t>
            </a:r>
            <a:r>
              <a:rPr lang="en-US" altLang="en-US" sz="3200" b="1" dirty="0">
                <a:solidFill>
                  <a:srgbClr val="000066"/>
                </a:solidFill>
              </a:rPr>
              <a:t>:</a:t>
            </a:r>
            <a:endParaRPr lang="en-US" altLang="en-US" b="1" dirty="0">
              <a:solidFill>
                <a:srgbClr val="000066"/>
              </a:solidFill>
            </a:endParaRPr>
          </a:p>
          <a:p>
            <a:pPr marL="571500" indent="0" eaLnBrk="1" hangingPunct="1">
              <a:buClr>
                <a:srgbClr val="FFCC00"/>
              </a:buClr>
              <a:buSzPct val="120000"/>
              <a:buNone/>
              <a:defRPr/>
            </a:pPr>
            <a:r>
              <a:rPr lang="en-US" altLang="en-US" b="1" dirty="0">
                <a:solidFill>
                  <a:srgbClr val="000066"/>
                </a:solidFill>
              </a:rPr>
              <a:t>CTPL, short-term or long-term disability benefits or workers’ compensation may also apply to the leave based upon the employee’s eligibility for such other leave.</a:t>
            </a:r>
          </a:p>
          <a:p>
            <a:pPr eaLnBrk="1" hangingPunct="1">
              <a:buSzPct val="120000"/>
              <a:buFont typeface="Wingdings" panose="05000000000000000000" pitchFamily="2" charset="2"/>
              <a:buNone/>
              <a:defRPr/>
            </a:pPr>
            <a:endParaRPr lang="en-US" altLang="en-US" sz="3200" b="1" dirty="0">
              <a:solidFill>
                <a:srgbClr val="CC0000"/>
              </a:solidFill>
            </a:endParaRPr>
          </a:p>
        </p:txBody>
      </p:sp>
    </p:spTree>
  </p:cSld>
  <p:clrMapOvr>
    <a:masterClrMapping/>
  </p:clrMapOvr>
  <p:transition spd="med">
    <p:random/>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a:extLst>
              <a:ext uri="{FF2B5EF4-FFF2-40B4-BE49-F238E27FC236}">
                <a16:creationId xmlns:a16="http://schemas.microsoft.com/office/drawing/2014/main" id="{EDA9CC14-4A3F-4D43-B169-7B42E195113D}"/>
              </a:ext>
            </a:extLst>
          </p:cNvPr>
          <p:cNvSpPr>
            <a:spLocks noGrp="1" noChangeArrowheads="1"/>
          </p:cNvSpPr>
          <p:nvPr>
            <p:ph type="title"/>
          </p:nvPr>
        </p:nvSpPr>
        <p:spPr/>
        <p:txBody>
          <a:bodyPr/>
          <a:lstStyle/>
          <a:p>
            <a:r>
              <a:rPr lang="en-US" altLang="en-US" b="1"/>
              <a:t>CTPL</a:t>
            </a:r>
          </a:p>
        </p:txBody>
      </p:sp>
      <p:sp>
        <p:nvSpPr>
          <p:cNvPr id="83971" name="Content Placeholder 2">
            <a:extLst>
              <a:ext uri="{FF2B5EF4-FFF2-40B4-BE49-F238E27FC236}">
                <a16:creationId xmlns:a16="http://schemas.microsoft.com/office/drawing/2014/main" id="{B5C9F89D-A9BD-40CC-BE6B-576CC46837CE}"/>
              </a:ext>
            </a:extLst>
          </p:cNvPr>
          <p:cNvSpPr>
            <a:spLocks noGrp="1" noChangeArrowheads="1"/>
          </p:cNvSpPr>
          <p:nvPr>
            <p:ph idx="1"/>
          </p:nvPr>
        </p:nvSpPr>
        <p:spPr>
          <a:xfrm>
            <a:off x="304800" y="1946275"/>
            <a:ext cx="8229600" cy="4530725"/>
          </a:xfrm>
        </p:spPr>
        <p:txBody>
          <a:bodyPr/>
          <a:lstStyle/>
          <a:p>
            <a:r>
              <a:rPr lang="en-US" altLang="en-US" b="1" dirty="0"/>
              <a:t>You cannot collect CTPL if you are on workers’ compensation or are receiving unemployment benefits. </a:t>
            </a:r>
            <a:endParaRPr lang="en-US" altLang="en-US" dirty="0"/>
          </a:p>
        </p:txBody>
      </p:sp>
      <p:sp>
        <p:nvSpPr>
          <p:cNvPr id="83972" name="Slide Number Placeholder 3">
            <a:extLst>
              <a:ext uri="{FF2B5EF4-FFF2-40B4-BE49-F238E27FC236}">
                <a16:creationId xmlns:a16="http://schemas.microsoft.com/office/drawing/2014/main" id="{30CF633B-2D91-480A-8437-226492B37A7F}"/>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9365CA8B-EAFE-4445-926D-80630F17F841}" type="slidenum">
              <a:rPr lang="en-US" altLang="en-US" sz="1000" smtClean="0">
                <a:latin typeface="Verdana" panose="020B0604030504040204" pitchFamily="34" charset="0"/>
              </a:rPr>
              <a:pPr>
                <a:spcBef>
                  <a:spcPct val="0"/>
                </a:spcBef>
                <a:buClrTx/>
                <a:buSzTx/>
                <a:buFontTx/>
                <a:buNone/>
              </a:pPr>
              <a:t>54</a:t>
            </a:fld>
            <a:endParaRPr lang="en-US" altLang="en-US" sz="1000">
              <a:latin typeface="Verdana" panose="020B0604030504040204" pitchFamily="34" charset="0"/>
            </a:endParaRPr>
          </a:p>
        </p:txBody>
      </p:sp>
    </p:spTree>
  </p:cSld>
  <p:clrMapOvr>
    <a:masterClrMapping/>
  </p:clrMapOvr>
  <p:transition spd="med">
    <p:rand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a:extLst>
              <a:ext uri="{FF2B5EF4-FFF2-40B4-BE49-F238E27FC236}">
                <a16:creationId xmlns:a16="http://schemas.microsoft.com/office/drawing/2014/main" id="{7AC2CF65-98C9-419F-9147-93AEDAB43460}"/>
              </a:ext>
            </a:extLst>
          </p:cNvPr>
          <p:cNvSpPr>
            <a:spLocks noGrp="1" noChangeArrowheads="1"/>
          </p:cNvSpPr>
          <p:nvPr>
            <p:ph type="title"/>
          </p:nvPr>
        </p:nvSpPr>
        <p:spPr>
          <a:xfrm>
            <a:off x="665163" y="3175"/>
            <a:ext cx="7813675" cy="1447800"/>
          </a:xfrm>
        </p:spPr>
        <p:txBody>
          <a:bodyPr>
            <a:normAutofit/>
          </a:bodyPr>
          <a:lstStyle/>
          <a:p>
            <a:pPr eaLnBrk="1" fontAlgn="auto" hangingPunct="1">
              <a:spcAft>
                <a:spcPts val="0"/>
              </a:spcAft>
              <a:defRPr/>
            </a:pPr>
            <a:r>
              <a:rPr lang="en-US" altLang="en-US" sz="4000" b="1" cap="all" dirty="0">
                <a:effectLst>
                  <a:outerShdw blurRad="38100" dist="38100" dir="2700000" algn="tl">
                    <a:srgbClr val="000000">
                      <a:alpha val="43137"/>
                    </a:srgbClr>
                  </a:outerShdw>
                </a:effectLst>
              </a:rPr>
              <a:t>Use of Sick Leave for</a:t>
            </a:r>
            <a:br>
              <a:rPr lang="en-US" altLang="en-US" sz="4000" b="1" cap="all" dirty="0">
                <a:effectLst>
                  <a:outerShdw blurRad="38100" dist="38100" dir="2700000" algn="tl">
                    <a:srgbClr val="000000">
                      <a:alpha val="43137"/>
                    </a:srgbClr>
                  </a:outerShdw>
                </a:effectLst>
              </a:rPr>
            </a:br>
            <a:r>
              <a:rPr lang="en-US" altLang="en-US" sz="4000" b="1" cap="all" dirty="0">
                <a:effectLst>
                  <a:outerShdw blurRad="38100" dist="38100" dir="2700000" algn="tl">
                    <a:srgbClr val="000000">
                      <a:alpha val="43137"/>
                    </a:srgbClr>
                  </a:outerShdw>
                </a:effectLst>
              </a:rPr>
              <a:t>Family Member</a:t>
            </a:r>
          </a:p>
        </p:txBody>
      </p:sp>
      <p:sp>
        <p:nvSpPr>
          <p:cNvPr id="16388" name="Rectangle 3">
            <a:extLst>
              <a:ext uri="{FF2B5EF4-FFF2-40B4-BE49-F238E27FC236}">
                <a16:creationId xmlns:a16="http://schemas.microsoft.com/office/drawing/2014/main" id="{AB786FC4-7202-4DB7-B7E1-81CCF722BF3E}"/>
              </a:ext>
            </a:extLst>
          </p:cNvPr>
          <p:cNvSpPr>
            <a:spLocks noGrp="1" noChangeArrowheads="1"/>
          </p:cNvSpPr>
          <p:nvPr>
            <p:ph idx="1"/>
          </p:nvPr>
        </p:nvSpPr>
        <p:spPr>
          <a:xfrm>
            <a:off x="514680" y="1748909"/>
            <a:ext cx="8324520" cy="5185291"/>
          </a:xfrm>
        </p:spPr>
        <p:txBody>
          <a:bodyPr>
            <a:normAutofit/>
          </a:bodyPr>
          <a:lstStyle/>
          <a:p>
            <a:pPr marL="274320" indent="-274320" eaLnBrk="1" fontAlgn="auto" hangingPunct="1">
              <a:spcAft>
                <a:spcPts val="0"/>
              </a:spcAft>
              <a:buClr>
                <a:schemeClr val="accent3"/>
              </a:buClr>
              <a:buSzPct val="120000"/>
              <a:buFont typeface="Wingdings" panose="05000000000000000000" pitchFamily="2" charset="2"/>
              <a:buChar char="§"/>
              <a:defRPr/>
            </a:pPr>
            <a:r>
              <a:rPr lang="en-US" altLang="en-US" b="1" dirty="0">
                <a:solidFill>
                  <a:srgbClr val="000066"/>
                </a:solidFill>
              </a:rPr>
              <a:t>Employee may use up to 2 weeks of accumulated sick leave for the serious health condition of a family member of the employee, or for the birth or adoption of a son or daughter of the employee.</a:t>
            </a:r>
            <a:endParaRPr lang="en-US" altLang="en-US" b="1" dirty="0">
              <a:solidFill>
                <a:srgbClr val="000066"/>
              </a:solidFill>
              <a:cs typeface="Calibri"/>
            </a:endParaRPr>
          </a:p>
          <a:p>
            <a:pPr marL="274320" indent="-274320" eaLnBrk="1" fontAlgn="auto" hangingPunct="1">
              <a:spcAft>
                <a:spcPts val="0"/>
              </a:spcAft>
              <a:buClr>
                <a:schemeClr val="accent3"/>
              </a:buClr>
              <a:buSzPct val="120000"/>
              <a:buFont typeface="Wingdings" panose="05000000000000000000" pitchFamily="2" charset="2"/>
              <a:buChar char="§"/>
              <a:defRPr/>
            </a:pPr>
            <a:endParaRPr lang="en-US" altLang="en-US" sz="1000" b="1" dirty="0">
              <a:solidFill>
                <a:srgbClr val="000066"/>
              </a:solidFill>
            </a:endParaRPr>
          </a:p>
          <a:p>
            <a:pPr marL="274320" indent="-274320" eaLnBrk="1" fontAlgn="auto" hangingPunct="1">
              <a:spcAft>
                <a:spcPts val="0"/>
              </a:spcAft>
              <a:buClr>
                <a:schemeClr val="accent3"/>
              </a:buClr>
              <a:buSzPct val="120000"/>
              <a:buFont typeface="Wingdings" panose="05000000000000000000" pitchFamily="2" charset="2"/>
              <a:buChar char="§"/>
              <a:defRPr/>
            </a:pPr>
            <a:r>
              <a:rPr lang="en-US" altLang="en-US" b="1" dirty="0">
                <a:solidFill>
                  <a:srgbClr val="000066"/>
                </a:solidFill>
              </a:rPr>
              <a:t>Employer must have a bona fide written sick leave policy.</a:t>
            </a:r>
            <a:endParaRPr lang="en-US" altLang="en-US" b="1" dirty="0">
              <a:solidFill>
                <a:srgbClr val="000066"/>
              </a:solidFill>
              <a:cs typeface="Calibri"/>
            </a:endParaRPr>
          </a:p>
          <a:p>
            <a:pPr marL="274320" indent="-274320" eaLnBrk="1" fontAlgn="auto" hangingPunct="1">
              <a:spcAft>
                <a:spcPts val="0"/>
              </a:spcAft>
              <a:buClr>
                <a:schemeClr val="accent3"/>
              </a:buClr>
              <a:buSzPct val="120000"/>
              <a:buFont typeface="Wingdings" panose="05000000000000000000" pitchFamily="2" charset="2"/>
              <a:buChar char="§"/>
              <a:defRPr/>
            </a:pPr>
            <a:endParaRPr lang="en-US" altLang="en-US" sz="1000" b="1" dirty="0">
              <a:solidFill>
                <a:srgbClr val="CC0000"/>
              </a:solidFill>
            </a:endParaRPr>
          </a:p>
          <a:p>
            <a:pPr marL="274320" indent="-274320" eaLnBrk="1" fontAlgn="auto" hangingPunct="1">
              <a:spcAft>
                <a:spcPts val="0"/>
              </a:spcAft>
              <a:buClr>
                <a:schemeClr val="tx2"/>
              </a:buClr>
              <a:buSzPct val="120000"/>
              <a:buFont typeface="Wingdings" panose="05000000000000000000" pitchFamily="2" charset="2"/>
              <a:buChar char="§"/>
              <a:defRPr/>
            </a:pPr>
            <a:r>
              <a:rPr lang="en-US" altLang="en-US" b="1" dirty="0">
                <a:solidFill>
                  <a:schemeClr val="tx2"/>
                </a:solidFill>
              </a:rPr>
              <a:t>This is only for CT FMLA</a:t>
            </a:r>
            <a:endParaRPr lang="en-US" altLang="en-US" b="1" dirty="0">
              <a:solidFill>
                <a:schemeClr val="tx2"/>
              </a:solidFill>
              <a:cs typeface="Calibri"/>
            </a:endParaRPr>
          </a:p>
        </p:txBody>
      </p:sp>
      <p:sp>
        <p:nvSpPr>
          <p:cNvPr id="88068" name="Slide Number Placeholder 5">
            <a:extLst>
              <a:ext uri="{FF2B5EF4-FFF2-40B4-BE49-F238E27FC236}">
                <a16:creationId xmlns:a16="http://schemas.microsoft.com/office/drawing/2014/main" id="{AC0794C9-0FC7-473F-8DF6-C7FD71D3652C}"/>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9D9FD70-66D4-47D5-BC0C-0E2E0EE85654}" type="slidenum">
              <a:rPr lang="en-US" altLang="en-US" sz="1000" smtClean="0">
                <a:solidFill>
                  <a:srgbClr val="045C75"/>
                </a:solidFill>
                <a:latin typeface="Arial" panose="020B0604020202020204" pitchFamily="34" charset="0"/>
              </a:rPr>
              <a:pPr>
                <a:spcBef>
                  <a:spcPct val="0"/>
                </a:spcBef>
                <a:buClrTx/>
                <a:buSzTx/>
                <a:buFontTx/>
                <a:buNone/>
              </a:pPr>
              <a:t>55</a:t>
            </a:fld>
            <a:endParaRPr lang="en-US" altLang="en-US" sz="1000">
              <a:solidFill>
                <a:srgbClr val="045C75"/>
              </a:solidFill>
              <a:latin typeface="Arial" panose="020B0604020202020204" pitchFamily="34" charset="0"/>
            </a:endParaRP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F6C1C32-E3F4-4423-93F6-348F351E94A3}"/>
              </a:ext>
            </a:extLst>
          </p:cNvPr>
          <p:cNvSpPr>
            <a:spLocks noGrp="1" noChangeArrowheads="1"/>
          </p:cNvSpPr>
          <p:nvPr>
            <p:ph type="title"/>
          </p:nvPr>
        </p:nvSpPr>
        <p:spPr>
          <a:xfrm>
            <a:off x="762000" y="762000"/>
            <a:ext cx="8229600" cy="533400"/>
          </a:xfrm>
        </p:spPr>
        <p:txBody>
          <a:bodyPr>
            <a:normAutofit fontScale="90000"/>
          </a:bodyPr>
          <a:lstStyle/>
          <a:p>
            <a:pPr eaLnBrk="1" fontAlgn="auto" hangingPunct="1">
              <a:spcAft>
                <a:spcPts val="0"/>
              </a:spcAft>
              <a:defRPr/>
            </a:pPr>
            <a:r>
              <a:rPr lang="en-US" altLang="en-US" sz="4000" b="1" dirty="0">
                <a:effectLst>
                  <a:outerShdw blurRad="38100" dist="38100" dir="2700000" algn="tl">
                    <a:srgbClr val="000000">
                      <a:alpha val="43137"/>
                    </a:srgbClr>
                  </a:outerShdw>
                </a:effectLst>
              </a:rPr>
              <a:t>FITNESS-FOR-DUTY CERTIFICATION</a:t>
            </a:r>
          </a:p>
        </p:txBody>
      </p:sp>
      <p:sp>
        <p:nvSpPr>
          <p:cNvPr id="93187" name="Rectangle 3">
            <a:extLst>
              <a:ext uri="{FF2B5EF4-FFF2-40B4-BE49-F238E27FC236}">
                <a16:creationId xmlns:a16="http://schemas.microsoft.com/office/drawing/2014/main" id="{62B98478-0003-4403-BA0F-5C3DB32B8E72}"/>
              </a:ext>
            </a:extLst>
          </p:cNvPr>
          <p:cNvSpPr>
            <a:spLocks noGrp="1" noChangeArrowheads="1"/>
          </p:cNvSpPr>
          <p:nvPr>
            <p:ph idx="1"/>
          </p:nvPr>
        </p:nvSpPr>
        <p:spPr>
          <a:xfrm>
            <a:off x="524699" y="1817199"/>
            <a:ext cx="8314501" cy="4355001"/>
          </a:xfrm>
        </p:spPr>
        <p:txBody>
          <a:bodyPr/>
          <a:lstStyle/>
          <a:p>
            <a:pPr eaLnBrk="1" hangingPunct="1">
              <a:lnSpc>
                <a:spcPct val="90000"/>
              </a:lnSpc>
              <a:buSzPct val="120000"/>
              <a:buFont typeface="Wingdings" panose="05000000000000000000" pitchFamily="2" charset="2"/>
              <a:buChar char="§"/>
            </a:pPr>
            <a:r>
              <a:rPr lang="en-US" altLang="en-US" b="1" dirty="0">
                <a:solidFill>
                  <a:srgbClr val="000066"/>
                </a:solidFill>
              </a:rPr>
              <a:t>Employer can require employee to provide a “fitness-for-duty” certification upon return from a continuous absence due to employee’s own serious health condition. </a:t>
            </a:r>
          </a:p>
          <a:p>
            <a:pPr lvl="1" eaLnBrk="1" hangingPunct="1">
              <a:lnSpc>
                <a:spcPct val="90000"/>
              </a:lnSpc>
              <a:buClr>
                <a:schemeClr val="bg2"/>
              </a:buClr>
              <a:buSzPct val="120000"/>
              <a:buFont typeface="Wingdings" panose="05000000000000000000" pitchFamily="2" charset="2"/>
              <a:buChar char="§"/>
            </a:pPr>
            <a:r>
              <a:rPr lang="en-US" altLang="en-US" sz="2800" b="1" dirty="0">
                <a:solidFill>
                  <a:srgbClr val="000066"/>
                </a:solidFill>
              </a:rPr>
              <a:t>Just a simple statement but employer may ask the HCP to review the employee’s job description to ensure that the employee is able to perform his or her job duties.  </a:t>
            </a:r>
            <a:endParaRPr lang="en-US" altLang="en-US" sz="2800" b="1" dirty="0">
              <a:solidFill>
                <a:srgbClr val="000066"/>
              </a:solidFill>
              <a:cs typeface="Calibri"/>
            </a:endParaRPr>
          </a:p>
          <a:p>
            <a:pPr lvl="1" eaLnBrk="1" hangingPunct="1">
              <a:lnSpc>
                <a:spcPct val="90000"/>
              </a:lnSpc>
              <a:buClr>
                <a:schemeClr val="bg2"/>
              </a:buClr>
              <a:buSzPct val="120000"/>
              <a:buFont typeface="Wingdings" panose="05000000000000000000" pitchFamily="2" charset="2"/>
              <a:buChar char="§"/>
            </a:pPr>
            <a:endParaRPr lang="en-US" altLang="en-US" sz="900" b="1" dirty="0">
              <a:solidFill>
                <a:srgbClr val="000066"/>
              </a:solidFill>
            </a:endParaRPr>
          </a:p>
          <a:p>
            <a:pPr eaLnBrk="1" hangingPunct="1">
              <a:lnSpc>
                <a:spcPct val="90000"/>
              </a:lnSpc>
              <a:buSzPct val="120000"/>
              <a:buFont typeface="Wingdings" panose="05000000000000000000" pitchFamily="2" charset="2"/>
              <a:buChar char="§"/>
            </a:pPr>
            <a:endParaRPr lang="en-US" altLang="en-US" sz="900" b="1" dirty="0">
              <a:solidFill>
                <a:srgbClr val="CC0000"/>
              </a:solidFill>
            </a:endParaRPr>
          </a:p>
          <a:p>
            <a:pPr eaLnBrk="1" hangingPunct="1">
              <a:lnSpc>
                <a:spcPct val="90000"/>
              </a:lnSpc>
              <a:buSzPct val="120000"/>
              <a:buFont typeface="Wingdings" panose="05000000000000000000" pitchFamily="2" charset="2"/>
              <a:buChar char="§"/>
            </a:pPr>
            <a:endParaRPr lang="en-US" altLang="en-US" sz="900" b="1" dirty="0">
              <a:solidFill>
                <a:srgbClr val="CC0000"/>
              </a:solidFill>
            </a:endParaRPr>
          </a:p>
        </p:txBody>
      </p:sp>
      <p:sp>
        <p:nvSpPr>
          <p:cNvPr id="93188" name="Slide Number Placeholder 2">
            <a:extLst>
              <a:ext uri="{FF2B5EF4-FFF2-40B4-BE49-F238E27FC236}">
                <a16:creationId xmlns:a16="http://schemas.microsoft.com/office/drawing/2014/main" id="{7C6BDD77-9755-4F39-A88B-09BBD73F5744}"/>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4A21962B-8E92-4566-B8D9-F4E16FE010BD}" type="slidenum">
              <a:rPr lang="en-US" altLang="en-US" sz="1000" smtClean="0">
                <a:solidFill>
                  <a:srgbClr val="045C75"/>
                </a:solidFill>
                <a:latin typeface="Arial" panose="020B0604020202020204" pitchFamily="34" charset="0"/>
              </a:rPr>
              <a:pPr>
                <a:spcBef>
                  <a:spcPct val="0"/>
                </a:spcBef>
                <a:buClrTx/>
                <a:buSzTx/>
                <a:buFontTx/>
                <a:buNone/>
              </a:pPr>
              <a:t>56</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F636CDD8-B9CE-43C5-A15E-BEBF804EB373}"/>
              </a:ext>
            </a:extLst>
          </p:cNvPr>
          <p:cNvSpPr>
            <a:spLocks noGrp="1" noChangeArrowheads="1"/>
          </p:cNvSpPr>
          <p:nvPr>
            <p:ph type="title"/>
          </p:nvPr>
        </p:nvSpPr>
        <p:spPr>
          <a:xfrm>
            <a:off x="474339" y="609599"/>
            <a:ext cx="8136261" cy="843185"/>
          </a:xfrm>
        </p:spPr>
        <p:txBody>
          <a:bodyPr>
            <a:normAutofit/>
          </a:bodyPr>
          <a:lstStyle/>
          <a:p>
            <a:pPr eaLnBrk="1" fontAlgn="auto" hangingPunct="1">
              <a:spcAft>
                <a:spcPts val="0"/>
              </a:spcAft>
              <a:defRPr/>
            </a:pPr>
            <a:r>
              <a:rPr lang="en-US" altLang="en-US" sz="3600" b="1" dirty="0">
                <a:effectLst>
                  <a:outerShdw blurRad="38100" dist="38100" dir="2700000" algn="tl">
                    <a:srgbClr val="000000">
                      <a:alpha val="43137"/>
                    </a:srgbClr>
                  </a:outerShdw>
                </a:effectLst>
              </a:rPr>
              <a:t>FITNESS-FOR-DUTY CERTIFICATION</a:t>
            </a:r>
          </a:p>
        </p:txBody>
      </p:sp>
      <p:sp>
        <p:nvSpPr>
          <p:cNvPr id="50179" name="Rectangle 3">
            <a:extLst>
              <a:ext uri="{FF2B5EF4-FFF2-40B4-BE49-F238E27FC236}">
                <a16:creationId xmlns:a16="http://schemas.microsoft.com/office/drawing/2014/main" id="{DFF2BB36-7EDD-43CB-A27D-80A42ED624B1}"/>
              </a:ext>
            </a:extLst>
          </p:cNvPr>
          <p:cNvSpPr>
            <a:spLocks noGrp="1" noChangeArrowheads="1"/>
          </p:cNvSpPr>
          <p:nvPr>
            <p:ph idx="1"/>
          </p:nvPr>
        </p:nvSpPr>
        <p:spPr>
          <a:xfrm>
            <a:off x="533400" y="1752600"/>
            <a:ext cx="8305800" cy="4724400"/>
          </a:xfrm>
        </p:spPr>
        <p:txBody>
          <a:bodyPr>
            <a:normAutofit/>
          </a:bodyPr>
          <a:lstStyle/>
          <a:p>
            <a:pPr marL="274320" indent="-274320" eaLnBrk="1" fontAlgn="auto" hangingPunct="1">
              <a:lnSpc>
                <a:spcPct val="90000"/>
              </a:lnSpc>
              <a:spcAft>
                <a:spcPts val="0"/>
              </a:spcAft>
              <a:buClr>
                <a:schemeClr val="tx2"/>
              </a:buClr>
              <a:buSzPct val="120000"/>
              <a:buFont typeface="Wingdings" panose="05000000000000000000" pitchFamily="2" charset="2"/>
              <a:buChar char="§"/>
              <a:defRPr/>
            </a:pPr>
            <a:r>
              <a:rPr lang="en-US" altLang="en-US" b="1" dirty="0">
                <a:solidFill>
                  <a:schemeClr val="tx2"/>
                </a:solidFill>
              </a:rPr>
              <a:t>Federal – allows employer to require “fitness for duty” note every 30 days for employee on </a:t>
            </a:r>
            <a:r>
              <a:rPr lang="en-US" altLang="en-US" b="1" u="sng" dirty="0">
                <a:solidFill>
                  <a:schemeClr val="tx2"/>
                </a:solidFill>
              </a:rPr>
              <a:t>intermittent leave</a:t>
            </a:r>
            <a:r>
              <a:rPr lang="en-US" altLang="en-US" b="1" dirty="0">
                <a:solidFill>
                  <a:schemeClr val="tx2"/>
                </a:solidFill>
              </a:rPr>
              <a:t> in conjunction with an absence</a:t>
            </a:r>
          </a:p>
          <a:p>
            <a:pPr marL="640080" lvl="1" indent="-246888" eaLnBrk="1" fontAlgn="auto" hangingPunct="1">
              <a:lnSpc>
                <a:spcPct val="90000"/>
              </a:lnSpc>
              <a:spcAft>
                <a:spcPts val="0"/>
              </a:spcAft>
              <a:buSzPct val="120000"/>
              <a:buFont typeface="Wingdings" panose="05000000000000000000" pitchFamily="2" charset="2"/>
              <a:buChar char="§"/>
              <a:defRPr/>
            </a:pPr>
            <a:r>
              <a:rPr lang="en-US" altLang="en-US" b="1" dirty="0">
                <a:solidFill>
                  <a:schemeClr val="tx2"/>
                </a:solidFill>
              </a:rPr>
              <a:t>Must be “reasonable safety concerns” regarding employee’s ability to perform job</a:t>
            </a:r>
          </a:p>
          <a:p>
            <a:pPr marL="274320" indent="-274320" eaLnBrk="1" fontAlgn="auto" hangingPunct="1">
              <a:lnSpc>
                <a:spcPct val="90000"/>
              </a:lnSpc>
              <a:spcAft>
                <a:spcPts val="0"/>
              </a:spcAft>
              <a:buClr>
                <a:schemeClr val="accent3"/>
              </a:buClr>
              <a:buSzPct val="120000"/>
              <a:buFont typeface="Wingdings" panose="05000000000000000000" pitchFamily="2" charset="2"/>
              <a:buChar char="§"/>
              <a:defRPr/>
            </a:pPr>
            <a:endParaRPr lang="en-US" altLang="en-US" sz="2400" b="1" dirty="0">
              <a:solidFill>
                <a:srgbClr val="CC0000"/>
              </a:solidFill>
            </a:endParaRPr>
          </a:p>
          <a:p>
            <a:pPr marL="274320" indent="-274320" eaLnBrk="1" fontAlgn="auto" hangingPunct="1">
              <a:lnSpc>
                <a:spcPct val="90000"/>
              </a:lnSpc>
              <a:spcAft>
                <a:spcPts val="0"/>
              </a:spcAft>
              <a:buClr>
                <a:schemeClr val="accent3"/>
              </a:buClr>
              <a:buSzPct val="120000"/>
              <a:buFont typeface="Wingdings" panose="05000000000000000000" pitchFamily="2" charset="2"/>
              <a:buChar char="§"/>
              <a:defRPr/>
            </a:pPr>
            <a:r>
              <a:rPr lang="en-US" altLang="en-US" sz="3200" b="1" dirty="0">
                <a:solidFill>
                  <a:srgbClr val="000066"/>
                </a:solidFill>
              </a:rPr>
              <a:t>CTFMLA - does not allow employers to request fitness-for-duty certifications for intermittent or reduced schedule leaves</a:t>
            </a:r>
            <a:r>
              <a:rPr lang="en-US" altLang="en-US" sz="2400" dirty="0">
                <a:solidFill>
                  <a:srgbClr val="000066"/>
                </a:solidFill>
              </a:rPr>
              <a:t> </a:t>
            </a:r>
            <a:endParaRPr lang="en-US" altLang="en-US" sz="2400" b="1" dirty="0">
              <a:solidFill>
                <a:srgbClr val="000066"/>
              </a:solidFill>
            </a:endParaRPr>
          </a:p>
          <a:p>
            <a:pPr marL="640080" lvl="1" indent="-246888" eaLnBrk="1" fontAlgn="auto" hangingPunct="1">
              <a:lnSpc>
                <a:spcPct val="90000"/>
              </a:lnSpc>
              <a:spcAft>
                <a:spcPts val="0"/>
              </a:spcAft>
              <a:buFont typeface="Wingdings" panose="05000000000000000000" pitchFamily="2" charset="2"/>
              <a:buChar char="§"/>
              <a:defRPr/>
            </a:pPr>
            <a:endParaRPr lang="en-US" altLang="en-US" sz="2000" b="1" dirty="0">
              <a:solidFill>
                <a:srgbClr val="000066"/>
              </a:solidFill>
            </a:endParaRPr>
          </a:p>
        </p:txBody>
      </p:sp>
      <p:sp>
        <p:nvSpPr>
          <p:cNvPr id="94212" name="Slide Number Placeholder 2">
            <a:extLst>
              <a:ext uri="{FF2B5EF4-FFF2-40B4-BE49-F238E27FC236}">
                <a16:creationId xmlns:a16="http://schemas.microsoft.com/office/drawing/2014/main" id="{8F051E29-DD4C-4022-87DF-5E2F1B8EB56C}"/>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84978113-DF28-4BE6-9230-48F9F490F889}" type="slidenum">
              <a:rPr lang="en-US" altLang="en-US" sz="1000" smtClean="0">
                <a:solidFill>
                  <a:srgbClr val="045C75"/>
                </a:solidFill>
                <a:latin typeface="Arial" panose="020B0604020202020204" pitchFamily="34" charset="0"/>
              </a:rPr>
              <a:pPr>
                <a:spcBef>
                  <a:spcPct val="0"/>
                </a:spcBef>
                <a:buClrTx/>
                <a:buSzTx/>
                <a:buFontTx/>
                <a:buNone/>
              </a:pPr>
              <a:t>57</a:t>
            </a:fld>
            <a:endParaRPr lang="en-US" altLang="en-US" sz="1000">
              <a:solidFill>
                <a:srgbClr val="045C75"/>
              </a:solidFill>
              <a:latin typeface="Arial" panose="020B0604020202020204" pitchFamily="34" charset="0"/>
            </a:endParaRPr>
          </a:p>
        </p:txBody>
      </p:sp>
    </p:spTree>
  </p:cSld>
  <p:clrMapOvr>
    <a:masterClrMapping/>
  </p:clrMapOvr>
  <p:transition spd="med">
    <p:rand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5223A1F2-A1A2-433E-BD53-7F963AC22309}"/>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RIGHT TO REINSTATEMENT</a:t>
            </a:r>
            <a:endParaRPr lang="en-US" altLang="en-US" b="1" dirty="0">
              <a:effectLst>
                <a:outerShdw blurRad="38100" dist="38100" dir="2700000" algn="tl">
                  <a:srgbClr val="000000">
                    <a:alpha val="43137"/>
                  </a:srgbClr>
                </a:outerShdw>
              </a:effectLst>
              <a:highlight>
                <a:srgbClr val="FFFF00"/>
              </a:highlight>
            </a:endParaRPr>
          </a:p>
        </p:txBody>
      </p:sp>
      <p:sp>
        <p:nvSpPr>
          <p:cNvPr id="95235" name="Content Placeholder 2">
            <a:extLst>
              <a:ext uri="{FF2B5EF4-FFF2-40B4-BE49-F238E27FC236}">
                <a16:creationId xmlns:a16="http://schemas.microsoft.com/office/drawing/2014/main" id="{D449E89F-28A5-456A-9032-7CA572055117}"/>
              </a:ext>
            </a:extLst>
          </p:cNvPr>
          <p:cNvSpPr>
            <a:spLocks noGrp="1" noChangeArrowheads="1"/>
          </p:cNvSpPr>
          <p:nvPr>
            <p:ph idx="1"/>
          </p:nvPr>
        </p:nvSpPr>
        <p:spPr/>
        <p:txBody>
          <a:bodyPr/>
          <a:lstStyle/>
          <a:p>
            <a:r>
              <a:rPr lang="en-US" altLang="en-US" b="1" dirty="0">
                <a:solidFill>
                  <a:srgbClr val="000066"/>
                </a:solidFill>
                <a:latin typeface="Calibri"/>
                <a:cs typeface="Calibri"/>
              </a:rPr>
              <a:t>General Rule:  An employee must be reinstated to the same or, if not available, an equivalent position upon returning from FMLA leave.</a:t>
            </a:r>
          </a:p>
          <a:p>
            <a:pPr marL="0" indent="0">
              <a:buNone/>
            </a:pPr>
            <a:endParaRPr lang="en-US" altLang="en-US" b="1" dirty="0">
              <a:solidFill>
                <a:srgbClr val="000066"/>
              </a:solidFill>
              <a:latin typeface="Calibri"/>
              <a:cs typeface="Calibri"/>
            </a:endParaRPr>
          </a:p>
          <a:p>
            <a:pPr lvl="1"/>
            <a:r>
              <a:rPr lang="en-US" altLang="en-US" sz="2600" b="1" dirty="0">
                <a:solidFill>
                  <a:srgbClr val="000066"/>
                </a:solidFill>
                <a:latin typeface="Calibri"/>
                <a:cs typeface="Calibri"/>
              </a:rPr>
              <a:t>Equivalent means virtually identical in terms of pay, benefits, working conditions (e.g., duties, responsibilities, privileges, perquisites and status)</a:t>
            </a:r>
          </a:p>
        </p:txBody>
      </p:sp>
      <p:sp>
        <p:nvSpPr>
          <p:cNvPr id="95236" name="Slide Number Placeholder 3">
            <a:extLst>
              <a:ext uri="{FF2B5EF4-FFF2-40B4-BE49-F238E27FC236}">
                <a16:creationId xmlns:a16="http://schemas.microsoft.com/office/drawing/2014/main" id="{E0805CE0-A2AD-4685-B154-5AB8B81C3E50}"/>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5E2F701-B071-4666-91D2-3CAE1FEFAE1E}" type="slidenum">
              <a:rPr lang="en-US" altLang="en-US" sz="1000" smtClean="0">
                <a:latin typeface="Verdana" panose="020B0604030504040204" pitchFamily="34" charset="0"/>
              </a:rPr>
              <a:pPr>
                <a:spcBef>
                  <a:spcPct val="0"/>
                </a:spcBef>
                <a:buClrTx/>
                <a:buSzTx/>
                <a:buFontTx/>
                <a:buNone/>
              </a:pPr>
              <a:t>58</a:t>
            </a:fld>
            <a:endParaRPr lang="en-US" altLang="en-US" sz="1000">
              <a:latin typeface="Verdana" panose="020B0604030504040204" pitchFamily="34" charset="0"/>
            </a:endParaRPr>
          </a:p>
        </p:txBody>
      </p:sp>
    </p:spTree>
  </p:cSld>
  <p:clrMapOvr>
    <a:masterClrMapping/>
  </p:clrMapOvr>
  <p:transition spd="med">
    <p:rand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5223A1F2-A1A2-433E-BD53-7F963AC22309}"/>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RIGHT TO REINSTATEMENT</a:t>
            </a:r>
            <a:endParaRPr lang="en-US" altLang="en-US" b="1" dirty="0">
              <a:effectLst>
                <a:outerShdw blurRad="38100" dist="38100" dir="2700000" algn="tl">
                  <a:srgbClr val="000000">
                    <a:alpha val="43137"/>
                  </a:srgbClr>
                </a:outerShdw>
              </a:effectLst>
              <a:highlight>
                <a:srgbClr val="FFFF00"/>
              </a:highlight>
            </a:endParaRPr>
          </a:p>
        </p:txBody>
      </p:sp>
      <p:sp>
        <p:nvSpPr>
          <p:cNvPr id="95235" name="Content Placeholder 2">
            <a:extLst>
              <a:ext uri="{FF2B5EF4-FFF2-40B4-BE49-F238E27FC236}">
                <a16:creationId xmlns:a16="http://schemas.microsoft.com/office/drawing/2014/main" id="{D449E89F-28A5-456A-9032-7CA572055117}"/>
              </a:ext>
            </a:extLst>
          </p:cNvPr>
          <p:cNvSpPr>
            <a:spLocks noGrp="1" noChangeArrowheads="1"/>
          </p:cNvSpPr>
          <p:nvPr>
            <p:ph idx="1"/>
          </p:nvPr>
        </p:nvSpPr>
        <p:spPr/>
        <p:txBody>
          <a:bodyPr/>
          <a:lstStyle/>
          <a:p>
            <a:r>
              <a:rPr lang="en-US" altLang="en-US" b="1" dirty="0">
                <a:solidFill>
                  <a:srgbClr val="000066"/>
                </a:solidFill>
                <a:latin typeface="Calibri"/>
                <a:cs typeface="Calibri"/>
              </a:rPr>
              <a:t>However, there is no right to reinstatement under the following circumstances:</a:t>
            </a:r>
          </a:p>
          <a:p>
            <a:pPr lvl="1"/>
            <a:r>
              <a:rPr lang="en-US" altLang="en-US" sz="2600" b="1" dirty="0">
                <a:solidFill>
                  <a:srgbClr val="000066"/>
                </a:solidFill>
                <a:latin typeface="Calibri"/>
                <a:cs typeface="Calibri"/>
              </a:rPr>
              <a:t>After the leave entitlement is exhausted; </a:t>
            </a:r>
          </a:p>
          <a:p>
            <a:pPr lvl="1"/>
            <a:r>
              <a:rPr lang="en-US" altLang="en-US" sz="2600" b="1" dirty="0">
                <a:solidFill>
                  <a:srgbClr val="000066"/>
                </a:solidFill>
                <a:latin typeface="Calibri"/>
                <a:cs typeface="Calibri"/>
              </a:rPr>
              <a:t>If the employment relationship would have ended, regardless of the employee’s taking FMLA leave (e.g., layoff); or</a:t>
            </a:r>
          </a:p>
          <a:p>
            <a:pPr lvl="1"/>
            <a:r>
              <a:rPr lang="en-US" altLang="en-US" sz="2600" b="1" dirty="0">
                <a:solidFill>
                  <a:srgbClr val="000066"/>
                </a:solidFill>
                <a:latin typeface="Calibri"/>
                <a:cs typeface="Calibri"/>
              </a:rPr>
              <a:t>Where employee obtains FMLA leave fraudulently.</a:t>
            </a:r>
          </a:p>
        </p:txBody>
      </p:sp>
      <p:sp>
        <p:nvSpPr>
          <p:cNvPr id="95236" name="Slide Number Placeholder 3">
            <a:extLst>
              <a:ext uri="{FF2B5EF4-FFF2-40B4-BE49-F238E27FC236}">
                <a16:creationId xmlns:a16="http://schemas.microsoft.com/office/drawing/2014/main" id="{E0805CE0-A2AD-4685-B154-5AB8B81C3E50}"/>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5E2F701-B071-4666-91D2-3CAE1FEFAE1E}" type="slidenum">
              <a:rPr lang="en-US" altLang="en-US" sz="1000" smtClean="0">
                <a:latin typeface="Verdana" panose="020B0604030504040204" pitchFamily="34" charset="0"/>
              </a:rPr>
              <a:pPr>
                <a:spcBef>
                  <a:spcPct val="0"/>
                </a:spcBef>
                <a:buClrTx/>
                <a:buSzTx/>
                <a:buFontTx/>
                <a:buNone/>
              </a:pPr>
              <a:t>59</a:t>
            </a:fld>
            <a:endParaRPr lang="en-US" altLang="en-US" sz="1000">
              <a:latin typeface="Verdana" panose="020B0604030504040204" pitchFamily="34" charset="0"/>
            </a:endParaRPr>
          </a:p>
        </p:txBody>
      </p:sp>
    </p:spTree>
    <p:extLst>
      <p:ext uri="{BB962C8B-B14F-4D97-AF65-F5344CB8AC3E}">
        <p14:creationId xmlns:p14="http://schemas.microsoft.com/office/powerpoint/2010/main" val="873478983"/>
      </p:ext>
    </p:extLst>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CF5D045-9AF3-4E3E-85AF-54A37BE947D3}"/>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CT Paid Leave - Only Income Replacement  </a:t>
            </a:r>
          </a:p>
        </p:txBody>
      </p:sp>
      <p:sp>
        <p:nvSpPr>
          <p:cNvPr id="22531" name="Content Placeholder 2">
            <a:extLst>
              <a:ext uri="{FF2B5EF4-FFF2-40B4-BE49-F238E27FC236}">
                <a16:creationId xmlns:a16="http://schemas.microsoft.com/office/drawing/2014/main" id="{C0CC956E-0337-45A9-B499-34D73AA36CC0}"/>
              </a:ext>
            </a:extLst>
          </p:cNvPr>
          <p:cNvSpPr>
            <a:spLocks noGrp="1" noChangeArrowheads="1"/>
          </p:cNvSpPr>
          <p:nvPr>
            <p:ph idx="1"/>
          </p:nvPr>
        </p:nvSpPr>
        <p:spPr>
          <a:xfrm>
            <a:off x="457200" y="1946275"/>
            <a:ext cx="8229600" cy="4530725"/>
          </a:xfrm>
        </p:spPr>
        <p:txBody>
          <a:bodyPr/>
          <a:lstStyle/>
          <a:p>
            <a:r>
              <a:rPr lang="en-US" altLang="en-US" sz="4000" b="1" dirty="0"/>
              <a:t> No job protection</a:t>
            </a:r>
          </a:p>
          <a:p>
            <a:r>
              <a:rPr lang="en-US" altLang="en-US" sz="4000" b="1" dirty="0"/>
              <a:t> 12 weeks every 12 months </a:t>
            </a:r>
          </a:p>
        </p:txBody>
      </p:sp>
      <p:sp>
        <p:nvSpPr>
          <p:cNvPr id="22532" name="Slide Number Placeholder 3">
            <a:extLst>
              <a:ext uri="{FF2B5EF4-FFF2-40B4-BE49-F238E27FC236}">
                <a16:creationId xmlns:a16="http://schemas.microsoft.com/office/drawing/2014/main" id="{A69B4455-334A-4D7B-8292-9AFEBAF5C5EB}"/>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AB4C6049-E36A-4332-81DE-612B552D3347}" type="slidenum">
              <a:rPr lang="en-US" altLang="en-US" sz="1000" smtClean="0">
                <a:latin typeface="Verdana" panose="020B0604030504040204" pitchFamily="34" charset="0"/>
              </a:rPr>
              <a:pPr>
                <a:spcBef>
                  <a:spcPct val="0"/>
                </a:spcBef>
                <a:buClrTx/>
                <a:buSzTx/>
                <a:buFontTx/>
                <a:buNone/>
              </a:pPr>
              <a:t>6</a:t>
            </a:fld>
            <a:endParaRPr lang="en-US" altLang="en-US" sz="1000">
              <a:latin typeface="Verdana" panose="020B0604030504040204" pitchFamily="34" charset="0"/>
            </a:endParaRPr>
          </a:p>
        </p:txBody>
      </p:sp>
    </p:spTree>
  </p:cSld>
  <p:clrMapOvr>
    <a:masterClrMapping/>
  </p:clrMapOvr>
  <p:transition spd="med">
    <p:rand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5223A1F2-A1A2-433E-BD53-7F963AC22309}"/>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RIGHT TO REINSTATEMENT</a:t>
            </a:r>
            <a:endParaRPr lang="en-US" altLang="en-US" b="1" dirty="0">
              <a:effectLst>
                <a:outerShdw blurRad="38100" dist="38100" dir="2700000" algn="tl">
                  <a:srgbClr val="000000">
                    <a:alpha val="43137"/>
                  </a:srgbClr>
                </a:outerShdw>
              </a:effectLst>
              <a:highlight>
                <a:srgbClr val="FFFF00"/>
              </a:highlight>
            </a:endParaRPr>
          </a:p>
        </p:txBody>
      </p:sp>
      <p:sp>
        <p:nvSpPr>
          <p:cNvPr id="95235" name="Content Placeholder 2">
            <a:extLst>
              <a:ext uri="{FF2B5EF4-FFF2-40B4-BE49-F238E27FC236}">
                <a16:creationId xmlns:a16="http://schemas.microsoft.com/office/drawing/2014/main" id="{D449E89F-28A5-456A-9032-7CA572055117}"/>
              </a:ext>
            </a:extLst>
          </p:cNvPr>
          <p:cNvSpPr>
            <a:spLocks noGrp="1" noChangeArrowheads="1"/>
          </p:cNvSpPr>
          <p:nvPr>
            <p:ph idx="1"/>
          </p:nvPr>
        </p:nvSpPr>
        <p:spPr/>
        <p:txBody>
          <a:bodyPr/>
          <a:lstStyle/>
          <a:p>
            <a:r>
              <a:rPr lang="en-US" altLang="en-US" b="1" dirty="0">
                <a:solidFill>
                  <a:srgbClr val="000066"/>
                </a:solidFill>
                <a:latin typeface="Calibri"/>
                <a:cs typeface="Calibri"/>
              </a:rPr>
              <a:t>If an employee is medically unable to perform his or her original job at the expiration of CT FMLA, the employer must transfer the employee to work suitable to the employee’s physical condition if such work is available.</a:t>
            </a:r>
          </a:p>
          <a:p>
            <a:pPr lvl="1"/>
            <a:r>
              <a:rPr lang="en-US" altLang="en-US" sz="2600" b="1" dirty="0">
                <a:solidFill>
                  <a:srgbClr val="000066"/>
                </a:solidFill>
                <a:latin typeface="Calibri"/>
                <a:cs typeface="Calibri"/>
              </a:rPr>
              <a:t>Suitable work may include part-time work or work at a lesser pay scale.</a:t>
            </a:r>
          </a:p>
          <a:p>
            <a:pPr marL="457200" lvl="1" indent="0">
              <a:buNone/>
            </a:pPr>
            <a:endParaRPr lang="en-US" altLang="en-US" sz="2600" dirty="0">
              <a:solidFill>
                <a:srgbClr val="000066"/>
              </a:solidFill>
              <a:latin typeface="Calibri"/>
              <a:cs typeface="Calibri"/>
            </a:endParaRPr>
          </a:p>
          <a:p>
            <a:pPr marL="238125" marR="0" lvl="0" indent="-238125"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lang="en-US" sz="2500" b="1" kern="1200" dirty="0">
                <a:solidFill>
                  <a:srgbClr val="8048E6"/>
                </a:solidFill>
              </a:rPr>
              <a:t>* E</a:t>
            </a:r>
            <a:r>
              <a:rPr kumimoji="0" lang="en-US" sz="2500" b="1" i="0" u="none" strike="noStrike" kern="1200" cap="none" spc="0" normalizeH="0" baseline="0" noProof="0" dirty="0" err="1">
                <a:ln>
                  <a:noFill/>
                </a:ln>
                <a:solidFill>
                  <a:srgbClr val="8048E6"/>
                </a:solidFill>
                <a:effectLst/>
                <a:uLnTx/>
                <a:uFillTx/>
                <a:ea typeface="+mn-ea"/>
                <a:cs typeface="+mn-cs"/>
              </a:rPr>
              <a:t>mployer</a:t>
            </a:r>
            <a:r>
              <a:rPr kumimoji="0" lang="en-US" sz="2500" b="1" i="0" u="none" strike="noStrike" kern="1200" cap="none" spc="0" normalizeH="0" baseline="0" noProof="0" dirty="0">
                <a:ln>
                  <a:noFill/>
                </a:ln>
                <a:solidFill>
                  <a:srgbClr val="8048E6"/>
                </a:solidFill>
                <a:effectLst/>
                <a:uLnTx/>
                <a:uFillTx/>
                <a:ea typeface="+mn-ea"/>
                <a:cs typeface="+mn-cs"/>
              </a:rPr>
              <a:t> may also have obligations under the ADA or CT FEPA to provide the employee with reasonable accommodations.</a:t>
            </a:r>
          </a:p>
          <a:p>
            <a:pPr marL="457200" lvl="1" indent="0">
              <a:buNone/>
            </a:pPr>
            <a:endParaRPr lang="en-US" altLang="en-US" sz="2600" dirty="0">
              <a:solidFill>
                <a:srgbClr val="000066"/>
              </a:solidFill>
              <a:latin typeface="Calibri"/>
              <a:cs typeface="Calibri"/>
            </a:endParaRPr>
          </a:p>
        </p:txBody>
      </p:sp>
      <p:sp>
        <p:nvSpPr>
          <p:cNvPr id="95236" name="Slide Number Placeholder 3">
            <a:extLst>
              <a:ext uri="{FF2B5EF4-FFF2-40B4-BE49-F238E27FC236}">
                <a16:creationId xmlns:a16="http://schemas.microsoft.com/office/drawing/2014/main" id="{E0805CE0-A2AD-4685-B154-5AB8B81C3E50}"/>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5E2F701-B071-4666-91D2-3CAE1FEFAE1E}" type="slidenum">
              <a:rPr lang="en-US" altLang="en-US" sz="1000" smtClean="0">
                <a:latin typeface="Verdana" panose="020B0604030504040204" pitchFamily="34" charset="0"/>
              </a:rPr>
              <a:pPr>
                <a:spcBef>
                  <a:spcPct val="0"/>
                </a:spcBef>
                <a:buClrTx/>
                <a:buSzTx/>
                <a:buFontTx/>
                <a:buNone/>
              </a:pPr>
              <a:t>60</a:t>
            </a:fld>
            <a:endParaRPr lang="en-US" altLang="en-US" sz="1000">
              <a:latin typeface="Verdana" panose="020B0604030504040204" pitchFamily="34" charset="0"/>
            </a:endParaRPr>
          </a:p>
        </p:txBody>
      </p:sp>
    </p:spTree>
    <p:extLst>
      <p:ext uri="{BB962C8B-B14F-4D97-AF65-F5344CB8AC3E}">
        <p14:creationId xmlns:p14="http://schemas.microsoft.com/office/powerpoint/2010/main" val="454420229"/>
      </p:ext>
    </p:extLst>
  </p:cSld>
  <p:clrMapOvr>
    <a:masterClrMapping/>
  </p:clrMapOvr>
  <p:transition spd="med">
    <p:rand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5223A1F2-A1A2-433E-BD53-7F963AC22309}"/>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VIOLATIONS</a:t>
            </a:r>
            <a:r>
              <a:rPr lang="en-US" altLang="en-US" dirty="0"/>
              <a:t> </a:t>
            </a:r>
          </a:p>
        </p:txBody>
      </p:sp>
      <p:sp>
        <p:nvSpPr>
          <p:cNvPr id="95235" name="Content Placeholder 2">
            <a:extLst>
              <a:ext uri="{FF2B5EF4-FFF2-40B4-BE49-F238E27FC236}">
                <a16:creationId xmlns:a16="http://schemas.microsoft.com/office/drawing/2014/main" id="{D449E89F-28A5-456A-9032-7CA572055117}"/>
              </a:ext>
            </a:extLst>
          </p:cNvPr>
          <p:cNvSpPr>
            <a:spLocks noGrp="1" noChangeArrowheads="1"/>
          </p:cNvSpPr>
          <p:nvPr>
            <p:ph idx="1"/>
          </p:nvPr>
        </p:nvSpPr>
        <p:spPr/>
        <p:txBody>
          <a:bodyPr/>
          <a:lstStyle/>
          <a:p>
            <a:r>
              <a:rPr lang="en-US" altLang="en-US" b="1" dirty="0">
                <a:solidFill>
                  <a:srgbClr val="000000"/>
                </a:solidFill>
                <a:latin typeface="Calibri"/>
                <a:cs typeface="Calibri"/>
              </a:rPr>
              <a:t>It shall be a violation for any employer to </a:t>
            </a:r>
          </a:p>
          <a:p>
            <a:pPr lvl="1"/>
            <a:r>
              <a:rPr lang="en-US" altLang="en-US" b="1" dirty="0">
                <a:solidFill>
                  <a:srgbClr val="000000"/>
                </a:solidFill>
                <a:latin typeface="Calibri"/>
                <a:cs typeface="Calibri"/>
              </a:rPr>
              <a:t>interfere with, restrain or deny the exercise of, or the attempt to exercise, any right provided </a:t>
            </a:r>
          </a:p>
          <a:p>
            <a:pPr lvl="1"/>
            <a:r>
              <a:rPr lang="en-US" altLang="en-US" b="1" dirty="0">
                <a:solidFill>
                  <a:srgbClr val="000000"/>
                </a:solidFill>
                <a:latin typeface="Calibri"/>
                <a:cs typeface="Calibri"/>
              </a:rPr>
              <a:t>discharge or cause to be discharged, or in any other manner discriminate, against any individual for opposing any practice made unlawful by said sections or because such employee has exercised the rights afforded to such employee under said sections</a:t>
            </a:r>
            <a:endParaRPr lang="en-US" altLang="en-US" dirty="0">
              <a:latin typeface="Calibri"/>
              <a:cs typeface="Calibri"/>
            </a:endParaRPr>
          </a:p>
        </p:txBody>
      </p:sp>
      <p:sp>
        <p:nvSpPr>
          <p:cNvPr id="95236" name="Slide Number Placeholder 3">
            <a:extLst>
              <a:ext uri="{FF2B5EF4-FFF2-40B4-BE49-F238E27FC236}">
                <a16:creationId xmlns:a16="http://schemas.microsoft.com/office/drawing/2014/main" id="{E0805CE0-A2AD-4685-B154-5AB8B81C3E50}"/>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35E2F701-B071-4666-91D2-3CAE1FEFAE1E}" type="slidenum">
              <a:rPr lang="en-US" altLang="en-US" sz="1000" smtClean="0">
                <a:latin typeface="Verdana" panose="020B0604030504040204" pitchFamily="34" charset="0"/>
              </a:rPr>
              <a:pPr>
                <a:spcBef>
                  <a:spcPct val="0"/>
                </a:spcBef>
                <a:buClrTx/>
                <a:buSzTx/>
                <a:buFontTx/>
                <a:buNone/>
              </a:pPr>
              <a:t>61</a:t>
            </a:fld>
            <a:endParaRPr lang="en-US" altLang="en-US" sz="1000">
              <a:latin typeface="Verdana" panose="020B0604030504040204" pitchFamily="34" charset="0"/>
            </a:endParaRPr>
          </a:p>
        </p:txBody>
      </p:sp>
    </p:spTree>
    <p:extLst>
      <p:ext uri="{BB962C8B-B14F-4D97-AF65-F5344CB8AC3E}">
        <p14:creationId xmlns:p14="http://schemas.microsoft.com/office/powerpoint/2010/main" val="1156708879"/>
      </p:ext>
    </p:extLst>
  </p:cSld>
  <p:clrMapOvr>
    <a:masterClrMapping/>
  </p:clrMapOvr>
  <p:transition spd="med">
    <p:rand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a:extLst>
              <a:ext uri="{FF2B5EF4-FFF2-40B4-BE49-F238E27FC236}">
                <a16:creationId xmlns:a16="http://schemas.microsoft.com/office/drawing/2014/main" id="{4ABB4B8E-D4A5-4489-8B08-2FCC714BFFD4}"/>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VIOLATIONS</a:t>
            </a:r>
          </a:p>
        </p:txBody>
      </p:sp>
      <p:sp>
        <p:nvSpPr>
          <p:cNvPr id="96259" name="Content Placeholder 2">
            <a:extLst>
              <a:ext uri="{FF2B5EF4-FFF2-40B4-BE49-F238E27FC236}">
                <a16:creationId xmlns:a16="http://schemas.microsoft.com/office/drawing/2014/main" id="{359E3235-DBF0-4111-B65C-F28E7D23A177}"/>
              </a:ext>
            </a:extLst>
          </p:cNvPr>
          <p:cNvSpPr>
            <a:spLocks noGrp="1" noChangeArrowheads="1"/>
          </p:cNvSpPr>
          <p:nvPr>
            <p:ph idx="1"/>
          </p:nvPr>
        </p:nvSpPr>
        <p:spPr/>
        <p:txBody>
          <a:bodyPr/>
          <a:lstStyle/>
          <a:p>
            <a:pPr algn="just"/>
            <a:r>
              <a:rPr lang="en-US" altLang="en-US" sz="2400" b="1" dirty="0">
                <a:solidFill>
                  <a:srgbClr val="000000"/>
                </a:solidFill>
              </a:rPr>
              <a:t>It shall be a violation for any person to discharge or cause to be discharged, or in any other manner discriminate, against any individual because such individual:</a:t>
            </a:r>
            <a:endParaRPr lang="en-US" altLang="en-US" sz="2400" b="1" dirty="0">
              <a:solidFill>
                <a:srgbClr val="000000"/>
              </a:solidFill>
              <a:cs typeface="Calibri"/>
            </a:endParaRPr>
          </a:p>
          <a:p>
            <a:pPr lvl="1" algn="just"/>
            <a:r>
              <a:rPr lang="en-US" altLang="en-US" b="1" dirty="0">
                <a:solidFill>
                  <a:srgbClr val="000000"/>
                </a:solidFill>
              </a:rPr>
              <a:t>(1) Has filed any charge, or has instituted or caused to be instituted any proceeding, under or related to sections 5-248a and 31-51kk to 31-51qq, inclusive;</a:t>
            </a:r>
            <a:endParaRPr lang="en-US" altLang="en-US" b="1" dirty="0">
              <a:solidFill>
                <a:srgbClr val="000000"/>
              </a:solidFill>
              <a:cs typeface="Calibri"/>
            </a:endParaRPr>
          </a:p>
          <a:p>
            <a:pPr lvl="1" algn="just"/>
            <a:r>
              <a:rPr lang="en-US" altLang="en-US" b="1" dirty="0">
                <a:solidFill>
                  <a:srgbClr val="000000"/>
                </a:solidFill>
              </a:rPr>
              <a:t>(2) Has given, or is about to give, any information in connection with any inquiry or proceeding relating to any right provided under said sections; or</a:t>
            </a:r>
            <a:endParaRPr lang="en-US" altLang="en-US" b="1" dirty="0">
              <a:solidFill>
                <a:srgbClr val="000000"/>
              </a:solidFill>
              <a:cs typeface="Calibri"/>
            </a:endParaRPr>
          </a:p>
          <a:p>
            <a:pPr lvl="1" algn="just"/>
            <a:r>
              <a:rPr lang="en-US" altLang="en-US" b="1" dirty="0">
                <a:solidFill>
                  <a:srgbClr val="000000"/>
                </a:solidFill>
              </a:rPr>
              <a:t>(3) Has testified, or is about to testify, in any inquiry or proceeding relating to any right provided under said sections.</a:t>
            </a:r>
            <a:endParaRPr lang="en-US" altLang="en-US" b="1" dirty="0">
              <a:solidFill>
                <a:srgbClr val="000000"/>
              </a:solidFill>
              <a:cs typeface="Calibri"/>
            </a:endParaRPr>
          </a:p>
          <a:p>
            <a:endParaRPr lang="en-US" altLang="en-US" dirty="0"/>
          </a:p>
        </p:txBody>
      </p:sp>
      <p:sp>
        <p:nvSpPr>
          <p:cNvPr id="96260" name="Slide Number Placeholder 3">
            <a:extLst>
              <a:ext uri="{FF2B5EF4-FFF2-40B4-BE49-F238E27FC236}">
                <a16:creationId xmlns:a16="http://schemas.microsoft.com/office/drawing/2014/main" id="{926A7AE8-1D50-443E-A9BF-3A92D225FB05}"/>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BE0A8EC6-3F5D-4E39-98BD-C9BA658D43DF}" type="slidenum">
              <a:rPr lang="en-US" altLang="en-US" sz="1000" smtClean="0">
                <a:latin typeface="Verdana" panose="020B0604030504040204" pitchFamily="34" charset="0"/>
              </a:rPr>
              <a:pPr>
                <a:spcBef>
                  <a:spcPct val="0"/>
                </a:spcBef>
                <a:buClrTx/>
                <a:buSzTx/>
                <a:buFontTx/>
                <a:buNone/>
              </a:pPr>
              <a:t>62</a:t>
            </a:fld>
            <a:endParaRPr lang="en-US" altLang="en-US" sz="1000">
              <a:latin typeface="Verdana" panose="020B0604030504040204" pitchFamily="34" charset="0"/>
            </a:endParaRPr>
          </a:p>
        </p:txBody>
      </p:sp>
    </p:spTree>
  </p:cSld>
  <p:clrMapOvr>
    <a:masterClrMapping/>
  </p:clrMapOvr>
  <p:transition spd="med">
    <p:rand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a:extLst>
              <a:ext uri="{FF2B5EF4-FFF2-40B4-BE49-F238E27FC236}">
                <a16:creationId xmlns:a16="http://schemas.microsoft.com/office/drawing/2014/main" id="{374C9CF5-BED2-4CE9-BD86-E3676CD403B8}"/>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VIOLATIONS</a:t>
            </a:r>
            <a:r>
              <a:rPr lang="en-US" altLang="en-US" dirty="0"/>
              <a:t> </a:t>
            </a:r>
          </a:p>
        </p:txBody>
      </p:sp>
      <p:sp>
        <p:nvSpPr>
          <p:cNvPr id="97283" name="Content Placeholder 2">
            <a:extLst>
              <a:ext uri="{FF2B5EF4-FFF2-40B4-BE49-F238E27FC236}">
                <a16:creationId xmlns:a16="http://schemas.microsoft.com/office/drawing/2014/main" id="{3D3008D7-74E9-4450-9EC8-4640EDA8C4C9}"/>
              </a:ext>
            </a:extLst>
          </p:cNvPr>
          <p:cNvSpPr>
            <a:spLocks noGrp="1" noChangeArrowheads="1"/>
          </p:cNvSpPr>
          <p:nvPr>
            <p:ph idx="1"/>
          </p:nvPr>
        </p:nvSpPr>
        <p:spPr/>
        <p:txBody>
          <a:bodyPr/>
          <a:lstStyle/>
          <a:p>
            <a:r>
              <a:rPr lang="en-US" altLang="en-US" b="1" dirty="0">
                <a:solidFill>
                  <a:srgbClr val="000000"/>
                </a:solidFill>
                <a:latin typeface="Calibri"/>
                <a:cs typeface="Calibri"/>
              </a:rPr>
              <a:t>It shall be a violation for any employer to deny an employee the right to use up to 2 weeks of accumulated sick leave or to discharge, threaten to discharge, demote, suspend or in any manner discriminate against an employee for using, or attempting to exercise the right to use, up to two weeks of accumulated sick leave to attend to a serious health condition of a family member of the employee, or for the birth or adoption of a son or daughter of the employee.</a:t>
            </a:r>
            <a:endParaRPr lang="en-US" altLang="en-US" b="1" dirty="0">
              <a:latin typeface="Calibri"/>
              <a:cs typeface="Calibri"/>
            </a:endParaRPr>
          </a:p>
        </p:txBody>
      </p:sp>
      <p:sp>
        <p:nvSpPr>
          <p:cNvPr id="97284" name="Slide Number Placeholder 3">
            <a:extLst>
              <a:ext uri="{FF2B5EF4-FFF2-40B4-BE49-F238E27FC236}">
                <a16:creationId xmlns:a16="http://schemas.microsoft.com/office/drawing/2014/main" id="{AB5D3F6D-27D5-4B83-9A60-875DBEC71BA8}"/>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1A2649F7-60AD-48B0-8DF1-9F5D571D562B}" type="slidenum">
              <a:rPr lang="en-US" altLang="en-US" sz="1000" smtClean="0">
                <a:latin typeface="Verdana" panose="020B0604030504040204" pitchFamily="34" charset="0"/>
              </a:rPr>
              <a:pPr>
                <a:spcBef>
                  <a:spcPct val="0"/>
                </a:spcBef>
                <a:buClrTx/>
                <a:buSzTx/>
                <a:buFontTx/>
                <a:buNone/>
              </a:pPr>
              <a:t>63</a:t>
            </a:fld>
            <a:endParaRPr lang="en-US" altLang="en-US" sz="1000">
              <a:latin typeface="Verdana" panose="020B0604030504040204" pitchFamily="34" charset="0"/>
            </a:endParaRPr>
          </a:p>
        </p:txBody>
      </p:sp>
    </p:spTree>
  </p:cSld>
  <p:clrMapOvr>
    <a:masterClrMapping/>
  </p:clrMapOvr>
  <p:transition spd="med">
    <p:rand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a:extLst>
              <a:ext uri="{FF2B5EF4-FFF2-40B4-BE49-F238E27FC236}">
                <a16:creationId xmlns:a16="http://schemas.microsoft.com/office/drawing/2014/main" id="{9220F2D1-7C12-4A0D-8271-D31C752D853C}"/>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SUPERVISOR LIABILITY</a:t>
            </a:r>
          </a:p>
        </p:txBody>
      </p:sp>
      <p:sp>
        <p:nvSpPr>
          <p:cNvPr id="98307" name="Content Placeholder 2">
            <a:extLst>
              <a:ext uri="{FF2B5EF4-FFF2-40B4-BE49-F238E27FC236}">
                <a16:creationId xmlns:a16="http://schemas.microsoft.com/office/drawing/2014/main" id="{A471FD17-FE6B-4AE5-8770-9C64E860CE4B}"/>
              </a:ext>
            </a:extLst>
          </p:cNvPr>
          <p:cNvSpPr>
            <a:spLocks noGrp="1" noChangeArrowheads="1"/>
          </p:cNvSpPr>
          <p:nvPr>
            <p:ph idx="1"/>
          </p:nvPr>
        </p:nvSpPr>
        <p:spPr/>
        <p:txBody>
          <a:bodyPr/>
          <a:lstStyle/>
          <a:p>
            <a:pPr>
              <a:buClr>
                <a:srgbClr val="FFCC00"/>
              </a:buClr>
              <a:defRPr/>
            </a:pPr>
            <a:r>
              <a:rPr kumimoji="0" lang="en-US" altLang="en-US" b="1" i="0" u="none" strike="noStrike" kern="1200" cap="none" spc="0" normalizeH="0" baseline="0" noProof="0" dirty="0">
                <a:ln>
                  <a:noFill/>
                </a:ln>
                <a:solidFill>
                  <a:srgbClr val="333399"/>
                </a:solidFill>
                <a:effectLst/>
                <a:uLnTx/>
                <a:uFillTx/>
                <a:latin typeface="+mj-lt"/>
                <a:ea typeface="+mn-ea"/>
                <a:cs typeface="+mn-cs"/>
              </a:rPr>
              <a:t>Supervisors exercising sufficient control over the decision to terminate an employee may be held individually liable for violations of FMLA.</a:t>
            </a:r>
          </a:p>
          <a:p>
            <a:pPr>
              <a:buClr>
                <a:srgbClr val="FFCC00"/>
              </a:buClr>
              <a:defRPr/>
            </a:pPr>
            <a:endParaRPr kumimoji="0" lang="en-US" altLang="en-US" b="1" i="0" u="none" strike="noStrike" kern="1200" cap="none" spc="0" normalizeH="0" baseline="0" noProof="0" dirty="0">
              <a:ln>
                <a:noFill/>
              </a:ln>
              <a:solidFill>
                <a:srgbClr val="333399"/>
              </a:solidFill>
              <a:effectLst/>
              <a:uLnTx/>
              <a:uFillTx/>
              <a:latin typeface="+mj-lt"/>
              <a:ea typeface="+mn-ea"/>
              <a:cs typeface="+mn-cs"/>
            </a:endParaRPr>
          </a:p>
          <a:p>
            <a:pPr>
              <a:buClr>
                <a:srgbClr val="FFCC00"/>
              </a:buClr>
              <a:defRPr/>
            </a:pPr>
            <a:r>
              <a:rPr kumimoji="0" lang="en-US" altLang="en-US" b="1" i="0" u="none" strike="noStrike" kern="1200" cap="none" spc="0" normalizeH="0" baseline="0" noProof="0" dirty="0">
                <a:ln>
                  <a:noFill/>
                </a:ln>
                <a:solidFill>
                  <a:srgbClr val="333399"/>
                </a:solidFill>
                <a:effectLst/>
                <a:uLnTx/>
                <a:uFillTx/>
                <a:latin typeface="+mj-lt"/>
                <a:ea typeface="+mn-ea"/>
                <a:cs typeface="+mn-cs"/>
              </a:rPr>
              <a:t>“Employer” includes managers who act with some degree of control over the employee or who discuss or have responsibility to discuss leave with the employee.</a:t>
            </a:r>
          </a:p>
          <a:p>
            <a:pPr lvl="1">
              <a:buClr>
                <a:srgbClr val="FFCC00"/>
              </a:buClr>
              <a:defRPr/>
            </a:pPr>
            <a:r>
              <a:rPr kumimoji="0" lang="en-US" altLang="en-US" b="1" i="0" u="none" strike="noStrike" kern="1200" cap="none" spc="0" normalizeH="0" baseline="0" noProof="0" dirty="0">
                <a:ln>
                  <a:noFill/>
                </a:ln>
                <a:solidFill>
                  <a:srgbClr val="333399"/>
                </a:solidFill>
                <a:effectLst/>
                <a:uLnTx/>
                <a:uFillTx/>
                <a:latin typeface="+mj-lt"/>
                <a:ea typeface="+mn-ea"/>
                <a:cs typeface="+mn-cs"/>
              </a:rPr>
              <a:t>Considered acting in the interest of employer</a:t>
            </a:r>
          </a:p>
          <a:p>
            <a:pPr marL="0" indent="0">
              <a:buNone/>
            </a:pPr>
            <a:endParaRPr lang="en-US" altLang="en-US" dirty="0"/>
          </a:p>
        </p:txBody>
      </p:sp>
      <p:sp>
        <p:nvSpPr>
          <p:cNvPr id="98308" name="Slide Number Placeholder 3">
            <a:extLst>
              <a:ext uri="{FF2B5EF4-FFF2-40B4-BE49-F238E27FC236}">
                <a16:creationId xmlns:a16="http://schemas.microsoft.com/office/drawing/2014/main" id="{BBC00FCF-8731-4F06-A85B-057D2603F844}"/>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6DFE7EDA-17AD-4064-9F0D-C7CA6D11CCA0}" type="slidenum">
              <a:rPr lang="en-US" altLang="en-US" sz="1000" smtClean="0">
                <a:latin typeface="Verdana" panose="020B0604030504040204" pitchFamily="34" charset="0"/>
              </a:rPr>
              <a:pPr>
                <a:spcBef>
                  <a:spcPct val="0"/>
                </a:spcBef>
                <a:buClrTx/>
                <a:buSzTx/>
                <a:buFontTx/>
                <a:buNone/>
              </a:pPr>
              <a:t>64</a:t>
            </a:fld>
            <a:endParaRPr lang="en-US" altLang="en-US" sz="1000">
              <a:latin typeface="Verdana" panose="020B0604030504040204" pitchFamily="34" charset="0"/>
            </a:endParaRPr>
          </a:p>
        </p:txBody>
      </p:sp>
    </p:spTree>
  </p:cSld>
  <p:clrMapOvr>
    <a:masterClrMapping/>
  </p:clrMapOvr>
  <p:transition spd="med">
    <p:rand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a:extLst>
              <a:ext uri="{FF2B5EF4-FFF2-40B4-BE49-F238E27FC236}">
                <a16:creationId xmlns:a16="http://schemas.microsoft.com/office/drawing/2014/main" id="{2A3AEB44-AC6B-4D4A-8A69-226400552C9A}"/>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BEST PRACTICES</a:t>
            </a:r>
            <a:endParaRPr lang="en-US" altLang="en-US" dirty="0">
              <a:effectLst>
                <a:outerShdw blurRad="38100" dist="38100" dir="2700000" algn="tl">
                  <a:srgbClr val="000000">
                    <a:alpha val="43137"/>
                  </a:srgbClr>
                </a:outerShdw>
              </a:effectLst>
            </a:endParaRPr>
          </a:p>
        </p:txBody>
      </p:sp>
      <p:sp>
        <p:nvSpPr>
          <p:cNvPr id="100355" name="Content Placeholder 2">
            <a:extLst>
              <a:ext uri="{FF2B5EF4-FFF2-40B4-BE49-F238E27FC236}">
                <a16:creationId xmlns:a16="http://schemas.microsoft.com/office/drawing/2014/main" id="{497E2017-D00A-4A07-862B-3F0AB971E607}"/>
              </a:ext>
            </a:extLst>
          </p:cNvPr>
          <p:cNvSpPr>
            <a:spLocks noGrp="1" noChangeArrowheads="1"/>
          </p:cNvSpPr>
          <p:nvPr>
            <p:ph idx="1"/>
          </p:nvPr>
        </p:nvSpPr>
        <p:spPr/>
        <p:txBody>
          <a:bodyPr/>
          <a:lstStyle/>
          <a:p>
            <a:endParaRPr lang="en-US" altLang="en-US" b="1" dirty="0">
              <a:solidFill>
                <a:srgbClr val="000066"/>
              </a:solidFill>
            </a:endParaRPr>
          </a:p>
          <a:p>
            <a:r>
              <a:rPr lang="en-US" altLang="en-US" sz="3200" b="1" dirty="0">
                <a:solidFill>
                  <a:srgbClr val="000066"/>
                </a:solidFill>
              </a:rPr>
              <a:t>Training supervisors on CTFMLA and CTPL helps employer and HR avoid:</a:t>
            </a:r>
            <a:endParaRPr lang="en-US" altLang="en-US" sz="3200" b="1" dirty="0">
              <a:solidFill>
                <a:srgbClr val="000066"/>
              </a:solidFill>
              <a:cs typeface="Calibri"/>
            </a:endParaRPr>
          </a:p>
          <a:p>
            <a:pPr lvl="1"/>
            <a:r>
              <a:rPr lang="en-US" altLang="en-US" sz="3200" b="1" dirty="0">
                <a:solidFill>
                  <a:srgbClr val="000066"/>
                </a:solidFill>
              </a:rPr>
              <a:t>Retaliation against employees whose absences are protected</a:t>
            </a:r>
            <a:endParaRPr lang="en-US" altLang="en-US" sz="3200" b="1" dirty="0">
              <a:solidFill>
                <a:srgbClr val="000066"/>
              </a:solidFill>
              <a:cs typeface="Calibri"/>
            </a:endParaRPr>
          </a:p>
          <a:p>
            <a:pPr lvl="1"/>
            <a:r>
              <a:rPr lang="en-US" altLang="en-US" sz="3200" b="1" dirty="0">
                <a:solidFill>
                  <a:srgbClr val="000066"/>
                </a:solidFill>
              </a:rPr>
              <a:t>Improper questions about medical condition</a:t>
            </a:r>
            <a:endParaRPr lang="en-US" altLang="en-US" sz="3200" b="1" dirty="0">
              <a:solidFill>
                <a:srgbClr val="000066"/>
              </a:solidFill>
              <a:cs typeface="Calibri"/>
            </a:endParaRPr>
          </a:p>
          <a:p>
            <a:pPr lvl="1"/>
            <a:r>
              <a:rPr lang="en-US" altLang="en-US" sz="3200" b="1" dirty="0">
                <a:solidFill>
                  <a:srgbClr val="000066"/>
                </a:solidFill>
              </a:rPr>
              <a:t>Interference with a leave</a:t>
            </a:r>
            <a:endParaRPr lang="en-US" altLang="en-US" sz="3200" b="1" dirty="0">
              <a:solidFill>
                <a:srgbClr val="000066"/>
              </a:solidFill>
              <a:cs typeface="Calibri"/>
            </a:endParaRPr>
          </a:p>
          <a:p>
            <a:endParaRPr lang="en-US" altLang="en-US" dirty="0"/>
          </a:p>
        </p:txBody>
      </p:sp>
      <p:sp>
        <p:nvSpPr>
          <p:cNvPr id="100356" name="Slide Number Placeholder 3">
            <a:extLst>
              <a:ext uri="{FF2B5EF4-FFF2-40B4-BE49-F238E27FC236}">
                <a16:creationId xmlns:a16="http://schemas.microsoft.com/office/drawing/2014/main" id="{28B7B305-F3D7-429D-9A38-D4C81059B9B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C05DB277-CDED-4C26-87B4-262BA56D2D26}" type="slidenum">
              <a:rPr lang="en-US" altLang="en-US" sz="1000" smtClean="0">
                <a:latin typeface="Verdana" panose="020B0604030504040204" pitchFamily="34" charset="0"/>
              </a:rPr>
              <a:pPr>
                <a:spcBef>
                  <a:spcPct val="0"/>
                </a:spcBef>
                <a:buClrTx/>
                <a:buSzTx/>
                <a:buFontTx/>
                <a:buNone/>
              </a:pPr>
              <a:t>65</a:t>
            </a:fld>
            <a:endParaRPr lang="en-US" altLang="en-US" sz="1000">
              <a:latin typeface="Verdana" panose="020B0604030504040204" pitchFamily="34" charset="0"/>
            </a:endParaRPr>
          </a:p>
        </p:txBody>
      </p:sp>
    </p:spTree>
  </p:cSld>
  <p:clrMapOvr>
    <a:masterClrMapping/>
  </p:clrMapOvr>
  <p:transition spd="med">
    <p:rand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a:extLst>
              <a:ext uri="{FF2B5EF4-FFF2-40B4-BE49-F238E27FC236}">
                <a16:creationId xmlns:a16="http://schemas.microsoft.com/office/drawing/2014/main" id="{98F01BBA-FE0D-4D53-A611-13ABEE9B612A}"/>
              </a:ext>
            </a:extLst>
          </p:cNvPr>
          <p:cNvSpPr>
            <a:spLocks noGrp="1" noChangeArrowheads="1"/>
          </p:cNvSpPr>
          <p:nvPr>
            <p:ph type="title"/>
          </p:nvPr>
        </p:nvSpPr>
        <p:spPr/>
        <p:txBody>
          <a:bodyPr/>
          <a:lstStyle/>
          <a:p>
            <a:r>
              <a:rPr lang="en-US" altLang="en-US" b="1" dirty="0">
                <a:effectLst>
                  <a:outerShdw blurRad="38100" dist="38100" dir="2700000" algn="tl">
                    <a:srgbClr val="000000">
                      <a:alpha val="43137"/>
                    </a:srgbClr>
                  </a:outerShdw>
                </a:effectLst>
              </a:rPr>
              <a:t>BEST PRACTICES</a:t>
            </a:r>
            <a:endParaRPr lang="en-US" altLang="en-US"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BC39142F-6A1A-4FB0-BA52-4F2A3BFFF72B}"/>
              </a:ext>
            </a:extLst>
          </p:cNvPr>
          <p:cNvSpPr>
            <a:spLocks noGrp="1"/>
          </p:cNvSpPr>
          <p:nvPr>
            <p:ph idx="1"/>
          </p:nvPr>
        </p:nvSpPr>
        <p:spPr>
          <a:xfrm>
            <a:off x="457200" y="1600200"/>
            <a:ext cx="8534400" cy="4724400"/>
          </a:xfrm>
        </p:spPr>
        <p:txBody>
          <a:bodyPr/>
          <a:lstStyle/>
          <a:p>
            <a:pPr marL="0" indent="0">
              <a:buFont typeface="Wingdings" panose="05000000000000000000" pitchFamily="2" charset="2"/>
              <a:buNone/>
              <a:defRPr/>
            </a:pPr>
            <a:r>
              <a:rPr lang="en-US" sz="3600" b="1" u="sng" dirty="0">
                <a:solidFill>
                  <a:srgbClr val="000066"/>
                </a:solidFill>
              </a:rPr>
              <a:t>Recordkeeping</a:t>
            </a:r>
          </a:p>
          <a:p>
            <a:pPr>
              <a:defRPr/>
            </a:pPr>
            <a:r>
              <a:rPr lang="en-US" sz="2400" b="1" dirty="0">
                <a:solidFill>
                  <a:srgbClr val="000066"/>
                </a:solidFill>
              </a:rPr>
              <a:t>Both HR and managers/supervisors should keep detailed and accurate records of FMLA </a:t>
            </a:r>
          </a:p>
          <a:p>
            <a:pPr>
              <a:defRPr/>
            </a:pPr>
            <a:r>
              <a:rPr lang="en-US" sz="2400" b="1" dirty="0">
                <a:solidFill>
                  <a:srgbClr val="000066"/>
                </a:solidFill>
              </a:rPr>
              <a:t>When employee calls out, document the reason the employee gives for calling out</a:t>
            </a:r>
          </a:p>
          <a:p>
            <a:pPr>
              <a:defRPr/>
            </a:pPr>
            <a:r>
              <a:rPr lang="en-US" sz="2400" b="1" dirty="0">
                <a:solidFill>
                  <a:srgbClr val="000066"/>
                </a:solidFill>
              </a:rPr>
              <a:t>Communicate with the employee in writing </a:t>
            </a:r>
          </a:p>
          <a:p>
            <a:pPr>
              <a:defRPr/>
            </a:pPr>
            <a:r>
              <a:rPr lang="en-US" sz="2400" b="1" dirty="0">
                <a:solidFill>
                  <a:srgbClr val="000066"/>
                </a:solidFill>
              </a:rPr>
              <a:t>Be responsive if employee has questions</a:t>
            </a:r>
          </a:p>
          <a:p>
            <a:pPr>
              <a:defRPr/>
            </a:pPr>
            <a:r>
              <a:rPr lang="en-US" sz="2400" b="1" dirty="0">
                <a:solidFill>
                  <a:srgbClr val="000066"/>
                </a:solidFill>
              </a:rPr>
              <a:t>Be specific about what the employee is entitled to and what is required of the employee</a:t>
            </a:r>
          </a:p>
          <a:p>
            <a:pPr>
              <a:defRPr/>
            </a:pPr>
            <a:r>
              <a:rPr lang="en-US" sz="2400" b="1" dirty="0">
                <a:solidFill>
                  <a:srgbClr val="000066"/>
                </a:solidFill>
              </a:rPr>
              <a:t>Maintain the records in accordance with record retention laws</a:t>
            </a:r>
          </a:p>
          <a:p>
            <a:pPr>
              <a:defRPr/>
            </a:pPr>
            <a:endParaRPr lang="en-US" dirty="0"/>
          </a:p>
        </p:txBody>
      </p:sp>
      <p:sp>
        <p:nvSpPr>
          <p:cNvPr id="101380" name="Slide Number Placeholder 3">
            <a:extLst>
              <a:ext uri="{FF2B5EF4-FFF2-40B4-BE49-F238E27FC236}">
                <a16:creationId xmlns:a16="http://schemas.microsoft.com/office/drawing/2014/main" id="{6C34901F-CDB5-4016-8B50-E013F1623F6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AFF5BA6B-9724-4231-9521-550AEF1EB095}" type="slidenum">
              <a:rPr lang="en-US" altLang="en-US" sz="1000" smtClean="0">
                <a:latin typeface="Verdana" panose="020B0604030504040204" pitchFamily="34" charset="0"/>
              </a:rPr>
              <a:pPr>
                <a:spcBef>
                  <a:spcPct val="0"/>
                </a:spcBef>
                <a:buClrTx/>
                <a:buSzTx/>
                <a:buFontTx/>
                <a:buNone/>
              </a:pPr>
              <a:t>66</a:t>
            </a:fld>
            <a:endParaRPr lang="en-US" altLang="en-US" sz="1000">
              <a:latin typeface="Verdana" panose="020B0604030504040204" pitchFamily="34" charset="0"/>
            </a:endParaRP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B5BE4-8319-4496-8875-64F37AFF115C}"/>
              </a:ext>
            </a:extLst>
          </p:cNvPr>
          <p:cNvSpPr>
            <a:spLocks noGrp="1"/>
          </p:cNvSpPr>
          <p:nvPr>
            <p:ph type="title"/>
          </p:nvPr>
        </p:nvSpPr>
        <p:spPr>
          <a:xfrm>
            <a:off x="230188" y="609600"/>
            <a:ext cx="8496300" cy="609600"/>
          </a:xfrm>
        </p:spPr>
        <p:txBody>
          <a:bodyPr>
            <a:normAutofit fontScale="90000"/>
          </a:bodyPr>
          <a:lstStyle/>
          <a:p>
            <a:pPr>
              <a:defRPr/>
            </a:pPr>
            <a:r>
              <a:rPr lang="en-US" sz="2550" b="1" dirty="0">
                <a:latin typeface="Arial"/>
                <a:cs typeface="Arial"/>
              </a:rPr>
              <a:t>What is the length of the FMLA leave/paid leave benefits?</a:t>
            </a:r>
          </a:p>
        </p:txBody>
      </p:sp>
      <p:graphicFrame>
        <p:nvGraphicFramePr>
          <p:cNvPr id="5" name="Table 5">
            <a:extLst>
              <a:ext uri="{FF2B5EF4-FFF2-40B4-BE49-F238E27FC236}">
                <a16:creationId xmlns:a16="http://schemas.microsoft.com/office/drawing/2014/main" id="{B65E74E6-BFA2-4376-8AE3-50AFBBD16CE6}"/>
              </a:ext>
            </a:extLst>
          </p:cNvPr>
          <p:cNvGraphicFramePr>
            <a:graphicFrameLocks noGrp="1"/>
          </p:cNvGraphicFramePr>
          <p:nvPr>
            <p:ph idx="1"/>
            <p:extLst>
              <p:ext uri="{D42A27DB-BD31-4B8C-83A1-F6EECF244321}">
                <p14:modId xmlns:p14="http://schemas.microsoft.com/office/powerpoint/2010/main" val="1959600171"/>
              </p:ext>
            </p:extLst>
          </p:nvPr>
        </p:nvGraphicFramePr>
        <p:xfrm>
          <a:off x="325438" y="1606550"/>
          <a:ext cx="8583612" cy="5205480"/>
        </p:xfrm>
        <a:graphic>
          <a:graphicData uri="http://schemas.openxmlformats.org/drawingml/2006/table">
            <a:tbl>
              <a:tblPr firstRow="1" bandRow="1">
                <a:tableStyleId>{5C22544A-7EE6-4342-B048-85BDC9FD1C3A}</a:tableStyleId>
              </a:tblPr>
              <a:tblGrid>
                <a:gridCol w="2861204">
                  <a:extLst>
                    <a:ext uri="{9D8B030D-6E8A-4147-A177-3AD203B41FA5}">
                      <a16:colId xmlns:a16="http://schemas.microsoft.com/office/drawing/2014/main" val="20000"/>
                    </a:ext>
                  </a:extLst>
                </a:gridCol>
                <a:gridCol w="2861204">
                  <a:extLst>
                    <a:ext uri="{9D8B030D-6E8A-4147-A177-3AD203B41FA5}">
                      <a16:colId xmlns:a16="http://schemas.microsoft.com/office/drawing/2014/main" val="20001"/>
                    </a:ext>
                  </a:extLst>
                </a:gridCol>
                <a:gridCol w="2861204">
                  <a:extLst>
                    <a:ext uri="{9D8B030D-6E8A-4147-A177-3AD203B41FA5}">
                      <a16:colId xmlns:a16="http://schemas.microsoft.com/office/drawing/2014/main" val="20002"/>
                    </a:ext>
                  </a:extLst>
                </a:gridCol>
              </a:tblGrid>
              <a:tr h="876046">
                <a:tc>
                  <a:txBody>
                    <a:bodyPr/>
                    <a:lstStyle/>
                    <a:p>
                      <a:r>
                        <a:rPr lang="en-US" sz="1400"/>
                        <a:t>Federal FMLA job-protected leave</a:t>
                      </a:r>
                    </a:p>
                  </a:txBody>
                  <a:tcPr marL="68580" marR="68580" marT="34290" marB="34290"/>
                </a:tc>
                <a:tc>
                  <a:txBody>
                    <a:bodyPr/>
                    <a:lstStyle/>
                    <a:p>
                      <a:r>
                        <a:rPr lang="en-US" sz="1800" u="sng" dirty="0"/>
                        <a:t>CTFMLA job-protected leave </a:t>
                      </a:r>
                    </a:p>
                    <a:p>
                      <a:r>
                        <a:rPr lang="en-US" sz="1800" u="sng" dirty="0"/>
                        <a:t>(as of 1/1/22)</a:t>
                      </a:r>
                    </a:p>
                  </a:txBody>
                  <a:tcPr marL="68580" marR="68580" marT="34290" marB="34290"/>
                </a:tc>
                <a:tc>
                  <a:txBody>
                    <a:bodyPr/>
                    <a:lstStyle/>
                    <a:p>
                      <a:r>
                        <a:rPr lang="en-US" sz="1400" dirty="0"/>
                        <a:t>CTPL paid leave benefits           </a:t>
                      </a:r>
                    </a:p>
                    <a:p>
                      <a:r>
                        <a:rPr lang="en-US" sz="1400" dirty="0"/>
                        <a:t>(as of 1/1/22)</a:t>
                      </a:r>
                    </a:p>
                  </a:txBody>
                  <a:tcPr marL="68580" marR="68580" marT="34290" marB="34290"/>
                </a:tc>
                <a:extLst>
                  <a:ext uri="{0D108BD9-81ED-4DB2-BD59-A6C34878D82A}">
                    <a16:rowId xmlns:a16="http://schemas.microsoft.com/office/drawing/2014/main" val="10000"/>
                  </a:ext>
                </a:extLst>
              </a:tr>
              <a:tr h="625350">
                <a:tc>
                  <a:txBody>
                    <a:bodyPr/>
                    <a:lstStyle/>
                    <a:p>
                      <a:r>
                        <a:rPr lang="en-US" sz="1400"/>
                        <a:t>Up to 12 weeks in a 12-month period for all leave reasons </a:t>
                      </a:r>
                      <a:r>
                        <a:rPr lang="en-US" sz="1400" i="1"/>
                        <a:t>except</a:t>
                      </a:r>
                      <a:r>
                        <a:rPr lang="en-US" sz="1400"/>
                        <a:t>:</a:t>
                      </a:r>
                    </a:p>
                  </a:txBody>
                  <a:tcPr marL="68580" marR="68580" marT="34290" marB="34290"/>
                </a:tc>
                <a:tc>
                  <a:txBody>
                    <a:bodyPr/>
                    <a:lstStyle/>
                    <a:p>
                      <a:r>
                        <a:rPr lang="en-US" sz="1400"/>
                        <a:t>Up to 12 weeks in a 12-month period for all leave reasons </a:t>
                      </a:r>
                      <a:r>
                        <a:rPr lang="en-US" sz="1400" i="1"/>
                        <a:t>except:</a:t>
                      </a:r>
                    </a:p>
                  </a:txBody>
                  <a:tcPr marL="68580" marR="68580" marT="34290" marB="34290"/>
                </a:tc>
                <a:tc rowSpan="2">
                  <a:txBody>
                    <a:bodyPr/>
                    <a:lstStyle/>
                    <a:p>
                      <a:r>
                        <a:rPr lang="en-US" sz="1400"/>
                        <a:t>Up to 12 weeks in a 12-month period for all leave reasons including </a:t>
                      </a:r>
                    </a:p>
                    <a:p>
                      <a:r>
                        <a:rPr lang="en-US" sz="1400"/>
                        <a:t>military caregiver leave </a:t>
                      </a:r>
                      <a:r>
                        <a:rPr lang="en-US" sz="1400" i="1"/>
                        <a:t>except:</a:t>
                      </a:r>
                    </a:p>
                  </a:txBody>
                  <a:tcPr marL="68580" marR="68580" marT="34290" marB="34290"/>
                </a:tc>
                <a:extLst>
                  <a:ext uri="{0D108BD9-81ED-4DB2-BD59-A6C34878D82A}">
                    <a16:rowId xmlns:a16="http://schemas.microsoft.com/office/drawing/2014/main" val="10001"/>
                  </a:ext>
                </a:extLst>
              </a:tr>
              <a:tr h="625350">
                <a:tc>
                  <a:txBody>
                    <a:bodyPr/>
                    <a:lstStyle/>
                    <a:p>
                      <a:r>
                        <a:rPr lang="en-US" sz="1400"/>
                        <a:t>Up to 26 weeks in a 12-month period for military caregiver leave</a:t>
                      </a:r>
                    </a:p>
                  </a:txBody>
                  <a:tcPr marL="68580" marR="68580" marT="34290" marB="34290"/>
                </a:tc>
                <a:tc>
                  <a:txBody>
                    <a:bodyPr/>
                    <a:lstStyle/>
                    <a:p>
                      <a:r>
                        <a:rPr lang="en-US" sz="1400"/>
                        <a:t>Up to 26 weeks in a 12-month period for military caregiver leave</a:t>
                      </a:r>
                    </a:p>
                  </a:txBody>
                  <a:tcPr marL="68580" marR="68580" marT="34290" marB="34290"/>
                </a:tc>
                <a:tc vMerge="1">
                  <a:txBody>
                    <a:bodyPr/>
                    <a:lstStyle/>
                    <a:p>
                      <a:endParaRPr lang="en-US"/>
                    </a:p>
                  </a:txBody>
                  <a:tcPr/>
                </a:tc>
                <a:extLst>
                  <a:ext uri="{0D108BD9-81ED-4DB2-BD59-A6C34878D82A}">
                    <a16:rowId xmlns:a16="http://schemas.microsoft.com/office/drawing/2014/main" val="10002"/>
                  </a:ext>
                </a:extLst>
              </a:tr>
              <a:tr h="1879323">
                <a:tc>
                  <a:txBody>
                    <a:bodyPr/>
                    <a:lstStyle/>
                    <a:p>
                      <a:endParaRPr lang="en-US" sz="1400"/>
                    </a:p>
                  </a:txBody>
                  <a:tcPr marL="68580" marR="68580" marT="34290" marB="34290"/>
                </a:tc>
                <a:tc>
                  <a:txBody>
                    <a:bodyPr/>
                    <a:lstStyle/>
                    <a:p>
                      <a:r>
                        <a:rPr lang="en-US" sz="1600" dirty="0"/>
                        <a:t>***Under 31-51ss (not CTFMLA), an employee who is a victim of family violence may use up to 12 days of leave</a:t>
                      </a:r>
                      <a:r>
                        <a:rPr lang="en-US" sz="1400" b="0" i="0" kern="1200" dirty="0">
                          <a:solidFill>
                            <a:schemeClr val="dk1"/>
                          </a:solidFill>
                          <a:effectLst/>
                          <a:latin typeface="+mn-lt"/>
                          <a:ea typeface="+mn-ea"/>
                          <a:cs typeface="+mn-cs"/>
                        </a:rPr>
                        <a:t> during any calendar year in which such leave is reasonably necessary.</a:t>
                      </a:r>
                      <a:r>
                        <a:rPr lang="en-US" sz="1600" dirty="0"/>
                        <a:t>  </a:t>
                      </a:r>
                      <a:r>
                        <a:rPr lang="en-US" sz="1400" b="0" i="0" kern="1200" dirty="0">
                          <a:solidFill>
                            <a:schemeClr val="dk1"/>
                          </a:solidFill>
                          <a:effectLst/>
                          <a:latin typeface="+mn-lt"/>
                          <a:ea typeface="+mn-ea"/>
                          <a:cs typeface="+mn-cs"/>
                        </a:rPr>
                        <a:t>Leave shall not affect any other leave provided under state or federal law</a:t>
                      </a:r>
                      <a:endParaRPr lang="en-US" sz="1600" dirty="0"/>
                    </a:p>
                  </a:txBody>
                  <a:tcPr marL="68580" marR="68580" marT="34290" marB="34290"/>
                </a:tc>
                <a:tc>
                  <a:txBody>
                    <a:bodyPr/>
                    <a:lstStyle/>
                    <a:p>
                      <a:r>
                        <a:rPr lang="en-US" sz="1400" dirty="0"/>
                        <a:t>Up to 12 days of the 12 weeks could be used for income replacement during family violence leave</a:t>
                      </a:r>
                    </a:p>
                  </a:txBody>
                  <a:tcPr marL="68580" marR="68580" marT="34290" marB="34290"/>
                </a:tc>
                <a:extLst>
                  <a:ext uri="{0D108BD9-81ED-4DB2-BD59-A6C34878D82A}">
                    <a16:rowId xmlns:a16="http://schemas.microsoft.com/office/drawing/2014/main" val="10003"/>
                  </a:ext>
                </a:extLst>
              </a:tr>
              <a:tr h="1105418">
                <a:tc>
                  <a:txBody>
                    <a:bodyPr/>
                    <a:lstStyle/>
                    <a:p>
                      <a:endParaRPr lang="en-US" sz="1400"/>
                    </a:p>
                  </a:txBody>
                  <a:tcPr marL="68580" marR="68580" marT="34290" marB="34290"/>
                </a:tc>
                <a:tc>
                  <a:txBody>
                    <a:bodyPr/>
                    <a:lstStyle/>
                    <a:p>
                      <a:r>
                        <a:rPr lang="en-US" sz="1400" dirty="0"/>
                        <a:t>An employee may be eligible for 2 additional weeks of leave for incapacity due to a serious health condition during pregnancy</a:t>
                      </a:r>
                    </a:p>
                  </a:txBody>
                  <a:tcPr marL="68580" marR="68580" marT="34290" marB="34290"/>
                </a:tc>
                <a:tc>
                  <a:txBody>
                    <a:bodyPr/>
                    <a:lstStyle/>
                    <a:p>
                      <a:r>
                        <a:rPr lang="en-US" sz="1400" dirty="0"/>
                        <a:t>An employee may be eligible for 2 additional weeks of income replacement during leave for incapacity due a serious health condition during pregnancy</a:t>
                      </a:r>
                    </a:p>
                  </a:txBody>
                  <a:tcPr marL="68580" marR="68580" marT="34290" marB="34290"/>
                </a:tc>
                <a:extLst>
                  <a:ext uri="{0D108BD9-81ED-4DB2-BD59-A6C34878D82A}">
                    <a16:rowId xmlns:a16="http://schemas.microsoft.com/office/drawing/2014/main" val="10004"/>
                  </a:ext>
                </a:extLst>
              </a:tr>
            </a:tbl>
          </a:graphicData>
        </a:graphic>
      </p:graphicFrame>
      <p:cxnSp>
        <p:nvCxnSpPr>
          <p:cNvPr id="4" name="Straight Connector 3">
            <a:extLst>
              <a:ext uri="{FF2B5EF4-FFF2-40B4-BE49-F238E27FC236}">
                <a16:creationId xmlns:a16="http://schemas.microsoft.com/office/drawing/2014/main" id="{50B9D84D-ED87-4401-909D-479E152C04EF}"/>
              </a:ext>
            </a:extLst>
          </p:cNvPr>
          <p:cNvCxnSpPr>
            <a:cxnSpLocks/>
          </p:cNvCxnSpPr>
          <p:nvPr/>
        </p:nvCxnSpPr>
        <p:spPr>
          <a:xfrm>
            <a:off x="230188" y="1606550"/>
            <a:ext cx="8583612" cy="0"/>
          </a:xfrm>
          <a:prstGeom prst="line">
            <a:avLst/>
          </a:prstGeom>
          <a:ln w="25400">
            <a:solidFill>
              <a:srgbClr val="0055B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713044E-0D96-48FE-B4EA-1FDEE9F9B239}"/>
              </a:ext>
            </a:extLst>
          </p:cNvPr>
          <p:cNvSpPr>
            <a:spLocks noGrp="1" noChangeArrowheads="1"/>
          </p:cNvSpPr>
          <p:nvPr>
            <p:ph type="title"/>
          </p:nvPr>
        </p:nvSpPr>
        <p:spPr>
          <a:xfrm>
            <a:off x="457200" y="327025"/>
            <a:ext cx="8229600" cy="1139825"/>
          </a:xfrm>
        </p:spPr>
        <p:txBody>
          <a:bodyPr/>
          <a:lstStyle/>
          <a:p>
            <a:r>
              <a:rPr lang="en-US" altLang="en-US" b="1" dirty="0">
                <a:effectLst>
                  <a:outerShdw blurRad="38100" dist="38100" dir="2700000" algn="tl">
                    <a:srgbClr val="000000">
                      <a:alpha val="43137"/>
                    </a:srgbClr>
                  </a:outerShdw>
                </a:effectLst>
              </a:rPr>
              <a:t>12-MONTH PERIOD - CTFMLA and FEDERAL FMLA</a:t>
            </a:r>
          </a:p>
        </p:txBody>
      </p:sp>
      <p:sp>
        <p:nvSpPr>
          <p:cNvPr id="24579" name="Content Placeholder 2">
            <a:extLst>
              <a:ext uri="{FF2B5EF4-FFF2-40B4-BE49-F238E27FC236}">
                <a16:creationId xmlns:a16="http://schemas.microsoft.com/office/drawing/2014/main" id="{FDBA32DA-DF4C-433F-A354-45E860DC77C7}"/>
              </a:ext>
            </a:extLst>
          </p:cNvPr>
          <p:cNvSpPr>
            <a:spLocks noGrp="1" noChangeArrowheads="1"/>
          </p:cNvSpPr>
          <p:nvPr>
            <p:ph idx="1"/>
          </p:nvPr>
        </p:nvSpPr>
        <p:spPr>
          <a:xfrm>
            <a:off x="476250" y="1717675"/>
            <a:ext cx="8229600" cy="4530725"/>
          </a:xfrm>
        </p:spPr>
        <p:txBody>
          <a:bodyPr/>
          <a:lstStyle/>
          <a:p>
            <a:r>
              <a:rPr lang="en-US" altLang="en-US" sz="2400" b="1" dirty="0">
                <a:solidFill>
                  <a:srgbClr val="000000"/>
                </a:solidFill>
              </a:rPr>
              <a:t>To determine the 12-month period, the employer must utilize any one of the following:</a:t>
            </a:r>
          </a:p>
          <a:p>
            <a:pPr lvl="1"/>
            <a:r>
              <a:rPr lang="en-US" altLang="en-US" b="1" dirty="0">
                <a:solidFill>
                  <a:srgbClr val="000000"/>
                </a:solidFill>
              </a:rPr>
              <a:t>A calendar year; </a:t>
            </a:r>
            <a:endParaRPr lang="en-US" altLang="en-US" b="1" dirty="0">
              <a:solidFill>
                <a:srgbClr val="000000"/>
              </a:solidFill>
              <a:cs typeface="Calibri"/>
            </a:endParaRPr>
          </a:p>
          <a:p>
            <a:pPr lvl="1"/>
            <a:r>
              <a:rPr lang="en-US" altLang="en-US" b="1" dirty="0">
                <a:solidFill>
                  <a:srgbClr val="000000"/>
                </a:solidFill>
              </a:rPr>
              <a:t>any fixed 12-month period, such as a fiscal year or a </a:t>
            </a:r>
            <a:br>
              <a:rPr lang="en-US" altLang="en-US" b="1" dirty="0">
                <a:solidFill>
                  <a:srgbClr val="000000"/>
                </a:solidFill>
              </a:rPr>
            </a:br>
            <a:r>
              <a:rPr lang="en-US" altLang="en-US" b="1" dirty="0">
                <a:solidFill>
                  <a:srgbClr val="000000"/>
                </a:solidFill>
              </a:rPr>
              <a:t>12-month period measured forward from an employee's first date of employment; </a:t>
            </a:r>
            <a:endParaRPr lang="en-US" altLang="en-US" b="1" dirty="0">
              <a:solidFill>
                <a:srgbClr val="000000"/>
              </a:solidFill>
              <a:cs typeface="Calibri"/>
            </a:endParaRPr>
          </a:p>
          <a:p>
            <a:pPr lvl="1"/>
            <a:r>
              <a:rPr lang="en-US" altLang="en-US" b="1" dirty="0">
                <a:solidFill>
                  <a:srgbClr val="000000"/>
                </a:solidFill>
              </a:rPr>
              <a:t>a 12-month period measured forward from an employee's first day of leave taken; or </a:t>
            </a:r>
            <a:endParaRPr lang="en-US" altLang="en-US" b="1" dirty="0">
              <a:solidFill>
                <a:srgbClr val="000000"/>
              </a:solidFill>
              <a:cs typeface="Calibri"/>
            </a:endParaRPr>
          </a:p>
          <a:p>
            <a:pPr lvl="1"/>
            <a:r>
              <a:rPr lang="en-US" altLang="en-US" b="1" dirty="0">
                <a:solidFill>
                  <a:srgbClr val="000000"/>
                </a:solidFill>
              </a:rPr>
              <a:t>a rolling 12-month period measured backward from the date employee takes FMLA leave. </a:t>
            </a:r>
            <a:endParaRPr lang="en-US" altLang="en-US" b="1" dirty="0"/>
          </a:p>
        </p:txBody>
      </p:sp>
      <p:sp>
        <p:nvSpPr>
          <p:cNvPr id="24580" name="Slide Number Placeholder 3">
            <a:extLst>
              <a:ext uri="{FF2B5EF4-FFF2-40B4-BE49-F238E27FC236}">
                <a16:creationId xmlns:a16="http://schemas.microsoft.com/office/drawing/2014/main" id="{B59ABB32-AC45-44B5-A398-CCDE23A0EA3D}"/>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F85357D8-BADA-4E38-B6C4-75EAD0823385}" type="slidenum">
              <a:rPr lang="en-US" altLang="en-US" sz="1000" smtClean="0">
                <a:latin typeface="Verdana" panose="020B0604030504040204" pitchFamily="34" charset="0"/>
              </a:rPr>
              <a:pPr>
                <a:spcBef>
                  <a:spcPct val="0"/>
                </a:spcBef>
                <a:buClrTx/>
                <a:buSzTx/>
                <a:buFontTx/>
                <a:buNone/>
              </a:pPr>
              <a:t>8</a:t>
            </a:fld>
            <a:endParaRPr lang="en-US" altLang="en-US" sz="1000">
              <a:latin typeface="Verdana" panose="020B0604030504040204" pitchFamily="34" charset="0"/>
            </a:endParaRP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Slide Number Placeholder 3">
            <a:extLst>
              <a:ext uri="{FF2B5EF4-FFF2-40B4-BE49-F238E27FC236}">
                <a16:creationId xmlns:a16="http://schemas.microsoft.com/office/drawing/2014/main" id="{C451A6AF-F76A-42DF-BFC8-BC1DC0E8BA22}"/>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spcBef>
                <a:spcPct val="0"/>
              </a:spcBef>
              <a:buClrTx/>
              <a:buSzTx/>
              <a:buFontTx/>
              <a:buNone/>
            </a:pPr>
            <a:fld id="{23F915BB-A374-4E85-902E-2EE9C5902F6C}" type="slidenum">
              <a:rPr lang="en-US" altLang="en-US" sz="1000" smtClean="0">
                <a:solidFill>
                  <a:srgbClr val="045C75"/>
                </a:solidFill>
                <a:latin typeface="Arial" panose="020B0604020202020204" pitchFamily="34" charset="0"/>
              </a:rPr>
              <a:pPr>
                <a:spcBef>
                  <a:spcPct val="0"/>
                </a:spcBef>
                <a:buClrTx/>
                <a:buSzTx/>
                <a:buFontTx/>
                <a:buNone/>
              </a:pPr>
              <a:t>9</a:t>
            </a:fld>
            <a:endParaRPr lang="en-US" altLang="en-US" sz="1000">
              <a:solidFill>
                <a:srgbClr val="045C75"/>
              </a:solidFill>
              <a:latin typeface="Arial" panose="020B0604020202020204" pitchFamily="34" charset="0"/>
            </a:endParaRPr>
          </a:p>
        </p:txBody>
      </p:sp>
      <p:sp>
        <p:nvSpPr>
          <p:cNvPr id="18435" name="Rectangle 2">
            <a:extLst>
              <a:ext uri="{FF2B5EF4-FFF2-40B4-BE49-F238E27FC236}">
                <a16:creationId xmlns:a16="http://schemas.microsoft.com/office/drawing/2014/main" id="{9E7E2F58-238E-4774-909B-DD52D178DAF8}"/>
              </a:ext>
            </a:extLst>
          </p:cNvPr>
          <p:cNvSpPr>
            <a:spLocks noGrp="1" noChangeArrowheads="1"/>
          </p:cNvSpPr>
          <p:nvPr>
            <p:ph type="title" idx="4294967295"/>
          </p:nvPr>
        </p:nvSpPr>
        <p:spPr>
          <a:xfrm>
            <a:off x="777875" y="1143000"/>
            <a:ext cx="8001000" cy="76200"/>
          </a:xfrm>
        </p:spPr>
        <p:txBody>
          <a:bodyPr>
            <a:noAutofit/>
          </a:bodyPr>
          <a:lstStyle/>
          <a:p>
            <a:pPr eaLnBrk="1" fontAlgn="auto" hangingPunct="1">
              <a:spcAft>
                <a:spcPts val="0"/>
              </a:spcAft>
              <a:defRPr/>
            </a:pPr>
            <a:r>
              <a:rPr lang="en-US" altLang="en-US" sz="3200" b="1">
                <a:effectLst>
                  <a:outerShdw blurRad="38100" dist="38100" dir="2700000" algn="tl">
                    <a:srgbClr val="000000">
                      <a:alpha val="43137"/>
                    </a:srgbClr>
                  </a:outerShdw>
                </a:effectLst>
              </a:rPr>
              <a:t>CTFMLA and FEDERAL FMLA WHEN BOTH SPOUSES WORK FOR THE SAME EMPLOYER</a:t>
            </a:r>
          </a:p>
        </p:txBody>
      </p:sp>
      <p:sp>
        <p:nvSpPr>
          <p:cNvPr id="15364" name="Rectangle 3">
            <a:extLst>
              <a:ext uri="{FF2B5EF4-FFF2-40B4-BE49-F238E27FC236}">
                <a16:creationId xmlns:a16="http://schemas.microsoft.com/office/drawing/2014/main" id="{4F570CE7-1AD7-4A02-B6E6-342525DAC648}"/>
              </a:ext>
            </a:extLst>
          </p:cNvPr>
          <p:cNvSpPr>
            <a:spLocks noGrp="1" noChangeArrowheads="1"/>
          </p:cNvSpPr>
          <p:nvPr>
            <p:ph type="body" idx="4294967295"/>
          </p:nvPr>
        </p:nvSpPr>
        <p:spPr>
          <a:xfrm>
            <a:off x="457200" y="1828800"/>
            <a:ext cx="8305800" cy="4572000"/>
          </a:xfrm>
        </p:spPr>
        <p:txBody>
          <a:bodyPr>
            <a:normAutofit/>
          </a:bodyPr>
          <a:lstStyle/>
          <a:p>
            <a:pPr marL="17145" indent="-17145" eaLnBrk="1" fontAlgn="auto" hangingPunct="1">
              <a:spcAft>
                <a:spcPts val="0"/>
              </a:spcAft>
              <a:buClr>
                <a:schemeClr val="accent3"/>
              </a:buClr>
              <a:buSzPct val="120000"/>
              <a:buFont typeface="Wingdings 2"/>
              <a:buNone/>
              <a:defRPr/>
            </a:pPr>
            <a:r>
              <a:rPr lang="en-US" altLang="en-US" b="1"/>
              <a:t>When both spouses work for the same employer, they may be limited to a combined total of 12 weeks of leave during any 12-month period if the leave is for:</a:t>
            </a:r>
            <a:endParaRPr lang="en-US"/>
          </a:p>
          <a:p>
            <a:pPr marL="914400" lvl="1" indent="-457200" eaLnBrk="1" fontAlgn="auto" hangingPunct="1">
              <a:spcAft>
                <a:spcPts val="0"/>
              </a:spcAft>
              <a:buSzPct val="120000"/>
              <a:buFont typeface="Wingdings" panose="05000000000000000000" pitchFamily="2" charset="2"/>
              <a:buChar char="§"/>
              <a:defRPr/>
            </a:pPr>
            <a:r>
              <a:rPr lang="en-US" altLang="en-US" sz="2800" b="1"/>
              <a:t>Birth and bonding;</a:t>
            </a:r>
            <a:endParaRPr lang="en-US" altLang="en-US" sz="2800" b="1">
              <a:cs typeface="Calibri"/>
            </a:endParaRPr>
          </a:p>
          <a:p>
            <a:pPr marL="914400" lvl="1" indent="-457200" eaLnBrk="1" fontAlgn="auto" hangingPunct="1">
              <a:spcAft>
                <a:spcPts val="0"/>
              </a:spcAft>
              <a:buSzPct val="120000"/>
              <a:buFont typeface="Wingdings" panose="05000000000000000000" pitchFamily="2" charset="2"/>
              <a:buChar char="§"/>
              <a:defRPr/>
            </a:pPr>
            <a:r>
              <a:rPr lang="en-US" altLang="en-US" sz="2800" b="1"/>
              <a:t>Adoption or placement of a foster child, OR</a:t>
            </a:r>
            <a:endParaRPr lang="en-US" altLang="en-US" sz="2800" b="1">
              <a:cs typeface="Calibri"/>
            </a:endParaRPr>
          </a:p>
          <a:p>
            <a:pPr marL="914400" lvl="1" indent="-457200" eaLnBrk="1" fontAlgn="auto" hangingPunct="1">
              <a:spcAft>
                <a:spcPts val="0"/>
              </a:spcAft>
              <a:buSzPct val="120000"/>
              <a:buFont typeface="Wingdings" panose="05000000000000000000" pitchFamily="2" charset="2"/>
              <a:buChar char="§"/>
              <a:defRPr/>
            </a:pPr>
            <a:r>
              <a:rPr lang="en-US" altLang="en-US" sz="2800" b="1"/>
              <a:t>Care for family member</a:t>
            </a:r>
            <a:endParaRPr lang="en-US" altLang="en-US" sz="2800" b="1">
              <a:cs typeface="Calibri"/>
            </a:endParaRPr>
          </a:p>
          <a:p>
            <a:pPr marL="514350" indent="-457200" eaLnBrk="1" fontAlgn="auto" hangingPunct="1">
              <a:spcAft>
                <a:spcPts val="0"/>
              </a:spcAft>
              <a:buClr>
                <a:schemeClr val="accent3"/>
              </a:buClr>
              <a:buSzPct val="120000"/>
              <a:buFont typeface="Wingdings" panose="05000000000000000000" pitchFamily="2" charset="2"/>
              <a:buChar char="§"/>
              <a:defRPr/>
            </a:pPr>
            <a:endParaRPr lang="en-US" altLang="en-US" b="1">
              <a:solidFill>
                <a:srgbClr val="000066"/>
              </a:solidFill>
            </a:endParaRPr>
          </a:p>
          <a:p>
            <a:pPr marL="57150" indent="0">
              <a:spcAft>
                <a:spcPts val="0"/>
              </a:spcAft>
              <a:buClr>
                <a:schemeClr val="accent3"/>
              </a:buClr>
              <a:buSzPct val="120000"/>
              <a:buNone/>
              <a:defRPr/>
            </a:pPr>
            <a:r>
              <a:rPr lang="en-US" altLang="en-US" sz="2400" b="1">
                <a:cs typeface="Calibri"/>
              </a:rPr>
              <a:t>Note: Spouses working for the same employer may be limited to a combined total of 26 weeks for military caregiver leave.</a:t>
            </a:r>
          </a:p>
        </p:txBody>
      </p:sp>
      <p:sp>
        <p:nvSpPr>
          <p:cNvPr id="25605" name="Slide Number Placeholder 4">
            <a:extLst>
              <a:ext uri="{FF2B5EF4-FFF2-40B4-BE49-F238E27FC236}">
                <a16:creationId xmlns:a16="http://schemas.microsoft.com/office/drawing/2014/main" id="{02C4980D-F4DE-4254-9562-A2823001AEB3}"/>
              </a:ext>
            </a:extLst>
          </p:cNvPr>
          <p:cNvSpPr txBox="1">
            <a:spLocks noGrp="1"/>
          </p:cNvSpPr>
          <p:nvPr/>
        </p:nvSpPr>
        <p:spPr bwMode="auto">
          <a:xfrm>
            <a:off x="7042150" y="6243638"/>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bg2"/>
              </a:buClr>
              <a:buSzPct val="75000"/>
              <a:buFont typeface="Wingdings" panose="05000000000000000000" pitchFamily="2" charset="2"/>
              <a:buChar char="p"/>
              <a:defRPr sz="2800">
                <a:solidFill>
                  <a:schemeClr val="tx1"/>
                </a:solidFill>
                <a:latin typeface="Calibri" panose="020F050202020403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Calibri" panose="020F050202020403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Calibri" panose="020F050202020403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Calibri" panose="020F050202020403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Calibri" panose="020F0502020204030204" pitchFamily="34" charset="0"/>
              </a:defRPr>
            </a:lvl9pPr>
          </a:lstStyle>
          <a:p>
            <a:pPr algn="r" eaLnBrk="1" hangingPunct="1">
              <a:spcBef>
                <a:spcPct val="0"/>
              </a:spcBef>
              <a:buClrTx/>
              <a:buSzTx/>
              <a:buFontTx/>
              <a:buNone/>
            </a:pPr>
            <a:endParaRPr lang="en-US" altLang="en-US" sz="4400">
              <a:latin typeface="Tahoma" panose="020B0604030504040204" pitchFamily="34" charset="0"/>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fade">
                                      <p:cBhvr>
                                        <p:cTn id="7" dur="2000"/>
                                        <p:tgtEl>
                                          <p:spTgt spid="184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364"/>
                                        </p:tgtEl>
                                        <p:attrNameLst>
                                          <p:attrName>style.visibility</p:attrName>
                                        </p:attrNameLst>
                                      </p:cBhvr>
                                      <p:to>
                                        <p:strVal val="visible"/>
                                      </p:to>
                                    </p:set>
                                    <p:animEffect transition="in" filter="fade">
                                      <p:cBhvr>
                                        <p:cTn id="10" dur="20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15364" grpId="0"/>
    </p:bldLst>
  </p:timing>
</p:sld>
</file>

<file path=ppt/theme/theme1.xml><?xml version="1.0" encoding="utf-8"?>
<a:theme xmlns:a="http://schemas.openxmlformats.org/drawingml/2006/main" name="Level">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4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4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CBEFCC1219A2643A9990A227F20808F" ma:contentTypeVersion="4" ma:contentTypeDescription="Create a new document." ma:contentTypeScope="" ma:versionID="dd741a7d483e3981b61ef12f16760e1a">
  <xsd:schema xmlns:xsd="http://www.w3.org/2001/XMLSchema" xmlns:xs="http://www.w3.org/2001/XMLSchema" xmlns:p="http://schemas.microsoft.com/office/2006/metadata/properties" xmlns:ns2="434ae521-5d43-4754-a6d5-8696e73fb141" xmlns:ns3="b3b329d8-d551-44cd-88f4-33c8aa97838b" targetNamespace="http://schemas.microsoft.com/office/2006/metadata/properties" ma:root="true" ma:fieldsID="3ac87bcaba145e4037750d61a15b12fe" ns2:_="" ns3:_="">
    <xsd:import namespace="434ae521-5d43-4754-a6d5-8696e73fb141"/>
    <xsd:import namespace="b3b329d8-d551-44cd-88f4-33c8aa97838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4ae521-5d43-4754-a6d5-8696e73fb1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3b329d8-d551-44cd-88f4-33c8aa97838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ED5A61-4773-48F4-89BD-6523043A4E21}">
  <ds:schemaRefs>
    <ds:schemaRef ds:uri="http://schemas.microsoft.com/sharepoint/v3/contenttype/forms"/>
  </ds:schemaRefs>
</ds:datastoreItem>
</file>

<file path=customXml/itemProps2.xml><?xml version="1.0" encoding="utf-8"?>
<ds:datastoreItem xmlns:ds="http://schemas.openxmlformats.org/officeDocument/2006/customXml" ds:itemID="{71B433F1-EBF5-4F2D-A2ED-33FEF11DB3F3}">
  <ds:schemaRefs>
    <ds:schemaRef ds:uri="434ae521-5d43-4754-a6d5-8696e73fb141"/>
    <ds:schemaRef ds:uri="b3b329d8-d551-44cd-88f4-33c8aa97838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Slice</Template>
  <TotalTime>1984</TotalTime>
  <Words>4578</Words>
  <Application>Microsoft Office PowerPoint</Application>
  <PresentationFormat>On-screen Show (4:3)</PresentationFormat>
  <Paragraphs>498</Paragraphs>
  <Slides>66</Slides>
  <Notes>24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66</vt:i4>
      </vt:variant>
    </vt:vector>
  </HeadingPairs>
  <TitlesOfParts>
    <vt:vector size="79" baseType="lpstr">
      <vt:lpstr>Arial</vt:lpstr>
      <vt:lpstr>Calibri</vt:lpstr>
      <vt:lpstr>Corbel</vt:lpstr>
      <vt:lpstr>Garamond</vt:lpstr>
      <vt:lpstr>open-sans</vt:lpstr>
      <vt:lpstr>Tahoma</vt:lpstr>
      <vt:lpstr>Times New Roman</vt:lpstr>
      <vt:lpstr>Ubuntu</vt:lpstr>
      <vt:lpstr>Verdana</vt:lpstr>
      <vt:lpstr>Wingdings</vt:lpstr>
      <vt:lpstr>Wingdings 2</vt:lpstr>
      <vt:lpstr>Wingdings 3</vt:lpstr>
      <vt:lpstr>Level</vt:lpstr>
      <vt:lpstr>CTFMLA in 2022 </vt:lpstr>
      <vt:lpstr>DISCLAIMER</vt:lpstr>
      <vt:lpstr>OVERVIEW OF LEAVE LAWS</vt:lpstr>
      <vt:lpstr>JOB PROTECTION - CTFMLA </vt:lpstr>
      <vt:lpstr>JOB PROTECTION - FEDERAL FMLA </vt:lpstr>
      <vt:lpstr>CT Paid Leave - Only Income Replacement  </vt:lpstr>
      <vt:lpstr>What is the length of the FMLA leave/paid leave benefits?</vt:lpstr>
      <vt:lpstr>12-MONTH PERIOD - CTFMLA and FEDERAL FMLA</vt:lpstr>
      <vt:lpstr>CTFMLA and FEDERAL FMLA WHEN BOTH SPOUSES WORK FOR THE SAME EMPLOYER</vt:lpstr>
      <vt:lpstr>EXAMPLE WHEN BOTH SPOUSES WORK FOR THE SAME EMPLOYER </vt:lpstr>
      <vt:lpstr>WHAT TRIGGERS THE CTPL and FMLA?</vt:lpstr>
      <vt:lpstr>MILITARY FMLA - CT</vt:lpstr>
      <vt:lpstr>MILITARY FMLA - CT</vt:lpstr>
      <vt:lpstr>What are the eligibility requirements?</vt:lpstr>
      <vt:lpstr>CTFMLA and CTPL  </vt:lpstr>
      <vt:lpstr>CTPL - Covered Public Employees</vt:lpstr>
      <vt:lpstr>CTFMLA AND CTPL - Definitions</vt:lpstr>
      <vt:lpstr>CTFMLA AND CTPL - Definitions</vt:lpstr>
      <vt:lpstr>FMLA AND CTPL - Definitions</vt:lpstr>
      <vt:lpstr>CTFMLA AND CTPL - Definitions</vt:lpstr>
      <vt:lpstr>UNEMPLOYMENT COMPENSATION BENEFITS and CTPL and CTFMLA</vt:lpstr>
      <vt:lpstr>CTFMLA, CTPL, federal FMLA</vt:lpstr>
      <vt:lpstr>SERIOUS HEALTH CONDITION  (CTFMLA, CTPL, federal FMLA)</vt:lpstr>
      <vt:lpstr>SERIOUS HEALTH CONDITION</vt:lpstr>
      <vt:lpstr>SERIOUS HEALTH CONDITION</vt:lpstr>
      <vt:lpstr>SERIOUS HEALTH CONDITION</vt:lpstr>
      <vt:lpstr>SERIOUS HEALTH CONDITION</vt:lpstr>
      <vt:lpstr>SERIOUS HEALTH CONDITION</vt:lpstr>
      <vt:lpstr>SERIOUS HEALTH CONDITION</vt:lpstr>
      <vt:lpstr>SUMMARY OF SERIOUS HEALTH CONDITION (CTFMLA, CTPL, federal FMLA)</vt:lpstr>
      <vt:lpstr>INTERMITTENT LEAVE  (CTFMLA, CTPL, federal FMLA) </vt:lpstr>
      <vt:lpstr>INTERMITTENT LEAVE</vt:lpstr>
      <vt:lpstr>INTERMITTENT LEAVE</vt:lpstr>
      <vt:lpstr>EMPLOYEE NOTICE – INITIATING THE LEAVE</vt:lpstr>
      <vt:lpstr>EMPLOYEE NOTICE</vt:lpstr>
      <vt:lpstr>EMPLOYEE NOTICE</vt:lpstr>
      <vt:lpstr>Decision-Matrix When Employee Requests Leave</vt:lpstr>
      <vt:lpstr>Eligibility for  Job-Protected Leave</vt:lpstr>
      <vt:lpstr>LEAVES RUN CONCURRENTLY </vt:lpstr>
      <vt:lpstr>EXAMPLE #1 - (concurrent leave)</vt:lpstr>
      <vt:lpstr>EXAMPLE #2 (concurrent leave)</vt:lpstr>
      <vt:lpstr>NOTICES/FORMS</vt:lpstr>
      <vt:lpstr>MEDICAL CERTIFICATION</vt:lpstr>
      <vt:lpstr>MEDICAL CERTIFICATION</vt:lpstr>
      <vt:lpstr>MEDICAL CERTIFICATION</vt:lpstr>
      <vt:lpstr>MEDICAL CERTIFICATION</vt:lpstr>
      <vt:lpstr>MEDICAL CERTIFICATION</vt:lpstr>
      <vt:lpstr>RECERTIFICATION</vt:lpstr>
      <vt:lpstr>RECERTIFICATION</vt:lpstr>
      <vt:lpstr>PATTERN OF ABSENCES </vt:lpstr>
      <vt:lpstr>SUMMARY OF MEDICAL CERTIFICATION PROCESS</vt:lpstr>
      <vt:lpstr>IS CTFMLA PAID OR UNPAID?</vt:lpstr>
      <vt:lpstr>IS CTFMLA PAID OR UNPAID?</vt:lpstr>
      <vt:lpstr>CTPL</vt:lpstr>
      <vt:lpstr>Use of Sick Leave for Family Member</vt:lpstr>
      <vt:lpstr>FITNESS-FOR-DUTY CERTIFICATION</vt:lpstr>
      <vt:lpstr>FITNESS-FOR-DUTY CERTIFICATION</vt:lpstr>
      <vt:lpstr>RIGHT TO REINSTATEMENT</vt:lpstr>
      <vt:lpstr>RIGHT TO REINSTATEMENT</vt:lpstr>
      <vt:lpstr>RIGHT TO REINSTATEMENT</vt:lpstr>
      <vt:lpstr>VIOLATIONS </vt:lpstr>
      <vt:lpstr>VIOLATIONS</vt:lpstr>
      <vt:lpstr>VIOLATIONS </vt:lpstr>
      <vt:lpstr>SUPERVISOR LIABILITY</vt:lpstr>
      <vt:lpstr>BEST PRACTICES</vt:lpstr>
      <vt:lpstr>BEST PRACTICES</vt:lpstr>
    </vt:vector>
  </TitlesOfParts>
  <Company>CTDOL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COMPLYING WITH CONNECTICUT’S FAMILY AND MEDICAL LEAVE ACT</dc:title>
  <dc:creator>laneh</dc:creator>
  <cp:lastModifiedBy>Lane, Heidi</cp:lastModifiedBy>
  <cp:revision>67</cp:revision>
  <cp:lastPrinted>2021-11-09T13:20:42Z</cp:lastPrinted>
  <dcterms:created xsi:type="dcterms:W3CDTF">2008-05-19T18:12:25Z</dcterms:created>
  <dcterms:modified xsi:type="dcterms:W3CDTF">2021-12-10T21:29:46Z</dcterms:modified>
</cp:coreProperties>
</file>