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4"/>
    <p:sldMasterId id="2147483669" r:id="rId5"/>
  </p:sldMasterIdLst>
  <p:notesMasterIdLst>
    <p:notesMasterId r:id="rId30"/>
  </p:notesMasterIdLst>
  <p:sldIdLst>
    <p:sldId id="261" r:id="rId6"/>
    <p:sldId id="263" r:id="rId7"/>
    <p:sldId id="264" r:id="rId8"/>
    <p:sldId id="265" r:id="rId9"/>
    <p:sldId id="268" r:id="rId10"/>
    <p:sldId id="272" r:id="rId11"/>
    <p:sldId id="276" r:id="rId12"/>
    <p:sldId id="274" r:id="rId13"/>
    <p:sldId id="275" r:id="rId14"/>
    <p:sldId id="271" r:id="rId15"/>
    <p:sldId id="269" r:id="rId16"/>
    <p:sldId id="289" r:id="rId17"/>
    <p:sldId id="277" r:id="rId18"/>
    <p:sldId id="270" r:id="rId19"/>
    <p:sldId id="278" r:id="rId20"/>
    <p:sldId id="279" r:id="rId21"/>
    <p:sldId id="288" r:id="rId22"/>
    <p:sldId id="281" r:id="rId23"/>
    <p:sldId id="282" r:id="rId24"/>
    <p:sldId id="283" r:id="rId25"/>
    <p:sldId id="284" r:id="rId26"/>
    <p:sldId id="285" r:id="rId27"/>
    <p:sldId id="286" r:id="rId28"/>
    <p:sldId id="287" r:id="rId29"/>
  </p:sldIdLst>
  <p:sldSz cx="9144000" cy="5143500" type="screen16x9"/>
  <p:notesSz cx="6858000" cy="9144000"/>
  <p:embeddedFontLst>
    <p:embeddedFont>
      <p:font typeface="Poppins" panose="00000500000000000000" pitchFamily="2" charset="0"/>
      <p:regular r:id="rId31"/>
      <p:bold r:id="rId32"/>
      <p:italic r:id="rId33"/>
      <p:boldItalic r:id="rId34"/>
    </p:embeddedFont>
    <p:embeddedFont>
      <p:font typeface="Poppins SemiBold" panose="000007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E2E418-FDA7-1327-A46B-4C0697E04BE9}" name="Parkins, Amanda" initials="AP" userId="S::Amanda.Parkins@ct.gov::e43a62a0-9a52-435b-908d-8dd61f9aa635" providerId="AD"/>
  <p188:author id="{4ABE045A-9990-7F13-713C-473C3E7A3938}" name="DeLoreto, Neo" initials="DN" userId="S::neo.deloreto@ct.gov::a5a6f7a0-8752-415c-9c00-7888477818b6" providerId="AD"/>
  <p188:author id="{F39F4971-FD84-427B-8741-291F99C18B9F}" name="Colson, Kerry" initials="CK" userId="S::kerry.colson@ct.gov::4f04375e-22d9-43cc-87d7-efad5df81cc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0E8"/>
    <a:srgbClr val="04722F"/>
    <a:srgbClr val="02B346"/>
    <a:srgbClr val="003D9C"/>
    <a:srgbClr val="7094F5"/>
    <a:srgbClr val="7094F4"/>
    <a:srgbClr val="92343D"/>
    <a:srgbClr val="D7333D"/>
    <a:srgbClr val="F9A91A"/>
    <a:srgbClr val="F17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6" autoAdjust="0"/>
    <p:restoredTop sz="86441" autoAdjust="0"/>
  </p:normalViewPr>
  <p:slideViewPr>
    <p:cSldViewPr snapToGrid="0">
      <p:cViewPr varScale="1">
        <p:scale>
          <a:sx n="101" d="100"/>
          <a:sy n="101" d="100"/>
        </p:scale>
        <p:origin x="120" y="52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oen-Rene, Kurt" userId="ac13dfce-7d4b-4f1a-8111-0d0e1378c2cb" providerId="ADAL" clId="{FB0C1E24-7AA7-491F-BC0C-C9B026949FAA}"/>
    <pc:docChg chg="modSld">
      <pc:chgData name="Schoen-Rene, Kurt" userId="ac13dfce-7d4b-4f1a-8111-0d0e1378c2cb" providerId="ADAL" clId="{FB0C1E24-7AA7-491F-BC0C-C9B026949FAA}" dt="2026-06-24T14:41:31.274" v="63"/>
      <pc:docMkLst>
        <pc:docMk/>
      </pc:docMkLst>
      <pc:sldChg chg="modSp mod">
        <pc:chgData name="Schoen-Rene, Kurt" userId="ac13dfce-7d4b-4f1a-8111-0d0e1378c2cb" providerId="ADAL" clId="{FB0C1E24-7AA7-491F-BC0C-C9B026949FAA}" dt="2026-06-24T14:41:31.274" v="63"/>
        <pc:sldMkLst>
          <pc:docMk/>
          <pc:sldMk cId="1922477565" sldId="263"/>
        </pc:sldMkLst>
        <pc:spChg chg="mod ord">
          <ac:chgData name="Schoen-Rene, Kurt" userId="ac13dfce-7d4b-4f1a-8111-0d0e1378c2cb" providerId="ADAL" clId="{FB0C1E24-7AA7-491F-BC0C-C9B026949FAA}" dt="2026-06-24T14:41:31.274" v="63"/>
          <ac:spMkLst>
            <pc:docMk/>
            <pc:sldMk cId="1922477565" sldId="263"/>
            <ac:spMk id="6" creationId="{CD1D1C17-6279-E2F9-5E3B-7E3F30A007A3}"/>
          </ac:spMkLst>
        </pc:spChg>
        <pc:spChg chg="mod ord">
          <ac:chgData name="Schoen-Rene, Kurt" userId="ac13dfce-7d4b-4f1a-8111-0d0e1378c2cb" providerId="ADAL" clId="{FB0C1E24-7AA7-491F-BC0C-C9B026949FAA}" dt="2026-06-24T14:41:31.274" v="63"/>
          <ac:spMkLst>
            <pc:docMk/>
            <pc:sldMk cId="1922477565" sldId="263"/>
            <ac:spMk id="20" creationId="{1F4B758D-90FB-A90D-EF0D-09C08DB565FD}"/>
          </ac:spMkLst>
        </pc:spChg>
      </pc:sldChg>
      <pc:sldChg chg="modSp mod">
        <pc:chgData name="Schoen-Rene, Kurt" userId="ac13dfce-7d4b-4f1a-8111-0d0e1378c2cb" providerId="ADAL" clId="{FB0C1E24-7AA7-491F-BC0C-C9B026949FAA}" dt="2026-06-24T14:40:05.658" v="29" actId="33553"/>
        <pc:sldMkLst>
          <pc:docMk/>
          <pc:sldMk cId="2075444773" sldId="264"/>
        </pc:sldMkLst>
        <pc:spChg chg="mod">
          <ac:chgData name="Schoen-Rene, Kurt" userId="ac13dfce-7d4b-4f1a-8111-0d0e1378c2cb" providerId="ADAL" clId="{FB0C1E24-7AA7-491F-BC0C-C9B026949FAA}" dt="2026-06-24T14:40:05.658" v="29" actId="33553"/>
          <ac:spMkLst>
            <pc:docMk/>
            <pc:sldMk cId="2075444773" sldId="264"/>
            <ac:spMk id="4" creationId="{704BF57A-010D-8514-6168-22C975E9D302}"/>
          </ac:spMkLst>
        </pc:spChg>
      </pc:sldChg>
      <pc:sldChg chg="modSp mod">
        <pc:chgData name="Schoen-Rene, Kurt" userId="ac13dfce-7d4b-4f1a-8111-0d0e1378c2cb" providerId="ADAL" clId="{FB0C1E24-7AA7-491F-BC0C-C9B026949FAA}" dt="2026-06-24T14:40:45.372" v="44" actId="20577"/>
        <pc:sldMkLst>
          <pc:docMk/>
          <pc:sldMk cId="4244402217" sldId="265"/>
        </pc:sldMkLst>
        <pc:spChg chg="mod">
          <ac:chgData name="Schoen-Rene, Kurt" userId="ac13dfce-7d4b-4f1a-8111-0d0e1378c2cb" providerId="ADAL" clId="{FB0C1E24-7AA7-491F-BC0C-C9B026949FAA}" dt="2026-06-24T14:40:45.372" v="44" actId="20577"/>
          <ac:spMkLst>
            <pc:docMk/>
            <pc:sldMk cId="4244402217" sldId="265"/>
            <ac:spMk id="6" creationId="{223999E9-E94D-ECEC-1F3D-CC091207B89D}"/>
          </ac:spMkLst>
        </pc:spChg>
        <pc:picChg chg="mod">
          <ac:chgData name="Schoen-Rene, Kurt" userId="ac13dfce-7d4b-4f1a-8111-0d0e1378c2cb" providerId="ADAL" clId="{FB0C1E24-7AA7-491F-BC0C-C9B026949FAA}" dt="2026-06-24T14:37:37.028" v="4" actId="962"/>
          <ac:picMkLst>
            <pc:docMk/>
            <pc:sldMk cId="4244402217" sldId="265"/>
            <ac:picMk id="3" creationId="{47C9C01B-A500-00C7-1BBA-1EF631EEBA54}"/>
          </ac:picMkLst>
        </pc:picChg>
      </pc:sldChg>
      <pc:sldChg chg="modSp mod">
        <pc:chgData name="Schoen-Rene, Kurt" userId="ac13dfce-7d4b-4f1a-8111-0d0e1378c2cb" providerId="ADAL" clId="{FB0C1E24-7AA7-491F-BC0C-C9B026949FAA}" dt="2026-06-24T14:37:46.697" v="6" actId="962"/>
        <pc:sldMkLst>
          <pc:docMk/>
          <pc:sldMk cId="3884848246" sldId="268"/>
        </pc:sldMkLst>
        <pc:picChg chg="mod">
          <ac:chgData name="Schoen-Rene, Kurt" userId="ac13dfce-7d4b-4f1a-8111-0d0e1378c2cb" providerId="ADAL" clId="{FB0C1E24-7AA7-491F-BC0C-C9B026949FAA}" dt="2026-06-24T14:37:46.697" v="6" actId="962"/>
          <ac:picMkLst>
            <pc:docMk/>
            <pc:sldMk cId="3884848246" sldId="268"/>
            <ac:picMk id="3" creationId="{49B84BCD-F0DB-B503-F18D-AF2B8A494B6C}"/>
          </ac:picMkLst>
        </pc:picChg>
      </pc:sldChg>
      <pc:sldChg chg="modSp mod">
        <pc:chgData name="Schoen-Rene, Kurt" userId="ac13dfce-7d4b-4f1a-8111-0d0e1378c2cb" providerId="ADAL" clId="{FB0C1E24-7AA7-491F-BC0C-C9B026949FAA}" dt="2026-06-24T14:38:24.781" v="16" actId="962"/>
        <pc:sldMkLst>
          <pc:docMk/>
          <pc:sldMk cId="3079002962" sldId="270"/>
        </pc:sldMkLst>
        <pc:picChg chg="mod">
          <ac:chgData name="Schoen-Rene, Kurt" userId="ac13dfce-7d4b-4f1a-8111-0d0e1378c2cb" providerId="ADAL" clId="{FB0C1E24-7AA7-491F-BC0C-C9B026949FAA}" dt="2026-06-24T14:38:24.781" v="16" actId="962"/>
          <ac:picMkLst>
            <pc:docMk/>
            <pc:sldMk cId="3079002962" sldId="270"/>
            <ac:picMk id="7" creationId="{10020375-27F3-0662-57C4-799F1918133F}"/>
          </ac:picMkLst>
        </pc:picChg>
      </pc:sldChg>
      <pc:sldChg chg="modSp mod">
        <pc:chgData name="Schoen-Rene, Kurt" userId="ac13dfce-7d4b-4f1a-8111-0d0e1378c2cb" providerId="ADAL" clId="{FB0C1E24-7AA7-491F-BC0C-C9B026949FAA}" dt="2026-06-24T14:38:12.795" v="12" actId="962"/>
        <pc:sldMkLst>
          <pc:docMk/>
          <pc:sldMk cId="146083357" sldId="271"/>
        </pc:sldMkLst>
        <pc:picChg chg="mod">
          <ac:chgData name="Schoen-Rene, Kurt" userId="ac13dfce-7d4b-4f1a-8111-0d0e1378c2cb" providerId="ADAL" clId="{FB0C1E24-7AA7-491F-BC0C-C9B026949FAA}" dt="2026-06-24T14:38:12.795" v="12" actId="962"/>
          <ac:picMkLst>
            <pc:docMk/>
            <pc:sldMk cId="146083357" sldId="271"/>
            <ac:picMk id="4" creationId="{51B3515B-2AC3-2965-2EF7-FA68F05F95BD}"/>
          </ac:picMkLst>
        </pc:picChg>
      </pc:sldChg>
      <pc:sldChg chg="modSp mod">
        <pc:chgData name="Schoen-Rene, Kurt" userId="ac13dfce-7d4b-4f1a-8111-0d0e1378c2cb" providerId="ADAL" clId="{FB0C1E24-7AA7-491F-BC0C-C9B026949FAA}" dt="2026-06-24T14:37:52.461" v="8" actId="962"/>
        <pc:sldMkLst>
          <pc:docMk/>
          <pc:sldMk cId="1495523485" sldId="272"/>
        </pc:sldMkLst>
        <pc:picChg chg="mod">
          <ac:chgData name="Schoen-Rene, Kurt" userId="ac13dfce-7d4b-4f1a-8111-0d0e1378c2cb" providerId="ADAL" clId="{FB0C1E24-7AA7-491F-BC0C-C9B026949FAA}" dt="2026-06-24T14:37:52.461" v="8" actId="962"/>
          <ac:picMkLst>
            <pc:docMk/>
            <pc:sldMk cId="1495523485" sldId="272"/>
            <ac:picMk id="4" creationId="{C551AB1A-8C1E-8529-BD9C-E73D06000289}"/>
          </ac:picMkLst>
        </pc:picChg>
      </pc:sldChg>
      <pc:sldChg chg="modSp mod">
        <pc:chgData name="Schoen-Rene, Kurt" userId="ac13dfce-7d4b-4f1a-8111-0d0e1378c2cb" providerId="ADAL" clId="{FB0C1E24-7AA7-491F-BC0C-C9B026949FAA}" dt="2026-06-24T14:38:07.585" v="10" actId="962"/>
        <pc:sldMkLst>
          <pc:docMk/>
          <pc:sldMk cId="1035308463" sldId="275"/>
        </pc:sldMkLst>
        <pc:picChg chg="mod">
          <ac:chgData name="Schoen-Rene, Kurt" userId="ac13dfce-7d4b-4f1a-8111-0d0e1378c2cb" providerId="ADAL" clId="{FB0C1E24-7AA7-491F-BC0C-C9B026949FAA}" dt="2026-06-24T14:38:07.585" v="10" actId="962"/>
          <ac:picMkLst>
            <pc:docMk/>
            <pc:sldMk cId="1035308463" sldId="275"/>
            <ac:picMk id="5" creationId="{A50AC25A-922F-0290-2C1F-C98A7F707E43}"/>
          </ac:picMkLst>
        </pc:picChg>
      </pc:sldChg>
      <pc:sldChg chg="modSp mod">
        <pc:chgData name="Schoen-Rene, Kurt" userId="ac13dfce-7d4b-4f1a-8111-0d0e1378c2cb" providerId="ADAL" clId="{FB0C1E24-7AA7-491F-BC0C-C9B026949FAA}" dt="2026-06-24T14:40:08.114" v="30" actId="33553"/>
        <pc:sldMkLst>
          <pc:docMk/>
          <pc:sldMk cId="1574876840" sldId="276"/>
        </pc:sldMkLst>
        <pc:spChg chg="mod">
          <ac:chgData name="Schoen-Rene, Kurt" userId="ac13dfce-7d4b-4f1a-8111-0d0e1378c2cb" providerId="ADAL" clId="{FB0C1E24-7AA7-491F-BC0C-C9B026949FAA}" dt="2026-06-24T14:40:08.114" v="30" actId="33553"/>
          <ac:spMkLst>
            <pc:docMk/>
            <pc:sldMk cId="1574876840" sldId="276"/>
            <ac:spMk id="4" creationId="{4F87DC48-62A1-A62D-B6F5-2E0971611510}"/>
          </ac:spMkLst>
        </pc:spChg>
      </pc:sldChg>
      <pc:sldChg chg="modSp mod">
        <pc:chgData name="Schoen-Rene, Kurt" userId="ac13dfce-7d4b-4f1a-8111-0d0e1378c2cb" providerId="ADAL" clId="{FB0C1E24-7AA7-491F-BC0C-C9B026949FAA}" dt="2026-06-24T14:38:14.361" v="14" actId="962"/>
        <pc:sldMkLst>
          <pc:docMk/>
          <pc:sldMk cId="4119659969" sldId="277"/>
        </pc:sldMkLst>
        <pc:picChg chg="mod">
          <ac:chgData name="Schoen-Rene, Kurt" userId="ac13dfce-7d4b-4f1a-8111-0d0e1378c2cb" providerId="ADAL" clId="{FB0C1E24-7AA7-491F-BC0C-C9B026949FAA}" dt="2026-06-24T14:38:14.361" v="14" actId="962"/>
          <ac:picMkLst>
            <pc:docMk/>
            <pc:sldMk cId="4119659969" sldId="277"/>
            <ac:picMk id="5" creationId="{06131E77-7267-2681-9F29-80772CE3E78D}"/>
          </ac:picMkLst>
        </pc:picChg>
      </pc:sldChg>
      <pc:sldChg chg="modSp mod">
        <pc:chgData name="Schoen-Rene, Kurt" userId="ac13dfce-7d4b-4f1a-8111-0d0e1378c2cb" providerId="ADAL" clId="{FB0C1E24-7AA7-491F-BC0C-C9B026949FAA}" dt="2026-06-24T14:38:37.260" v="20" actId="962"/>
        <pc:sldMkLst>
          <pc:docMk/>
          <pc:sldMk cId="3586580169" sldId="278"/>
        </pc:sldMkLst>
        <pc:picChg chg="mod">
          <ac:chgData name="Schoen-Rene, Kurt" userId="ac13dfce-7d4b-4f1a-8111-0d0e1378c2cb" providerId="ADAL" clId="{FB0C1E24-7AA7-491F-BC0C-C9B026949FAA}" dt="2026-06-24T14:38:26.385" v="18" actId="962"/>
          <ac:picMkLst>
            <pc:docMk/>
            <pc:sldMk cId="3586580169" sldId="278"/>
            <ac:picMk id="4" creationId="{9A99399B-A360-EEAF-4F94-0B352B85401D}"/>
          </ac:picMkLst>
        </pc:picChg>
        <pc:picChg chg="mod">
          <ac:chgData name="Schoen-Rene, Kurt" userId="ac13dfce-7d4b-4f1a-8111-0d0e1378c2cb" providerId="ADAL" clId="{FB0C1E24-7AA7-491F-BC0C-C9B026949FAA}" dt="2026-06-24T14:38:37.260" v="20" actId="962"/>
          <ac:picMkLst>
            <pc:docMk/>
            <pc:sldMk cId="3586580169" sldId="278"/>
            <ac:picMk id="5" creationId="{2F53B52F-1272-C3F3-42B7-A35B2F54B95E}"/>
          </ac:picMkLst>
        </pc:picChg>
      </pc:sldChg>
      <pc:sldChg chg="modSp mod">
        <pc:chgData name="Schoen-Rene, Kurt" userId="ac13dfce-7d4b-4f1a-8111-0d0e1378c2cb" providerId="ADAL" clId="{FB0C1E24-7AA7-491F-BC0C-C9B026949FAA}" dt="2026-06-24T14:40:11.420" v="32" actId="33553"/>
        <pc:sldMkLst>
          <pc:docMk/>
          <pc:sldMk cId="2240865432" sldId="279"/>
        </pc:sldMkLst>
        <pc:spChg chg="mod">
          <ac:chgData name="Schoen-Rene, Kurt" userId="ac13dfce-7d4b-4f1a-8111-0d0e1378c2cb" providerId="ADAL" clId="{FB0C1E24-7AA7-491F-BC0C-C9B026949FAA}" dt="2026-06-24T14:40:11.420" v="32" actId="33553"/>
          <ac:spMkLst>
            <pc:docMk/>
            <pc:sldMk cId="2240865432" sldId="279"/>
            <ac:spMk id="5" creationId="{0FD92CF5-35FE-F917-A8B8-A87F763E8E3D}"/>
          </ac:spMkLst>
        </pc:spChg>
      </pc:sldChg>
      <pc:sldChg chg="modSp mod">
        <pc:chgData name="Schoen-Rene, Kurt" userId="ac13dfce-7d4b-4f1a-8111-0d0e1378c2cb" providerId="ADAL" clId="{FB0C1E24-7AA7-491F-BC0C-C9B026949FAA}" dt="2026-06-24T14:39:21.855" v="21" actId="962"/>
        <pc:sldMkLst>
          <pc:docMk/>
          <pc:sldMk cId="1287321731" sldId="281"/>
        </pc:sldMkLst>
        <pc:grpChg chg="mod">
          <ac:chgData name="Schoen-Rene, Kurt" userId="ac13dfce-7d4b-4f1a-8111-0d0e1378c2cb" providerId="ADAL" clId="{FB0C1E24-7AA7-491F-BC0C-C9B026949FAA}" dt="2026-06-24T14:39:21.855" v="21" actId="962"/>
          <ac:grpSpMkLst>
            <pc:docMk/>
            <pc:sldMk cId="1287321731" sldId="281"/>
            <ac:grpSpMk id="4" creationId="{8F7BFCA5-83A2-9AB1-EB7D-F2C4B579B0E5}"/>
          </ac:grpSpMkLst>
        </pc:grpChg>
      </pc:sldChg>
      <pc:sldChg chg="modSp">
        <pc:chgData name="Schoen-Rene, Kurt" userId="ac13dfce-7d4b-4f1a-8111-0d0e1378c2cb" providerId="ADAL" clId="{FB0C1E24-7AA7-491F-BC0C-C9B026949FAA}" dt="2026-06-24T14:40:54.854" v="51" actId="20577"/>
        <pc:sldMkLst>
          <pc:docMk/>
          <pc:sldMk cId="2110998360" sldId="284"/>
        </pc:sldMkLst>
        <pc:spChg chg="mod">
          <ac:chgData name="Schoen-Rene, Kurt" userId="ac13dfce-7d4b-4f1a-8111-0d0e1378c2cb" providerId="ADAL" clId="{FB0C1E24-7AA7-491F-BC0C-C9B026949FAA}" dt="2026-06-24T14:40:54.854" v="51" actId="20577"/>
          <ac:spMkLst>
            <pc:docMk/>
            <pc:sldMk cId="2110998360" sldId="284"/>
            <ac:spMk id="2" creationId="{9BA2E0D1-35E7-E1DC-DB91-BA1383EF644B}"/>
          </ac:spMkLst>
        </pc:spChg>
      </pc:sldChg>
      <pc:sldChg chg="modSp mod">
        <pc:chgData name="Schoen-Rene, Kurt" userId="ac13dfce-7d4b-4f1a-8111-0d0e1378c2cb" providerId="ADAL" clId="{FB0C1E24-7AA7-491F-BC0C-C9B026949FAA}" dt="2026-06-24T14:39:46.777" v="27" actId="962"/>
        <pc:sldMkLst>
          <pc:docMk/>
          <pc:sldMk cId="3972850304" sldId="285"/>
        </pc:sldMkLst>
        <pc:spChg chg="mod">
          <ac:chgData name="Schoen-Rene, Kurt" userId="ac13dfce-7d4b-4f1a-8111-0d0e1378c2cb" providerId="ADAL" clId="{FB0C1E24-7AA7-491F-BC0C-C9B026949FAA}" dt="2026-06-24T14:39:40.385" v="23" actId="962"/>
          <ac:spMkLst>
            <pc:docMk/>
            <pc:sldMk cId="3972850304" sldId="285"/>
            <ac:spMk id="3" creationId="{7D120CD9-3A0D-E99C-DD15-4983B36D3FD1}"/>
          </ac:spMkLst>
        </pc:spChg>
        <pc:picChg chg="mod">
          <ac:chgData name="Schoen-Rene, Kurt" userId="ac13dfce-7d4b-4f1a-8111-0d0e1378c2cb" providerId="ADAL" clId="{FB0C1E24-7AA7-491F-BC0C-C9B026949FAA}" dt="2026-06-24T14:39:45.031" v="25" actId="962"/>
          <ac:picMkLst>
            <pc:docMk/>
            <pc:sldMk cId="3972850304" sldId="285"/>
            <ac:picMk id="12" creationId="{0D119B0F-C5F0-60C4-4559-C6F916509463}"/>
          </ac:picMkLst>
        </pc:picChg>
        <pc:picChg chg="mod">
          <ac:chgData name="Schoen-Rene, Kurt" userId="ac13dfce-7d4b-4f1a-8111-0d0e1378c2cb" providerId="ADAL" clId="{FB0C1E24-7AA7-491F-BC0C-C9B026949FAA}" dt="2026-06-24T14:37:07.953" v="3" actId="962"/>
          <ac:picMkLst>
            <pc:docMk/>
            <pc:sldMk cId="3972850304" sldId="285"/>
            <ac:picMk id="13" creationId="{3759DA88-1D5E-F2BA-CB92-6E9CEA3E0383}"/>
          </ac:picMkLst>
        </pc:picChg>
        <pc:picChg chg="mod">
          <ac:chgData name="Schoen-Rene, Kurt" userId="ac13dfce-7d4b-4f1a-8111-0d0e1378c2cb" providerId="ADAL" clId="{FB0C1E24-7AA7-491F-BC0C-C9B026949FAA}" dt="2026-06-24T14:39:46.777" v="27" actId="962"/>
          <ac:picMkLst>
            <pc:docMk/>
            <pc:sldMk cId="3972850304" sldId="285"/>
            <ac:picMk id="14" creationId="{EA78E994-02C4-C9F7-CAAE-C6CFFDEB0F72}"/>
          </ac:picMkLst>
        </pc:picChg>
      </pc:sldChg>
      <pc:sldChg chg="modSp mod">
        <pc:chgData name="Schoen-Rene, Kurt" userId="ac13dfce-7d4b-4f1a-8111-0d0e1378c2cb" providerId="ADAL" clId="{FB0C1E24-7AA7-491F-BC0C-C9B026949FAA}" dt="2026-06-24T14:41:03.863" v="58" actId="20577"/>
        <pc:sldMkLst>
          <pc:docMk/>
          <pc:sldMk cId="1490109244" sldId="286"/>
        </pc:sldMkLst>
        <pc:spChg chg="mod">
          <ac:chgData name="Schoen-Rene, Kurt" userId="ac13dfce-7d4b-4f1a-8111-0d0e1378c2cb" providerId="ADAL" clId="{FB0C1E24-7AA7-491F-BC0C-C9B026949FAA}" dt="2026-06-24T14:41:03.863" v="58" actId="20577"/>
          <ac:spMkLst>
            <pc:docMk/>
            <pc:sldMk cId="1490109244" sldId="286"/>
            <ac:spMk id="2" creationId="{D46DE726-86A8-24B0-AA6E-B62DC695E0B7}"/>
          </ac:spMkLst>
        </pc:spChg>
        <pc:picChg chg="mod">
          <ac:chgData name="Schoen-Rene, Kurt" userId="ac13dfce-7d4b-4f1a-8111-0d0e1378c2cb" providerId="ADAL" clId="{FB0C1E24-7AA7-491F-BC0C-C9B026949FAA}" dt="2026-06-24T14:36:58.548" v="1" actId="962"/>
          <ac:picMkLst>
            <pc:docMk/>
            <pc:sldMk cId="1490109244" sldId="286"/>
            <ac:picMk id="8" creationId="{2D06623F-C7F2-59C4-8B59-C448A2D953A0}"/>
          </ac:picMkLst>
        </pc:picChg>
      </pc:sldChg>
      <pc:sldChg chg="modSp mod">
        <pc:chgData name="Schoen-Rene, Kurt" userId="ac13dfce-7d4b-4f1a-8111-0d0e1378c2cb" providerId="ADAL" clId="{FB0C1E24-7AA7-491F-BC0C-C9B026949FAA}" dt="2026-06-24T14:40:13.262" v="33" actId="33553"/>
        <pc:sldMkLst>
          <pc:docMk/>
          <pc:sldMk cId="1086006929" sldId="287"/>
        </pc:sldMkLst>
        <pc:spChg chg="mod">
          <ac:chgData name="Schoen-Rene, Kurt" userId="ac13dfce-7d4b-4f1a-8111-0d0e1378c2cb" providerId="ADAL" clId="{FB0C1E24-7AA7-491F-BC0C-C9B026949FAA}" dt="2026-06-24T14:40:13.262" v="33" actId="33553"/>
          <ac:spMkLst>
            <pc:docMk/>
            <pc:sldMk cId="1086006929" sldId="287"/>
            <ac:spMk id="4" creationId="{EACFE15A-0274-1592-FDAA-C71AD96F9742}"/>
          </ac:spMkLst>
        </pc:spChg>
      </pc:sldChg>
      <pc:sldChg chg="modSp mod">
        <pc:chgData name="Schoen-Rene, Kurt" userId="ac13dfce-7d4b-4f1a-8111-0d0e1378c2cb" providerId="ADAL" clId="{FB0C1E24-7AA7-491F-BC0C-C9B026949FAA}" dt="2026-06-24T14:40:09.704" v="31" actId="33553"/>
        <pc:sldMkLst>
          <pc:docMk/>
          <pc:sldMk cId="1138486594" sldId="289"/>
        </pc:sldMkLst>
        <pc:spChg chg="mod">
          <ac:chgData name="Schoen-Rene, Kurt" userId="ac13dfce-7d4b-4f1a-8111-0d0e1378c2cb" providerId="ADAL" clId="{FB0C1E24-7AA7-491F-BC0C-C9B026949FAA}" dt="2026-06-24T14:40:09.704" v="31" actId="33553"/>
          <ac:spMkLst>
            <pc:docMk/>
            <pc:sldMk cId="1138486594" sldId="289"/>
            <ac:spMk id="4" creationId="{05D7C9C8-E3FB-B114-0409-6B946EFA56D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24532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Radon is classified as a Class A carcinogen, meaning it is known to cause cancer in humans. Prolonged exposure to elevated radon levels increases a person’s risk of developing lung cancer.</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It’s important to understand that radon exposure does not cause any immediate health effects. Radon gas has no smell, no taste, and causes no short-term symptoms. People who are exposed won’t feel sick or notice any warning signs. Symptoms such as persistent cough, chest pain, shortness of breath, or wheezing typically appear only after lung cancer has already developed and progressed to more advanced stages.</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The danger comes from the radiation produced as radon naturally decays. When radon and its decay products are inhaled, they can damage lung tissue at the cellular level, including DNA. Over time, this repeated damage can lead to mutations that increase the likelihood of lung cancer.</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That’s why radon is considered such a serious public health concern, even though you can’t see it or feel it, the long-term effects can be significant.</a:t>
            </a:r>
            <a:endParaRPr lang="en-US" dirty="0">
              <a:solidFill>
                <a:srgbClr val="444444"/>
              </a:solidFill>
            </a:endParaRPr>
          </a:p>
        </p:txBody>
      </p:sp>
    </p:spTree>
    <p:extLst>
      <p:ext uri="{BB962C8B-B14F-4D97-AF65-F5344CB8AC3E}">
        <p14:creationId xmlns:p14="http://schemas.microsoft.com/office/powerpoint/2010/main" val="282961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defRPr/>
            </a:pPr>
            <a:r>
              <a:rPr lang="en-US" dirty="0"/>
              <a:t>On a previous slide, we talked about how radon exposure increases lung cancer risk because of the radiation released during radon decay. This slide helps explain </a:t>
            </a:r>
            <a:r>
              <a:rPr lang="en-US" i="1" dirty="0"/>
              <a:t>why</a:t>
            </a:r>
            <a:r>
              <a:rPr lang="en-US" dirty="0"/>
              <a:t> that happens by comparing the main types of radiation.</a:t>
            </a:r>
            <a:endParaRPr lang="en-US" dirty="0">
              <a:solidFill>
                <a:srgbClr val="444444"/>
              </a:solidFill>
            </a:endParaRPr>
          </a:p>
          <a:p>
            <a:pPr marL="158750" indent="0">
              <a:buNone/>
              <a:defRPr/>
            </a:pPr>
            <a:endParaRPr lang="en-US" dirty="0">
              <a:solidFill>
                <a:srgbClr val="444444"/>
              </a:solidFill>
            </a:endParaRPr>
          </a:p>
          <a:p>
            <a:pPr marL="158750" indent="0">
              <a:buNone/>
              <a:defRPr/>
            </a:pPr>
            <a:r>
              <a:rPr lang="en-US" dirty="0"/>
              <a:t>There are three basic types of ionizing radiation: alpha, beta, and gamma. Each type behaves very differently. As this diagram shows, gamma radiation has the greatest penetrating power: it can pass through paper, skin, and even dense materials like concrete. Because of that, gamma radiation is often what people think of first when they hear the word “radiation.” But with radon exposure, gamma radiation is not the primary concern.</a:t>
            </a:r>
            <a:endParaRPr lang="en-US" dirty="0">
              <a:solidFill>
                <a:srgbClr val="444444"/>
              </a:solidFill>
            </a:endParaRPr>
          </a:p>
          <a:p>
            <a:pPr marL="158750" indent="0">
              <a:buNone/>
              <a:defRPr/>
            </a:pPr>
            <a:endParaRPr lang="en-US" dirty="0">
              <a:solidFill>
                <a:srgbClr val="444444"/>
              </a:solidFill>
            </a:endParaRPr>
          </a:p>
          <a:p>
            <a:pPr marL="158750" indent="0">
              <a:buNone/>
              <a:defRPr/>
            </a:pPr>
            <a:r>
              <a:rPr lang="en-US" dirty="0"/>
              <a:t>The real health risk from radon comes from alpha particles. Alpha particles are relatively large and heavy, and they travel only a very short distance. From an external exposure standpoint, they’re not very dangerous - they can be stopped by something as thin as a sheet of paper or even the outer layer of your skin.</a:t>
            </a:r>
            <a:endParaRPr lang="en-US" dirty="0">
              <a:solidFill>
                <a:srgbClr val="444444"/>
              </a:solidFill>
            </a:endParaRPr>
          </a:p>
          <a:p>
            <a:pPr marL="158750" indent="0">
              <a:buNone/>
              <a:defRPr/>
            </a:pPr>
            <a:endParaRPr lang="en-US" dirty="0">
              <a:solidFill>
                <a:srgbClr val="444444"/>
              </a:solidFill>
            </a:endParaRPr>
          </a:p>
          <a:p>
            <a:pPr marL="158750" indent="0">
              <a:buNone/>
              <a:defRPr/>
            </a:pPr>
            <a:r>
              <a:rPr lang="en-US" dirty="0"/>
              <a:t>The situation changes completely, though, when alpha-emitting particles are inhaled. Radon decay products, especially polonium-218 and polonium-214, attach to tiny dust particles in the air. When those particles are breathed into the lungs, they can lodge in the bronchial passages. Because alpha particles deliver a large amount of energy over a very small distance, they can cause significant damage to the sensitive cells lining the lungs.</a:t>
            </a:r>
            <a:endParaRPr lang="en-US" dirty="0">
              <a:solidFill>
                <a:srgbClr val="444444"/>
              </a:solidFill>
            </a:endParaRPr>
          </a:p>
          <a:p>
            <a:pPr marL="158750" indent="0">
              <a:buNone/>
              <a:defRPr/>
            </a:pPr>
            <a:endParaRPr lang="en-US" dirty="0">
              <a:solidFill>
                <a:srgbClr val="444444"/>
              </a:solidFill>
            </a:endParaRPr>
          </a:p>
          <a:p>
            <a:pPr marL="158750" indent="0">
              <a:buNone/>
              <a:defRPr/>
            </a:pPr>
            <a:r>
              <a:rPr lang="en-US" dirty="0"/>
              <a:t>So even though alpha radiation can’t penetrate your skin, it becomes highly hazardous once it’s inside the body. This is why radon is considered primarily an inhalation hazard, and why controlling indoor radon levels is so important for protecting long-term health.</a:t>
            </a:r>
            <a:endParaRPr lang="en-US" dirty="0">
              <a:solidFill>
                <a:srgbClr val="444444"/>
              </a:solidFill>
            </a:endParaRPr>
          </a:p>
        </p:txBody>
      </p:sp>
    </p:spTree>
    <p:extLst>
      <p:ext uri="{BB962C8B-B14F-4D97-AF65-F5344CB8AC3E}">
        <p14:creationId xmlns:p14="http://schemas.microsoft.com/office/powerpoint/2010/main" val="2466878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Lung cancer continues to be the leading cause of cancer deaths in the United States, even as smoking rates have declined over time. According to 2023 CDC data (the most recent year for which data is available), the lung cancer mortality rate was 29 deaths per 100,000 people.</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Although smoking remains the primary risk factor, an estimated 10 to 20 percent of lung cancers occur in people who have never smoked. That means a significant number of cases are caused by other factors, most notably, radon.</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Major health organizations, including the World Health Organization and the American Lung Association, recognize radon as the number one environmental cause of cancer deaths and the leading cause of lung cancer among nonsmokers.</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Current risk estimates from the EPA and the U.S. Surgeon General indicate that radon exposure contributes to approximately 21,000 lung cancer deaths each year in this country. That works out to roughly 58 people every day.</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These numbers highlight why radon remains such an important public health issue and why testing and mitigation are critical tools for prevention.</a:t>
            </a:r>
            <a:endParaRPr lang="en-US" dirty="0">
              <a:solidFill>
                <a:srgbClr val="444444"/>
              </a:solidFill>
            </a:endParaRPr>
          </a:p>
        </p:txBody>
      </p:sp>
    </p:spTree>
    <p:extLst>
      <p:ext uri="{BB962C8B-B14F-4D97-AF65-F5344CB8AC3E}">
        <p14:creationId xmlns:p14="http://schemas.microsoft.com/office/powerpoint/2010/main" val="3174174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Given everything we’ve discussed about radon risk, the next question is: how do we decide when action is needed?</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In the United States, the Environmental Protection Agency established an action level of 4.0 </a:t>
            </a:r>
            <a:r>
              <a:rPr lang="en-US" dirty="0" err="1"/>
              <a:t>pCi</a:t>
            </a:r>
            <a:r>
              <a:rPr lang="en-US" dirty="0"/>
              <a:t>/L for radon in indoor air. It’s important to understand that this number is not a health-based threshold - it’s a policy and decision-making benchmark intended to balance risk reduction with feasibility.</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The World Health Organization uses a more conservative reference level of 2.7 </a:t>
            </a:r>
            <a:r>
              <a:rPr lang="en-US" dirty="0" err="1"/>
              <a:t>pCi</a:t>
            </a:r>
            <a:r>
              <a:rPr lang="en-US" dirty="0"/>
              <a:t>/L, reflecting the fact that risk increases at even lower concentrations.</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And the key message behind both of these values is the same: there is no truly safe level of radon. Any exposure carries some degree of risk.</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For context, the average indoor radon level in U.S. homes is about 1.3 </a:t>
            </a:r>
            <a:r>
              <a:rPr lang="en-US" dirty="0" err="1"/>
              <a:t>pCi</a:t>
            </a:r>
            <a:r>
              <a:rPr lang="en-US" dirty="0"/>
              <a:t>/L, while the average outdoor level is about 0.4 </a:t>
            </a:r>
            <a:r>
              <a:rPr lang="en-US" dirty="0" err="1"/>
              <a:t>pCi</a:t>
            </a:r>
            <a:r>
              <a:rPr lang="en-US" dirty="0"/>
              <a:t>/L. So even typical indoor air already contains more radon than the natural outdoor environment.</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The EPA recommends that:</a:t>
            </a:r>
            <a:endParaRPr lang="en-US" dirty="0">
              <a:solidFill>
                <a:srgbClr val="444444"/>
              </a:solidFill>
            </a:endParaRPr>
          </a:p>
          <a:p>
            <a:pPr marL="171450" indent="-171450"/>
            <a:r>
              <a:rPr lang="en-US" dirty="0"/>
              <a:t>Homes with radon levels at or above 4.0 </a:t>
            </a:r>
            <a:r>
              <a:rPr lang="en-US" dirty="0" err="1"/>
              <a:t>pCi</a:t>
            </a:r>
            <a:r>
              <a:rPr lang="en-US" dirty="0"/>
              <a:t>/L should be mitigated, and</a:t>
            </a:r>
            <a:endParaRPr lang="en-US" dirty="0">
              <a:solidFill>
                <a:srgbClr val="444444"/>
              </a:solidFill>
            </a:endParaRPr>
          </a:p>
          <a:p>
            <a:pPr marL="171450" indent="-171450"/>
            <a:r>
              <a:rPr lang="en-US" dirty="0"/>
              <a:t>Homes with levels between 2.0 and 3.9 </a:t>
            </a:r>
            <a:r>
              <a:rPr lang="en-US" dirty="0" err="1"/>
              <a:t>pCi</a:t>
            </a:r>
            <a:r>
              <a:rPr lang="en-US" dirty="0"/>
              <a:t>/L should consider additional testing and, if confirmed, mitigation as well.</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The goal is simple: the lower the radon level, the lower the risk. Testing tells us where we stand, and mitigation gives us a proven way to bring those levels down and protect the health of the people who live there.</a:t>
            </a:r>
            <a:endParaRPr lang="en-US" dirty="0">
              <a:solidFill>
                <a:srgbClr val="444444"/>
              </a:solidFill>
            </a:endParaRPr>
          </a:p>
        </p:txBody>
      </p:sp>
    </p:spTree>
    <p:extLst>
      <p:ext uri="{BB962C8B-B14F-4D97-AF65-F5344CB8AC3E}">
        <p14:creationId xmlns:p14="http://schemas.microsoft.com/office/powerpoint/2010/main" val="2546572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First and foremost, it’s important to understand that testing is the only way to know a building’s radon level.</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As you know, radon comes from the natural breakdown of uranium in rock and soil, and those geologic conditions vary widely from place to place. On top of that, every home is different; construction style, foundation type, ventilation, and even day-to-day occupancy patterns all influence how radon enters and accumulates indoors.</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Because of that variability, you can’t predict radon levels based on where a home is located, how new it is, or how well it was built. As this image illustrates, two houses right next to each other can have very different radon levels; one may be relatively low, while the other may be well above the action level.</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There are no visible warning signs, and radon can’t be detected by sight, smell, or taste. That’s why professional testing, or a properly conducted DIY test, is essential for every home, regardless of age, location, or design.</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The key takeaway here is simple: without testing, you’re only guessing.</a:t>
            </a:r>
            <a:endParaRPr lang="en-US" dirty="0">
              <a:solidFill>
                <a:srgbClr val="444444"/>
              </a:solidFill>
            </a:endParaRPr>
          </a:p>
        </p:txBody>
      </p:sp>
    </p:spTree>
    <p:extLst>
      <p:ext uri="{BB962C8B-B14F-4D97-AF65-F5344CB8AC3E}">
        <p14:creationId xmlns:p14="http://schemas.microsoft.com/office/powerpoint/2010/main" val="3338479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current recommendations for percentage-based testing in multi-family housing likely do not comprehensively identify the risk for radon exposure in multi-family housing. Specifically, testing 10% or 25% of all ground-floor units results in a generally low probability of identifying units with radon levels at or above 4.0 </a:t>
            </a:r>
            <a:r>
              <a:rPr lang="en-US" dirty="0" err="1"/>
              <a:t>pCi</a:t>
            </a:r>
            <a:r>
              <a:rPr lang="en-US" dirty="0"/>
              <a:t>/L in structures with fewer than 30 ground-floor units.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To fully characterize radon risk in multi-family buildings, it is recommended to test 100% of ground-contact units.</a:t>
            </a:r>
          </a:p>
          <a:p>
            <a:endParaRPr lang="en-US" dirty="0"/>
          </a:p>
        </p:txBody>
      </p:sp>
    </p:spTree>
    <p:extLst>
      <p:ext uri="{BB962C8B-B14F-4D97-AF65-F5344CB8AC3E}">
        <p14:creationId xmlns:p14="http://schemas.microsoft.com/office/powerpoint/2010/main" val="3335260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good news about radon is that it’s a problem with a proven solution.</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Radon mitigation systems are highly effective, relatively inexpensive, and typically straightforward to install. In most homes, a properly designed system can reduce radon levels by up to 99 percent, which often brings them well below the EPA action level.</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The most common and reliable approach is called active sub-slab depressurization or SSD. This system uses a small fan and vent pipe to pull radon gas from beneath the foundation and safely discharge it above the roofline before it can enter the home.</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For the average single-family home, installation costs generally range from about $1,200 to $1,500, depending on the size of the home, the foundation type, and labor rates. Compared to many other home improvements, mitigation is considered a very cost-effective way to reduce a significant health risk.</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It’s important to have this work done by a nationally certified radon mitigation professional. Certified contractors have specialized training and follow established standards to ensure the system is installed correctly and performs as intended.</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With proper design, installation, and follow-up testing, radon mitigation is a reliable, long-term solution that can greatly reduce exposure and protect the health of everyone in the home.</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Next, we’ll look at what a typical mitigation system looks like and the key components involved.</a:t>
            </a:r>
            <a:endParaRPr lang="en-US" dirty="0">
              <a:solidFill>
                <a:srgbClr val="444444"/>
              </a:solidFill>
            </a:endParaRPr>
          </a:p>
        </p:txBody>
      </p:sp>
    </p:spTree>
    <p:extLst>
      <p:ext uri="{BB962C8B-B14F-4D97-AF65-F5344CB8AC3E}">
        <p14:creationId xmlns:p14="http://schemas.microsoft.com/office/powerpoint/2010/main" val="1088866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This slide shows what a typical SSD system looks like in real homes.</a:t>
            </a:r>
            <a:endParaRPr lang="en-US" dirty="0">
              <a:solidFill>
                <a:srgbClr val="444444"/>
              </a:solidFill>
            </a:endParaRPr>
          </a:p>
          <a:p>
            <a:pPr marL="158750" indent="0">
              <a:buNone/>
            </a:pPr>
            <a:endParaRPr lang="en-US" dirty="0">
              <a:solidFill>
                <a:srgbClr val="444444"/>
              </a:solidFill>
            </a:endParaRPr>
          </a:p>
          <a:p>
            <a:pPr marL="158750" indent="0">
              <a:buNone/>
            </a:pPr>
            <a:r>
              <a:rPr lang="en-US"/>
              <a:t>As mentioned earlier, SSD is the most common and most effective method for reducing radon levels. The basic concept is simple: a small fan creates suction beneath the foundation, preventing radon gas from entering the home and instead venting it safely outdoors.</a:t>
            </a:r>
            <a:endParaRPr lang="en-US" dirty="0">
              <a:solidFill>
                <a:srgbClr val="444444"/>
              </a:solidFill>
            </a:endParaRPr>
          </a:p>
          <a:p>
            <a:pPr marL="158750" indent="0">
              <a:buNone/>
            </a:pPr>
            <a:endParaRPr lang="en-US" dirty="0">
              <a:solidFill>
                <a:srgbClr val="444444"/>
              </a:solidFill>
            </a:endParaRPr>
          </a:p>
          <a:p>
            <a:pPr marL="158750" indent="0">
              <a:buNone/>
            </a:pPr>
            <a:r>
              <a:rPr lang="en-US"/>
              <a:t>The center image provides a diagram of how the system works. A small hole (usually about four inches in diameter) is drilled through the basement floor, and a shallow collection pit is created beneath the slab. PVC piping is then installed from that point, routed to the exterior of the home, and connected to an inline fan that exhausts the radon gas above the roofline.</a:t>
            </a:r>
            <a:endParaRPr lang="en-US" dirty="0">
              <a:solidFill>
                <a:srgbClr val="444444"/>
              </a:solidFill>
            </a:endParaRPr>
          </a:p>
          <a:p>
            <a:pPr marL="158750" indent="0">
              <a:buNone/>
            </a:pPr>
            <a:endParaRPr lang="en-US" dirty="0">
              <a:solidFill>
                <a:srgbClr val="444444"/>
              </a:solidFill>
            </a:endParaRPr>
          </a:p>
          <a:p>
            <a:pPr marL="158750" indent="0">
              <a:buNone/>
            </a:pPr>
            <a:r>
              <a:rPr lang="en-US"/>
              <a:t>The photo on the left shows a real-world example of an installed system. You can see how the piping can be neatly routed along the exterior of the home and even painted to match the siding, so it blends in.</a:t>
            </a:r>
            <a:endParaRPr lang="en-US" dirty="0">
              <a:solidFill>
                <a:srgbClr val="444444"/>
              </a:solidFill>
            </a:endParaRPr>
          </a:p>
          <a:p>
            <a:pPr marL="158750" indent="0">
              <a:buNone/>
            </a:pPr>
            <a:endParaRPr lang="en-US" dirty="0">
              <a:solidFill>
                <a:srgbClr val="444444"/>
              </a:solidFill>
            </a:endParaRPr>
          </a:p>
          <a:p>
            <a:pPr marL="158750" indent="0">
              <a:buNone/>
            </a:pPr>
            <a:r>
              <a:rPr lang="en-US"/>
              <a:t>The image on the right shows another common feature, a fan cover box. These covers help protect the fan from weather, reduce noise, and make the system more visually appealing.</a:t>
            </a:r>
            <a:endParaRPr lang="en-US" dirty="0">
              <a:solidFill>
                <a:srgbClr val="444444"/>
              </a:solidFill>
            </a:endParaRPr>
          </a:p>
          <a:p>
            <a:pPr marL="158750" indent="0">
              <a:buNone/>
            </a:pPr>
            <a:endParaRPr lang="en-US" dirty="0">
              <a:solidFill>
                <a:srgbClr val="444444"/>
              </a:solidFill>
            </a:endParaRPr>
          </a:p>
          <a:p>
            <a:pPr marL="158750" indent="0">
              <a:buNone/>
            </a:pPr>
            <a:r>
              <a:rPr lang="en-US"/>
              <a:t>Together, these examples illustrate that radon mitigation systems are not only effective but can also be installed in a way that is practical, durable, and unobtrusive for homeowners.</a:t>
            </a:r>
            <a:br>
              <a:rPr lang="en-US" dirty="0"/>
            </a:br>
            <a:endParaRPr lang="en-US" dirty="0">
              <a:solidFill>
                <a:srgbClr val="444444"/>
              </a:solidFill>
            </a:endParaRPr>
          </a:p>
          <a:p>
            <a:pPr marL="158750" indent="0">
              <a:buNone/>
            </a:pPr>
            <a:r>
              <a:rPr lang="en-US"/>
              <a:t>After installation, it’s important to verify that the system is working properly, which is why follow-up testing and periodic verification of system operation are essential.</a:t>
            </a:r>
            <a:endParaRPr lang="en-US" dirty="0">
              <a:solidFill>
                <a:srgbClr val="444444"/>
              </a:solidFill>
            </a:endParaRPr>
          </a:p>
        </p:txBody>
      </p:sp>
    </p:spTree>
    <p:extLst>
      <p:ext uri="{BB962C8B-B14F-4D97-AF65-F5344CB8AC3E}">
        <p14:creationId xmlns:p14="http://schemas.microsoft.com/office/powerpoint/2010/main" val="2821390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defRPr/>
            </a:pPr>
            <a:r>
              <a:rPr lang="en-US" dirty="0"/>
              <a:t>Once a radon mitigation system is installed, it’s important to be able to confirm that it continues to operate properly. That’s why we rely, in part, on the system's manometer.</a:t>
            </a:r>
            <a:endParaRPr lang="en-US" dirty="0">
              <a:solidFill>
                <a:srgbClr val="444444"/>
              </a:solidFill>
            </a:endParaRPr>
          </a:p>
          <a:p>
            <a:pPr marL="158750" indent="0">
              <a:buNone/>
              <a:defRPr/>
            </a:pPr>
            <a:endParaRPr lang="en-US" dirty="0">
              <a:solidFill>
                <a:srgbClr val="444444"/>
              </a:solidFill>
            </a:endParaRPr>
          </a:p>
          <a:p>
            <a:pPr marL="158750" indent="0">
              <a:buNone/>
              <a:defRPr/>
            </a:pPr>
            <a:r>
              <a:rPr lang="en-US" dirty="0"/>
              <a:t>The manometer, shown in these photos, is a simple U-shaped gauge filled with colored fluid. It allows homeowners to visually monitor whether the fan is creating suction beneath the slab.</a:t>
            </a:r>
            <a:endParaRPr lang="en-US" dirty="0">
              <a:solidFill>
                <a:srgbClr val="444444"/>
              </a:solidFill>
            </a:endParaRPr>
          </a:p>
          <a:p>
            <a:pPr marL="158750" indent="0">
              <a:buNone/>
              <a:defRPr/>
            </a:pPr>
            <a:endParaRPr lang="en-US" dirty="0">
              <a:solidFill>
                <a:srgbClr val="444444"/>
              </a:solidFill>
            </a:endParaRPr>
          </a:p>
          <a:p>
            <a:pPr marL="158750" indent="0">
              <a:buNone/>
              <a:defRPr/>
            </a:pPr>
            <a:r>
              <a:rPr lang="en-US" dirty="0"/>
              <a:t>It’s important to understand what the manometer does and what it does not do.</a:t>
            </a:r>
            <a:br>
              <a:rPr lang="en-US" dirty="0"/>
            </a:br>
            <a:endParaRPr lang="en-US" dirty="0">
              <a:solidFill>
                <a:srgbClr val="444444"/>
              </a:solidFill>
            </a:endParaRPr>
          </a:p>
          <a:p>
            <a:pPr marL="158750" indent="0">
              <a:buNone/>
              <a:defRPr/>
            </a:pPr>
            <a:r>
              <a:rPr lang="en-US" dirty="0"/>
              <a:t>The manometer does not measure radon levels. Instead, it measures the pressure difference between the indoor air and the air being pulled through the vent pipe.</a:t>
            </a:r>
            <a:endParaRPr lang="en-US" dirty="0">
              <a:solidFill>
                <a:srgbClr val="444444"/>
              </a:solidFill>
            </a:endParaRPr>
          </a:p>
          <a:p>
            <a:pPr marL="158750" indent="0">
              <a:buNone/>
              <a:defRPr/>
            </a:pPr>
            <a:endParaRPr lang="en-US" dirty="0">
              <a:solidFill>
                <a:srgbClr val="444444"/>
              </a:solidFill>
            </a:endParaRPr>
          </a:p>
          <a:p>
            <a:pPr marL="158750" indent="0">
              <a:buNone/>
              <a:defRPr/>
            </a:pPr>
            <a:r>
              <a:rPr lang="en-US" dirty="0"/>
              <a:t>In the photo on the left, the fluid levels are uneven, which indicates that the fan is running and the system is working as intended. In the photo on the right, the fluid is level on both sides, which means there is no pressure difference and that tells us the fan is not operating.</a:t>
            </a:r>
            <a:endParaRPr lang="en-US" dirty="0">
              <a:solidFill>
                <a:srgbClr val="444444"/>
              </a:solidFill>
            </a:endParaRPr>
          </a:p>
          <a:p>
            <a:pPr marL="158750" indent="0">
              <a:buNone/>
              <a:defRPr/>
            </a:pPr>
            <a:endParaRPr lang="en-US" dirty="0">
              <a:solidFill>
                <a:srgbClr val="444444"/>
              </a:solidFill>
            </a:endParaRPr>
          </a:p>
          <a:p>
            <a:pPr marL="158750" indent="0">
              <a:buNone/>
              <a:defRPr/>
            </a:pPr>
            <a:r>
              <a:rPr lang="en-US" dirty="0"/>
              <a:t>Checking the manometer regularly is an easy way for homeowners to make sure their system is still functioning.</a:t>
            </a:r>
            <a:endParaRPr lang="en-US" dirty="0">
              <a:solidFill>
                <a:srgbClr val="444444"/>
              </a:solidFill>
            </a:endParaRPr>
          </a:p>
          <a:p>
            <a:pPr marL="158750" indent="0">
              <a:buNone/>
              <a:defRPr/>
            </a:pPr>
            <a:endParaRPr lang="en-US" dirty="0">
              <a:solidFill>
                <a:srgbClr val="444444"/>
              </a:solidFill>
            </a:endParaRPr>
          </a:p>
          <a:p>
            <a:pPr marL="158750" indent="0">
              <a:buNone/>
              <a:defRPr/>
            </a:pPr>
            <a:r>
              <a:rPr lang="en-US" dirty="0"/>
              <a:t>However, even with a properly operating mitigation system, ongoing verification is important. That’s why it’s recommended that homes test for radon at least every two years after mitigation, or sooner if major renovations or changes to the home are made, like adding insulation, installing a new roof or energy efficient windows.</a:t>
            </a:r>
            <a:endParaRPr lang="en-US" dirty="0">
              <a:solidFill>
                <a:srgbClr val="444444"/>
              </a:solidFill>
            </a:endParaRPr>
          </a:p>
          <a:p>
            <a:pPr marL="158750" indent="0">
              <a:buNone/>
              <a:defRPr/>
            </a:pPr>
            <a:endParaRPr lang="en-US" dirty="0">
              <a:solidFill>
                <a:srgbClr val="444444"/>
              </a:solidFill>
            </a:endParaRPr>
          </a:p>
          <a:p>
            <a:pPr marL="158750" indent="0">
              <a:buNone/>
              <a:defRPr/>
            </a:pPr>
            <a:r>
              <a:rPr lang="en-US" dirty="0"/>
              <a:t>Together, regular visual checks and periodic retesting help ensure that the system continues to provide long-term protection.</a:t>
            </a:r>
            <a:endParaRPr lang="en-US" dirty="0">
              <a:solidFill>
                <a:srgbClr val="444444"/>
              </a:solidFill>
            </a:endParaRPr>
          </a:p>
        </p:txBody>
      </p:sp>
    </p:spTree>
    <p:extLst>
      <p:ext uri="{BB962C8B-B14F-4D97-AF65-F5344CB8AC3E}">
        <p14:creationId xmlns:p14="http://schemas.microsoft.com/office/powerpoint/2010/main" val="1190382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Over the next several slides we will discuss…</a:t>
            </a:r>
          </a:p>
          <a:p>
            <a:endParaRPr lang="en-US"/>
          </a:p>
        </p:txBody>
      </p:sp>
    </p:spTree>
    <p:extLst>
      <p:ext uri="{BB962C8B-B14F-4D97-AF65-F5344CB8AC3E}">
        <p14:creationId xmlns:p14="http://schemas.microsoft.com/office/powerpoint/2010/main" val="1072032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Radon is a naturally occurring, radioactive gas. </a:t>
            </a:r>
          </a:p>
          <a:p>
            <a:pPr marL="158750" indent="0">
              <a:buNone/>
            </a:pPr>
            <a:endParaRPr lang="en-US"/>
          </a:p>
          <a:p>
            <a:pPr marL="158750" indent="0">
              <a:buNone/>
            </a:pPr>
            <a:r>
              <a:rPr lang="en-US"/>
              <a:t>Radon cannot be detected by our senses.  You can’t see, smell, or taste radon. </a:t>
            </a:r>
          </a:p>
          <a:p>
            <a:pPr marL="158750" indent="0">
              <a:buNone/>
            </a:pPr>
            <a:endParaRPr lang="en-US"/>
          </a:p>
          <a:p>
            <a:pPr marL="158750" indent="0">
              <a:buNone/>
            </a:pPr>
            <a:r>
              <a:rPr lang="en-US"/>
              <a:t>And it is found all over the country [READ SLIDE]…</a:t>
            </a:r>
          </a:p>
          <a:p>
            <a:pPr marL="158750" indent="0">
              <a:buNone/>
            </a:pPr>
            <a:endParaRPr lang="en-US"/>
          </a:p>
          <a:p>
            <a:pPr marL="158750" indent="0">
              <a:buNone/>
            </a:pPr>
            <a:r>
              <a:rPr lang="en-US"/>
              <a:t>Radon is one of the nation’s most important environmental threats – one that places people at risk in their own homes. Radon is the leading environmental cause of cancer; the leading cause of lung cancer in non-smokers, and the second leading cause of lung cancer overall, after smoking.</a:t>
            </a:r>
          </a:p>
        </p:txBody>
      </p:sp>
    </p:spTree>
    <p:extLst>
      <p:ext uri="{BB962C8B-B14F-4D97-AF65-F5344CB8AC3E}">
        <p14:creationId xmlns:p14="http://schemas.microsoft.com/office/powerpoint/2010/main" val="4004311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47B25-B58A-B11A-0B8A-BCD23DAD7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B8A1AB-2557-260B-9AE2-589C62CE181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BA97701-296B-FDEB-A7C1-71231BC09312}"/>
              </a:ext>
            </a:extLst>
          </p:cNvPr>
          <p:cNvSpPr>
            <a:spLocks noGrp="1"/>
          </p:cNvSpPr>
          <p:nvPr>
            <p:ph type="body" idx="1"/>
          </p:nvPr>
        </p:nvSpPr>
        <p:spPr/>
        <p:txBody>
          <a:bodyPr/>
          <a:lstStyle/>
          <a:p>
            <a:pPr marL="158750" indent="0">
              <a:buNone/>
            </a:pPr>
            <a:r>
              <a:rPr lang="en-US"/>
              <a:t>As you now know, radon is naturally-occurring and is formed by the natural decay of radium which is a decay product of uranium. Both radium and uranium are very common, solid elements present in soil and rock. Radon gas is not directly harmful because of its 3.8-day half-life, but as it breaks down, it produces radioactive decay products that emit ionizing radiation. Outdoor radon is diluted quickly and poses little threat, but when it migrates into a building and becomes concentrated, it can become a health hazard.</a:t>
            </a:r>
            <a:endParaRPr lang="en-US" dirty="0">
              <a:solidFill>
                <a:srgbClr val="444444"/>
              </a:solidFill>
            </a:endParaRPr>
          </a:p>
        </p:txBody>
      </p:sp>
    </p:spTree>
    <p:extLst>
      <p:ext uri="{BB962C8B-B14F-4D97-AF65-F5344CB8AC3E}">
        <p14:creationId xmlns:p14="http://schemas.microsoft.com/office/powerpoint/2010/main" val="1262233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defRPr/>
            </a:pPr>
            <a:r>
              <a:rPr lang="en-US" dirty="0"/>
              <a:t>Radon levels vary for many reasons, including weather conditions, geology, and building construction. Changes in temperature and wind can affect the pressure differential between the soil and a building, which in turn can influence how much radon enters a home.</a:t>
            </a:r>
            <a:endParaRPr lang="en-US" dirty="0">
              <a:solidFill>
                <a:srgbClr val="444444"/>
              </a:solidFill>
            </a:endParaRPr>
          </a:p>
          <a:p>
            <a:pPr marL="158750" indent="0">
              <a:buNone/>
              <a:defRPr/>
            </a:pPr>
            <a:endParaRPr lang="en-US" dirty="0">
              <a:solidFill>
                <a:srgbClr val="444444"/>
              </a:solidFill>
            </a:endParaRPr>
          </a:p>
          <a:p>
            <a:pPr marL="158750" indent="0">
              <a:buNone/>
              <a:defRPr/>
            </a:pPr>
            <a:r>
              <a:rPr lang="en-US" dirty="0"/>
              <a:t>To help make sense of these variations across the state, a mapping project was completed in partnership with DEEP to estimate radon potential by geographic area. This map doesn’t predict the exact radon level in any individual home, but it does show where elevated results are more likely based on thousands of past test results and the underlying geology.</a:t>
            </a:r>
            <a:endParaRPr lang="en-US" dirty="0">
              <a:solidFill>
                <a:srgbClr val="444444"/>
              </a:solidFill>
            </a:endParaRPr>
          </a:p>
          <a:p>
            <a:pPr marL="158750" indent="0">
              <a:buNone/>
              <a:defRPr/>
            </a:pPr>
            <a:endParaRPr lang="en-US" dirty="0">
              <a:solidFill>
                <a:srgbClr val="444444"/>
              </a:solidFill>
            </a:endParaRPr>
          </a:p>
          <a:p>
            <a:pPr marL="158750" indent="0">
              <a:buNone/>
              <a:defRPr/>
            </a:pPr>
            <a:r>
              <a:rPr lang="en-US" dirty="0"/>
              <a:t>As you can see, most of Connecticut is shown in the dark yellow or tan color. That category represents areas where about 22% of homes tested had elevated radon levels, which is very close to the statewide average of about 26%, or roughly 1 in 4 homes.</a:t>
            </a:r>
            <a:endParaRPr lang="en-US" dirty="0">
              <a:solidFill>
                <a:srgbClr val="444444"/>
              </a:solidFill>
            </a:endParaRPr>
          </a:p>
          <a:p>
            <a:pPr marL="158750" indent="0">
              <a:buNone/>
              <a:defRPr/>
            </a:pPr>
            <a:endParaRPr lang="en-US" dirty="0">
              <a:solidFill>
                <a:srgbClr val="444444"/>
              </a:solidFill>
            </a:endParaRPr>
          </a:p>
          <a:p>
            <a:pPr marL="158750" indent="0">
              <a:buNone/>
              <a:defRPr/>
            </a:pPr>
            <a:r>
              <a:rPr lang="en-US" dirty="0"/>
              <a:t>The orange areas indicate a higher potential, where approximately 33% of homes tested high. The red areas show the highest potential, with about 48% of homes testing above the EPA action level.</a:t>
            </a:r>
            <a:endParaRPr lang="en-US" dirty="0">
              <a:solidFill>
                <a:srgbClr val="444444"/>
              </a:solidFill>
            </a:endParaRPr>
          </a:p>
        </p:txBody>
      </p:sp>
    </p:spTree>
    <p:extLst>
      <p:ext uri="{BB962C8B-B14F-4D97-AF65-F5344CB8AC3E}">
        <p14:creationId xmlns:p14="http://schemas.microsoft.com/office/powerpoint/2010/main" val="3835752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This diagram shows why radon is able to move from the soil into buildings in the first place.</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In most homes, the air pressure inside, especially at the basement and foundation level, is slightly lower than the pressure in the surrounding soil. That pressure difference is what drives soil gases, including radon, into the building.</a:t>
            </a:r>
            <a:endParaRPr lang="en-US" dirty="0">
              <a:solidFill>
                <a:srgbClr val="444444"/>
              </a:solidFill>
            </a:endParaRPr>
          </a:p>
          <a:p>
            <a:pPr marL="158750" indent="0">
              <a:buNone/>
            </a:pPr>
            <a:endParaRPr lang="en-US" dirty="0">
              <a:solidFill>
                <a:srgbClr val="444444"/>
              </a:solidFill>
            </a:endParaRPr>
          </a:p>
          <a:p>
            <a:pPr marL="158750" indent="0">
              <a:buNone/>
            </a:pPr>
            <a:r>
              <a:rPr lang="en-US" b="1" dirty="0"/>
              <a:t>The Stack Effect</a:t>
            </a:r>
            <a:endParaRPr lang="en-US" dirty="0">
              <a:solidFill>
                <a:srgbClr val="444444"/>
              </a:solidFill>
            </a:endParaRPr>
          </a:p>
          <a:p>
            <a:pPr marL="158750" indent="0">
              <a:buNone/>
            </a:pPr>
            <a:r>
              <a:rPr lang="en-US" dirty="0"/>
              <a:t>As warm air inside the home rises and escapes through the upper parts of the building (like the attic, roof vents, or small leaks) it creates a need for replacement air. That replacement air often enters at the lowest points of the home: through cracks in the foundation, gaps around pipes, floor drains, and other openings that are in contact with the soil. This natural upward movement of air is known as the stack effect. In simple terms, the house acts a bit like a slow vacuum.</a:t>
            </a:r>
            <a:endParaRPr lang="en-US" dirty="0">
              <a:solidFill>
                <a:srgbClr val="444444"/>
              </a:solidFill>
            </a:endParaRPr>
          </a:p>
          <a:p>
            <a:pPr marL="158750" indent="0">
              <a:buNone/>
            </a:pPr>
            <a:endParaRPr lang="en-US" dirty="0">
              <a:solidFill>
                <a:srgbClr val="444444"/>
              </a:solidFill>
            </a:endParaRPr>
          </a:p>
          <a:p>
            <a:pPr marL="158750" indent="0">
              <a:buNone/>
            </a:pPr>
            <a:r>
              <a:rPr lang="en-US" b="1" dirty="0"/>
              <a:t>Other Contributors to Negative Pressure</a:t>
            </a:r>
            <a:endParaRPr lang="en-US" dirty="0">
              <a:solidFill>
                <a:srgbClr val="444444"/>
              </a:solidFill>
            </a:endParaRPr>
          </a:p>
          <a:p>
            <a:pPr marL="158750" indent="0">
              <a:buNone/>
            </a:pPr>
            <a:r>
              <a:rPr lang="en-US" dirty="0"/>
              <a:t>Mechanical systems can increase this effect as well. Exhaust fans in bathrooms and kitchens, clothes dryers, and combustion appliances all push air out of the home. When air leaves, new air has to come in and some of that air can come from the soil.</a:t>
            </a:r>
            <a:endParaRPr lang="en-US" dirty="0">
              <a:solidFill>
                <a:srgbClr val="444444"/>
              </a:solidFill>
            </a:endParaRPr>
          </a:p>
          <a:p>
            <a:pPr marL="158750" indent="0">
              <a:buNone/>
            </a:pPr>
            <a:endParaRPr lang="en-US" dirty="0">
              <a:solidFill>
                <a:srgbClr val="444444"/>
              </a:solidFill>
            </a:endParaRPr>
          </a:p>
          <a:p>
            <a:pPr marL="158750" indent="0">
              <a:buNone/>
            </a:pPr>
            <a:r>
              <a:rPr lang="en-US" b="1" dirty="0"/>
              <a:t>Why Winter Matters</a:t>
            </a:r>
            <a:endParaRPr lang="en-US" dirty="0">
              <a:solidFill>
                <a:srgbClr val="444444"/>
              </a:solidFill>
            </a:endParaRPr>
          </a:p>
          <a:p>
            <a:pPr marL="158750" indent="0">
              <a:buNone/>
            </a:pPr>
            <a:r>
              <a:rPr lang="en-US" dirty="0"/>
              <a:t>This process is typically strongest in colder months, when indoor–outdoor temperature differences are greater. That’s one reason radon levels are often highest in winter.</a:t>
            </a:r>
            <a:endParaRPr lang="en-US" dirty="0">
              <a:solidFill>
                <a:srgbClr val="444444"/>
              </a:solidFill>
            </a:endParaRPr>
          </a:p>
          <a:p>
            <a:pPr marL="158750" indent="0">
              <a:buNone/>
            </a:pPr>
            <a:endParaRPr lang="en-US" dirty="0">
              <a:solidFill>
                <a:srgbClr val="444444"/>
              </a:solidFill>
            </a:endParaRPr>
          </a:p>
          <a:p>
            <a:pPr marL="158750" indent="0">
              <a:buNone/>
            </a:pPr>
            <a:r>
              <a:rPr lang="en-US" b="1" dirty="0"/>
              <a:t>Takeaway</a:t>
            </a:r>
            <a:endParaRPr lang="en-US" dirty="0">
              <a:solidFill>
                <a:srgbClr val="444444"/>
              </a:solidFill>
            </a:endParaRPr>
          </a:p>
          <a:p>
            <a:pPr marL="158750" indent="0">
              <a:buNone/>
            </a:pPr>
            <a:r>
              <a:rPr lang="en-US" dirty="0"/>
              <a:t>The key takeaway here is that radon entry is driven by negative pressure in the home. Because most buildings naturally operate at slightly lower pressure than the soil around them, radon can be continuously pulled indoors unless steps are taken to prevent it.</a:t>
            </a:r>
            <a:endParaRPr lang="en-US" dirty="0">
              <a:solidFill>
                <a:srgbClr val="444444"/>
              </a:solidFill>
            </a:endParaRPr>
          </a:p>
        </p:txBody>
      </p:sp>
    </p:spTree>
    <p:extLst>
      <p:ext uri="{BB962C8B-B14F-4D97-AF65-F5344CB8AC3E}">
        <p14:creationId xmlns:p14="http://schemas.microsoft.com/office/powerpoint/2010/main" val="66226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Radon can enter a home in many different ways. Because it is a soil gas, it will take advantage of any opening or pathway between the ground and the indoor living space.</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Common entry points include:</a:t>
            </a:r>
            <a:endParaRPr lang="en-US" dirty="0">
              <a:solidFill>
                <a:srgbClr val="444444"/>
              </a:solidFill>
            </a:endParaRPr>
          </a:p>
          <a:p>
            <a:pPr marL="171450" indent="-171450"/>
            <a:r>
              <a:rPr lang="en-US" dirty="0"/>
              <a:t>Cracks in concrete floors or foundation walls</a:t>
            </a:r>
            <a:endParaRPr lang="en-US" dirty="0">
              <a:solidFill>
                <a:srgbClr val="444444"/>
              </a:solidFill>
            </a:endParaRPr>
          </a:p>
          <a:p>
            <a:pPr marL="171450" indent="-171450"/>
            <a:r>
              <a:rPr lang="en-US" dirty="0"/>
              <a:t>Construction joints where different building materials meet</a:t>
            </a:r>
            <a:endParaRPr lang="en-US" dirty="0">
              <a:solidFill>
                <a:srgbClr val="444444"/>
              </a:solidFill>
            </a:endParaRPr>
          </a:p>
          <a:p>
            <a:pPr marL="171450" indent="-171450"/>
            <a:r>
              <a:rPr lang="en-US" dirty="0"/>
              <a:t>Gaps around service pipes, drains, and utility penetrations</a:t>
            </a:r>
            <a:endParaRPr lang="en-US" dirty="0">
              <a:solidFill>
                <a:srgbClr val="444444"/>
              </a:solidFill>
            </a:endParaRPr>
          </a:p>
          <a:p>
            <a:pPr marL="171450" indent="-171450"/>
            <a:r>
              <a:rPr lang="en-US" dirty="0"/>
              <a:t>Openings around sump pits or floor drains</a:t>
            </a:r>
            <a:endParaRPr lang="en-US" dirty="0">
              <a:solidFill>
                <a:srgbClr val="444444"/>
              </a:solidFill>
            </a:endParaRPr>
          </a:p>
          <a:p>
            <a:pPr marL="171450" indent="-171450"/>
            <a:r>
              <a:rPr lang="en-US" dirty="0"/>
              <a:t>Cavities inside block walls</a:t>
            </a:r>
            <a:endParaRPr lang="en-US" dirty="0">
              <a:solidFill>
                <a:srgbClr val="444444"/>
              </a:solidFill>
            </a:endParaRPr>
          </a:p>
          <a:p>
            <a:pPr marL="171450" indent="-171450"/>
            <a:r>
              <a:rPr lang="en-US" dirty="0"/>
              <a:t>Gaps in suspended floors or crawlspaces</a:t>
            </a:r>
            <a:endParaRPr lang="en-US" dirty="0">
              <a:solidFill>
                <a:srgbClr val="444444"/>
              </a:solidFill>
            </a:endParaRPr>
          </a:p>
          <a:p>
            <a:pPr marL="171450" indent="-171450"/>
            <a:r>
              <a:rPr lang="en-US" dirty="0"/>
              <a:t>And, in some cases, through the water supply, especially from private wells</a:t>
            </a:r>
            <a:endParaRPr lang="en-US" dirty="0">
              <a:solidFill>
                <a:srgbClr val="444444"/>
              </a:solidFill>
            </a:endParaRPr>
          </a:p>
          <a:p>
            <a:pPr marL="158750" indent="0">
              <a:buNone/>
            </a:pPr>
            <a:endParaRPr lang="en-US" dirty="0">
              <a:solidFill>
                <a:srgbClr val="444444"/>
              </a:solidFill>
            </a:endParaRPr>
          </a:p>
          <a:p>
            <a:pPr marL="158750" indent="0">
              <a:buNone/>
            </a:pPr>
            <a:r>
              <a:rPr lang="en-US" dirty="0"/>
              <a:t>The important thing to understand is that these pathways exist in nearly every home to some degree. Even very new, well-built homes can have elevated radon levels if the underlying soil and geology allow radon to migrate upward.</a:t>
            </a:r>
            <a:endParaRPr lang="en-US" dirty="0">
              <a:solidFill>
                <a:srgbClr val="444444"/>
              </a:solidFill>
            </a:endParaRPr>
          </a:p>
        </p:txBody>
      </p:sp>
    </p:spTree>
    <p:extLst>
      <p:ext uri="{BB962C8B-B14F-4D97-AF65-F5344CB8AC3E}">
        <p14:creationId xmlns:p14="http://schemas.microsoft.com/office/powerpoint/2010/main" val="855366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This image shows the plastic chip from an alpha track detector at 100x magnification. The detector was exposed to radon at a concentration of 4 </a:t>
            </a:r>
            <a:r>
              <a:rPr lang="en-US" dirty="0" err="1"/>
              <a:t>pCi</a:t>
            </a:r>
            <a:r>
              <a:rPr lang="en-US" dirty="0"/>
              <a:t>/L for three months. A picocurie per liter is a standard unit used to measure radiation.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small dots on the chip are microscopic pits that formed when alpha particles collided with the plastic. These tracks provide a powerful visual reminder - if alpha radiation can scar a solid surface, it can also damage living lung tissue when inhaled.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Next, I will show you a short video to help you “see the unseeable”, and then we’ll take a closer look at what radon exposure means for human health and why understanding these effects is so important.</a:t>
            </a:r>
          </a:p>
          <a:p>
            <a:pPr>
              <a:buNone/>
            </a:pPr>
            <a:endParaRPr lang="en-US" dirty="0"/>
          </a:p>
        </p:txBody>
      </p:sp>
    </p:spTree>
    <p:extLst>
      <p:ext uri="{BB962C8B-B14F-4D97-AF65-F5344CB8AC3E}">
        <p14:creationId xmlns:p14="http://schemas.microsoft.com/office/powerpoint/2010/main" val="894900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Click PLAY button on video (MUTE SELF to prevent feedback): </a:t>
            </a:r>
            <a:r>
              <a:rPr lang="en-US" sz="1100" b="0" i="0" u="none" strike="noStrike" cap="none" dirty="0">
                <a:solidFill>
                  <a:srgbClr val="000000"/>
                </a:solidFill>
                <a:effectLst/>
                <a:latin typeface="Arial"/>
                <a:ea typeface="Arial"/>
                <a:cs typeface="Arial"/>
                <a:sym typeface="Arial"/>
              </a:rPr>
              <a:t>https://www.youtube.com/watch?v=BGypyw66La4&amp;list=PPSV&amp;t=2s</a:t>
            </a:r>
            <a:endParaRPr lang="en-US" dirty="0"/>
          </a:p>
          <a:p>
            <a:endParaRPr lang="en-US" dirty="0"/>
          </a:p>
        </p:txBody>
      </p:sp>
    </p:spTree>
    <p:extLst>
      <p:ext uri="{BB962C8B-B14F-4D97-AF65-F5344CB8AC3E}">
        <p14:creationId xmlns:p14="http://schemas.microsoft.com/office/powerpoint/2010/main" val="1281061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AGE">
    <p:spTree>
      <p:nvGrpSpPr>
        <p:cNvPr id="1" name="Shape 9"/>
        <p:cNvGrpSpPr/>
        <p:nvPr/>
      </p:nvGrpSpPr>
      <p:grpSpPr>
        <a:xfrm>
          <a:off x="0" y="0"/>
          <a:ext cx="0" cy="0"/>
          <a:chOff x="0" y="0"/>
          <a:chExt cx="0" cy="0"/>
        </a:xfrm>
      </p:grpSpPr>
      <p:sp>
        <p:nvSpPr>
          <p:cNvPr id="6" name="Rectangle 5">
            <a:extLst>
              <a:ext uri="{FF2B5EF4-FFF2-40B4-BE49-F238E27FC236}">
                <a16:creationId xmlns:a16="http://schemas.microsoft.com/office/drawing/2014/main" id="{A9A94F52-EB2B-B93C-5AF1-E5F25B1B56C0}"/>
              </a:ext>
            </a:extLst>
          </p:cNvPr>
          <p:cNvSpPr/>
          <p:nvPr userDrawn="1"/>
        </p:nvSpPr>
        <p:spPr>
          <a:xfrm>
            <a:off x="0" y="-8164"/>
            <a:ext cx="9144000" cy="5143500"/>
          </a:xfrm>
          <a:prstGeom prst="rect">
            <a:avLst/>
          </a:prstGeom>
          <a:solidFill>
            <a:srgbClr val="337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0;p2"/>
          <p:cNvSpPr txBox="1">
            <a:spLocks noGrp="1"/>
          </p:cNvSpPr>
          <p:nvPr>
            <p:ph type="ctrTitle"/>
          </p:nvPr>
        </p:nvSpPr>
        <p:spPr>
          <a:xfrm>
            <a:off x="4972041" y="2280056"/>
            <a:ext cx="3632262" cy="567175"/>
          </a:xfrm>
          <a:prstGeom prst="rect">
            <a:avLst/>
          </a:prstGeom>
        </p:spPr>
        <p:txBody>
          <a:bodyPr spcFirstLastPara="1" wrap="square" lIns="0" tIns="0" rIns="0" bIns="0" anchor="b" anchorCtr="0">
            <a:noAutofit/>
          </a:bodyPr>
          <a:lstStyle>
            <a:lvl1pPr lvl="0" algn="l">
              <a:spcBef>
                <a:spcPts val="0"/>
              </a:spcBef>
              <a:spcAft>
                <a:spcPts val="0"/>
              </a:spcAft>
              <a:buSzPts val="5200"/>
              <a:buNone/>
              <a:defRPr sz="2800" b="1">
                <a:solidFill>
                  <a:schemeClr val="bg1"/>
                </a:solidFill>
                <a:latin typeface="+mn-lt"/>
                <a:cs typeface="Poppins SemiBold" panose="00000700000000000000" pitchFamily="2"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en-US"/>
              <a:t>Click to edit Master title style</a:t>
            </a:r>
            <a:endParaRPr/>
          </a:p>
        </p:txBody>
      </p:sp>
      <p:sp>
        <p:nvSpPr>
          <p:cNvPr id="11" name="Google Shape;11;p2"/>
          <p:cNvSpPr txBox="1">
            <a:spLocks noGrp="1"/>
          </p:cNvSpPr>
          <p:nvPr>
            <p:ph type="subTitle" idx="1"/>
          </p:nvPr>
        </p:nvSpPr>
        <p:spPr>
          <a:xfrm>
            <a:off x="4874072" y="2862288"/>
            <a:ext cx="3876587" cy="393600"/>
          </a:xfrm>
          <a:prstGeom prst="rect">
            <a:avLst/>
          </a:prstGeom>
        </p:spPr>
        <p:txBody>
          <a:bodyPr spcFirstLastPara="1" wrap="square" lIns="0" tIns="0" rIns="0" bIns="0" anchor="t" anchorCtr="0">
            <a:noAutofit/>
          </a:bodyPr>
          <a:lstStyle>
            <a:lvl1pPr lvl="0" algn="l">
              <a:lnSpc>
                <a:spcPct val="100000"/>
              </a:lnSpc>
              <a:spcBef>
                <a:spcPts val="0"/>
              </a:spcBef>
              <a:spcAft>
                <a:spcPts val="0"/>
              </a:spcAft>
              <a:buSzPts val="2800"/>
              <a:buNone/>
              <a:defRPr sz="1500">
                <a:solidFill>
                  <a:schemeClr val="bg1"/>
                </a:solidFill>
                <a:latin typeface="+mn-lt"/>
                <a:cs typeface="Poppins" panose="00000500000000000000" pitchFamily="2"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en-US"/>
              <a:t>Click to edit Master subtitle style</a:t>
            </a:r>
            <a:endParaRPr/>
          </a:p>
        </p:txBody>
      </p:sp>
      <p:pic>
        <p:nvPicPr>
          <p:cNvPr id="7" name="Google Shape;86;p18">
            <a:extLst>
              <a:ext uri="{FF2B5EF4-FFF2-40B4-BE49-F238E27FC236}">
                <a16:creationId xmlns:a16="http://schemas.microsoft.com/office/drawing/2014/main" id="{FB26CCDB-852D-C193-08EA-51D84E08A3DA}"/>
              </a:ext>
            </a:extLst>
          </p:cNvPr>
          <p:cNvPicPr preferRelativeResize="0"/>
          <p:nvPr userDrawn="1"/>
        </p:nvPicPr>
        <p:blipFill>
          <a:blip r:embed="rId2">
            <a:alphaModFix/>
          </a:blip>
          <a:stretch>
            <a:fillRect/>
          </a:stretch>
        </p:blipFill>
        <p:spPr>
          <a:xfrm>
            <a:off x="826041" y="2139089"/>
            <a:ext cx="3222789" cy="829325"/>
          </a:xfrm>
          <a:prstGeom prst="rect">
            <a:avLst/>
          </a:prstGeom>
          <a:noFill/>
          <a:ln>
            <a:noFill/>
          </a:ln>
        </p:spPr>
      </p:pic>
      <p:cxnSp>
        <p:nvCxnSpPr>
          <p:cNvPr id="8" name="Google Shape;87;p18">
            <a:extLst>
              <a:ext uri="{FF2B5EF4-FFF2-40B4-BE49-F238E27FC236}">
                <a16:creationId xmlns:a16="http://schemas.microsoft.com/office/drawing/2014/main" id="{A55AE34A-EF13-0F74-EAE5-4B588DA93502}"/>
              </a:ext>
            </a:extLst>
          </p:cNvPr>
          <p:cNvCxnSpPr/>
          <p:nvPr userDrawn="1"/>
        </p:nvCxnSpPr>
        <p:spPr>
          <a:xfrm>
            <a:off x="4539144" y="1904997"/>
            <a:ext cx="0" cy="12975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reserve="1" userDrawn="1">
  <p:cSld name="Table of Contents">
    <p:spTree>
      <p:nvGrpSpPr>
        <p:cNvPr id="1" name="Shape 13"/>
        <p:cNvGrpSpPr/>
        <p:nvPr/>
      </p:nvGrpSpPr>
      <p:grpSpPr>
        <a:xfrm>
          <a:off x="0" y="0"/>
          <a:ext cx="0" cy="0"/>
          <a:chOff x="0" y="0"/>
          <a:chExt cx="0" cy="0"/>
        </a:xfrm>
      </p:grpSpPr>
      <p:sp>
        <p:nvSpPr>
          <p:cNvPr id="9" name="Text Placeholder 8">
            <a:extLst>
              <a:ext uri="{FF2B5EF4-FFF2-40B4-BE49-F238E27FC236}">
                <a16:creationId xmlns:a16="http://schemas.microsoft.com/office/drawing/2014/main" id="{EC13F86C-4F2E-90A3-24CE-FAE6F5494E9A}"/>
              </a:ext>
            </a:extLst>
          </p:cNvPr>
          <p:cNvSpPr>
            <a:spLocks noGrp="1"/>
          </p:cNvSpPr>
          <p:nvPr>
            <p:ph type="body" sz="quarter" idx="13"/>
          </p:nvPr>
        </p:nvSpPr>
        <p:spPr>
          <a:xfrm>
            <a:off x="4343914" y="1028715"/>
            <a:ext cx="4054475" cy="3281362"/>
          </a:xfrm>
        </p:spPr>
        <p:txBody>
          <a:bodyPr>
            <a:normAutofit/>
          </a:bodyPr>
          <a:lstStyle>
            <a:lvl1pPr marL="457200" indent="-342900">
              <a:lnSpc>
                <a:spcPct val="150000"/>
              </a:lnSpc>
              <a:buClr>
                <a:srgbClr val="3371E7"/>
              </a:buClr>
              <a:buSzPct val="100000"/>
              <a:buFont typeface="+mj-lt"/>
              <a:buAutoNum type="arabicPeriod"/>
              <a:defRPr sz="1200" b="1">
                <a:solidFill>
                  <a:srgbClr val="3370E8"/>
                </a:solidFill>
                <a:latin typeface="+mn-lt"/>
                <a:cs typeface="Poppins SemiBold" panose="00000700000000000000" pitchFamily="2" charset="0"/>
              </a:defRPr>
            </a:lvl1pPr>
          </a:lstStyle>
          <a:p>
            <a:pPr lvl="0"/>
            <a:r>
              <a:rPr lang="en-US"/>
              <a:t>Click to edit Master text styles</a:t>
            </a:r>
          </a:p>
        </p:txBody>
      </p:sp>
      <p:sp>
        <p:nvSpPr>
          <p:cNvPr id="15" name="Google Shape;15;p3"/>
          <p:cNvSpPr txBox="1">
            <a:spLocks noGrp="1"/>
          </p:cNvSpPr>
          <p:nvPr>
            <p:ph type="sldNum" idx="12"/>
          </p:nvPr>
        </p:nvSpPr>
        <p:spPr>
          <a:xfrm>
            <a:off x="8358162" y="4810169"/>
            <a:ext cx="548700" cy="227190"/>
          </a:xfrm>
          <a:prstGeom prst="rect">
            <a:avLst/>
          </a:prstGeom>
        </p:spPr>
        <p:txBody>
          <a:bodyPr spcFirstLastPara="1" wrap="square" lIns="91425" tIns="91425" rIns="91425" bIns="91425" anchor="ctr" anchorCtr="0">
            <a:noAutofit/>
          </a:bodyPr>
          <a:lstStyle>
            <a:lvl1pPr lvl="0">
              <a:buNone/>
              <a:defRPr sz="700" b="1">
                <a:solidFill>
                  <a:srgbClr val="3371E7"/>
                </a:solidFill>
                <a:latin typeface="+mn-lt"/>
                <a:cs typeface="Poppins SemiBold" panose="00000700000000000000"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Google Shape;94;p19">
            <a:extLst>
              <a:ext uri="{FF2B5EF4-FFF2-40B4-BE49-F238E27FC236}">
                <a16:creationId xmlns:a16="http://schemas.microsoft.com/office/drawing/2014/main" id="{8E8A1A5E-D989-1B34-B788-06B6BC7E5580}"/>
              </a:ext>
            </a:extLst>
          </p:cNvPr>
          <p:cNvSpPr txBox="1"/>
          <p:nvPr userDrawn="1"/>
        </p:nvSpPr>
        <p:spPr>
          <a:xfrm>
            <a:off x="229900" y="4802249"/>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rgbClr val="3371E7"/>
                </a:solidFill>
                <a:latin typeface="+mn-lt"/>
                <a:ea typeface="Poppins SemiBold"/>
                <a:cs typeface="Poppins SemiBold"/>
                <a:sym typeface="Poppins SemiBold"/>
              </a:rPr>
              <a:t>Connecticut Public Health</a:t>
            </a:r>
            <a:endParaRPr sz="800" b="1">
              <a:solidFill>
                <a:srgbClr val="3371E7"/>
              </a:solidFill>
              <a:latin typeface="+mn-lt"/>
              <a:ea typeface="Poppins SemiBold"/>
              <a:cs typeface="Poppins SemiBold"/>
              <a:sym typeface="Poppins SemiBold"/>
            </a:endParaRPr>
          </a:p>
        </p:txBody>
      </p:sp>
      <p:cxnSp>
        <p:nvCxnSpPr>
          <p:cNvPr id="3" name="Google Shape;95;p19">
            <a:extLst>
              <a:ext uri="{FF2B5EF4-FFF2-40B4-BE49-F238E27FC236}">
                <a16:creationId xmlns:a16="http://schemas.microsoft.com/office/drawing/2014/main" id="{B9D160B0-497E-04F2-AE76-1042055F0269}"/>
              </a:ext>
            </a:extLst>
          </p:cNvPr>
          <p:cNvCxnSpPr/>
          <p:nvPr userDrawn="1"/>
        </p:nvCxnSpPr>
        <p:spPr>
          <a:xfrm rot="10800000">
            <a:off x="318600" y="4766180"/>
            <a:ext cx="8506800" cy="0"/>
          </a:xfrm>
          <a:prstGeom prst="straightConnector1">
            <a:avLst/>
          </a:prstGeom>
          <a:noFill/>
          <a:ln w="9525" cap="flat" cmpd="sng">
            <a:solidFill>
              <a:schemeClr val="dk1"/>
            </a:solidFill>
            <a:prstDash val="solid"/>
            <a:round/>
            <a:headEnd type="none" w="med" len="med"/>
            <a:tailEnd type="none" w="med" len="med"/>
          </a:ln>
        </p:spPr>
      </p:cxnSp>
      <p:sp>
        <p:nvSpPr>
          <p:cNvPr id="5" name="Google Shape;104;p20">
            <a:extLst>
              <a:ext uri="{FF2B5EF4-FFF2-40B4-BE49-F238E27FC236}">
                <a16:creationId xmlns:a16="http://schemas.microsoft.com/office/drawing/2014/main" id="{5F876389-FBF8-503E-BBAC-1164163C47FD}"/>
              </a:ext>
            </a:extLst>
          </p:cNvPr>
          <p:cNvSpPr txBox="1"/>
          <p:nvPr userDrawn="1"/>
        </p:nvSpPr>
        <p:spPr>
          <a:xfrm>
            <a:off x="753775" y="1641600"/>
            <a:ext cx="3072600" cy="186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solidFill>
                  <a:srgbClr val="3371E7"/>
                </a:solidFill>
                <a:latin typeface="Poppins SemiBold"/>
                <a:ea typeface="Poppins SemiBold"/>
                <a:cs typeface="Poppins SemiBold"/>
                <a:sym typeface="Poppins SemiBold"/>
              </a:rPr>
              <a:t>Table of </a:t>
            </a:r>
            <a:endParaRPr sz="4000">
              <a:solidFill>
                <a:srgbClr val="3371E7"/>
              </a:solidFill>
              <a:latin typeface="Poppins SemiBold"/>
              <a:ea typeface="Poppins SemiBold"/>
              <a:cs typeface="Poppins SemiBold"/>
              <a:sym typeface="Poppins SemiBold"/>
            </a:endParaRPr>
          </a:p>
          <a:p>
            <a:pPr marL="0" lvl="0" indent="0" algn="l" rtl="0">
              <a:spcBef>
                <a:spcPts val="0"/>
              </a:spcBef>
              <a:spcAft>
                <a:spcPts val="0"/>
              </a:spcAft>
              <a:buNone/>
            </a:pPr>
            <a:r>
              <a:rPr lang="en" sz="4000">
                <a:solidFill>
                  <a:srgbClr val="3371E7"/>
                </a:solidFill>
                <a:latin typeface="Poppins SemiBold"/>
                <a:ea typeface="Poppins SemiBold"/>
                <a:cs typeface="Poppins SemiBold"/>
                <a:sym typeface="Poppins SemiBold"/>
              </a:rPr>
              <a:t>contents</a:t>
            </a:r>
            <a:endParaRPr sz="4000">
              <a:solidFill>
                <a:srgbClr val="3371E7"/>
              </a:solidFill>
              <a:latin typeface="Poppins SemiBold"/>
              <a:ea typeface="Poppins SemiBold"/>
              <a:cs typeface="Poppins SemiBold"/>
              <a:sym typeface="Poppins SemiBold"/>
            </a:endParaRPr>
          </a:p>
          <a:p>
            <a:pPr marL="0" lvl="0" indent="0" algn="l" rtl="0">
              <a:spcBef>
                <a:spcPts val="0"/>
              </a:spcBef>
              <a:spcAft>
                <a:spcPts val="0"/>
              </a:spcAft>
              <a:buNone/>
            </a:pPr>
            <a:endParaRPr sz="3400">
              <a:solidFill>
                <a:srgbClr val="3371E7"/>
              </a:solidFill>
              <a:latin typeface="Poppins"/>
              <a:ea typeface="Poppins"/>
              <a:cs typeface="Poppins"/>
              <a:sym typeface="Poppins"/>
            </a:endParaRPr>
          </a:p>
        </p:txBody>
      </p:sp>
    </p:spTree>
    <p:extLst>
      <p:ext uri="{BB962C8B-B14F-4D97-AF65-F5344CB8AC3E}">
        <p14:creationId xmlns:p14="http://schemas.microsoft.com/office/powerpoint/2010/main" val="1787881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4" name="Rectangle 3">
            <a:extLst>
              <a:ext uri="{FF2B5EF4-FFF2-40B4-BE49-F238E27FC236}">
                <a16:creationId xmlns:a16="http://schemas.microsoft.com/office/drawing/2014/main" id="{5848A094-969E-48EF-A809-53A4995F59F5}"/>
              </a:ext>
            </a:extLst>
          </p:cNvPr>
          <p:cNvSpPr/>
          <p:nvPr userDrawn="1"/>
        </p:nvSpPr>
        <p:spPr>
          <a:xfrm>
            <a:off x="0" y="0"/>
            <a:ext cx="9144000" cy="5143500"/>
          </a:xfrm>
          <a:prstGeom prst="rect">
            <a:avLst/>
          </a:prstGeom>
          <a:solidFill>
            <a:srgbClr val="337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168B519F-C49A-345B-0697-A1E2F6CC2DA5}"/>
              </a:ext>
            </a:extLst>
          </p:cNvPr>
          <p:cNvSpPr>
            <a:spLocks noGrp="1"/>
          </p:cNvSpPr>
          <p:nvPr>
            <p:ph type="body" sz="quarter" idx="13"/>
          </p:nvPr>
        </p:nvSpPr>
        <p:spPr>
          <a:xfrm>
            <a:off x="197244" y="1550535"/>
            <a:ext cx="4742150" cy="1960562"/>
          </a:xfrm>
        </p:spPr>
        <p:txBody>
          <a:bodyPr>
            <a:noAutofit/>
          </a:bodyPr>
          <a:lstStyle>
            <a:lvl1pPr marL="114300" indent="0">
              <a:lnSpc>
                <a:spcPct val="100000"/>
              </a:lnSpc>
              <a:buNone/>
              <a:defRPr sz="4700" b="1">
                <a:solidFill>
                  <a:schemeClr val="bg1"/>
                </a:solidFill>
                <a:latin typeface="+mn-lt"/>
                <a:cs typeface="Poppins SemiBold" panose="00000700000000000000" pitchFamily="2" charset="0"/>
              </a:defRPr>
            </a:lvl1pPr>
          </a:lstStyle>
          <a:p>
            <a:pPr lvl="0"/>
            <a:r>
              <a:rPr lang="en-US"/>
              <a:t>Click to edit Master text styles</a:t>
            </a:r>
          </a:p>
        </p:txBody>
      </p:sp>
      <p:sp>
        <p:nvSpPr>
          <p:cNvPr id="15" name="Google Shape;15;p3"/>
          <p:cNvSpPr txBox="1">
            <a:spLocks noGrp="1"/>
          </p:cNvSpPr>
          <p:nvPr>
            <p:ph type="sldNum" idx="12"/>
          </p:nvPr>
        </p:nvSpPr>
        <p:spPr>
          <a:xfrm>
            <a:off x="8358162" y="4810169"/>
            <a:ext cx="548700" cy="227190"/>
          </a:xfrm>
          <a:prstGeom prst="rect">
            <a:avLst/>
          </a:prstGeom>
        </p:spPr>
        <p:txBody>
          <a:bodyPr spcFirstLastPara="1" wrap="square" lIns="91425" tIns="91425" rIns="91425" bIns="91425" anchor="ctr" anchorCtr="0">
            <a:noAutofit/>
          </a:bodyPr>
          <a:lstStyle>
            <a:lvl1pPr lvl="0">
              <a:buNone/>
              <a:defRPr sz="700" b="1">
                <a:solidFill>
                  <a:schemeClr val="bg1"/>
                </a:solidFill>
                <a:latin typeface="+mn-lt"/>
                <a:cs typeface="Poppins SemiBold" panose="00000700000000000000"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Google Shape;94;p19">
            <a:extLst>
              <a:ext uri="{FF2B5EF4-FFF2-40B4-BE49-F238E27FC236}">
                <a16:creationId xmlns:a16="http://schemas.microsoft.com/office/drawing/2014/main" id="{8E8A1A5E-D989-1B34-B788-06B6BC7E5580}"/>
              </a:ext>
            </a:extLst>
          </p:cNvPr>
          <p:cNvSpPr txBox="1"/>
          <p:nvPr userDrawn="1"/>
        </p:nvSpPr>
        <p:spPr>
          <a:xfrm>
            <a:off x="229900" y="4802249"/>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rgbClr val="3371E7"/>
                </a:solidFill>
                <a:latin typeface="+mn-lt"/>
                <a:ea typeface="Poppins SemiBold"/>
                <a:cs typeface="Poppins SemiBold"/>
                <a:sym typeface="Poppins SemiBold"/>
              </a:rPr>
              <a:t>Connecticut Public Health</a:t>
            </a:r>
            <a:endParaRPr sz="800" b="1">
              <a:solidFill>
                <a:srgbClr val="3371E7"/>
              </a:solidFill>
              <a:latin typeface="+mn-lt"/>
              <a:ea typeface="Poppins SemiBold"/>
              <a:cs typeface="Poppins SemiBold"/>
              <a:sym typeface="Poppins SemiBold"/>
            </a:endParaRPr>
          </a:p>
        </p:txBody>
      </p:sp>
      <p:sp>
        <p:nvSpPr>
          <p:cNvPr id="6" name="Google Shape;110;p21">
            <a:extLst>
              <a:ext uri="{FF2B5EF4-FFF2-40B4-BE49-F238E27FC236}">
                <a16:creationId xmlns:a16="http://schemas.microsoft.com/office/drawing/2014/main" id="{3C3C8957-8E7B-83FC-230B-3E1D5820D7B1}"/>
              </a:ext>
            </a:extLst>
          </p:cNvPr>
          <p:cNvSpPr txBox="1"/>
          <p:nvPr userDrawn="1"/>
        </p:nvSpPr>
        <p:spPr>
          <a:xfrm>
            <a:off x="229900" y="4802249"/>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lt1"/>
                </a:solidFill>
                <a:latin typeface="+mn-lt"/>
                <a:ea typeface="Poppins SemiBold"/>
                <a:cs typeface="Poppins SemiBold"/>
                <a:sym typeface="Poppins SemiBold"/>
              </a:rPr>
              <a:t>Connecticut Public Health</a:t>
            </a:r>
            <a:endParaRPr sz="800" b="1">
              <a:solidFill>
                <a:schemeClr val="lt1"/>
              </a:solidFill>
              <a:latin typeface="+mn-lt"/>
              <a:ea typeface="Poppins SemiBold"/>
              <a:cs typeface="Poppins SemiBold"/>
              <a:sym typeface="Poppins SemiBold"/>
            </a:endParaRPr>
          </a:p>
        </p:txBody>
      </p:sp>
      <p:cxnSp>
        <p:nvCxnSpPr>
          <p:cNvPr id="7" name="Google Shape;111;p21">
            <a:extLst>
              <a:ext uri="{FF2B5EF4-FFF2-40B4-BE49-F238E27FC236}">
                <a16:creationId xmlns:a16="http://schemas.microsoft.com/office/drawing/2014/main" id="{9FCF6609-DB3B-1203-E242-DFBE647AEA98}"/>
              </a:ext>
            </a:extLst>
          </p:cNvPr>
          <p:cNvCxnSpPr/>
          <p:nvPr userDrawn="1"/>
        </p:nvCxnSpPr>
        <p:spPr>
          <a:xfrm rot="10800000">
            <a:off x="318600" y="4766180"/>
            <a:ext cx="8506800" cy="0"/>
          </a:xfrm>
          <a:prstGeom prst="straightConnector1">
            <a:avLst/>
          </a:prstGeom>
          <a:noFill/>
          <a:ln w="9525"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1291447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232757"/>
            <a:ext cx="8520600" cy="297925"/>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sz="1200" b="1">
                <a:solidFill>
                  <a:srgbClr val="3370E8"/>
                </a:solidFill>
                <a:latin typeface="+mn-lt"/>
                <a:cs typeface="Poppins SemiBold" panose="000007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p>
        </p:txBody>
      </p:sp>
      <p:sp>
        <p:nvSpPr>
          <p:cNvPr id="18" name="Google Shape;18;p4"/>
          <p:cNvSpPr txBox="1">
            <a:spLocks noGrp="1"/>
          </p:cNvSpPr>
          <p:nvPr>
            <p:ph type="body" idx="1"/>
          </p:nvPr>
        </p:nvSpPr>
        <p:spPr>
          <a:xfrm>
            <a:off x="311700" y="791943"/>
            <a:ext cx="8520600" cy="3719784"/>
          </a:xfrm>
          <a:prstGeom prst="rect">
            <a:avLst/>
          </a:prstGeom>
        </p:spPr>
        <p:txBody>
          <a:bodyPr spcFirstLastPara="1" wrap="square" lIns="91425" tIns="91425" rIns="91425" bIns="91425" anchor="t" anchorCtr="0">
            <a:normAutofit/>
          </a:bodyPr>
          <a:lstStyle>
            <a:lvl1pPr marL="171450" lvl="0" indent="-171450">
              <a:spcBef>
                <a:spcPts val="0"/>
              </a:spcBef>
              <a:spcAft>
                <a:spcPts val="0"/>
              </a:spcAft>
              <a:buSzPct val="100000"/>
              <a:buFont typeface="Arial" panose="020B0604020202020204" pitchFamily="34" charset="0"/>
              <a:buChar char="•"/>
              <a:defRPr sz="1100" b="0">
                <a:solidFill>
                  <a:schemeClr val="tx1"/>
                </a:solidFill>
                <a:latin typeface="+mn-lt"/>
                <a:cs typeface="Poppins" panose="00000500000000000000" pitchFamily="2" charset="0"/>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Click to edit Master text styles</a:t>
            </a:r>
          </a:p>
        </p:txBody>
      </p:sp>
      <p:sp>
        <p:nvSpPr>
          <p:cNvPr id="2" name="Google Shape;15;p3">
            <a:extLst>
              <a:ext uri="{FF2B5EF4-FFF2-40B4-BE49-F238E27FC236}">
                <a16:creationId xmlns:a16="http://schemas.microsoft.com/office/drawing/2014/main" id="{B15DC82E-BA6E-EAB5-04BD-969EAD7E679C}"/>
              </a:ext>
            </a:extLst>
          </p:cNvPr>
          <p:cNvSpPr txBox="1">
            <a:spLocks/>
          </p:cNvSpPr>
          <p:nvPr userDrawn="1"/>
        </p:nvSpPr>
        <p:spPr>
          <a:xfrm>
            <a:off x="8358162" y="4810169"/>
            <a:ext cx="548700" cy="22719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700" b="0" i="0" u="none" strike="noStrike" cap="none">
                <a:solidFill>
                  <a:srgbClr val="3371E7"/>
                </a:solidFill>
                <a:latin typeface="Poppins SemiBold" panose="00000700000000000000" pitchFamily="2" charset="0"/>
                <a:ea typeface="Arial"/>
                <a:cs typeface="Poppins SemiBold" panose="00000700000000000000" pitchFamily="2" charset="0"/>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b="1" smtClean="0">
                <a:latin typeface="+mn-lt"/>
              </a:rPr>
              <a:pPr/>
              <a:t>‹#›</a:t>
            </a:fld>
            <a:endParaRPr lang="en" b="1">
              <a:latin typeface="+mn-lt"/>
            </a:endParaRPr>
          </a:p>
        </p:txBody>
      </p:sp>
      <p:sp>
        <p:nvSpPr>
          <p:cNvPr id="3" name="Google Shape;94;p19">
            <a:extLst>
              <a:ext uri="{FF2B5EF4-FFF2-40B4-BE49-F238E27FC236}">
                <a16:creationId xmlns:a16="http://schemas.microsoft.com/office/drawing/2014/main" id="{1349046C-DD55-90B8-2239-839BA906E1F7}"/>
              </a:ext>
            </a:extLst>
          </p:cNvPr>
          <p:cNvSpPr txBox="1"/>
          <p:nvPr userDrawn="1"/>
        </p:nvSpPr>
        <p:spPr>
          <a:xfrm>
            <a:off x="229900" y="4802249"/>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rgbClr val="3371E7"/>
                </a:solidFill>
                <a:latin typeface="+mn-lt"/>
                <a:ea typeface="Poppins SemiBold"/>
                <a:cs typeface="Poppins SemiBold"/>
                <a:sym typeface="Poppins SemiBold"/>
              </a:rPr>
              <a:t>Connecticut Public Health</a:t>
            </a:r>
            <a:endParaRPr sz="800" b="1">
              <a:solidFill>
                <a:srgbClr val="3371E7"/>
              </a:solidFill>
              <a:latin typeface="+mn-lt"/>
              <a:ea typeface="Poppins SemiBold"/>
              <a:cs typeface="Poppins SemiBold"/>
              <a:sym typeface="Poppins SemiBold"/>
            </a:endParaRPr>
          </a:p>
        </p:txBody>
      </p:sp>
      <p:cxnSp>
        <p:nvCxnSpPr>
          <p:cNvPr id="4" name="Google Shape;95;p19">
            <a:extLst>
              <a:ext uri="{FF2B5EF4-FFF2-40B4-BE49-F238E27FC236}">
                <a16:creationId xmlns:a16="http://schemas.microsoft.com/office/drawing/2014/main" id="{86BD8646-4DB9-3CB0-E55A-4B9221153448}"/>
              </a:ext>
            </a:extLst>
          </p:cNvPr>
          <p:cNvCxnSpPr/>
          <p:nvPr userDrawn="1"/>
        </p:nvCxnSpPr>
        <p:spPr>
          <a:xfrm rot="10800000">
            <a:off x="318600" y="4766180"/>
            <a:ext cx="85068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reserve="1">
  <p:cSld name="Table/Chart PRIMAR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232757"/>
            <a:ext cx="8520600" cy="297925"/>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sz="1200" b="1">
                <a:solidFill>
                  <a:srgbClr val="3370E8"/>
                </a:solidFill>
                <a:latin typeface="Arial" panose="020B0604020202020204" pitchFamily="34" charset="0"/>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p>
        </p:txBody>
      </p:sp>
      <p:sp>
        <p:nvSpPr>
          <p:cNvPr id="18" name="Google Shape;18;p4"/>
          <p:cNvSpPr txBox="1">
            <a:spLocks noGrp="1"/>
          </p:cNvSpPr>
          <p:nvPr>
            <p:ph type="body" idx="1"/>
          </p:nvPr>
        </p:nvSpPr>
        <p:spPr>
          <a:xfrm>
            <a:off x="311700" y="791943"/>
            <a:ext cx="8520600" cy="3719784"/>
          </a:xfrm>
          <a:prstGeom prst="rect">
            <a:avLst/>
          </a:prstGeom>
        </p:spPr>
        <p:txBody>
          <a:bodyPr spcFirstLastPara="1" wrap="square" lIns="91425" tIns="91425" rIns="91425" bIns="91425" anchor="t" anchorCtr="0">
            <a:normAutofit/>
          </a:bodyPr>
          <a:lstStyle>
            <a:lvl1pPr marL="171450" lvl="0" indent="-171450">
              <a:spcBef>
                <a:spcPts val="0"/>
              </a:spcBef>
              <a:spcAft>
                <a:spcPts val="0"/>
              </a:spcAft>
              <a:buSzPct val="100000"/>
              <a:buFont typeface="Arial" panose="020B0604020202020204" pitchFamily="34" charset="0"/>
              <a:buChar char="•"/>
              <a:defRPr sz="1100" b="0">
                <a:solidFill>
                  <a:schemeClr val="tx1"/>
                </a:solidFill>
                <a:latin typeface="Arial" panose="020B0604020202020204" pitchFamily="34" charset="0"/>
                <a:cs typeface="Arial" panose="020B0604020202020204" pitchFamily="34" charset="0"/>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Click to edit Master text styles</a:t>
            </a:r>
          </a:p>
        </p:txBody>
      </p:sp>
      <p:sp>
        <p:nvSpPr>
          <p:cNvPr id="2" name="Google Shape;15;p3">
            <a:extLst>
              <a:ext uri="{FF2B5EF4-FFF2-40B4-BE49-F238E27FC236}">
                <a16:creationId xmlns:a16="http://schemas.microsoft.com/office/drawing/2014/main" id="{B15DC82E-BA6E-EAB5-04BD-969EAD7E679C}"/>
              </a:ext>
            </a:extLst>
          </p:cNvPr>
          <p:cNvSpPr txBox="1">
            <a:spLocks/>
          </p:cNvSpPr>
          <p:nvPr userDrawn="1"/>
        </p:nvSpPr>
        <p:spPr>
          <a:xfrm>
            <a:off x="8358162" y="4810169"/>
            <a:ext cx="548700" cy="22719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700" b="0" i="0" u="none" strike="noStrike" cap="none">
                <a:solidFill>
                  <a:srgbClr val="3371E7"/>
                </a:solidFill>
                <a:latin typeface="Poppins SemiBold" panose="00000700000000000000" pitchFamily="2" charset="0"/>
                <a:ea typeface="Arial"/>
                <a:cs typeface="Poppins SemiBold" panose="00000700000000000000" pitchFamily="2" charset="0"/>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b="1" smtClean="0">
                <a:latin typeface="Arial" panose="020B0604020202020204" pitchFamily="34" charset="0"/>
                <a:cs typeface="Arial" panose="020B0604020202020204" pitchFamily="34" charset="0"/>
              </a:rPr>
              <a:pPr/>
              <a:t>‹#›</a:t>
            </a:fld>
            <a:endParaRPr lang="en" b="1">
              <a:latin typeface="Arial" panose="020B0604020202020204" pitchFamily="34" charset="0"/>
              <a:cs typeface="Arial" panose="020B0604020202020204" pitchFamily="34" charset="0"/>
            </a:endParaRPr>
          </a:p>
        </p:txBody>
      </p:sp>
      <p:sp>
        <p:nvSpPr>
          <p:cNvPr id="3" name="Google Shape;94;p19">
            <a:extLst>
              <a:ext uri="{FF2B5EF4-FFF2-40B4-BE49-F238E27FC236}">
                <a16:creationId xmlns:a16="http://schemas.microsoft.com/office/drawing/2014/main" id="{1349046C-DD55-90B8-2239-839BA906E1F7}"/>
              </a:ext>
            </a:extLst>
          </p:cNvPr>
          <p:cNvSpPr txBox="1"/>
          <p:nvPr userDrawn="1"/>
        </p:nvSpPr>
        <p:spPr>
          <a:xfrm>
            <a:off x="229900" y="4802249"/>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rgbClr val="3371E7"/>
                </a:solidFill>
                <a:latin typeface="Arial" panose="020B0604020202020204" pitchFamily="34" charset="0"/>
                <a:ea typeface="Poppins SemiBold"/>
                <a:cs typeface="Arial" panose="020B0604020202020204" pitchFamily="34" charset="0"/>
                <a:sym typeface="Poppins SemiBold"/>
              </a:rPr>
              <a:t>Connecticut Public Health</a:t>
            </a:r>
            <a:endParaRPr sz="800" b="1">
              <a:solidFill>
                <a:srgbClr val="3371E7"/>
              </a:solidFill>
              <a:latin typeface="Arial" panose="020B0604020202020204" pitchFamily="34" charset="0"/>
              <a:ea typeface="Poppins SemiBold"/>
              <a:cs typeface="Arial" panose="020B0604020202020204" pitchFamily="34" charset="0"/>
              <a:sym typeface="Poppins SemiBold"/>
            </a:endParaRPr>
          </a:p>
        </p:txBody>
      </p:sp>
      <p:cxnSp>
        <p:nvCxnSpPr>
          <p:cNvPr id="4" name="Google Shape;95;p19">
            <a:extLst>
              <a:ext uri="{FF2B5EF4-FFF2-40B4-BE49-F238E27FC236}">
                <a16:creationId xmlns:a16="http://schemas.microsoft.com/office/drawing/2014/main" id="{86BD8646-4DB9-3CB0-E55A-4B9221153448}"/>
              </a:ext>
            </a:extLst>
          </p:cNvPr>
          <p:cNvCxnSpPr/>
          <p:nvPr userDrawn="1"/>
        </p:nvCxnSpPr>
        <p:spPr>
          <a:xfrm rot="10800000">
            <a:off x="318600" y="4766180"/>
            <a:ext cx="85068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33726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reserve="1">
  <p:cSld name="Table/Chart SECONDAR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232757"/>
            <a:ext cx="8520600" cy="297925"/>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sz="1200" b="1">
                <a:solidFill>
                  <a:srgbClr val="3370E8"/>
                </a:solidFill>
                <a:latin typeface="Arial" panose="020B0604020202020204" pitchFamily="34" charset="0"/>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lang="en-US"/>
          </a:p>
        </p:txBody>
      </p:sp>
      <p:sp>
        <p:nvSpPr>
          <p:cNvPr id="18" name="Google Shape;18;p4"/>
          <p:cNvSpPr txBox="1">
            <a:spLocks noGrp="1"/>
          </p:cNvSpPr>
          <p:nvPr>
            <p:ph type="body" idx="1"/>
          </p:nvPr>
        </p:nvSpPr>
        <p:spPr>
          <a:xfrm>
            <a:off x="311700" y="791943"/>
            <a:ext cx="8520600" cy="3719784"/>
          </a:xfrm>
          <a:prstGeom prst="rect">
            <a:avLst/>
          </a:prstGeom>
        </p:spPr>
        <p:txBody>
          <a:bodyPr spcFirstLastPara="1" wrap="square" lIns="91425" tIns="91425" rIns="91425" bIns="91425" anchor="t" anchorCtr="0">
            <a:normAutofit/>
          </a:bodyPr>
          <a:lstStyle>
            <a:lvl1pPr marL="171450" lvl="0" indent="-171450">
              <a:spcBef>
                <a:spcPts val="0"/>
              </a:spcBef>
              <a:spcAft>
                <a:spcPts val="0"/>
              </a:spcAft>
              <a:buSzPct val="100000"/>
              <a:buFont typeface="Arial" panose="020B0604020202020204" pitchFamily="34" charset="0"/>
              <a:buChar char="•"/>
              <a:defRPr sz="1100" b="0">
                <a:solidFill>
                  <a:schemeClr val="tx1"/>
                </a:solidFill>
                <a:latin typeface="Arial" panose="020B0604020202020204" pitchFamily="34" charset="0"/>
                <a:cs typeface="Arial" panose="020B0604020202020204" pitchFamily="34" charset="0"/>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 name="Google Shape;15;p3">
            <a:extLst>
              <a:ext uri="{FF2B5EF4-FFF2-40B4-BE49-F238E27FC236}">
                <a16:creationId xmlns:a16="http://schemas.microsoft.com/office/drawing/2014/main" id="{B15DC82E-BA6E-EAB5-04BD-969EAD7E679C}"/>
              </a:ext>
            </a:extLst>
          </p:cNvPr>
          <p:cNvSpPr txBox="1">
            <a:spLocks/>
          </p:cNvSpPr>
          <p:nvPr userDrawn="1"/>
        </p:nvSpPr>
        <p:spPr>
          <a:xfrm>
            <a:off x="8358162" y="4810169"/>
            <a:ext cx="548700" cy="22719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700" b="0" i="0" u="none" strike="noStrike" cap="none">
                <a:solidFill>
                  <a:srgbClr val="3371E7"/>
                </a:solidFill>
                <a:latin typeface="Poppins SemiBold" panose="00000700000000000000" pitchFamily="2" charset="0"/>
                <a:ea typeface="Arial"/>
                <a:cs typeface="Poppins SemiBold" panose="00000700000000000000" pitchFamily="2" charset="0"/>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b="1" smtClean="0">
                <a:latin typeface="Arial" panose="020B0604020202020204" pitchFamily="34" charset="0"/>
                <a:cs typeface="Arial" panose="020B0604020202020204" pitchFamily="34" charset="0"/>
              </a:rPr>
              <a:pPr/>
              <a:t>‹#›</a:t>
            </a:fld>
            <a:endParaRPr lang="en" b="1">
              <a:latin typeface="Arial" panose="020B0604020202020204" pitchFamily="34" charset="0"/>
              <a:cs typeface="Arial" panose="020B0604020202020204" pitchFamily="34" charset="0"/>
            </a:endParaRPr>
          </a:p>
        </p:txBody>
      </p:sp>
      <p:sp>
        <p:nvSpPr>
          <p:cNvPr id="3" name="Google Shape;94;p19">
            <a:extLst>
              <a:ext uri="{FF2B5EF4-FFF2-40B4-BE49-F238E27FC236}">
                <a16:creationId xmlns:a16="http://schemas.microsoft.com/office/drawing/2014/main" id="{1349046C-DD55-90B8-2239-839BA906E1F7}"/>
              </a:ext>
            </a:extLst>
          </p:cNvPr>
          <p:cNvSpPr txBox="1"/>
          <p:nvPr userDrawn="1"/>
        </p:nvSpPr>
        <p:spPr>
          <a:xfrm>
            <a:off x="229900" y="4802249"/>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rgbClr val="3371E7"/>
                </a:solidFill>
                <a:latin typeface="Arial" panose="020B0604020202020204" pitchFamily="34" charset="0"/>
                <a:ea typeface="Poppins SemiBold"/>
                <a:cs typeface="Arial" panose="020B0604020202020204" pitchFamily="34" charset="0"/>
                <a:sym typeface="Poppins SemiBold"/>
              </a:rPr>
              <a:t>Connecticut Public Health</a:t>
            </a:r>
            <a:endParaRPr sz="800" b="1">
              <a:solidFill>
                <a:srgbClr val="3371E7"/>
              </a:solidFill>
              <a:latin typeface="Arial" panose="020B0604020202020204" pitchFamily="34" charset="0"/>
              <a:ea typeface="Poppins SemiBold"/>
              <a:cs typeface="Arial" panose="020B0604020202020204" pitchFamily="34" charset="0"/>
              <a:sym typeface="Poppins SemiBold"/>
            </a:endParaRPr>
          </a:p>
        </p:txBody>
      </p:sp>
      <p:cxnSp>
        <p:nvCxnSpPr>
          <p:cNvPr id="4" name="Google Shape;95;p19">
            <a:extLst>
              <a:ext uri="{FF2B5EF4-FFF2-40B4-BE49-F238E27FC236}">
                <a16:creationId xmlns:a16="http://schemas.microsoft.com/office/drawing/2014/main" id="{86BD8646-4DB9-3CB0-E55A-4B9221153448}"/>
              </a:ext>
            </a:extLst>
          </p:cNvPr>
          <p:cNvCxnSpPr/>
          <p:nvPr userDrawn="1"/>
        </p:nvCxnSpPr>
        <p:spPr>
          <a:xfrm rot="10800000">
            <a:off x="318600" y="4766180"/>
            <a:ext cx="85068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9636926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65" r:id="rId2"/>
    <p:sldLayoutId id="2147483666" r:id="rId3"/>
    <p:sldLayoutId id="2147483650" r:id="rId4"/>
    <p:sldLayoutId id="2147483667" r:id="rId5"/>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5B8D10-F7D1-63AF-38CE-91AA453EDFE5}"/>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A9D68A-AFD2-8523-14E5-F98196B3D410}"/>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F5AF4D-C85B-DA95-993E-A2EEC072FC53}"/>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28BAFCAD-17AB-4C47-82DE-A33E6B576C44}" type="datetimeFigureOut">
              <a:rPr lang="en-US" smtClean="0"/>
              <a:t>6/24/2026</a:t>
            </a:fld>
            <a:endParaRPr lang="en-US"/>
          </a:p>
        </p:txBody>
      </p:sp>
      <p:sp>
        <p:nvSpPr>
          <p:cNvPr id="5" name="Footer Placeholder 4">
            <a:extLst>
              <a:ext uri="{FF2B5EF4-FFF2-40B4-BE49-F238E27FC236}">
                <a16:creationId xmlns:a16="http://schemas.microsoft.com/office/drawing/2014/main" id="{4D9DF70F-8C89-1F9D-EEB7-D8B4FB69B3BF}"/>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27D42C0-0145-DE59-37FA-7C3C53142F0F}"/>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6D351006-C151-47CD-8140-09E45284C956}" type="slidenum">
              <a:rPr lang="en-US" smtClean="0"/>
              <a:t>‹#›</a:t>
            </a:fld>
            <a:endParaRPr lang="en-US"/>
          </a:p>
        </p:txBody>
      </p:sp>
    </p:spTree>
    <p:extLst>
      <p:ext uri="{BB962C8B-B14F-4D97-AF65-F5344CB8AC3E}">
        <p14:creationId xmlns:p14="http://schemas.microsoft.com/office/powerpoint/2010/main" val="1506077720"/>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s://www.youtube.com/embed/BGypyw66La4?feature=oembed" TargetMode="Externa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CF0D8A-9627-23BF-042B-F3531C5A6524}"/>
              </a:ext>
            </a:extLst>
          </p:cNvPr>
          <p:cNvSpPr>
            <a:spLocks noGrp="1"/>
          </p:cNvSpPr>
          <p:nvPr>
            <p:ph type="ctrTitle"/>
          </p:nvPr>
        </p:nvSpPr>
        <p:spPr>
          <a:xfrm>
            <a:off x="4972041" y="2079338"/>
            <a:ext cx="3632262" cy="567175"/>
          </a:xfrm>
        </p:spPr>
        <p:txBody>
          <a:bodyPr>
            <a:noAutofit/>
          </a:bodyPr>
          <a:lstStyle/>
          <a:p>
            <a:r>
              <a:rPr lang="en-US" dirty="0"/>
              <a:t>Radon Overview</a:t>
            </a:r>
          </a:p>
        </p:txBody>
      </p:sp>
      <p:sp>
        <p:nvSpPr>
          <p:cNvPr id="4" name="Subtitle 3">
            <a:extLst>
              <a:ext uri="{FF2B5EF4-FFF2-40B4-BE49-F238E27FC236}">
                <a16:creationId xmlns:a16="http://schemas.microsoft.com/office/drawing/2014/main" id="{8EE9CD34-EC5D-43E5-B2C8-FEA45CB48672}"/>
              </a:ext>
            </a:extLst>
          </p:cNvPr>
          <p:cNvSpPr>
            <a:spLocks noGrp="1"/>
          </p:cNvSpPr>
          <p:nvPr>
            <p:ph type="subTitle" idx="1"/>
          </p:nvPr>
        </p:nvSpPr>
        <p:spPr>
          <a:xfrm>
            <a:off x="4874072" y="2810250"/>
            <a:ext cx="3876587" cy="393600"/>
          </a:xfrm>
        </p:spPr>
        <p:txBody>
          <a:bodyPr anchor="ctr">
            <a:normAutofit/>
          </a:bodyPr>
          <a:lstStyle/>
          <a:p>
            <a:r>
              <a:rPr lang="en-US" dirty="0">
                <a:cs typeface="Poppins"/>
              </a:rPr>
              <a:t>June 2, 2026</a:t>
            </a:r>
          </a:p>
        </p:txBody>
      </p:sp>
    </p:spTree>
    <p:extLst>
      <p:ext uri="{BB962C8B-B14F-4D97-AF65-F5344CB8AC3E}">
        <p14:creationId xmlns:p14="http://schemas.microsoft.com/office/powerpoint/2010/main" val="1051509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E0DE7-F55C-8017-9AC7-0A4085AD616F}"/>
              </a:ext>
            </a:extLst>
          </p:cNvPr>
          <p:cNvSpPr>
            <a:spLocks noGrp="1"/>
          </p:cNvSpPr>
          <p:nvPr>
            <p:ph type="title"/>
          </p:nvPr>
        </p:nvSpPr>
        <p:spPr/>
        <p:txBody>
          <a:bodyPr>
            <a:noAutofit/>
          </a:bodyPr>
          <a:lstStyle/>
          <a:p>
            <a:r>
              <a:rPr lang="en-US" sz="1600"/>
              <a:t>THE POWER OF ALPHA PARTICLES</a:t>
            </a:r>
          </a:p>
        </p:txBody>
      </p:sp>
      <p:pic>
        <p:nvPicPr>
          <p:cNvPr id="4" name="Content Placeholder 8" descr="A picture containing orange, close, soup">
            <a:extLst>
              <a:ext uri="{FF2B5EF4-FFF2-40B4-BE49-F238E27FC236}">
                <a16:creationId xmlns:a16="http://schemas.microsoft.com/office/drawing/2014/main" id="{51B3515B-2AC3-2965-2EF7-FA68F05F9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948" y="900203"/>
            <a:ext cx="4921250" cy="3503263"/>
          </a:xfrm>
          <a:prstGeom prst="rect">
            <a:avLst/>
          </a:prstGeom>
        </p:spPr>
      </p:pic>
      <p:sp>
        <p:nvSpPr>
          <p:cNvPr id="6" name="TextBox 5">
            <a:extLst>
              <a:ext uri="{FF2B5EF4-FFF2-40B4-BE49-F238E27FC236}">
                <a16:creationId xmlns:a16="http://schemas.microsoft.com/office/drawing/2014/main" id="{6B1663BF-DDA0-8669-97A0-D147FE44BE62}"/>
              </a:ext>
            </a:extLst>
          </p:cNvPr>
          <p:cNvSpPr txBox="1"/>
          <p:nvPr/>
        </p:nvSpPr>
        <p:spPr>
          <a:xfrm>
            <a:off x="3188208" y="4403466"/>
            <a:ext cx="4572000" cy="215444"/>
          </a:xfrm>
          <a:prstGeom prst="rect">
            <a:avLst/>
          </a:prstGeom>
          <a:noFill/>
        </p:spPr>
        <p:txBody>
          <a:bodyPr wrap="square">
            <a:spAutoFit/>
          </a:bodyPr>
          <a:lstStyle/>
          <a:p>
            <a:r>
              <a:rPr lang="en-US" sz="800">
                <a:solidFill>
                  <a:srgbClr val="054266"/>
                </a:solidFill>
              </a:rPr>
              <a:t>Image Source: http://www.ilradon.com/what-is-radon/</a:t>
            </a:r>
          </a:p>
        </p:txBody>
      </p:sp>
    </p:spTree>
    <p:extLst>
      <p:ext uri="{BB962C8B-B14F-4D97-AF65-F5344CB8AC3E}">
        <p14:creationId xmlns:p14="http://schemas.microsoft.com/office/powerpoint/2010/main" val="146083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5D662-8234-8AF0-F7FF-167145AD0927}"/>
              </a:ext>
            </a:extLst>
          </p:cNvPr>
          <p:cNvSpPr>
            <a:spLocks noGrp="1"/>
          </p:cNvSpPr>
          <p:nvPr>
            <p:ph type="title"/>
          </p:nvPr>
        </p:nvSpPr>
        <p:spPr/>
        <p:txBody>
          <a:bodyPr>
            <a:noAutofit/>
          </a:bodyPr>
          <a:lstStyle/>
          <a:p>
            <a:r>
              <a:rPr lang="en-US" sz="1600" dirty="0"/>
              <a:t>VISUALIZING RADON</a:t>
            </a:r>
          </a:p>
        </p:txBody>
      </p:sp>
      <p:pic>
        <p:nvPicPr>
          <p:cNvPr id="4" name="Online Media 6" title="100 pCi L radon cloud chamber2">
            <a:hlinkClick r:id="" action="ppaction://media"/>
            <a:extLst>
              <a:ext uri="{FF2B5EF4-FFF2-40B4-BE49-F238E27FC236}">
                <a16:creationId xmlns:a16="http://schemas.microsoft.com/office/drawing/2014/main" id="{5880ECBB-50F7-0B54-65C1-7B80894A62EF}"/>
              </a:ext>
            </a:extLst>
          </p:cNvPr>
          <p:cNvPicPr>
            <a:picLocks noRot="1" noChangeAspect="1"/>
          </p:cNvPicPr>
          <p:nvPr>
            <a:videoFile r:link="rId1"/>
          </p:nvPr>
        </p:nvPicPr>
        <p:blipFill>
          <a:blip r:embed="rId4"/>
          <a:stretch>
            <a:fillRect/>
          </a:stretch>
        </p:blipFill>
        <p:spPr>
          <a:xfrm>
            <a:off x="1869501" y="1124923"/>
            <a:ext cx="5404997" cy="3053823"/>
          </a:xfrm>
          <a:prstGeom prst="rect">
            <a:avLst/>
          </a:prstGeom>
        </p:spPr>
      </p:pic>
    </p:spTree>
    <p:extLst>
      <p:ext uri="{BB962C8B-B14F-4D97-AF65-F5344CB8AC3E}">
        <p14:creationId xmlns:p14="http://schemas.microsoft.com/office/powerpoint/2010/main" val="123807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C8832-A014-B6B0-4949-503C9D49E61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5D7C9C8-E3FB-B114-0409-6B946EFA56DB}"/>
              </a:ext>
            </a:extLst>
          </p:cNvPr>
          <p:cNvSpPr>
            <a:spLocks noGrp="1"/>
          </p:cNvSpPr>
          <p:nvPr>
            <p:ph type="title" idx="4294967295"/>
          </p:nvPr>
        </p:nvSpPr>
        <p:spPr>
          <a:xfrm>
            <a:off x="196850" y="1550988"/>
            <a:ext cx="4741863" cy="19605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14300" marR="0" lvl="0" indent="0" algn="l" defTabSz="914400" rtl="0" eaLnBrk="1" fontAlgn="auto" latinLnBrk="0" hangingPunct="1">
              <a:lnSpc>
                <a:spcPct val="100000"/>
              </a:lnSpc>
              <a:spcBef>
                <a:spcPts val="0"/>
              </a:spcBef>
              <a:spcAft>
                <a:spcPts val="0"/>
              </a:spcAft>
              <a:buClr>
                <a:schemeClr val="dk2"/>
              </a:buClr>
              <a:buSzPts val="1800"/>
              <a:buFont typeface="Arial"/>
              <a:buNone/>
              <a:tabLst/>
              <a:defRPr/>
            </a:pPr>
            <a:r>
              <a:rPr kumimoji="0" lang="en-US" sz="4700" b="1" i="0" u="none" strike="noStrike" kern="0" cap="none" spc="0" normalizeH="0" baseline="0" noProof="0" dirty="0">
                <a:ln>
                  <a:noFill/>
                </a:ln>
                <a:solidFill>
                  <a:schemeClr val="bg1"/>
                </a:solidFill>
                <a:effectLst/>
                <a:uLnTx/>
                <a:uFillTx/>
                <a:latin typeface="+mn-lt"/>
                <a:ea typeface="Arial"/>
                <a:cs typeface="Poppins SemiBold" panose="00000700000000000000" pitchFamily="2" charset="0"/>
                <a:sym typeface="Arial"/>
              </a:rPr>
              <a:t>What are the health effects?</a:t>
            </a:r>
          </a:p>
        </p:txBody>
      </p:sp>
    </p:spTree>
    <p:extLst>
      <p:ext uri="{BB962C8B-B14F-4D97-AF65-F5344CB8AC3E}">
        <p14:creationId xmlns:p14="http://schemas.microsoft.com/office/powerpoint/2010/main" val="1138486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4B165D-D492-CB39-5C14-A84C566884B5}"/>
              </a:ext>
            </a:extLst>
          </p:cNvPr>
          <p:cNvSpPr>
            <a:spLocks noGrp="1"/>
          </p:cNvSpPr>
          <p:nvPr>
            <p:ph type="title"/>
          </p:nvPr>
        </p:nvSpPr>
        <p:spPr/>
        <p:txBody>
          <a:bodyPr>
            <a:noAutofit/>
          </a:bodyPr>
          <a:lstStyle/>
          <a:p>
            <a:r>
              <a:rPr lang="en-US" sz="1600"/>
              <a:t>HEALTH EFFECTS OF RADON EXPOSURE</a:t>
            </a:r>
          </a:p>
        </p:txBody>
      </p:sp>
      <p:sp>
        <p:nvSpPr>
          <p:cNvPr id="4" name="Text Placeholder 3">
            <a:extLst>
              <a:ext uri="{FF2B5EF4-FFF2-40B4-BE49-F238E27FC236}">
                <a16:creationId xmlns:a16="http://schemas.microsoft.com/office/drawing/2014/main" id="{1BA3E0C9-6A6F-C66C-1546-8887F831D179}"/>
              </a:ext>
            </a:extLst>
          </p:cNvPr>
          <p:cNvSpPr>
            <a:spLocks noGrp="1"/>
          </p:cNvSpPr>
          <p:nvPr>
            <p:ph type="body" idx="1"/>
          </p:nvPr>
        </p:nvSpPr>
        <p:spPr>
          <a:xfrm>
            <a:off x="311700" y="911109"/>
            <a:ext cx="3984255" cy="3321282"/>
          </a:xfrm>
        </p:spPr>
        <p:txBody>
          <a:bodyPr>
            <a:normAutofit/>
          </a:bodyPr>
          <a:lstStyle/>
          <a:p>
            <a:pPr algn="just"/>
            <a:r>
              <a:rPr lang="en-US" sz="1600">
                <a:latin typeface="+mj-lt"/>
                <a:cs typeface="Poppins"/>
              </a:rPr>
              <a:t>Prolonged exposure to elevated radon levels may increase a person’s risk of developing </a:t>
            </a:r>
            <a:r>
              <a:rPr lang="en-US" sz="1600" b="1">
                <a:solidFill>
                  <a:srgbClr val="FF0000"/>
                </a:solidFill>
                <a:latin typeface="+mj-lt"/>
                <a:cs typeface="Poppins"/>
              </a:rPr>
              <a:t>LUNG CANCER</a:t>
            </a:r>
            <a:r>
              <a:rPr lang="en-US" sz="1600">
                <a:latin typeface="+mj-lt"/>
                <a:cs typeface="Poppins"/>
              </a:rPr>
              <a:t>.</a:t>
            </a:r>
          </a:p>
          <a:p>
            <a:pPr algn="just"/>
            <a:endParaRPr lang="en-US" sz="1600">
              <a:latin typeface="+mj-lt"/>
            </a:endParaRPr>
          </a:p>
          <a:p>
            <a:pPr algn="just"/>
            <a:r>
              <a:rPr lang="en-US" sz="1600">
                <a:latin typeface="+mj-lt"/>
              </a:rPr>
              <a:t>There are </a:t>
            </a:r>
            <a:r>
              <a:rPr lang="en-US" sz="1600" b="1" u="sng">
                <a:latin typeface="+mj-lt"/>
              </a:rPr>
              <a:t>NO</a:t>
            </a:r>
            <a:r>
              <a:rPr lang="en-US" sz="1600">
                <a:latin typeface="+mj-lt"/>
              </a:rPr>
              <a:t> immediate health effects from exposure and radon gas itself does not cause any symptoms.</a:t>
            </a:r>
          </a:p>
          <a:p>
            <a:pPr algn="just"/>
            <a:endParaRPr lang="en-US" sz="1600">
              <a:latin typeface="+mj-lt"/>
            </a:endParaRPr>
          </a:p>
          <a:p>
            <a:pPr algn="just"/>
            <a:r>
              <a:rPr lang="en-US" sz="1600">
                <a:latin typeface="+mj-lt"/>
              </a:rPr>
              <a:t>The radiation created by the natural decay process damages lung cells and DNA.</a:t>
            </a:r>
          </a:p>
          <a:p>
            <a:pPr marL="0" indent="0">
              <a:buNone/>
            </a:pPr>
            <a:endParaRPr lang="en-US" sz="1200"/>
          </a:p>
        </p:txBody>
      </p:sp>
      <p:pic>
        <p:nvPicPr>
          <p:cNvPr id="5" name="Content Placeholder 8" descr="Diagram">
            <a:extLst>
              <a:ext uri="{FF2B5EF4-FFF2-40B4-BE49-F238E27FC236}">
                <a16:creationId xmlns:a16="http://schemas.microsoft.com/office/drawing/2014/main" id="{06131E77-7267-2681-9F29-80772CE3E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261" y="905774"/>
            <a:ext cx="4267060" cy="3200296"/>
          </a:xfrm>
          <a:prstGeom prst="rect">
            <a:avLst/>
          </a:prstGeom>
          <a:noFill/>
          <a:ln>
            <a:noFill/>
          </a:ln>
        </p:spPr>
      </p:pic>
      <p:sp>
        <p:nvSpPr>
          <p:cNvPr id="6" name="TextBox 5">
            <a:extLst>
              <a:ext uri="{FF2B5EF4-FFF2-40B4-BE49-F238E27FC236}">
                <a16:creationId xmlns:a16="http://schemas.microsoft.com/office/drawing/2014/main" id="{0CA0DCC7-A8F1-9EFB-73BE-83E680D9C139}"/>
              </a:ext>
            </a:extLst>
          </p:cNvPr>
          <p:cNvSpPr txBox="1"/>
          <p:nvPr/>
        </p:nvSpPr>
        <p:spPr>
          <a:xfrm>
            <a:off x="4572000" y="4265718"/>
            <a:ext cx="5181600" cy="215444"/>
          </a:xfrm>
          <a:prstGeom prst="rect">
            <a:avLst/>
          </a:prstGeom>
          <a:noFill/>
          <a:ln>
            <a:noFill/>
          </a:ln>
        </p:spPr>
        <p:txBody>
          <a:bodyPr wrap="square" rtlCol="0">
            <a:spAutoFit/>
          </a:bodyPr>
          <a:lstStyle/>
          <a:p>
            <a:r>
              <a:rPr lang="en-US" sz="800"/>
              <a:t>Image Source: https://www.bfs.de/EN/topics/ion/environment/radon/effects/effects_node.html</a:t>
            </a:r>
          </a:p>
        </p:txBody>
      </p:sp>
    </p:spTree>
    <p:extLst>
      <p:ext uri="{BB962C8B-B14F-4D97-AF65-F5344CB8AC3E}">
        <p14:creationId xmlns:p14="http://schemas.microsoft.com/office/powerpoint/2010/main" val="4119659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39688-4827-5C35-A707-85D79533A103}"/>
              </a:ext>
            </a:extLst>
          </p:cNvPr>
          <p:cNvSpPr>
            <a:spLocks noGrp="1"/>
          </p:cNvSpPr>
          <p:nvPr>
            <p:ph type="title"/>
          </p:nvPr>
        </p:nvSpPr>
        <p:spPr/>
        <p:txBody>
          <a:bodyPr>
            <a:noAutofit/>
          </a:bodyPr>
          <a:lstStyle/>
          <a:p>
            <a:r>
              <a:rPr lang="en-US" sz="1600"/>
              <a:t>RADIATION TYPES</a:t>
            </a:r>
          </a:p>
        </p:txBody>
      </p:sp>
      <p:pic>
        <p:nvPicPr>
          <p:cNvPr id="7" name="Content Placeholder 10" descr="Types of Radiation chart">
            <a:extLst>
              <a:ext uri="{FF2B5EF4-FFF2-40B4-BE49-F238E27FC236}">
                <a16:creationId xmlns:a16="http://schemas.microsoft.com/office/drawing/2014/main" id="{10020375-27F3-0662-57C4-799F191813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94854" y="682130"/>
            <a:ext cx="6954292" cy="3611620"/>
          </a:xfrm>
          <a:prstGeom prst="rect">
            <a:avLst/>
          </a:prstGeom>
        </p:spPr>
      </p:pic>
      <p:sp>
        <p:nvSpPr>
          <p:cNvPr id="8" name="TextBox 7">
            <a:extLst>
              <a:ext uri="{FF2B5EF4-FFF2-40B4-BE49-F238E27FC236}">
                <a16:creationId xmlns:a16="http://schemas.microsoft.com/office/drawing/2014/main" id="{421F84CA-A24B-08C1-7ACF-FAADD3D1AF74}"/>
              </a:ext>
            </a:extLst>
          </p:cNvPr>
          <p:cNvSpPr txBox="1"/>
          <p:nvPr/>
        </p:nvSpPr>
        <p:spPr>
          <a:xfrm>
            <a:off x="2665361" y="4302376"/>
            <a:ext cx="4935211" cy="215444"/>
          </a:xfrm>
          <a:prstGeom prst="rect">
            <a:avLst/>
          </a:prstGeom>
          <a:noFill/>
          <a:ln>
            <a:noFill/>
          </a:ln>
        </p:spPr>
        <p:txBody>
          <a:bodyPr wrap="square" rtlCol="0">
            <a:spAutoFit/>
          </a:bodyPr>
          <a:lstStyle/>
          <a:p>
            <a:r>
              <a:rPr lang="en-US" sz="800">
                <a:solidFill>
                  <a:srgbClr val="054266"/>
                </a:solidFill>
              </a:rPr>
              <a:t>Image Source: https://aaaradontesting.com/where-does-radon-gas-come-from/</a:t>
            </a:r>
          </a:p>
        </p:txBody>
      </p:sp>
    </p:spTree>
    <p:extLst>
      <p:ext uri="{BB962C8B-B14F-4D97-AF65-F5344CB8AC3E}">
        <p14:creationId xmlns:p14="http://schemas.microsoft.com/office/powerpoint/2010/main" val="3079002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F5258-EB8C-DB78-F7E7-2CD0DF67AA17}"/>
              </a:ext>
            </a:extLst>
          </p:cNvPr>
          <p:cNvSpPr>
            <a:spLocks noGrp="1"/>
          </p:cNvSpPr>
          <p:nvPr>
            <p:ph type="title"/>
          </p:nvPr>
        </p:nvSpPr>
        <p:spPr/>
        <p:txBody>
          <a:bodyPr>
            <a:noAutofit/>
          </a:bodyPr>
          <a:lstStyle/>
          <a:p>
            <a:r>
              <a:rPr lang="en-US" sz="1600"/>
              <a:t>LUNG CANCER FACTS</a:t>
            </a:r>
          </a:p>
        </p:txBody>
      </p:sp>
      <p:sp>
        <p:nvSpPr>
          <p:cNvPr id="3" name="Text Placeholder 2">
            <a:extLst>
              <a:ext uri="{FF2B5EF4-FFF2-40B4-BE49-F238E27FC236}">
                <a16:creationId xmlns:a16="http://schemas.microsoft.com/office/drawing/2014/main" id="{EC185DE9-2C1E-BE1C-A2B7-7826A938680F}"/>
              </a:ext>
            </a:extLst>
          </p:cNvPr>
          <p:cNvSpPr>
            <a:spLocks noGrp="1"/>
          </p:cNvSpPr>
          <p:nvPr>
            <p:ph type="body" idx="1"/>
          </p:nvPr>
        </p:nvSpPr>
        <p:spPr>
          <a:xfrm>
            <a:off x="375602" y="1313102"/>
            <a:ext cx="3949749" cy="2517296"/>
          </a:xfrm>
        </p:spPr>
        <p:txBody>
          <a:bodyPr>
            <a:normAutofit fontScale="92500" lnSpcReduction="10000"/>
          </a:bodyPr>
          <a:lstStyle/>
          <a:p>
            <a:pPr algn="just"/>
            <a:r>
              <a:rPr lang="en-US" sz="1600">
                <a:latin typeface="+mj-lt"/>
              </a:rPr>
              <a:t>Despite decreasing smoking rates, lung cancer remains the leading cause of cancer deaths</a:t>
            </a:r>
            <a:r>
              <a:rPr lang="en-US" sz="1600" baseline="30000">
                <a:latin typeface="+mj-lt"/>
              </a:rPr>
              <a:t>*</a:t>
            </a:r>
            <a:r>
              <a:rPr lang="en-US" sz="1600">
                <a:latin typeface="+mj-lt"/>
              </a:rPr>
              <a:t>.</a:t>
            </a:r>
          </a:p>
          <a:p>
            <a:pPr marL="0" indent="0" algn="just">
              <a:buNone/>
            </a:pPr>
            <a:endParaRPr lang="en-US" sz="1600">
              <a:latin typeface="+mj-lt"/>
            </a:endParaRPr>
          </a:p>
          <a:p>
            <a:pPr algn="just"/>
            <a:r>
              <a:rPr lang="en-US" sz="1600">
                <a:latin typeface="+mj-lt"/>
                <a:cs typeface="Poppins"/>
              </a:rPr>
              <a:t>The Centers for Disease Control and Prevention (CDC) estimates that 80-90% of lung cancer deaths are linked to smoking, leaving 10-20% of lung cancers in those </a:t>
            </a:r>
            <a:r>
              <a:rPr lang="en-US" sz="1600" dirty="0">
                <a:latin typeface="+mj-lt"/>
                <a:cs typeface="Poppins"/>
              </a:rPr>
              <a:t>who have never smoked.</a:t>
            </a:r>
            <a:endParaRPr lang="en-US" sz="1600" dirty="0">
              <a:cs typeface="Poppins"/>
            </a:endParaRPr>
          </a:p>
        </p:txBody>
      </p:sp>
      <p:pic>
        <p:nvPicPr>
          <p:cNvPr id="4" name="Content Placeholder 9" descr="A picture containing diagram">
            <a:extLst>
              <a:ext uri="{FF2B5EF4-FFF2-40B4-BE49-F238E27FC236}">
                <a16:creationId xmlns:a16="http://schemas.microsoft.com/office/drawing/2014/main" id="{9A99399B-A360-EEAF-4F94-0B352B8540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7575" y="596300"/>
            <a:ext cx="4105761" cy="2155525"/>
          </a:xfrm>
          <a:prstGeom prst="rect">
            <a:avLst/>
          </a:prstGeom>
        </p:spPr>
      </p:pic>
      <p:pic>
        <p:nvPicPr>
          <p:cNvPr id="5" name="Content Placeholder 4" descr="Radon death statistics.">
            <a:extLst>
              <a:ext uri="{FF2B5EF4-FFF2-40B4-BE49-F238E27FC236}">
                <a16:creationId xmlns:a16="http://schemas.microsoft.com/office/drawing/2014/main" id="{2F53B52F-1272-C3F3-42B7-A35B2F54B95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827981" y="2571750"/>
            <a:ext cx="3067579" cy="1904164"/>
          </a:xfrm>
          <a:prstGeom prst="rect">
            <a:avLst/>
          </a:prstGeom>
        </p:spPr>
      </p:pic>
      <p:sp>
        <p:nvSpPr>
          <p:cNvPr id="6" name="TextBox 5">
            <a:extLst>
              <a:ext uri="{FF2B5EF4-FFF2-40B4-BE49-F238E27FC236}">
                <a16:creationId xmlns:a16="http://schemas.microsoft.com/office/drawing/2014/main" id="{77BC661A-3303-FDA6-5E51-B3D5C100912D}"/>
              </a:ext>
            </a:extLst>
          </p:cNvPr>
          <p:cNvSpPr txBox="1"/>
          <p:nvPr/>
        </p:nvSpPr>
        <p:spPr>
          <a:xfrm>
            <a:off x="224050" y="4562325"/>
            <a:ext cx="4301971" cy="215444"/>
          </a:xfrm>
          <a:prstGeom prst="rect">
            <a:avLst/>
          </a:prstGeom>
          <a:noFill/>
        </p:spPr>
        <p:txBody>
          <a:bodyPr wrap="square" lIns="91440" tIns="45720" rIns="91440" bIns="45720" rtlCol="0" anchor="t">
            <a:spAutoFit/>
          </a:bodyPr>
          <a:lstStyle/>
          <a:p>
            <a:r>
              <a:rPr lang="en-US" sz="800" i="1"/>
              <a:t>*2023 CDC data - https://gis.cdc.gov/Cancer/USCS/#/AtAGlance/</a:t>
            </a:r>
          </a:p>
        </p:txBody>
      </p:sp>
    </p:spTree>
    <p:extLst>
      <p:ext uri="{BB962C8B-B14F-4D97-AF65-F5344CB8AC3E}">
        <p14:creationId xmlns:p14="http://schemas.microsoft.com/office/powerpoint/2010/main" val="3586580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FD92CF5-35FE-F917-A8B8-A87F763E8E3D}"/>
              </a:ext>
            </a:extLst>
          </p:cNvPr>
          <p:cNvSpPr>
            <a:spLocks noGrp="1"/>
          </p:cNvSpPr>
          <p:nvPr>
            <p:ph type="title" idx="4294967295"/>
          </p:nvPr>
        </p:nvSpPr>
        <p:spPr>
          <a:xfrm>
            <a:off x="444500" y="1085850"/>
            <a:ext cx="4741863" cy="2971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14300" marR="0" lvl="0" indent="0" algn="l" defTabSz="914400" rtl="0" eaLnBrk="1" fontAlgn="auto" latinLnBrk="0" hangingPunct="1">
              <a:lnSpc>
                <a:spcPct val="100000"/>
              </a:lnSpc>
              <a:spcBef>
                <a:spcPts val="0"/>
              </a:spcBef>
              <a:spcAft>
                <a:spcPts val="0"/>
              </a:spcAft>
              <a:buClr>
                <a:schemeClr val="dk2"/>
              </a:buClr>
              <a:buSzPts val="1800"/>
              <a:buFont typeface="Arial"/>
              <a:buNone/>
              <a:tabLst/>
              <a:defRPr/>
            </a:pPr>
            <a:r>
              <a:rPr kumimoji="0" lang="en-US" sz="4700" b="1" i="0" u="none" strike="noStrike" kern="0" cap="none" spc="0" normalizeH="0" baseline="0" noProof="0" dirty="0">
                <a:ln>
                  <a:noFill/>
                </a:ln>
                <a:solidFill>
                  <a:schemeClr val="bg1"/>
                </a:solidFill>
                <a:effectLst/>
                <a:uLnTx/>
                <a:uFillTx/>
                <a:latin typeface="+mn-lt"/>
                <a:ea typeface="Arial"/>
                <a:cs typeface="Poppins SemiBold" panose="00000700000000000000" pitchFamily="2" charset="0"/>
                <a:sym typeface="Poppins SemiBold"/>
              </a:rPr>
              <a:t>Radon measurement &amp; mitigation basics</a:t>
            </a:r>
          </a:p>
          <a:p>
            <a:pPr marL="114300" marR="0" lvl="0" indent="0" algn="l" defTabSz="914400" rtl="0" eaLnBrk="1" fontAlgn="auto" latinLnBrk="0" hangingPunct="1">
              <a:lnSpc>
                <a:spcPct val="100000"/>
              </a:lnSpc>
              <a:spcBef>
                <a:spcPts val="0"/>
              </a:spcBef>
              <a:spcAft>
                <a:spcPts val="0"/>
              </a:spcAft>
              <a:buClr>
                <a:schemeClr val="dk2"/>
              </a:buClr>
              <a:buSzPts val="1800"/>
              <a:buFont typeface="Arial"/>
              <a:buNone/>
              <a:tabLst/>
              <a:defRPr/>
            </a:pPr>
            <a:endParaRPr kumimoji="0" lang="en-US" sz="4700" b="1" i="0" u="none" strike="noStrike" kern="0" cap="none" spc="0" normalizeH="0" baseline="0" noProof="0" dirty="0">
              <a:ln>
                <a:noFill/>
              </a:ln>
              <a:solidFill>
                <a:schemeClr val="bg1"/>
              </a:solidFill>
              <a:effectLst/>
              <a:uLnTx/>
              <a:uFillTx/>
              <a:latin typeface="+mn-lt"/>
              <a:ea typeface="Arial"/>
              <a:cs typeface="Poppins SemiBold" panose="00000700000000000000" pitchFamily="2" charset="0"/>
              <a:sym typeface="Arial"/>
            </a:endParaRPr>
          </a:p>
        </p:txBody>
      </p:sp>
    </p:spTree>
    <p:extLst>
      <p:ext uri="{BB962C8B-B14F-4D97-AF65-F5344CB8AC3E}">
        <p14:creationId xmlns:p14="http://schemas.microsoft.com/office/powerpoint/2010/main" val="2240865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FE30DE-86F4-60B0-B0BD-FEB17E7858D4}"/>
              </a:ext>
            </a:extLst>
          </p:cNvPr>
          <p:cNvSpPr>
            <a:spLocks noGrp="1"/>
          </p:cNvSpPr>
          <p:nvPr>
            <p:ph type="title"/>
          </p:nvPr>
        </p:nvSpPr>
        <p:spPr/>
        <p:txBody>
          <a:bodyPr>
            <a:noAutofit/>
          </a:bodyPr>
          <a:lstStyle/>
          <a:p>
            <a:r>
              <a:rPr lang="en-US" sz="1600"/>
              <a:t>ACTION LEVEL FOR RADON IN AIR</a:t>
            </a:r>
          </a:p>
        </p:txBody>
      </p:sp>
      <p:sp>
        <p:nvSpPr>
          <p:cNvPr id="4" name="Text Placeholder 3">
            <a:extLst>
              <a:ext uri="{FF2B5EF4-FFF2-40B4-BE49-F238E27FC236}">
                <a16:creationId xmlns:a16="http://schemas.microsoft.com/office/drawing/2014/main" id="{58A2A9D5-86D2-4990-DD0F-07DC3B9A72EC}"/>
              </a:ext>
            </a:extLst>
          </p:cNvPr>
          <p:cNvSpPr>
            <a:spLocks noGrp="1"/>
          </p:cNvSpPr>
          <p:nvPr>
            <p:ph type="body" idx="1"/>
          </p:nvPr>
        </p:nvSpPr>
        <p:spPr/>
        <p:txBody>
          <a:bodyPr>
            <a:normAutofit/>
          </a:bodyPr>
          <a:lstStyle/>
          <a:p>
            <a:pPr marL="0" indent="0" algn="ctr" fontAlgn="base">
              <a:buNone/>
            </a:pPr>
            <a:endParaRPr lang="en-US" sz="1600">
              <a:latin typeface="+mj-lt"/>
              <a:cs typeface="Poppins"/>
            </a:endParaRPr>
          </a:p>
          <a:p>
            <a:pPr marL="0" indent="0" algn="ctr">
              <a:lnSpc>
                <a:spcPct val="114999"/>
              </a:lnSpc>
              <a:buNone/>
            </a:pPr>
            <a:endParaRPr lang="en-US" sz="1600">
              <a:latin typeface="+mj-lt"/>
              <a:cs typeface="Poppins"/>
            </a:endParaRPr>
          </a:p>
          <a:p>
            <a:pPr marL="0" indent="0" algn="ctr">
              <a:lnSpc>
                <a:spcPct val="114999"/>
              </a:lnSpc>
              <a:buNone/>
            </a:pPr>
            <a:r>
              <a:rPr lang="en-US" sz="1600" b="0" i="0" u="none" strike="noStrike">
                <a:effectLst/>
                <a:latin typeface="+mj-lt"/>
                <a:cs typeface="Poppins"/>
              </a:rPr>
              <a:t>The Environmental Protection Agency’s (EPA) established </a:t>
            </a:r>
            <a:r>
              <a:rPr lang="en-US" sz="1600" b="1" i="0" u="none" strike="noStrike">
                <a:effectLst/>
                <a:latin typeface="+mj-lt"/>
                <a:cs typeface="Poppins"/>
              </a:rPr>
              <a:t>action level</a:t>
            </a:r>
            <a:r>
              <a:rPr lang="en-US" sz="1600" b="0" i="0" u="none" strike="noStrike">
                <a:effectLst/>
                <a:latin typeface="+mj-lt"/>
                <a:cs typeface="Poppins"/>
              </a:rPr>
              <a:t> for radon in air is:</a:t>
            </a:r>
            <a:r>
              <a:rPr lang="en-US" sz="1600" b="0" i="0">
                <a:effectLst/>
                <a:latin typeface="+mj-lt"/>
                <a:cs typeface="Poppins"/>
              </a:rPr>
              <a:t>​</a:t>
            </a:r>
            <a:endParaRPr lang="en-US">
              <a:cs typeface="Poppins"/>
            </a:endParaRPr>
          </a:p>
          <a:p>
            <a:pPr marL="0" indent="0" algn="ctr" rtl="0" fontAlgn="base">
              <a:buNone/>
            </a:pPr>
            <a:r>
              <a:rPr lang="en-US" sz="1600" b="1" i="0" u="none" strike="noStrike">
                <a:solidFill>
                  <a:srgbClr val="FF0000"/>
                </a:solidFill>
                <a:effectLst/>
                <a:latin typeface="+mj-lt"/>
                <a:cs typeface="Poppins"/>
              </a:rPr>
              <a:t>4.0 </a:t>
            </a:r>
            <a:r>
              <a:rPr lang="en-US" sz="1600" b="1" i="0" u="none" strike="noStrike" err="1">
                <a:solidFill>
                  <a:srgbClr val="FF0000"/>
                </a:solidFill>
                <a:effectLst/>
                <a:latin typeface="+mj-lt"/>
                <a:cs typeface="Poppins"/>
              </a:rPr>
              <a:t>pCi</a:t>
            </a:r>
            <a:r>
              <a:rPr lang="en-US" sz="1600" b="1" i="0" u="none" strike="noStrike">
                <a:solidFill>
                  <a:srgbClr val="FF0000"/>
                </a:solidFill>
                <a:effectLst/>
                <a:latin typeface="+mj-lt"/>
                <a:cs typeface="Poppins"/>
              </a:rPr>
              <a:t>/L</a:t>
            </a:r>
            <a:r>
              <a:rPr lang="en-US" sz="1600" b="1" i="0" u="none" strike="noStrike">
                <a:effectLst/>
                <a:latin typeface="+mj-lt"/>
                <a:cs typeface="Poppins"/>
              </a:rPr>
              <a:t>*</a:t>
            </a:r>
            <a:r>
              <a:rPr lang="en-US" sz="1600" b="0" i="0">
                <a:effectLst/>
                <a:latin typeface="+mj-lt"/>
                <a:cs typeface="Poppins"/>
              </a:rPr>
              <a:t>​</a:t>
            </a:r>
          </a:p>
          <a:p>
            <a:pPr marL="0" indent="0" algn="ctr" rtl="0" fontAlgn="base">
              <a:buNone/>
            </a:pPr>
            <a:r>
              <a:rPr lang="en-US" sz="1400" b="0" u="none" strike="noStrike">
                <a:effectLst/>
                <a:latin typeface="+mj-lt"/>
                <a:cs typeface="Poppins"/>
              </a:rPr>
              <a:t>*This is </a:t>
            </a:r>
            <a:r>
              <a:rPr lang="en-US" sz="1400" b="1" u="none" strike="noStrike">
                <a:effectLst/>
                <a:latin typeface="+mj-lt"/>
                <a:cs typeface="Poppins"/>
              </a:rPr>
              <a:t>NOT</a:t>
            </a:r>
            <a:r>
              <a:rPr lang="en-US" sz="1400" b="0" u="none" strike="noStrike">
                <a:effectLst/>
                <a:latin typeface="+mj-lt"/>
                <a:cs typeface="Poppins"/>
              </a:rPr>
              <a:t> a health-based value.</a:t>
            </a:r>
            <a:r>
              <a:rPr lang="en-US" sz="1400" b="0">
                <a:effectLst/>
                <a:latin typeface="+mj-lt"/>
                <a:cs typeface="Poppins"/>
              </a:rPr>
              <a:t>​</a:t>
            </a:r>
          </a:p>
          <a:p>
            <a:pPr marL="0" indent="0" algn="ctr" rtl="0" fontAlgn="base">
              <a:buNone/>
            </a:pPr>
            <a:r>
              <a:rPr lang="en-US" sz="1600" b="0" i="0">
                <a:effectLst/>
                <a:latin typeface="+mj-lt"/>
                <a:cs typeface="Poppins"/>
              </a:rPr>
              <a:t>​</a:t>
            </a:r>
          </a:p>
          <a:p>
            <a:pPr marL="0" indent="0" algn="ctr" rtl="0" fontAlgn="base">
              <a:buNone/>
            </a:pPr>
            <a:r>
              <a:rPr lang="en-US" sz="1600" b="0" i="1" u="none" strike="noStrike">
                <a:effectLst/>
                <a:latin typeface="+mj-lt"/>
                <a:cs typeface="Poppins"/>
              </a:rPr>
              <a:t>The World Health Organization (WHO) has a more conservative action level of </a:t>
            </a:r>
            <a:r>
              <a:rPr lang="en-US" sz="1600" b="1" i="1" u="none" strike="noStrike">
                <a:effectLst/>
                <a:latin typeface="+mj-lt"/>
                <a:cs typeface="Poppins"/>
              </a:rPr>
              <a:t>2.7 </a:t>
            </a:r>
            <a:r>
              <a:rPr lang="en-US" sz="1600" b="1" i="1" u="none" strike="noStrike" err="1">
                <a:effectLst/>
                <a:latin typeface="+mj-lt"/>
                <a:cs typeface="Poppins"/>
              </a:rPr>
              <a:t>pCi</a:t>
            </a:r>
            <a:r>
              <a:rPr lang="en-US" sz="1600" b="1" i="1" u="none" strike="noStrike">
                <a:effectLst/>
                <a:latin typeface="+mj-lt"/>
                <a:cs typeface="Poppins"/>
              </a:rPr>
              <a:t>/L</a:t>
            </a:r>
            <a:r>
              <a:rPr lang="en-US" sz="1600" b="0" i="0">
                <a:effectLst/>
                <a:latin typeface="+mj-lt"/>
                <a:cs typeface="Poppins"/>
              </a:rPr>
              <a:t>​</a:t>
            </a:r>
          </a:p>
          <a:p>
            <a:pPr marL="0" indent="0" algn="ctr" rtl="0" fontAlgn="base">
              <a:buNone/>
            </a:pPr>
            <a:r>
              <a:rPr lang="en-US" sz="1600" b="0" i="0">
                <a:effectLst/>
                <a:latin typeface="+mj-lt"/>
                <a:cs typeface="Poppins"/>
              </a:rPr>
              <a:t>​</a:t>
            </a:r>
          </a:p>
          <a:p>
            <a:pPr marL="0" indent="0" algn="ctr" rtl="0" fontAlgn="base">
              <a:buNone/>
            </a:pPr>
            <a:r>
              <a:rPr lang="en-US" sz="1600" b="0" i="0">
                <a:effectLst/>
                <a:latin typeface="+mj-lt"/>
                <a:cs typeface="Poppins"/>
              </a:rPr>
              <a:t>​</a:t>
            </a:r>
          </a:p>
          <a:p>
            <a:pPr marL="0" indent="0" algn="ctr" rtl="0" fontAlgn="base">
              <a:buNone/>
            </a:pPr>
            <a:r>
              <a:rPr lang="en-US" sz="1600" b="0" i="0" u="none" strike="noStrike">
                <a:effectLst/>
                <a:latin typeface="+mj-lt"/>
                <a:cs typeface="Poppins"/>
              </a:rPr>
              <a:t>At levels of 4.0 </a:t>
            </a:r>
            <a:r>
              <a:rPr lang="en-US" sz="1600" b="0" i="0" u="none" strike="noStrike" err="1">
                <a:effectLst/>
                <a:latin typeface="+mj-lt"/>
                <a:cs typeface="Poppins"/>
              </a:rPr>
              <a:t>pCi</a:t>
            </a:r>
            <a:r>
              <a:rPr lang="en-US" sz="1600" b="0" i="0" u="none" strike="noStrike">
                <a:effectLst/>
                <a:latin typeface="+mj-lt"/>
                <a:cs typeface="Poppins"/>
              </a:rPr>
              <a:t>/L or higher, the EPA recommends measures be taken to effectively reduce radon levels thereby decreasing the risk of developing lung cancer.</a:t>
            </a:r>
            <a:endParaRPr lang="en-US" sz="1600" b="0" i="0">
              <a:effectLst/>
              <a:latin typeface="+mj-lt"/>
              <a:cs typeface="Poppins"/>
            </a:endParaRPr>
          </a:p>
        </p:txBody>
      </p:sp>
    </p:spTree>
    <p:extLst>
      <p:ext uri="{BB962C8B-B14F-4D97-AF65-F5344CB8AC3E}">
        <p14:creationId xmlns:p14="http://schemas.microsoft.com/office/powerpoint/2010/main" val="679528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8294-2E03-E905-E555-5249354981F1}"/>
              </a:ext>
            </a:extLst>
          </p:cNvPr>
          <p:cNvSpPr>
            <a:spLocks noGrp="1"/>
          </p:cNvSpPr>
          <p:nvPr>
            <p:ph type="title"/>
          </p:nvPr>
        </p:nvSpPr>
        <p:spPr/>
        <p:txBody>
          <a:bodyPr>
            <a:noAutofit/>
          </a:bodyPr>
          <a:lstStyle/>
          <a:p>
            <a:r>
              <a:rPr lang="en-US" sz="1600"/>
              <a:t>TESTING IS THE ONLY WAY TO KNOW</a:t>
            </a:r>
          </a:p>
        </p:txBody>
      </p:sp>
      <p:grpSp>
        <p:nvGrpSpPr>
          <p:cNvPr id="4" name="Group 3">
            <a:extLst>
              <a:ext uri="{FF2B5EF4-FFF2-40B4-BE49-F238E27FC236}">
                <a16:creationId xmlns:a16="http://schemas.microsoft.com/office/drawing/2014/main" id="{8F7BFCA5-83A2-9AB1-EB7D-F2C4B579B0E5}"/>
              </a:ext>
              <a:ext uri="{C183D7F6-B498-43B3-948B-1728B52AA6E4}">
                <adec:decorative xmlns:adec="http://schemas.microsoft.com/office/drawing/2017/decorative" val="1"/>
              </a:ext>
            </a:extLst>
          </p:cNvPr>
          <p:cNvGrpSpPr/>
          <p:nvPr/>
        </p:nvGrpSpPr>
        <p:grpSpPr>
          <a:xfrm>
            <a:off x="1469605" y="828519"/>
            <a:ext cx="6443004" cy="3633030"/>
            <a:chOff x="2201124" y="1766656"/>
            <a:chExt cx="7789751" cy="4378953"/>
          </a:xfrm>
        </p:grpSpPr>
        <p:pic>
          <p:nvPicPr>
            <p:cNvPr id="5" name="Picture 4">
              <a:extLst>
                <a:ext uri="{FF2B5EF4-FFF2-40B4-BE49-F238E27FC236}">
                  <a16:creationId xmlns:a16="http://schemas.microsoft.com/office/drawing/2014/main" id="{DB1F5184-4933-ADF5-AF15-DEE88FC73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124" y="1766656"/>
              <a:ext cx="7789751" cy="4378953"/>
            </a:xfrm>
            <a:prstGeom prst="rect">
              <a:avLst/>
            </a:prstGeom>
          </p:spPr>
        </p:pic>
        <p:grpSp>
          <p:nvGrpSpPr>
            <p:cNvPr id="6" name="Group 5">
              <a:extLst>
                <a:ext uri="{FF2B5EF4-FFF2-40B4-BE49-F238E27FC236}">
                  <a16:creationId xmlns:a16="http://schemas.microsoft.com/office/drawing/2014/main" id="{8B312031-5A56-329F-403F-94347F6BE775}"/>
                </a:ext>
              </a:extLst>
            </p:cNvPr>
            <p:cNvGrpSpPr/>
            <p:nvPr/>
          </p:nvGrpSpPr>
          <p:grpSpPr>
            <a:xfrm>
              <a:off x="6431133" y="3560404"/>
              <a:ext cx="2574019" cy="731720"/>
              <a:chOff x="6431133" y="3560404"/>
              <a:chExt cx="2574019" cy="731720"/>
            </a:xfrm>
          </p:grpSpPr>
          <p:sp>
            <p:nvSpPr>
              <p:cNvPr id="7" name="Callout: Bent Line 6">
                <a:extLst>
                  <a:ext uri="{FF2B5EF4-FFF2-40B4-BE49-F238E27FC236}">
                    <a16:creationId xmlns:a16="http://schemas.microsoft.com/office/drawing/2014/main" id="{06799E9C-74E9-7361-9B7A-81779E5215F0}"/>
                  </a:ext>
                </a:extLst>
              </p:cNvPr>
              <p:cNvSpPr/>
              <p:nvPr/>
            </p:nvSpPr>
            <p:spPr>
              <a:xfrm>
                <a:off x="6431133" y="3560404"/>
                <a:ext cx="940024" cy="487813"/>
              </a:xfrm>
              <a:prstGeom prst="borderCallout2">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1"/>
                    </a:solidFill>
                  </a:rPr>
                  <a:t>1.3 pCi/L</a:t>
                </a:r>
                <a:endParaRPr lang="en-US" sz="1200" b="1">
                  <a:solidFill>
                    <a:schemeClr val="tx1"/>
                  </a:solidFill>
                  <a:cs typeface="Arial"/>
                </a:endParaRPr>
              </a:p>
            </p:txBody>
          </p:sp>
          <p:sp>
            <p:nvSpPr>
              <p:cNvPr id="8" name="Callout: Bent Line 7">
                <a:extLst>
                  <a:ext uri="{FF2B5EF4-FFF2-40B4-BE49-F238E27FC236}">
                    <a16:creationId xmlns:a16="http://schemas.microsoft.com/office/drawing/2014/main" id="{A11066DC-9164-E58F-DF15-78182F2B2D95}"/>
                  </a:ext>
                </a:extLst>
              </p:cNvPr>
              <p:cNvSpPr/>
              <p:nvPr/>
            </p:nvSpPr>
            <p:spPr>
              <a:xfrm>
                <a:off x="8065128" y="3804311"/>
                <a:ext cx="940024" cy="487813"/>
              </a:xfrm>
              <a:prstGeom prst="borderCallout2">
                <a:avLst/>
              </a:prstGeom>
              <a:solidFill>
                <a:srgbClr val="FA968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1"/>
                    </a:solidFill>
                  </a:rPr>
                  <a:t>8.1 pCi/L</a:t>
                </a:r>
                <a:endParaRPr lang="en-US" sz="1200" b="1">
                  <a:solidFill>
                    <a:schemeClr val="tx1"/>
                  </a:solidFill>
                  <a:cs typeface="Arial"/>
                </a:endParaRPr>
              </a:p>
            </p:txBody>
          </p:sp>
        </p:grpSp>
      </p:grpSp>
    </p:spTree>
    <p:extLst>
      <p:ext uri="{BB962C8B-B14F-4D97-AF65-F5344CB8AC3E}">
        <p14:creationId xmlns:p14="http://schemas.microsoft.com/office/powerpoint/2010/main" val="1287321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A022-4B68-DD71-D47D-4226A793BBCD}"/>
              </a:ext>
            </a:extLst>
          </p:cNvPr>
          <p:cNvSpPr>
            <a:spLocks noGrp="1"/>
          </p:cNvSpPr>
          <p:nvPr>
            <p:ph type="title"/>
          </p:nvPr>
        </p:nvSpPr>
        <p:spPr/>
        <p:txBody>
          <a:bodyPr>
            <a:noAutofit/>
          </a:bodyPr>
          <a:lstStyle/>
          <a:p>
            <a:r>
              <a:rPr lang="en-US" sz="1600"/>
              <a:t>RADON MEASUREMENT</a:t>
            </a:r>
          </a:p>
        </p:txBody>
      </p:sp>
      <p:sp>
        <p:nvSpPr>
          <p:cNvPr id="3" name="Text Placeholder 2">
            <a:extLst>
              <a:ext uri="{FF2B5EF4-FFF2-40B4-BE49-F238E27FC236}">
                <a16:creationId xmlns:a16="http://schemas.microsoft.com/office/drawing/2014/main" id="{6E18CE95-1B46-B2F0-6782-F4A86F17E0C5}"/>
              </a:ext>
            </a:extLst>
          </p:cNvPr>
          <p:cNvSpPr>
            <a:spLocks noGrp="1"/>
          </p:cNvSpPr>
          <p:nvPr>
            <p:ph type="body" idx="1"/>
          </p:nvPr>
        </p:nvSpPr>
        <p:spPr>
          <a:xfrm>
            <a:off x="513610" y="921717"/>
            <a:ext cx="3906617" cy="3512259"/>
          </a:xfrm>
        </p:spPr>
        <p:txBody>
          <a:bodyPr>
            <a:normAutofit/>
          </a:bodyPr>
          <a:lstStyle/>
          <a:p>
            <a:r>
              <a:rPr lang="en-US" sz="1600">
                <a:latin typeface="+mj-lt"/>
                <a:cs typeface="Poppins"/>
              </a:rPr>
              <a:t>The DPH recommends using a Nationally Certified Measurement Provider to test for radon.</a:t>
            </a:r>
          </a:p>
          <a:p>
            <a:r>
              <a:rPr lang="en-US" sz="1600">
                <a:latin typeface="+mj-lt"/>
                <a:cs typeface="Poppins"/>
              </a:rPr>
              <a:t>For a single building (single or multi-family), the DPH recommends testing the lowest occupied space.</a:t>
            </a:r>
          </a:p>
          <a:p>
            <a:r>
              <a:rPr lang="en-US" sz="1600">
                <a:latin typeface="+mj-lt"/>
                <a:cs typeface="Poppins"/>
              </a:rPr>
              <a:t>A short-term testing device is placed for a minimum of 48 hours up to seven (7) days, depending on the device used – with 12 hour closed building conditions preceding the test.</a:t>
            </a:r>
          </a:p>
          <a:p>
            <a:pPr marL="0" indent="0">
              <a:buNone/>
            </a:pPr>
            <a:endParaRPr lang="en-US"/>
          </a:p>
        </p:txBody>
      </p:sp>
      <p:pic>
        <p:nvPicPr>
          <p:cNvPr id="4" name="Picture 3" descr="Residential complex of apartment buildings with doors leading to balconies, along treelined paved pathway with bicycles">
            <a:extLst>
              <a:ext uri="{FF2B5EF4-FFF2-40B4-BE49-F238E27FC236}">
                <a16:creationId xmlns:a16="http://schemas.microsoft.com/office/drawing/2014/main" id="{98130FCC-DB16-C6E8-2BC2-BE15E5B280A8}"/>
              </a:ext>
            </a:extLst>
          </p:cNvPr>
          <p:cNvPicPr>
            <a:picLocks noChangeAspect="1"/>
          </p:cNvPicPr>
          <p:nvPr/>
        </p:nvPicPr>
        <p:blipFill>
          <a:blip r:embed="rId3"/>
          <a:srcRect/>
          <a:stretch/>
        </p:blipFill>
        <p:spPr>
          <a:xfrm>
            <a:off x="4527300" y="1136750"/>
            <a:ext cx="4305000" cy="2869999"/>
          </a:xfrm>
          <a:prstGeom prst="rect">
            <a:avLst/>
          </a:prstGeom>
        </p:spPr>
      </p:pic>
    </p:spTree>
    <p:extLst>
      <p:ext uri="{BB962C8B-B14F-4D97-AF65-F5344CB8AC3E}">
        <p14:creationId xmlns:p14="http://schemas.microsoft.com/office/powerpoint/2010/main" val="1386738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1F4B758D-90FB-A90D-EF0D-09C08DB565FD}"/>
              </a:ext>
            </a:extLst>
          </p:cNvPr>
          <p:cNvSpPr>
            <a:spLocks noGrp="1"/>
          </p:cNvSpPr>
          <p:nvPr>
            <p:ph type="title" idx="4294967295"/>
          </p:nvPr>
        </p:nvSpPr>
        <p:spPr>
          <a:xfrm>
            <a:off x="8358188" y="4810125"/>
            <a:ext cx="549275" cy="227013"/>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b="1" i="0" u="none" strike="noStrike" kern="0" cap="none" spc="0" normalizeH="0" baseline="0" noProof="0" smtClean="0">
                <a:ln>
                  <a:noFill/>
                </a:ln>
                <a:solidFill>
                  <a:srgbClr val="3371E7"/>
                </a:solidFill>
                <a:effectLst/>
                <a:uLnTx/>
                <a:uFillTx/>
                <a:latin typeface="+mn-lt"/>
                <a:ea typeface="Arial"/>
                <a:cs typeface="Poppins SemiBold" panose="00000700000000000000" pitchFamily="2"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 sz="700" b="1" i="0" u="none" strike="noStrike" kern="0" cap="none" spc="0" normalizeH="0" baseline="0" noProof="0" dirty="0">
              <a:ln>
                <a:noFill/>
              </a:ln>
              <a:solidFill>
                <a:srgbClr val="3371E7"/>
              </a:solidFill>
              <a:effectLst/>
              <a:uLnTx/>
              <a:uFillTx/>
              <a:latin typeface="+mn-lt"/>
              <a:ea typeface="Arial"/>
              <a:cs typeface="Poppins SemiBold" panose="00000700000000000000" pitchFamily="2" charset="0"/>
              <a:sym typeface="Arial"/>
            </a:endParaRPr>
          </a:p>
        </p:txBody>
      </p:sp>
      <p:sp>
        <p:nvSpPr>
          <p:cNvPr id="6" name="Text Placeholder 5">
            <a:extLst>
              <a:ext uri="{FF2B5EF4-FFF2-40B4-BE49-F238E27FC236}">
                <a16:creationId xmlns:a16="http://schemas.microsoft.com/office/drawing/2014/main" id="{CD1D1C17-6279-E2F9-5E3B-7E3F30A007A3}"/>
              </a:ext>
            </a:extLst>
          </p:cNvPr>
          <p:cNvSpPr>
            <a:spLocks noGrp="1"/>
          </p:cNvSpPr>
          <p:nvPr>
            <p:ph type="body" sz="quarter" idx="13"/>
          </p:nvPr>
        </p:nvSpPr>
        <p:spPr>
          <a:xfrm>
            <a:off x="4435188" y="1607157"/>
            <a:ext cx="4180072" cy="1498353"/>
          </a:xfrm>
        </p:spPr>
        <p:txBody>
          <a:bodyPr>
            <a:normAutofit/>
          </a:bodyPr>
          <a:lstStyle/>
          <a:p>
            <a:pPr lvl="0"/>
            <a:r>
              <a:rPr lang="en-US" sz="1400" dirty="0">
                <a:solidFill>
                  <a:srgbClr val="3370E8"/>
                </a:solidFill>
                <a:sym typeface="Poppins SemiBold"/>
              </a:rPr>
              <a:t>What is radon?</a:t>
            </a:r>
          </a:p>
          <a:p>
            <a:pPr lvl="0"/>
            <a:r>
              <a:rPr lang="en-US" sz="1400" dirty="0">
                <a:solidFill>
                  <a:srgbClr val="3370E8"/>
                </a:solidFill>
                <a:sym typeface="Poppins SemiBold"/>
              </a:rPr>
              <a:t>How does </a:t>
            </a:r>
            <a:r>
              <a:rPr lang="en-US" sz="1400" dirty="0">
                <a:sym typeface="Poppins SemiBold"/>
              </a:rPr>
              <a:t>radon</a:t>
            </a:r>
            <a:r>
              <a:rPr lang="en-US" sz="1400" dirty="0">
                <a:solidFill>
                  <a:srgbClr val="3370E8"/>
                </a:solidFill>
                <a:sym typeface="Poppins SemiBold"/>
              </a:rPr>
              <a:t> enter a home?</a:t>
            </a:r>
          </a:p>
          <a:p>
            <a:pPr lvl="0"/>
            <a:r>
              <a:rPr lang="en-US" sz="1400" dirty="0">
                <a:solidFill>
                  <a:srgbClr val="3370E8"/>
                </a:solidFill>
                <a:sym typeface="Poppins SemiBold"/>
              </a:rPr>
              <a:t>What are the health effects?</a:t>
            </a:r>
          </a:p>
          <a:p>
            <a:pPr lvl="0"/>
            <a:r>
              <a:rPr lang="en-US" sz="1400" dirty="0">
                <a:solidFill>
                  <a:srgbClr val="3370E8"/>
                </a:solidFill>
                <a:sym typeface="Poppins SemiBold"/>
              </a:rPr>
              <a:t>Radon measurement &amp; mitigation basics</a:t>
            </a:r>
          </a:p>
        </p:txBody>
      </p:sp>
    </p:spTree>
    <p:extLst>
      <p:ext uri="{BB962C8B-B14F-4D97-AF65-F5344CB8AC3E}">
        <p14:creationId xmlns:p14="http://schemas.microsoft.com/office/powerpoint/2010/main" val="1922477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10BF4-0B46-2C76-C3CE-4415B6E1FD16}"/>
              </a:ext>
            </a:extLst>
          </p:cNvPr>
          <p:cNvSpPr>
            <a:spLocks noGrp="1"/>
          </p:cNvSpPr>
          <p:nvPr>
            <p:ph type="title"/>
          </p:nvPr>
        </p:nvSpPr>
        <p:spPr/>
        <p:txBody>
          <a:bodyPr>
            <a:noAutofit/>
          </a:bodyPr>
          <a:lstStyle/>
          <a:p>
            <a:r>
              <a:rPr lang="en-US" sz="1600"/>
              <a:t>RADON MITIGATION</a:t>
            </a:r>
          </a:p>
        </p:txBody>
      </p:sp>
      <p:sp>
        <p:nvSpPr>
          <p:cNvPr id="3" name="Text Placeholder 2">
            <a:extLst>
              <a:ext uri="{FF2B5EF4-FFF2-40B4-BE49-F238E27FC236}">
                <a16:creationId xmlns:a16="http://schemas.microsoft.com/office/drawing/2014/main" id="{E9264D03-DE36-046E-650A-5039B5B35984}"/>
              </a:ext>
            </a:extLst>
          </p:cNvPr>
          <p:cNvSpPr>
            <a:spLocks noGrp="1"/>
          </p:cNvSpPr>
          <p:nvPr>
            <p:ph type="body" idx="1"/>
          </p:nvPr>
        </p:nvSpPr>
        <p:spPr>
          <a:xfrm>
            <a:off x="311700" y="559383"/>
            <a:ext cx="8520600" cy="3719784"/>
          </a:xfrm>
        </p:spPr>
        <p:txBody>
          <a:bodyPr>
            <a:normAutofit/>
          </a:bodyPr>
          <a:lstStyle/>
          <a:p>
            <a:r>
              <a:rPr lang="en-US" sz="1600">
                <a:latin typeface="+mj-lt"/>
                <a:cs typeface="Poppins"/>
              </a:rPr>
              <a:t>The DPH recommends using a Nationally Certified Mitigation Professional to perform radon </a:t>
            </a:r>
            <a:r>
              <a:rPr lang="en-US" sz="1600" dirty="0">
                <a:latin typeface="+mj-lt"/>
                <a:cs typeface="Poppins"/>
              </a:rPr>
              <a:t>mitigation</a:t>
            </a:r>
          </a:p>
          <a:p>
            <a:r>
              <a:rPr lang="en-US" sz="1600" dirty="0">
                <a:latin typeface="+mj-lt"/>
                <a:cs typeface="Poppins"/>
              </a:rPr>
              <a:t>Must be nationally certified through NRSB or NRPP </a:t>
            </a:r>
            <a:r>
              <a:rPr lang="en-US" sz="1200" dirty="0">
                <a:solidFill>
                  <a:schemeClr val="tx1">
                    <a:lumMod val="49000"/>
                    <a:lumOff val="51000"/>
                  </a:schemeClr>
                </a:solidFill>
                <a:latin typeface="+mj-lt"/>
                <a:cs typeface="Poppins"/>
              </a:rPr>
              <a:t>(formally known as the National Environmental Health Association (NEHA)) </a:t>
            </a:r>
            <a:r>
              <a:rPr lang="en-US" sz="1600" dirty="0">
                <a:latin typeface="+mj-lt"/>
                <a:cs typeface="Poppins"/>
              </a:rPr>
              <a:t>and,</a:t>
            </a:r>
            <a:endParaRPr lang="en-US" sz="1200" dirty="0">
              <a:latin typeface="+mj-lt"/>
              <a:cs typeface="Poppins"/>
            </a:endParaRPr>
          </a:p>
          <a:p>
            <a:r>
              <a:rPr lang="en-US" sz="1600" dirty="0">
                <a:latin typeface="+mj-lt"/>
                <a:cs typeface="Poppins"/>
              </a:rPr>
              <a:t>Must be a home improvement contractor registered with CT’s Department of Consumer Protection (DCP) (per CGS</a:t>
            </a:r>
            <a:r>
              <a:rPr lang="en-US" sz="1600" dirty="0">
                <a:ea typeface="+mn-lt"/>
                <a:cs typeface="Poppins"/>
              </a:rPr>
              <a:t> </a:t>
            </a:r>
            <a:r>
              <a:rPr lang="en-US" sz="1600" dirty="0">
                <a:ea typeface="+mn-lt"/>
                <a:cs typeface="+mn-lt"/>
              </a:rPr>
              <a:t>§</a:t>
            </a:r>
            <a:r>
              <a:rPr lang="en-US" sz="1600" dirty="0">
                <a:latin typeface="+mj-lt"/>
                <a:cs typeface="Poppins"/>
              </a:rPr>
              <a:t> 20-420) </a:t>
            </a:r>
            <a:endParaRPr lang="en-US" sz="1600" dirty="0">
              <a:latin typeface="+mj-lt"/>
            </a:endParaRPr>
          </a:p>
          <a:p>
            <a:pPr marL="0" indent="0">
              <a:buNone/>
            </a:pPr>
            <a:endParaRPr lang="en-US" sz="1200" dirty="0"/>
          </a:p>
        </p:txBody>
      </p:sp>
      <p:pic>
        <p:nvPicPr>
          <p:cNvPr id="4" name="Picture 3" descr="Toolbox">
            <a:extLst>
              <a:ext uri="{FF2B5EF4-FFF2-40B4-BE49-F238E27FC236}">
                <a16:creationId xmlns:a16="http://schemas.microsoft.com/office/drawing/2014/main" id="{A9053CFD-90FE-0113-CDFC-436CBAAE2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5261" y="2425259"/>
            <a:ext cx="2862413" cy="2253749"/>
          </a:xfrm>
          <a:prstGeom prst="rect">
            <a:avLst/>
          </a:prstGeom>
        </p:spPr>
      </p:pic>
    </p:spTree>
    <p:extLst>
      <p:ext uri="{BB962C8B-B14F-4D97-AF65-F5344CB8AC3E}">
        <p14:creationId xmlns:p14="http://schemas.microsoft.com/office/powerpoint/2010/main" val="215301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2E0D1-35E7-E1DC-DB91-BA1383EF644B}"/>
              </a:ext>
            </a:extLst>
          </p:cNvPr>
          <p:cNvSpPr>
            <a:spLocks noGrp="1"/>
          </p:cNvSpPr>
          <p:nvPr>
            <p:ph type="title"/>
          </p:nvPr>
        </p:nvSpPr>
        <p:spPr/>
        <p:txBody>
          <a:bodyPr>
            <a:noAutofit/>
          </a:bodyPr>
          <a:lstStyle/>
          <a:p>
            <a:r>
              <a:rPr lang="en-US" sz="1600" dirty="0"/>
              <a:t>RADON MITIGATION, cont.</a:t>
            </a:r>
          </a:p>
        </p:txBody>
      </p:sp>
      <p:sp>
        <p:nvSpPr>
          <p:cNvPr id="3" name="Text Placeholder 2">
            <a:extLst>
              <a:ext uri="{FF2B5EF4-FFF2-40B4-BE49-F238E27FC236}">
                <a16:creationId xmlns:a16="http://schemas.microsoft.com/office/drawing/2014/main" id="{B531F46E-A705-A1BF-65A2-064A3CA437EA}"/>
              </a:ext>
            </a:extLst>
          </p:cNvPr>
          <p:cNvSpPr>
            <a:spLocks noGrp="1"/>
          </p:cNvSpPr>
          <p:nvPr>
            <p:ph type="body" idx="1"/>
          </p:nvPr>
        </p:nvSpPr>
        <p:spPr>
          <a:xfrm>
            <a:off x="924175" y="1527896"/>
            <a:ext cx="8520600" cy="2432761"/>
          </a:xfrm>
        </p:spPr>
        <p:txBody>
          <a:bodyPr>
            <a:normAutofit/>
          </a:bodyPr>
          <a:lstStyle/>
          <a:p>
            <a:pPr marL="0" indent="0">
              <a:buNone/>
            </a:pPr>
            <a:r>
              <a:rPr lang="en-US" sz="1600" b="1">
                <a:latin typeface="+mj-lt"/>
              </a:rPr>
              <a:t>Radon mitigation systems are:</a:t>
            </a:r>
          </a:p>
          <a:p>
            <a:r>
              <a:rPr lang="en-US" sz="1600">
                <a:latin typeface="+mj-lt"/>
              </a:rPr>
              <a:t>effective</a:t>
            </a:r>
          </a:p>
          <a:p>
            <a:r>
              <a:rPr lang="en-US" sz="1600">
                <a:latin typeface="+mj-lt"/>
              </a:rPr>
              <a:t>relatively inexpensive</a:t>
            </a:r>
          </a:p>
          <a:p>
            <a:r>
              <a:rPr lang="en-US" sz="1600">
                <a:latin typeface="+mj-lt"/>
              </a:rPr>
              <a:t>easy to install</a:t>
            </a:r>
          </a:p>
          <a:p>
            <a:pPr marL="0" indent="0">
              <a:buNone/>
            </a:pPr>
            <a:endParaRPr lang="en-US" sz="1600">
              <a:latin typeface="+mj-lt"/>
            </a:endParaRPr>
          </a:p>
          <a:p>
            <a:pPr marL="0" indent="0">
              <a:buNone/>
            </a:pPr>
            <a:r>
              <a:rPr lang="en-US" sz="1600">
                <a:latin typeface="+mj-lt"/>
              </a:rPr>
              <a:t>Average cost ~ $1,200-$1,500</a:t>
            </a:r>
          </a:p>
        </p:txBody>
      </p:sp>
      <p:pic>
        <p:nvPicPr>
          <p:cNvPr id="4" name="Picture 3" descr="happy home">
            <a:extLst>
              <a:ext uri="{FF2B5EF4-FFF2-40B4-BE49-F238E27FC236}">
                <a16:creationId xmlns:a16="http://schemas.microsoft.com/office/drawing/2014/main" id="{A4602D7C-6DC0-238E-3F48-0DF41EB80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6008" y="530682"/>
            <a:ext cx="3103817" cy="346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998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00C2D-B809-7253-550A-F90C2AFFBCE6}"/>
              </a:ext>
            </a:extLst>
          </p:cNvPr>
          <p:cNvSpPr>
            <a:spLocks noGrp="1"/>
          </p:cNvSpPr>
          <p:nvPr>
            <p:ph type="title"/>
          </p:nvPr>
        </p:nvSpPr>
        <p:spPr/>
        <p:txBody>
          <a:bodyPr>
            <a:noAutofit/>
          </a:bodyPr>
          <a:lstStyle/>
          <a:p>
            <a:r>
              <a:rPr lang="en-US" sz="1600"/>
              <a:t>SUB-SLAB DEPRESSURIZATION (SSD) SYSTEM</a:t>
            </a:r>
          </a:p>
        </p:txBody>
      </p:sp>
      <p:sp>
        <p:nvSpPr>
          <p:cNvPr id="3" name="Text Placeholder 2" descr="Sub-Slab Depressurization System diagram">
            <a:extLst>
              <a:ext uri="{FF2B5EF4-FFF2-40B4-BE49-F238E27FC236}">
                <a16:creationId xmlns:a16="http://schemas.microsoft.com/office/drawing/2014/main" id="{7D120CD9-3A0D-E99C-DD15-4983B36D3FD1}"/>
              </a:ext>
            </a:extLst>
          </p:cNvPr>
          <p:cNvSpPr>
            <a:spLocks noGrp="1"/>
          </p:cNvSpPr>
          <p:nvPr>
            <p:ph type="body" idx="1"/>
          </p:nvPr>
        </p:nvSpPr>
        <p:spPr/>
        <p:txBody>
          <a:bodyPr/>
          <a:lstStyle/>
          <a:p>
            <a:pPr marL="0" indent="0">
              <a:buNone/>
            </a:pPr>
            <a:r>
              <a:rPr lang="en-US"/>
              <a:t> </a:t>
            </a:r>
          </a:p>
        </p:txBody>
      </p:sp>
      <p:pic>
        <p:nvPicPr>
          <p:cNvPr id="12" name="Picture 11" descr="A picture containing outdoor, building">
            <a:extLst>
              <a:ext uri="{FF2B5EF4-FFF2-40B4-BE49-F238E27FC236}">
                <a16:creationId xmlns:a16="http://schemas.microsoft.com/office/drawing/2014/main" id="{0D119B0F-C5F0-60C4-4559-C6F9165094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01" y="791943"/>
            <a:ext cx="2824622" cy="3956788"/>
          </a:xfrm>
          <a:prstGeom prst="rect">
            <a:avLst/>
          </a:prstGeom>
        </p:spPr>
      </p:pic>
      <p:pic>
        <p:nvPicPr>
          <p:cNvPr id="13" name="Content Placeholder 7" descr="Diagram">
            <a:extLst>
              <a:ext uri="{FF2B5EF4-FFF2-40B4-BE49-F238E27FC236}">
                <a16:creationId xmlns:a16="http://schemas.microsoft.com/office/drawing/2014/main" id="{3759DA88-1D5E-F2BA-CB92-6E9CEA3E0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8906" y="909483"/>
            <a:ext cx="3105179" cy="3839248"/>
          </a:xfrm>
          <a:prstGeom prst="rect">
            <a:avLst/>
          </a:prstGeom>
          <a:noFill/>
          <a:ln>
            <a:noFill/>
          </a:ln>
        </p:spPr>
      </p:pic>
      <p:pic>
        <p:nvPicPr>
          <p:cNvPr id="14" name="Picture 13" descr="A picture containing building, outdoor, house">
            <a:extLst>
              <a:ext uri="{FF2B5EF4-FFF2-40B4-BE49-F238E27FC236}">
                <a16:creationId xmlns:a16="http://schemas.microsoft.com/office/drawing/2014/main" id="{EA78E994-02C4-C9F7-CAAE-C6CFFDEB0F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649" y="1028947"/>
            <a:ext cx="2813087" cy="3719784"/>
          </a:xfrm>
          <a:prstGeom prst="rect">
            <a:avLst/>
          </a:prstGeom>
        </p:spPr>
      </p:pic>
      <p:sp>
        <p:nvSpPr>
          <p:cNvPr id="15" name="TextBox 14">
            <a:extLst>
              <a:ext uri="{FF2B5EF4-FFF2-40B4-BE49-F238E27FC236}">
                <a16:creationId xmlns:a16="http://schemas.microsoft.com/office/drawing/2014/main" id="{E286D0DD-DFB4-A2F6-423F-2F63A29B95E9}"/>
              </a:ext>
            </a:extLst>
          </p:cNvPr>
          <p:cNvSpPr txBox="1"/>
          <p:nvPr/>
        </p:nvSpPr>
        <p:spPr>
          <a:xfrm>
            <a:off x="2012844" y="4748731"/>
            <a:ext cx="5457302" cy="215444"/>
          </a:xfrm>
          <a:prstGeom prst="rect">
            <a:avLst/>
          </a:prstGeom>
          <a:noFill/>
        </p:spPr>
        <p:txBody>
          <a:bodyPr wrap="square" rtlCol="0">
            <a:spAutoFit/>
          </a:bodyPr>
          <a:lstStyle/>
          <a:p>
            <a:pPr algn="ctr"/>
            <a:r>
              <a:rPr lang="en-US" sz="800"/>
              <a:t>Image Source: https://vim-1.itrcweb.org/sub-slab-depressurization-ssd-tech-sheet/</a:t>
            </a:r>
          </a:p>
        </p:txBody>
      </p:sp>
    </p:spTree>
    <p:extLst>
      <p:ext uri="{BB962C8B-B14F-4D97-AF65-F5344CB8AC3E}">
        <p14:creationId xmlns:p14="http://schemas.microsoft.com/office/powerpoint/2010/main" val="3972850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DE726-86A8-24B0-AA6E-B62DC695E0B7}"/>
              </a:ext>
            </a:extLst>
          </p:cNvPr>
          <p:cNvSpPr>
            <a:spLocks noGrp="1"/>
          </p:cNvSpPr>
          <p:nvPr>
            <p:ph type="title"/>
          </p:nvPr>
        </p:nvSpPr>
        <p:spPr/>
        <p:txBody>
          <a:bodyPr>
            <a:noAutofit/>
          </a:bodyPr>
          <a:lstStyle/>
          <a:p>
            <a:r>
              <a:rPr lang="en-US" sz="1600" dirty="0"/>
              <a:t>SUB-SLAB DEPRESSURIZATION (SSD) SYSTEM, cont.</a:t>
            </a:r>
          </a:p>
        </p:txBody>
      </p:sp>
      <p:pic>
        <p:nvPicPr>
          <p:cNvPr id="8" name="Content Placeholder 7" descr="A picture containing text, building, shelf, different">
            <a:extLst>
              <a:ext uri="{FF2B5EF4-FFF2-40B4-BE49-F238E27FC236}">
                <a16:creationId xmlns:a16="http://schemas.microsoft.com/office/drawing/2014/main" id="{2D06623F-C7F2-59C4-8B59-C448A2D953A0}"/>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2117447" y="791943"/>
            <a:ext cx="4909106" cy="3684588"/>
          </a:xfrm>
        </p:spPr>
      </p:pic>
      <p:sp>
        <p:nvSpPr>
          <p:cNvPr id="9" name="TextBox 8">
            <a:extLst>
              <a:ext uri="{FF2B5EF4-FFF2-40B4-BE49-F238E27FC236}">
                <a16:creationId xmlns:a16="http://schemas.microsoft.com/office/drawing/2014/main" id="{031DDCB8-1D4E-277E-899B-0F2DDCA3DF7A}"/>
              </a:ext>
            </a:extLst>
          </p:cNvPr>
          <p:cNvSpPr txBox="1"/>
          <p:nvPr/>
        </p:nvSpPr>
        <p:spPr>
          <a:xfrm>
            <a:off x="3039626" y="4476531"/>
            <a:ext cx="3064748"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Image Source: https://radongas.com/troubleshooting-your-system/</a:t>
            </a:r>
          </a:p>
        </p:txBody>
      </p:sp>
    </p:spTree>
    <p:extLst>
      <p:ext uri="{BB962C8B-B14F-4D97-AF65-F5344CB8AC3E}">
        <p14:creationId xmlns:p14="http://schemas.microsoft.com/office/powerpoint/2010/main" val="1490109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CFE15A-0274-1592-FDAA-C71AD96F9742}"/>
              </a:ext>
            </a:extLst>
          </p:cNvPr>
          <p:cNvSpPr>
            <a:spLocks noGrp="1"/>
          </p:cNvSpPr>
          <p:nvPr>
            <p:ph type="title" idx="4294967295"/>
          </p:nvPr>
        </p:nvSpPr>
        <p:spPr>
          <a:xfrm>
            <a:off x="103188" y="1900238"/>
            <a:ext cx="4741862" cy="19605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14300" marR="0" lvl="0" indent="0" algn="l" defTabSz="914400" rtl="0" eaLnBrk="1" fontAlgn="auto" latinLnBrk="0" hangingPunct="1">
              <a:lnSpc>
                <a:spcPct val="100000"/>
              </a:lnSpc>
              <a:spcBef>
                <a:spcPts val="0"/>
              </a:spcBef>
              <a:spcAft>
                <a:spcPts val="0"/>
              </a:spcAft>
              <a:buClr>
                <a:schemeClr val="dk2"/>
              </a:buClr>
              <a:buSzPts val="1800"/>
              <a:buFont typeface="Arial"/>
              <a:buNone/>
              <a:tabLst/>
              <a:defRPr/>
            </a:pPr>
            <a:r>
              <a:rPr kumimoji="0" lang="en-US" sz="4700" b="1" i="0" u="none" strike="noStrike" kern="0" cap="none" spc="0" normalizeH="0" baseline="0" noProof="0" dirty="0">
                <a:ln>
                  <a:noFill/>
                </a:ln>
                <a:solidFill>
                  <a:schemeClr val="bg1"/>
                </a:solidFill>
                <a:effectLst/>
                <a:uLnTx/>
                <a:uFillTx/>
                <a:latin typeface="+mn-lt"/>
                <a:ea typeface="Arial"/>
                <a:cs typeface="Poppins SemiBold" panose="00000700000000000000" pitchFamily="2" charset="0"/>
                <a:sym typeface="Arial"/>
              </a:rPr>
              <a:t>Questions?</a:t>
            </a:r>
          </a:p>
        </p:txBody>
      </p:sp>
      <p:sp>
        <p:nvSpPr>
          <p:cNvPr id="6" name="TextBox 4">
            <a:extLst>
              <a:ext uri="{FF2B5EF4-FFF2-40B4-BE49-F238E27FC236}">
                <a16:creationId xmlns:a16="http://schemas.microsoft.com/office/drawing/2014/main" id="{4E9E66D9-CB89-7CCC-3792-1597EDB82ECD}"/>
              </a:ext>
            </a:extLst>
          </p:cNvPr>
          <p:cNvSpPr txBox="1"/>
          <p:nvPr/>
        </p:nvSpPr>
        <p:spPr>
          <a:xfrm>
            <a:off x="4173325" y="1769064"/>
            <a:ext cx="4513811" cy="1600438"/>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a:solidFill>
                  <a:schemeClr val="bg1"/>
                </a:solidFill>
              </a:rPr>
              <a:t>Amanda Parkins</a:t>
            </a:r>
          </a:p>
          <a:p>
            <a:pPr algn="ctr"/>
            <a:r>
              <a:rPr lang="en-US" dirty="0">
                <a:solidFill>
                  <a:schemeClr val="bg1"/>
                </a:solidFill>
              </a:rPr>
              <a:t>Epidemiologist 3</a:t>
            </a:r>
            <a:br>
              <a:rPr lang="en-US" b="1" dirty="0"/>
            </a:br>
            <a:r>
              <a:rPr lang="en-US" b="1" dirty="0">
                <a:solidFill>
                  <a:schemeClr val="bg1"/>
                </a:solidFill>
              </a:rPr>
              <a:t>Environmental Health Section</a:t>
            </a:r>
            <a:br>
              <a:rPr lang="en-US" b="1" dirty="0"/>
            </a:br>
            <a:endParaRPr lang="en-US" dirty="0">
              <a:solidFill>
                <a:schemeClr val="bg1"/>
              </a:solidFill>
            </a:endParaRPr>
          </a:p>
          <a:p>
            <a:pPr algn="ctr"/>
            <a:r>
              <a:rPr lang="en-US" sz="1800" dirty="0">
                <a:solidFill>
                  <a:schemeClr val="bg1"/>
                </a:solidFill>
              </a:rPr>
              <a:t>amanda.parkins@ct.gov</a:t>
            </a:r>
            <a:endParaRPr lang="en-US" sz="1800" b="1" dirty="0">
              <a:solidFill>
                <a:schemeClr val="bg1"/>
              </a:solidFill>
            </a:endParaRPr>
          </a:p>
          <a:p>
            <a:pPr algn="ctr"/>
            <a:r>
              <a:rPr lang="en-US" sz="1800" dirty="0">
                <a:solidFill>
                  <a:schemeClr val="bg1"/>
                </a:solidFill>
              </a:rPr>
              <a:t>(860) 509-7370</a:t>
            </a:r>
          </a:p>
        </p:txBody>
      </p:sp>
    </p:spTree>
    <p:extLst>
      <p:ext uri="{BB962C8B-B14F-4D97-AF65-F5344CB8AC3E}">
        <p14:creationId xmlns:p14="http://schemas.microsoft.com/office/powerpoint/2010/main" val="1086006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4BF57A-010D-8514-6168-22C975E9D302}"/>
              </a:ext>
            </a:extLst>
          </p:cNvPr>
          <p:cNvSpPr>
            <a:spLocks noGrp="1"/>
          </p:cNvSpPr>
          <p:nvPr>
            <p:ph type="title" idx="4294967295"/>
          </p:nvPr>
        </p:nvSpPr>
        <p:spPr>
          <a:xfrm>
            <a:off x="196850" y="2046288"/>
            <a:ext cx="4741863" cy="19605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14300" marR="0" lvl="0" indent="0" algn="l" defTabSz="914400" rtl="0" eaLnBrk="1" fontAlgn="auto" latinLnBrk="0" hangingPunct="1">
              <a:lnSpc>
                <a:spcPct val="100000"/>
              </a:lnSpc>
              <a:spcBef>
                <a:spcPts val="0"/>
              </a:spcBef>
              <a:spcAft>
                <a:spcPts val="0"/>
              </a:spcAft>
              <a:buClr>
                <a:schemeClr val="dk2"/>
              </a:buClr>
              <a:buSzPts val="1800"/>
              <a:buFont typeface="Arial"/>
              <a:buNone/>
              <a:tabLst/>
              <a:defRPr/>
            </a:pPr>
            <a:r>
              <a:rPr kumimoji="0" lang="en-US" sz="4700" b="1" i="0" u="none" strike="noStrike" kern="0" cap="none" spc="0" normalizeH="0" baseline="0" noProof="0" dirty="0">
                <a:ln>
                  <a:noFill/>
                </a:ln>
                <a:solidFill>
                  <a:schemeClr val="bg1"/>
                </a:solidFill>
                <a:effectLst/>
                <a:uLnTx/>
                <a:uFillTx/>
                <a:latin typeface="+mn-lt"/>
                <a:ea typeface="Arial"/>
                <a:cs typeface="Poppins SemiBold" panose="00000700000000000000" pitchFamily="2" charset="0"/>
                <a:sym typeface="Poppins SemiBold"/>
              </a:rPr>
              <a:t>What is radon?</a:t>
            </a:r>
            <a:endParaRPr kumimoji="0" lang="en-US" sz="4700" b="1" i="0" u="none" strike="noStrike" kern="0" cap="none" spc="0" normalizeH="0" baseline="0" noProof="0" dirty="0">
              <a:ln>
                <a:noFill/>
              </a:ln>
              <a:solidFill>
                <a:schemeClr val="bg1"/>
              </a:solidFill>
              <a:effectLst/>
              <a:uLnTx/>
              <a:uFillTx/>
              <a:latin typeface="+mn-lt"/>
              <a:ea typeface="Arial"/>
              <a:cs typeface="Poppins SemiBold" panose="00000700000000000000" pitchFamily="2" charset="0"/>
              <a:sym typeface="Arial"/>
            </a:endParaRPr>
          </a:p>
        </p:txBody>
      </p:sp>
      <p:sp>
        <p:nvSpPr>
          <p:cNvPr id="12" name="Slide Number Placeholder 11">
            <a:extLst>
              <a:ext uri="{FF2B5EF4-FFF2-40B4-BE49-F238E27FC236}">
                <a16:creationId xmlns:a16="http://schemas.microsoft.com/office/drawing/2014/main" id="{B5E9D5CE-CD94-DFB4-3C57-EA67624B4918}"/>
              </a:ext>
            </a:extLst>
          </p:cNvPr>
          <p:cNvSpPr>
            <a:spLocks noGrp="1"/>
          </p:cNvSpPr>
          <p:nvPr>
            <p:ph type="sldNum" idx="12"/>
          </p:nvPr>
        </p:nvSpPr>
        <p:spPr>
          <a:xfrm>
            <a:off x="8358162" y="4810169"/>
            <a:ext cx="548700" cy="227190"/>
          </a:xfrm>
        </p:spPr>
        <p:txBody>
          <a:bodyPr/>
          <a:lstStyle/>
          <a:p>
            <a:fld id="{00000000-1234-1234-1234-123412341234}" type="slidenum">
              <a:rPr lang="en" smtClean="0"/>
              <a:pPr/>
              <a:t>3</a:t>
            </a:fld>
            <a:endParaRPr lang="en"/>
          </a:p>
        </p:txBody>
      </p:sp>
    </p:spTree>
    <p:extLst>
      <p:ext uri="{BB962C8B-B14F-4D97-AF65-F5344CB8AC3E}">
        <p14:creationId xmlns:p14="http://schemas.microsoft.com/office/powerpoint/2010/main" val="2075444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3999E9-E94D-ECEC-1F3D-CC091207B89D}"/>
              </a:ext>
            </a:extLst>
          </p:cNvPr>
          <p:cNvSpPr>
            <a:spLocks noGrp="1"/>
          </p:cNvSpPr>
          <p:nvPr>
            <p:ph type="title"/>
          </p:nvPr>
        </p:nvSpPr>
        <p:spPr>
          <a:xfrm>
            <a:off x="311700" y="232757"/>
            <a:ext cx="8520600" cy="297925"/>
          </a:xfrm>
        </p:spPr>
        <p:txBody>
          <a:bodyPr>
            <a:noAutofit/>
          </a:bodyPr>
          <a:lstStyle/>
          <a:p>
            <a:r>
              <a:rPr lang="en-US" sz="1600" dirty="0"/>
              <a:t>WHAT IS RADON?, cont.</a:t>
            </a:r>
          </a:p>
        </p:txBody>
      </p:sp>
      <p:sp>
        <p:nvSpPr>
          <p:cNvPr id="15" name="Text Placeholder 14">
            <a:extLst>
              <a:ext uri="{FF2B5EF4-FFF2-40B4-BE49-F238E27FC236}">
                <a16:creationId xmlns:a16="http://schemas.microsoft.com/office/drawing/2014/main" id="{ECAAC999-8E77-A9B3-4217-A22D752E0176}"/>
              </a:ext>
            </a:extLst>
          </p:cNvPr>
          <p:cNvSpPr>
            <a:spLocks noGrp="1"/>
          </p:cNvSpPr>
          <p:nvPr>
            <p:ph type="body" idx="1"/>
          </p:nvPr>
        </p:nvSpPr>
        <p:spPr>
          <a:xfrm>
            <a:off x="311700" y="791943"/>
            <a:ext cx="4708874" cy="3719784"/>
          </a:xfrm>
        </p:spPr>
        <p:txBody>
          <a:bodyPr>
            <a:normAutofit/>
          </a:bodyPr>
          <a:lstStyle/>
          <a:p>
            <a:r>
              <a:rPr lang="en-US" sz="1800">
                <a:latin typeface="+mj-lt"/>
              </a:rPr>
              <a:t>Radon is a naturally-occurring, radioactive gas.</a:t>
            </a:r>
          </a:p>
          <a:p>
            <a:pPr marL="0" indent="0">
              <a:buNone/>
            </a:pPr>
            <a:endParaRPr lang="en-US" sz="1800">
              <a:latin typeface="+mj-lt"/>
            </a:endParaRPr>
          </a:p>
          <a:p>
            <a:r>
              <a:rPr lang="en-US" sz="1800">
                <a:latin typeface="+mj-lt"/>
              </a:rPr>
              <a:t>Radon is colorless, odorless, and tasteless.</a:t>
            </a:r>
          </a:p>
          <a:p>
            <a:pPr marL="0" indent="0">
              <a:buNone/>
            </a:pPr>
            <a:endParaRPr lang="en-US" sz="1800">
              <a:latin typeface="+mj-lt"/>
            </a:endParaRPr>
          </a:p>
          <a:p>
            <a:r>
              <a:rPr lang="en-US" sz="1800">
                <a:latin typeface="+mj-lt"/>
              </a:rPr>
              <a:t>Found all over the U.S. in all types of buildings:</a:t>
            </a:r>
          </a:p>
          <a:p>
            <a:pPr marL="914400"/>
            <a:r>
              <a:rPr lang="en-US" sz="1800">
                <a:latin typeface="+mj-lt"/>
                <a:cs typeface="Poppins"/>
              </a:rPr>
              <a:t>Old and new</a:t>
            </a:r>
            <a:endParaRPr lang="en-US" sz="1800">
              <a:latin typeface="+mj-lt"/>
            </a:endParaRPr>
          </a:p>
          <a:p>
            <a:pPr marL="914400"/>
            <a:r>
              <a:rPr lang="en-US" sz="1800">
                <a:latin typeface="+mj-lt"/>
                <a:cs typeface="Poppins"/>
              </a:rPr>
              <a:t>Drafty and well-sealed</a:t>
            </a:r>
            <a:endParaRPr lang="en-US" sz="1800">
              <a:latin typeface="+mj-lt"/>
            </a:endParaRPr>
          </a:p>
          <a:p>
            <a:pPr marL="914400"/>
            <a:r>
              <a:rPr lang="en-US" sz="1800">
                <a:latin typeface="+mj-lt"/>
                <a:cs typeface="Poppins"/>
              </a:rPr>
              <a:t>With and without basements</a:t>
            </a:r>
          </a:p>
        </p:txBody>
      </p:sp>
      <p:pic>
        <p:nvPicPr>
          <p:cNvPr id="3" name="Picture 2">
            <a:extLst>
              <a:ext uri="{FF2B5EF4-FFF2-40B4-BE49-F238E27FC236}">
                <a16:creationId xmlns:a16="http://schemas.microsoft.com/office/drawing/2014/main" id="{47C9C01B-A500-00C7-1BBA-1EF631EEBA5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20574" y="1348338"/>
            <a:ext cx="3727463" cy="2606993"/>
          </a:xfrm>
          <a:prstGeom prst="rect">
            <a:avLst/>
          </a:prstGeom>
        </p:spPr>
      </p:pic>
    </p:spTree>
    <p:extLst>
      <p:ext uri="{BB962C8B-B14F-4D97-AF65-F5344CB8AC3E}">
        <p14:creationId xmlns:p14="http://schemas.microsoft.com/office/powerpoint/2010/main" val="4244402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C9C98-6CEC-D9E6-09E3-09A44B358D3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2FD60B7-6346-65DB-3ABB-AEF121AB631F}"/>
              </a:ext>
            </a:extLst>
          </p:cNvPr>
          <p:cNvSpPr>
            <a:spLocks noGrp="1"/>
          </p:cNvSpPr>
          <p:nvPr>
            <p:ph type="title"/>
          </p:nvPr>
        </p:nvSpPr>
        <p:spPr>
          <a:xfrm>
            <a:off x="311700" y="232757"/>
            <a:ext cx="8520600" cy="297925"/>
          </a:xfrm>
        </p:spPr>
        <p:txBody>
          <a:bodyPr>
            <a:noAutofit/>
          </a:bodyPr>
          <a:lstStyle/>
          <a:p>
            <a:r>
              <a:rPr lang="en-US" sz="1600" dirty="0"/>
              <a:t>URANIUM DECAY CHART (simplified)</a:t>
            </a:r>
          </a:p>
        </p:txBody>
      </p:sp>
      <p:pic>
        <p:nvPicPr>
          <p:cNvPr id="3" name="Picture 2" descr="Radion decay illustration">
            <a:extLst>
              <a:ext uri="{FF2B5EF4-FFF2-40B4-BE49-F238E27FC236}">
                <a16:creationId xmlns:a16="http://schemas.microsoft.com/office/drawing/2014/main" id="{49B84BCD-F0DB-B503-F18D-AF2B8A494B6C}"/>
              </a:ext>
            </a:extLst>
          </p:cNvPr>
          <p:cNvPicPr>
            <a:picLocks noChangeAspect="1"/>
          </p:cNvPicPr>
          <p:nvPr/>
        </p:nvPicPr>
        <p:blipFill>
          <a:blip r:embed="rId3"/>
          <a:stretch>
            <a:fillRect/>
          </a:stretch>
        </p:blipFill>
        <p:spPr>
          <a:xfrm>
            <a:off x="1273778" y="1014087"/>
            <a:ext cx="6596444" cy="3115326"/>
          </a:xfrm>
          <a:prstGeom prst="rect">
            <a:avLst/>
          </a:prstGeom>
        </p:spPr>
      </p:pic>
    </p:spTree>
    <p:extLst>
      <p:ext uri="{BB962C8B-B14F-4D97-AF65-F5344CB8AC3E}">
        <p14:creationId xmlns:p14="http://schemas.microsoft.com/office/powerpoint/2010/main" val="3884848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6BDA3-3D4E-9EBC-9F3E-AA0EF31ABEA9}"/>
              </a:ext>
            </a:extLst>
          </p:cNvPr>
          <p:cNvSpPr>
            <a:spLocks noGrp="1"/>
          </p:cNvSpPr>
          <p:nvPr>
            <p:ph type="title"/>
          </p:nvPr>
        </p:nvSpPr>
        <p:spPr/>
        <p:txBody>
          <a:bodyPr>
            <a:noAutofit/>
          </a:bodyPr>
          <a:lstStyle/>
          <a:p>
            <a:r>
              <a:rPr lang="en-US" sz="1600" dirty="0"/>
              <a:t>WHERE IS RADON FOUND GEOGRAPHICALLY?</a:t>
            </a:r>
          </a:p>
        </p:txBody>
      </p:sp>
      <p:pic>
        <p:nvPicPr>
          <p:cNvPr id="4" name="Picture 3" descr="Radon CT map">
            <a:extLst>
              <a:ext uri="{FF2B5EF4-FFF2-40B4-BE49-F238E27FC236}">
                <a16:creationId xmlns:a16="http://schemas.microsoft.com/office/drawing/2014/main" id="{C551AB1A-8C1E-8529-BD9C-E73D06000289}"/>
              </a:ext>
            </a:extLst>
          </p:cNvPr>
          <p:cNvPicPr>
            <a:picLocks noChangeAspect="1"/>
          </p:cNvPicPr>
          <p:nvPr/>
        </p:nvPicPr>
        <p:blipFill rotWithShape="1">
          <a:blip r:embed="rId3"/>
          <a:srcRect l="8824" t="42728" r="59412" b="7387"/>
          <a:stretch/>
        </p:blipFill>
        <p:spPr>
          <a:xfrm>
            <a:off x="1399935" y="626491"/>
            <a:ext cx="6344129" cy="4063038"/>
          </a:xfrm>
          <a:prstGeom prst="rect">
            <a:avLst/>
          </a:prstGeom>
        </p:spPr>
      </p:pic>
    </p:spTree>
    <p:extLst>
      <p:ext uri="{BB962C8B-B14F-4D97-AF65-F5344CB8AC3E}">
        <p14:creationId xmlns:p14="http://schemas.microsoft.com/office/powerpoint/2010/main" val="149552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F87DC48-62A1-A62D-B6F5-2E0971611510}"/>
              </a:ext>
            </a:extLst>
          </p:cNvPr>
          <p:cNvSpPr>
            <a:spLocks noGrp="1"/>
          </p:cNvSpPr>
          <p:nvPr>
            <p:ph type="title" idx="4294967295"/>
          </p:nvPr>
        </p:nvSpPr>
        <p:spPr>
          <a:xfrm>
            <a:off x="196850" y="1377950"/>
            <a:ext cx="4741863" cy="1960563"/>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14300" marR="0" lvl="0" indent="0" algn="l" defTabSz="914400" rtl="0" eaLnBrk="1" fontAlgn="auto" latinLnBrk="0" hangingPunct="1">
              <a:lnSpc>
                <a:spcPct val="100000"/>
              </a:lnSpc>
              <a:spcBef>
                <a:spcPts val="0"/>
              </a:spcBef>
              <a:spcAft>
                <a:spcPts val="0"/>
              </a:spcAft>
              <a:buClr>
                <a:schemeClr val="dk2"/>
              </a:buClr>
              <a:buSzPts val="1800"/>
              <a:buFont typeface="Arial"/>
              <a:buNone/>
              <a:tabLst/>
              <a:defRPr/>
            </a:pPr>
            <a:r>
              <a:rPr kumimoji="0" lang="en-US" sz="4700" b="1" i="0" u="none" strike="noStrike" kern="0" cap="none" spc="0" normalizeH="0" baseline="0" noProof="0" dirty="0">
                <a:ln>
                  <a:noFill/>
                </a:ln>
                <a:solidFill>
                  <a:schemeClr val="bg1"/>
                </a:solidFill>
                <a:effectLst/>
                <a:uLnTx/>
                <a:uFillTx/>
                <a:latin typeface="+mn-lt"/>
                <a:ea typeface="Arial"/>
                <a:cs typeface="Poppins SemiBold"/>
                <a:sym typeface="Arial"/>
              </a:rPr>
              <a:t>How does radon enter a home?</a:t>
            </a:r>
          </a:p>
        </p:txBody>
      </p:sp>
    </p:spTree>
    <p:extLst>
      <p:ext uri="{BB962C8B-B14F-4D97-AF65-F5344CB8AC3E}">
        <p14:creationId xmlns:p14="http://schemas.microsoft.com/office/powerpoint/2010/main" val="1574876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9D536C-04C5-23EF-D06E-5495362AA4C4}"/>
              </a:ext>
            </a:extLst>
          </p:cNvPr>
          <p:cNvSpPr>
            <a:spLocks noGrp="1"/>
          </p:cNvSpPr>
          <p:nvPr>
            <p:ph type="title"/>
          </p:nvPr>
        </p:nvSpPr>
        <p:spPr/>
        <p:txBody>
          <a:bodyPr>
            <a:noAutofit/>
          </a:bodyPr>
          <a:lstStyle/>
          <a:p>
            <a:r>
              <a:rPr lang="en-US" sz="1600"/>
              <a:t>HOW RADON ENTERS A HOME</a:t>
            </a:r>
          </a:p>
        </p:txBody>
      </p:sp>
      <p:pic>
        <p:nvPicPr>
          <p:cNvPr id="6" name="Picture 2" descr="What is Radon? | Signature Radon">
            <a:extLst>
              <a:ext uri="{FF2B5EF4-FFF2-40B4-BE49-F238E27FC236}">
                <a16:creationId xmlns:a16="http://schemas.microsoft.com/office/drawing/2014/main" id="{668C6012-170C-12FA-BE2D-334E318C3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437" y="538977"/>
            <a:ext cx="4709125" cy="40655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4D0722-D9FE-C75C-0104-AED78C34B96D}"/>
              </a:ext>
            </a:extLst>
          </p:cNvPr>
          <p:cNvSpPr txBox="1"/>
          <p:nvPr/>
        </p:nvSpPr>
        <p:spPr>
          <a:xfrm>
            <a:off x="2329131" y="4505095"/>
            <a:ext cx="4597431" cy="215444"/>
          </a:xfrm>
          <a:prstGeom prst="rect">
            <a:avLst/>
          </a:prstGeom>
          <a:noFill/>
        </p:spPr>
        <p:txBody>
          <a:bodyPr wrap="square" rtlCol="0">
            <a:spAutoFit/>
          </a:bodyPr>
          <a:lstStyle/>
          <a:p>
            <a:r>
              <a:rPr lang="en-US" sz="800"/>
              <a:t>Source: USEPA https://www.epa.gov/sites/default/files/2014-08/documents/buildradonout.pdf</a:t>
            </a:r>
          </a:p>
        </p:txBody>
      </p:sp>
    </p:spTree>
    <p:extLst>
      <p:ext uri="{BB962C8B-B14F-4D97-AF65-F5344CB8AC3E}">
        <p14:creationId xmlns:p14="http://schemas.microsoft.com/office/powerpoint/2010/main" val="4022046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C8A74-7B57-0227-DD06-432BA54AA978}"/>
              </a:ext>
            </a:extLst>
          </p:cNvPr>
          <p:cNvSpPr>
            <a:spLocks noGrp="1"/>
          </p:cNvSpPr>
          <p:nvPr>
            <p:ph type="title"/>
          </p:nvPr>
        </p:nvSpPr>
        <p:spPr/>
        <p:txBody>
          <a:bodyPr>
            <a:noAutofit/>
          </a:bodyPr>
          <a:lstStyle/>
          <a:p>
            <a:r>
              <a:rPr lang="en-US" sz="1600"/>
              <a:t>RADON ENTRANCE PATHWAYS</a:t>
            </a:r>
          </a:p>
        </p:txBody>
      </p:sp>
      <p:sp>
        <p:nvSpPr>
          <p:cNvPr id="3" name="Text Placeholder 2">
            <a:extLst>
              <a:ext uri="{FF2B5EF4-FFF2-40B4-BE49-F238E27FC236}">
                <a16:creationId xmlns:a16="http://schemas.microsoft.com/office/drawing/2014/main" id="{2618A833-48C7-366C-3D66-242128766750}"/>
              </a:ext>
            </a:extLst>
          </p:cNvPr>
          <p:cNvSpPr>
            <a:spLocks noGrp="1"/>
          </p:cNvSpPr>
          <p:nvPr>
            <p:ph type="body" idx="1"/>
          </p:nvPr>
        </p:nvSpPr>
        <p:spPr>
          <a:xfrm>
            <a:off x="674008" y="835073"/>
            <a:ext cx="8520600" cy="3719784"/>
          </a:xfrm>
        </p:spPr>
        <p:txBody>
          <a:bodyPr>
            <a:normAutofit fontScale="92500" lnSpcReduction="10000"/>
          </a:bodyPr>
          <a:lstStyle/>
          <a:p>
            <a:r>
              <a:rPr lang="en-US" sz="1700">
                <a:latin typeface="+mj-lt"/>
              </a:rPr>
              <a:t>Cracks in solid floors</a:t>
            </a:r>
          </a:p>
          <a:p>
            <a:pPr marL="0" indent="0">
              <a:buNone/>
            </a:pPr>
            <a:endParaRPr lang="en-US" sz="1700">
              <a:latin typeface="+mj-lt"/>
            </a:endParaRPr>
          </a:p>
          <a:p>
            <a:r>
              <a:rPr lang="en-US" sz="1700">
                <a:latin typeface="+mj-lt"/>
              </a:rPr>
              <a:t>Construction joints</a:t>
            </a:r>
          </a:p>
          <a:p>
            <a:pPr marL="0" indent="0">
              <a:buNone/>
            </a:pPr>
            <a:endParaRPr lang="en-US" sz="1700">
              <a:latin typeface="+mj-lt"/>
            </a:endParaRPr>
          </a:p>
          <a:p>
            <a:r>
              <a:rPr lang="en-US" sz="1700">
                <a:latin typeface="+mj-lt"/>
              </a:rPr>
              <a:t>Cracks in walls</a:t>
            </a:r>
          </a:p>
          <a:p>
            <a:pPr marL="0" indent="0">
              <a:buNone/>
            </a:pPr>
            <a:endParaRPr lang="en-US" sz="1700">
              <a:latin typeface="+mj-lt"/>
            </a:endParaRPr>
          </a:p>
          <a:p>
            <a:r>
              <a:rPr lang="en-US" sz="1700">
                <a:latin typeface="+mj-lt"/>
              </a:rPr>
              <a:t>Gaps in suspended floors</a:t>
            </a:r>
          </a:p>
          <a:p>
            <a:endParaRPr lang="en-US" sz="1700">
              <a:latin typeface="+mj-lt"/>
            </a:endParaRPr>
          </a:p>
          <a:p>
            <a:r>
              <a:rPr lang="en-US" sz="1700">
                <a:latin typeface="+mj-lt"/>
              </a:rPr>
              <a:t>Gaps around service pipes</a:t>
            </a:r>
          </a:p>
          <a:p>
            <a:endParaRPr lang="en-US" sz="1700">
              <a:latin typeface="+mj-lt"/>
            </a:endParaRPr>
          </a:p>
          <a:p>
            <a:r>
              <a:rPr lang="en-US" sz="1700">
                <a:latin typeface="+mj-lt"/>
              </a:rPr>
              <a:t>Cavities inside walls</a:t>
            </a:r>
          </a:p>
          <a:p>
            <a:endParaRPr lang="en-US" sz="1700">
              <a:latin typeface="+mj-lt"/>
            </a:endParaRPr>
          </a:p>
          <a:p>
            <a:r>
              <a:rPr lang="en-US" sz="1700">
                <a:latin typeface="+mj-lt"/>
              </a:rPr>
              <a:t>The water supply</a:t>
            </a:r>
          </a:p>
          <a:p>
            <a:endParaRPr lang="en-US" sz="1800">
              <a:latin typeface="+mj-lt"/>
            </a:endParaRPr>
          </a:p>
        </p:txBody>
      </p:sp>
      <p:pic>
        <p:nvPicPr>
          <p:cNvPr id="5" name="Picture 4" descr="Radon Entrance Pathways to a House">
            <a:extLst>
              <a:ext uri="{FF2B5EF4-FFF2-40B4-BE49-F238E27FC236}">
                <a16:creationId xmlns:a16="http://schemas.microsoft.com/office/drawing/2014/main" id="{A50AC25A-922F-0290-2C1F-C98A7F707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2095" y="496620"/>
            <a:ext cx="3518865" cy="4150259"/>
          </a:xfrm>
          <a:prstGeom prst="rect">
            <a:avLst/>
          </a:prstGeom>
        </p:spPr>
      </p:pic>
    </p:spTree>
    <p:extLst>
      <p:ext uri="{BB962C8B-B14F-4D97-AF65-F5344CB8AC3E}">
        <p14:creationId xmlns:p14="http://schemas.microsoft.com/office/powerpoint/2010/main" val="1035308463"/>
      </p:ext>
    </p:extLst>
  </p:cSld>
  <p:clrMapOvr>
    <a:masterClrMapping/>
  </p:clrMapOvr>
</p:sld>
</file>

<file path=ppt/theme/theme1.xml><?xml version="1.0" encoding="utf-8"?>
<a:theme xmlns:a="http://schemas.openxmlformats.org/drawingml/2006/main" name="Simple Light">
  <a:themeElements>
    <a:clrScheme name="DPH Primary">
      <a:dk1>
        <a:srgbClr val="000000"/>
      </a:dk1>
      <a:lt1>
        <a:srgbClr val="FFFFFF"/>
      </a:lt1>
      <a:dk2>
        <a:srgbClr val="595959"/>
      </a:dk2>
      <a:lt2>
        <a:srgbClr val="EEEEEE"/>
      </a:lt2>
      <a:accent1>
        <a:srgbClr val="3371E7"/>
      </a:accent1>
      <a:accent2>
        <a:srgbClr val="C6D4FB"/>
      </a:accent2>
      <a:accent3>
        <a:srgbClr val="00214D"/>
      </a:accent3>
      <a:accent4>
        <a:srgbClr val="003D9C"/>
      </a:accent4>
      <a:accent5>
        <a:srgbClr val="7094F5"/>
      </a:accent5>
      <a:accent6>
        <a:srgbClr val="FFFFFF"/>
      </a:accent6>
      <a:hlink>
        <a:srgbClr val="3371E7"/>
      </a:hlink>
      <a:folHlink>
        <a:srgbClr val="3371E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PH PPT Template Arial.potx" id="{4627BB07-AFFB-421A-9DC0-623677847BCF}" vid="{3D90875B-AB71-475A-81BA-29DECA7B7212}"/>
    </a:ext>
  </a:extLst>
</a:theme>
</file>

<file path=ppt/theme/theme2.xml><?xml version="1.0" encoding="utf-8"?>
<a:theme xmlns:a="http://schemas.openxmlformats.org/drawingml/2006/main" name="Custom Design">
  <a:themeElements>
    <a:clrScheme name="DPH Secondary">
      <a:dk1>
        <a:srgbClr val="000000"/>
      </a:dk1>
      <a:lt1>
        <a:srgbClr val="FFFFFF"/>
      </a:lt1>
      <a:dk2>
        <a:srgbClr val="595959"/>
      </a:dk2>
      <a:lt2>
        <a:srgbClr val="EEEEEE"/>
      </a:lt2>
      <a:accent1>
        <a:srgbClr val="04722F"/>
      </a:accent1>
      <a:accent2>
        <a:srgbClr val="02B346"/>
      </a:accent2>
      <a:accent3>
        <a:srgbClr val="F27124"/>
      </a:accent3>
      <a:accent4>
        <a:srgbClr val="FAAA19"/>
      </a:accent4>
      <a:accent5>
        <a:srgbClr val="D8343E"/>
      </a:accent5>
      <a:accent6>
        <a:srgbClr val="94343E"/>
      </a:accent6>
      <a:hlink>
        <a:srgbClr val="3371E7"/>
      </a:hlink>
      <a:folHlink>
        <a:srgbClr val="3371E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PH PPT Template Arial.potx" id="{4627BB07-AFFB-421A-9DC0-623677847BCF}" vid="{7E92A2E6-6510-4F0A-84DE-7F7AD4528C6E}"/>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90D9EA6BD7FC4EB2F90B7D32165B65" ma:contentTypeVersion="10" ma:contentTypeDescription="Create a new document." ma:contentTypeScope="" ma:versionID="5c0aae21201cfce07bf1a968ffbee0b3">
  <xsd:schema xmlns:xsd="http://www.w3.org/2001/XMLSchema" xmlns:xs="http://www.w3.org/2001/XMLSchema" xmlns:p="http://schemas.microsoft.com/office/2006/metadata/properties" xmlns:ns2="82c1fddb-c23a-4f26-832d-42f0e582d41b" xmlns:ns3="64010ab8-af12-4cd6-96b2-278051f21bf9" targetNamespace="http://schemas.microsoft.com/office/2006/metadata/properties" ma:root="true" ma:fieldsID="94e7d043400c9fb111355aaa45a18fa7" ns2:_="" ns3:_="">
    <xsd:import namespace="82c1fddb-c23a-4f26-832d-42f0e582d41b"/>
    <xsd:import namespace="64010ab8-af12-4cd6-96b2-278051f21bf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c1fddb-c23a-4f26-832d-42f0e582d4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010ab8-af12-4cd6-96b2-278051f21bf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28d3604-90cc-4258-9ee3-f61598400423}" ma:internalName="TaxCatchAll" ma:showField="CatchAllData" ma:web="64010ab8-af12-4cd6-96b2-278051f21b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4010ab8-af12-4cd6-96b2-278051f21bf9" xsi:nil="true"/>
    <lcf76f155ced4ddcb4097134ff3c332f xmlns="82c1fddb-c23a-4f26-832d-42f0e582d41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45245D8-F4CC-4D34-8A28-BB212287B9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c1fddb-c23a-4f26-832d-42f0e582d41b"/>
    <ds:schemaRef ds:uri="64010ab8-af12-4cd6-96b2-278051f21b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D1258E-810A-4A1E-9730-250FA74911AA}">
  <ds:schemaRefs>
    <ds:schemaRef ds:uri="http://schemas.microsoft.com/sharepoint/v3/contenttype/forms"/>
  </ds:schemaRefs>
</ds:datastoreItem>
</file>

<file path=customXml/itemProps3.xml><?xml version="1.0" encoding="utf-8"?>
<ds:datastoreItem xmlns:ds="http://schemas.openxmlformats.org/officeDocument/2006/customXml" ds:itemID="{0707D385-E14B-44CB-A1F7-E621FE9ED33E}">
  <ds:schemaRefs>
    <ds:schemaRef ds:uri="http://schemas.microsoft.com/office/2006/metadata/properties"/>
    <ds:schemaRef ds:uri="http://schemas.microsoft.com/office/2006/documentManagement/types"/>
    <ds:schemaRef ds:uri="http://purl.org/dc/dcmitype/"/>
    <ds:schemaRef ds:uri="http://schemas.microsoft.com/office/infopath/2007/PartnerControls"/>
    <ds:schemaRef ds:uri="http://purl.org/dc/elements/1.1/"/>
    <ds:schemaRef ds:uri="http://schemas.openxmlformats.org/package/2006/metadata/core-properties"/>
    <ds:schemaRef ds:uri="64010ab8-af12-4cd6-96b2-278051f21bf9"/>
    <ds:schemaRef ds:uri="82c1fddb-c23a-4f26-832d-42f0e582d41b"/>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DPH PPT Template Arial</Template>
  <TotalTime>347</TotalTime>
  <Words>3713</Words>
  <Application>Microsoft Office PowerPoint</Application>
  <PresentationFormat>On-screen Show (16:9)</PresentationFormat>
  <Paragraphs>235</Paragraphs>
  <Slides>24</Slides>
  <Notes>18</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Aptos Display</vt:lpstr>
      <vt:lpstr>Poppins</vt:lpstr>
      <vt:lpstr>Poppins SemiBold</vt:lpstr>
      <vt:lpstr>Calibri</vt:lpstr>
      <vt:lpstr>Aptos</vt:lpstr>
      <vt:lpstr>Arial</vt:lpstr>
      <vt:lpstr>Simple Light</vt:lpstr>
      <vt:lpstr>Custom Design</vt:lpstr>
      <vt:lpstr>Radon Overview</vt:lpstr>
      <vt:lpstr>2</vt:lpstr>
      <vt:lpstr>What is radon?</vt:lpstr>
      <vt:lpstr>WHAT IS RADON?, cont.</vt:lpstr>
      <vt:lpstr>URANIUM DECAY CHART (simplified)</vt:lpstr>
      <vt:lpstr>WHERE IS RADON FOUND GEOGRAPHICALLY?</vt:lpstr>
      <vt:lpstr>How does radon enter a home?</vt:lpstr>
      <vt:lpstr>HOW RADON ENTERS A HOME</vt:lpstr>
      <vt:lpstr>RADON ENTRANCE PATHWAYS</vt:lpstr>
      <vt:lpstr>THE POWER OF ALPHA PARTICLES</vt:lpstr>
      <vt:lpstr>VISUALIZING RADON</vt:lpstr>
      <vt:lpstr>What are the health effects?</vt:lpstr>
      <vt:lpstr>HEALTH EFFECTS OF RADON EXPOSURE</vt:lpstr>
      <vt:lpstr>RADIATION TYPES</vt:lpstr>
      <vt:lpstr>LUNG CANCER FACTS</vt:lpstr>
      <vt:lpstr>Radon measurement &amp; mitigation basics </vt:lpstr>
      <vt:lpstr>ACTION LEVEL FOR RADON IN AIR</vt:lpstr>
      <vt:lpstr>TESTING IS THE ONLY WAY TO KNOW</vt:lpstr>
      <vt:lpstr>RADON MEASUREMENT</vt:lpstr>
      <vt:lpstr>RADON MITIGATION</vt:lpstr>
      <vt:lpstr>RADON MITIGATION, cont.</vt:lpstr>
      <vt:lpstr>SUB-SLAB DEPRESSURIZATION (SSD) SYSTEM</vt:lpstr>
      <vt:lpstr>SUB-SLAB DEPRESSURIZATION (SSD) SYSTEM, cont.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creator>Chris Boyle</dc:creator>
  <cp:lastModifiedBy>Schoen-Rene, Kurt</cp:lastModifiedBy>
  <cp:revision>81</cp:revision>
  <dcterms:created xsi:type="dcterms:W3CDTF">2024-04-18T18:07:11Z</dcterms:created>
  <dcterms:modified xsi:type="dcterms:W3CDTF">2026-06-24T14:41:48Z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0x0101008D90D9EA6BD7FC4EB2F90B7D32165B65</vt:lpwstr>
  </property>
  <property fmtid="{D5CDD505-2E9C-101B-9397-08002B2CF9AE}" pid="3" name="MediaServiceImageTags">
    <vt:lpwstr/>
  </property>
</Properties>
</file>