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8A_416B59D2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8"/>
  </p:notesMasterIdLst>
  <p:sldIdLst>
    <p:sldId id="284" r:id="rId5"/>
    <p:sldId id="362" r:id="rId6"/>
    <p:sldId id="405" r:id="rId7"/>
    <p:sldId id="364" r:id="rId8"/>
    <p:sldId id="369" r:id="rId9"/>
    <p:sldId id="365" r:id="rId10"/>
    <p:sldId id="401" r:id="rId11"/>
    <p:sldId id="394" r:id="rId12"/>
    <p:sldId id="407" r:id="rId13"/>
    <p:sldId id="400" r:id="rId14"/>
    <p:sldId id="408" r:id="rId15"/>
    <p:sldId id="399" r:id="rId16"/>
    <p:sldId id="3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2D4B3D-73AA-55DA-C422-9FD773A6DC36}" name="Emily Basham" initials="EB" userId="S::EBasham@ctgreenbank.com::e83efb83-c8f3-4372-be68-852853be12ce" providerId="AD"/>
  <p188:author id="{BB026A6E-888F-AFEB-9608-8B0D74ECBEA2}" name="Connor Burt" initials="CB" userId="S::CBurt@ctgreenbank.com::12a6cda7-df56-4e2d-a534-1ba4a6300463" providerId="AD"/>
  <p188:author id="{0847F8D5-14FF-EB80-448C-B3828156E4A2}" name="Emily Basham" initials="EB" userId="S::ebasham@ctgreenbank.com::e83efb83-c8f3-4372-be68-852853be12ce" providerId="AD"/>
  <p188:author id="{F87D2DE2-76D0-72BC-ADAE-FE4384CE12BE}" name="Abby Gustavsen" initials="AG" userId="S::agustavsen@ctgreenbank.com::f94b70cd-0853-4841-81a4-5e704c9b4e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  <a:srgbClr val="FC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>
      <p:cViewPr varScale="1">
        <p:scale>
          <a:sx n="78" d="100"/>
          <a:sy n="78" d="100"/>
        </p:scale>
        <p:origin x="120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en-Rene, Kurt" userId="ac13dfce-7d4b-4f1a-8111-0d0e1378c2cb" providerId="ADAL" clId="{FB0C1E24-7AA7-491F-BC0C-C9B026949FAA}"/>
    <pc:docChg chg="modSld">
      <pc:chgData name="Schoen-Rene, Kurt" userId="ac13dfce-7d4b-4f1a-8111-0d0e1378c2cb" providerId="ADAL" clId="{FB0C1E24-7AA7-491F-BC0C-C9B026949FAA}" dt="2026-06-24T14:56:04.909" v="97" actId="13244"/>
      <pc:docMkLst>
        <pc:docMk/>
      </pc:docMkLst>
      <pc:sldChg chg="modSp mod">
        <pc:chgData name="Schoen-Rene, Kurt" userId="ac13dfce-7d4b-4f1a-8111-0d0e1378c2cb" providerId="ADAL" clId="{FB0C1E24-7AA7-491F-BC0C-C9B026949FAA}" dt="2026-06-24T14:55:22.105" v="16" actId="962"/>
        <pc:sldMkLst>
          <pc:docMk/>
          <pc:sldMk cId="437806195" sldId="284"/>
        </pc:sldMkLst>
        <pc:spChg chg="mod">
          <ac:chgData name="Schoen-Rene, Kurt" userId="ac13dfce-7d4b-4f1a-8111-0d0e1378c2cb" providerId="ADAL" clId="{FB0C1E24-7AA7-491F-BC0C-C9B026949FAA}" dt="2026-06-24T14:55:18.453" v="0" actId="962"/>
          <ac:spMkLst>
            <pc:docMk/>
            <pc:sldMk cId="437806195" sldId="284"/>
            <ac:spMk id="10" creationId="{9BA3EA64-3C50-F49C-C55C-B1EC01A8C1A8}"/>
          </ac:spMkLst>
        </pc:spChg>
        <pc:spChg chg="mod">
          <ac:chgData name="Schoen-Rene, Kurt" userId="ac13dfce-7d4b-4f1a-8111-0d0e1378c2cb" providerId="ADAL" clId="{FB0C1E24-7AA7-491F-BC0C-C9B026949FAA}" dt="2026-06-24T14:55:21.019" v="11" actId="962"/>
          <ac:spMkLst>
            <pc:docMk/>
            <pc:sldMk cId="437806195" sldId="284"/>
            <ac:spMk id="11" creationId="{0DFE337B-D9D4-3290-07A5-80BA1FE373E9}"/>
          </ac:spMkLst>
        </pc:spChg>
        <pc:spChg chg="mod">
          <ac:chgData name="Schoen-Rene, Kurt" userId="ac13dfce-7d4b-4f1a-8111-0d0e1378c2cb" providerId="ADAL" clId="{FB0C1E24-7AA7-491F-BC0C-C9B026949FAA}" dt="2026-06-24T14:55:21.284" v="12" actId="962"/>
          <ac:spMkLst>
            <pc:docMk/>
            <pc:sldMk cId="437806195" sldId="284"/>
            <ac:spMk id="12" creationId="{3889715C-30A0-D9C5-82FF-34B5661BBD17}"/>
          </ac:spMkLst>
        </pc:spChg>
        <pc:picChg chg="mod">
          <ac:chgData name="Schoen-Rene, Kurt" userId="ac13dfce-7d4b-4f1a-8111-0d0e1378c2cb" providerId="ADAL" clId="{FB0C1E24-7AA7-491F-BC0C-C9B026949FAA}" dt="2026-06-24T14:55:21.509" v="13" actId="962"/>
          <ac:picMkLst>
            <pc:docMk/>
            <pc:sldMk cId="437806195" sldId="284"/>
            <ac:picMk id="16" creationId="{80E33A8A-8F4E-6307-BA26-76EB8F9EECCA}"/>
          </ac:picMkLst>
        </pc:picChg>
        <pc:picChg chg="mod">
          <ac:chgData name="Schoen-Rene, Kurt" userId="ac13dfce-7d4b-4f1a-8111-0d0e1378c2cb" providerId="ADAL" clId="{FB0C1E24-7AA7-491F-BC0C-C9B026949FAA}" dt="2026-06-24T14:55:22.105" v="16" actId="962"/>
          <ac:picMkLst>
            <pc:docMk/>
            <pc:sldMk cId="437806195" sldId="284"/>
            <ac:picMk id="19" creationId="{98963C07-2317-3CC0-4423-271754CD234E}"/>
          </ac:picMkLst>
        </pc:picChg>
      </pc:sldChg>
      <pc:sldChg chg="modSp mod">
        <pc:chgData name="Schoen-Rene, Kurt" userId="ac13dfce-7d4b-4f1a-8111-0d0e1378c2cb" providerId="ADAL" clId="{FB0C1E24-7AA7-491F-BC0C-C9B026949FAA}" dt="2026-06-24T14:55:45.943" v="93" actId="962"/>
        <pc:sldMkLst>
          <pc:docMk/>
          <pc:sldMk cId="4029290221" sldId="329"/>
        </pc:sldMkLst>
        <pc:picChg chg="mod">
          <ac:chgData name="Schoen-Rene, Kurt" userId="ac13dfce-7d4b-4f1a-8111-0d0e1378c2cb" providerId="ADAL" clId="{FB0C1E24-7AA7-491F-BC0C-C9B026949FAA}" dt="2026-06-24T14:55:45.301" v="92" actId="962"/>
          <ac:picMkLst>
            <pc:docMk/>
            <pc:sldMk cId="4029290221" sldId="329"/>
            <ac:picMk id="5" creationId="{5EF92323-BDBC-9274-8C37-8544C3B45410}"/>
          </ac:picMkLst>
        </pc:picChg>
        <pc:picChg chg="mod">
          <ac:chgData name="Schoen-Rene, Kurt" userId="ac13dfce-7d4b-4f1a-8111-0d0e1378c2cb" providerId="ADAL" clId="{FB0C1E24-7AA7-491F-BC0C-C9B026949FAA}" dt="2026-06-24T14:55:45.943" v="93" actId="962"/>
          <ac:picMkLst>
            <pc:docMk/>
            <pc:sldMk cId="4029290221" sldId="329"/>
            <ac:picMk id="8" creationId="{D5E7D272-CB98-3CBC-86AF-95A97B0C095E}"/>
          </ac:picMkLst>
        </pc:picChg>
      </pc:sldChg>
      <pc:sldChg chg="modSp mod">
        <pc:chgData name="Schoen-Rene, Kurt" userId="ac13dfce-7d4b-4f1a-8111-0d0e1378c2cb" providerId="ADAL" clId="{FB0C1E24-7AA7-491F-BC0C-C9B026949FAA}" dt="2026-06-24T14:55:28.859" v="47" actId="962"/>
        <pc:sldMkLst>
          <pc:docMk/>
          <pc:sldMk cId="624408855" sldId="362"/>
        </pc:sldMkLst>
        <pc:spChg chg="mod">
          <ac:chgData name="Schoen-Rene, Kurt" userId="ac13dfce-7d4b-4f1a-8111-0d0e1378c2cb" providerId="ADAL" clId="{FB0C1E24-7AA7-491F-BC0C-C9B026949FAA}" dt="2026-06-24T14:55:22.762" v="19" actId="962"/>
          <ac:spMkLst>
            <pc:docMk/>
            <pc:sldMk cId="624408855" sldId="362"/>
            <ac:spMk id="6" creationId="{6C28A00C-61CB-2ACE-8C43-8BB2558FF08B}"/>
          </ac:spMkLst>
        </pc:spChg>
        <pc:spChg chg="mod">
          <ac:chgData name="Schoen-Rene, Kurt" userId="ac13dfce-7d4b-4f1a-8111-0d0e1378c2cb" providerId="ADAL" clId="{FB0C1E24-7AA7-491F-BC0C-C9B026949FAA}" dt="2026-06-24T14:55:23.651" v="23" actId="962"/>
          <ac:spMkLst>
            <pc:docMk/>
            <pc:sldMk cId="624408855" sldId="362"/>
            <ac:spMk id="10" creationId="{8D83C45E-4D94-5850-9D68-E63C5E394EB4}"/>
          </ac:spMkLst>
        </pc:spChg>
        <pc:spChg chg="mod">
          <ac:chgData name="Schoen-Rene, Kurt" userId="ac13dfce-7d4b-4f1a-8111-0d0e1378c2cb" providerId="ADAL" clId="{FB0C1E24-7AA7-491F-BC0C-C9B026949FAA}" dt="2026-06-24T14:55:23.891" v="24" actId="962"/>
          <ac:spMkLst>
            <pc:docMk/>
            <pc:sldMk cId="624408855" sldId="362"/>
            <ac:spMk id="11" creationId="{17434807-2C93-553C-6412-96B4B463A70C}"/>
          </ac:spMkLst>
        </pc:spChg>
        <pc:picChg chg="mod">
          <ac:chgData name="Schoen-Rene, Kurt" userId="ac13dfce-7d4b-4f1a-8111-0d0e1378c2cb" providerId="ADAL" clId="{FB0C1E24-7AA7-491F-BC0C-C9B026949FAA}" dt="2026-06-24T14:55:22.981" v="20" actId="962"/>
          <ac:picMkLst>
            <pc:docMk/>
            <pc:sldMk cId="624408855" sldId="362"/>
            <ac:picMk id="8" creationId="{0CBFDD14-474D-45B4-A996-56E602BA3626}"/>
          </ac:picMkLst>
        </pc:picChg>
        <pc:picChg chg="mod">
          <ac:chgData name="Schoen-Rene, Kurt" userId="ac13dfce-7d4b-4f1a-8111-0d0e1378c2cb" providerId="ADAL" clId="{FB0C1E24-7AA7-491F-BC0C-C9B026949FAA}" dt="2026-06-24T14:55:26.816" v="38" actId="962"/>
          <ac:picMkLst>
            <pc:docMk/>
            <pc:sldMk cId="624408855" sldId="362"/>
            <ac:picMk id="16" creationId="{2054CF0A-07AA-78C2-AB81-9A87A7987BBF}"/>
          </ac:picMkLst>
        </pc:picChg>
        <pc:picChg chg="mod">
          <ac:chgData name="Schoen-Rene, Kurt" userId="ac13dfce-7d4b-4f1a-8111-0d0e1378c2cb" providerId="ADAL" clId="{FB0C1E24-7AA7-491F-BC0C-C9B026949FAA}" dt="2026-06-24T14:55:28.626" v="46" actId="962"/>
          <ac:picMkLst>
            <pc:docMk/>
            <pc:sldMk cId="624408855" sldId="362"/>
            <ac:picMk id="22" creationId="{7741D477-8DD2-0A4B-A690-5B6A8FCACDF5}"/>
          </ac:picMkLst>
        </pc:picChg>
        <pc:cxnChg chg="mod">
          <ac:chgData name="Schoen-Rene, Kurt" userId="ac13dfce-7d4b-4f1a-8111-0d0e1378c2cb" providerId="ADAL" clId="{FB0C1E24-7AA7-491F-BC0C-C9B026949FAA}" dt="2026-06-24T14:55:24.928" v="29" actId="962"/>
          <ac:cxnSpMkLst>
            <pc:docMk/>
            <pc:sldMk cId="624408855" sldId="362"/>
            <ac:cxnSpMk id="17" creationId="{7B1292FC-D7A2-8905-7DCD-BFC875A73F64}"/>
          </ac:cxnSpMkLst>
        </pc:cxnChg>
        <pc:cxnChg chg="mod">
          <ac:chgData name="Schoen-Rene, Kurt" userId="ac13dfce-7d4b-4f1a-8111-0d0e1378c2cb" providerId="ADAL" clId="{FB0C1E24-7AA7-491F-BC0C-C9B026949FAA}" dt="2026-06-24T14:55:27.929" v="43" actId="962"/>
          <ac:cxnSpMkLst>
            <pc:docMk/>
            <pc:sldMk cId="624408855" sldId="362"/>
            <ac:cxnSpMk id="20" creationId="{8E50485A-3043-5568-2BF6-FE741A6E790B}"/>
          </ac:cxnSpMkLst>
        </pc:cxnChg>
        <pc:cxnChg chg="mod">
          <ac:chgData name="Schoen-Rene, Kurt" userId="ac13dfce-7d4b-4f1a-8111-0d0e1378c2cb" providerId="ADAL" clId="{FB0C1E24-7AA7-491F-BC0C-C9B026949FAA}" dt="2026-06-24T14:55:28.859" v="47" actId="962"/>
          <ac:cxnSpMkLst>
            <pc:docMk/>
            <pc:sldMk cId="624408855" sldId="362"/>
            <ac:cxnSpMk id="24" creationId="{18A07C58-2DB3-1407-F244-A0C1E2966CA8}"/>
          </ac:cxnSpMkLst>
        </pc:cxnChg>
      </pc:sldChg>
      <pc:sldChg chg="modSp mod">
        <pc:chgData name="Schoen-Rene, Kurt" userId="ac13dfce-7d4b-4f1a-8111-0d0e1378c2cb" providerId="ADAL" clId="{FB0C1E24-7AA7-491F-BC0C-C9B026949FAA}" dt="2026-06-24T14:55:31.161" v="57" actId="962"/>
        <pc:sldMkLst>
          <pc:docMk/>
          <pc:sldMk cId="523973252" sldId="364"/>
        </pc:sldMkLst>
        <pc:picChg chg="mod">
          <ac:chgData name="Schoen-Rene, Kurt" userId="ac13dfce-7d4b-4f1a-8111-0d0e1378c2cb" providerId="ADAL" clId="{FB0C1E24-7AA7-491F-BC0C-C9B026949FAA}" dt="2026-06-24T14:55:30.927" v="56" actId="962"/>
          <ac:picMkLst>
            <pc:docMk/>
            <pc:sldMk cId="523973252" sldId="364"/>
            <ac:picMk id="6" creationId="{DC9F3345-B266-9D6A-A0CD-29124960DC40}"/>
          </ac:picMkLst>
        </pc:picChg>
        <pc:cxnChg chg="mod">
          <ac:chgData name="Schoen-Rene, Kurt" userId="ac13dfce-7d4b-4f1a-8111-0d0e1378c2cb" providerId="ADAL" clId="{FB0C1E24-7AA7-491F-BC0C-C9B026949FAA}" dt="2026-06-24T14:55:31.161" v="57" actId="962"/>
          <ac:cxnSpMkLst>
            <pc:docMk/>
            <pc:sldMk cId="523973252" sldId="364"/>
            <ac:cxnSpMk id="49" creationId="{8A62EF67-B859-45AE-BDDF-6CEB3C51B64F}"/>
          </ac:cxnSpMkLst>
        </pc:cxnChg>
      </pc:sldChg>
      <pc:sldChg chg="modSp mod">
        <pc:chgData name="Schoen-Rene, Kurt" userId="ac13dfce-7d4b-4f1a-8111-0d0e1378c2cb" providerId="ADAL" clId="{FB0C1E24-7AA7-491F-BC0C-C9B026949FAA}" dt="2026-06-24T14:55:33.329" v="66" actId="962"/>
        <pc:sldMkLst>
          <pc:docMk/>
          <pc:sldMk cId="2271580631" sldId="365"/>
        </pc:sldMkLst>
        <pc:picChg chg="mod">
          <ac:chgData name="Schoen-Rene, Kurt" userId="ac13dfce-7d4b-4f1a-8111-0d0e1378c2cb" providerId="ADAL" clId="{FB0C1E24-7AA7-491F-BC0C-C9B026949FAA}" dt="2026-06-24T14:55:32.794" v="64" actId="962"/>
          <ac:picMkLst>
            <pc:docMk/>
            <pc:sldMk cId="2271580631" sldId="365"/>
            <ac:picMk id="6" creationId="{DC9F3345-B266-9D6A-A0CD-29124960DC40}"/>
          </ac:picMkLst>
        </pc:picChg>
        <pc:picChg chg="mod">
          <ac:chgData name="Schoen-Rene, Kurt" userId="ac13dfce-7d4b-4f1a-8111-0d0e1378c2cb" providerId="ADAL" clId="{FB0C1E24-7AA7-491F-BC0C-C9B026949FAA}" dt="2026-06-24T14:55:33.329" v="66" actId="962"/>
          <ac:picMkLst>
            <pc:docMk/>
            <pc:sldMk cId="2271580631" sldId="365"/>
            <ac:picMk id="7172" creationId="{F5FA2BE3-381F-CD9E-55BF-D4B26D42B064}"/>
          </ac:picMkLst>
        </pc:picChg>
        <pc:cxnChg chg="mod">
          <ac:chgData name="Schoen-Rene, Kurt" userId="ac13dfce-7d4b-4f1a-8111-0d0e1378c2cb" providerId="ADAL" clId="{FB0C1E24-7AA7-491F-BC0C-C9B026949FAA}" dt="2026-06-24T14:55:33.061" v="65" actId="962"/>
          <ac:cxnSpMkLst>
            <pc:docMk/>
            <pc:sldMk cId="2271580631" sldId="365"/>
            <ac:cxnSpMk id="49" creationId="{8A62EF67-B859-45AE-BDDF-6CEB3C51B64F}"/>
          </ac:cxnSpMkLst>
        </pc:cxnChg>
      </pc:sldChg>
      <pc:sldChg chg="modSp mod">
        <pc:chgData name="Schoen-Rene, Kurt" userId="ac13dfce-7d4b-4f1a-8111-0d0e1378c2cb" providerId="ADAL" clId="{FB0C1E24-7AA7-491F-BC0C-C9B026949FAA}" dt="2026-06-24T14:55:32.130" v="61" actId="962"/>
        <pc:sldMkLst>
          <pc:docMk/>
          <pc:sldMk cId="2793082941" sldId="369"/>
        </pc:sldMkLst>
        <pc:picChg chg="mod">
          <ac:chgData name="Schoen-Rene, Kurt" userId="ac13dfce-7d4b-4f1a-8111-0d0e1378c2cb" providerId="ADAL" clId="{FB0C1E24-7AA7-491F-BC0C-C9B026949FAA}" dt="2026-06-24T14:55:31.418" v="58" actId="962"/>
          <ac:picMkLst>
            <pc:docMk/>
            <pc:sldMk cId="2793082941" sldId="369"/>
            <ac:picMk id="6" creationId="{DC9F3345-B266-9D6A-A0CD-29124960DC40}"/>
          </ac:picMkLst>
        </pc:picChg>
        <pc:cxnChg chg="mod">
          <ac:chgData name="Schoen-Rene, Kurt" userId="ac13dfce-7d4b-4f1a-8111-0d0e1378c2cb" providerId="ADAL" clId="{FB0C1E24-7AA7-491F-BC0C-C9B026949FAA}" dt="2026-06-24T14:55:32.130" v="61" actId="962"/>
          <ac:cxnSpMkLst>
            <pc:docMk/>
            <pc:sldMk cId="2793082941" sldId="369"/>
            <ac:cxnSpMk id="49" creationId="{8A62EF67-B859-45AE-BDDF-6CEB3C51B64F}"/>
          </ac:cxnSpMkLst>
        </pc:cxnChg>
      </pc:sldChg>
      <pc:sldChg chg="modSp mod">
        <pc:chgData name="Schoen-Rene, Kurt" userId="ac13dfce-7d4b-4f1a-8111-0d0e1378c2cb" providerId="ADAL" clId="{FB0C1E24-7AA7-491F-BC0C-C9B026949FAA}" dt="2026-06-24T14:55:37.843" v="80" actId="962"/>
        <pc:sldMkLst>
          <pc:docMk/>
          <pc:sldMk cId="1097554386" sldId="394"/>
        </pc:sldMkLst>
        <pc:picChg chg="mod">
          <ac:chgData name="Schoen-Rene, Kurt" userId="ac13dfce-7d4b-4f1a-8111-0d0e1378c2cb" providerId="ADAL" clId="{FB0C1E24-7AA7-491F-BC0C-C9B026949FAA}" dt="2026-06-24T14:55:37.579" v="79" actId="962"/>
          <ac:picMkLst>
            <pc:docMk/>
            <pc:sldMk cId="1097554386" sldId="394"/>
            <ac:picMk id="6" creationId="{DC9F3345-B266-9D6A-A0CD-29124960DC40}"/>
          </ac:picMkLst>
        </pc:picChg>
        <pc:cxnChg chg="mod">
          <ac:chgData name="Schoen-Rene, Kurt" userId="ac13dfce-7d4b-4f1a-8111-0d0e1378c2cb" providerId="ADAL" clId="{FB0C1E24-7AA7-491F-BC0C-C9B026949FAA}" dt="2026-06-24T14:55:37.843" v="80" actId="962"/>
          <ac:cxnSpMkLst>
            <pc:docMk/>
            <pc:sldMk cId="1097554386" sldId="394"/>
            <ac:cxnSpMk id="49" creationId="{8A62EF67-B859-45AE-BDDF-6CEB3C51B64F}"/>
          </ac:cxnSpMkLst>
        </pc:cxnChg>
      </pc:sldChg>
      <pc:sldChg chg="modSp mod">
        <pc:chgData name="Schoen-Rene, Kurt" userId="ac13dfce-7d4b-4f1a-8111-0d0e1378c2cb" providerId="ADAL" clId="{FB0C1E24-7AA7-491F-BC0C-C9B026949FAA}" dt="2026-06-24T14:55:44.515" v="91" actId="962"/>
        <pc:sldMkLst>
          <pc:docMk/>
          <pc:sldMk cId="20773877" sldId="399"/>
        </pc:sldMkLst>
        <pc:picChg chg="mod">
          <ac:chgData name="Schoen-Rene, Kurt" userId="ac13dfce-7d4b-4f1a-8111-0d0e1378c2cb" providerId="ADAL" clId="{FB0C1E24-7AA7-491F-BC0C-C9B026949FAA}" dt="2026-06-24T14:55:42.577" v="88" actId="962"/>
          <ac:picMkLst>
            <pc:docMk/>
            <pc:sldMk cId="20773877" sldId="399"/>
            <ac:picMk id="9" creationId="{8DF35240-D3A3-B5C5-C79C-EB2871B3549D}"/>
          </ac:picMkLst>
        </pc:picChg>
        <pc:picChg chg="mod">
          <ac:chgData name="Schoen-Rene, Kurt" userId="ac13dfce-7d4b-4f1a-8111-0d0e1378c2cb" providerId="ADAL" clId="{FB0C1E24-7AA7-491F-BC0C-C9B026949FAA}" dt="2026-06-24T14:55:43.660" v="90" actId="962"/>
          <ac:picMkLst>
            <pc:docMk/>
            <pc:sldMk cId="20773877" sldId="399"/>
            <ac:picMk id="12" creationId="{9E0D8E3E-E2D0-343B-F28F-B4A00D7A288D}"/>
          </ac:picMkLst>
        </pc:picChg>
        <pc:picChg chg="mod">
          <ac:chgData name="Schoen-Rene, Kurt" userId="ac13dfce-7d4b-4f1a-8111-0d0e1378c2cb" providerId="ADAL" clId="{FB0C1E24-7AA7-491F-BC0C-C9B026949FAA}" dt="2026-06-24T14:55:44.515" v="91" actId="962"/>
          <ac:picMkLst>
            <pc:docMk/>
            <pc:sldMk cId="20773877" sldId="399"/>
            <ac:picMk id="13" creationId="{B67CF639-287E-89F5-3054-57FC1F6A7094}"/>
          </ac:picMkLst>
        </pc:picChg>
        <pc:cxnChg chg="mod">
          <ac:chgData name="Schoen-Rene, Kurt" userId="ac13dfce-7d4b-4f1a-8111-0d0e1378c2cb" providerId="ADAL" clId="{FB0C1E24-7AA7-491F-BC0C-C9B026949FAA}" dt="2026-06-24T14:55:43.033" v="89" actId="962"/>
          <ac:cxnSpMkLst>
            <pc:docMk/>
            <pc:sldMk cId="20773877" sldId="399"/>
            <ac:cxnSpMk id="11" creationId="{ACBD3A4C-E9E5-A087-FE03-60FB2826A0F6}"/>
          </ac:cxnSpMkLst>
        </pc:cxnChg>
      </pc:sldChg>
      <pc:sldChg chg="modSp mod">
        <pc:chgData name="Schoen-Rene, Kurt" userId="ac13dfce-7d4b-4f1a-8111-0d0e1378c2cb" providerId="ADAL" clId="{FB0C1E24-7AA7-491F-BC0C-C9B026949FAA}" dt="2026-06-24T14:55:41.061" v="85" actId="962"/>
        <pc:sldMkLst>
          <pc:docMk/>
          <pc:sldMk cId="1468591640" sldId="400"/>
        </pc:sldMkLst>
        <pc:picChg chg="mod">
          <ac:chgData name="Schoen-Rene, Kurt" userId="ac13dfce-7d4b-4f1a-8111-0d0e1378c2cb" providerId="ADAL" clId="{FB0C1E24-7AA7-491F-BC0C-C9B026949FAA}" dt="2026-06-24T14:55:40.501" v="84" actId="962"/>
          <ac:picMkLst>
            <pc:docMk/>
            <pc:sldMk cId="1468591640" sldId="400"/>
            <ac:picMk id="6" creationId="{DC9F3345-B266-9D6A-A0CD-29124960DC40}"/>
          </ac:picMkLst>
        </pc:picChg>
        <pc:cxnChg chg="mod">
          <ac:chgData name="Schoen-Rene, Kurt" userId="ac13dfce-7d4b-4f1a-8111-0d0e1378c2cb" providerId="ADAL" clId="{FB0C1E24-7AA7-491F-BC0C-C9B026949FAA}" dt="2026-06-24T14:55:41.061" v="85" actId="962"/>
          <ac:cxnSpMkLst>
            <pc:docMk/>
            <pc:sldMk cId="1468591640" sldId="400"/>
            <ac:cxnSpMk id="49" creationId="{8A62EF67-B859-45AE-BDDF-6CEB3C51B64F}"/>
          </ac:cxnSpMkLst>
        </pc:cxnChg>
      </pc:sldChg>
      <pc:sldChg chg="modSp mod">
        <pc:chgData name="Schoen-Rene, Kurt" userId="ac13dfce-7d4b-4f1a-8111-0d0e1378c2cb" providerId="ADAL" clId="{FB0C1E24-7AA7-491F-BC0C-C9B026949FAA}" dt="2026-06-24T14:55:37.242" v="78" actId="962"/>
        <pc:sldMkLst>
          <pc:docMk/>
          <pc:sldMk cId="2222011970" sldId="401"/>
        </pc:sldMkLst>
        <pc:spChg chg="mod">
          <ac:chgData name="Schoen-Rene, Kurt" userId="ac13dfce-7d4b-4f1a-8111-0d0e1378c2cb" providerId="ADAL" clId="{FB0C1E24-7AA7-491F-BC0C-C9B026949FAA}" dt="2026-06-24T14:55:34.020" v="69" actId="962"/>
          <ac:spMkLst>
            <pc:docMk/>
            <pc:sldMk cId="2222011970" sldId="401"/>
            <ac:spMk id="5" creationId="{A5F542C3-CE86-61AF-9CD2-CCDAF52D7FDA}"/>
          </ac:spMkLst>
        </pc:spChg>
        <pc:picChg chg="mod">
          <ac:chgData name="Schoen-Rene, Kurt" userId="ac13dfce-7d4b-4f1a-8111-0d0e1378c2cb" providerId="ADAL" clId="{FB0C1E24-7AA7-491F-BC0C-C9B026949FAA}" dt="2026-06-24T14:55:37.242" v="78" actId="962"/>
          <ac:picMkLst>
            <pc:docMk/>
            <pc:sldMk cId="2222011970" sldId="401"/>
            <ac:picMk id="2" creationId="{6CAE330B-36D6-AE65-089D-286EB3ABEAFE}"/>
          </ac:picMkLst>
        </pc:picChg>
        <pc:picChg chg="mod">
          <ac:chgData name="Schoen-Rene, Kurt" userId="ac13dfce-7d4b-4f1a-8111-0d0e1378c2cb" providerId="ADAL" clId="{FB0C1E24-7AA7-491F-BC0C-C9B026949FAA}" dt="2026-06-24T14:55:36.909" v="77" actId="962"/>
          <ac:picMkLst>
            <pc:docMk/>
            <pc:sldMk cId="2222011970" sldId="401"/>
            <ac:picMk id="4" creationId="{ABFA068E-06EA-89FC-5C15-109420B8B0B8}"/>
          </ac:picMkLst>
        </pc:picChg>
        <pc:cxnChg chg="mod">
          <ac:chgData name="Schoen-Rene, Kurt" userId="ac13dfce-7d4b-4f1a-8111-0d0e1378c2cb" providerId="ADAL" clId="{FB0C1E24-7AA7-491F-BC0C-C9B026949FAA}" dt="2026-06-24T14:55:36.395" v="76" actId="962"/>
          <ac:cxnSpMkLst>
            <pc:docMk/>
            <pc:sldMk cId="2222011970" sldId="401"/>
            <ac:cxnSpMk id="8" creationId="{2AF09646-C0EB-BFDD-5BF5-AD4918886639}"/>
          </ac:cxnSpMkLst>
        </pc:cxnChg>
      </pc:sldChg>
      <pc:sldChg chg="modSp mod">
        <pc:chgData name="Schoen-Rene, Kurt" userId="ac13dfce-7d4b-4f1a-8111-0d0e1378c2cb" providerId="ADAL" clId="{FB0C1E24-7AA7-491F-BC0C-C9B026949FAA}" dt="2026-06-24T14:56:04.909" v="97" actId="13244"/>
        <pc:sldMkLst>
          <pc:docMk/>
          <pc:sldMk cId="682283980" sldId="405"/>
        </pc:sldMkLst>
        <pc:spChg chg="mod">
          <ac:chgData name="Schoen-Rene, Kurt" userId="ac13dfce-7d4b-4f1a-8111-0d0e1378c2cb" providerId="ADAL" clId="{FB0C1E24-7AA7-491F-BC0C-C9B026949FAA}" dt="2026-06-24T14:56:02.899" v="96" actId="13244"/>
          <ac:spMkLst>
            <pc:docMk/>
            <pc:sldMk cId="682283980" sldId="405"/>
            <ac:spMk id="2" creationId="{E9F7B472-B4A1-E9D8-D1A2-4BAA6BBA0DA3}"/>
          </ac:spMkLst>
        </pc:spChg>
        <pc:spChg chg="mod">
          <ac:chgData name="Schoen-Rene, Kurt" userId="ac13dfce-7d4b-4f1a-8111-0d0e1378c2cb" providerId="ADAL" clId="{FB0C1E24-7AA7-491F-BC0C-C9B026949FAA}" dt="2026-06-24T14:56:01.339" v="95" actId="13244"/>
          <ac:spMkLst>
            <pc:docMk/>
            <pc:sldMk cId="682283980" sldId="405"/>
            <ac:spMk id="3" creationId="{A9FAB677-6C57-FF37-4D6D-C26CD47415CE}"/>
          </ac:spMkLst>
        </pc:spChg>
        <pc:picChg chg="mod">
          <ac:chgData name="Schoen-Rene, Kurt" userId="ac13dfce-7d4b-4f1a-8111-0d0e1378c2cb" providerId="ADAL" clId="{FB0C1E24-7AA7-491F-BC0C-C9B026949FAA}" dt="2026-06-24T14:55:29.803" v="51" actId="962"/>
          <ac:picMkLst>
            <pc:docMk/>
            <pc:sldMk cId="682283980" sldId="405"/>
            <ac:picMk id="1026" creationId="{369A1F06-E646-B2E5-556C-EEE8F70D1016}"/>
          </ac:picMkLst>
        </pc:picChg>
        <pc:cxnChg chg="mod">
          <ac:chgData name="Schoen-Rene, Kurt" userId="ac13dfce-7d4b-4f1a-8111-0d0e1378c2cb" providerId="ADAL" clId="{FB0C1E24-7AA7-491F-BC0C-C9B026949FAA}" dt="2026-06-24T14:56:04.909" v="97" actId="13244"/>
          <ac:cxnSpMkLst>
            <pc:docMk/>
            <pc:sldMk cId="682283980" sldId="405"/>
            <ac:cxnSpMk id="16" creationId="{7C449B07-6BB9-6907-733E-03EB4B81B50D}"/>
          </ac:cxnSpMkLst>
        </pc:cxnChg>
      </pc:sldChg>
      <pc:sldChg chg="modSp mod">
        <pc:chgData name="Schoen-Rene, Kurt" userId="ac13dfce-7d4b-4f1a-8111-0d0e1378c2cb" providerId="ADAL" clId="{FB0C1E24-7AA7-491F-BC0C-C9B026949FAA}" dt="2026-06-24T14:55:39.985" v="83" actId="962"/>
        <pc:sldMkLst>
          <pc:docMk/>
          <pc:sldMk cId="663737422" sldId="407"/>
        </pc:sldMkLst>
        <pc:spChg chg="mod">
          <ac:chgData name="Schoen-Rene, Kurt" userId="ac13dfce-7d4b-4f1a-8111-0d0e1378c2cb" providerId="ADAL" clId="{FB0C1E24-7AA7-491F-BC0C-C9B026949FAA}" dt="2026-06-24T14:55:39.465" v="82" actId="962"/>
          <ac:spMkLst>
            <pc:docMk/>
            <pc:sldMk cId="663737422" sldId="407"/>
            <ac:spMk id="5" creationId="{B4F87FA8-9959-1A92-A333-97B16D5FDC41}"/>
          </ac:spMkLst>
        </pc:spChg>
        <pc:picChg chg="mod">
          <ac:chgData name="Schoen-Rene, Kurt" userId="ac13dfce-7d4b-4f1a-8111-0d0e1378c2cb" providerId="ADAL" clId="{FB0C1E24-7AA7-491F-BC0C-C9B026949FAA}" dt="2026-06-24T14:55:38.932" v="81" actId="962"/>
          <ac:picMkLst>
            <pc:docMk/>
            <pc:sldMk cId="663737422" sldId="407"/>
            <ac:picMk id="6" creationId="{BEB9024E-3588-04CB-4F1F-06D8B2CA1A04}"/>
          </ac:picMkLst>
        </pc:picChg>
        <pc:cxnChg chg="mod">
          <ac:chgData name="Schoen-Rene, Kurt" userId="ac13dfce-7d4b-4f1a-8111-0d0e1378c2cb" providerId="ADAL" clId="{FB0C1E24-7AA7-491F-BC0C-C9B026949FAA}" dt="2026-06-24T14:55:39.985" v="83" actId="962"/>
          <ac:cxnSpMkLst>
            <pc:docMk/>
            <pc:sldMk cId="663737422" sldId="407"/>
            <ac:cxnSpMk id="49" creationId="{BD4D9CC0-27D0-60D8-F7E1-5EE798F4CE24}"/>
          </ac:cxnSpMkLst>
        </pc:cxnChg>
      </pc:sldChg>
      <pc:sldChg chg="modSp mod">
        <pc:chgData name="Schoen-Rene, Kurt" userId="ac13dfce-7d4b-4f1a-8111-0d0e1378c2cb" providerId="ADAL" clId="{FB0C1E24-7AA7-491F-BC0C-C9B026949FAA}" dt="2026-06-24T14:55:42.142" v="87" actId="962"/>
        <pc:sldMkLst>
          <pc:docMk/>
          <pc:sldMk cId="44679167" sldId="408"/>
        </pc:sldMkLst>
        <pc:picChg chg="mod">
          <ac:chgData name="Schoen-Rene, Kurt" userId="ac13dfce-7d4b-4f1a-8111-0d0e1378c2cb" providerId="ADAL" clId="{FB0C1E24-7AA7-491F-BC0C-C9B026949FAA}" dt="2026-06-24T14:55:41.640" v="86" actId="962"/>
          <ac:picMkLst>
            <pc:docMk/>
            <pc:sldMk cId="44679167" sldId="408"/>
            <ac:picMk id="6" creationId="{50188BCB-90B7-93D2-EF33-D749608AC3A9}"/>
          </ac:picMkLst>
        </pc:picChg>
        <pc:cxnChg chg="mod">
          <ac:chgData name="Schoen-Rene, Kurt" userId="ac13dfce-7d4b-4f1a-8111-0d0e1378c2cb" providerId="ADAL" clId="{FB0C1E24-7AA7-491F-BC0C-C9B026949FAA}" dt="2026-06-24T14:55:42.142" v="87" actId="962"/>
          <ac:cxnSpMkLst>
            <pc:docMk/>
            <pc:sldMk cId="44679167" sldId="408"/>
            <ac:cxnSpMk id="49" creationId="{88CC0CE1-3EF2-AFE0-0A0F-7DFCC87EC10E}"/>
          </ac:cxnSpMkLst>
        </pc:cxnChg>
      </pc:sldChg>
    </pc:docChg>
  </pc:docChgLst>
</pc:chgInfo>
</file>

<file path=ppt/comments/modernComment_18A_416B59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2609EB4-6CD8-4894-8027-8AA60230EB60}" authorId="{0847F8D5-14FF-EB80-448C-B3828156E4A2}" status="resolved" created="2024-10-03T17:50:26.857" complete="100000">
    <pc:sldMkLst xmlns:pc="http://schemas.microsoft.com/office/powerpoint/2013/main/command">
      <pc:docMk/>
      <pc:sldMk cId="1097554386" sldId="394"/>
    </pc:sldMkLst>
    <p188:txBody>
      <a:bodyPr/>
      <a:lstStyle/>
      <a:p>
        <a:r>
          <a:rPr lang="en-US"/>
          <a:t>We are anticipating that adding battery storage will come at a cost (decrease in credits if paired with solar lease). There can be energy bill reductions if the project is modeled to reduce demand charges. So I would change this bullet to say: Can reduce electric bills for customers with demand charges.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7839A-6B7D-41CD-8280-29820C52724D}" type="datetimeFigureOut">
              <a:t>6/24/2026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377C8-9497-4591-B7E7-CF4495BCD6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5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B5EB-A35B-4824-AA42-F4B83AF6DFC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10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44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0301E-F728-AFA0-0D05-7B412BD83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66171-AFFE-E79A-8AE2-1FAD18D7D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A94AC7-2B8B-9E52-7A15-A8C2F7BF6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510E5-AC0F-E0E5-1C33-07DEB79AD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9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Proxima Nova Light" panose="020B0303030502060204" pitchFamily="34" charset="0"/>
              </a:rPr>
              <a:t>BG</a:t>
            </a:r>
            <a:endParaRPr lang="en-US">
              <a:effectLst/>
              <a:latin typeface="Proxima Nova Light" panose="020B030303050206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73363-F029-3342-AB96-D73C68626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52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73363-F029-3342-AB96-D73C68626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0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6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56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10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FB5EB-A35B-4824-AA42-F4B83AF6DFC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19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4297-8F71-FD6C-7A5B-FF900D39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2DB1-E0CD-209F-631A-F80AED08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88B8-9DCF-F14B-80F9-3C05D8B01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3D38-0AD8-14CE-2188-68AFF5E47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7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DB242-6955-0931-CC70-E0F8DA0FC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693BF-59EC-8F7B-85F3-3738E27A1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E8983-9649-B79F-8F29-07D38739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29F81-2A7B-FA72-392A-B12B54E8E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FB5EB-A35B-4824-AA42-F4B83AF6DF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8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F64A-851F-4529-96E3-BC0107555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667" y="1122363"/>
            <a:ext cx="8560067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F6878-771B-46DD-808A-CF95C30A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667" y="3602038"/>
            <a:ext cx="856006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27BD9-2EB9-9253-875F-BC33E97900FB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3CCCA4F-E4FA-F08C-57BD-CDFB6930D1E0}"/>
              </a:ext>
            </a:extLst>
          </p:cNvPr>
          <p:cNvSpPr txBox="1">
            <a:spLocks/>
          </p:cNvSpPr>
          <p:nvPr userDrawn="1"/>
        </p:nvSpPr>
        <p:spPr>
          <a:xfrm>
            <a:off x="8382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E65043F-A39A-06E1-3045-79E4D117CFF5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2023 CT Green Bank. All Rights Reserved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07F2F-2F52-4AB3-8D3D-2C3DBAFF11E0}"/>
              </a:ext>
            </a:extLst>
          </p:cNvPr>
          <p:cNvSpPr txBox="1">
            <a:spLocks/>
          </p:cNvSpPr>
          <p:nvPr userDrawn="1"/>
        </p:nvSpPr>
        <p:spPr>
          <a:xfrm>
            <a:off x="7882321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D7C8-BE4E-44F1-8467-BBA903D3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30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35D7-9EA4-4167-8EA4-DDDD360E3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27" y="1825625"/>
            <a:ext cx="8066773" cy="4351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853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522633" y="4303063"/>
            <a:ext cx="4669367" cy="2554937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80E-459C-4CBD-8083-AAE132782DC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B8C29-6A49-459A-B7E0-6039D500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696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382D-B5D6-43A2-A036-B42048B03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69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9BC8A4-2D30-9247-BBDC-7580269624B7}"/>
              </a:ext>
            </a:extLst>
          </p:cNvPr>
          <p:cNvSpPr/>
          <p:nvPr userDrawn="1"/>
        </p:nvSpPr>
        <p:spPr>
          <a:xfrm>
            <a:off x="0" y="6558368"/>
            <a:ext cx="121920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7EFE3DF1-AA6B-1BA5-9BA3-6CD22F5ADF3F}"/>
              </a:ext>
            </a:extLst>
          </p:cNvPr>
          <p:cNvSpPr txBox="1">
            <a:spLocks/>
          </p:cNvSpPr>
          <p:nvPr userDrawn="1"/>
        </p:nvSpPr>
        <p:spPr>
          <a:xfrm>
            <a:off x="8382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72C796F9-03B0-F5C5-9594-6631503B28F8}"/>
              </a:ext>
            </a:extLst>
          </p:cNvPr>
          <p:cNvSpPr txBox="1">
            <a:spLocks/>
          </p:cNvSpPr>
          <p:nvPr userDrawn="1"/>
        </p:nvSpPr>
        <p:spPr>
          <a:xfrm>
            <a:off x="4038600" y="65282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 Nova" panose="02000506030000020004" pitchFamily="2" charset="0"/>
              </a:rPr>
              <a:t>© 2024 CT Green Bank. All Rights Reserved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AD93A9A-18D4-8909-41B4-83ECAD2B3A2D}"/>
              </a:ext>
            </a:extLst>
          </p:cNvPr>
          <p:cNvSpPr txBox="1">
            <a:spLocks/>
          </p:cNvSpPr>
          <p:nvPr userDrawn="1"/>
        </p:nvSpPr>
        <p:spPr>
          <a:xfrm>
            <a:off x="9144000" y="6528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bg1"/>
                </a:solidFill>
                <a:latin typeface="Proxima Nova Black" panose="020005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b="0" i="0" smtClean="0">
                <a:latin typeface="Proxima Nova" panose="02000506030000020004" pitchFamily="2" charset="0"/>
              </a:rPr>
              <a:pPr/>
              <a:t>‹#›</a:t>
            </a:fld>
            <a:endParaRPr lang="en-US" b="0" i="0"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2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267F2C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267F2C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Katie.Shelton@ctgreenbank.com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info@ctgreenbank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calendly.com/d/5j7-3jf-vyj/intro-call-solar-map-affordable-multifamily-solar" TargetMode="External"/><Relationship Id="rId4" Type="http://schemas.openxmlformats.org/officeDocument/2006/relationships/hyperlink" Target="https://www.ctgreenbank.com&#8203;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A_416B59D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A3EA64-3C50-F49C-C55C-B1EC01A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8" y="0"/>
            <a:ext cx="9677780" cy="1179430"/>
          </a:xfrm>
          <a:prstGeom prst="rect">
            <a:avLst/>
          </a:prstGeom>
          <a:gradFill>
            <a:gsLst>
              <a:gs pos="8000">
                <a:schemeClr val="bg1"/>
              </a:gs>
              <a:gs pos="48000">
                <a:srgbClr val="02833E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FE337B-D9D4-3290-07A5-80BA1FE37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1179430"/>
            <a:ext cx="7086601" cy="1639964"/>
          </a:xfrm>
          <a:prstGeom prst="rect">
            <a:avLst/>
          </a:prstGeom>
          <a:gradFill>
            <a:gsLst>
              <a:gs pos="16000">
                <a:schemeClr val="bg1"/>
              </a:gs>
              <a:gs pos="55000">
                <a:srgbClr val="FCF8C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89715C-30A0-D9C5-82FF-34B5661BB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" y="-10902"/>
            <a:ext cx="6844143" cy="1190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C2B523-1959-3554-87F2-5BEF39AF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7" y="116939"/>
            <a:ext cx="8077200" cy="96670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Solar MAP+  </a:t>
            </a:r>
            <a:br>
              <a:rPr lang="en-US" sz="3000" dirty="0">
                <a:latin typeface="Calibri"/>
                <a:ea typeface="Calibri"/>
                <a:cs typeface="Calibri"/>
              </a:rPr>
            </a:br>
            <a:r>
              <a:rPr lang="en-US" sz="3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Affordable Multifamily Housing Program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E33A8A-8F4E-6307-BA26-76EB8F9EE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r="32" b="2456"/>
          <a:stretch/>
        </p:blipFill>
        <p:spPr>
          <a:xfrm>
            <a:off x="0" y="1758578"/>
            <a:ext cx="12192000" cy="5123905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963C07-2317-3CC0-4423-271754CD2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788" y="390524"/>
            <a:ext cx="2122844" cy="136805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7CC204-C1A3-BE9D-CD69-E2A89CA8DD8E}"/>
              </a:ext>
            </a:extLst>
          </p:cNvPr>
          <p:cNvSpPr>
            <a:spLocks noGrp="1"/>
          </p:cNvSpPr>
          <p:nvPr/>
        </p:nvSpPr>
        <p:spPr>
          <a:xfrm>
            <a:off x="339231" y="1242285"/>
            <a:ext cx="6746336" cy="1032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267F2C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rgbClr val="00833F"/>
                </a:solidFill>
                <a:latin typeface="Calibri"/>
                <a:ea typeface="Calibri"/>
                <a:cs typeface="Calibri"/>
              </a:rPr>
              <a:t>June 2, 2026</a:t>
            </a:r>
          </a:p>
          <a:p>
            <a:pPr marL="0" indent="0">
              <a:buNone/>
            </a:pPr>
            <a:r>
              <a:rPr lang="en-US">
                <a:solidFill>
                  <a:srgbClr val="00833F"/>
                </a:solidFill>
                <a:latin typeface="Calibri"/>
                <a:ea typeface="Calibri"/>
                <a:cs typeface="Calibri"/>
              </a:rPr>
              <a:t>2026 Small Cities CDGB Workshop</a:t>
            </a:r>
          </a:p>
          <a:p>
            <a:pPr marL="0" indent="0">
              <a:buNone/>
            </a:pPr>
            <a:endParaRPr lang="en-US" dirty="0">
              <a:solidFill>
                <a:srgbClr val="00833F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80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9F3345-B266-9D6A-A0CD-29124960D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7" y="182459"/>
            <a:ext cx="8708231" cy="9421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How can Solar MAP be paired with CDBG Funds?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D5E6024-D886-E8FD-70AC-9283F2C63BB8}"/>
              </a:ext>
            </a:extLst>
          </p:cNvPr>
          <p:cNvSpPr txBox="1"/>
          <p:nvPr/>
        </p:nvSpPr>
        <p:spPr>
          <a:xfrm>
            <a:off x="170793" y="1232590"/>
            <a:ext cx="11896968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Connecticut Green Bank Provides: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 Cost technical assistance through the Solar MAP program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Solar Lease,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allows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facilities to complete an energy related modernization project with zero capital outlay required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CDBG Funds can be used to: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Address barriers to completing a solar project which include: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lvl="1" indent="-285750" algn="l" rtl="0" fontAlgn="base">
              <a:buFont typeface="Courier New" panose="020B0604020202020204" pitchFamily="34" charset="0"/>
              <a:buChar char="o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Roof restoration or replacement prior to solar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lvl="1" indent="-285750" algn="l" rtl="0" fontAlgn="base">
              <a:buFont typeface="Courier New" panose="020B0604020202020204" pitchFamily="34" charset="0"/>
              <a:buChar char="o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Structural upgrades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lvl="1" indent="-285750" algn="l" rtl="0" fontAlgn="base">
              <a:buFont typeface="Courier New" panose="020B0604020202020204" pitchFamily="34" charset="0"/>
              <a:buChar char="o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Interconnection costs or electrical upgrades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lvl="1" indent="-285750" algn="l" rtl="0" fontAlgn="base">
              <a:buFont typeface="Courier New" panose="020B0604020202020204" pitchFamily="34" charset="0"/>
              <a:buChar char="o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Administrative burdens, such as legal expenses when contracting a project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lvl="1" algn="l" rtl="0" fontAlgn="base"/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Alternatively,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facilities may elect to submit for CDBG Funds to address other energy related upgrades to a facility (because there is an avenue to complete a solar project through solar MAP with zero capital outlay required). Projects may include: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Lighting Upgrades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Energy Storage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Insulation 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Energy Efficient Windows or Doors</a:t>
            </a:r>
            <a:endParaRPr lang="en-US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59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07BFF-53DC-0C2F-66B1-D75895875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88BCB-90B7-93D2-EF33-D749608A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09AFB04D-3453-DC3F-4B47-D7EF776A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7" y="182459"/>
            <a:ext cx="8708231" cy="9421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Timing Considerations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8CC0CE1-3EF2-AFE0-0A0F-7DFCC87EC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9506FB-7172-D8B1-B1AE-2B34FC5F7268}"/>
              </a:ext>
            </a:extLst>
          </p:cNvPr>
          <p:cNvSpPr txBox="1"/>
          <p:nvPr/>
        </p:nvSpPr>
        <p:spPr>
          <a:xfrm>
            <a:off x="170793" y="1232590"/>
            <a:ext cx="11896968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Preserve savings and economics by getting ahead of the accelerated phase out of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the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investment tax credit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for solar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July 2026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2027 is the last year of the RRES program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7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0067338-ECF1-E7E6-3B5E-3481EAD17D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D337F-BAE8-A3FB-979A-65EA67BA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29" y="1244639"/>
            <a:ext cx="10397132" cy="33307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Email us at </a:t>
            </a:r>
            <a:r>
              <a:rPr lang="en-US" sz="1800" dirty="0">
                <a:latin typeface="Calibri"/>
                <a:ea typeface="Calibri"/>
                <a:cs typeface="Calibri"/>
                <a:hlinkClick r:id="rId2"/>
              </a:rPr>
              <a:t>info@ctgreenbank.com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Katie Shelton, Senior Manager, CT Green Bank</a:t>
            </a:r>
            <a:endParaRPr lang="en-US" sz="1800" dirty="0">
              <a:solidFill>
                <a:srgbClr val="ED008C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Calibri"/>
                <a:hlinkClick r:id="rId3"/>
              </a:rPr>
              <a:t>Katie.Shelton@ctgreenbank.com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860-785-9625</a:t>
            </a:r>
            <a:endParaRPr lang="en-US" sz="1800" dirty="0">
              <a:solidFill>
                <a:srgbClr val="ED008C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Calibri"/>
                <a:hlinkClick r:id="rId4"/>
              </a:rPr>
              <a:t>https://www.ctgreenbank.com​</a:t>
            </a:r>
            <a:r>
              <a:rPr lang="en-US" sz="1800" dirty="0">
                <a:latin typeface="Calibri"/>
                <a:ea typeface="Calibri"/>
                <a:cs typeface="Calibri"/>
              </a:rPr>
              <a:t> </a:t>
            </a:r>
          </a:p>
          <a:p>
            <a:pPr marL="0" indent="0">
              <a:buNone/>
            </a:pPr>
            <a:endParaRPr lang="en-US" sz="1800" dirty="0">
              <a:solidFill>
                <a:srgbClr val="ED008C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​Link to schedule a meeting:​</a:t>
            </a:r>
            <a:endParaRPr lang="en-US" sz="1800" dirty="0">
              <a:solidFill>
                <a:srgbClr val="ED008C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Calibri"/>
                <a:hlinkClick r:id="rId5"/>
              </a:rPr>
              <a:t>https://calendly.com/d/5j7-3jf-vyj/intro-call-solar-map-affordable-multifamily-solar</a:t>
            </a:r>
            <a:r>
              <a:rPr lang="en-US" sz="1800" dirty="0">
                <a:latin typeface="Calibri"/>
                <a:ea typeface="Calibri"/>
                <a:cs typeface="Calibri"/>
              </a:rPr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F35240-D3A3-B5C5-C79C-EB2871B3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5322" y="5181606"/>
            <a:ext cx="8142636" cy="13571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BD3A4C-E9E5-A087-FE03-60FB2826A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D8E3E-E2D0-343B-F28F-B4A00D7A2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pic>
        <p:nvPicPr>
          <p:cNvPr id="13" name="Content Placeholder 29">
            <a:extLst>
              <a:ext uri="{FF2B5EF4-FFF2-40B4-BE49-F238E27FC236}">
                <a16:creationId xmlns:a16="http://schemas.microsoft.com/office/drawing/2014/main" id="{B67CF639-287E-89F5-3054-57FC1F6A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00" y="4572000"/>
            <a:ext cx="5098399" cy="17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654C-C175-C330-718A-5869E13B3D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52493"/>
            <a:ext cx="8077200" cy="966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Thank you for attending!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92323-BDBC-9274-8C37-8544C3B45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418"/>
            <a:ext cx="12192000" cy="5249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7D272-CB98-3CBC-86AF-95A97B0C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90524"/>
            <a:ext cx="2023683" cy="13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9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28A00C-61CB-2ACE-8C43-8BB2558FF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1923314"/>
            <a:ext cx="12191997" cy="1464469"/>
          </a:xfrm>
          <a:prstGeom prst="rect">
            <a:avLst/>
          </a:prstGeom>
          <a:gradFill>
            <a:gsLst>
              <a:gs pos="22000">
                <a:schemeClr val="bg1"/>
              </a:gs>
              <a:gs pos="61000">
                <a:srgbClr val="FCF8CD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BFDD14-474D-45B4-A996-56E602BA3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8293" y="2620560"/>
            <a:ext cx="9023707" cy="39407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83C45E-4D94-5850-9D68-E63C5E39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715830"/>
            <a:ext cx="3168289" cy="3837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434807-2C93-553C-6412-96B4B463A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1179443"/>
            <a:ext cx="12191998" cy="848147"/>
          </a:xfrm>
          <a:prstGeom prst="rect">
            <a:avLst/>
          </a:prstGeom>
          <a:solidFill>
            <a:srgbClr val="0283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37">
            <a:extLst>
              <a:ext uri="{FF2B5EF4-FFF2-40B4-BE49-F238E27FC236}">
                <a16:creationId xmlns:a16="http://schemas.microsoft.com/office/drawing/2014/main" id="{AF76C21B-4576-308E-627C-1F926C6AD1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304800"/>
            <a:ext cx="8077200" cy="930275"/>
          </a:xfrm>
        </p:spPr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Mission &amp; Vision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F3199B-F87D-7F4E-2F51-9BC94FD6DF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4165" y="1286787"/>
            <a:ext cx="11352848" cy="5780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10668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Connecticut Green Bank </a:t>
            </a:r>
            <a:r>
              <a:rPr kumimoji="0" lang="en-US" sz="1400" b="0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is the nation’s first state level green bank. Established in 2011 as a quasi-public agency, the Green Bank uses limited public dollars to attract private capital investment and offers green solutions that help people, businesses and all of Connecticut thrive.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54CF0A-07AA-78C2-AB81-9A87A7987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764" y="3352800"/>
            <a:ext cx="2094236" cy="252928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1292FC-D7A2-8905-7DCD-BFC875A73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179444"/>
            <a:ext cx="12191997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50485A-3043-5568-2BF6-FE741A6E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179444"/>
            <a:ext cx="12191997" cy="0"/>
          </a:xfrm>
          <a:prstGeom prst="line">
            <a:avLst/>
          </a:prstGeom>
          <a:ln w="12700">
            <a:solidFill>
              <a:srgbClr val="267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741D477-8DD2-0A4B-A690-5B6A8FCAC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5"/>
          <a:stretch/>
        </p:blipFill>
        <p:spPr>
          <a:xfrm>
            <a:off x="8763000" y="340963"/>
            <a:ext cx="3162300" cy="6492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928184-DC81-E973-50D7-A3DC48A011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8355" y="2062986"/>
            <a:ext cx="8572501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668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0" normalizeH="0" baseline="0" noProof="0">
                <a:ln>
                  <a:noFill/>
                </a:ln>
                <a:solidFill>
                  <a:srgbClr val="02833E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Our mission </a:t>
            </a:r>
            <a:r>
              <a:rPr kumimoji="0" lang="en-US" sz="1400" b="0" i="0" u="none" strike="noStrike" kern="1200" cap="none" spc="-10" normalizeH="0" baseline="0" noProof="0">
                <a:ln>
                  <a:noFill/>
                </a:ln>
                <a:solidFill>
                  <a:srgbClr val="02833E"/>
                </a:solidFill>
                <a:effectLst/>
                <a:uLnTx/>
                <a:uFillTx/>
                <a:latin typeface="Proxima Nova" panose="02000506030000020004" pitchFamily="2" charset="0"/>
                <a:ea typeface="+mn-ea"/>
                <a:cs typeface="Arial" panose="020B0604020202020204" pitchFamily="34" charset="0"/>
              </a:rPr>
              <a:t>is to confront climate change by increasing and accelerating investment into Connecticut’s green economy to create more resilient, healthier, and equitable communities.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A07C58-2DB3-1407-F244-A0C1E2966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168289" y="3200400"/>
            <a:ext cx="0" cy="3360957"/>
          </a:xfrm>
          <a:prstGeom prst="line">
            <a:avLst/>
          </a:prstGeom>
          <a:ln w="12700">
            <a:gradFill>
              <a:gsLst>
                <a:gs pos="9000">
                  <a:schemeClr val="bg1"/>
                </a:gs>
                <a:gs pos="62000">
                  <a:srgbClr val="02833E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3A8179-29A4-74B3-79D5-5D0F435B3B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5116" y="5970565"/>
            <a:ext cx="1992691" cy="3215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0668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0" normalizeH="0" baseline="0" noProof="0">
                <a:ln>
                  <a:noFill/>
                </a:ln>
                <a:solidFill>
                  <a:srgbClr val="02833E"/>
                </a:solidFill>
                <a:effectLst/>
                <a:uLnTx/>
                <a:uFillTx/>
                <a:latin typeface="Proxima Nova"/>
                <a:ea typeface="+mn-ea"/>
                <a:cs typeface="Arial"/>
              </a:rPr>
              <a:t>Our vision</a:t>
            </a:r>
            <a:endParaRPr kumimoji="0" lang="en-US" sz="1400" b="0" i="0" u="none" strike="noStrike" kern="1200" cap="none" spc="-10" normalizeH="0" baseline="0" noProof="0">
              <a:ln>
                <a:noFill/>
              </a:ln>
              <a:solidFill>
                <a:srgbClr val="02833E"/>
              </a:solidFill>
              <a:effectLst/>
              <a:uLnTx/>
              <a:uFillTx/>
              <a:latin typeface="Proxima Nov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40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AB677-6C57-FF37-4D6D-C26CD47415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3412" y="257735"/>
            <a:ext cx="11340352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008C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Solar MAP+ for Affordable Multifamily Housing​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008C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7B472-B4A1-E9D8-D1A2-4BAA6BBA0DA3}"/>
              </a:ext>
            </a:extLst>
          </p:cNvPr>
          <p:cNvSpPr txBox="1"/>
          <p:nvPr/>
        </p:nvSpPr>
        <p:spPr>
          <a:xfrm>
            <a:off x="401574" y="1708238"/>
            <a:ext cx="11245596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dirty="0"/>
              <a:t>Leverage the </a:t>
            </a:r>
            <a:r>
              <a:rPr lang="en-US" b="1" dirty="0"/>
              <a:t>expertise</a:t>
            </a:r>
            <a:r>
              <a:rPr lang="en-US" dirty="0"/>
              <a:t> of the Green Bank Team who has successfully developed over 60 solar and battery storage projects​ to date.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Benefit from </a:t>
            </a:r>
            <a:r>
              <a:rPr lang="en-US" b="1" dirty="0"/>
              <a:t>no cost technical assistance and project development support</a:t>
            </a:r>
            <a:r>
              <a:rPr lang="en-US" dirty="0"/>
              <a:t> that simplifies every step of the process​</a:t>
            </a:r>
            <a:endParaRPr lang="en-US" dirty="0">
              <a:ea typeface="Calibri"/>
              <a:cs typeface="Calibri"/>
            </a:endParaRPr>
          </a:p>
          <a:p>
            <a:pPr fontAlgn="base"/>
            <a:endParaRPr lang="en-US" dirty="0"/>
          </a:p>
          <a:p>
            <a:pPr fontAlgn="base"/>
            <a:r>
              <a:rPr lang="en-US" dirty="0"/>
              <a:t>Third party ownership structure allows for ease of adoption with </a:t>
            </a:r>
            <a:r>
              <a:rPr lang="en-US" b="1" dirty="0"/>
              <a:t>zero investment required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Benefit from </a:t>
            </a:r>
            <a:r>
              <a:rPr lang="en-US" b="1" dirty="0"/>
              <a:t>immediate energy savings</a:t>
            </a:r>
            <a:r>
              <a:rPr lang="en-US" dirty="0"/>
              <a:t> day 1​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Eliminates ongoing operations and maintenance responsibilities​</a:t>
            </a:r>
            <a:endParaRPr lang="en-US" dirty="0">
              <a:ea typeface="Calibri"/>
              <a:cs typeface="Calibri"/>
            </a:endParaRPr>
          </a:p>
          <a:p>
            <a:pPr fontAlgn="base"/>
            <a:endParaRPr lang="en-US" dirty="0"/>
          </a:p>
          <a:p>
            <a:pPr fontAlgn="base"/>
            <a:r>
              <a:rPr lang="en-US" dirty="0"/>
              <a:t>Ensure </a:t>
            </a:r>
            <a:r>
              <a:rPr lang="en-US" b="1" dirty="0"/>
              <a:t>backup power</a:t>
            </a:r>
            <a:r>
              <a:rPr lang="en-US" dirty="0"/>
              <a:t> in case of outages with integrated battery storage​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Competitive RFP process </a:t>
            </a:r>
            <a:r>
              <a:rPr lang="en-US" dirty="0"/>
              <a:t>run by the Connecticut Green Bank for contractor selection.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9A1F06-E646-B2E5-556C-EEE8F70D1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3674325"/>
            <a:ext cx="2605454" cy="25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449B07-6BB9-6907-733E-03EB4B81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28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9F3345-B266-9D6A-A0CD-29124960D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7" y="175513"/>
            <a:ext cx="8077200" cy="93027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Overview of CT’s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Affordable Multifamily Housing Program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05FB82-D8C1-EEBD-BB51-1FC3BDFD8E94}"/>
              </a:ext>
            </a:extLst>
          </p:cNvPr>
          <p:cNvSpPr txBox="1"/>
          <p:nvPr/>
        </p:nvSpPr>
        <p:spPr>
          <a:xfrm>
            <a:off x="446542" y="1716940"/>
            <a:ext cx="9948542" cy="21268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Affordable multifamily properties will be allowed to access the Residential incentive program (RRES) 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Residential Tariff is higher than the alternative commercial tariff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lvl="1" indent="-285750" algn="l" rtl="0" fontAlgn="base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b="1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$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0.3839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/kWh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(2026)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There is no cap on the number of Residential Tariff projects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97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9F3345-B266-9D6A-A0CD-29124960D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7" y="175513"/>
            <a:ext cx="8077200" cy="9302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Financial Benefit Must Be Shared With Tenants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05FB82-D8C1-EEBD-BB51-1FC3BDFD8E94}"/>
              </a:ext>
            </a:extLst>
          </p:cNvPr>
          <p:cNvSpPr txBox="1"/>
          <p:nvPr/>
        </p:nvSpPr>
        <p:spPr>
          <a:xfrm>
            <a:off x="69303" y="938690"/>
            <a:ext cx="12057686" cy="68326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Housing with Tenant-paid utilities: Tenants receive portion of tariff via on-bill credits on their utility bill 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Requirement that a portion of the financial benefit be shared with the tenants of the facility = </a:t>
            </a:r>
            <a:r>
              <a:rPr 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20% 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of the tariff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Master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metered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sites: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the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net present value of 25% of the tariff </a:t>
            </a:r>
            <a:r>
              <a:rPr lang="en-US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must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be set aside for an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eligible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upgrade to the facility. 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Measures include: </a:t>
            </a:r>
            <a:endParaRPr lang="en-US" b="0" i="0" u="none" strike="noStrike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Immediate Measures</a:t>
            </a: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Energy Efficiency Measures</a:t>
            </a:r>
            <a:endParaRPr lang="en-US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Energy Storage</a:t>
            </a:r>
            <a:endParaRPr lang="en-US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Energy Efficiency Barrier Remediation</a:t>
            </a:r>
            <a:endParaRPr lang="en-US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Operational Reserve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(this is a measure of last resort)</a:t>
            </a: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EV Charging Stations</a:t>
            </a:r>
            <a:endParaRPr lang="en-US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Green Spaces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and Community Amenities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Security Enhancements </a:t>
            </a: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Balanced Ventilation Systems</a:t>
            </a: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Ongoing Measures</a:t>
            </a: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Broadband Internet Access</a:t>
            </a:r>
            <a:endParaRPr lang="en-US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Onsite Mental Health &amp; Supportive Services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Residential Service Coordinator</a:t>
            </a:r>
            <a:endParaRPr lang="en-US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1200150" lvl="2" indent="-285750">
              <a:buFont typeface="Wingdings,Sans-Serif" panose="020B0604020202020204" pitchFamily="34" charset="0"/>
              <a:buChar char="§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Bill Credits on Electrical Bills Covered By Landlords</a:t>
            </a:r>
            <a:endParaRPr lang="en-US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indent="-285750" algn="l">
              <a:buFont typeface="Arial" panose="020B0604020202020204" pitchFamily="34" charset="0"/>
              <a:buChar char="•"/>
            </a:pPr>
            <a:endParaRPr lang="en-US" sz="14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indent="-285750" algn="l">
              <a:buFont typeface="Arial" panose="020B0604020202020204" pitchFamily="34" charset="0"/>
              <a:buChar char="•"/>
            </a:pPr>
            <a:endParaRPr lang="en-US" sz="1400" b="1">
              <a:latin typeface="Calibri"/>
              <a:ea typeface="Calibri"/>
              <a:cs typeface="Calibri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b="1">
              <a:effectLst/>
              <a:latin typeface="Proxima Nova" panose="02000506030000020004"/>
              <a:ea typeface="Calibri" panose="020F0502020204030204" pitchFamily="34" charset="0"/>
            </a:endParaRP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79308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9F3345-B266-9D6A-A0CD-29124960D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7" y="182459"/>
            <a:ext cx="8077200" cy="9302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Multifamily Affordable Housing Solar Lease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>
            <a:extLst>
              <a:ext uri="{FF2B5EF4-FFF2-40B4-BE49-F238E27FC236}">
                <a16:creationId xmlns:a16="http://schemas.microsoft.com/office/drawing/2014/main" id="{F5FA2BE3-381F-CD9E-55BF-D4B26D42B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3" y="1555896"/>
            <a:ext cx="6220476" cy="44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081B70-F981-B356-ACC2-D4546E009AA6}"/>
              </a:ext>
            </a:extLst>
          </p:cNvPr>
          <p:cNvSpPr txBox="1"/>
          <p:nvPr/>
        </p:nvSpPr>
        <p:spPr>
          <a:xfrm>
            <a:off x="6595001" y="2644170"/>
            <a:ext cx="5581271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 capital requirement from property owner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Tenants receive credits on their electric bill from production (i.e., RRES)</a:t>
            </a:r>
            <a:r>
              <a:rPr lang="en-US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Green Bank owns and maintains asset, and bears risk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27158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F542C3-CE86-61AF-9CD2-CCDAF52D7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9573" y="2762497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lvl="0" indent="-34290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en-US" sz="2000" kern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F09646-C0EB-BFDD-5BF5-AD491888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5ED49F16-5133-33EC-D0DB-C287D101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899"/>
            <a:ext cx="7959341" cy="90786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Sample Lease Modeling -  30% ITC Scenario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A068E-06EA-89FC-5C15-109420B8B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61AE2A-A393-5FB7-A7DD-CC5B8F582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078624"/>
              </p:ext>
            </p:extLst>
          </p:nvPr>
        </p:nvGraphicFramePr>
        <p:xfrm>
          <a:off x="564444" y="1476962"/>
          <a:ext cx="6698817" cy="18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038">
                  <a:extLst>
                    <a:ext uri="{9D8B030D-6E8A-4147-A177-3AD203B41FA5}">
                      <a16:colId xmlns:a16="http://schemas.microsoft.com/office/drawing/2014/main" val="951803893"/>
                    </a:ext>
                  </a:extLst>
                </a:gridCol>
                <a:gridCol w="3476779">
                  <a:extLst>
                    <a:ext uri="{9D8B030D-6E8A-4147-A177-3AD203B41FA5}">
                      <a16:colId xmlns:a16="http://schemas.microsoft.com/office/drawing/2014/main" val="4124287715"/>
                    </a:ext>
                  </a:extLst>
                </a:gridCol>
              </a:tblGrid>
              <a:tr h="450741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</a:rPr>
                        <a:t>Sample 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00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23437"/>
                  </a:ext>
                </a:extLst>
              </a:tr>
              <a:tr h="4507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baseline="0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System Size (kW)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1,073 kW DC</a:t>
                      </a:r>
                      <a:endParaRPr lang="en-US" sz="1800" b="0" i="0" u="none" strike="noStrike" baseline="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919439"/>
                  </a:ext>
                </a:extLst>
              </a:tr>
              <a:tr h="4520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baseline="0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Year 1 Production (kWh)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1,223,244 </a:t>
                      </a:r>
                      <a:r>
                        <a:rPr lang="en-US" sz="1800" b="0" i="0" u="none" strike="noStrike" baseline="0" noProof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kWhs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92090"/>
                  </a:ext>
                </a:extLst>
              </a:tr>
              <a:tr h="4507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ITC Assumption</a:t>
                      </a:r>
                      <a:endParaRPr lang="en-US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DC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30% ITC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0466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75406E7-1093-1657-7FA3-C0940867A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64595"/>
              </p:ext>
            </p:extLst>
          </p:nvPr>
        </p:nvGraphicFramePr>
        <p:xfrm>
          <a:off x="545629" y="3565407"/>
          <a:ext cx="6706984" cy="200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290">
                  <a:extLst>
                    <a:ext uri="{9D8B030D-6E8A-4147-A177-3AD203B41FA5}">
                      <a16:colId xmlns:a16="http://schemas.microsoft.com/office/drawing/2014/main" val="951803893"/>
                    </a:ext>
                  </a:extLst>
                </a:gridCol>
                <a:gridCol w="1727347">
                  <a:extLst>
                    <a:ext uri="{9D8B030D-6E8A-4147-A177-3AD203B41FA5}">
                      <a16:colId xmlns:a16="http://schemas.microsoft.com/office/drawing/2014/main" val="1359420980"/>
                    </a:ext>
                  </a:extLst>
                </a:gridCol>
                <a:gridCol w="1727347">
                  <a:extLst>
                    <a:ext uri="{9D8B030D-6E8A-4147-A177-3AD203B41FA5}">
                      <a16:colId xmlns:a16="http://schemas.microsoft.com/office/drawing/2014/main" val="3340801913"/>
                    </a:ext>
                  </a:extLst>
                </a:gridCol>
              </a:tblGrid>
              <a:tr h="94305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Cumulative Financial Benefit  (Residents + Property Owner):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highlight>
                            <a:srgbClr val="FFF2CC"/>
                          </a:highlight>
                          <a:latin typeface="Calibri"/>
                          <a:ea typeface="Calibri"/>
                          <a:cs typeface="Calibri"/>
                        </a:rPr>
                        <a:t>$3,465,292</a:t>
                      </a:r>
                      <a:endParaRPr lang="en-US" sz="1800" i="0" u="none">
                        <a:solidFill>
                          <a:schemeClr val="tx1"/>
                        </a:solidFill>
                        <a:highlight>
                          <a:srgbClr val="FCDCEF"/>
                        </a:highligh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0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Tenant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$1,322,292</a:t>
                      </a:r>
                      <a:endParaRPr lang="en-US" sz="18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00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Property Owner</a:t>
                      </a:r>
                      <a:endParaRPr lang="en-U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$2,143,000</a:t>
                      </a:r>
                      <a:endParaRPr lang="en-US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0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923437"/>
                  </a:ext>
                </a:extLst>
              </a:tr>
              <a:tr h="4250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baseline="0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Resident Share of Tariff</a:t>
                      </a:r>
                      <a:endParaRPr lang="en-US" sz="1800" b="1" i="0" u="none" strike="noStrike" noProof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DC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$1,322,292 (25% NPV of the tariff for eligible improvement)</a:t>
                      </a:r>
                      <a:endParaRPr lang="en-US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919439"/>
                  </a:ext>
                </a:extLst>
              </a:tr>
              <a:tr h="4250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Property Owner Share of Tariff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CDCE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$113,714 (25.5% of the tariff)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0635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CAE330B-36D6-AE65-089D-286EB3ABE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981" y="1715181"/>
            <a:ext cx="4354287" cy="32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1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6E08-7A7A-5D1C-A56D-7BF9E91F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9F3345-B266-9D6A-A0CD-29124960D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DD43930D-2074-46F3-FD2B-55FFF4C8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39" y="495698"/>
            <a:ext cx="8603876" cy="8854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ED008C"/>
                </a:solidFill>
                <a:latin typeface="Proxima Nova"/>
                <a:ea typeface="Calibri"/>
                <a:cs typeface="Calibri"/>
              </a:rPr>
              <a:t>Battery storage through Solar MAP+</a:t>
            </a:r>
            <a:endParaRPr lang="en-US" dirty="0">
              <a:solidFill>
                <a:srgbClr val="ED008C"/>
              </a:solidFill>
              <a:latin typeface="Proxima Nova"/>
              <a:ea typeface="Calibri"/>
              <a:cs typeface="Calibri"/>
            </a:endParaRPr>
          </a:p>
          <a:p>
            <a:endParaRPr lang="en-US" dirty="0">
              <a:solidFill>
                <a:srgbClr val="ED008C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A62EF67-B859-45AE-BDDF-6CEB3C51B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179444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D081B70-F981-B356-ACC2-D4546E009AA6}"/>
              </a:ext>
            </a:extLst>
          </p:cNvPr>
          <p:cNvSpPr txBox="1"/>
          <p:nvPr/>
        </p:nvSpPr>
        <p:spPr>
          <a:xfrm>
            <a:off x="547019" y="1866598"/>
            <a:ext cx="8086273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Backup Power in Outages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: 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Automatically islands from the grid to power critical loads.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No Emissions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: 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Clean energy solution without pollutants.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Cost Savings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: 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Calibri"/>
                <a:ea typeface="Calibri"/>
                <a:cs typeface="Calibri"/>
              </a:rPr>
              <a:t>Can reduce electric bills for customers with demand charges</a:t>
            </a:r>
            <a:endParaRPr lang="en-US"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Works with Solar PV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: 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Continues operation during outages if solar is available.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No Fuel Shortages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: 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Stores energy directly, no reliance on fuel.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Service Continuity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: 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Ensures reliable power for essential services. </a:t>
            </a:r>
            <a:endParaRPr lang="en-US" altLang="en-US" b="0" i="0" u="none" strike="noStrike" cap="none" normalizeH="0" baseline="0">
              <a:ln>
                <a:noFill/>
              </a:ln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5543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9325E-C948-0EB0-40D6-B46AFEFA0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B9024E-3588-04CB-4F1F-06D8B2CA1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33" y="344980"/>
            <a:ext cx="2377440" cy="591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F87FA8-9959-1A92-A333-97B16D5FD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7913" y="3337591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359A9CF2-C17F-6BEF-7E60-C6F759CB56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200" dirty="0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Participat</a:t>
            </a:r>
            <a:r>
              <a:rPr lang="en-US" sz="3200">
                <a:solidFill>
                  <a:srgbClr val="ED008C"/>
                </a:solidFill>
                <a:latin typeface="Calibri"/>
                <a:ea typeface="Calibri"/>
                <a:cs typeface="Calibri"/>
              </a:rPr>
              <a:t>ing Sites</a:t>
            </a:r>
            <a:endParaRPr lang="en-US" sz="3200" dirty="0">
              <a:solidFill>
                <a:srgbClr val="ED008C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4D9CC0-27D0-60D8-F7E1-5EE798F4C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380727"/>
            <a:ext cx="12192000" cy="0"/>
          </a:xfrm>
          <a:prstGeom prst="line">
            <a:avLst/>
          </a:prstGeom>
          <a:ln w="12700">
            <a:solidFill>
              <a:srgbClr val="ED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63761A9-8B9E-EB3C-78B3-86E93E7C6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593047"/>
              </p:ext>
            </p:extLst>
          </p:nvPr>
        </p:nvGraphicFramePr>
        <p:xfrm>
          <a:off x="838200" y="1825625"/>
          <a:ext cx="10515600" cy="360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09684994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3364295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43991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Round 1 – 8 Sites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Round 2 – 8 Sites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Round 3 – 7 Sites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68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Cheshire Housing Authority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Hamden Housing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Glastonbury Housing Authority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88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Hamden Housing </a:t>
                      </a:r>
                      <a:r>
                        <a:rPr lang="en-US"/>
                        <a:t>Authority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Glastonbury Housing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Parish Court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836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Juniper Hill Village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Portland Housing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Windsor Housing Authority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05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Simon </a:t>
                      </a:r>
                      <a:r>
                        <a:rPr lang="en-US" dirty="0" err="1"/>
                        <a:t>Konover</a:t>
                      </a:r>
                      <a:r>
                        <a:rPr lang="en-US" dirty="0"/>
                        <a:t> Group – Federation 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Ferry Crossing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Windsor Locks Housing Authority</a:t>
                      </a: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24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Access Housing – Parker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Enfield Housing Authority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Norwalk Housing Authority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84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Sarum Village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Oak Tree Village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60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St. Martins Townhouses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2823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New Horizons Village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016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7374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6920db-b10c-48f6-845d-92b52d1e03f8">
      <Terms xmlns="http://schemas.microsoft.com/office/infopath/2007/PartnerControls"/>
    </lcf76f155ced4ddcb4097134ff3c332f>
    <TaxCatchAll xmlns="a193d8e2-0e73-4a61-9a77-10fd0080af9d" xsi:nil="true"/>
    <Notes xmlns="1e6920db-b10c-48f6-845d-92b52d1e03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E99F44A935040A6DAF350A4500D19" ma:contentTypeVersion="16" ma:contentTypeDescription="Create a new document." ma:contentTypeScope="" ma:versionID="203cffa1c9d09bdf1e17e46d459e2474">
  <xsd:schema xmlns:xsd="http://www.w3.org/2001/XMLSchema" xmlns:xs="http://www.w3.org/2001/XMLSchema" xmlns:p="http://schemas.microsoft.com/office/2006/metadata/properties" xmlns:ns2="1e6920db-b10c-48f6-845d-92b52d1e03f8" xmlns:ns3="a193d8e2-0e73-4a61-9a77-10fd0080af9d" targetNamespace="http://schemas.microsoft.com/office/2006/metadata/properties" ma:root="true" ma:fieldsID="1e1fff9202e30dcd22c91ba81f061b43" ns2:_="" ns3:_="">
    <xsd:import namespace="1e6920db-b10c-48f6-845d-92b52d1e03f8"/>
    <xsd:import namespace="a193d8e2-0e73-4a61-9a77-10fd0080af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920db-b10c-48f6-845d-92b52d1e0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8b8dfaa-981b-4fef-ae8f-77207eb7b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3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3d8e2-0e73-4a61-9a77-10fd0080af9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201c458-ae0c-497d-98dc-39348e3c4c64}" ma:internalName="TaxCatchAll" ma:showField="CatchAllData" ma:web="a193d8e2-0e73-4a61-9a77-10fd0080a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70F8C6-11D1-4894-BDD9-9BF44004CA1F}">
  <ds:schemaRefs>
    <ds:schemaRef ds:uri="http://purl.org/dc/terms/"/>
    <ds:schemaRef ds:uri="http://purl.org/dc/elements/1.1/"/>
    <ds:schemaRef ds:uri="a193d8e2-0e73-4a61-9a77-10fd0080af9d"/>
    <ds:schemaRef ds:uri="http://schemas.microsoft.com/office/2006/documentManagement/types"/>
    <ds:schemaRef ds:uri="http://purl.org/dc/dcmitype/"/>
    <ds:schemaRef ds:uri="1e6920db-b10c-48f6-845d-92b52d1e03f8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565D4E3-BE32-4127-9A50-507A34EE13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A84841-1743-4F55-8F5B-447EF2E62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6920db-b10c-48f6-845d-92b52d1e03f8"/>
    <ds:schemaRef ds:uri="a193d8e2-0e73-4a61-9a77-10fd0080af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914</Words>
  <Application>Microsoft Office PowerPoint</Application>
  <PresentationFormat>Widescreen</PresentationFormat>
  <Paragraphs>152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Arial,Sans-Serif</vt:lpstr>
      <vt:lpstr>Calibri</vt:lpstr>
      <vt:lpstr>Courier New</vt:lpstr>
      <vt:lpstr>Courier New,monospace</vt:lpstr>
      <vt:lpstr>Proxima Nova</vt:lpstr>
      <vt:lpstr>Proxima Nova Light</vt:lpstr>
      <vt:lpstr>Wingdings</vt:lpstr>
      <vt:lpstr>Wingdings,Sans-Serif</vt:lpstr>
      <vt:lpstr>1_Office Theme</vt:lpstr>
      <vt:lpstr>Solar MAP+   Affordable Multifamily Housing Program</vt:lpstr>
      <vt:lpstr>Mission &amp; Vision</vt:lpstr>
      <vt:lpstr>Solar MAP+ for Affordable Multifamily Housing​ </vt:lpstr>
      <vt:lpstr>Overview of CT’s Affordable Multifamily Housing Program</vt:lpstr>
      <vt:lpstr>Financial Benefit Must Be Shared With Tenants</vt:lpstr>
      <vt:lpstr>Multifamily Affordable Housing Solar Lease</vt:lpstr>
      <vt:lpstr>Sample Lease Modeling -  30% ITC Scenario</vt:lpstr>
      <vt:lpstr>Battery storage through Solar MAP+ </vt:lpstr>
      <vt:lpstr>Participating Sites</vt:lpstr>
      <vt:lpstr>How can Solar MAP be paired with CDBG Funds?</vt:lpstr>
      <vt:lpstr>Timing Considerations</vt:lpstr>
      <vt:lpstr>Questions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Shelton</dc:creator>
  <cp:lastModifiedBy>Schoen-Rene, Kurt</cp:lastModifiedBy>
  <cp:revision>122</cp:revision>
  <dcterms:created xsi:type="dcterms:W3CDTF">2024-03-25T13:24:08Z</dcterms:created>
  <dcterms:modified xsi:type="dcterms:W3CDTF">2026-06-24T14:56:18Z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0x0101003F9E99F44A935040A6DAF350A4500D19</vt:lpwstr>
  </property>
  <property fmtid="{D5CDD505-2E9C-101B-9397-08002B2CF9AE}" pid="3" name="MediaServiceImageTags">
    <vt:lpwstr/>
  </property>
</Properties>
</file>