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06" r:id="rId6"/>
  </p:sldIdLst>
  <p:sldSz cx="96012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EC9"/>
    <a:srgbClr val="55A763"/>
    <a:srgbClr val="0E274A"/>
    <a:srgbClr val="E0F4FE"/>
    <a:srgbClr val="10274A"/>
    <a:srgbClr val="26213F"/>
    <a:srgbClr val="25203F"/>
    <a:srgbClr val="ED7623"/>
    <a:srgbClr val="E7D7CB"/>
    <a:srgbClr val="D64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794" autoAdjust="0"/>
  </p:normalViewPr>
  <p:slideViewPr>
    <p:cSldViewPr snapToGrid="0">
      <p:cViewPr varScale="1">
        <p:scale>
          <a:sx n="105" d="100"/>
          <a:sy n="105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oen-Rene, Kurt" userId="ac13dfce-7d4b-4f1a-8111-0d0e1378c2cb" providerId="ADAL" clId="{FB0C1E24-7AA7-491F-BC0C-C9B026949FAA}"/>
    <pc:docChg chg="modSld">
      <pc:chgData name="Schoen-Rene, Kurt" userId="ac13dfce-7d4b-4f1a-8111-0d0e1378c2cb" providerId="ADAL" clId="{FB0C1E24-7AA7-491F-BC0C-C9B026949FAA}" dt="2026-06-24T14:47:17.484" v="12"/>
      <pc:docMkLst>
        <pc:docMk/>
      </pc:docMkLst>
      <pc:sldChg chg="modSp mod">
        <pc:chgData name="Schoen-Rene, Kurt" userId="ac13dfce-7d4b-4f1a-8111-0d0e1378c2cb" providerId="ADAL" clId="{FB0C1E24-7AA7-491F-BC0C-C9B026949FAA}" dt="2026-06-24T14:47:17.484" v="12"/>
        <pc:sldMkLst>
          <pc:docMk/>
          <pc:sldMk cId="3988078300" sldId="268"/>
        </pc:sldMkLst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2" creationId="{71EDD80A-0AD9-D1CD-53EC-0A6DB0EF9F13}"/>
          </ac:spMkLst>
        </pc:spChg>
        <pc:spChg chg="mod">
          <ac:chgData name="Schoen-Rene, Kurt" userId="ac13dfce-7d4b-4f1a-8111-0d0e1378c2cb" providerId="ADAL" clId="{FB0C1E24-7AA7-491F-BC0C-C9B026949FAA}" dt="2026-06-24T14:47:07.114" v="7" actId="33553"/>
          <ac:spMkLst>
            <pc:docMk/>
            <pc:sldMk cId="3988078300" sldId="268"/>
            <ac:spMk id="3" creationId="{84171EDB-D1B0-668D-C6F1-DE7B466FF8B6}"/>
          </ac:spMkLst>
        </pc:spChg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5" creationId="{2ECA28B2-8970-085D-45A5-18379AEC0D18}"/>
          </ac:spMkLst>
        </pc:spChg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6" creationId="{FE94AE1E-24F5-4D28-205E-ADA8023AE512}"/>
          </ac:spMkLst>
        </pc:spChg>
        <pc:spChg chg="mod 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8" creationId="{EC5F81EE-383D-22A8-05B0-0E4B62A4BBC1}"/>
          </ac:spMkLst>
        </pc:spChg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9" creationId="{C3F1C495-9503-9391-2EF6-BC26BF319E88}"/>
          </ac:spMkLst>
        </pc:spChg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10" creationId="{2E2813F4-0DED-CD6B-2DB6-1A8A08CC328C}"/>
          </ac:spMkLst>
        </pc:spChg>
        <pc:spChg chg="mod 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15" creationId="{97591B83-6690-378C-F605-629E2AD5E988}"/>
          </ac:spMkLst>
        </pc:spChg>
        <pc:spChg chg="mod">
          <ac:chgData name="Schoen-Rene, Kurt" userId="ac13dfce-7d4b-4f1a-8111-0d0e1378c2cb" providerId="ADAL" clId="{FB0C1E24-7AA7-491F-BC0C-C9B026949FAA}" dt="2026-06-24T14:47:02.453" v="4" actId="962"/>
          <ac:spMkLst>
            <pc:docMk/>
            <pc:sldMk cId="3988078300" sldId="268"/>
            <ac:spMk id="18" creationId="{AD5DEDD7-91F0-FD7D-EF90-D9B439851267}"/>
          </ac:spMkLst>
        </pc:spChg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19" creationId="{EBEA96DE-0948-D736-F1FA-CE93DDA6DA3E}"/>
          </ac:spMkLst>
        </pc:spChg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20" creationId="{0EBE0A2D-54A7-24C1-9A67-5975A304D39A}"/>
          </ac:spMkLst>
        </pc:spChg>
        <pc:spChg chg="ord">
          <ac:chgData name="Schoen-Rene, Kurt" userId="ac13dfce-7d4b-4f1a-8111-0d0e1378c2cb" providerId="ADAL" clId="{FB0C1E24-7AA7-491F-BC0C-C9B026949FAA}" dt="2026-06-24T14:47:17.484" v="12"/>
          <ac:spMkLst>
            <pc:docMk/>
            <pc:sldMk cId="3988078300" sldId="268"/>
            <ac:spMk id="21" creationId="{8D1A8C01-C25D-CF80-A255-2FC4C63A96C6}"/>
          </ac:spMkLst>
        </pc:spChg>
        <pc:picChg chg="mod">
          <ac:chgData name="Schoen-Rene, Kurt" userId="ac13dfce-7d4b-4f1a-8111-0d0e1378c2cb" providerId="ADAL" clId="{FB0C1E24-7AA7-491F-BC0C-C9B026949FAA}" dt="2026-06-24T14:47:01.225" v="2" actId="962"/>
          <ac:picMkLst>
            <pc:docMk/>
            <pc:sldMk cId="3988078300" sldId="268"/>
            <ac:picMk id="12" creationId="{96A0E396-3FBE-38A0-21F9-193F7E7FF66A}"/>
          </ac:picMkLst>
        </pc:picChg>
        <pc:picChg chg="mod">
          <ac:chgData name="Schoen-Rene, Kurt" userId="ac13dfce-7d4b-4f1a-8111-0d0e1378c2cb" providerId="ADAL" clId="{FB0C1E24-7AA7-491F-BC0C-C9B026949FAA}" dt="2026-06-24T14:47:01.814" v="3" actId="962"/>
          <ac:picMkLst>
            <pc:docMk/>
            <pc:sldMk cId="3988078300" sldId="268"/>
            <ac:picMk id="17" creationId="{8E2534B1-16D3-1EA9-7DCB-6C05DDA9A034}"/>
          </ac:picMkLst>
        </pc:picChg>
        <pc:picChg chg="mod">
          <ac:chgData name="Schoen-Rene, Kurt" userId="ac13dfce-7d4b-4f1a-8111-0d0e1378c2cb" providerId="ADAL" clId="{FB0C1E24-7AA7-491F-BC0C-C9B026949FAA}" dt="2026-06-24T14:47:03.082" v="5" actId="962"/>
          <ac:picMkLst>
            <pc:docMk/>
            <pc:sldMk cId="3988078300" sldId="268"/>
            <ac:picMk id="25" creationId="{A67282B6-7DF0-8EFB-90C2-470E568D6193}"/>
          </ac:picMkLst>
        </pc:picChg>
      </pc:sldChg>
      <pc:sldChg chg="modSp mod">
        <pc:chgData name="Schoen-Rene, Kurt" userId="ac13dfce-7d4b-4f1a-8111-0d0e1378c2cb" providerId="ADAL" clId="{FB0C1E24-7AA7-491F-BC0C-C9B026949FAA}" dt="2026-06-24T14:47:09.434" v="8" actId="33553"/>
        <pc:sldMkLst>
          <pc:docMk/>
          <pc:sldMk cId="997150286" sldId="306"/>
        </pc:sldMkLst>
        <pc:spChg chg="mod">
          <ac:chgData name="Schoen-Rene, Kurt" userId="ac13dfce-7d4b-4f1a-8111-0d0e1378c2cb" providerId="ADAL" clId="{FB0C1E24-7AA7-491F-BC0C-C9B026949FAA}" dt="2026-06-24T14:47:09.434" v="8" actId="33553"/>
          <ac:spMkLst>
            <pc:docMk/>
            <pc:sldMk cId="997150286" sldId="306"/>
            <ac:spMk id="4" creationId="{B0E03630-BD9F-D769-2897-E70B8EDCE90C}"/>
          </ac:spMkLst>
        </pc:spChg>
        <pc:picChg chg="mod">
          <ac:chgData name="Schoen-Rene, Kurt" userId="ac13dfce-7d4b-4f1a-8111-0d0e1378c2cb" providerId="ADAL" clId="{FB0C1E24-7AA7-491F-BC0C-C9B026949FAA}" dt="2026-06-24T14:47:03.794" v="6" actId="962"/>
          <ac:picMkLst>
            <pc:docMk/>
            <pc:sldMk cId="997150286" sldId="306"/>
            <ac:picMk id="7" creationId="{DF7D133C-D6F2-9C3B-E072-37917DAC47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56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5B567F-F4E3-B07D-C408-B586C6EE7F30}"/>
              </a:ext>
            </a:extLst>
          </p:cNvPr>
          <p:cNvSpPr/>
          <p:nvPr userDrawn="1"/>
        </p:nvSpPr>
        <p:spPr>
          <a:xfrm>
            <a:off x="1" y="0"/>
            <a:ext cx="9601199" cy="6858000"/>
          </a:xfrm>
          <a:prstGeom prst="rect">
            <a:avLst/>
          </a:prstGeom>
          <a:solidFill>
            <a:srgbClr val="E0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7A6815-AF76-2E61-AB13-7BE3E178C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5035" y="5308035"/>
            <a:ext cx="7772400" cy="15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5B567F-F4E3-B07D-C408-B586C6EE7F30}"/>
              </a:ext>
            </a:extLst>
          </p:cNvPr>
          <p:cNvSpPr/>
          <p:nvPr userDrawn="1"/>
        </p:nvSpPr>
        <p:spPr>
          <a:xfrm>
            <a:off x="1" y="0"/>
            <a:ext cx="9601199" cy="6858000"/>
          </a:xfrm>
          <a:prstGeom prst="rect">
            <a:avLst/>
          </a:prstGeom>
          <a:solidFill>
            <a:srgbClr val="439E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3A49E-8A8A-5603-3CD1-E8D479F23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1718"/>
            <a:ext cx="8803342" cy="69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2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BE1E59-AD71-5DE7-1884-979D0665A0D3}"/>
              </a:ext>
            </a:extLst>
          </p:cNvPr>
          <p:cNvSpPr/>
          <p:nvPr userDrawn="1"/>
        </p:nvSpPr>
        <p:spPr>
          <a:xfrm>
            <a:off x="0" y="0"/>
            <a:ext cx="9601200" cy="6084606"/>
          </a:xfrm>
          <a:prstGeom prst="rect">
            <a:avLst/>
          </a:prstGeom>
          <a:solidFill>
            <a:srgbClr val="439E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8">
              <a:solidFill>
                <a:srgbClr val="439EC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A696B-8B78-49BC-2FF8-6A35C2051E35}"/>
              </a:ext>
            </a:extLst>
          </p:cNvPr>
          <p:cNvSpPr txBox="1"/>
          <p:nvPr userDrawn="1"/>
        </p:nvSpPr>
        <p:spPr>
          <a:xfrm>
            <a:off x="987037" y="2551837"/>
            <a:ext cx="5909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dirty="0">
                <a:solidFill>
                  <a:schemeClr val="bg1"/>
                </a:solidFill>
                <a:latin typeface="Avenir Black" panose="02000503020000020003" pitchFamily="2" charset="0"/>
                <a:cs typeface="Archivo Medium" pitchFamily="2" charset="77"/>
              </a:rPr>
              <a:t>SECTION DIVIDER</a:t>
            </a:r>
            <a:endParaRPr lang="en-US" sz="5400" b="1" i="0" dirty="0">
              <a:solidFill>
                <a:schemeClr val="bg1"/>
              </a:solidFill>
              <a:latin typeface="Avenir Black" panose="02000503020000020003" pitchFamily="2" charset="0"/>
              <a:cs typeface="Archivo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EAF06-FEB3-3443-5D33-B74C390F3DC3}"/>
              </a:ext>
            </a:extLst>
          </p:cNvPr>
          <p:cNvSpPr txBox="1"/>
          <p:nvPr userDrawn="1"/>
        </p:nvSpPr>
        <p:spPr>
          <a:xfrm>
            <a:off x="987037" y="1977224"/>
            <a:ext cx="115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E274A"/>
                </a:solidFill>
                <a:latin typeface="Avenir Black" panose="02000503020000020003" pitchFamily="2" charset="0"/>
                <a:cs typeface="Archivo Medium" pitchFamily="2" charset="77"/>
              </a:rPr>
              <a:t>01</a:t>
            </a:r>
            <a:endParaRPr lang="en-US" sz="3600" b="1" i="0" dirty="0">
              <a:solidFill>
                <a:srgbClr val="0E274A"/>
              </a:solidFill>
              <a:latin typeface="Avenir Black" panose="02000503020000020003" pitchFamily="2" charset="0"/>
              <a:cs typeface="Archivo Black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DEE03-46EB-EE21-A2F5-50B1C2218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000377" y="1066800"/>
            <a:ext cx="4107174" cy="41071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88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BE1E59-AD71-5DE7-1884-979D0665A0D3}"/>
              </a:ext>
            </a:extLst>
          </p:cNvPr>
          <p:cNvSpPr/>
          <p:nvPr userDrawn="1"/>
        </p:nvSpPr>
        <p:spPr>
          <a:xfrm>
            <a:off x="0" y="0"/>
            <a:ext cx="9601200" cy="6084606"/>
          </a:xfrm>
          <a:prstGeom prst="rect">
            <a:avLst/>
          </a:prstGeom>
          <a:solidFill>
            <a:srgbClr val="55A7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8">
              <a:solidFill>
                <a:srgbClr val="439EC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A696B-8B78-49BC-2FF8-6A35C2051E35}"/>
              </a:ext>
            </a:extLst>
          </p:cNvPr>
          <p:cNvSpPr txBox="1"/>
          <p:nvPr userDrawn="1"/>
        </p:nvSpPr>
        <p:spPr>
          <a:xfrm>
            <a:off x="987037" y="2551837"/>
            <a:ext cx="5909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dirty="0">
                <a:solidFill>
                  <a:schemeClr val="bg1"/>
                </a:solidFill>
                <a:latin typeface="Avenir Black" panose="02000503020000020003" pitchFamily="2" charset="0"/>
                <a:cs typeface="Archivo Medium" pitchFamily="2" charset="77"/>
              </a:rPr>
              <a:t>SECTION DIVIDER</a:t>
            </a:r>
            <a:endParaRPr lang="en-US" sz="5400" b="1" i="0" dirty="0">
              <a:solidFill>
                <a:schemeClr val="bg1"/>
              </a:solidFill>
              <a:latin typeface="Avenir Black" panose="02000503020000020003" pitchFamily="2" charset="0"/>
              <a:cs typeface="Archivo Blac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EAF06-FEB3-3443-5D33-B74C390F3DC3}"/>
              </a:ext>
            </a:extLst>
          </p:cNvPr>
          <p:cNvSpPr txBox="1"/>
          <p:nvPr userDrawn="1"/>
        </p:nvSpPr>
        <p:spPr>
          <a:xfrm>
            <a:off x="987037" y="1977224"/>
            <a:ext cx="115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E274A"/>
                </a:solidFill>
                <a:latin typeface="Avenir Black" panose="02000503020000020003" pitchFamily="2" charset="0"/>
                <a:cs typeface="Archivo Medium" pitchFamily="2" charset="77"/>
              </a:rPr>
              <a:t>01</a:t>
            </a:r>
            <a:endParaRPr lang="en-US" sz="3600" b="1" i="0" dirty="0">
              <a:solidFill>
                <a:srgbClr val="0E274A"/>
              </a:solidFill>
              <a:latin typeface="Avenir Black" panose="02000503020000020003" pitchFamily="2" charset="0"/>
              <a:cs typeface="Archivo Black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DEE03-46EB-EE21-A2F5-50B1C2218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5000377" y="1066800"/>
            <a:ext cx="4107174" cy="410717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63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E080B6-C1A8-7832-DDE0-20E742670FB8}"/>
              </a:ext>
            </a:extLst>
          </p:cNvPr>
          <p:cNvSpPr txBox="1"/>
          <p:nvPr userDrawn="1"/>
        </p:nvSpPr>
        <p:spPr>
          <a:xfrm>
            <a:off x="675117" y="6354730"/>
            <a:ext cx="5095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solidFill>
                  <a:srgbClr val="10274A"/>
                </a:solidFill>
                <a:latin typeface="Avenir Heavy" panose="02000503020000020003" pitchFamily="2" charset="0"/>
                <a:cs typeface="Archivo" pitchFamily="2" charset="77"/>
              </a:rPr>
              <a:t>CONNECTICUT DOH • MONTH/DATE • PRESENTATION TITLE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673E0-A788-B2F2-4443-49BEC69214C3}"/>
              </a:ext>
            </a:extLst>
          </p:cNvPr>
          <p:cNvSpPr txBox="1"/>
          <p:nvPr userDrawn="1"/>
        </p:nvSpPr>
        <p:spPr>
          <a:xfrm>
            <a:off x="6528989" y="6381975"/>
            <a:ext cx="227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0" dirty="0">
                <a:solidFill>
                  <a:srgbClr val="0E274A"/>
                </a:solidFill>
                <a:latin typeface="Avenir Heavy" panose="02000503020000020003" pitchFamily="2" charset="0"/>
                <a:cs typeface="Archivo" pitchFamily="2" charset="77"/>
              </a:rPr>
              <a:t>Page </a:t>
            </a:r>
            <a:fld id="{D54A1CD5-A8EE-C740-B434-67B4EFAA8720}" type="slidenum">
              <a:rPr lang="en-US" sz="1000" b="1" i="0" smtClean="0">
                <a:solidFill>
                  <a:srgbClr val="0E274A"/>
                </a:solidFill>
                <a:latin typeface="Avenir Heavy" panose="02000503020000020003" pitchFamily="2" charset="0"/>
                <a:cs typeface="Archivo" pitchFamily="2" charset="77"/>
              </a:rPr>
              <a:t>‹#›</a:t>
            </a:fld>
            <a:endParaRPr lang="en-US" sz="1000" b="1" i="0" dirty="0">
              <a:solidFill>
                <a:srgbClr val="0E274A"/>
              </a:solidFill>
              <a:latin typeface="Avenir Heavy" panose="02000503020000020003" pitchFamily="2" charset="0"/>
              <a:cs typeface="Archivo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12E8D-38C2-045D-9123-EE808703EBE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78162" y="6363413"/>
            <a:ext cx="403545" cy="2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4" r:id="rId3"/>
    <p:sldLayoutId id="2147483672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tomygrants.com/Public/Opportunities/Details/cce190bb-1235-43c2-91d3-8172191f22a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gotomygrants.com/Public/Opportunities/Details/02b6ead1-d268-4e5f-861a-c93e90438b2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upport@amplifund.zendesk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3B762-A784-71BA-8926-C06E28EE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171EDB-D1B0-668D-C6F1-DE7B466FF8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5386" y="773394"/>
            <a:ext cx="8653863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E274A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Archivo Black" pitchFamily="2" charset="77"/>
              </a:rPr>
              <a:t>Register and Apply in the Euna Grants Portal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5A763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Archivo Black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5F81EE-383D-22A8-05B0-0E4B62A4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117" y="1939543"/>
            <a:ext cx="2452644" cy="1777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4AE1E-24F5-4D28-205E-ADA8023AE512}"/>
              </a:ext>
            </a:extLst>
          </p:cNvPr>
          <p:cNvSpPr txBox="1"/>
          <p:nvPr/>
        </p:nvSpPr>
        <p:spPr>
          <a:xfrm>
            <a:off x="1228458" y="2689179"/>
            <a:ext cx="1422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5A763"/>
                </a:solidFill>
                <a:latin typeface="Avenir Book" panose="02000503020000020003" pitchFamily="2" charset="0"/>
                <a:cs typeface="Archivo ExtraLight" pitchFamily="2" charset="77"/>
              </a:rPr>
              <a:t>Photo and/or call out area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2534B1-16D3-1EA9-7DCB-6C05DDA9A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55"/>
          <a:stretch>
            <a:fillRect/>
          </a:stretch>
        </p:blipFill>
        <p:spPr>
          <a:xfrm>
            <a:off x="680666" y="1886240"/>
            <a:ext cx="2600918" cy="189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DD80A-0AD9-D1CD-53EC-0A6DB0EF9F13}"/>
              </a:ext>
            </a:extLst>
          </p:cNvPr>
          <p:cNvSpPr txBox="1"/>
          <p:nvPr/>
        </p:nvSpPr>
        <p:spPr>
          <a:xfrm>
            <a:off x="675117" y="4337023"/>
            <a:ext cx="27090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Review Funding Opportunity Information and Click ‘Apply’ to begin Registration/Log-In Process</a:t>
            </a:r>
          </a:p>
          <a:p>
            <a:endParaRPr lang="en-US" sz="1050" dirty="0">
              <a:solidFill>
                <a:schemeClr val="bg2">
                  <a:lumMod val="50000"/>
                </a:schemeClr>
              </a:solidFill>
              <a:latin typeface="Avenir" panose="02000503020000020003" pitchFamily="2" charset="0"/>
              <a:cs typeface="Archivo" pitchFamily="2" charset="77"/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Intent to Apply: Click 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  <a:hlinkClick r:id="rId3"/>
              </a:rPr>
              <a:t>HERE</a:t>
            </a:r>
            <a:endParaRPr lang="en-US" sz="1050" dirty="0">
              <a:solidFill>
                <a:schemeClr val="bg2">
                  <a:lumMod val="50000"/>
                </a:schemeClr>
              </a:solidFill>
              <a:latin typeface="Avenir" panose="02000503020000020003" pitchFamily="2" charset="0"/>
              <a:cs typeface="Archivo" pitchFamily="2" charset="77"/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Full Application: Click 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  <a:hlinkClick r:id="rId4"/>
              </a:rPr>
              <a:t>HERE</a:t>
            </a:r>
            <a:endParaRPr lang="en-US" sz="1050" dirty="0">
              <a:solidFill>
                <a:schemeClr val="bg2">
                  <a:lumMod val="50000"/>
                </a:schemeClr>
              </a:solidFill>
              <a:latin typeface="Avenir" panose="02000503020000020003" pitchFamily="2" charset="0"/>
              <a:cs typeface="Archivo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813F4-0DED-CD6B-2DB6-1A8A08CC328C}"/>
              </a:ext>
            </a:extLst>
          </p:cNvPr>
          <p:cNvSpPr txBox="1"/>
          <p:nvPr/>
        </p:nvSpPr>
        <p:spPr>
          <a:xfrm>
            <a:off x="675116" y="3814251"/>
            <a:ext cx="252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E274A"/>
                </a:solidFill>
                <a:latin typeface="Avenir Heavy" panose="02000503020000020003" pitchFamily="2" charset="0"/>
                <a:cs typeface="Archivo Medium" pitchFamily="2" charset="77"/>
              </a:rPr>
              <a:t>Click the Links to Access Intent to Apply and Full Application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96A0E396-3FBE-38A0-21F9-193F7E7FF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682" y="1886239"/>
            <a:ext cx="2335315" cy="189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AD5DEDD7-91F0-FD7D-EF90-D9B439851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2624" y="3472334"/>
            <a:ext cx="481484" cy="244287"/>
          </a:xfrm>
          <a:prstGeom prst="rect">
            <a:avLst/>
          </a:prstGeom>
          <a:noFill/>
          <a:ln w="381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1C495-9503-9391-2EF6-BC26BF319E88}"/>
              </a:ext>
            </a:extLst>
          </p:cNvPr>
          <p:cNvSpPr txBox="1"/>
          <p:nvPr/>
        </p:nvSpPr>
        <p:spPr>
          <a:xfrm>
            <a:off x="3537958" y="4337023"/>
            <a:ext cx="270901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Applicants should only register </a:t>
            </a:r>
            <a:r>
              <a:rPr lang="en-US" sz="1050" b="1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ONCE</a:t>
            </a:r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 for their Organization</a:t>
            </a:r>
          </a:p>
          <a:p>
            <a:endParaRPr lang="en-US" sz="1050" dirty="0">
              <a:solidFill>
                <a:schemeClr val="bg2">
                  <a:lumMod val="50000"/>
                </a:schemeClr>
              </a:solidFill>
              <a:latin typeface="Avenir" panose="02000503020000020003" pitchFamily="2" charset="0"/>
              <a:cs typeface="Archivo" pitchFamily="2" charset="77"/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Additional Users can be added into your Organization account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EA96DE-0948-D736-F1FA-CE93DDA6DA3E}"/>
              </a:ext>
            </a:extLst>
          </p:cNvPr>
          <p:cNvSpPr txBox="1"/>
          <p:nvPr/>
        </p:nvSpPr>
        <p:spPr>
          <a:xfrm>
            <a:off x="3537958" y="3814251"/>
            <a:ext cx="237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E274A"/>
                </a:solidFill>
                <a:latin typeface="Avenir Heavy" panose="02000503020000020003" pitchFamily="2" charset="0"/>
                <a:cs typeface="Archivo Medium" pitchFamily="2" charset="77"/>
              </a:rPr>
              <a:t>Register in the Euna Grants Portal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91B83-6690-378C-F605-629E2AD5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3887" y="1939095"/>
            <a:ext cx="2441964" cy="17775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A28B2-8970-085D-45A5-18379AEC0D18}"/>
              </a:ext>
            </a:extLst>
          </p:cNvPr>
          <p:cNvSpPr txBox="1"/>
          <p:nvPr/>
        </p:nvSpPr>
        <p:spPr>
          <a:xfrm>
            <a:off x="6836779" y="2689179"/>
            <a:ext cx="1422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5A763"/>
                </a:solidFill>
                <a:latin typeface="Avenir Book" panose="02000503020000020003" pitchFamily="2" charset="0"/>
                <a:cs typeface="Archivo ExtraLight" pitchFamily="2" charset="77"/>
              </a:rPr>
              <a:t>Photo and/or call out area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7282B6-7DF0-8EFB-90C2-470E568D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9888"/>
          <a:stretch>
            <a:fillRect/>
          </a:stretch>
        </p:blipFill>
        <p:spPr>
          <a:xfrm>
            <a:off x="6349702" y="1886239"/>
            <a:ext cx="2375732" cy="1895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BE0A2D-54A7-24C1-9A67-5975A304D39A}"/>
              </a:ext>
            </a:extLst>
          </p:cNvPr>
          <p:cNvSpPr txBox="1"/>
          <p:nvPr/>
        </p:nvSpPr>
        <p:spPr>
          <a:xfrm>
            <a:off x="6324700" y="4337023"/>
            <a:ext cx="279186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Complete all Forms and Sections of the Application.  Required Fields marked with an </a:t>
            </a:r>
            <a:r>
              <a:rPr lang="en-US" sz="1050" b="1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*</a:t>
            </a:r>
            <a:endParaRPr lang="en-US" sz="1050" dirty="0">
              <a:solidFill>
                <a:schemeClr val="bg2">
                  <a:lumMod val="50000"/>
                </a:schemeClr>
              </a:solidFill>
              <a:latin typeface="Avenir" panose="02000503020000020003" pitchFamily="2" charset="0"/>
              <a:cs typeface="Archivo" pitchFamily="2" charset="77"/>
            </a:endParaRPr>
          </a:p>
          <a:p>
            <a:endParaRPr lang="en-US" sz="1050" dirty="0">
              <a:solidFill>
                <a:schemeClr val="bg2">
                  <a:lumMod val="50000"/>
                </a:schemeClr>
              </a:solidFill>
              <a:latin typeface="Avenir" panose="02000503020000020003" pitchFamily="2" charset="0"/>
              <a:cs typeface="Archivo" pitchFamily="2" charset="77"/>
            </a:endParaRPr>
          </a:p>
          <a:p>
            <a:r>
              <a:rPr lang="en-US" sz="1050" dirty="0">
                <a:solidFill>
                  <a:schemeClr val="bg2">
                    <a:lumMod val="50000"/>
                  </a:schemeClr>
                </a:solidFill>
                <a:latin typeface="Avenir" panose="02000503020000020003" pitchFamily="2" charset="0"/>
                <a:cs typeface="Archivo" pitchFamily="2" charset="77"/>
              </a:rPr>
              <a:t>All Application Forms and Sections must be ‘Marked as Complete’ to successfully Submit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1A8C01-C25D-CF80-A255-2FC4C63A96C6}"/>
              </a:ext>
            </a:extLst>
          </p:cNvPr>
          <p:cNvSpPr txBox="1"/>
          <p:nvPr/>
        </p:nvSpPr>
        <p:spPr>
          <a:xfrm>
            <a:off x="6324701" y="3814251"/>
            <a:ext cx="237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E274A"/>
                </a:solidFill>
                <a:latin typeface="Avenir Heavy" panose="02000503020000020003" pitchFamily="2" charset="0"/>
                <a:cs typeface="Archivo Medium" pitchFamily="2" charset="77"/>
              </a:rPr>
              <a:t>Complete and Submit the Applications!</a:t>
            </a:r>
          </a:p>
        </p:txBody>
      </p:sp>
    </p:spTree>
    <p:extLst>
      <p:ext uri="{BB962C8B-B14F-4D97-AF65-F5344CB8AC3E}">
        <p14:creationId xmlns:p14="http://schemas.microsoft.com/office/powerpoint/2010/main" val="398807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E03630-BD9F-D769-2897-E70B8EDCE9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5386" y="773394"/>
            <a:ext cx="8653863" cy="49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E274A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Archivo Black" pitchFamily="2" charset="77"/>
              </a:rPr>
              <a:t>Euna Grants Help and Support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55A763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Archivo Black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1007F-B9D3-2E62-CC1F-3EF33802CBEF}"/>
              </a:ext>
            </a:extLst>
          </p:cNvPr>
          <p:cNvSpPr txBox="1"/>
          <p:nvPr/>
        </p:nvSpPr>
        <p:spPr>
          <a:xfrm>
            <a:off x="672084" y="1536174"/>
            <a:ext cx="58293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600" b="1" dirty="0">
                <a:solidFill>
                  <a:srgbClr val="0E274A"/>
                </a:solidFill>
                <a:latin typeface="Avenir Black" panose="02000503020000020003" pitchFamily="2" charset="0"/>
              </a:rPr>
              <a:t>Call the help desk:</a:t>
            </a:r>
          </a:p>
          <a:p>
            <a:r>
              <a:rPr lang="en-US" dirty="0">
                <a:solidFill>
                  <a:srgbClr val="0E274A"/>
                </a:solidFill>
                <a:latin typeface="Avenir Black" panose="02000503020000020003" pitchFamily="2" charset="0"/>
              </a:rPr>
              <a:t>(844) 407-3572</a:t>
            </a:r>
          </a:p>
          <a:p>
            <a:pPr lvl="0"/>
            <a:endParaRPr lang="en-US" dirty="0"/>
          </a:p>
          <a:p>
            <a:r>
              <a:rPr lang="en-US" sz="2600" b="1" dirty="0">
                <a:solidFill>
                  <a:srgbClr val="0E274A"/>
                </a:solidFill>
                <a:latin typeface="Avenir Black" panose="02000503020000020003" pitchFamily="2" charset="0"/>
              </a:rPr>
              <a:t>Submit a support ticket:</a:t>
            </a:r>
          </a:p>
          <a:p>
            <a:pPr lvl="0"/>
            <a:r>
              <a:rPr lang="en-US" sz="1800" dirty="0">
                <a:latin typeface="Avenir" panose="02000503020000020003"/>
                <a:hlinkClick r:id="rId2"/>
              </a:rPr>
              <a:t>support@amplifund.zendesk.com</a:t>
            </a:r>
            <a:r>
              <a:rPr lang="en-US" sz="1800" dirty="0">
                <a:latin typeface="Avenir" panose="02000503020000020003"/>
              </a:rPr>
              <a:t> </a:t>
            </a:r>
            <a:r>
              <a:rPr lang="en-US" dirty="0">
                <a:solidFill>
                  <a:srgbClr val="0E274A"/>
                </a:solidFill>
                <a:latin typeface="Avenir Black" panose="02000503020000020003" pitchFamily="2" charset="0"/>
              </a:rPr>
              <a:t>or in product</a:t>
            </a:r>
          </a:p>
          <a:p>
            <a:pPr lvl="0"/>
            <a:endParaRPr lang="en-US" dirty="0"/>
          </a:p>
          <a:p>
            <a:r>
              <a:rPr lang="en-US" sz="2600" b="1" dirty="0">
                <a:solidFill>
                  <a:srgbClr val="0E274A"/>
                </a:solidFill>
                <a:latin typeface="Avenir Black" panose="02000503020000020003" pitchFamily="2" charset="0"/>
              </a:rPr>
              <a:t>Customer Support Hours:</a:t>
            </a:r>
          </a:p>
          <a:p>
            <a:r>
              <a:rPr lang="en-US" dirty="0">
                <a:solidFill>
                  <a:srgbClr val="0E274A"/>
                </a:solidFill>
                <a:latin typeface="Avenir Black" panose="02000503020000020003" pitchFamily="2" charset="0"/>
              </a:rPr>
              <a:t>8am – 8pm ET, Monday through Friday, excluding holidays</a:t>
            </a:r>
          </a:p>
          <a:p>
            <a:endParaRPr lang="en-US" b="1" dirty="0">
              <a:solidFill>
                <a:srgbClr val="0E274A"/>
              </a:solidFill>
              <a:latin typeface="Avenir Black" panose="02000503020000020003" pitchFamily="2" charset="0"/>
            </a:endParaRPr>
          </a:p>
          <a:p>
            <a:r>
              <a:rPr lang="en-US" b="1" dirty="0">
                <a:solidFill>
                  <a:srgbClr val="0E274A"/>
                </a:solidFill>
                <a:latin typeface="Avenir Black" panose="02000503020000020003" pitchFamily="2" charset="0"/>
              </a:rPr>
              <a:t>Phone is always available as a fully accessible alternative for applicants who cannot submit a written ticket</a:t>
            </a:r>
          </a:p>
          <a:p>
            <a:endParaRPr lang="en-US" dirty="0">
              <a:solidFill>
                <a:srgbClr val="0E274A"/>
              </a:solidFill>
              <a:latin typeface="Avenir Black" panose="02000503020000020003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D133C-D6F2-9C3B-E072-37917DAC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936" y="4812605"/>
            <a:ext cx="4036313" cy="14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0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8f7d19-50dd-4ca5-833a-f68575fcf434" xsi:nil="true"/>
    <lcf76f155ced4ddcb4097134ff3c332f xmlns="3188db64-835f-49dd-a92e-b63c50075c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2173F7A8AF44CAD29E02D9EC3CE55" ma:contentTypeVersion="15" ma:contentTypeDescription="Create a new document." ma:contentTypeScope="" ma:versionID="a77bfe61a1616e2972d4d9c6d1566b42">
  <xsd:schema xmlns:xsd="http://www.w3.org/2001/XMLSchema" xmlns:xs="http://www.w3.org/2001/XMLSchema" xmlns:p="http://schemas.microsoft.com/office/2006/metadata/properties" xmlns:ns2="3188db64-835f-49dd-a92e-b63c50075c64" xmlns:ns3="bd8f7d19-50dd-4ca5-833a-f68575fcf434" targetNamespace="http://schemas.microsoft.com/office/2006/metadata/properties" ma:root="true" ma:fieldsID="0262791d87ad7873f9452d076879d5f9" ns2:_="" ns3:_="">
    <xsd:import namespace="3188db64-835f-49dd-a92e-b63c50075c64"/>
    <xsd:import namespace="bd8f7d19-50dd-4ca5-833a-f68575fcf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8db64-835f-49dd-a92e-b63c50075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f7d19-50dd-4ca5-833a-f68575fcf43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cdfc8c3-b0ce-4371-8839-29630ed254c1}" ma:internalName="TaxCatchAll" ma:showField="CatchAllData" ma:web="bd8f7d19-50dd-4ca5-833a-f68575fcf4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CF95D-3EAF-4A27-8E75-FB1BDF2A2629}">
  <ds:schemaRefs>
    <ds:schemaRef ds:uri="http://schemas.microsoft.com/office/2006/documentManagement/types"/>
    <ds:schemaRef ds:uri="bd8f7d19-50dd-4ca5-833a-f68575fcf43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3188db64-835f-49dd-a92e-b63c50075c6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F2F558-C01F-44CB-8798-12CF6198A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88db64-835f-49dd-a92e-b63c50075c64"/>
    <ds:schemaRef ds:uri="bd8f7d19-50dd-4ca5-833a-f68575fcf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CC4937-D647-4A8A-B1A1-AF0C2B2D7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4773</TotalTime>
  <Words>179</Words>
  <Application>Microsoft Office PowerPoint</Application>
  <PresentationFormat>Custom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</vt:lpstr>
      <vt:lpstr>Avenir Black</vt:lpstr>
      <vt:lpstr>Avenir Book</vt:lpstr>
      <vt:lpstr>Avenir Heavy</vt:lpstr>
      <vt:lpstr>Office Theme</vt:lpstr>
      <vt:lpstr>Register and Apply in the Euna Grants Portal</vt:lpstr>
      <vt:lpstr>Euna Grants Help and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 Template</dc:title>
  <dc:creator>Emily Karam</dc:creator>
  <cp:lastModifiedBy>Schoen-Rene, Kurt</cp:lastModifiedBy>
  <cp:revision>25</cp:revision>
  <dcterms:created xsi:type="dcterms:W3CDTF">2024-02-08T20:05:04Z</dcterms:created>
  <dcterms:modified xsi:type="dcterms:W3CDTF">2026-06-24T14:47:42Z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0x0101006B32173F7A8AF44CAD29E02D9EC3CE55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2026-05-30T13:09:54Z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c9323cff-c6ee-49fb-9b13-d1098e7c8cd7</vt:lpwstr>
  </property>
  <property fmtid="{D5CDD505-2E9C-101B-9397-08002B2CF9AE}" pid="8" name="MSIP_Label_defa4170-0d19-0005-0004-bc88714345d2_ActionId">
    <vt:lpwstr>6ecd6ab4-75a7-4724-850e-75ddf1897fed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