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7"/>
  </p:notesMasterIdLst>
  <p:handoutMasterIdLst>
    <p:handoutMasterId r:id="rId18"/>
  </p:handoutMasterIdLst>
  <p:sldIdLst>
    <p:sldId id="256" r:id="rId2"/>
    <p:sldId id="257" r:id="rId3"/>
    <p:sldId id="258" r:id="rId4"/>
    <p:sldId id="259" r:id="rId5"/>
    <p:sldId id="285" r:id="rId6"/>
    <p:sldId id="275" r:id="rId7"/>
    <p:sldId id="273" r:id="rId8"/>
    <p:sldId id="274" r:id="rId9"/>
    <p:sldId id="284" r:id="rId10"/>
    <p:sldId id="266" r:id="rId11"/>
    <p:sldId id="267" r:id="rId12"/>
    <p:sldId id="283" r:id="rId13"/>
    <p:sldId id="270" r:id="rId14"/>
    <p:sldId id="286" r:id="rId15"/>
    <p:sldId id="26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53AF8B-AB1E-2718-4964-02E3EE748122}" name="Mihm, Jerome" initials="JM" userId="S::Jerome.Mihm@ct.gov::dec147fd-2e7b-4acf-b4a7-a0c3bd5887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hm, Jerome" initials="MJ" lastIdx="1" clrIdx="0">
    <p:extLst>
      <p:ext uri="{19B8F6BF-5375-455C-9EA6-DF929625EA0E}">
        <p15:presenceInfo xmlns:p15="http://schemas.microsoft.com/office/powerpoint/2012/main" userId="S-1-5-21-746137067-854245398-682003330-8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8B9A2-58C0-4187-A5D6-2B2A9B147335}" v="27" dt="2026-06-10T16:10:46.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p:cViewPr varScale="1">
        <p:scale>
          <a:sx n="92" d="100"/>
          <a:sy n="92" d="100"/>
        </p:scale>
        <p:origin x="714" y="84"/>
      </p:cViewPr>
      <p:guideLst>
        <p:guide orient="horz" pos="2160"/>
        <p:guide pos="2880"/>
      </p:guideLst>
    </p:cSldViewPr>
  </p:slideViewPr>
  <p:outlineViewPr>
    <p:cViewPr>
      <p:scale>
        <a:sx n="33" d="100"/>
        <a:sy n="33" d="100"/>
      </p:scale>
      <p:origin x="0" y="-8784"/>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w, Dominic A" userId="b4299797-ac67-4a74-b854-acd7a1acbd0c" providerId="ADAL" clId="{FCBC83D8-98BC-4C57-A6EF-33302CC67E46}"/>
    <pc:docChg chg="modSld">
      <pc:chgData name="Carew, Dominic A" userId="b4299797-ac67-4a74-b854-acd7a1acbd0c" providerId="ADAL" clId="{FCBC83D8-98BC-4C57-A6EF-33302CC67E46}" dt="2026-06-10T16:16:49.797" v="81" actId="20577"/>
      <pc:docMkLst>
        <pc:docMk/>
      </pc:docMkLst>
      <pc:sldChg chg="modSp mod">
        <pc:chgData name="Carew, Dominic A" userId="b4299797-ac67-4a74-b854-acd7a1acbd0c" providerId="ADAL" clId="{FCBC83D8-98BC-4C57-A6EF-33302CC67E46}" dt="2026-06-10T16:14:06.428" v="37" actId="962"/>
        <pc:sldMkLst>
          <pc:docMk/>
          <pc:sldMk cId="0" sldId="259"/>
        </pc:sldMkLst>
        <pc:picChg chg="mod">
          <ac:chgData name="Carew, Dominic A" userId="b4299797-ac67-4a74-b854-acd7a1acbd0c" providerId="ADAL" clId="{FCBC83D8-98BC-4C57-A6EF-33302CC67E46}" dt="2026-06-10T16:14:06.428" v="37" actId="962"/>
          <ac:picMkLst>
            <pc:docMk/>
            <pc:sldMk cId="0" sldId="259"/>
            <ac:picMk id="8" creationId="{D64B7ADA-C64A-CC2E-F353-33EE62051C9E}"/>
          </ac:picMkLst>
        </pc:picChg>
      </pc:sldChg>
      <pc:sldChg chg="addSp delSp modSp mod">
        <pc:chgData name="Carew, Dominic A" userId="b4299797-ac67-4a74-b854-acd7a1acbd0c" providerId="ADAL" clId="{FCBC83D8-98BC-4C57-A6EF-33302CC67E46}" dt="2026-06-10T16:10:46.902" v="35" actId="962"/>
        <pc:sldMkLst>
          <pc:docMk/>
          <pc:sldMk cId="0" sldId="265"/>
        </pc:sldMkLst>
        <pc:spChg chg="add del mod">
          <ac:chgData name="Carew, Dominic A" userId="b4299797-ac67-4a74-b854-acd7a1acbd0c" providerId="ADAL" clId="{FCBC83D8-98BC-4C57-A6EF-33302CC67E46}" dt="2026-06-10T16:02:34.098" v="6" actId="478"/>
          <ac:spMkLst>
            <pc:docMk/>
            <pc:sldMk cId="0" sldId="265"/>
            <ac:spMk id="2" creationId="{03C6EDEF-7AA2-5F24-5F3A-A1F8ED3B8932}"/>
          </ac:spMkLst>
        </pc:spChg>
        <pc:spChg chg="add del mod">
          <ac:chgData name="Carew, Dominic A" userId="b4299797-ac67-4a74-b854-acd7a1acbd0c" providerId="ADAL" clId="{FCBC83D8-98BC-4C57-A6EF-33302CC67E46}" dt="2026-06-10T16:03:56.099" v="8" actId="478"/>
          <ac:spMkLst>
            <pc:docMk/>
            <pc:sldMk cId="0" sldId="265"/>
            <ac:spMk id="4" creationId="{05B0A744-250C-47EA-1D43-470190B4DA75}"/>
          </ac:spMkLst>
        </pc:spChg>
        <pc:spChg chg="add del mod">
          <ac:chgData name="Carew, Dominic A" userId="b4299797-ac67-4a74-b854-acd7a1acbd0c" providerId="ADAL" clId="{FCBC83D8-98BC-4C57-A6EF-33302CC67E46}" dt="2026-06-10T16:04:14.271" v="10" actId="21"/>
          <ac:spMkLst>
            <pc:docMk/>
            <pc:sldMk cId="0" sldId="265"/>
            <ac:spMk id="5" creationId="{8A2DB7C3-0C09-78E9-4137-B9EA40B8ABCB}"/>
          </ac:spMkLst>
        </pc:spChg>
        <pc:spChg chg="add mod">
          <ac:chgData name="Carew, Dominic A" userId="b4299797-ac67-4a74-b854-acd7a1acbd0c" providerId="ADAL" clId="{FCBC83D8-98BC-4C57-A6EF-33302CC67E46}" dt="2026-06-10T16:10:45.027" v="33" actId="962"/>
          <ac:spMkLst>
            <pc:docMk/>
            <pc:sldMk cId="0" sldId="265"/>
            <ac:spMk id="6" creationId="{E570DD70-449E-C26E-51D5-57EF57C05A03}"/>
          </ac:spMkLst>
        </pc:spChg>
        <pc:spChg chg="add del mod">
          <ac:chgData name="Carew, Dominic A" userId="b4299797-ac67-4a74-b854-acd7a1acbd0c" providerId="ADAL" clId="{FCBC83D8-98BC-4C57-A6EF-33302CC67E46}" dt="2026-06-10T16:05:31.195" v="15" actId="478"/>
          <ac:spMkLst>
            <pc:docMk/>
            <pc:sldMk cId="0" sldId="265"/>
            <ac:spMk id="7" creationId="{1297D2D7-9D77-E43E-49AA-729592220206}"/>
          </ac:spMkLst>
        </pc:spChg>
        <pc:spChg chg="add del mod">
          <ac:chgData name="Carew, Dominic A" userId="b4299797-ac67-4a74-b854-acd7a1acbd0c" providerId="ADAL" clId="{FCBC83D8-98BC-4C57-A6EF-33302CC67E46}" dt="2026-06-10T16:06:03.717" v="18" actId="21"/>
          <ac:spMkLst>
            <pc:docMk/>
            <pc:sldMk cId="0" sldId="265"/>
            <ac:spMk id="8" creationId="{A243E2FA-76DB-09D0-4881-0AA1DFBB2F16}"/>
          </ac:spMkLst>
        </pc:spChg>
        <pc:spChg chg="add mod">
          <ac:chgData name="Carew, Dominic A" userId="b4299797-ac67-4a74-b854-acd7a1acbd0c" providerId="ADAL" clId="{FCBC83D8-98BC-4C57-A6EF-33302CC67E46}" dt="2026-06-10T16:10:46.028" v="34" actId="962"/>
          <ac:spMkLst>
            <pc:docMk/>
            <pc:sldMk cId="0" sldId="265"/>
            <ac:spMk id="9" creationId="{FCED5109-F080-AC15-BDA2-276DADA164A7}"/>
          </ac:spMkLst>
        </pc:spChg>
        <pc:spChg chg="del mod">
          <ac:chgData name="Carew, Dominic A" userId="b4299797-ac67-4a74-b854-acd7a1acbd0c" providerId="ADAL" clId="{FCBC83D8-98BC-4C57-A6EF-33302CC67E46}" dt="2026-06-10T16:04:23.240" v="11" actId="478"/>
          <ac:spMkLst>
            <pc:docMk/>
            <pc:sldMk cId="0" sldId="265"/>
            <ac:spMk id="21506" creationId="{00000000-0000-0000-0000-000000000000}"/>
          </ac:spMkLst>
        </pc:spChg>
        <pc:picChg chg="mod">
          <ac:chgData name="Carew, Dominic A" userId="b4299797-ac67-4a74-b854-acd7a1acbd0c" providerId="ADAL" clId="{FCBC83D8-98BC-4C57-A6EF-33302CC67E46}" dt="2026-06-10T16:10:46.902" v="35" actId="962"/>
          <ac:picMkLst>
            <pc:docMk/>
            <pc:sldMk cId="0" sldId="265"/>
            <ac:picMk id="3" creationId="{00000000-0000-0000-0000-000000000000}"/>
          </ac:picMkLst>
        </pc:picChg>
      </pc:sldChg>
      <pc:sldChg chg="modSp mod">
        <pc:chgData name="Carew, Dominic A" userId="b4299797-ac67-4a74-b854-acd7a1acbd0c" providerId="ADAL" clId="{FCBC83D8-98BC-4C57-A6EF-33302CC67E46}" dt="2026-06-10T16:16:49.797" v="81" actId="20577"/>
        <pc:sldMkLst>
          <pc:docMk/>
          <pc:sldMk cId="0" sldId="273"/>
        </pc:sldMkLst>
        <pc:spChg chg="mod">
          <ac:chgData name="Carew, Dominic A" userId="b4299797-ac67-4a74-b854-acd7a1acbd0c" providerId="ADAL" clId="{FCBC83D8-98BC-4C57-A6EF-33302CC67E46}" dt="2026-06-10T16:16:49.797" v="81" actId="20577"/>
          <ac:spMkLst>
            <pc:docMk/>
            <pc:sldMk cId="0" sldId="273"/>
            <ac:spMk id="3" creationId="{00000000-0000-0000-0000-000000000000}"/>
          </ac:spMkLst>
        </pc:spChg>
      </pc:sldChg>
      <pc:sldChg chg="modSp mod">
        <pc:chgData name="Carew, Dominic A" userId="b4299797-ac67-4a74-b854-acd7a1acbd0c" providerId="ADAL" clId="{FCBC83D8-98BC-4C57-A6EF-33302CC67E46}" dt="2026-06-10T16:16:40.994" v="76" actId="20577"/>
        <pc:sldMkLst>
          <pc:docMk/>
          <pc:sldMk cId="0" sldId="274"/>
        </pc:sldMkLst>
        <pc:spChg chg="mod">
          <ac:chgData name="Carew, Dominic A" userId="b4299797-ac67-4a74-b854-acd7a1acbd0c" providerId="ADAL" clId="{FCBC83D8-98BC-4C57-A6EF-33302CC67E46}" dt="2026-06-10T16:16:40.994" v="76" actId="20577"/>
          <ac:spMkLst>
            <pc:docMk/>
            <pc:sldMk cId="0" sldId="274"/>
            <ac:spMk id="3" creationId="{00000000-0000-0000-0000-000000000000}"/>
          </ac:spMkLst>
        </pc:spChg>
      </pc:sldChg>
      <pc:sldChg chg="modSp mod">
        <pc:chgData name="Carew, Dominic A" userId="b4299797-ac67-4a74-b854-acd7a1acbd0c" providerId="ADAL" clId="{FCBC83D8-98BC-4C57-A6EF-33302CC67E46}" dt="2026-06-10T16:16:34.299" v="71" actId="20577"/>
        <pc:sldMkLst>
          <pc:docMk/>
          <pc:sldMk cId="0" sldId="284"/>
        </pc:sldMkLst>
        <pc:spChg chg="mod">
          <ac:chgData name="Carew, Dominic A" userId="b4299797-ac67-4a74-b854-acd7a1acbd0c" providerId="ADAL" clId="{FCBC83D8-98BC-4C57-A6EF-33302CC67E46}" dt="2026-06-10T16:16:34.299" v="71" actId="20577"/>
          <ac:spMkLst>
            <pc:docMk/>
            <pc:sldMk cId="0" sldId="28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6/10/2026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6/10/2026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ud.gov/sites/dfiles/GC/documents/Build%20America,%20Buy%20America%20Act%20Provision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2</a:t>
            </a:fld>
            <a:endParaRPr lang="en-US"/>
          </a:p>
        </p:txBody>
      </p:sp>
    </p:spTree>
    <p:extLst>
      <p:ext uri="{BB962C8B-B14F-4D97-AF65-F5344CB8AC3E}">
        <p14:creationId xmlns:p14="http://schemas.microsoft.com/office/powerpoint/2010/main" val="20385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State of Connecticut has entered into a contract with the EUNA grants management system. We are pleased to announce that the Small Cities 2026 application will now be web‑based.  Applicants will be able to access the 2026 application via CT.GOV/DOH/</a:t>
            </a:r>
            <a:r>
              <a:rPr lang="en-US" sz="1200" kern="1200" dirty="0" err="1">
                <a:solidFill>
                  <a:schemeClr val="tx1"/>
                </a:solidFill>
                <a:effectLst/>
                <a:latin typeface="+mn-lt"/>
                <a:ea typeface="+mn-ea"/>
                <a:cs typeface="+mn-cs"/>
              </a:rPr>
              <a:t>SmallCities</a:t>
            </a:r>
            <a:r>
              <a:rPr lang="en-US" sz="1200" kern="1200" dirty="0">
                <a:solidFill>
                  <a:schemeClr val="tx1"/>
                </a:solidFill>
                <a:effectLst/>
                <a:latin typeface="+mn-lt"/>
                <a:ea typeface="+mn-ea"/>
                <a:cs typeface="+mn-cs"/>
              </a:rPr>
              <a:t>.  Additional details will be provided later today during a presentation from the EUNA grants team.</a:t>
            </a:r>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3</a:t>
            </a:fld>
            <a:endParaRPr lang="en-US"/>
          </a:p>
        </p:txBody>
      </p:sp>
    </p:spTree>
    <p:extLst>
      <p:ext uri="{BB962C8B-B14F-4D97-AF65-F5344CB8AC3E}">
        <p14:creationId xmlns:p14="http://schemas.microsoft.com/office/powerpoint/2010/main" val="277541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New Section 3 Final Rule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24 Part 75</a:t>
            </a:r>
          </a:p>
          <a:p>
            <a:pPr lvl="0"/>
            <a:r>
              <a:rPr lang="en-US" sz="1200" kern="1200" dirty="0">
                <a:solidFill>
                  <a:schemeClr val="tx1"/>
                </a:solidFill>
                <a:effectLst/>
                <a:latin typeface="+mn-lt"/>
                <a:ea typeface="+mn-ea"/>
                <a:cs typeface="+mn-cs"/>
              </a:rPr>
              <a:t>$200K applicability threshold of total HUD assistance</a:t>
            </a:r>
          </a:p>
          <a:p>
            <a:pPr lvl="0"/>
            <a:r>
              <a:rPr lang="en-US" sz="1200" kern="1200" dirty="0">
                <a:solidFill>
                  <a:schemeClr val="tx1"/>
                </a:solidFill>
                <a:effectLst/>
                <a:latin typeface="+mn-lt"/>
                <a:ea typeface="+mn-ea"/>
                <a:cs typeface="+mn-cs"/>
              </a:rPr>
              <a:t>Report on labor hours rather than new hires</a:t>
            </a:r>
          </a:p>
          <a:p>
            <a:pPr lvl="0"/>
            <a:r>
              <a:rPr lang="en-US" sz="1200" kern="1200" dirty="0">
                <a:solidFill>
                  <a:schemeClr val="tx1"/>
                </a:solidFill>
                <a:effectLst/>
                <a:latin typeface="+mn-lt"/>
                <a:ea typeface="+mn-ea"/>
                <a:cs typeface="+mn-cs"/>
              </a:rPr>
              <a:t>Targeted Sec. 3 worker lives in neighborhood or service area of project (within 1 mile of project)</a:t>
            </a:r>
          </a:p>
          <a:p>
            <a:pPr lvl="0"/>
            <a:r>
              <a:rPr lang="en-US" sz="1200" kern="1200" dirty="0">
                <a:solidFill>
                  <a:schemeClr val="tx1"/>
                </a:solidFill>
                <a:effectLst/>
                <a:latin typeface="+mn-lt"/>
                <a:ea typeface="+mn-ea"/>
                <a:cs typeface="+mn-cs"/>
              </a:rPr>
              <a:t>Transition period ends July 1, 2021 (have to update material by then)</a:t>
            </a:r>
          </a:p>
          <a:p>
            <a:pPr lvl="0"/>
            <a:r>
              <a:rPr lang="en-US" sz="1200" kern="1200" dirty="0">
                <a:solidFill>
                  <a:schemeClr val="tx1"/>
                </a:solidFill>
                <a:effectLst/>
                <a:latin typeface="+mn-lt"/>
                <a:ea typeface="+mn-ea"/>
                <a:cs typeface="+mn-cs"/>
              </a:rPr>
              <a:t>Any contracts (even construction) signed after Nov. 30, 2020 are subject to 24 Part 75.</a:t>
            </a:r>
          </a:p>
          <a:p>
            <a:endParaRPr lang="en-US" dirty="0"/>
          </a:p>
          <a:p>
            <a:r>
              <a:rPr lang="en-US" dirty="0"/>
              <a:t>The </a:t>
            </a:r>
            <a:r>
              <a:rPr lang="en-US" dirty="0">
                <a:hlinkClick r:id="rId3"/>
              </a:rPr>
              <a:t>Build America, Buy America Act</a:t>
            </a:r>
            <a:r>
              <a:rPr lang="en-US" dirty="0"/>
              <a:t> (the Act), enacted as part of the Infrastructure Investment and Jobs Act on November 15, 2021, established a domestic content procurement preference for all Federal financial assistance obligated for infrastructure projects after May 14, 2022.  The domestic content procurement preference requires that all iron, steel, manufactured products, and construction materials used in covered infrastructure projects are produced in the United States.</a:t>
            </a:r>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8</a:t>
            </a:fld>
            <a:endParaRPr lang="en-US"/>
          </a:p>
        </p:txBody>
      </p:sp>
    </p:spTree>
    <p:extLst>
      <p:ext uri="{BB962C8B-B14F-4D97-AF65-F5344CB8AC3E}">
        <p14:creationId xmlns:p14="http://schemas.microsoft.com/office/powerpoint/2010/main" val="357514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r>
              <a:rPr lang="en-US" sz="2800" dirty="0">
                <a:effectLst/>
                <a:latin typeface="Arial" panose="020B0604020202020204" pitchFamily="34" charset="0"/>
              </a:rPr>
              <a:t>The waiver request must, at the very least, address the following items:</a:t>
            </a:r>
            <a:br>
              <a:rPr lang="en-US" sz="2800" dirty="0"/>
            </a:br>
            <a:r>
              <a:rPr lang="en-US" sz="2800" dirty="0">
                <a:effectLst/>
                <a:latin typeface="Arial" panose="020B0604020202020204" pitchFamily="34" charset="0"/>
              </a:rPr>
              <a:t>1. Source of funding: grant dollars (and grant year) or program income.</a:t>
            </a:r>
            <a:br>
              <a:rPr lang="en-US" sz="2800" dirty="0"/>
            </a:br>
            <a:r>
              <a:rPr lang="en-US" sz="2800" dirty="0">
                <a:effectLst/>
                <a:latin typeface="Arial" panose="020B0604020202020204" pitchFamily="34" charset="0"/>
              </a:rPr>
              <a:t>2. A reason as to why the Town would like to move forward with the case,</a:t>
            </a:r>
            <a:br>
              <a:rPr lang="en-US" sz="2800" dirty="0"/>
            </a:br>
            <a:r>
              <a:rPr lang="en-US" sz="2800" dirty="0">
                <a:effectLst/>
                <a:latin typeface="Arial" panose="020B0604020202020204" pitchFamily="34" charset="0"/>
              </a:rPr>
              <a:t>3. The proposed scope of work and itemized cost estimate of the work,</a:t>
            </a:r>
            <a:br>
              <a:rPr lang="en-US" sz="2800" dirty="0"/>
            </a:br>
            <a:r>
              <a:rPr lang="en-US" sz="2800" dirty="0">
                <a:effectLst/>
                <a:latin typeface="Arial" panose="020B0604020202020204" pitchFamily="34" charset="0"/>
              </a:rPr>
              <a:t>4. Identify the proposed scope of work as Life Threatening or Non-Life Threatening,</a:t>
            </a:r>
            <a:br>
              <a:rPr lang="en-US" sz="2800" dirty="0"/>
            </a:br>
            <a:r>
              <a:rPr lang="en-US" sz="2800" dirty="0">
                <a:effectLst/>
                <a:latin typeface="Arial" panose="020B0604020202020204" pitchFamily="34" charset="0"/>
              </a:rPr>
              <a:t>5. If the household(s) are receiving income and if bank statements have been checked to determine</a:t>
            </a:r>
            <a:br>
              <a:rPr lang="en-US" sz="2800" dirty="0"/>
            </a:br>
            <a:r>
              <a:rPr lang="en-US" sz="2800" dirty="0">
                <a:effectLst/>
                <a:latin typeface="Arial" panose="020B0604020202020204" pitchFamily="34" charset="0"/>
              </a:rPr>
              <a:t>that the homeowner cannot pay for some of the improvements to bring the LTV down,</a:t>
            </a:r>
            <a:br>
              <a:rPr lang="en-US" sz="2800" dirty="0"/>
            </a:br>
            <a:r>
              <a:rPr lang="en-US" sz="2800" dirty="0">
                <a:effectLst/>
                <a:latin typeface="Arial" panose="020B0604020202020204" pitchFamily="34" charset="0"/>
              </a:rPr>
              <a:t>6. If relocation will be necessary; and if so, how it will be handled,</a:t>
            </a:r>
            <a:br>
              <a:rPr lang="en-US" sz="2800" dirty="0"/>
            </a:br>
            <a:r>
              <a:rPr lang="en-US" sz="2800" dirty="0">
                <a:effectLst/>
                <a:latin typeface="Arial" panose="020B0604020202020204" pitchFamily="34" charset="0"/>
              </a:rPr>
              <a:t>7. Any upgrades or maintenance work done to the property in question in the last 10 years,</a:t>
            </a:r>
            <a:br>
              <a:rPr lang="en-US" sz="2800" dirty="0"/>
            </a:br>
            <a:r>
              <a:rPr lang="en-US" sz="2800" dirty="0">
                <a:effectLst/>
                <a:latin typeface="Arial" panose="020B0604020202020204" pitchFamily="34" charset="0"/>
              </a:rPr>
              <a:t>8. Any open home equity lines of credit, and</a:t>
            </a:r>
            <a:br>
              <a:rPr lang="en-US" sz="2800" dirty="0"/>
            </a:br>
            <a:r>
              <a:rPr lang="en-US" sz="2800" dirty="0">
                <a:effectLst/>
                <a:latin typeface="Arial" panose="020B0604020202020204" pitchFamily="34" charset="0"/>
              </a:rPr>
              <a:t>9. Any other information that the grantee deems will help the waiver request.</a:t>
            </a:r>
            <a:endParaRPr lang="en-US" sz="1800" b="1" strike="sngStrike"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9</a:t>
            </a:fld>
            <a:endParaRPr lang="en-US"/>
          </a:p>
        </p:txBody>
      </p:sp>
    </p:spTree>
    <p:extLst>
      <p:ext uri="{BB962C8B-B14F-4D97-AF65-F5344CB8AC3E}">
        <p14:creationId xmlns:p14="http://schemas.microsoft.com/office/powerpoint/2010/main" val="8621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9487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78815022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73568296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735336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108209374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4"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11623966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0A9255A9-E13F-4138-B44E-9BB2A067B798}" type="datetime1">
              <a:rPr lang="en-US" smtClean="0"/>
              <a:pPr>
                <a:defRPr/>
              </a:pPr>
              <a:t>6/10/2026</a:t>
            </a:fld>
            <a:endParaRPr lang="en-US"/>
          </a:p>
        </p:txBody>
      </p:sp>
      <p:sp>
        <p:nvSpPr>
          <p:cNvPr id="4"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19550867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117981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6957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2A2BAEF2-E1E3-463B-9FE5-E544EAACEE28}"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66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6/10/2026</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40507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6/10/2026</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301825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6/10/2026</a:t>
            </a:fld>
            <a:endParaRPr lang="en-US"/>
          </a:p>
        </p:txBody>
      </p:sp>
      <p:sp>
        <p:nvSpPr>
          <p:cNvPr id="8" name="Footer Placeholder 7"/>
          <p:cNvSpPr>
            <a:spLocks noGrp="1"/>
          </p:cNvSpPr>
          <p:nvPr>
            <p:ph type="ftr" sz="quarter" idx="11"/>
          </p:nvPr>
        </p:nvSpPr>
        <p:spPr/>
        <p:txBody>
          <a:bodyPr/>
          <a:lstStyle/>
          <a:p>
            <a:pPr>
              <a:defRPr/>
            </a:pPr>
            <a:r>
              <a:rPr lang="en-US"/>
              <a:t>Small Cities CDBG Workshop - January 29, 2014 - Hartford</a:t>
            </a:r>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78610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EA6FA0E3-895B-4FA3-B427-A20629EF96D2}" type="datetime1">
              <a:rPr lang="en-US" smtClean="0"/>
              <a:pPr>
                <a:defRPr/>
              </a:pPr>
              <a:t>6/10/2026</a:t>
            </a:fld>
            <a:endParaRPr lang="en-US"/>
          </a:p>
        </p:txBody>
      </p:sp>
      <p:sp>
        <p:nvSpPr>
          <p:cNvPr id="5" name="Footer Placeholder 3"/>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24823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BF432490-9B08-4253-8871-18E1A82416A6}" type="datetime1">
              <a:rPr lang="en-US" smtClean="0"/>
              <a:pPr>
                <a:defRPr/>
              </a:pPr>
              <a:t>6/10/2026</a:t>
            </a:fld>
            <a:endParaRPr lang="en-US"/>
          </a:p>
        </p:txBody>
      </p:sp>
      <p:sp>
        <p:nvSpPr>
          <p:cNvPr id="5" name="Footer Placeholder 2"/>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11717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0E11A839-E589-44A8-AF84-B9E24C197A25}" type="datetime1">
              <a:rPr lang="en-US" smtClean="0"/>
              <a:pPr>
                <a:defRPr/>
              </a:pPr>
              <a:t>6/10/2026</a:t>
            </a:fld>
            <a:endParaRPr lang="en-US"/>
          </a:p>
        </p:txBody>
      </p:sp>
      <p:sp>
        <p:nvSpPr>
          <p:cNvPr id="5" name="Footer Placeholder 5"/>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133136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6/10/2026</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156435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0A9255A9-E13F-4138-B44E-9BB2A067B798}" type="datetime1">
              <a:rPr lang="en-US" smtClean="0"/>
              <a:pPr>
                <a:defRPr/>
              </a:pPr>
              <a:t>6/10/2026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en-US"/>
              <a:t>Small Cities CDBG Workshop - January 29, 2014 - Hartford</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77079193"/>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ortal.ct.gov/DOH/DOH/Programs/Small-Cities-Progra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24128" y="623571"/>
            <a:ext cx="7695743" cy="3523885"/>
          </a:xfrm>
        </p:spPr>
        <p:txBody>
          <a:bodyPr>
            <a:normAutofit/>
          </a:bodyPr>
          <a:lstStyle/>
          <a:p>
            <a:pPr algn="ctr" fontAlgn="auto">
              <a:lnSpc>
                <a:spcPct val="90000"/>
              </a:lnSpc>
              <a:spcAft>
                <a:spcPts val="0"/>
              </a:spcAft>
              <a:defRPr/>
            </a:pPr>
            <a:r>
              <a:rPr lang="en-US" sz="4900" dirty="0"/>
              <a:t>2026 Small Cities Community Development Block Grant (CDBG) </a:t>
            </a:r>
            <a:br>
              <a:rPr lang="en-US" sz="4900" dirty="0"/>
            </a:br>
            <a:r>
              <a:rPr lang="en-US" sz="4900" dirty="0"/>
              <a:t>Application Workshop</a:t>
            </a:r>
          </a:p>
        </p:txBody>
      </p:sp>
      <p:sp>
        <p:nvSpPr>
          <p:cNvPr id="3" name="Subtitle 2"/>
          <p:cNvSpPr>
            <a:spLocks noGrp="1"/>
          </p:cNvSpPr>
          <p:nvPr>
            <p:ph type="subTitle" idx="1"/>
          </p:nvPr>
        </p:nvSpPr>
        <p:spPr>
          <a:xfrm>
            <a:off x="724128" y="4777380"/>
            <a:ext cx="7695743" cy="1209763"/>
          </a:xfrm>
        </p:spPr>
        <p:txBody>
          <a:bodyPr>
            <a:normAutofit/>
          </a:bodyPr>
          <a:lstStyle/>
          <a:p>
            <a:pPr algn="ctr" fontAlgn="auto">
              <a:spcAft>
                <a:spcPts val="0"/>
              </a:spcAft>
              <a:buFont typeface="Wingdings 2"/>
              <a:buNone/>
              <a:defRPr/>
            </a:pPr>
            <a:r>
              <a:rPr lang="en-US" sz="2100" dirty="0">
                <a:solidFill>
                  <a:schemeClr val="bg2"/>
                </a:solidFill>
              </a:rPr>
              <a:t>Program Overview </a:t>
            </a:r>
          </a:p>
          <a:p>
            <a:pPr algn="ctr" fontAlgn="auto">
              <a:spcAft>
                <a:spcPts val="0"/>
              </a:spcAft>
              <a:buFont typeface="Wingdings 2"/>
              <a:buNone/>
              <a:defRPr/>
            </a:pPr>
            <a:r>
              <a:rPr lang="en-US" sz="2100" dirty="0">
                <a:solidFill>
                  <a:schemeClr val="bg2"/>
                </a:solidFill>
              </a:rPr>
              <a:t>JUNE 2, 2026</a:t>
            </a:r>
          </a:p>
          <a:p>
            <a:pPr algn="ctr" fontAlgn="auto">
              <a:spcAft>
                <a:spcPts val="0"/>
              </a:spcAft>
              <a:buFont typeface="Wingdings 2"/>
              <a:buNone/>
              <a:defRPr/>
            </a:pPr>
            <a:endParaRPr lang="en-US" sz="2100" dirty="0">
              <a:solidFill>
                <a:schemeClr val="bg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323"/>
            <a:ext cx="8229600" cy="1143000"/>
          </a:xfrm>
        </p:spPr>
        <p:txBody>
          <a:bodyPr/>
          <a:lstStyle/>
          <a:p>
            <a:pPr algn="ctr" fontAlgn="auto">
              <a:spcAft>
                <a:spcPts val="0"/>
              </a:spcAft>
              <a:defRPr/>
            </a:pPr>
            <a:r>
              <a:rPr dirty="0">
                <a:solidFill>
                  <a:schemeClr val="tx1"/>
                </a:solidFill>
              </a:rPr>
              <a:t>Reminders</a:t>
            </a:r>
          </a:p>
        </p:txBody>
      </p:sp>
      <p:sp>
        <p:nvSpPr>
          <p:cNvPr id="18434" name="Content Placeholder 2"/>
          <p:cNvSpPr>
            <a:spLocks noGrp="1"/>
          </p:cNvSpPr>
          <p:nvPr>
            <p:ph idx="1"/>
          </p:nvPr>
        </p:nvSpPr>
        <p:spPr>
          <a:xfrm>
            <a:off x="381000" y="762000"/>
            <a:ext cx="8153400" cy="5410200"/>
          </a:xfrm>
        </p:spPr>
        <p:txBody>
          <a:bodyPr>
            <a:normAutofit/>
          </a:bodyPr>
          <a:lstStyle/>
          <a:p>
            <a:r>
              <a:rPr lang="en-US" sz="2400" dirty="0"/>
              <a:t>If you plan to do a survey, you must get permission from DOH prior to doing the survey.  All requests for approval must be submitted to DOH by June 16.  Late submissions may be reviewed at the discretion of DOH</a:t>
            </a:r>
          </a:p>
          <a:p>
            <a:r>
              <a:rPr lang="en-US" sz="2400" dirty="0"/>
              <a:t>Survey Methodology Handbook that outlines the survey requirements is posted on the Web site in a booklet format for your review</a:t>
            </a:r>
          </a:p>
          <a:p>
            <a:r>
              <a:rPr lang="en-US" sz="2400" dirty="0"/>
              <a:t>Independent surveyor must conduct the surveys</a:t>
            </a:r>
          </a:p>
          <a:p>
            <a:r>
              <a:rPr lang="en-US" sz="2400" dirty="0"/>
              <a:t>The Certification dated July 31, 2026 will be used to determine your program income amounts.  This amount is compared to the info in the application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lstStyle/>
          <a:p>
            <a:pPr algn="ctr" fontAlgn="auto">
              <a:spcAft>
                <a:spcPts val="0"/>
              </a:spcAft>
              <a:defRPr/>
            </a:pPr>
            <a:r>
              <a:rPr dirty="0">
                <a:solidFill>
                  <a:schemeClr val="tx1"/>
                </a:solidFill>
              </a:rPr>
              <a:t>Reminders</a:t>
            </a:r>
            <a:r>
              <a:rPr lang="en-US" dirty="0">
                <a:solidFill>
                  <a:schemeClr val="tx1"/>
                </a:solidFill>
              </a:rPr>
              <a:t> (Cont.)</a:t>
            </a:r>
            <a:endParaRPr dirty="0">
              <a:solidFill>
                <a:schemeClr val="tx1"/>
              </a:solidFill>
            </a:endParaRPr>
          </a:p>
        </p:txBody>
      </p:sp>
      <p:sp>
        <p:nvSpPr>
          <p:cNvPr id="19458" name="Content Placeholder 2"/>
          <p:cNvSpPr>
            <a:spLocks noGrp="1"/>
          </p:cNvSpPr>
          <p:nvPr>
            <p:ph idx="1"/>
          </p:nvPr>
        </p:nvSpPr>
        <p:spPr>
          <a:xfrm>
            <a:off x="228600" y="914400"/>
            <a:ext cx="8229600" cy="5638800"/>
          </a:xfrm>
        </p:spPr>
        <p:txBody>
          <a:bodyPr>
            <a:normAutofit fontScale="85000" lnSpcReduction="10000"/>
          </a:bodyPr>
          <a:lstStyle/>
          <a:p>
            <a:pPr marL="0" indent="0">
              <a:buNone/>
            </a:pPr>
            <a:r>
              <a:rPr lang="en-US" sz="2400" dirty="0"/>
              <a:t>Threshold criteria must be met before the application is submitted:</a:t>
            </a:r>
            <a:endParaRPr lang="en-US" sz="2400" i="1" dirty="0"/>
          </a:p>
          <a:p>
            <a:r>
              <a:rPr lang="en-US" sz="2400" dirty="0"/>
              <a:t>Fair Housing Action Plan and Section 3 Plan, </a:t>
            </a:r>
            <a:r>
              <a:rPr lang="en-US" sz="2400" i="1" dirty="0"/>
              <a:t>if applicable</a:t>
            </a:r>
            <a:r>
              <a:rPr lang="en-US" sz="2400" dirty="0"/>
              <a:t>, MUST be submitted as part of the application</a:t>
            </a:r>
          </a:p>
          <a:p>
            <a:r>
              <a:rPr lang="en-US" sz="2400" dirty="0"/>
              <a:t>If you anticipate relocation, please submit a relocation plan for review</a:t>
            </a:r>
          </a:p>
          <a:p>
            <a:r>
              <a:rPr lang="en-US" sz="2400" dirty="0"/>
              <a:t>All payment requests must be at DOH for processing no later than July 31, 2026 to meet the spending threshold requirement.</a:t>
            </a:r>
            <a:endParaRPr lang="en-US" sz="2400" dirty="0">
              <a:solidFill>
                <a:srgbClr val="FF0000"/>
              </a:solidFill>
            </a:endParaRPr>
          </a:p>
          <a:p>
            <a:pPr>
              <a:lnSpc>
                <a:spcPct val="90000"/>
              </a:lnSpc>
            </a:pPr>
            <a:r>
              <a:rPr lang="en-US" sz="2400" dirty="0"/>
              <a:t>Budget Extensions – Must demonstrate a need to extend the budget beyond the initial 2-year deadline.  Extensions will not be granted without adequate reasons.</a:t>
            </a:r>
          </a:p>
          <a:p>
            <a:pPr>
              <a:lnSpc>
                <a:spcPct val="90000"/>
              </a:lnSpc>
            </a:pPr>
            <a:r>
              <a:rPr lang="en-US" sz="2400" dirty="0"/>
              <a:t>Request must be </a:t>
            </a:r>
            <a:r>
              <a:rPr lang="en-US" sz="2400" i="1" dirty="0"/>
              <a:t>prior to the final quarter of the performance period. </a:t>
            </a:r>
          </a:p>
          <a:p>
            <a:pPr>
              <a:lnSpc>
                <a:spcPct val="90000"/>
              </a:lnSpc>
            </a:pPr>
            <a:r>
              <a:rPr lang="en-US" sz="2400" dirty="0"/>
              <a:t>The Town and/or its grant consultant and the subrecipient, if applicable, must attend the Certified Grant Administrator training and obtain certification if it intends to apply for a grant (more on that later)</a:t>
            </a: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8143" y="-50800"/>
            <a:ext cx="6347713" cy="1320800"/>
          </a:xfrm>
        </p:spPr>
        <p:txBody>
          <a:bodyPr/>
          <a:lstStyle/>
          <a:p>
            <a:pPr algn="ctr"/>
            <a:r>
              <a:rPr lang="en-US" dirty="0">
                <a:solidFill>
                  <a:schemeClr val="tx1"/>
                </a:solidFill>
              </a:rPr>
              <a:t>Submittals</a:t>
            </a:r>
          </a:p>
        </p:txBody>
      </p:sp>
      <p:sp>
        <p:nvSpPr>
          <p:cNvPr id="2" name="Content Placeholder 1"/>
          <p:cNvSpPr>
            <a:spLocks noGrp="1"/>
          </p:cNvSpPr>
          <p:nvPr>
            <p:ph idx="1"/>
          </p:nvPr>
        </p:nvSpPr>
        <p:spPr>
          <a:xfrm>
            <a:off x="304800" y="762000"/>
            <a:ext cx="8458200" cy="4800600"/>
          </a:xfrm>
        </p:spPr>
        <p:txBody>
          <a:bodyPr>
            <a:normAutofit fontScale="92500" lnSpcReduction="10000"/>
          </a:bodyPr>
          <a:lstStyle/>
          <a:p>
            <a:r>
              <a:rPr lang="en-US" sz="3200" i="1" dirty="0">
                <a:solidFill>
                  <a:srgbClr val="FF0000"/>
                </a:solidFill>
              </a:rPr>
              <a:t>NEW </a:t>
            </a:r>
            <a:r>
              <a:rPr lang="en-US" sz="3200" i="1" dirty="0"/>
              <a:t>CEPA Intake Form will now need to be submitted along with the application</a:t>
            </a:r>
          </a:p>
          <a:p>
            <a:pPr marL="0" indent="0">
              <a:buNone/>
            </a:pPr>
            <a:endParaRPr lang="en-US" sz="3200" i="1" dirty="0"/>
          </a:p>
          <a:p>
            <a:r>
              <a:rPr lang="en-US" sz="3200" i="1" dirty="0"/>
              <a:t>Environmental Review Record </a:t>
            </a:r>
          </a:p>
          <a:p>
            <a:pPr lvl="1" indent="-342900">
              <a:buFont typeface="Wingdings" panose="05000000000000000000" pitchFamily="2" charset="2"/>
              <a:buChar char="Ø"/>
            </a:pPr>
            <a:r>
              <a:rPr lang="en-US" sz="2400" dirty="0"/>
              <a:t>Exempt </a:t>
            </a:r>
          </a:p>
          <a:p>
            <a:pPr lvl="1" indent="-342900">
              <a:buFont typeface="Wingdings" panose="05000000000000000000" pitchFamily="2" charset="2"/>
              <a:buChar char="Ø"/>
            </a:pPr>
            <a:r>
              <a:rPr lang="en-US" sz="2400" dirty="0"/>
              <a:t>Categorically Excluded Not Subject to Part 58.5</a:t>
            </a:r>
          </a:p>
          <a:p>
            <a:pPr lvl="1" indent="-342900">
              <a:buFont typeface="Wingdings" panose="05000000000000000000" pitchFamily="2" charset="2"/>
              <a:buChar char="Ø"/>
            </a:pPr>
            <a:r>
              <a:rPr lang="en-US" sz="2400" dirty="0"/>
              <a:t>Broad-level (Tier I) Review</a:t>
            </a:r>
          </a:p>
          <a:p>
            <a:pPr marL="0" indent="0">
              <a:buNone/>
            </a:pPr>
            <a:endParaRPr lang="en-US" sz="3600" dirty="0"/>
          </a:p>
          <a:p>
            <a:r>
              <a:rPr lang="en-US" sz="3600" dirty="0"/>
              <a:t>But WHAT about CEST or EA?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a:solidFill>
                  <a:schemeClr val="tx1"/>
                </a:solidFill>
              </a:rPr>
              <a:t>Additional Information</a:t>
            </a:r>
          </a:p>
        </p:txBody>
      </p:sp>
      <p:sp>
        <p:nvSpPr>
          <p:cNvPr id="20482" name="Content Placeholder 1"/>
          <p:cNvSpPr>
            <a:spLocks noGrp="1"/>
          </p:cNvSpPr>
          <p:nvPr>
            <p:ph idx="1"/>
          </p:nvPr>
        </p:nvSpPr>
        <p:spPr>
          <a:xfrm>
            <a:off x="457200" y="1270000"/>
            <a:ext cx="7162800" cy="4597400"/>
          </a:xfrm>
        </p:spPr>
        <p:txBody>
          <a:bodyPr>
            <a:normAutofit fontScale="85000" lnSpcReduction="20000"/>
          </a:bodyPr>
          <a:lstStyle/>
          <a:p>
            <a:r>
              <a:rPr lang="en-US" sz="3200" dirty="0">
                <a:hlinkClick r:id="rId2"/>
              </a:rPr>
              <a:t>https://portal.ct.gov/DOH/DOH/Programs/Small-Cities-Program</a:t>
            </a:r>
            <a:endParaRPr lang="en-US" sz="3200" dirty="0"/>
          </a:p>
          <a:p>
            <a:r>
              <a:rPr lang="en-US" sz="3200" dirty="0"/>
              <a:t>Application 2026</a:t>
            </a:r>
          </a:p>
          <a:p>
            <a:r>
              <a:rPr lang="en-US" sz="3200" dirty="0"/>
              <a:t>Handbook</a:t>
            </a:r>
          </a:p>
          <a:p>
            <a:r>
              <a:rPr lang="en-US" sz="3200" dirty="0"/>
              <a:t>Financing Plan &amp; Budget</a:t>
            </a:r>
          </a:p>
          <a:p>
            <a:r>
              <a:rPr lang="en-US" sz="3200" dirty="0"/>
              <a:t>Application Exhibits Checklist</a:t>
            </a:r>
          </a:p>
          <a:p>
            <a:r>
              <a:rPr lang="en-US" sz="3200" dirty="0"/>
              <a:t>Application Exhibits</a:t>
            </a:r>
          </a:p>
          <a:p>
            <a:r>
              <a:rPr lang="en-US" sz="3200" dirty="0"/>
              <a:t>Cost Estimate Budget Forms</a:t>
            </a:r>
          </a:p>
          <a:p>
            <a:r>
              <a:rPr lang="en-US" sz="3200" dirty="0"/>
              <a:t>Survey Methodology</a:t>
            </a:r>
          </a:p>
          <a:p>
            <a:r>
              <a:rPr lang="en-US" sz="3200" dirty="0"/>
              <a:t>Environmental Review Guide</a:t>
            </a:r>
          </a:p>
          <a:p>
            <a:pPr>
              <a:buFont typeface="Wingdings 2" pitchFamily="18" charset="2"/>
              <a:buNone/>
            </a:pPr>
            <a:endParaRPr lang="en-US" sz="3200" dirty="0"/>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534400" cy="1320800"/>
          </a:xfrm>
        </p:spPr>
        <p:txBody>
          <a:bodyPr/>
          <a:lstStyle/>
          <a:p>
            <a:r>
              <a:rPr lang="en-US" dirty="0">
                <a:solidFill>
                  <a:schemeClr val="tx1"/>
                </a:solidFill>
              </a:rPr>
              <a:t>More to come ….</a:t>
            </a:r>
          </a:p>
        </p:txBody>
      </p:sp>
      <p:sp>
        <p:nvSpPr>
          <p:cNvPr id="3" name="Content Placeholder 2"/>
          <p:cNvSpPr>
            <a:spLocks noGrp="1"/>
          </p:cNvSpPr>
          <p:nvPr>
            <p:ph idx="1"/>
          </p:nvPr>
        </p:nvSpPr>
        <p:spPr>
          <a:xfrm>
            <a:off x="381000" y="1371600"/>
            <a:ext cx="7848600" cy="4876800"/>
          </a:xfrm>
        </p:spPr>
        <p:txBody>
          <a:bodyPr>
            <a:normAutofit fontScale="92500"/>
          </a:bodyPr>
          <a:lstStyle/>
          <a:p>
            <a:r>
              <a:rPr lang="en-US" sz="3600" dirty="0"/>
              <a:t>Training Opportunities</a:t>
            </a:r>
          </a:p>
          <a:p>
            <a:pPr lvl="1">
              <a:buFont typeface="Wingdings" panose="05000000000000000000" pitchFamily="2" charset="2"/>
              <a:buChar char="v"/>
            </a:pPr>
            <a:r>
              <a:rPr lang="en-US" sz="3600" dirty="0"/>
              <a:t>2026 Certified Grant Administrator (CGA) Training and Recertification classes</a:t>
            </a:r>
          </a:p>
          <a:p>
            <a:pPr lvl="2">
              <a:buFont typeface="Wingdings" panose="05000000000000000000" pitchFamily="2" charset="2"/>
              <a:buChar char="v"/>
            </a:pPr>
            <a:r>
              <a:rPr lang="en-US" sz="3400" dirty="0"/>
              <a:t>CDBG 101 (Part 1) – Sept. 15-18</a:t>
            </a:r>
          </a:p>
          <a:p>
            <a:pPr lvl="2">
              <a:buFont typeface="Wingdings" panose="05000000000000000000" pitchFamily="2" charset="2"/>
              <a:buChar char="v"/>
            </a:pPr>
            <a:r>
              <a:rPr lang="en-US" sz="3400" dirty="0"/>
              <a:t>CDBG 102 (Part 2) – Sept. 29 - Oct. 1</a:t>
            </a:r>
          </a:p>
          <a:p>
            <a:r>
              <a:rPr lang="en-US" sz="3600" dirty="0"/>
              <a:t>Programmatic Bulletins </a:t>
            </a:r>
          </a:p>
          <a:p>
            <a:endParaRPr lang="en-US" dirty="0"/>
          </a:p>
        </p:txBody>
      </p:sp>
    </p:spTree>
    <p:extLst>
      <p:ext uri="{BB962C8B-B14F-4D97-AF65-F5344CB8AC3E}">
        <p14:creationId xmlns:p14="http://schemas.microsoft.com/office/powerpoint/2010/main" val="5317667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70DD70-449E-C26E-51D5-57EF57C05A03}"/>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9" name="Title 8">
            <a:extLst>
              <a:ext uri="{FF2B5EF4-FFF2-40B4-BE49-F238E27FC236}">
                <a16:creationId xmlns:a16="http://schemas.microsoft.com/office/drawing/2014/main" id="{FCED5109-F080-AC15-BDA2-276DADA164A7}"/>
              </a:ext>
              <a:ext uri="{C183D7F6-B498-43B3-948B-1728B52AA6E4}">
                <adec:decorative xmlns:adec="http://schemas.microsoft.com/office/drawing/2017/decorative" val="1"/>
              </a:ext>
            </a:extLst>
          </p:cNvPr>
          <p:cNvSpPr>
            <a:spLocks noGrp="1"/>
          </p:cNvSpPr>
          <p:nvPr>
            <p:ph type="title"/>
          </p:nvPr>
        </p:nvSpPr>
        <p:spPr>
          <a:xfrm>
            <a:off x="484710" y="-1400530"/>
            <a:ext cx="7055380" cy="1400530"/>
          </a:xfrm>
        </p:spPr>
        <p:txBody>
          <a:bodyPr vert="horz" lIns="91440" tIns="45720" rIns="91440" bIns="45720" rtlCol="0" anchor="b">
            <a:noAutofit/>
          </a:bodyPr>
          <a:lstStyle/>
          <a:p>
            <a:r>
              <a:rPr lang="en-US" dirty="0"/>
              <a:t>Good bye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1000" y="677855"/>
            <a:ext cx="8382000" cy="43043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223" name="Picture 822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8225" name="Picture 822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8227" name="Oval 822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29" name="Picture 822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231" name="Picture 823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33" name="Rectangle 823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35" name="Rectangle 823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37" name="Rectangle 823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39" name="Straight Connector 823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41" name="Picture 824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824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vert="horz" lIns="91440" tIns="45720" rIns="91440" bIns="45720" rtlCol="0" anchor="ctr">
            <a:normAutofit/>
          </a:bodyPr>
          <a:lstStyle/>
          <a:p>
            <a:pPr algn="ctr" defTabSz="457200" fontAlgn="auto">
              <a:spcAft>
                <a:spcPts val="0"/>
              </a:spcAft>
              <a:defRPr/>
            </a:pPr>
            <a:r>
              <a:rPr lang="en-US" b="0" i="0" kern="1200" dirty="0">
                <a:solidFill>
                  <a:schemeClr val="tx2"/>
                </a:solidFill>
                <a:latin typeface="+mj-lt"/>
                <a:ea typeface="+mj-ea"/>
                <a:cs typeface="+mj-cs"/>
              </a:rPr>
              <a:t>2026 CDBG Funding </a:t>
            </a:r>
          </a:p>
        </p:txBody>
      </p:sp>
      <p:sp>
        <p:nvSpPr>
          <p:cNvPr id="8195" name="Rectangle 2"/>
          <p:cNvSpPr>
            <a:spLocks noChangeArrowheads="1"/>
          </p:cNvSpPr>
          <p:nvPr/>
        </p:nvSpPr>
        <p:spPr bwMode="auto">
          <a:xfrm>
            <a:off x="3731895" y="804671"/>
            <a:ext cx="4799948" cy="5248657"/>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Funding Available for  FY 2026-2027 approximately $11 million</a:t>
            </a:r>
          </a:p>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The amount available to fund projects will be approximately $10.2 million</a:t>
            </a:r>
          </a:p>
          <a:p>
            <a:pPr marL="457200" indent="-457200">
              <a:spcBef>
                <a:spcPts val="1000"/>
              </a:spcBef>
              <a:buClr>
                <a:schemeClr val="bg2">
                  <a:lumMod val="40000"/>
                  <a:lumOff val="60000"/>
                </a:schemeClr>
              </a:buClr>
              <a:buSzPct val="80000"/>
              <a:buFont typeface="Wingdings 3" charset="2"/>
              <a:buChar char=""/>
            </a:pPr>
            <a:r>
              <a:rPr lang="en-US" dirty="0">
                <a:latin typeface="+mj-lt"/>
                <a:ea typeface="+mj-ea"/>
                <a:cs typeface="+mj-cs"/>
              </a:rPr>
              <a:t>The above funding amounts will change based on the final HUD allocations</a:t>
            </a: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a:solidFill>
                  <a:schemeClr val="tx1"/>
                </a:solidFill>
              </a:rPr>
              <a:t>Application Requirements</a:t>
            </a:r>
          </a:p>
        </p:txBody>
      </p:sp>
      <p:sp>
        <p:nvSpPr>
          <p:cNvPr id="3" name="Content Placeholder 2"/>
          <p:cNvSpPr>
            <a:spLocks noGrp="1"/>
          </p:cNvSpPr>
          <p:nvPr>
            <p:ph idx="1"/>
          </p:nvPr>
        </p:nvSpPr>
        <p:spPr>
          <a:xfrm>
            <a:off x="609598" y="1219200"/>
            <a:ext cx="8153402" cy="5029200"/>
          </a:xfrm>
        </p:spPr>
        <p:txBody>
          <a:bodyPr>
            <a:normAutofit/>
          </a:bodyPr>
          <a:lstStyle/>
          <a:p>
            <a:pPr marL="274320" indent="-274320" fontAlgn="auto">
              <a:spcAft>
                <a:spcPts val="0"/>
              </a:spcAft>
              <a:buFont typeface="Wingdings 2"/>
              <a:buChar char=""/>
              <a:defRPr/>
            </a:pPr>
            <a:r>
              <a:rPr lang="en-US" sz="2800" b="1" dirty="0"/>
              <a:t>Due Date</a:t>
            </a:r>
            <a:r>
              <a:rPr lang="en-US" sz="2800" dirty="0"/>
              <a:t>: by </a:t>
            </a:r>
            <a:r>
              <a:rPr lang="en-US" sz="2800" b="1" u="sng" dirty="0"/>
              <a:t>August 28, 2026</a:t>
            </a:r>
            <a:endParaRPr lang="en-US" sz="2800" dirty="0"/>
          </a:p>
          <a:p>
            <a:pPr marL="274320" indent="-274320" fontAlgn="auto">
              <a:spcAft>
                <a:spcPts val="0"/>
              </a:spcAft>
              <a:buFont typeface="Wingdings 2"/>
              <a:buChar char=""/>
              <a:defRPr/>
            </a:pPr>
            <a:r>
              <a:rPr lang="en-US" sz="2800" b="1" dirty="0"/>
              <a:t>Time:</a:t>
            </a:r>
            <a:r>
              <a:rPr lang="en-US" sz="2800" dirty="0"/>
              <a:t>  No Later than </a:t>
            </a:r>
            <a:r>
              <a:rPr lang="en-US" sz="2800" b="1" u="sng" dirty="0"/>
              <a:t>11:59 pm</a:t>
            </a:r>
          </a:p>
          <a:p>
            <a:pPr marL="274320" indent="-274320">
              <a:buFont typeface="Wingdings 2"/>
              <a:buChar char=""/>
              <a:defRPr/>
            </a:pPr>
            <a:r>
              <a:rPr lang="en-US" sz="2400" dirty="0">
                <a:solidFill>
                  <a:srgbClr val="FF0000"/>
                </a:solidFill>
              </a:rPr>
              <a:t>NEW </a:t>
            </a:r>
            <a:r>
              <a:rPr lang="en-US" sz="2400" dirty="0"/>
              <a:t>Application is now web-based and will be completed via the EUNA Grants system</a:t>
            </a:r>
            <a:endParaRPr lang="en-US" dirty="0"/>
          </a:p>
          <a:p>
            <a:pPr marL="274320" indent="-274320">
              <a:buFont typeface="Wingdings 2"/>
              <a:buChar char=""/>
              <a:defRPr/>
            </a:pPr>
            <a:r>
              <a:rPr lang="en-US" sz="2400" dirty="0"/>
              <a:t>Link will be posted on </a:t>
            </a:r>
            <a:r>
              <a:rPr lang="en-US" sz="2400" u="sng" dirty="0"/>
              <a:t>ct.gov/DOH/</a:t>
            </a:r>
            <a:r>
              <a:rPr lang="en-US" sz="2400" u="sng" dirty="0" err="1"/>
              <a:t>SmallCities</a:t>
            </a:r>
            <a:r>
              <a:rPr lang="en-US" sz="2400" dirty="0"/>
              <a:t> (more details to come later in the workshop)</a:t>
            </a:r>
          </a:p>
          <a:p>
            <a:pPr marL="274320" indent="-274320" fontAlgn="auto">
              <a:spcAft>
                <a:spcPts val="0"/>
              </a:spcAft>
              <a:buFont typeface="Wingdings 2"/>
              <a:buChar char=""/>
              <a:defRPr/>
            </a:pPr>
            <a:r>
              <a:rPr lang="en-US" sz="2400" dirty="0"/>
              <a:t>Electronic submission will be made available after the Intent to Apply</a:t>
            </a:r>
          </a:p>
          <a:p>
            <a:pPr marL="274320" indent="-274320" fontAlgn="auto">
              <a:spcAft>
                <a:spcPts val="0"/>
              </a:spcAft>
              <a:buFont typeface="Wingdings 2"/>
              <a:buChar char=""/>
              <a:defRPr/>
            </a:pPr>
            <a:r>
              <a:rPr lang="en-US" sz="2400" dirty="0"/>
              <a:t>DOH WILL NOT accept applications or additional information after August 28 at 11:59 pm</a:t>
            </a:r>
          </a:p>
          <a:p>
            <a:pPr marL="274320" indent="-274320" fontAlgn="auto">
              <a:spcAft>
                <a:spcPts val="0"/>
              </a:spcAft>
              <a:buFont typeface="Wingdings 2"/>
              <a:buNone/>
              <a:defRPr/>
            </a:pPr>
            <a:endParaRPr lang="en-US"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6939116" cy="1223983"/>
          </a:xfrm>
        </p:spPr>
        <p:txBody>
          <a:bodyPr>
            <a:normAutofit/>
          </a:bodyPr>
          <a:lstStyle/>
          <a:p>
            <a:pPr algn="ctr" fontAlgn="auto">
              <a:spcAft>
                <a:spcPts val="0"/>
              </a:spcAft>
              <a:defRPr/>
            </a:pPr>
            <a:r>
              <a:rPr lang="en-US" dirty="0"/>
              <a:t>Intent to Apply</a:t>
            </a:r>
          </a:p>
        </p:txBody>
      </p:sp>
      <p:sp>
        <p:nvSpPr>
          <p:cNvPr id="3" name="Content Placeholder 2"/>
          <p:cNvSpPr>
            <a:spLocks noGrp="1"/>
          </p:cNvSpPr>
          <p:nvPr>
            <p:ph idx="1"/>
          </p:nvPr>
        </p:nvSpPr>
        <p:spPr>
          <a:xfrm>
            <a:off x="827483" y="1524000"/>
            <a:ext cx="3253807" cy="4876800"/>
          </a:xfrm>
        </p:spPr>
        <p:txBody>
          <a:bodyPr>
            <a:normAutofit/>
          </a:bodyPr>
          <a:lstStyle/>
          <a:p>
            <a:pPr marL="274320" indent="-274320" fontAlgn="auto">
              <a:lnSpc>
                <a:spcPct val="90000"/>
              </a:lnSpc>
              <a:spcAft>
                <a:spcPts val="0"/>
              </a:spcAft>
              <a:buFont typeface="Wingdings 2"/>
              <a:buChar char=""/>
              <a:defRPr/>
            </a:pPr>
            <a:r>
              <a:rPr lang="en-US" dirty="0"/>
              <a:t>Web-based Intent to Apply Form.  Please fill out and submit by Tuesday, July 7, 2026</a:t>
            </a:r>
          </a:p>
          <a:p>
            <a:pPr marL="274320" indent="-274320" fontAlgn="auto">
              <a:lnSpc>
                <a:spcPct val="90000"/>
              </a:lnSpc>
              <a:spcAft>
                <a:spcPts val="0"/>
              </a:spcAft>
              <a:buFont typeface="Wingdings 2"/>
              <a:buChar char=""/>
              <a:defRPr/>
            </a:pPr>
            <a:r>
              <a:rPr lang="en-US" dirty="0"/>
              <a:t>Basic information required is the proposed project, project amount, and whether or not you have or plan to hire a consultant</a:t>
            </a:r>
          </a:p>
          <a:p>
            <a:pPr marL="274320" indent="-274320" fontAlgn="auto">
              <a:lnSpc>
                <a:spcPct val="90000"/>
              </a:lnSpc>
              <a:spcAft>
                <a:spcPts val="0"/>
              </a:spcAft>
              <a:buFont typeface="Wingdings 2"/>
              <a:buChar char=""/>
              <a:defRPr/>
            </a:pPr>
            <a:r>
              <a:rPr lang="en-US" dirty="0"/>
              <a:t>Access form via link on the DOH Small Cities webpage</a:t>
            </a:r>
            <a:endParaRPr lang="en-US" u="sng" dirty="0">
              <a:highlight>
                <a:srgbClr val="00FF00"/>
              </a:highlight>
            </a:endParaRPr>
          </a:p>
        </p:txBody>
      </p:sp>
      <p:pic>
        <p:nvPicPr>
          <p:cNvPr id="8" name="Picture 7" descr="picture of an example">
            <a:extLst>
              <a:ext uri="{FF2B5EF4-FFF2-40B4-BE49-F238E27FC236}">
                <a16:creationId xmlns:a16="http://schemas.microsoft.com/office/drawing/2014/main" id="{D64B7ADA-C64A-CC2E-F353-33EE62051C9E}"/>
              </a:ext>
            </a:extLst>
          </p:cNvPr>
          <p:cNvPicPr>
            <a:picLocks noChangeAspect="1"/>
          </p:cNvPicPr>
          <p:nvPr/>
        </p:nvPicPr>
        <p:blipFill>
          <a:blip r:embed="rId3"/>
          <a:stretch>
            <a:fillRect/>
          </a:stretch>
        </p:blipFill>
        <p:spPr>
          <a:xfrm>
            <a:off x="3969507" y="2027613"/>
            <a:ext cx="5129869" cy="2802774"/>
          </a:xfrm>
          <a:prstGeom prst="rect">
            <a:avLst/>
          </a:prstGeom>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1" cy="6019800"/>
          </a:xfrm>
        </p:spPr>
        <p:txBody>
          <a:bodyPr>
            <a:noAutofit/>
          </a:bodyPr>
          <a:lstStyle/>
          <a:p>
            <a:pPr algn="ctr"/>
            <a:r>
              <a:rPr lang="en-US" sz="3800" dirty="0">
                <a:solidFill>
                  <a:schemeClr val="tx1"/>
                </a:solidFill>
              </a:rPr>
              <a:t>The Connecticut Housing Finance Authority (CHFA)</a:t>
            </a:r>
            <a:br>
              <a:rPr lang="en-US" sz="3800" dirty="0">
                <a:solidFill>
                  <a:schemeClr val="tx1"/>
                </a:solidFill>
              </a:rPr>
            </a:br>
            <a:r>
              <a:rPr lang="en-US" sz="3800" dirty="0">
                <a:solidFill>
                  <a:schemeClr val="tx1"/>
                </a:solidFill>
              </a:rPr>
              <a:t>in conjunction with the Connecticut Dept. of Housing (DOH)</a:t>
            </a:r>
            <a:br>
              <a:rPr lang="en-US" sz="3800" dirty="0">
                <a:solidFill>
                  <a:schemeClr val="tx1"/>
                </a:solidFill>
              </a:rPr>
            </a:br>
            <a:r>
              <a:rPr lang="en-US" sz="3800" dirty="0">
                <a:solidFill>
                  <a:schemeClr val="tx1"/>
                </a:solidFill>
              </a:rPr>
              <a:t>encourages municipalities and housing authorities to partner to address the  </a:t>
            </a:r>
            <a:br>
              <a:rPr lang="en-US" sz="3800" dirty="0">
                <a:solidFill>
                  <a:schemeClr val="tx1"/>
                </a:solidFill>
              </a:rPr>
            </a:br>
            <a:r>
              <a:rPr lang="en-US" sz="3800" dirty="0">
                <a:solidFill>
                  <a:schemeClr val="tx1"/>
                </a:solidFill>
              </a:rPr>
              <a:t>needs of our </a:t>
            </a:r>
            <a:br>
              <a:rPr lang="en-US" sz="3800" dirty="0">
                <a:solidFill>
                  <a:schemeClr val="tx1"/>
                </a:solidFill>
              </a:rPr>
            </a:br>
            <a:r>
              <a:rPr lang="en-US" sz="3800" dirty="0">
                <a:solidFill>
                  <a:schemeClr val="tx1"/>
                </a:solidFill>
              </a:rPr>
              <a:t>State-Sponsored Housing </a:t>
            </a:r>
            <a:r>
              <a:rPr lang="en-US" sz="4000" dirty="0">
                <a:solidFill>
                  <a:schemeClr val="tx1"/>
                </a:solidFill>
              </a:rPr>
              <a:t>Portfolio</a:t>
            </a:r>
          </a:p>
        </p:txBody>
      </p:sp>
    </p:spTree>
    <p:extLst>
      <p:ext uri="{BB962C8B-B14F-4D97-AF65-F5344CB8AC3E}">
        <p14:creationId xmlns:p14="http://schemas.microsoft.com/office/powerpoint/2010/main" val="190264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r" fontAlgn="auto">
              <a:spcAft>
                <a:spcPts val="0"/>
              </a:spcAft>
              <a:defRPr/>
            </a:pPr>
            <a:r>
              <a:rPr dirty="0">
                <a:solidFill>
                  <a:schemeClr val="tx1"/>
                </a:solidFill>
              </a:rPr>
              <a:t>Spending Thresholds</a:t>
            </a:r>
          </a:p>
        </p:txBody>
      </p:sp>
      <p:sp>
        <p:nvSpPr>
          <p:cNvPr id="13315" name="Content Placeholder 2"/>
          <p:cNvSpPr>
            <a:spLocks noGrp="1"/>
          </p:cNvSpPr>
          <p:nvPr>
            <p:ph sz="half" idx="1"/>
          </p:nvPr>
        </p:nvSpPr>
        <p:spPr>
          <a:xfrm>
            <a:off x="457200" y="1104900"/>
            <a:ext cx="8229600" cy="4648200"/>
          </a:xfrm>
        </p:spPr>
        <p:txBody>
          <a:bodyPr>
            <a:noAutofit/>
          </a:bodyPr>
          <a:lstStyle/>
          <a:p>
            <a:pPr>
              <a:buFont typeface="Wingdings" panose="05000000000000000000" pitchFamily="2" charset="2"/>
              <a:buChar char="§"/>
            </a:pPr>
            <a:r>
              <a:rPr lang="en-US" sz="2000" dirty="0"/>
              <a:t>2025 Grants – Blanket Program Waiver </a:t>
            </a:r>
          </a:p>
          <a:p>
            <a:pPr>
              <a:buFont typeface="Wingdings" panose="05000000000000000000" pitchFamily="2" charset="2"/>
              <a:buChar char="§"/>
            </a:pPr>
            <a:r>
              <a:rPr lang="en-US" sz="2000" dirty="0"/>
              <a:t>2024 Grants – Blanket Program Waiver</a:t>
            </a:r>
          </a:p>
          <a:p>
            <a:pPr>
              <a:buFont typeface="Wingdings" panose="05000000000000000000" pitchFamily="2" charset="2"/>
              <a:buChar char="§"/>
            </a:pPr>
            <a:r>
              <a:rPr lang="en-US" sz="2000" dirty="0"/>
              <a:t>2023 and older Grants – 100% expended and have a Pre-Closeout Certificate and Final</a:t>
            </a:r>
            <a:r>
              <a:rPr lang="en-US" sz="2000" dirty="0">
                <a:solidFill>
                  <a:prstClr val="black">
                    <a:lumMod val="75000"/>
                    <a:lumOff val="25000"/>
                  </a:prstClr>
                </a:solidFill>
              </a:rPr>
              <a:t> </a:t>
            </a:r>
            <a:r>
              <a:rPr lang="en-US" sz="2000" dirty="0"/>
              <a:t>Semi-Annual Progress Report by June 30, 2026</a:t>
            </a:r>
          </a:p>
          <a:p>
            <a:pPr>
              <a:buFont typeface="Wingdings" panose="05000000000000000000" pitchFamily="2" charset="2"/>
              <a:buChar char="§"/>
            </a:pPr>
            <a:r>
              <a:rPr lang="en-US" sz="2000" dirty="0"/>
              <a:t>If you intend to apply for 2026 and a prior grant was identified for Express Closeout and you have not complied or your submission is incomplete after June 30, 2026, your application will </a:t>
            </a:r>
            <a:r>
              <a:rPr lang="en-US" sz="2000" u="sng" dirty="0"/>
              <a:t>not</a:t>
            </a:r>
            <a:r>
              <a:rPr lang="en-US" sz="2000" dirty="0"/>
              <a:t> be scored</a:t>
            </a:r>
          </a:p>
          <a:p>
            <a:pPr>
              <a:buFont typeface="Wingdings" panose="05000000000000000000" pitchFamily="2" charset="2"/>
              <a:buChar char="§"/>
            </a:pPr>
            <a:r>
              <a:rPr lang="en-US" sz="2000" dirty="0"/>
              <a:t>No more than 2 open grants allowed per applicant; </a:t>
            </a:r>
            <a:r>
              <a:rPr lang="en-US" sz="2000" dirty="0">
                <a:solidFill>
                  <a:srgbClr val="FF0000"/>
                </a:solidFill>
              </a:rPr>
              <a:t>closeouts?</a:t>
            </a:r>
          </a:p>
          <a:p>
            <a:pPr>
              <a:buFont typeface="Wingdings" panose="05000000000000000000" pitchFamily="2" charset="2"/>
              <a:buChar char="§"/>
            </a:pPr>
            <a:r>
              <a:rPr lang="en-US" sz="2000" dirty="0"/>
              <a:t>Open and unresolved findings and concerns will impact the rating and ranking</a:t>
            </a:r>
          </a:p>
          <a:p>
            <a:pPr>
              <a:buFont typeface="Wingdings" panose="05000000000000000000" pitchFamily="2" charset="2"/>
              <a:buChar char="§"/>
            </a:pPr>
            <a:r>
              <a:rPr lang="en-US" sz="2000" dirty="0"/>
              <a:t>Grantee will not be awarded funds if had a grant “terminated for cause” in the last 5 years</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a:solidFill>
                  <a:schemeClr val="tx1"/>
                </a:solidFill>
              </a:rPr>
              <a:t>Program Guidelines &amp; </a:t>
            </a:r>
            <a:r>
              <a:rPr>
                <a:solidFill>
                  <a:schemeClr val="tx1"/>
                </a:solidFill>
              </a:rPr>
              <a:t>Requirements</a:t>
            </a:r>
            <a:r>
              <a:rPr lang="en-US">
                <a:solidFill>
                  <a:schemeClr val="tx1"/>
                </a:solidFill>
              </a:rPr>
              <a:t> 1 of 3</a:t>
            </a:r>
            <a:endParaRPr dirty="0">
              <a:solidFill>
                <a:schemeClr val="tx1"/>
              </a:solidFill>
            </a:endParaRPr>
          </a:p>
        </p:txBody>
      </p:sp>
      <p:sp>
        <p:nvSpPr>
          <p:cNvPr id="2" name="Content Placeholder 1"/>
          <p:cNvSpPr>
            <a:spLocks noGrp="1"/>
          </p:cNvSpPr>
          <p:nvPr>
            <p:ph idx="1"/>
          </p:nvPr>
        </p:nvSpPr>
        <p:spPr>
          <a:xfrm>
            <a:off x="304800" y="1295400"/>
            <a:ext cx="8534399" cy="5410200"/>
          </a:xfrm>
        </p:spPr>
        <p:txBody>
          <a:bodyPr>
            <a:normAutofit/>
          </a:bodyPr>
          <a:lstStyle/>
          <a:p>
            <a:pPr marL="274320" indent="-274320" fontAlgn="auto">
              <a:spcAft>
                <a:spcPts val="0"/>
              </a:spcAft>
              <a:buFont typeface="Wingdings 2"/>
              <a:buChar char=""/>
              <a:defRPr/>
            </a:pPr>
            <a:r>
              <a:rPr lang="en-US" sz="2200" dirty="0"/>
              <a:t>Administration costs are restricted up to 8% of the grant or $33,000, whichever is lower</a:t>
            </a:r>
          </a:p>
          <a:p>
            <a:pPr marL="274320" indent="-274320">
              <a:buFont typeface="Wingdings 2"/>
              <a:buChar char=""/>
              <a:defRPr/>
            </a:pPr>
            <a:r>
              <a:rPr lang="en-US" sz="2200" dirty="0"/>
              <a:t>$3,000 maximum for Application development and              $3,000 maximum for ERR development (admin. cost)</a:t>
            </a:r>
          </a:p>
          <a:p>
            <a:pPr marL="274320" indent="-274320" fontAlgn="auto">
              <a:spcAft>
                <a:spcPts val="0"/>
              </a:spcAft>
              <a:buFont typeface="Wingdings 2"/>
              <a:buChar char=""/>
              <a:defRPr/>
            </a:pPr>
            <a:r>
              <a:rPr lang="en-US" sz="2200" dirty="0"/>
              <a:t>Program costs are restricted to up to 12% of grant funds for all activities except Public Service activities</a:t>
            </a:r>
          </a:p>
          <a:p>
            <a:pPr marL="274320" indent="-274320" fontAlgn="auto">
              <a:spcAft>
                <a:spcPts val="0"/>
              </a:spcAft>
              <a:buFont typeface="Wingdings 2"/>
              <a:buChar char=""/>
              <a:defRPr/>
            </a:pPr>
            <a:r>
              <a:rPr lang="en-US" sz="2200" dirty="0"/>
              <a:t>Draws for non-hard costs should be kept to within a few percentage points of hard costs, cumulatively</a:t>
            </a:r>
          </a:p>
          <a:p>
            <a:pPr marL="274320" indent="-274320">
              <a:buFont typeface="Wingdings 2"/>
              <a:buChar char=""/>
              <a:defRPr/>
            </a:pPr>
            <a:r>
              <a:rPr lang="en-US" sz="2200" dirty="0"/>
              <a:t>Program Income (PI) threshold: </a:t>
            </a:r>
            <a:r>
              <a:rPr lang="en-US" sz="2200" u="sng" dirty="0"/>
              <a:t>Under CT CDBG program, any revenue generated from revolving loan funds is considered PI, regardless of the amount</a:t>
            </a:r>
            <a:r>
              <a:rPr lang="en-US" sz="2200" dirty="0"/>
              <a:t>.</a:t>
            </a:r>
          </a:p>
          <a:p>
            <a:pPr marL="274320" indent="-274320">
              <a:buFont typeface="Wingdings 2"/>
              <a:buChar char=""/>
              <a:defRPr/>
            </a:pPr>
            <a:r>
              <a:rPr lang="en-US" sz="2200" dirty="0"/>
              <a:t>If no active PI Reuse Plan, you will be asked to utilize PI first for the project</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a:solidFill>
                  <a:schemeClr val="tx1"/>
                </a:solidFill>
              </a:rPr>
              <a:t>Program Guidelines &amp; Requirements</a:t>
            </a:r>
            <a:r>
              <a:rPr lang="en-US" dirty="0">
                <a:solidFill>
                  <a:schemeClr val="tx1"/>
                </a:solidFill>
              </a:rPr>
              <a:t> 2 of 3</a:t>
            </a:r>
            <a:endParaRPr dirty="0">
              <a:solidFill>
                <a:schemeClr val="tx1"/>
              </a:solidFill>
            </a:endParaRPr>
          </a:p>
        </p:txBody>
      </p:sp>
      <p:sp>
        <p:nvSpPr>
          <p:cNvPr id="2" name="Content Placeholder 1"/>
          <p:cNvSpPr>
            <a:spLocks noGrp="1"/>
          </p:cNvSpPr>
          <p:nvPr>
            <p:ph idx="1"/>
          </p:nvPr>
        </p:nvSpPr>
        <p:spPr>
          <a:xfrm>
            <a:off x="437687" y="1366284"/>
            <a:ext cx="8229600" cy="5943600"/>
          </a:xfrm>
        </p:spPr>
        <p:txBody>
          <a:bodyPr>
            <a:noAutofit/>
          </a:bodyPr>
          <a:lstStyle/>
          <a:p>
            <a:pPr marL="274320" indent="-274320" fontAlgn="auto">
              <a:spcAft>
                <a:spcPts val="0"/>
              </a:spcAft>
              <a:buFont typeface="Wingdings 2"/>
              <a:buChar char=""/>
              <a:defRPr/>
            </a:pPr>
            <a:r>
              <a:rPr lang="en-US" sz="3200" dirty="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3200" dirty="0"/>
              <a:t>No more than $35,000 PI on hand </a:t>
            </a:r>
            <a:r>
              <a:rPr lang="en-US" sz="3200" dirty="0">
                <a:solidFill>
                  <a:schemeClr val="tx2"/>
                </a:solidFill>
              </a:rPr>
              <a:t>(PI upcoming changes!!!)</a:t>
            </a:r>
          </a:p>
          <a:p>
            <a:pPr marL="274320" indent="-274320" fontAlgn="auto">
              <a:spcAft>
                <a:spcPts val="0"/>
              </a:spcAft>
              <a:buFont typeface="Wingdings 2"/>
              <a:buChar char=""/>
              <a:defRPr/>
            </a:pPr>
            <a:r>
              <a:rPr lang="en-US" sz="3200" dirty="0">
                <a:solidFill>
                  <a:schemeClr val="tx1">
                    <a:lumMod val="65000"/>
                    <a:lumOff val="35000"/>
                  </a:schemeClr>
                </a:solidFill>
              </a:rPr>
              <a:t>Section 3 Final Rule – 24 CFR Part 75</a:t>
            </a:r>
          </a:p>
          <a:p>
            <a:pPr marL="274320" indent="-274320" fontAlgn="auto">
              <a:spcAft>
                <a:spcPts val="0"/>
              </a:spcAft>
              <a:buFont typeface="Wingdings 2"/>
              <a:buChar char=""/>
              <a:defRPr/>
            </a:pPr>
            <a:r>
              <a:rPr lang="en-US" sz="3200" dirty="0">
                <a:solidFill>
                  <a:schemeClr val="tx1">
                    <a:lumMod val="65000"/>
                    <a:lumOff val="35000"/>
                  </a:schemeClr>
                </a:solidFill>
              </a:rPr>
              <a:t>Build America, Buy America (BABA) Act </a:t>
            </a:r>
          </a:p>
          <a:p>
            <a:pPr marL="674376" lvl="1" indent="-274320">
              <a:buFont typeface="Wingdings 2"/>
              <a:buChar char=""/>
              <a:defRPr/>
            </a:pPr>
            <a:r>
              <a:rPr lang="en-US" sz="3000" dirty="0">
                <a:solidFill>
                  <a:schemeClr val="tx1">
                    <a:lumMod val="65000"/>
                    <a:lumOff val="35000"/>
                  </a:schemeClr>
                </a:solidFill>
              </a:rPr>
              <a:t>But what about tariffs?!</a:t>
            </a: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56191" y="0"/>
            <a:ext cx="8229600" cy="1066800"/>
          </a:xfrm>
        </p:spPr>
        <p:txBody>
          <a:bodyPr>
            <a:normAutofit/>
          </a:bodyPr>
          <a:lstStyle/>
          <a:p>
            <a:pPr algn="ctr" fontAlgn="auto">
              <a:spcAft>
                <a:spcPts val="0"/>
              </a:spcAft>
              <a:defRPr/>
            </a:pPr>
            <a:r>
              <a:rPr sz="3200" dirty="0">
                <a:solidFill>
                  <a:schemeClr val="tx1"/>
                </a:solidFill>
              </a:rPr>
              <a:t>Program Guidelines &amp; Requirements </a:t>
            </a:r>
            <a:br>
              <a:rPr lang="en-US" sz="3200" dirty="0">
                <a:solidFill>
                  <a:schemeClr val="tx1"/>
                </a:solidFill>
              </a:rPr>
            </a:br>
            <a:r>
              <a:rPr lang="en-US" sz="3200" dirty="0">
                <a:solidFill>
                  <a:schemeClr val="tx1"/>
                </a:solidFill>
              </a:rPr>
              <a:t>3 of 3</a:t>
            </a:r>
            <a:endParaRPr sz="3200" dirty="0"/>
          </a:p>
        </p:txBody>
      </p:sp>
      <p:sp>
        <p:nvSpPr>
          <p:cNvPr id="2" name="Content Placeholder 1"/>
          <p:cNvSpPr>
            <a:spLocks noGrp="1"/>
          </p:cNvSpPr>
          <p:nvPr>
            <p:ph idx="1"/>
          </p:nvPr>
        </p:nvSpPr>
        <p:spPr>
          <a:xfrm>
            <a:off x="152400" y="1066800"/>
            <a:ext cx="8433391" cy="5562600"/>
          </a:xfrm>
        </p:spPr>
        <p:txBody>
          <a:bodyPr>
            <a:normAutofit/>
          </a:bodyPr>
          <a:lstStyle/>
          <a:p>
            <a:r>
              <a:rPr lang="en-US" sz="3000" dirty="0"/>
              <a:t>Cash Management Methods</a:t>
            </a:r>
          </a:p>
          <a:p>
            <a:pPr lvl="1"/>
            <a:r>
              <a:rPr lang="en-US" sz="3000" dirty="0"/>
              <a:t>Reimbursement Method</a:t>
            </a:r>
          </a:p>
          <a:p>
            <a:pPr lvl="1"/>
            <a:r>
              <a:rPr lang="en-US" sz="3000" dirty="0"/>
              <a:t>To save time, Towns are strongly encouraged to pay invoices with local funds and get reimbursed with SC funds later</a:t>
            </a:r>
          </a:p>
          <a:p>
            <a:pPr lvl="1"/>
            <a:r>
              <a:rPr lang="en-US" sz="3000" dirty="0"/>
              <a:t>Project Expenditures Account</a:t>
            </a:r>
          </a:p>
          <a:p>
            <a:r>
              <a:rPr lang="en-US" sz="3000" dirty="0"/>
              <a:t>The waiver of permits and fees as “leveraged” funds is strongly 		encouraged and will result in bonus points</a:t>
            </a:r>
          </a:p>
        </p:txBody>
      </p:sp>
    </p:spTree>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3619</TotalTime>
  <Words>1392</Words>
  <Application>Microsoft Office PowerPoint</Application>
  <PresentationFormat>On-screen Show (4:3)</PresentationFormat>
  <Paragraphs>100</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Wingdings</vt:lpstr>
      <vt:lpstr>Wingdings 2</vt:lpstr>
      <vt:lpstr>Wingdings 3</vt:lpstr>
      <vt:lpstr>Ion</vt:lpstr>
      <vt:lpstr>2026 Small Cities Community Development Block Grant (CDBG)  Application Workshop</vt:lpstr>
      <vt:lpstr>2026 CDBG Funding </vt:lpstr>
      <vt:lpstr>Application Requirements</vt:lpstr>
      <vt:lpstr>Intent to Apply</vt:lpstr>
      <vt:lpstr>The Connecticut Housing Finance Authority (CHFA) in conjunction with the Connecticut Dept. of Housing (DOH) encourages municipalities and housing authorities to partner to address the   needs of our  State-Sponsored Housing Portfolio</vt:lpstr>
      <vt:lpstr>Spending Thresholds</vt:lpstr>
      <vt:lpstr>Program Guidelines &amp; Requirements 1 of 3</vt:lpstr>
      <vt:lpstr>Program Guidelines &amp; Requirements 2 of 3</vt:lpstr>
      <vt:lpstr>Program Guidelines &amp; Requirements  3 of 3</vt:lpstr>
      <vt:lpstr>Reminders</vt:lpstr>
      <vt:lpstr>Reminders (Cont.)</vt:lpstr>
      <vt:lpstr>Submittals</vt:lpstr>
      <vt:lpstr>Additional Information</vt:lpstr>
      <vt:lpstr>More to come ….</vt:lpstr>
      <vt:lpstr>Good bye</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Carew, Dominic A</cp:lastModifiedBy>
  <cp:revision>319</cp:revision>
  <dcterms:created xsi:type="dcterms:W3CDTF">2013-01-23T14:47:22Z</dcterms:created>
  <dcterms:modified xsi:type="dcterms:W3CDTF">2026-06-10T16:16:51Z</dcterms:modified>
</cp:coreProperties>
</file>