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5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320" r:id="rId9"/>
    <p:sldId id="301" r:id="rId10"/>
    <p:sldId id="302" r:id="rId11"/>
    <p:sldId id="297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266"/>
    <a:srgbClr val="0771BB"/>
    <a:srgbClr val="3A9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1DB0D-0F89-4526-9CBE-06B81DE77F1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153BC-7F7C-4238-9613-E1887D90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4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3FD3-E988-4281-94A9-E54E00E18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C0414-874C-441E-89A6-2FC65B079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63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68B-5397-498C-B491-ECAFD9E7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9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ight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0F8E4-8052-4160-BA30-89319476A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54266"/>
                </a:solidFill>
              </a:defRPr>
            </a:lvl1pPr>
            <a:lvl2pPr>
              <a:defRPr>
                <a:solidFill>
                  <a:srgbClr val="054266"/>
                </a:solidFill>
              </a:defRPr>
            </a:lvl2pPr>
            <a:lvl3pPr>
              <a:defRPr>
                <a:solidFill>
                  <a:srgbClr val="054266"/>
                </a:solidFill>
              </a:defRPr>
            </a:lvl3pPr>
            <a:lvl4pPr>
              <a:defRPr>
                <a:solidFill>
                  <a:srgbClr val="054266"/>
                </a:solidFill>
              </a:defRPr>
            </a:lvl4pPr>
            <a:lvl5pPr>
              <a:defRPr>
                <a:solidFill>
                  <a:srgbClr val="0542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C57C9-83CA-4038-A85A-BD111F37F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0825"/>
            <a:ext cx="10515600" cy="1325563"/>
          </a:xfrm>
        </p:spPr>
        <p:txBody>
          <a:bodyPr/>
          <a:lstStyle>
            <a:lvl1pPr>
              <a:defRPr>
                <a:solidFill>
                  <a:srgbClr val="0542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4159B-D4B6-4BEC-BFBD-67BC4BE56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54266"/>
                </a:solidFill>
              </a:defRPr>
            </a:lvl1pPr>
            <a:lvl2pPr>
              <a:defRPr>
                <a:solidFill>
                  <a:srgbClr val="054266"/>
                </a:solidFill>
              </a:defRPr>
            </a:lvl2pPr>
            <a:lvl3pPr>
              <a:defRPr>
                <a:solidFill>
                  <a:srgbClr val="054266"/>
                </a:solidFill>
              </a:defRPr>
            </a:lvl3pPr>
            <a:lvl4pPr>
              <a:defRPr>
                <a:solidFill>
                  <a:srgbClr val="054266"/>
                </a:solidFill>
              </a:defRPr>
            </a:lvl4pPr>
            <a:lvl5pPr>
              <a:defRPr>
                <a:solidFill>
                  <a:srgbClr val="0542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9859C-C7DC-4875-A123-A65899DB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4266"/>
                </a:solidFill>
              </a:defRPr>
            </a:lvl1pPr>
          </a:lstStyle>
          <a:p>
            <a:pPr algn="r"/>
            <a:fld id="{CC9F8154-A81A-4A8D-A425-57E1293BB990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0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8324-4E29-4EAC-9A9F-1C2DCB205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7B82F-EB75-435F-81B4-E1DD482BAD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2EAF8-6448-4ECC-B657-9FD4FBB52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B38FE-D5A3-46F9-B8BD-4CD572E6CDA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5A3C1-AC5E-4039-B087-29AF775C3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08F29-5D46-4889-9E1C-286E35E0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55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8324-4E29-4EAC-9A9F-1C2DCB205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542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7B82F-EB75-435F-81B4-E1DD482BAD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42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2EAF8-6448-4ECC-B657-9FD4FBB52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solidFill>
                  <a:srgbClr val="054266"/>
                </a:solidFill>
              </a:defRPr>
            </a:lvl1pPr>
            <a:lvl2pPr>
              <a:defRPr>
                <a:solidFill>
                  <a:srgbClr val="054266"/>
                </a:solidFill>
              </a:defRPr>
            </a:lvl2pPr>
            <a:lvl3pPr>
              <a:defRPr>
                <a:solidFill>
                  <a:srgbClr val="054266"/>
                </a:solidFill>
              </a:defRPr>
            </a:lvl3pPr>
            <a:lvl4pPr>
              <a:defRPr>
                <a:solidFill>
                  <a:srgbClr val="054266"/>
                </a:solidFill>
              </a:defRPr>
            </a:lvl4pPr>
            <a:lvl5pPr>
              <a:defRPr>
                <a:solidFill>
                  <a:srgbClr val="0542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B38FE-D5A3-46F9-B8BD-4CD572E6CDA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42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5A3C1-AC5E-4039-B087-29AF775C3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>
                <a:solidFill>
                  <a:srgbClr val="054266"/>
                </a:solidFill>
              </a:defRPr>
            </a:lvl1pPr>
            <a:lvl2pPr>
              <a:defRPr>
                <a:solidFill>
                  <a:srgbClr val="054266"/>
                </a:solidFill>
              </a:defRPr>
            </a:lvl2pPr>
            <a:lvl3pPr>
              <a:defRPr>
                <a:solidFill>
                  <a:srgbClr val="054266"/>
                </a:solidFill>
              </a:defRPr>
            </a:lvl3pPr>
            <a:lvl4pPr>
              <a:defRPr>
                <a:solidFill>
                  <a:srgbClr val="054266"/>
                </a:solidFill>
              </a:defRPr>
            </a:lvl4pPr>
            <a:lvl5pPr>
              <a:defRPr>
                <a:solidFill>
                  <a:srgbClr val="0542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08F29-5D46-4889-9E1C-286E35E0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4266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Dark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8324-4E29-4EAC-9A9F-1C2DCB205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7B82F-EB75-435F-81B4-E1DD482BAD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2EAF8-6448-4ECC-B657-9FD4FBB52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B38FE-D5A3-46F9-B8BD-4CD572E6CDA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5A3C1-AC5E-4039-B087-29AF775C3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08F29-5D46-4889-9E1C-286E35E0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7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Light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8324-4E29-4EAC-9A9F-1C2DCB205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542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7B82F-EB75-435F-81B4-E1DD482BAD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42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2EAF8-6448-4ECC-B657-9FD4FBB52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solidFill>
                  <a:srgbClr val="054266"/>
                </a:solidFill>
              </a:defRPr>
            </a:lvl1pPr>
            <a:lvl2pPr>
              <a:defRPr>
                <a:solidFill>
                  <a:srgbClr val="054266"/>
                </a:solidFill>
              </a:defRPr>
            </a:lvl2pPr>
            <a:lvl3pPr>
              <a:defRPr>
                <a:solidFill>
                  <a:srgbClr val="054266"/>
                </a:solidFill>
              </a:defRPr>
            </a:lvl3pPr>
            <a:lvl4pPr>
              <a:defRPr>
                <a:solidFill>
                  <a:srgbClr val="054266"/>
                </a:solidFill>
              </a:defRPr>
            </a:lvl4pPr>
            <a:lvl5pPr>
              <a:defRPr>
                <a:solidFill>
                  <a:srgbClr val="0542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B38FE-D5A3-46F9-B8BD-4CD572E6CDA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42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5A3C1-AC5E-4039-B087-29AF775C3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>
                <a:solidFill>
                  <a:srgbClr val="054266"/>
                </a:solidFill>
              </a:defRPr>
            </a:lvl1pPr>
            <a:lvl2pPr>
              <a:defRPr>
                <a:solidFill>
                  <a:srgbClr val="054266"/>
                </a:solidFill>
              </a:defRPr>
            </a:lvl2pPr>
            <a:lvl3pPr>
              <a:defRPr>
                <a:solidFill>
                  <a:srgbClr val="054266"/>
                </a:solidFill>
              </a:defRPr>
            </a:lvl3pPr>
            <a:lvl4pPr>
              <a:defRPr>
                <a:solidFill>
                  <a:srgbClr val="054266"/>
                </a:solidFill>
              </a:defRPr>
            </a:lvl4pPr>
            <a:lvl5pPr>
              <a:defRPr>
                <a:solidFill>
                  <a:srgbClr val="0542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08F29-5D46-4889-9E1C-286E35E0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4266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D933-190E-43A9-9A23-163BBD3C5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67214-0F90-4234-B2D4-67CAEB16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28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D933-190E-43A9-9A23-163BBD3C5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542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67214-0F90-4234-B2D4-67CAEB16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4266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98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Dark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D933-190E-43A9-9A23-163BBD3C5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67214-0F90-4234-B2D4-67CAEB16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8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Light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D933-190E-43A9-9A23-163BBD3C5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542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67214-0F90-4234-B2D4-67CAEB16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4266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57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29305-520C-444A-B0D2-CCE7E60B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3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915E18D-41B2-43E3-8AF9-9AB280BC4F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rgbClr val="0542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537EA09-97A2-4071-966B-804D7B052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63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542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B39D4B-6DB6-4FD3-86FA-701471C2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4266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31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29305-520C-444A-B0D2-CCE7E60B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4266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13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Dark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29305-520C-444A-B0D2-CCE7E60B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8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ght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29305-520C-444A-B0D2-CCE7E60B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4266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88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5A57-F938-4509-BD7E-25C0C70BA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DAFC-5A84-4D66-9546-EB9507BA5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DDDD7-9180-47C1-B3E4-550889F3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9E56C-18B0-401B-995F-18779361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24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5A57-F938-4509-BD7E-25C0C70BA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rgbClr val="0542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DAFC-5A84-4D66-9546-EB9507BA5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54266"/>
                </a:solidFill>
              </a:defRPr>
            </a:lvl1pPr>
            <a:lvl2pPr>
              <a:defRPr sz="2800">
                <a:solidFill>
                  <a:srgbClr val="054266"/>
                </a:solidFill>
              </a:defRPr>
            </a:lvl2pPr>
            <a:lvl3pPr>
              <a:defRPr sz="2400">
                <a:solidFill>
                  <a:srgbClr val="054266"/>
                </a:solidFill>
              </a:defRPr>
            </a:lvl3pPr>
            <a:lvl4pPr>
              <a:defRPr sz="2000">
                <a:solidFill>
                  <a:srgbClr val="054266"/>
                </a:solidFill>
              </a:defRPr>
            </a:lvl4pPr>
            <a:lvl5pPr>
              <a:defRPr sz="2000">
                <a:solidFill>
                  <a:srgbClr val="0542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DDDD7-9180-47C1-B3E4-550889F3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5426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9E56C-18B0-401B-995F-18779361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4266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48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Dark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5A57-F938-4509-BD7E-25C0C70BA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DAFC-5A84-4D66-9546-EB9507BA5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DDDD7-9180-47C1-B3E4-550889F3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9E56C-18B0-401B-995F-18779361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01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Light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5A57-F938-4509-BD7E-25C0C70BA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rgbClr val="0542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DAFC-5A84-4D66-9546-EB9507BA5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54266"/>
                </a:solidFill>
              </a:defRPr>
            </a:lvl1pPr>
            <a:lvl2pPr>
              <a:defRPr sz="2800">
                <a:solidFill>
                  <a:srgbClr val="054266"/>
                </a:solidFill>
              </a:defRPr>
            </a:lvl2pPr>
            <a:lvl3pPr>
              <a:defRPr sz="2400">
                <a:solidFill>
                  <a:srgbClr val="054266"/>
                </a:solidFill>
              </a:defRPr>
            </a:lvl3pPr>
            <a:lvl4pPr>
              <a:defRPr sz="2000">
                <a:solidFill>
                  <a:srgbClr val="054266"/>
                </a:solidFill>
              </a:defRPr>
            </a:lvl4pPr>
            <a:lvl5pPr>
              <a:defRPr sz="2000">
                <a:solidFill>
                  <a:srgbClr val="0542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DDDD7-9180-47C1-B3E4-550889F3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5426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9E56C-18B0-401B-995F-18779361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4266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07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D71E-47AB-46A1-A7CE-A1A496C9E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269B0-ACBD-408C-AF88-86AE39D2C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B8021-025E-4FC5-BCA1-1BA31CA42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8922A-3DEC-4736-A192-E44A32FB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0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D71E-47AB-46A1-A7CE-A1A496C9E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rgbClr val="0542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269B0-ACBD-408C-AF88-86AE39D2C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542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B8021-025E-4FC5-BCA1-1BA31CA42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5426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8922A-3DEC-4736-A192-E44A32FB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4266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35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Dark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D71E-47AB-46A1-A7CE-A1A496C9E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269B0-ACBD-408C-AF88-86AE39D2C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B8021-025E-4FC5-BCA1-1BA31CA42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8922A-3DEC-4736-A192-E44A32FB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C90C-93C4-4A37-9C9B-CDB9CE6681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9863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7459-28C0-47B9-86DF-2FBE4143E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5"/>
            <a:ext cx="10515600" cy="1900238"/>
          </a:xfrm>
          <a:noFill/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4292-8C36-40B8-AD65-5D8CE796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53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Light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D71E-47AB-46A1-A7CE-A1A496C9E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rgbClr val="0542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269B0-ACBD-408C-AF88-86AE39D2C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542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B8021-025E-4FC5-BCA1-1BA31CA42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5426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8922A-3DEC-4736-A192-E44A32FB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4266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35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7" y="5693784"/>
            <a:ext cx="1093384" cy="1164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7400" y="5664776"/>
            <a:ext cx="1244600" cy="114184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49811" y="5921948"/>
            <a:ext cx="4555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BC2A4"/>
                </a:solidFill>
              </a:rPr>
              <a:t>Connecticut Department of Public Health</a:t>
            </a:r>
          </a:p>
          <a:p>
            <a:pPr algn="ctr"/>
            <a:r>
              <a:rPr lang="en-US" sz="2000" i="1" dirty="0">
                <a:solidFill>
                  <a:srgbClr val="5BC2A4"/>
                </a:solidFill>
              </a:rPr>
              <a:t>Keeping Connecticut Healthy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F4B28F-ECA2-45E4-A07D-C72AAEE92C9D}"/>
              </a:ext>
            </a:extLst>
          </p:cNvPr>
          <p:cNvSpPr/>
          <p:nvPr userDrawn="1"/>
        </p:nvSpPr>
        <p:spPr>
          <a:xfrm>
            <a:off x="1" y="5257800"/>
            <a:ext cx="12192000" cy="35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87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8" y="136525"/>
            <a:ext cx="12143563" cy="7048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10" y="1665287"/>
            <a:ext cx="11770811" cy="4691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410" y="6488766"/>
            <a:ext cx="1185909" cy="365125"/>
          </a:xfrm>
        </p:spPr>
        <p:txBody>
          <a:bodyPr/>
          <a:lstStyle/>
          <a:p>
            <a:fld id="{22BE5E10-446B-400B-BE7D-F08C0E3EF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56820"/>
            <a:ext cx="4114800" cy="30118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Environmental Health and Drinking Water Branch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5282" y="6492874"/>
            <a:ext cx="650789" cy="365125"/>
          </a:xfrm>
        </p:spPr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838200" cy="892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5282" y="36843"/>
            <a:ext cx="892500" cy="8188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F1BB4E-9B8F-4141-AB14-4C2ABAE25828}"/>
              </a:ext>
            </a:extLst>
          </p:cNvPr>
          <p:cNvSpPr/>
          <p:nvPr userDrawn="1"/>
        </p:nvSpPr>
        <p:spPr>
          <a:xfrm>
            <a:off x="0" y="936302"/>
            <a:ext cx="12192000" cy="5285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C6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13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8" y="136525"/>
            <a:ext cx="12167781" cy="7048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10" y="1989837"/>
            <a:ext cx="11770811" cy="43279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410" y="6438339"/>
            <a:ext cx="1185909" cy="365125"/>
          </a:xfrm>
        </p:spPr>
        <p:txBody>
          <a:bodyPr/>
          <a:lstStyle/>
          <a:p>
            <a:fld id="{755C3884-BE83-477D-9DEE-747775A34B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7432" y="6492875"/>
            <a:ext cx="650789" cy="365125"/>
          </a:xfrm>
        </p:spPr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838200" cy="892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5282" y="36843"/>
            <a:ext cx="892500" cy="8188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F1BB4E-9B8F-4141-AB14-4C2ABAE25828}"/>
              </a:ext>
            </a:extLst>
          </p:cNvPr>
          <p:cNvSpPr/>
          <p:nvPr userDrawn="1"/>
        </p:nvSpPr>
        <p:spPr>
          <a:xfrm>
            <a:off x="0" y="936302"/>
            <a:ext cx="12192000" cy="5285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C6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Document 8">
            <a:extLst>
              <a:ext uri="{FF2B5EF4-FFF2-40B4-BE49-F238E27FC236}">
                <a16:creationId xmlns:a16="http://schemas.microsoft.com/office/drawing/2014/main" id="{7A6870F0-1BF0-455B-B6C5-9399D3100337}"/>
              </a:ext>
            </a:extLst>
          </p:cNvPr>
          <p:cNvSpPr/>
          <p:nvPr userDrawn="1"/>
        </p:nvSpPr>
        <p:spPr>
          <a:xfrm>
            <a:off x="0" y="1461323"/>
            <a:ext cx="12192000" cy="40792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713"/>
              <a:gd name="connsiteX1" fmla="*/ 21600 w 21600"/>
              <a:gd name="connsiteY1" fmla="*/ 0 h 20713"/>
              <a:gd name="connsiteX2" fmla="*/ 21600 w 21600"/>
              <a:gd name="connsiteY2" fmla="*/ 17322 h 20713"/>
              <a:gd name="connsiteX3" fmla="*/ 9650 w 21600"/>
              <a:gd name="connsiteY3" fmla="*/ 11098 h 20713"/>
              <a:gd name="connsiteX4" fmla="*/ 0 w 21600"/>
              <a:gd name="connsiteY4" fmla="*/ 20172 h 20713"/>
              <a:gd name="connsiteX5" fmla="*/ 0 w 21600"/>
              <a:gd name="connsiteY5" fmla="*/ 0 h 20713"/>
              <a:gd name="connsiteX0" fmla="*/ 0 w 21600"/>
              <a:gd name="connsiteY0" fmla="*/ 0 h 20713"/>
              <a:gd name="connsiteX1" fmla="*/ 21600 w 21600"/>
              <a:gd name="connsiteY1" fmla="*/ 0 h 20713"/>
              <a:gd name="connsiteX2" fmla="*/ 21600 w 21600"/>
              <a:gd name="connsiteY2" fmla="*/ 17322 h 20713"/>
              <a:gd name="connsiteX3" fmla="*/ 9650 w 21600"/>
              <a:gd name="connsiteY3" fmla="*/ 11098 h 20713"/>
              <a:gd name="connsiteX4" fmla="*/ 0 w 21600"/>
              <a:gd name="connsiteY4" fmla="*/ 20172 h 20713"/>
              <a:gd name="connsiteX5" fmla="*/ 0 w 21600"/>
              <a:gd name="connsiteY5" fmla="*/ 0 h 20713"/>
              <a:gd name="connsiteX0" fmla="*/ 0 w 21600"/>
              <a:gd name="connsiteY0" fmla="*/ 0 h 22706"/>
              <a:gd name="connsiteX1" fmla="*/ 21600 w 21600"/>
              <a:gd name="connsiteY1" fmla="*/ 0 h 22706"/>
              <a:gd name="connsiteX2" fmla="*/ 21600 w 21600"/>
              <a:gd name="connsiteY2" fmla="*/ 17322 h 22706"/>
              <a:gd name="connsiteX3" fmla="*/ 9650 w 21600"/>
              <a:gd name="connsiteY3" fmla="*/ 11098 h 22706"/>
              <a:gd name="connsiteX4" fmla="*/ 2926 w 21600"/>
              <a:gd name="connsiteY4" fmla="*/ 21659 h 22706"/>
              <a:gd name="connsiteX5" fmla="*/ 0 w 21600"/>
              <a:gd name="connsiteY5" fmla="*/ 20172 h 22706"/>
              <a:gd name="connsiteX6" fmla="*/ 0 w 21600"/>
              <a:gd name="connsiteY6" fmla="*/ 0 h 22706"/>
              <a:gd name="connsiteX0" fmla="*/ 0 w 21600"/>
              <a:gd name="connsiteY0" fmla="*/ 0 h 58837"/>
              <a:gd name="connsiteX1" fmla="*/ 21600 w 21600"/>
              <a:gd name="connsiteY1" fmla="*/ 0 h 58837"/>
              <a:gd name="connsiteX2" fmla="*/ 21600 w 21600"/>
              <a:gd name="connsiteY2" fmla="*/ 17322 h 58837"/>
              <a:gd name="connsiteX3" fmla="*/ 9650 w 21600"/>
              <a:gd name="connsiteY3" fmla="*/ 11098 h 58837"/>
              <a:gd name="connsiteX4" fmla="*/ 2895 w 21600"/>
              <a:gd name="connsiteY4" fmla="*/ 58792 h 58837"/>
              <a:gd name="connsiteX5" fmla="*/ 0 w 21600"/>
              <a:gd name="connsiteY5" fmla="*/ 20172 h 58837"/>
              <a:gd name="connsiteX6" fmla="*/ 0 w 21600"/>
              <a:gd name="connsiteY6" fmla="*/ 0 h 5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5883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9678" y="20492"/>
                  <a:pt x="16943" y="8511"/>
                  <a:pt x="9650" y="11098"/>
                </a:cubicBezTo>
                <a:cubicBezTo>
                  <a:pt x="6535" y="11381"/>
                  <a:pt x="4503" y="57280"/>
                  <a:pt x="2895" y="58792"/>
                </a:cubicBezTo>
                <a:cubicBezTo>
                  <a:pt x="1287" y="60304"/>
                  <a:pt x="485" y="2334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55C0A1"/>
          </a:solidFill>
          <a:ln>
            <a:solidFill>
              <a:srgbClr val="55C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B768E1-8B9A-48D3-9F0B-D7794989DC7F}"/>
              </a:ext>
            </a:extLst>
          </p:cNvPr>
          <p:cNvSpPr txBox="1"/>
          <p:nvPr userDrawn="1"/>
        </p:nvSpPr>
        <p:spPr>
          <a:xfrm>
            <a:off x="704145" y="1461323"/>
            <a:ext cx="198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Expanded Content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55587A0-60EF-4B6B-8699-87B7B0CA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820"/>
            <a:ext cx="4114800" cy="30118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Environmental Health and Drinking Water Branch</a:t>
            </a:r>
          </a:p>
        </p:txBody>
      </p:sp>
    </p:spTree>
    <p:extLst>
      <p:ext uri="{BB962C8B-B14F-4D97-AF65-F5344CB8AC3E}">
        <p14:creationId xmlns:p14="http://schemas.microsoft.com/office/powerpoint/2010/main" val="3206920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87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30036" y="6356350"/>
            <a:ext cx="2251364" cy="365125"/>
          </a:xfrm>
        </p:spPr>
        <p:txBody>
          <a:bodyPr/>
          <a:lstStyle/>
          <a:p>
            <a:fld id="{E2AC26DE-F690-4EE5-89ED-F53585ACE5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b="1" dirty="0"/>
              <a:t>Environmental Health and Drinking Water Branch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7" y="5693784"/>
            <a:ext cx="1093384" cy="1164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7400" y="5664776"/>
            <a:ext cx="1244600" cy="11418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5613400"/>
            <a:ext cx="12192000" cy="0"/>
          </a:xfrm>
          <a:prstGeom prst="line">
            <a:avLst/>
          </a:prstGeom>
          <a:ln w="5715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8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29789"/>
            <a:ext cx="5181600" cy="4747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29789"/>
            <a:ext cx="5181600" cy="4747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08A8-6A31-446A-9443-B1B6094ADF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b="1" dirty="0"/>
              <a:t>Environmental Health and Drinking Water Branch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C0D5A8-A78A-4C14-9B79-06FC64235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838200" cy="892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1428CD-35A6-4549-9F0E-C98DB61DD7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5282" y="36843"/>
            <a:ext cx="892500" cy="8188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4FA5D3-CEC6-4A1C-8866-86B5326FDC63}"/>
              </a:ext>
            </a:extLst>
          </p:cNvPr>
          <p:cNvSpPr/>
          <p:nvPr userDrawn="1"/>
        </p:nvSpPr>
        <p:spPr>
          <a:xfrm>
            <a:off x="0" y="936302"/>
            <a:ext cx="12192000" cy="2000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C6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10AFE5-D911-4B45-A8DA-138DECF7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" y="136525"/>
            <a:ext cx="12167781" cy="7048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85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08A8-6A31-446A-9443-B1B6094ADF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b="1" dirty="0"/>
              <a:t>Environmental Health and Drinking Water Branch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C0D5A8-A78A-4C14-9B79-06FC64235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838200" cy="892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1428CD-35A6-4549-9F0E-C98DB61DD7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5282" y="36843"/>
            <a:ext cx="892500" cy="8188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4FA5D3-CEC6-4A1C-8866-86B5326FDC63}"/>
              </a:ext>
            </a:extLst>
          </p:cNvPr>
          <p:cNvSpPr/>
          <p:nvPr userDrawn="1"/>
        </p:nvSpPr>
        <p:spPr>
          <a:xfrm>
            <a:off x="0" y="936302"/>
            <a:ext cx="12192000" cy="2000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3C6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85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026B-C78D-4AF8-BB5A-20955E94C2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b="1" dirty="0">
                <a:solidFill>
                  <a:srgbClr val="5BC2A4"/>
                </a:solidFill>
              </a:rPr>
              <a:t>Environmental Health and Drinking Water Branch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60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A0B8-7221-4513-8E0A-E12762ADC0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b="1" dirty="0">
                <a:solidFill>
                  <a:srgbClr val="5BC2A4"/>
                </a:solidFill>
              </a:rPr>
              <a:t>Environmental Health and Drinking Water Branch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86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11AB00-CACF-458E-8426-3DC1E39428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72DBB7-339D-4804-BD92-425684FCDBE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E61D-AA16-4BF2-8D8D-963892EDF429}" type="datetime1">
              <a:rPr lang="en-US" altLang="en-US"/>
              <a:pPr>
                <a:defRPr/>
              </a:pPr>
              <a:t>3/28/2023</a:t>
            </a:fld>
            <a:endParaRPr lang="en-US" altLang="en-US" dirty="0"/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516B4621-F46B-406A-9D0F-C2630EEA01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75597-8B55-46E8-A4EE-FBC3C1A403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623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C90C-93C4-4A37-9C9B-CDB9CE6681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9863"/>
            <a:ext cx="10515600" cy="1325563"/>
          </a:xfrm>
        </p:spPr>
        <p:txBody>
          <a:bodyPr/>
          <a:lstStyle>
            <a:lvl1pPr>
              <a:defRPr>
                <a:solidFill>
                  <a:srgbClr val="0542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7459-28C0-47B9-86DF-2FBE4143E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5"/>
            <a:ext cx="10515600" cy="1900238"/>
          </a:xfrm>
          <a:noFill/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>
                <a:solidFill>
                  <a:srgbClr val="05426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4292-8C36-40B8-AD65-5D8CE796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4266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34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0F4049-7639-4449-945C-C68BAF65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C104-F36F-4EC8-A618-003CF26DF4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DD807A82-CCEE-49A2-8123-F5BA8AD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7EA-DC56-4057-A1F6-5439AB001D04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09986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7501" y="1175657"/>
            <a:ext cx="4432300" cy="500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829" y="1175657"/>
            <a:ext cx="5050971" cy="5001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A9CE2-70F0-4497-A4A6-EE45257E9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439AAD-61BE-4D60-B7BC-D0F7122559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254C997E-D7C1-4F7E-B796-67387661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8FF9-FD08-4DD8-BAC7-1E2D25BBC35E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3827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0F4049-7639-4449-945C-C68BAF65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C104-F36F-4EC8-A618-003CF26DF4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DD807A82-CCEE-49A2-8123-F5BA8AD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7EA-DC56-4057-A1F6-5439AB001D04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70300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0F4049-7639-4449-945C-C68BAF65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C104-F36F-4EC8-A618-003CF26DF4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DD807A82-CCEE-49A2-8123-F5BA8AD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7EA-DC56-4057-A1F6-5439AB001D04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9036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529" y="365126"/>
            <a:ext cx="9738859" cy="516618"/>
          </a:xfrm>
        </p:spPr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530" y="1681163"/>
            <a:ext cx="438104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6530" y="2505075"/>
            <a:ext cx="438104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3CE5974-04F9-4B15-9D2D-709AE0FA6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FF222F8-A2B5-4DC0-8F58-B1EC922D859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610342D8-27B6-4247-BC6D-CBBFCAD8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8121-6715-4638-BCEE-D51E40F83FEA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24417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0F4049-7639-4449-945C-C68BAF65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C104-F36F-4EC8-A618-003CF26DF4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DD807A82-CCEE-49A2-8123-F5BA8AD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7EA-DC56-4057-A1F6-5439AB001D04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95977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0F4049-7639-4449-945C-C68BAF65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C104-F36F-4EC8-A618-003CF26DF4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DD807A82-CCEE-49A2-8123-F5BA8AD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7EA-DC56-4057-A1F6-5439AB001D04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9282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0F4049-7639-4449-945C-C68BAF65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C104-F36F-4EC8-A618-003CF26DF4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DD807A82-CCEE-49A2-8123-F5BA8AD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7EA-DC56-4057-A1F6-5439AB001D04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398052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0F4049-7639-4449-945C-C68BAF65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C104-F36F-4EC8-A618-003CF26DF4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DD807A82-CCEE-49A2-8123-F5BA8AD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7EA-DC56-4057-A1F6-5439AB001D04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53303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0F4049-7639-4449-945C-C68BAF65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C104-F36F-4EC8-A618-003CF26DF4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DD807A82-CCEE-49A2-8123-F5BA8AD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7EA-DC56-4057-A1F6-5439AB001D04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0086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Dark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C90C-93C4-4A37-9C9B-CDB9CE6681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9863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7459-28C0-47B9-86DF-2FBE4143E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5"/>
            <a:ext cx="10515600" cy="1900238"/>
          </a:xfrm>
          <a:noFill/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4292-8C36-40B8-AD65-5D8CE796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80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0F4049-7639-4449-945C-C68BAF65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C104-F36F-4EC8-A618-003CF26DF4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DD807A82-CCEE-49A2-8123-F5BA8AD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7EA-DC56-4057-A1F6-5439AB001D04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85327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0F4049-7639-4449-945C-C68BAF65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C104-F36F-4EC8-A618-003CF26DF4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DD807A82-CCEE-49A2-8123-F5BA8AD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7EA-DC56-4057-A1F6-5439AB001D04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567963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0F4049-7639-4449-945C-C68BAF65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C104-F36F-4EC8-A618-003CF26DF4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DD807A82-CCEE-49A2-8123-F5BA8AD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7EA-DC56-4057-A1F6-5439AB001D04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108535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0F4049-7639-4449-945C-C68BAF65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C104-F36F-4EC8-A618-003CF26DF4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DD807A82-CCEE-49A2-8123-F5BA8AD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7EA-DC56-4057-A1F6-5439AB001D04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22132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0F4049-7639-4449-945C-C68BAF65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C104-F36F-4EC8-A618-003CF26DF4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DD807A82-CCEE-49A2-8123-F5BA8AD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7EA-DC56-4057-A1F6-5439AB001D04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80116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0F4049-7639-4449-945C-C68BAF65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C104-F36F-4EC8-A618-003CF26DF4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DD807A82-CCEE-49A2-8123-F5BA8ADA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87EA-DC56-4057-A1F6-5439AB001D04}" type="slidenum">
              <a:rPr lang="en-US" altLang="en-US"/>
              <a:pPr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692625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F7B1F8-8304-45AC-892C-26E43F332B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660A2-E6B4-43EA-89F0-ED30E83824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A034-8FD2-E846-9D5C-7E74C5B9B82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F52DF3F-6015-4957-B96A-38DB9C9D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BF9D2-1366-4FF5-A47C-F70BE2A008A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496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921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01DA2DC-3F86-4805-B786-86C142E24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73022-827A-4F00-9746-DAB254DA2F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31C3B-AECC-1842-962C-DAC11E34A57F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C5CE4A9A-F73B-45D2-BA62-BD50F891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89DF2-127E-4232-AD74-58E5D5830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6931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3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C90C-93C4-4A37-9C9B-CDB9CE6681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9863"/>
            <a:ext cx="10515600" cy="1325563"/>
          </a:xfrm>
        </p:spPr>
        <p:txBody>
          <a:bodyPr/>
          <a:lstStyle>
            <a:lvl1pPr>
              <a:defRPr>
                <a:solidFill>
                  <a:srgbClr val="0542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7459-28C0-47B9-86DF-2FBE4143E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5"/>
            <a:ext cx="10515600" cy="1900238"/>
          </a:xfrm>
          <a:noFill/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>
                <a:solidFill>
                  <a:srgbClr val="05426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4292-8C36-40B8-AD65-5D8CE796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54266"/>
                </a:solidFill>
              </a:defRPr>
            </a:lvl1pPr>
          </a:lstStyle>
          <a:p>
            <a:fld id="{CC9F8154-A81A-4A8D-A425-57E1293BB9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5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5489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41238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372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6445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0262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9349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70764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77953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16978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411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0F8E4-8052-4160-BA30-89319476A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C57C9-83CA-4038-A85A-BD111F37F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08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4159B-D4B6-4BEC-BFBD-67BC4BE56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9859C-C7DC-4875-A123-A65899DB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CC9F8154-A81A-4A8D-A425-57E1293BB990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485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81179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87172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64113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3678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97505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68110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7741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79437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69861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549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0F8E4-8052-4160-BA30-89319476A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54266"/>
                </a:solidFill>
              </a:defRPr>
            </a:lvl1pPr>
            <a:lvl2pPr>
              <a:defRPr>
                <a:solidFill>
                  <a:srgbClr val="054266"/>
                </a:solidFill>
              </a:defRPr>
            </a:lvl2pPr>
            <a:lvl3pPr>
              <a:defRPr>
                <a:solidFill>
                  <a:srgbClr val="054266"/>
                </a:solidFill>
              </a:defRPr>
            </a:lvl3pPr>
            <a:lvl4pPr>
              <a:defRPr>
                <a:solidFill>
                  <a:srgbClr val="054266"/>
                </a:solidFill>
              </a:defRPr>
            </a:lvl4pPr>
            <a:lvl5pPr>
              <a:defRPr>
                <a:solidFill>
                  <a:srgbClr val="0542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C57C9-83CA-4038-A85A-BD111F37F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0825"/>
            <a:ext cx="10515600" cy="1325563"/>
          </a:xfrm>
        </p:spPr>
        <p:txBody>
          <a:bodyPr/>
          <a:lstStyle>
            <a:lvl1pPr>
              <a:defRPr>
                <a:solidFill>
                  <a:srgbClr val="0542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4159B-D4B6-4BEC-BFBD-67BC4BE56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54266"/>
                </a:solidFill>
              </a:defRPr>
            </a:lvl1pPr>
            <a:lvl2pPr>
              <a:defRPr>
                <a:solidFill>
                  <a:srgbClr val="054266"/>
                </a:solidFill>
              </a:defRPr>
            </a:lvl2pPr>
            <a:lvl3pPr>
              <a:defRPr>
                <a:solidFill>
                  <a:srgbClr val="054266"/>
                </a:solidFill>
              </a:defRPr>
            </a:lvl3pPr>
            <a:lvl4pPr>
              <a:defRPr>
                <a:solidFill>
                  <a:srgbClr val="054266"/>
                </a:solidFill>
              </a:defRPr>
            </a:lvl4pPr>
            <a:lvl5pPr>
              <a:defRPr>
                <a:solidFill>
                  <a:srgbClr val="0542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9859C-C7DC-4875-A123-A65899DB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4266"/>
                </a:solidFill>
              </a:defRPr>
            </a:lvl1pPr>
          </a:lstStyle>
          <a:p>
            <a:pPr algn="r"/>
            <a:fld id="{CC9F8154-A81A-4A8D-A425-57E1293BB990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885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03123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91108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03404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5664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19320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89197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514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864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04735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003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Dark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0F8E4-8052-4160-BA30-89319476A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C57C9-83CA-4038-A85A-BD111F37F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08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4159B-D4B6-4BEC-BFBD-67BC4BE56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9859C-C7DC-4875-A123-A65899DB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CC9F8154-A81A-4A8D-A425-57E1293BB990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313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28309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01564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63507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C70F80-CA42-4C32-8CCA-DFD63000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DA545-22A2-4EA6-BE01-4F035E420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5666-EA80-134C-8C22-A8D178C2710E}" type="datetime1">
              <a:rPr lang="en-US" altLang="en-US" smtClean="0"/>
              <a:t>3/28/2023</a:t>
            </a:fld>
            <a:endParaRPr lang="en-US" alt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A0681D01-4476-4898-93AD-CD7E1740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E493-DED8-4AEF-AECB-E7DF62151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91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9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42" Type="http://schemas.openxmlformats.org/officeDocument/2006/relationships/slideLayout" Target="../slideLayouts/slideLayout72.xml"/><Relationship Id="rId47" Type="http://schemas.openxmlformats.org/officeDocument/2006/relationships/slideLayout" Target="../slideLayouts/slideLayout77.xml"/><Relationship Id="rId50" Type="http://schemas.openxmlformats.org/officeDocument/2006/relationships/slideLayout" Target="../slideLayouts/slideLayout80.xml"/><Relationship Id="rId55" Type="http://schemas.openxmlformats.org/officeDocument/2006/relationships/slideLayout" Target="../slideLayouts/slideLayout85.xml"/><Relationship Id="rId6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67.xml"/><Relationship Id="rId40" Type="http://schemas.openxmlformats.org/officeDocument/2006/relationships/slideLayout" Target="../slideLayouts/slideLayout70.xml"/><Relationship Id="rId45" Type="http://schemas.openxmlformats.org/officeDocument/2006/relationships/slideLayout" Target="../slideLayouts/slideLayout75.xml"/><Relationship Id="rId53" Type="http://schemas.openxmlformats.org/officeDocument/2006/relationships/slideLayout" Target="../slideLayouts/slideLayout83.xml"/><Relationship Id="rId58" Type="http://schemas.openxmlformats.org/officeDocument/2006/relationships/slideLayout" Target="../slideLayouts/slideLayout88.xml"/><Relationship Id="rId5" Type="http://schemas.openxmlformats.org/officeDocument/2006/relationships/slideLayout" Target="../slideLayouts/slideLayout35.xml"/><Relationship Id="rId61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43" Type="http://schemas.openxmlformats.org/officeDocument/2006/relationships/slideLayout" Target="../slideLayouts/slideLayout73.xml"/><Relationship Id="rId48" Type="http://schemas.openxmlformats.org/officeDocument/2006/relationships/slideLayout" Target="../slideLayouts/slideLayout78.xml"/><Relationship Id="rId56" Type="http://schemas.openxmlformats.org/officeDocument/2006/relationships/slideLayout" Target="../slideLayouts/slideLayout86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38.xml"/><Relationship Id="rId51" Type="http://schemas.openxmlformats.org/officeDocument/2006/relationships/slideLayout" Target="../slideLayouts/slideLayout81.xml"/><Relationship Id="rId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68.xml"/><Relationship Id="rId46" Type="http://schemas.openxmlformats.org/officeDocument/2006/relationships/slideLayout" Target="../slideLayouts/slideLayout76.xml"/><Relationship Id="rId59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71.xml"/><Relationship Id="rId54" Type="http://schemas.openxmlformats.org/officeDocument/2006/relationships/slideLayout" Target="../slideLayouts/slideLayout84.xml"/><Relationship Id="rId6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49" Type="http://schemas.openxmlformats.org/officeDocument/2006/relationships/slideLayout" Target="../slideLayouts/slideLayout79.xml"/><Relationship Id="rId57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61.xml"/><Relationship Id="rId44" Type="http://schemas.openxmlformats.org/officeDocument/2006/relationships/slideLayout" Target="../slideLayouts/slideLayout74.xml"/><Relationship Id="rId52" Type="http://schemas.openxmlformats.org/officeDocument/2006/relationships/slideLayout" Target="../slideLayouts/slideLayout82.xml"/><Relationship Id="rId6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DD15A-5942-416B-BF9C-324E47E53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91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7D1DE-D301-482B-B685-9F34618A4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76725"/>
            <a:ext cx="10515600" cy="190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81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6" r:id="rId4"/>
    <p:sldLayoutId id="2147483685" r:id="rId5"/>
    <p:sldLayoutId id="2147483684" r:id="rId6"/>
    <p:sldLayoutId id="2147483676" r:id="rId7"/>
    <p:sldLayoutId id="2147483687" r:id="rId8"/>
    <p:sldLayoutId id="2147483689" r:id="rId9"/>
    <p:sldLayoutId id="2147483688" r:id="rId10"/>
    <p:sldLayoutId id="2147483677" r:id="rId11"/>
    <p:sldLayoutId id="2147483690" r:id="rId12"/>
    <p:sldLayoutId id="2147483691" r:id="rId13"/>
    <p:sldLayoutId id="2147483692" r:id="rId14"/>
    <p:sldLayoutId id="2147483678" r:id="rId15"/>
    <p:sldLayoutId id="2147483693" r:id="rId16"/>
    <p:sldLayoutId id="2147483694" r:id="rId17"/>
    <p:sldLayoutId id="2147483695" r:id="rId18"/>
    <p:sldLayoutId id="2147483679" r:id="rId19"/>
    <p:sldLayoutId id="2147483696" r:id="rId20"/>
    <p:sldLayoutId id="2147483697" r:id="rId21"/>
    <p:sldLayoutId id="2147483698" r:id="rId22"/>
    <p:sldLayoutId id="2147483680" r:id="rId23"/>
    <p:sldLayoutId id="2147483699" r:id="rId24"/>
    <p:sldLayoutId id="2147483700" r:id="rId25"/>
    <p:sldLayoutId id="2147483701" r:id="rId26"/>
    <p:sldLayoutId id="2147483681" r:id="rId27"/>
    <p:sldLayoutId id="2147483702" r:id="rId28"/>
    <p:sldLayoutId id="2147483703" r:id="rId29"/>
    <p:sldLayoutId id="2147483704" r:id="rId3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D-DIN Condensed" panose="020B0806030202030204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51219-CEB7-4E16-B914-07F49D04D7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20000"/>
                  <a:lumOff val="80000"/>
                  <a:alpha val="47000"/>
                </a:schemeClr>
              </a:gs>
              <a:gs pos="86000">
                <a:srgbClr val="D6E5FA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ABB4C-34B5-454D-AF94-715F32031F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b="1" dirty="0"/>
              <a:t>Environmental Health and Drinking Water Branch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B8E5-7F28-4861-8984-D5921DC60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  <p:sldLayoutId id="2147483755" r:id="rId50"/>
    <p:sldLayoutId id="2147483756" r:id="rId51"/>
    <p:sldLayoutId id="2147483757" r:id="rId52"/>
    <p:sldLayoutId id="2147483758" r:id="rId53"/>
    <p:sldLayoutId id="2147483759" r:id="rId54"/>
    <p:sldLayoutId id="2147483760" r:id="rId55"/>
    <p:sldLayoutId id="2147483761" r:id="rId56"/>
    <p:sldLayoutId id="2147483762" r:id="rId57"/>
    <p:sldLayoutId id="2147483763" r:id="rId58"/>
    <p:sldLayoutId id="2147483764" r:id="rId59"/>
    <p:sldLayoutId id="2147483765" r:id="rId60"/>
    <p:sldLayoutId id="2147483766" r:id="rId61"/>
    <p:sldLayoutId id="2147483767" r:id="rId62"/>
    <p:sldLayoutId id="2147483768" r:id="rId6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1C35-8E9D-432E-B043-88316566A9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D-DIN Condensed" panose="020B080603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DAEE5-56CA-4C61-B2BD-9263E9F70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6362"/>
            <a:ext cx="9144000" cy="23875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Kimberly Ploszaj, Supervising Environmental Analyst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Environmental Health and Drinking Water Branch</a:t>
            </a:r>
          </a:p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March 15, 2022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0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90D01F-B85B-49AC-B847-CBCDA47D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31" y="149226"/>
            <a:ext cx="10078568" cy="704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3C67B0"/>
                </a:solidFill>
              </a:rPr>
              <a:t>New Dust Levels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FE0E08-1244-4D0E-BFFE-BE5CAE97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EB8E5-7F28-4861-8984-D5921DC609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54A35-A125-6E47-924F-BAA6D2DA6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1" y="2063486"/>
            <a:ext cx="11646037" cy="430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8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84A4-7E78-AAFE-DB23-0C467CD9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863"/>
            <a:ext cx="10515600" cy="1325563"/>
          </a:xfrm>
        </p:spPr>
        <p:txBody>
          <a:bodyPr/>
          <a:lstStyle/>
          <a:p>
            <a:r>
              <a:rPr lang="en-US" dirty="0"/>
              <a:t>CDBG Small Cities Funding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D5C5C-B8B0-8C16-B1AD-406595E7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84FB9-C178-B14D-DE14-FFEF0E90F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83" y="988456"/>
            <a:ext cx="5913633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9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701F2-8874-E6CC-3AD5-EA0AF6C8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B0C0AC3-429B-5E08-86B5-F66FBAB19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0"/>
            <a:ext cx="896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55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88DB07-1C98-7150-7719-22B9B596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Scenario 1:</a:t>
            </a:r>
          </a:p>
        </p:txBody>
      </p:sp>
      <p:pic>
        <p:nvPicPr>
          <p:cNvPr id="9" name="Content Placeholder 8" descr="Minimalistic house design with blue">
            <a:extLst>
              <a:ext uri="{FF2B5EF4-FFF2-40B4-BE49-F238E27FC236}">
                <a16:creationId xmlns:a16="http://schemas.microsoft.com/office/drawing/2014/main" id="{BC5D267F-82DF-6EEB-2388-91BCC40CC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99" y="2057400"/>
            <a:ext cx="3654726" cy="381158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E0DE6E-5A1D-E580-A3AE-2006051B7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2837" y="1257299"/>
            <a:ext cx="5081863" cy="445418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A project costs $17,500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There are three (3) children ages 11, 8 and 7 in residence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The property has </a:t>
            </a:r>
            <a:r>
              <a:rPr lang="en-US" sz="2400" b="1" dirty="0"/>
              <a:t>not</a:t>
            </a:r>
            <a:r>
              <a:rPr lang="en-US" sz="2400" dirty="0"/>
              <a:t> been tested for lead paint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Many areas at the property have defective paint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C000"/>
                </a:solidFill>
              </a:rPr>
              <a:t>What are your next steps?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559CAA-CF39-5D74-E685-1C131FC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2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D3C50C-5481-DC14-032A-8C04507E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Child &gt; 6 in residence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55677-73D0-95EC-E124-C498B5D6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66845AFF-1709-FF5B-0A6E-7A3A9D915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9" y="1544803"/>
            <a:ext cx="10875941" cy="368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EA1742F-7741-9A46-D7DF-28FAF146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28" y="3815165"/>
            <a:ext cx="4905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A79183C5-1CB7-2122-D0CD-329735E91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89" y="3815165"/>
            <a:ext cx="4921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CE5F0F75-50CE-59BE-15FF-09CAC373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4" y="3815164"/>
            <a:ext cx="4905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F5F73671-D53A-BE97-BE0E-3725A2E3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962" y="3815163"/>
            <a:ext cx="4905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6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3BB1-04D0-A12F-1182-2205562C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38AF-E395-7E81-07D0-0897B6B4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4"/>
            <a:ext cx="10515600" cy="4518025"/>
          </a:xfrm>
        </p:spPr>
        <p:txBody>
          <a:bodyPr>
            <a:normAutofit/>
          </a:bodyPr>
          <a:lstStyle/>
          <a:p>
            <a:r>
              <a:rPr lang="en-US" dirty="0"/>
              <a:t>Presence of </a:t>
            </a:r>
            <a:r>
              <a:rPr lang="en-US" b="1" u="sng" dirty="0"/>
              <a:t>defective paint</a:t>
            </a:r>
          </a:p>
          <a:p>
            <a:r>
              <a:rPr lang="en-US" dirty="0"/>
              <a:t>Testing of the painted surfaces for lead </a:t>
            </a:r>
            <a:r>
              <a:rPr lang="en-US" b="1" u="sng" dirty="0"/>
              <a:t>is </a:t>
            </a:r>
            <a:r>
              <a:rPr lang="en-US" dirty="0"/>
              <a:t>required</a:t>
            </a:r>
          </a:p>
          <a:p>
            <a:r>
              <a:rPr lang="en-US" dirty="0"/>
              <a:t>All defective surfaces shall be remediated by a </a:t>
            </a:r>
            <a:r>
              <a:rPr lang="en-US" b="1" u="sng" dirty="0"/>
              <a:t>certified EPA RRP firm</a:t>
            </a:r>
            <a:endParaRPr lang="en-US" dirty="0"/>
          </a:p>
          <a:p>
            <a:r>
              <a:rPr lang="en-US" dirty="0"/>
              <a:t>The RRP firm </a:t>
            </a:r>
            <a:r>
              <a:rPr lang="en-US" b="1" u="sng" dirty="0"/>
              <a:t>shall employ</a:t>
            </a:r>
            <a:r>
              <a:rPr lang="en-US" dirty="0"/>
              <a:t> workers/supervisors who have completed a HUD-approved lead-safe work practice course</a:t>
            </a:r>
          </a:p>
          <a:p>
            <a:r>
              <a:rPr lang="en-US" dirty="0"/>
              <a:t>A lead remediation plan </a:t>
            </a:r>
            <a:r>
              <a:rPr lang="en-US" b="1" u="sng" dirty="0"/>
              <a:t>shall</a:t>
            </a:r>
            <a:r>
              <a:rPr lang="en-US" dirty="0"/>
              <a:t> be developed</a:t>
            </a:r>
          </a:p>
          <a:p>
            <a:r>
              <a:rPr lang="en-US" dirty="0"/>
              <a:t>At the completion of the job, a DPH-licensed lead consultant contractor </a:t>
            </a:r>
            <a:r>
              <a:rPr lang="en-US" b="1" u="sng" dirty="0"/>
              <a:t>must</a:t>
            </a:r>
            <a:r>
              <a:rPr lang="en-US" dirty="0"/>
              <a:t> complete clearance dust wipes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76427-6BFD-2F12-CA19-D65C0B7B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88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EA98D-3AC5-8774-8B15-E07231F6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4272EA4-3A8C-BF5F-6707-E7BBF989BE6A}"/>
              </a:ext>
            </a:extLst>
          </p:cNvPr>
          <p:cNvSpPr txBox="1">
            <a:spLocks/>
          </p:cNvSpPr>
          <p:nvPr/>
        </p:nvSpPr>
        <p:spPr>
          <a:xfrm>
            <a:off x="2065339" y="241300"/>
            <a:ext cx="3671887" cy="457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Protect Your Family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7D1B12-C628-CA90-6AC8-F9D403610E5D}"/>
              </a:ext>
            </a:extLst>
          </p:cNvPr>
          <p:cNvSpPr txBox="1">
            <a:spLocks/>
          </p:cNvSpPr>
          <p:nvPr/>
        </p:nvSpPr>
        <p:spPr>
          <a:xfrm>
            <a:off x="6095999" y="241300"/>
            <a:ext cx="4178299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EPA Renovate Right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E84BE-17A7-F9F9-4C28-0D0534C6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774700"/>
            <a:ext cx="4178300" cy="5761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EFB10A8-084A-61EB-8594-E7A4B5F62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9" y="774700"/>
            <a:ext cx="3671887" cy="576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74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9C14BC-CC76-0E8C-4955-9AB0FBFD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EDCAE6FA-75B2-B6FF-814A-E45FBA4F6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296864"/>
            <a:ext cx="654050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77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B64B3A-88A2-0CF7-B917-7F6B8AE5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CCEF6-4919-6F1E-5ACB-5C87AEE8F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57200"/>
            <a:ext cx="8689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iped Right Arrow 4">
            <a:extLst>
              <a:ext uri="{FF2B5EF4-FFF2-40B4-BE49-F238E27FC236}">
                <a16:creationId xmlns:a16="http://schemas.microsoft.com/office/drawing/2014/main" id="{B7895856-46DA-9F14-78D0-3BFED1CB9DF9}"/>
              </a:ext>
            </a:extLst>
          </p:cNvPr>
          <p:cNvSpPr/>
          <p:nvPr/>
        </p:nvSpPr>
        <p:spPr>
          <a:xfrm>
            <a:off x="1905000" y="484189"/>
            <a:ext cx="977900" cy="484187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06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88DB07-1C98-7150-7719-22B9B596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Scenario 2: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E0DE6E-5A1D-E580-A3AE-2006051B7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2837" y="1772529"/>
            <a:ext cx="5081863" cy="393895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A project costs $33,000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There are two (2) children ages 5 and 2 in residence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The defective paint </a:t>
            </a:r>
            <a:r>
              <a:rPr lang="en-US" sz="2400" b="1" dirty="0"/>
              <a:t>has</a:t>
            </a:r>
            <a:r>
              <a:rPr lang="en-US" sz="2400" dirty="0"/>
              <a:t> been tested for lead and is positive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C000"/>
                </a:solidFill>
              </a:rPr>
              <a:t>What are your next steps?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559CAA-CF39-5D74-E685-1C131FC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Upper part exterior of modern house">
            <a:extLst>
              <a:ext uri="{FF2B5EF4-FFF2-40B4-BE49-F238E27FC236}">
                <a16:creationId xmlns:a16="http://schemas.microsoft.com/office/drawing/2014/main" id="{853C0DBF-D3F6-B966-2248-EF9E092F9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7" y="2278965"/>
            <a:ext cx="4325818" cy="28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5D2526-E732-8845-9ED2-66F5E154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4438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Does this look lead safe?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5BE376-F669-470E-42E3-081BB4B85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3975"/>
            <a:ext cx="10515600" cy="19002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take a look…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891F4-25B5-165E-DCC6-FFB8F892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 descr="Cartoon bee with magnifying glass">
            <a:extLst>
              <a:ext uri="{FF2B5EF4-FFF2-40B4-BE49-F238E27FC236}">
                <a16:creationId xmlns:a16="http://schemas.microsoft.com/office/drawing/2014/main" id="{FFCDFEF6-7BD1-88F2-AC1F-7473AC5DD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03" y="725560"/>
            <a:ext cx="3996397" cy="45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5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F7095-72E8-BA49-2FB6-DBCEA137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B1A52-E7A9-1758-73F3-77EDE8695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3" y="1621379"/>
            <a:ext cx="11741914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3BB1-04D0-A12F-1182-2205562C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38AF-E395-7E81-07D0-0897B6B4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4"/>
            <a:ext cx="10515600" cy="4518025"/>
          </a:xfrm>
        </p:spPr>
        <p:txBody>
          <a:bodyPr>
            <a:normAutofit/>
          </a:bodyPr>
          <a:lstStyle/>
          <a:p>
            <a:r>
              <a:rPr lang="en-US" dirty="0"/>
              <a:t>A child &lt; 6 years of age resides at the property and there is defective lead paint = </a:t>
            </a:r>
            <a:r>
              <a:rPr lang="en-US" b="1" u="sng" dirty="0"/>
              <a:t>a comprehensive lead inspection is required</a:t>
            </a:r>
            <a:endParaRPr lang="en-US" dirty="0"/>
          </a:p>
          <a:p>
            <a:r>
              <a:rPr lang="en-US" dirty="0"/>
              <a:t>The comprehensive lead inspection </a:t>
            </a:r>
            <a:r>
              <a:rPr lang="en-US" b="1" u="sng" dirty="0"/>
              <a:t>will identify all lead hazards in paint, dust, water and soil</a:t>
            </a:r>
            <a:endParaRPr lang="en-US" dirty="0"/>
          </a:p>
          <a:p>
            <a:r>
              <a:rPr lang="en-US" dirty="0"/>
              <a:t>All lead hazards </a:t>
            </a:r>
            <a:r>
              <a:rPr lang="en-US" b="1" u="sng" dirty="0"/>
              <a:t>shall</a:t>
            </a:r>
            <a:r>
              <a:rPr lang="en-US" dirty="0"/>
              <a:t> be abated</a:t>
            </a:r>
          </a:p>
          <a:p>
            <a:r>
              <a:rPr lang="en-US" dirty="0"/>
              <a:t>All intact leaded surfaces </a:t>
            </a:r>
            <a:r>
              <a:rPr lang="en-US" b="1" u="sng" dirty="0"/>
              <a:t>shall</a:t>
            </a:r>
            <a:r>
              <a:rPr lang="en-US" dirty="0"/>
              <a:t> be places on a management plan</a:t>
            </a:r>
          </a:p>
          <a:p>
            <a:r>
              <a:rPr lang="en-US" dirty="0"/>
              <a:t>A lead abatement plan or a lead management plan </a:t>
            </a:r>
            <a:r>
              <a:rPr lang="en-US" b="1" u="sng" dirty="0"/>
              <a:t>shall</a:t>
            </a:r>
            <a:r>
              <a:rPr lang="en-US" dirty="0"/>
              <a:t> be developed by a licensed lead consultant contractor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76427-6BFD-2F12-CA19-D65C0B7B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2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3BB1-04D0-A12F-1182-2205562C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38AF-E395-7E81-07D0-0897B6B4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4"/>
            <a:ext cx="10515600" cy="4518025"/>
          </a:xfrm>
        </p:spPr>
        <p:txBody>
          <a:bodyPr>
            <a:normAutofit/>
          </a:bodyPr>
          <a:lstStyle/>
          <a:p>
            <a:r>
              <a:rPr lang="en-US" dirty="0"/>
              <a:t>A lead abatement plan </a:t>
            </a:r>
            <a:r>
              <a:rPr lang="en-US" b="1" u="sng" dirty="0"/>
              <a:t>shall</a:t>
            </a:r>
            <a:r>
              <a:rPr lang="en-US" dirty="0"/>
              <a:t> be approved by the local health department BEFORE any work can begin</a:t>
            </a:r>
          </a:p>
          <a:p>
            <a:r>
              <a:rPr lang="en-US" dirty="0"/>
              <a:t>All abatement work </a:t>
            </a:r>
            <a:r>
              <a:rPr lang="en-US" b="1" u="sng" dirty="0"/>
              <a:t>shall</a:t>
            </a:r>
            <a:r>
              <a:rPr lang="en-US" dirty="0"/>
              <a:t> be performed by a DPH-licensed lead abatement contractor that </a:t>
            </a:r>
            <a:r>
              <a:rPr lang="en-US" b="1" u="sng" dirty="0"/>
              <a:t>employs</a:t>
            </a:r>
            <a:r>
              <a:rPr lang="en-US" dirty="0"/>
              <a:t> certified supervisors and workers</a:t>
            </a:r>
          </a:p>
          <a:p>
            <a:r>
              <a:rPr lang="en-US" dirty="0"/>
              <a:t>At the completion of the job, a DPH-licensed lead consultant </a:t>
            </a:r>
            <a:r>
              <a:rPr lang="en-US" b="1" u="sng" dirty="0"/>
              <a:t>shall</a:t>
            </a:r>
            <a:r>
              <a:rPr lang="en-US" dirty="0"/>
              <a:t> complete clearance dust wipes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76427-6BFD-2F12-CA19-D65C0B7B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72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2ED6F-281A-59BB-1B7E-32938BC0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D6C60A4-6FFB-0453-5AAE-9FD78BC2C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28600"/>
            <a:ext cx="84883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iped Right Arrow 3">
            <a:extLst>
              <a:ext uri="{FF2B5EF4-FFF2-40B4-BE49-F238E27FC236}">
                <a16:creationId xmlns:a16="http://schemas.microsoft.com/office/drawing/2014/main" id="{1DD20B0D-F016-B17D-5CEC-341DF910B3C5}"/>
              </a:ext>
            </a:extLst>
          </p:cNvPr>
          <p:cNvSpPr/>
          <p:nvPr/>
        </p:nvSpPr>
        <p:spPr>
          <a:xfrm>
            <a:off x="2971800" y="238125"/>
            <a:ext cx="977900" cy="48418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59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A01A86-ACE3-FC88-841E-B475DFF7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2B66E0A-6673-4B85-C267-0B360C77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4" y="149225"/>
            <a:ext cx="58197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24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A6118-82C8-B17E-313E-B71883FB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8912E-7E82-4058-C323-4B3EBD79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4"/>
            <a:ext cx="10515600" cy="44672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Programs not…..</a:t>
            </a:r>
          </a:p>
          <a:p>
            <a:r>
              <a:rPr lang="en-US" dirty="0"/>
              <a:t>using the pre-checklists</a:t>
            </a:r>
          </a:p>
          <a:p>
            <a:r>
              <a:rPr lang="en-US" dirty="0"/>
              <a:t>knowing the differences between lead remediation and lead abatement </a:t>
            </a:r>
          </a:p>
          <a:p>
            <a:r>
              <a:rPr lang="en-US" dirty="0"/>
              <a:t>involving licensed lead practitioners and the local health department when lead abatement is required</a:t>
            </a:r>
          </a:p>
          <a:p>
            <a:r>
              <a:rPr lang="en-US" dirty="0"/>
              <a:t>seeking approval for work order changes, for lead abatement projects, from the local health department</a:t>
            </a:r>
          </a:p>
          <a:p>
            <a:r>
              <a:rPr lang="en-US" dirty="0"/>
              <a:t>ensuring clearance dust wipes are required at the end of lead remediation and abatement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1DF231-4F64-14EF-1028-FAA29FF5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9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A6118-82C8-B17E-313E-B71883FB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598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When in doubt…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8912E-7E82-4058-C323-4B3EBD79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125"/>
            <a:ext cx="10515600" cy="4467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CALL DPH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DPH has authority to take action for any lead abatement violations</a:t>
            </a:r>
          </a:p>
          <a:p>
            <a:r>
              <a:rPr lang="en-US" dirty="0"/>
              <a:t>EPA has authority to take action for any lead remediation violations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1DF231-4F64-14EF-1028-FAA29FF5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Graphic 5" descr="Man wearing a jacket">
            <a:extLst>
              <a:ext uri="{FF2B5EF4-FFF2-40B4-BE49-F238E27FC236}">
                <a16:creationId xmlns:a16="http://schemas.microsoft.com/office/drawing/2014/main" id="{67261E87-BD45-E402-4D18-CBE638314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3537" y="4479925"/>
            <a:ext cx="13049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00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474AA1-6927-5AC4-9A8B-60F127A6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33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F7D41-77B6-7295-A489-D0E110A2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 descr="Question mark against red wall">
            <a:extLst>
              <a:ext uri="{FF2B5EF4-FFF2-40B4-BE49-F238E27FC236}">
                <a16:creationId xmlns:a16="http://schemas.microsoft.com/office/drawing/2014/main" id="{62369C84-827B-A23C-0C30-59B87202B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35" y="1606897"/>
            <a:ext cx="7856930" cy="474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05181-4D06-1937-C9C3-5BCDB3CA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C9D711E-3516-331F-477F-CA2C3548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" y="2135595"/>
            <a:ext cx="3510918" cy="468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ACB87-7861-54FE-14F9-16517B1B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54" y="41181"/>
            <a:ext cx="5214703" cy="321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BFBD549-0B80-E2D7-961C-03163913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10" y="2681555"/>
            <a:ext cx="3102404" cy="413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52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8DCD1-2A30-2E99-6611-5059EBB5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4BA9D-B76A-4394-3F30-B52CC4BB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20" y="565150"/>
            <a:ext cx="4558883" cy="607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555426-5911-8014-F838-86690FF37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02" y="533400"/>
            <a:ext cx="4583132" cy="61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93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3256B-10FF-36C3-D8B3-7117946C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6CF953B-94B8-A47A-E0AB-F7351F15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21" y="440778"/>
            <a:ext cx="4574020" cy="609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2CAABCF-C746-3737-9173-3B36B08BE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60" y="440778"/>
            <a:ext cx="4574020" cy="609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1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5A55F-687C-56A2-D67C-439AC973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154-A81A-4A8D-A425-57E1293BB99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FC4B4-C02C-1370-B38A-4C0B64307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7" y="263577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BA10706-81C6-2634-BCDF-8519FD915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27" y="3663950"/>
            <a:ext cx="3429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30630FD0-B52F-36B2-C53C-37229C4FC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545" y="263577"/>
            <a:ext cx="280987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40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E7156E-4CB9-9911-C4EA-0DE9C2B5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Dust Wipe Updates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89C45-32BE-3866-C8B8-2C94C0D0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Environmental Health and Drinking Water Branch</a:t>
            </a:r>
          </a:p>
        </p:txBody>
      </p:sp>
    </p:spTree>
    <p:extLst>
      <p:ext uri="{BB962C8B-B14F-4D97-AF65-F5344CB8AC3E}">
        <p14:creationId xmlns:p14="http://schemas.microsoft.com/office/powerpoint/2010/main" val="151213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E617EF-C65F-40C3-985A-A84E88773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10" y="1685835"/>
            <a:ext cx="11770811" cy="4691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endParaRPr lang="en-US" sz="3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EPA has changed the requirements for dust level hazard standards – adopted </a:t>
            </a:r>
            <a:r>
              <a:rPr lang="en-US" sz="3600" b="1" dirty="0">
                <a:solidFill>
                  <a:srgbClr val="C00000"/>
                </a:solidFill>
              </a:rPr>
              <a:t>1/6/22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EPA will be changing the requirements for dust level clearance standards – will adopt </a:t>
            </a:r>
            <a:r>
              <a:rPr lang="en-US" sz="3600" b="1" dirty="0">
                <a:solidFill>
                  <a:srgbClr val="C00000"/>
                </a:solidFill>
              </a:rPr>
              <a:t>3/8/23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/>
          </a:p>
          <a:p>
            <a:pPr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FE0E08-1244-4D0E-BFFE-BE5CAE97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EB8E5-7F28-4861-8984-D5921DC609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90D01F-B85B-49AC-B847-CBCDA47D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31" y="149226"/>
            <a:ext cx="10078568" cy="704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3C67B0"/>
                </a:solidFill>
              </a:rPr>
              <a:t>What’s New</a:t>
            </a:r>
          </a:p>
        </p:txBody>
      </p:sp>
    </p:spTree>
    <p:extLst>
      <p:ext uri="{BB962C8B-B14F-4D97-AF65-F5344CB8AC3E}">
        <p14:creationId xmlns:p14="http://schemas.microsoft.com/office/powerpoint/2010/main" val="88935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E617EF-C65F-40C3-985A-A84E8877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endParaRPr lang="en-US" sz="3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DPH is required to adopt the EPA standards (or more strict)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DPH is in the process of updating our regulations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This process takes about a year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DPH is targeting </a:t>
            </a:r>
            <a:r>
              <a:rPr lang="en-US" sz="3600" b="1" dirty="0">
                <a:solidFill>
                  <a:srgbClr val="C00000"/>
                </a:solidFill>
              </a:rPr>
              <a:t>9/1/23</a:t>
            </a:r>
            <a:r>
              <a:rPr lang="en-US" sz="3600" dirty="0"/>
              <a:t> for full adoption of both standards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/>
          </a:p>
          <a:p>
            <a:pPr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FE0E08-1244-4D0E-BFFE-BE5CAE97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EB8E5-7F28-4861-8984-D5921DC609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90D01F-B85B-49AC-B847-CBCDA47D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31" y="149226"/>
            <a:ext cx="10078568" cy="704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3C67B0"/>
                </a:solidFill>
              </a:rPr>
              <a:t>What’s New</a:t>
            </a:r>
          </a:p>
        </p:txBody>
      </p:sp>
    </p:spTree>
    <p:extLst>
      <p:ext uri="{BB962C8B-B14F-4D97-AF65-F5344CB8AC3E}">
        <p14:creationId xmlns:p14="http://schemas.microsoft.com/office/powerpoint/2010/main" val="3713367079"/>
      </p:ext>
    </p:extLst>
  </p:cSld>
  <p:clrMapOvr>
    <a:masterClrMapping/>
  </p:clrMapOvr>
</p:sld>
</file>

<file path=ppt/theme/theme1.xml><?xml version="1.0" encoding="utf-8"?>
<a:theme xmlns:a="http://schemas.openxmlformats.org/drawingml/2006/main" name="DPH">
  <a:themeElements>
    <a:clrScheme name="DPH">
      <a:dk1>
        <a:srgbClr val="054266"/>
      </a:dk1>
      <a:lt1>
        <a:srgbClr val="F2F2F2"/>
      </a:lt1>
      <a:dk2>
        <a:srgbClr val="44546A"/>
      </a:dk2>
      <a:lt2>
        <a:srgbClr val="FFFFFF"/>
      </a:lt2>
      <a:accent1>
        <a:srgbClr val="0771BB"/>
      </a:accent1>
      <a:accent2>
        <a:srgbClr val="3A95D2"/>
      </a:accent2>
      <a:accent3>
        <a:srgbClr val="3A945B"/>
      </a:accent3>
      <a:accent4>
        <a:srgbClr val="EF780E"/>
      </a:accent4>
      <a:accent5>
        <a:srgbClr val="D1424A"/>
      </a:accent5>
      <a:accent6>
        <a:srgbClr val="999999"/>
      </a:accent6>
      <a:hlink>
        <a:srgbClr val="3A95D2"/>
      </a:hlink>
      <a:folHlink>
        <a:srgbClr val="0771BB"/>
      </a:folHlink>
    </a:clrScheme>
    <a:fontScheme name="DPH">
      <a:majorFont>
        <a:latin typeface="D-DIN Condense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H Powerpoint Template October 2022" id="{B646F4CF-0155-4E71-9471-F9E9DE73B124}" vid="{C7ACBC69-08AB-4B8A-82B3-5479FCEC6F2E}"/>
    </a:ext>
  </a:extLst>
</a:theme>
</file>

<file path=ppt/theme/theme2.xml><?xml version="1.0" encoding="utf-8"?>
<a:theme xmlns:a="http://schemas.openxmlformats.org/drawingml/2006/main" name="DPH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F7680E-1464-42B2-ABC6-2FB440DEE0A1}" vid="{95D3BF07-E920-4C29-9408-49C39D1442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 CDBG Small Cities 3-28-23</Template>
  <TotalTime>2</TotalTime>
  <Words>528</Words>
  <Application>Microsoft Office PowerPoint</Application>
  <PresentationFormat>Widescreen</PresentationFormat>
  <Paragraphs>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D-DIN Condensed</vt:lpstr>
      <vt:lpstr>Open Sans</vt:lpstr>
      <vt:lpstr>DPH</vt:lpstr>
      <vt:lpstr>DPH slides</vt:lpstr>
      <vt:lpstr>Lead Overview</vt:lpstr>
      <vt:lpstr>Does this look lead safe?</vt:lpstr>
      <vt:lpstr>PowerPoint Presentation</vt:lpstr>
      <vt:lpstr>PowerPoint Presentation</vt:lpstr>
      <vt:lpstr>PowerPoint Presentation</vt:lpstr>
      <vt:lpstr>PowerPoint Presentation</vt:lpstr>
      <vt:lpstr>EPA Dust Wipe Updates</vt:lpstr>
      <vt:lpstr>What’s New</vt:lpstr>
      <vt:lpstr>What’s New</vt:lpstr>
      <vt:lpstr>New Dust Levels</vt:lpstr>
      <vt:lpstr>CDBG Small Cities Funding Chart</vt:lpstr>
      <vt:lpstr>PowerPoint Presentation</vt:lpstr>
      <vt:lpstr>Scenario 1:</vt:lpstr>
      <vt:lpstr>Child &gt; 6 in residence</vt:lpstr>
      <vt:lpstr>Answer:</vt:lpstr>
      <vt:lpstr>PowerPoint Presentation</vt:lpstr>
      <vt:lpstr>PowerPoint Presentation</vt:lpstr>
      <vt:lpstr>PowerPoint Presentation</vt:lpstr>
      <vt:lpstr>Scenario 2:</vt:lpstr>
      <vt:lpstr>PowerPoint Presentation</vt:lpstr>
      <vt:lpstr>Answer:</vt:lpstr>
      <vt:lpstr>Answer:</vt:lpstr>
      <vt:lpstr>PowerPoint Presentation</vt:lpstr>
      <vt:lpstr>PowerPoint Presentation</vt:lpstr>
      <vt:lpstr>Challenges</vt:lpstr>
      <vt:lpstr>When in doubt…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Overview</dc:title>
  <dc:creator>Foley, Brianna</dc:creator>
  <cp:lastModifiedBy>Foley, Brianna</cp:lastModifiedBy>
  <cp:revision>1</cp:revision>
  <dcterms:created xsi:type="dcterms:W3CDTF">2023-03-28T14:39:02Z</dcterms:created>
  <dcterms:modified xsi:type="dcterms:W3CDTF">2023-03-28T14:41:42Z</dcterms:modified>
</cp:coreProperties>
</file>