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18"/>
  </p:notesMasterIdLst>
  <p:handoutMasterIdLst>
    <p:handoutMasterId r:id="rId19"/>
  </p:handoutMasterIdLst>
  <p:sldIdLst>
    <p:sldId id="256" r:id="rId2"/>
    <p:sldId id="257" r:id="rId3"/>
    <p:sldId id="258" r:id="rId4"/>
    <p:sldId id="259" r:id="rId5"/>
    <p:sldId id="260" r:id="rId6"/>
    <p:sldId id="285" r:id="rId7"/>
    <p:sldId id="275" r:id="rId8"/>
    <p:sldId id="273" r:id="rId9"/>
    <p:sldId id="274" r:id="rId10"/>
    <p:sldId id="284" r:id="rId11"/>
    <p:sldId id="266" r:id="rId12"/>
    <p:sldId id="267" r:id="rId13"/>
    <p:sldId id="283" r:id="rId14"/>
    <p:sldId id="270" r:id="rId15"/>
    <p:sldId id="286" r:id="rId16"/>
    <p:sldId id="265"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hm, Jerome" initials="MJ" lastIdx="1" clrIdx="0">
    <p:extLst>
      <p:ext uri="{19B8F6BF-5375-455C-9EA6-DF929625EA0E}">
        <p15:presenceInfo xmlns:p15="http://schemas.microsoft.com/office/powerpoint/2012/main" userId="S-1-5-21-746137067-854245398-682003330-830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B8E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008" autoAdjust="0"/>
    <p:restoredTop sz="87074" autoAdjust="0"/>
  </p:normalViewPr>
  <p:slideViewPr>
    <p:cSldViewPr>
      <p:cViewPr varScale="1">
        <p:scale>
          <a:sx n="66" d="100"/>
          <a:sy n="66" d="100"/>
        </p:scale>
        <p:origin x="2100" y="66"/>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85D61ED5-1A2E-4409-BF6D-BCB15298E110}" type="datetimeFigureOut">
              <a:rPr lang="en-US"/>
              <a:pPr>
                <a:defRPr/>
              </a:pPr>
              <a:t>4/6/2023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4FCFC34-2FFF-49B0-90D8-57BB626750DD}" type="slidenum">
              <a:rPr lang="en-US"/>
              <a:pPr>
                <a:defRPr/>
              </a:pPr>
              <a:t>‹#›</a:t>
            </a:fld>
            <a:endParaRPr lang="en-US"/>
          </a:p>
        </p:txBody>
      </p:sp>
    </p:spTree>
    <p:extLst>
      <p:ext uri="{BB962C8B-B14F-4D97-AF65-F5344CB8AC3E}">
        <p14:creationId xmlns:p14="http://schemas.microsoft.com/office/powerpoint/2010/main" val="41488489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E2598609-1773-4447-80B8-5B779DC9F47A}" type="datetimeFigureOut">
              <a:rPr lang="en-US"/>
              <a:pPr>
                <a:defRPr/>
              </a:pPr>
              <a:t>4/6/2023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36BB98A-DC25-438D-AFFF-6553DD9B7A0A}" type="slidenum">
              <a:rPr lang="en-US"/>
              <a:pPr>
                <a:defRPr/>
              </a:pPr>
              <a:t>‹#›</a:t>
            </a:fld>
            <a:endParaRPr lang="en-US"/>
          </a:p>
        </p:txBody>
      </p:sp>
    </p:spTree>
    <p:extLst>
      <p:ext uri="{BB962C8B-B14F-4D97-AF65-F5344CB8AC3E}">
        <p14:creationId xmlns:p14="http://schemas.microsoft.com/office/powerpoint/2010/main" val="19160648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hud.gov/sites/dfiles/GC/documents/Build%20America,%20Buy%20America%20Act%20Provisions.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36BB98A-DC25-438D-AFFF-6553DD9B7A0A}" type="slidenum">
              <a:rPr lang="en-US" smtClean="0"/>
              <a:pPr>
                <a:defRPr/>
              </a:pPr>
              <a:t>2</a:t>
            </a:fld>
            <a:endParaRPr lang="en-US"/>
          </a:p>
        </p:txBody>
      </p:sp>
    </p:spTree>
    <p:extLst>
      <p:ext uri="{BB962C8B-B14F-4D97-AF65-F5344CB8AC3E}">
        <p14:creationId xmlns:p14="http://schemas.microsoft.com/office/powerpoint/2010/main" val="2038521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New Section 3 Final Rule</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24 Part 75</a:t>
            </a:r>
          </a:p>
          <a:p>
            <a:pPr lvl="0"/>
            <a:r>
              <a:rPr lang="en-US" sz="1200" kern="1200" dirty="0">
                <a:solidFill>
                  <a:schemeClr val="tx1"/>
                </a:solidFill>
                <a:effectLst/>
                <a:latin typeface="+mn-lt"/>
                <a:ea typeface="+mn-ea"/>
                <a:cs typeface="+mn-cs"/>
              </a:rPr>
              <a:t>$200K applicability threshold of total HUD assistance</a:t>
            </a:r>
          </a:p>
          <a:p>
            <a:pPr lvl="0"/>
            <a:r>
              <a:rPr lang="en-US" sz="1200" kern="1200" dirty="0">
                <a:solidFill>
                  <a:schemeClr val="tx1"/>
                </a:solidFill>
                <a:effectLst/>
                <a:latin typeface="+mn-lt"/>
                <a:ea typeface="+mn-ea"/>
                <a:cs typeface="+mn-cs"/>
              </a:rPr>
              <a:t>Report on labor hours rather than new hires</a:t>
            </a:r>
          </a:p>
          <a:p>
            <a:pPr lvl="0"/>
            <a:r>
              <a:rPr lang="en-US" sz="1200" kern="1200" dirty="0">
                <a:solidFill>
                  <a:schemeClr val="tx1"/>
                </a:solidFill>
                <a:effectLst/>
                <a:latin typeface="+mn-lt"/>
                <a:ea typeface="+mn-ea"/>
                <a:cs typeface="+mn-cs"/>
              </a:rPr>
              <a:t>Targeted Sec. 3 worker lives in neighborhood or service area of project (within 1 mile of project)</a:t>
            </a:r>
          </a:p>
          <a:p>
            <a:pPr lvl="0"/>
            <a:r>
              <a:rPr lang="en-US" sz="1200" kern="1200" dirty="0">
                <a:solidFill>
                  <a:schemeClr val="tx1"/>
                </a:solidFill>
                <a:effectLst/>
                <a:latin typeface="+mn-lt"/>
                <a:ea typeface="+mn-ea"/>
                <a:cs typeface="+mn-cs"/>
              </a:rPr>
              <a:t>Transition period ends July 1, 2021 (have to update material by then)</a:t>
            </a:r>
          </a:p>
          <a:p>
            <a:pPr lvl="0"/>
            <a:r>
              <a:rPr lang="en-US" sz="1200" kern="1200" dirty="0">
                <a:solidFill>
                  <a:schemeClr val="tx1"/>
                </a:solidFill>
                <a:effectLst/>
                <a:latin typeface="+mn-lt"/>
                <a:ea typeface="+mn-ea"/>
                <a:cs typeface="+mn-cs"/>
              </a:rPr>
              <a:t>Any contracts (even construction) signed after Nov. 30, 2020 are subject to 24 Part 75.</a:t>
            </a:r>
          </a:p>
          <a:p>
            <a:endParaRPr lang="en-US" dirty="0"/>
          </a:p>
          <a:p>
            <a:r>
              <a:rPr lang="en-US" dirty="0"/>
              <a:t>The </a:t>
            </a:r>
            <a:r>
              <a:rPr lang="en-US" dirty="0">
                <a:hlinkClick r:id="rId3"/>
              </a:rPr>
              <a:t>Build America, Buy America Act</a:t>
            </a:r>
            <a:r>
              <a:rPr lang="en-US" dirty="0"/>
              <a:t> (the Act), enacted as part of the Infrastructure Investment and Jobs Act on November 15, 2021, established a domestic content procurement preference for all Federal financial assistance obligated for infrastructure projects after May 14, 2022.  The domestic content procurement preference requires that all iron, steel, manufactured products, and construction materials used in covered infrastructure projects are produced in the United States.</a:t>
            </a:r>
          </a:p>
        </p:txBody>
      </p:sp>
      <p:sp>
        <p:nvSpPr>
          <p:cNvPr id="4" name="Slide Number Placeholder 3"/>
          <p:cNvSpPr>
            <a:spLocks noGrp="1"/>
          </p:cNvSpPr>
          <p:nvPr>
            <p:ph type="sldNum" sz="quarter" idx="5"/>
          </p:nvPr>
        </p:nvSpPr>
        <p:spPr/>
        <p:txBody>
          <a:bodyPr/>
          <a:lstStyle/>
          <a:p>
            <a:pPr>
              <a:defRPr/>
            </a:pPr>
            <a:fld id="{336BB98A-DC25-438D-AFFF-6553DD9B7A0A}" type="slidenum">
              <a:rPr lang="en-US" smtClean="0"/>
              <a:pPr>
                <a:defRPr/>
              </a:pPr>
              <a:t>9</a:t>
            </a:fld>
            <a:endParaRPr lang="en-US"/>
          </a:p>
        </p:txBody>
      </p:sp>
    </p:spTree>
    <p:extLst>
      <p:ext uri="{BB962C8B-B14F-4D97-AF65-F5344CB8AC3E}">
        <p14:creationId xmlns:p14="http://schemas.microsoft.com/office/powerpoint/2010/main" val="3575142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lvl="1"/>
            <a:r>
              <a:rPr lang="en-US" sz="2800" dirty="0">
                <a:effectLst/>
                <a:latin typeface="Arial" panose="020B0604020202020204" pitchFamily="34" charset="0"/>
              </a:rPr>
              <a:t>The waiver request must, at the very least, address the following items:</a:t>
            </a:r>
            <a:br>
              <a:rPr lang="en-US" sz="2800" dirty="0"/>
            </a:br>
            <a:r>
              <a:rPr lang="en-US" sz="2800" dirty="0">
                <a:effectLst/>
                <a:latin typeface="Arial" panose="020B0604020202020204" pitchFamily="34" charset="0"/>
              </a:rPr>
              <a:t>1. Source of funding: grant dollars (and grant year) or program income.</a:t>
            </a:r>
            <a:br>
              <a:rPr lang="en-US" sz="2800" dirty="0"/>
            </a:br>
            <a:r>
              <a:rPr lang="en-US" sz="2800" dirty="0">
                <a:effectLst/>
                <a:latin typeface="Arial" panose="020B0604020202020204" pitchFamily="34" charset="0"/>
              </a:rPr>
              <a:t>2. A reason as to why the Town would like to move forward with the case,</a:t>
            </a:r>
            <a:br>
              <a:rPr lang="en-US" sz="2800" dirty="0"/>
            </a:br>
            <a:r>
              <a:rPr lang="en-US" sz="2800" dirty="0">
                <a:effectLst/>
                <a:latin typeface="Arial" panose="020B0604020202020204" pitchFamily="34" charset="0"/>
              </a:rPr>
              <a:t>3. The proposed scope of work and itemized cost estimate of the work,</a:t>
            </a:r>
            <a:br>
              <a:rPr lang="en-US" sz="2800" dirty="0"/>
            </a:br>
            <a:r>
              <a:rPr lang="en-US" sz="2800" dirty="0">
                <a:effectLst/>
                <a:latin typeface="Arial" panose="020B0604020202020204" pitchFamily="34" charset="0"/>
              </a:rPr>
              <a:t>4. Identify the proposed scope of work as Life Threatening or Non-Life Threatening,</a:t>
            </a:r>
            <a:br>
              <a:rPr lang="en-US" sz="2800" dirty="0"/>
            </a:br>
            <a:r>
              <a:rPr lang="en-US" sz="2800" dirty="0">
                <a:effectLst/>
                <a:latin typeface="Arial" panose="020B0604020202020204" pitchFamily="34" charset="0"/>
              </a:rPr>
              <a:t>5. If the household(s) are receiving income and if bank statements have been checked to determine</a:t>
            </a:r>
            <a:br>
              <a:rPr lang="en-US" sz="2800" dirty="0"/>
            </a:br>
            <a:r>
              <a:rPr lang="en-US" sz="2800" dirty="0">
                <a:effectLst/>
                <a:latin typeface="Arial" panose="020B0604020202020204" pitchFamily="34" charset="0"/>
              </a:rPr>
              <a:t>that the homeowner cannot pay for some of the improvements to bring the LTV down,</a:t>
            </a:r>
            <a:br>
              <a:rPr lang="en-US" sz="2800" dirty="0"/>
            </a:br>
            <a:r>
              <a:rPr lang="en-US" sz="2800" dirty="0">
                <a:effectLst/>
                <a:latin typeface="Arial" panose="020B0604020202020204" pitchFamily="34" charset="0"/>
              </a:rPr>
              <a:t>6. If relocation will be necessary; and if so, how it will be handled,</a:t>
            </a:r>
            <a:br>
              <a:rPr lang="en-US" sz="2800" dirty="0"/>
            </a:br>
            <a:r>
              <a:rPr lang="en-US" sz="2800" dirty="0">
                <a:effectLst/>
                <a:latin typeface="Arial" panose="020B0604020202020204" pitchFamily="34" charset="0"/>
              </a:rPr>
              <a:t>7. Any upgrades or maintenance work done to the property in question in the last 10 years,</a:t>
            </a:r>
            <a:br>
              <a:rPr lang="en-US" sz="2800" dirty="0"/>
            </a:br>
            <a:r>
              <a:rPr lang="en-US" sz="2800" dirty="0">
                <a:effectLst/>
                <a:latin typeface="Arial" panose="020B0604020202020204" pitchFamily="34" charset="0"/>
              </a:rPr>
              <a:t>8. Any open home equity lines of credit, and</a:t>
            </a:r>
            <a:br>
              <a:rPr lang="en-US" sz="2800" dirty="0"/>
            </a:br>
            <a:r>
              <a:rPr lang="en-US" sz="2800" dirty="0">
                <a:effectLst/>
                <a:latin typeface="Arial" panose="020B0604020202020204" pitchFamily="34" charset="0"/>
              </a:rPr>
              <a:t>9. Any other information that the grantee deems will help the waiver request.</a:t>
            </a:r>
            <a:endParaRPr lang="en-US" sz="1800" b="1" strike="sngStrike" dirty="0"/>
          </a:p>
        </p:txBody>
      </p:sp>
      <p:sp>
        <p:nvSpPr>
          <p:cNvPr id="4" name="Slide Number Placeholder 3"/>
          <p:cNvSpPr>
            <a:spLocks noGrp="1"/>
          </p:cNvSpPr>
          <p:nvPr>
            <p:ph type="sldNum" sz="quarter" idx="5"/>
          </p:nvPr>
        </p:nvSpPr>
        <p:spPr/>
        <p:txBody>
          <a:bodyPr/>
          <a:lstStyle/>
          <a:p>
            <a:pPr>
              <a:defRPr/>
            </a:pPr>
            <a:fld id="{336BB98A-DC25-438D-AFFF-6553DD9B7A0A}" type="slidenum">
              <a:rPr lang="en-US" smtClean="0"/>
              <a:pPr>
                <a:defRPr/>
              </a:pPr>
              <a:t>10</a:t>
            </a:fld>
            <a:endParaRPr lang="en-US"/>
          </a:p>
        </p:txBody>
      </p:sp>
    </p:spTree>
    <p:extLst>
      <p:ext uri="{BB962C8B-B14F-4D97-AF65-F5344CB8AC3E}">
        <p14:creationId xmlns:p14="http://schemas.microsoft.com/office/powerpoint/2010/main" val="862114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A0882202-4AB0-4A5A-BD00-3B4B42243A49}" type="datetime1">
              <a:rPr lang="en-US" smtClean="0"/>
              <a:pPr>
                <a:defRPr/>
              </a:pPr>
              <a:t>4/6/2023</a:t>
            </a:fld>
            <a:endParaRPr lang="en-US"/>
          </a:p>
        </p:txBody>
      </p:sp>
      <p:sp>
        <p:nvSpPr>
          <p:cNvPr id="5" name="Footer Placeholder 4"/>
          <p:cNvSpPr>
            <a:spLocks noGrp="1"/>
          </p:cNvSpPr>
          <p:nvPr>
            <p:ph type="ftr" sz="quarter" idx="11"/>
          </p:nvPr>
        </p:nvSpPr>
        <p:spPr/>
        <p:txBody>
          <a:bodyPr/>
          <a:lstStyle/>
          <a:p>
            <a:pPr>
              <a:defRPr/>
            </a:pPr>
            <a:r>
              <a:rPr lang="en-US"/>
              <a:t>Small Cities CDBG Workshop - January 29, 2014 - Hartford</a:t>
            </a:r>
          </a:p>
        </p:txBody>
      </p:sp>
      <p:sp>
        <p:nvSpPr>
          <p:cNvPr id="6" name="Slide Number Placeholder 5"/>
          <p:cNvSpPr>
            <a:spLocks noGrp="1"/>
          </p:cNvSpPr>
          <p:nvPr>
            <p:ph type="sldNum" sz="quarter" idx="12"/>
          </p:nvPr>
        </p:nvSpPr>
        <p:spPr/>
        <p:txBody>
          <a:bodyPr/>
          <a:lstStyle/>
          <a:p>
            <a:pPr>
              <a:defRPr/>
            </a:pPr>
            <a:fld id="{9A82664D-A8AC-4BF2-9818-35EBDE2809F0}" type="slidenum">
              <a:rPr lang="en-US" smtClean="0"/>
              <a:pPr>
                <a:defRPr/>
              </a:pPr>
              <a:t>‹#›</a:t>
            </a:fld>
            <a:endParaRPr lang="en-US"/>
          </a:p>
        </p:txBody>
      </p:sp>
    </p:spTree>
    <p:extLst>
      <p:ext uri="{BB962C8B-B14F-4D97-AF65-F5344CB8AC3E}">
        <p14:creationId xmlns:p14="http://schemas.microsoft.com/office/powerpoint/2010/main" val="327385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0A9255A9-E13F-4138-B44E-9BB2A067B798}" type="datetime1">
              <a:rPr lang="en-US" smtClean="0"/>
              <a:pPr>
                <a:defRPr/>
              </a:pPr>
              <a:t>4/6/2023</a:t>
            </a:fld>
            <a:endParaRPr lang="en-US"/>
          </a:p>
        </p:txBody>
      </p:sp>
      <p:sp>
        <p:nvSpPr>
          <p:cNvPr id="5" name="Footer Placeholder 4"/>
          <p:cNvSpPr>
            <a:spLocks noGrp="1"/>
          </p:cNvSpPr>
          <p:nvPr>
            <p:ph type="ftr" sz="quarter" idx="11"/>
          </p:nvPr>
        </p:nvSpPr>
        <p:spPr/>
        <p:txBody>
          <a:bodyPr/>
          <a:lstStyle/>
          <a:p>
            <a:pPr>
              <a:defRPr/>
            </a:pPr>
            <a:r>
              <a:rPr lang="en-US"/>
              <a:t>Small Cities CDBG Workshop - January 29, 2014 - Hartford</a:t>
            </a:r>
          </a:p>
        </p:txBody>
      </p:sp>
      <p:sp>
        <p:nvSpPr>
          <p:cNvPr id="6" name="Slide Number Placeholder 5"/>
          <p:cNvSpPr>
            <a:spLocks noGrp="1"/>
          </p:cNvSpPr>
          <p:nvPr>
            <p:ph type="sldNum" sz="quarter" idx="12"/>
          </p:nvPr>
        </p:nvSpPr>
        <p:spPr/>
        <p:txBody>
          <a:bodyPr/>
          <a:lstStyle/>
          <a:p>
            <a:pPr>
              <a:defRPr/>
            </a:pPr>
            <a:fld id="{70F224C6-2E6F-4EDD-A6FE-4F9143875606}" type="slidenum">
              <a:rPr lang="en-US" smtClean="0"/>
              <a:pPr>
                <a:defRPr/>
              </a:pPr>
              <a:t>‹#›</a:t>
            </a:fld>
            <a:endParaRPr lang="en-US"/>
          </a:p>
        </p:txBody>
      </p:sp>
    </p:spTree>
    <p:extLst>
      <p:ext uri="{BB962C8B-B14F-4D97-AF65-F5344CB8AC3E}">
        <p14:creationId xmlns:p14="http://schemas.microsoft.com/office/powerpoint/2010/main" val="3653965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0A9255A9-E13F-4138-B44E-9BB2A067B798}" type="datetime1">
              <a:rPr lang="en-US" smtClean="0"/>
              <a:pPr>
                <a:defRPr/>
              </a:pPr>
              <a:t>4/6/2023</a:t>
            </a:fld>
            <a:endParaRPr lang="en-US"/>
          </a:p>
        </p:txBody>
      </p:sp>
      <p:sp>
        <p:nvSpPr>
          <p:cNvPr id="5" name="Footer Placeholder 4"/>
          <p:cNvSpPr>
            <a:spLocks noGrp="1"/>
          </p:cNvSpPr>
          <p:nvPr>
            <p:ph type="ftr" sz="quarter" idx="11"/>
          </p:nvPr>
        </p:nvSpPr>
        <p:spPr/>
        <p:txBody>
          <a:bodyPr/>
          <a:lstStyle/>
          <a:p>
            <a:pPr>
              <a:defRPr/>
            </a:pPr>
            <a:r>
              <a:rPr lang="en-US"/>
              <a:t>Small Cities CDBG Workshop - January 29, 2014 - Hartford</a:t>
            </a:r>
          </a:p>
        </p:txBody>
      </p:sp>
      <p:sp>
        <p:nvSpPr>
          <p:cNvPr id="6" name="Slide Number Placeholder 5"/>
          <p:cNvSpPr>
            <a:spLocks noGrp="1"/>
          </p:cNvSpPr>
          <p:nvPr>
            <p:ph type="sldNum" sz="quarter" idx="12"/>
          </p:nvPr>
        </p:nvSpPr>
        <p:spPr/>
        <p:txBody>
          <a:bodyPr/>
          <a:lstStyle/>
          <a:p>
            <a:pPr>
              <a:defRPr/>
            </a:pPr>
            <a:fld id="{70F224C6-2E6F-4EDD-A6FE-4F9143875606}" type="slidenum">
              <a:rPr lang="en-US" smtClean="0"/>
              <a:pPr>
                <a:defRPr/>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62962759"/>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0A9255A9-E13F-4138-B44E-9BB2A067B798}" type="datetime1">
              <a:rPr lang="en-US" smtClean="0"/>
              <a:pPr>
                <a:defRPr/>
              </a:pPr>
              <a:t>4/6/2023</a:t>
            </a:fld>
            <a:endParaRPr lang="en-US"/>
          </a:p>
        </p:txBody>
      </p:sp>
      <p:sp>
        <p:nvSpPr>
          <p:cNvPr id="5" name="Footer Placeholder 4"/>
          <p:cNvSpPr>
            <a:spLocks noGrp="1"/>
          </p:cNvSpPr>
          <p:nvPr>
            <p:ph type="ftr" sz="quarter" idx="11"/>
          </p:nvPr>
        </p:nvSpPr>
        <p:spPr/>
        <p:txBody>
          <a:bodyPr/>
          <a:lstStyle/>
          <a:p>
            <a:pPr>
              <a:defRPr/>
            </a:pPr>
            <a:r>
              <a:rPr lang="en-US"/>
              <a:t>Small Cities CDBG Workshop - January 29, 2014 - Hartford</a:t>
            </a:r>
          </a:p>
        </p:txBody>
      </p:sp>
      <p:sp>
        <p:nvSpPr>
          <p:cNvPr id="6" name="Slide Number Placeholder 5"/>
          <p:cNvSpPr>
            <a:spLocks noGrp="1"/>
          </p:cNvSpPr>
          <p:nvPr>
            <p:ph type="sldNum" sz="quarter" idx="12"/>
          </p:nvPr>
        </p:nvSpPr>
        <p:spPr/>
        <p:txBody>
          <a:bodyPr/>
          <a:lstStyle/>
          <a:p>
            <a:pPr>
              <a:defRPr/>
            </a:pPr>
            <a:fld id="{70F224C6-2E6F-4EDD-A6FE-4F9143875606}" type="slidenum">
              <a:rPr lang="en-US" smtClean="0"/>
              <a:pPr>
                <a:defRPr/>
              </a:pPr>
              <a:t>‹#›</a:t>
            </a:fld>
            <a:endParaRPr lang="en-US"/>
          </a:p>
        </p:txBody>
      </p:sp>
    </p:spTree>
    <p:extLst>
      <p:ext uri="{BB962C8B-B14F-4D97-AF65-F5344CB8AC3E}">
        <p14:creationId xmlns:p14="http://schemas.microsoft.com/office/powerpoint/2010/main" val="4260776418"/>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0A9255A9-E13F-4138-B44E-9BB2A067B798}" type="datetime1">
              <a:rPr lang="en-US" smtClean="0"/>
              <a:pPr>
                <a:defRPr/>
              </a:pPr>
              <a:t>4/6/2023</a:t>
            </a:fld>
            <a:endParaRPr lang="en-US"/>
          </a:p>
        </p:txBody>
      </p:sp>
      <p:sp>
        <p:nvSpPr>
          <p:cNvPr id="5" name="Footer Placeholder 4"/>
          <p:cNvSpPr>
            <a:spLocks noGrp="1"/>
          </p:cNvSpPr>
          <p:nvPr>
            <p:ph type="ftr" sz="quarter" idx="11"/>
          </p:nvPr>
        </p:nvSpPr>
        <p:spPr/>
        <p:txBody>
          <a:bodyPr/>
          <a:lstStyle/>
          <a:p>
            <a:pPr>
              <a:defRPr/>
            </a:pPr>
            <a:r>
              <a:rPr lang="en-US"/>
              <a:t>Small Cities CDBG Workshop - January 29, 2014 - Hartford</a:t>
            </a:r>
          </a:p>
        </p:txBody>
      </p:sp>
      <p:sp>
        <p:nvSpPr>
          <p:cNvPr id="6" name="Slide Number Placeholder 5"/>
          <p:cNvSpPr>
            <a:spLocks noGrp="1"/>
          </p:cNvSpPr>
          <p:nvPr>
            <p:ph type="sldNum" sz="quarter" idx="12"/>
          </p:nvPr>
        </p:nvSpPr>
        <p:spPr/>
        <p:txBody>
          <a:bodyPr/>
          <a:lstStyle/>
          <a:p>
            <a:pPr>
              <a:defRPr/>
            </a:pPr>
            <a:fld id="{70F224C6-2E6F-4EDD-A6FE-4F9143875606}" type="slidenum">
              <a:rPr lang="en-US" smtClean="0"/>
              <a:pPr>
                <a:defRPr/>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6517612"/>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0A9255A9-E13F-4138-B44E-9BB2A067B798}" type="datetime1">
              <a:rPr lang="en-US" smtClean="0"/>
              <a:pPr>
                <a:defRPr/>
              </a:pPr>
              <a:t>4/6/2023</a:t>
            </a:fld>
            <a:endParaRPr lang="en-US"/>
          </a:p>
        </p:txBody>
      </p:sp>
      <p:sp>
        <p:nvSpPr>
          <p:cNvPr id="5" name="Footer Placeholder 4"/>
          <p:cNvSpPr>
            <a:spLocks noGrp="1"/>
          </p:cNvSpPr>
          <p:nvPr>
            <p:ph type="ftr" sz="quarter" idx="11"/>
          </p:nvPr>
        </p:nvSpPr>
        <p:spPr/>
        <p:txBody>
          <a:bodyPr/>
          <a:lstStyle/>
          <a:p>
            <a:pPr>
              <a:defRPr/>
            </a:pPr>
            <a:r>
              <a:rPr lang="en-US"/>
              <a:t>Small Cities CDBG Workshop - January 29, 2014 - Hartford</a:t>
            </a:r>
          </a:p>
        </p:txBody>
      </p:sp>
      <p:sp>
        <p:nvSpPr>
          <p:cNvPr id="6" name="Slide Number Placeholder 5"/>
          <p:cNvSpPr>
            <a:spLocks noGrp="1"/>
          </p:cNvSpPr>
          <p:nvPr>
            <p:ph type="sldNum" sz="quarter" idx="12"/>
          </p:nvPr>
        </p:nvSpPr>
        <p:spPr/>
        <p:txBody>
          <a:bodyPr/>
          <a:lstStyle/>
          <a:p>
            <a:pPr>
              <a:defRPr/>
            </a:pPr>
            <a:fld id="{70F224C6-2E6F-4EDD-A6FE-4F9143875606}" type="slidenum">
              <a:rPr lang="en-US" smtClean="0"/>
              <a:pPr>
                <a:defRPr/>
              </a:pPr>
              <a:t>‹#›</a:t>
            </a:fld>
            <a:endParaRPr lang="en-US"/>
          </a:p>
        </p:txBody>
      </p:sp>
    </p:spTree>
    <p:extLst>
      <p:ext uri="{BB962C8B-B14F-4D97-AF65-F5344CB8AC3E}">
        <p14:creationId xmlns:p14="http://schemas.microsoft.com/office/powerpoint/2010/main" val="2291436531"/>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C2B0C421-094D-4247-9D80-1F8CD59C2B05}" type="datetime1">
              <a:rPr lang="en-US" smtClean="0"/>
              <a:pPr>
                <a:defRPr/>
              </a:pPr>
              <a:t>4/6/2023</a:t>
            </a:fld>
            <a:endParaRPr lang="en-US"/>
          </a:p>
        </p:txBody>
      </p:sp>
      <p:sp>
        <p:nvSpPr>
          <p:cNvPr id="5" name="Footer Placeholder 4"/>
          <p:cNvSpPr>
            <a:spLocks noGrp="1"/>
          </p:cNvSpPr>
          <p:nvPr>
            <p:ph type="ftr" sz="quarter" idx="11"/>
          </p:nvPr>
        </p:nvSpPr>
        <p:spPr/>
        <p:txBody>
          <a:bodyPr/>
          <a:lstStyle/>
          <a:p>
            <a:pPr>
              <a:defRPr/>
            </a:pPr>
            <a:r>
              <a:rPr lang="en-US"/>
              <a:t>Small Cities CDBG Workshop - January 29, 2014 - Hartford</a:t>
            </a:r>
          </a:p>
        </p:txBody>
      </p:sp>
      <p:sp>
        <p:nvSpPr>
          <p:cNvPr id="6" name="Slide Number Placeholder 5"/>
          <p:cNvSpPr>
            <a:spLocks noGrp="1"/>
          </p:cNvSpPr>
          <p:nvPr>
            <p:ph type="sldNum" sz="quarter" idx="12"/>
          </p:nvPr>
        </p:nvSpPr>
        <p:spPr/>
        <p:txBody>
          <a:bodyPr/>
          <a:lstStyle/>
          <a:p>
            <a:pPr>
              <a:defRPr/>
            </a:pPr>
            <a:fld id="{6F7C80E7-0D5B-4063-B4A4-7C170F8F3A2C}" type="slidenum">
              <a:rPr lang="en-US" smtClean="0"/>
              <a:pPr>
                <a:defRPr/>
              </a:pPr>
              <a:t>‹#›</a:t>
            </a:fld>
            <a:endParaRPr lang="en-US"/>
          </a:p>
        </p:txBody>
      </p:sp>
    </p:spTree>
    <p:extLst>
      <p:ext uri="{BB962C8B-B14F-4D97-AF65-F5344CB8AC3E}">
        <p14:creationId xmlns:p14="http://schemas.microsoft.com/office/powerpoint/2010/main" val="782823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38464FB-5772-4752-8679-3527384FCC15}" type="datetime1">
              <a:rPr lang="en-US" smtClean="0"/>
              <a:pPr>
                <a:defRPr/>
              </a:pPr>
              <a:t>4/6/2023</a:t>
            </a:fld>
            <a:endParaRPr lang="en-US"/>
          </a:p>
        </p:txBody>
      </p:sp>
      <p:sp>
        <p:nvSpPr>
          <p:cNvPr id="5" name="Footer Placeholder 4"/>
          <p:cNvSpPr>
            <a:spLocks noGrp="1"/>
          </p:cNvSpPr>
          <p:nvPr>
            <p:ph type="ftr" sz="quarter" idx="11"/>
          </p:nvPr>
        </p:nvSpPr>
        <p:spPr/>
        <p:txBody>
          <a:bodyPr/>
          <a:lstStyle/>
          <a:p>
            <a:pPr>
              <a:defRPr/>
            </a:pPr>
            <a:r>
              <a:rPr lang="en-US"/>
              <a:t>Small Cities CDBG Workshop - January 29, 2014 - Hartford</a:t>
            </a:r>
          </a:p>
        </p:txBody>
      </p:sp>
      <p:sp>
        <p:nvSpPr>
          <p:cNvPr id="6" name="Slide Number Placeholder 5"/>
          <p:cNvSpPr>
            <a:spLocks noGrp="1"/>
          </p:cNvSpPr>
          <p:nvPr>
            <p:ph type="sldNum" sz="quarter" idx="12"/>
          </p:nvPr>
        </p:nvSpPr>
        <p:spPr/>
        <p:txBody>
          <a:bodyPr/>
          <a:lstStyle/>
          <a:p>
            <a:pPr>
              <a:defRPr/>
            </a:pPr>
            <a:fld id="{E9C39F34-D663-4455-9FCF-66C0EF8BF1EA}" type="slidenum">
              <a:rPr lang="en-US" smtClean="0"/>
              <a:pPr>
                <a:defRPr/>
              </a:pPr>
              <a:t>‹#›</a:t>
            </a:fld>
            <a:endParaRPr lang="en-US"/>
          </a:p>
        </p:txBody>
      </p:sp>
    </p:spTree>
    <p:extLst>
      <p:ext uri="{BB962C8B-B14F-4D97-AF65-F5344CB8AC3E}">
        <p14:creationId xmlns:p14="http://schemas.microsoft.com/office/powerpoint/2010/main" val="3494945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A2BAEF2-E1E3-463B-9FE5-E544EAACEE28}" type="datetime1">
              <a:rPr lang="en-US" smtClean="0"/>
              <a:pPr>
                <a:defRPr/>
              </a:pPr>
              <a:t>4/6/2023</a:t>
            </a:fld>
            <a:endParaRPr lang="en-US"/>
          </a:p>
        </p:txBody>
      </p:sp>
      <p:sp>
        <p:nvSpPr>
          <p:cNvPr id="5" name="Footer Placeholder 4"/>
          <p:cNvSpPr>
            <a:spLocks noGrp="1"/>
          </p:cNvSpPr>
          <p:nvPr>
            <p:ph type="ftr" sz="quarter" idx="11"/>
          </p:nvPr>
        </p:nvSpPr>
        <p:spPr/>
        <p:txBody>
          <a:bodyPr/>
          <a:lstStyle/>
          <a:p>
            <a:pPr>
              <a:defRPr/>
            </a:pPr>
            <a:r>
              <a:rPr lang="en-US"/>
              <a:t>Small Cities CDBG Workshop - January 29, 2014 - Hartford</a:t>
            </a:r>
          </a:p>
        </p:txBody>
      </p:sp>
      <p:sp>
        <p:nvSpPr>
          <p:cNvPr id="6" name="Slide Number Placeholder 5"/>
          <p:cNvSpPr>
            <a:spLocks noGrp="1"/>
          </p:cNvSpPr>
          <p:nvPr>
            <p:ph type="sldNum" sz="quarter" idx="12"/>
          </p:nvPr>
        </p:nvSpPr>
        <p:spPr/>
        <p:txBody>
          <a:bodyPr/>
          <a:lstStyle/>
          <a:p>
            <a:pPr>
              <a:defRPr/>
            </a:pPr>
            <a:fld id="{6C430836-005F-45C1-BBA9-6F0AA36912A3}" type="slidenum">
              <a:rPr lang="en-US" smtClean="0"/>
              <a:pPr>
                <a:defRPr/>
              </a:pPr>
              <a:t>‹#›</a:t>
            </a:fld>
            <a:endParaRPr lang="en-US"/>
          </a:p>
        </p:txBody>
      </p:sp>
    </p:spTree>
    <p:extLst>
      <p:ext uri="{BB962C8B-B14F-4D97-AF65-F5344CB8AC3E}">
        <p14:creationId xmlns:p14="http://schemas.microsoft.com/office/powerpoint/2010/main" val="4155217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91C62F36-8962-45F0-ABED-23B807D11963}" type="datetime1">
              <a:rPr lang="en-US" smtClean="0"/>
              <a:pPr>
                <a:defRPr/>
              </a:pPr>
              <a:t>4/6/2023</a:t>
            </a:fld>
            <a:endParaRPr lang="en-US"/>
          </a:p>
        </p:txBody>
      </p:sp>
      <p:sp>
        <p:nvSpPr>
          <p:cNvPr id="5" name="Footer Placeholder 4"/>
          <p:cNvSpPr>
            <a:spLocks noGrp="1"/>
          </p:cNvSpPr>
          <p:nvPr>
            <p:ph type="ftr" sz="quarter" idx="11"/>
          </p:nvPr>
        </p:nvSpPr>
        <p:spPr/>
        <p:txBody>
          <a:bodyPr/>
          <a:lstStyle/>
          <a:p>
            <a:pPr>
              <a:defRPr/>
            </a:pPr>
            <a:r>
              <a:rPr lang="en-US"/>
              <a:t>Small Cities CDBG Workshop - January 29, 2014 - Hartford</a:t>
            </a:r>
          </a:p>
        </p:txBody>
      </p:sp>
      <p:sp>
        <p:nvSpPr>
          <p:cNvPr id="6" name="Slide Number Placeholder 5"/>
          <p:cNvSpPr>
            <a:spLocks noGrp="1"/>
          </p:cNvSpPr>
          <p:nvPr>
            <p:ph type="sldNum" sz="quarter" idx="12"/>
          </p:nvPr>
        </p:nvSpPr>
        <p:spPr/>
        <p:txBody>
          <a:bodyPr/>
          <a:lstStyle/>
          <a:p>
            <a:pPr>
              <a:defRPr/>
            </a:pPr>
            <a:fld id="{C389D315-85F0-49F7-BA1A-59DFC633931A}" type="slidenum">
              <a:rPr lang="en-US" smtClean="0"/>
              <a:pPr>
                <a:defRPr/>
              </a:pPr>
              <a:t>‹#›</a:t>
            </a:fld>
            <a:endParaRPr lang="en-US"/>
          </a:p>
        </p:txBody>
      </p:sp>
    </p:spTree>
    <p:extLst>
      <p:ext uri="{BB962C8B-B14F-4D97-AF65-F5344CB8AC3E}">
        <p14:creationId xmlns:p14="http://schemas.microsoft.com/office/powerpoint/2010/main" val="2102899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3FE9527C-85E6-4D12-AE48-0EBFCBCF4B24}" type="datetime1">
              <a:rPr lang="en-US" smtClean="0"/>
              <a:pPr>
                <a:defRPr/>
              </a:pPr>
              <a:t>4/6/2023</a:t>
            </a:fld>
            <a:endParaRPr lang="en-US"/>
          </a:p>
        </p:txBody>
      </p:sp>
      <p:sp>
        <p:nvSpPr>
          <p:cNvPr id="6" name="Footer Placeholder 5"/>
          <p:cNvSpPr>
            <a:spLocks noGrp="1"/>
          </p:cNvSpPr>
          <p:nvPr>
            <p:ph type="ftr" sz="quarter" idx="11"/>
          </p:nvPr>
        </p:nvSpPr>
        <p:spPr/>
        <p:txBody>
          <a:bodyPr/>
          <a:lstStyle/>
          <a:p>
            <a:pPr>
              <a:defRPr/>
            </a:pPr>
            <a:r>
              <a:rPr lang="en-US"/>
              <a:t>Small Cities CDBG Workshop - January 29, 2014 - Hartford</a:t>
            </a:r>
          </a:p>
        </p:txBody>
      </p:sp>
      <p:sp>
        <p:nvSpPr>
          <p:cNvPr id="7" name="Slide Number Placeholder 6"/>
          <p:cNvSpPr>
            <a:spLocks noGrp="1"/>
          </p:cNvSpPr>
          <p:nvPr>
            <p:ph type="sldNum" sz="quarter" idx="12"/>
          </p:nvPr>
        </p:nvSpPr>
        <p:spPr/>
        <p:txBody>
          <a:bodyPr/>
          <a:lstStyle/>
          <a:p>
            <a:pPr>
              <a:defRPr/>
            </a:pPr>
            <a:fld id="{5C288E50-85B0-4E37-9508-72A15088D55C}" type="slidenum">
              <a:rPr lang="en-US" smtClean="0"/>
              <a:pPr>
                <a:defRPr/>
              </a:pPr>
              <a:t>‹#›</a:t>
            </a:fld>
            <a:endParaRPr lang="en-US"/>
          </a:p>
        </p:txBody>
      </p:sp>
    </p:spTree>
    <p:extLst>
      <p:ext uri="{BB962C8B-B14F-4D97-AF65-F5344CB8AC3E}">
        <p14:creationId xmlns:p14="http://schemas.microsoft.com/office/powerpoint/2010/main" val="4066848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A33ED33D-39C4-4DD3-84A5-9BBCE7C2DBC5}" type="datetime1">
              <a:rPr lang="en-US" smtClean="0"/>
              <a:pPr>
                <a:defRPr/>
              </a:pPr>
              <a:t>4/6/2023</a:t>
            </a:fld>
            <a:endParaRPr lang="en-US"/>
          </a:p>
        </p:txBody>
      </p:sp>
      <p:sp>
        <p:nvSpPr>
          <p:cNvPr id="8" name="Footer Placeholder 7"/>
          <p:cNvSpPr>
            <a:spLocks noGrp="1"/>
          </p:cNvSpPr>
          <p:nvPr>
            <p:ph type="ftr" sz="quarter" idx="11"/>
          </p:nvPr>
        </p:nvSpPr>
        <p:spPr/>
        <p:txBody>
          <a:bodyPr/>
          <a:lstStyle/>
          <a:p>
            <a:pPr>
              <a:defRPr/>
            </a:pPr>
            <a:r>
              <a:rPr lang="en-US"/>
              <a:t>Small Cities CDBG Workshop - January 29, 2014 - Hartford</a:t>
            </a:r>
          </a:p>
        </p:txBody>
      </p:sp>
      <p:sp>
        <p:nvSpPr>
          <p:cNvPr id="9" name="Slide Number Placeholder 8"/>
          <p:cNvSpPr>
            <a:spLocks noGrp="1"/>
          </p:cNvSpPr>
          <p:nvPr>
            <p:ph type="sldNum" sz="quarter" idx="12"/>
          </p:nvPr>
        </p:nvSpPr>
        <p:spPr/>
        <p:txBody>
          <a:bodyPr/>
          <a:lstStyle/>
          <a:p>
            <a:pPr>
              <a:defRPr/>
            </a:pPr>
            <a:fld id="{D37FC770-6587-43AC-A599-531735523995}" type="slidenum">
              <a:rPr lang="en-US" smtClean="0"/>
              <a:pPr>
                <a:defRPr/>
              </a:pPr>
              <a:t>‹#›</a:t>
            </a:fld>
            <a:endParaRPr lang="en-US"/>
          </a:p>
        </p:txBody>
      </p:sp>
    </p:spTree>
    <p:extLst>
      <p:ext uri="{BB962C8B-B14F-4D97-AF65-F5344CB8AC3E}">
        <p14:creationId xmlns:p14="http://schemas.microsoft.com/office/powerpoint/2010/main" val="4062048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EA6FA0E3-895B-4FA3-B427-A20629EF96D2}" type="datetime1">
              <a:rPr lang="en-US" smtClean="0"/>
              <a:pPr>
                <a:defRPr/>
              </a:pPr>
              <a:t>4/6/2023</a:t>
            </a:fld>
            <a:endParaRPr lang="en-US"/>
          </a:p>
        </p:txBody>
      </p:sp>
      <p:sp>
        <p:nvSpPr>
          <p:cNvPr id="4" name="Footer Placeholder 3"/>
          <p:cNvSpPr>
            <a:spLocks noGrp="1"/>
          </p:cNvSpPr>
          <p:nvPr>
            <p:ph type="ftr" sz="quarter" idx="11"/>
          </p:nvPr>
        </p:nvSpPr>
        <p:spPr/>
        <p:txBody>
          <a:bodyPr/>
          <a:lstStyle/>
          <a:p>
            <a:pPr>
              <a:defRPr/>
            </a:pPr>
            <a:r>
              <a:rPr lang="en-US"/>
              <a:t>Small Cities CDBG Workshop - January 29, 2014 - Hartford</a:t>
            </a:r>
          </a:p>
        </p:txBody>
      </p:sp>
      <p:sp>
        <p:nvSpPr>
          <p:cNvPr id="5" name="Slide Number Placeholder 4"/>
          <p:cNvSpPr>
            <a:spLocks noGrp="1"/>
          </p:cNvSpPr>
          <p:nvPr>
            <p:ph type="sldNum" sz="quarter" idx="12"/>
          </p:nvPr>
        </p:nvSpPr>
        <p:spPr/>
        <p:txBody>
          <a:bodyPr/>
          <a:lstStyle/>
          <a:p>
            <a:pPr>
              <a:defRPr/>
            </a:pPr>
            <a:fld id="{0BACA288-6F2A-4B27-B8C5-FB13240858F2}" type="slidenum">
              <a:rPr lang="en-US" smtClean="0"/>
              <a:pPr>
                <a:defRPr/>
              </a:pPr>
              <a:t>‹#›</a:t>
            </a:fld>
            <a:endParaRPr lang="en-US"/>
          </a:p>
        </p:txBody>
      </p:sp>
    </p:spTree>
    <p:extLst>
      <p:ext uri="{BB962C8B-B14F-4D97-AF65-F5344CB8AC3E}">
        <p14:creationId xmlns:p14="http://schemas.microsoft.com/office/powerpoint/2010/main" val="3213555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F432490-9B08-4253-8871-18E1A82416A6}" type="datetime1">
              <a:rPr lang="en-US" smtClean="0"/>
              <a:pPr>
                <a:defRPr/>
              </a:pPr>
              <a:t>4/6/2023</a:t>
            </a:fld>
            <a:endParaRPr lang="en-US"/>
          </a:p>
        </p:txBody>
      </p:sp>
      <p:sp>
        <p:nvSpPr>
          <p:cNvPr id="3" name="Footer Placeholder 2"/>
          <p:cNvSpPr>
            <a:spLocks noGrp="1"/>
          </p:cNvSpPr>
          <p:nvPr>
            <p:ph type="ftr" sz="quarter" idx="11"/>
          </p:nvPr>
        </p:nvSpPr>
        <p:spPr/>
        <p:txBody>
          <a:bodyPr/>
          <a:lstStyle/>
          <a:p>
            <a:pPr>
              <a:defRPr/>
            </a:pPr>
            <a:r>
              <a:rPr lang="en-US"/>
              <a:t>Small Cities CDBG Workshop - January 29, 2014 - Hartford</a:t>
            </a:r>
          </a:p>
        </p:txBody>
      </p:sp>
      <p:sp>
        <p:nvSpPr>
          <p:cNvPr id="4" name="Slide Number Placeholder 3"/>
          <p:cNvSpPr>
            <a:spLocks noGrp="1"/>
          </p:cNvSpPr>
          <p:nvPr>
            <p:ph type="sldNum" sz="quarter" idx="12"/>
          </p:nvPr>
        </p:nvSpPr>
        <p:spPr/>
        <p:txBody>
          <a:bodyPr/>
          <a:lstStyle/>
          <a:p>
            <a:pPr>
              <a:defRPr/>
            </a:pPr>
            <a:fld id="{AB9EBB60-98AC-48BD-AE71-7E4E9C193F1C}" type="slidenum">
              <a:rPr lang="en-US" smtClean="0"/>
              <a:pPr>
                <a:defRPr/>
              </a:pPr>
              <a:t>‹#›</a:t>
            </a:fld>
            <a:endParaRPr lang="en-US"/>
          </a:p>
        </p:txBody>
      </p:sp>
    </p:spTree>
    <p:extLst>
      <p:ext uri="{BB962C8B-B14F-4D97-AF65-F5344CB8AC3E}">
        <p14:creationId xmlns:p14="http://schemas.microsoft.com/office/powerpoint/2010/main" val="4101843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E11A839-E589-44A8-AF84-B9E24C197A25}" type="datetime1">
              <a:rPr lang="en-US" smtClean="0"/>
              <a:pPr>
                <a:defRPr/>
              </a:pPr>
              <a:t>4/6/2023</a:t>
            </a:fld>
            <a:endParaRPr lang="en-US"/>
          </a:p>
        </p:txBody>
      </p:sp>
      <p:sp>
        <p:nvSpPr>
          <p:cNvPr id="6" name="Footer Placeholder 5"/>
          <p:cNvSpPr>
            <a:spLocks noGrp="1"/>
          </p:cNvSpPr>
          <p:nvPr>
            <p:ph type="ftr" sz="quarter" idx="11"/>
          </p:nvPr>
        </p:nvSpPr>
        <p:spPr/>
        <p:txBody>
          <a:bodyPr/>
          <a:lstStyle/>
          <a:p>
            <a:pPr>
              <a:defRPr/>
            </a:pPr>
            <a:r>
              <a:rPr lang="en-US"/>
              <a:t>Small Cities CDBG Workshop - January 29, 2014 - Hartford</a:t>
            </a:r>
          </a:p>
        </p:txBody>
      </p:sp>
      <p:sp>
        <p:nvSpPr>
          <p:cNvPr id="7" name="Slide Number Placeholder 6"/>
          <p:cNvSpPr>
            <a:spLocks noGrp="1"/>
          </p:cNvSpPr>
          <p:nvPr>
            <p:ph type="sldNum" sz="quarter" idx="12"/>
          </p:nvPr>
        </p:nvSpPr>
        <p:spPr/>
        <p:txBody>
          <a:bodyPr/>
          <a:lstStyle/>
          <a:p>
            <a:pPr>
              <a:defRPr/>
            </a:pPr>
            <a:fld id="{71313BD2-0A19-4A68-BF92-E016EA8B5E65}" type="slidenum">
              <a:rPr lang="en-US" smtClean="0"/>
              <a:pPr>
                <a:defRPr/>
              </a:pPr>
              <a:t>‹#›</a:t>
            </a:fld>
            <a:endParaRPr lang="en-US"/>
          </a:p>
        </p:txBody>
      </p:sp>
    </p:spTree>
    <p:extLst>
      <p:ext uri="{BB962C8B-B14F-4D97-AF65-F5344CB8AC3E}">
        <p14:creationId xmlns:p14="http://schemas.microsoft.com/office/powerpoint/2010/main" val="3599070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FBCBC95-215E-4A50-BB5F-A8D5556373D1}" type="datetime1">
              <a:rPr lang="en-US" smtClean="0"/>
              <a:pPr>
                <a:defRPr/>
              </a:pPr>
              <a:t>4/6/2023</a:t>
            </a:fld>
            <a:endParaRPr lang="en-US"/>
          </a:p>
        </p:txBody>
      </p:sp>
      <p:sp>
        <p:nvSpPr>
          <p:cNvPr id="6" name="Footer Placeholder 5"/>
          <p:cNvSpPr>
            <a:spLocks noGrp="1"/>
          </p:cNvSpPr>
          <p:nvPr>
            <p:ph type="ftr" sz="quarter" idx="11"/>
          </p:nvPr>
        </p:nvSpPr>
        <p:spPr/>
        <p:txBody>
          <a:bodyPr/>
          <a:lstStyle/>
          <a:p>
            <a:pPr>
              <a:defRPr/>
            </a:pPr>
            <a:r>
              <a:rPr lang="en-US"/>
              <a:t>Small Cities CDBG Workshop - January 29, 2014 - Hartford</a:t>
            </a:r>
          </a:p>
        </p:txBody>
      </p:sp>
      <p:sp>
        <p:nvSpPr>
          <p:cNvPr id="7" name="Slide Number Placeholder 6"/>
          <p:cNvSpPr>
            <a:spLocks noGrp="1"/>
          </p:cNvSpPr>
          <p:nvPr>
            <p:ph type="sldNum" sz="quarter" idx="12"/>
          </p:nvPr>
        </p:nvSpPr>
        <p:spPr/>
        <p:txBody>
          <a:bodyPr/>
          <a:lstStyle/>
          <a:p>
            <a:pPr>
              <a:defRPr/>
            </a:pPr>
            <a:fld id="{D812F871-847B-4FAA-9174-6EE931103A57}" type="slidenum">
              <a:rPr lang="en-US" smtClean="0"/>
              <a:pPr>
                <a:defRPr/>
              </a:pPr>
              <a:t>‹#›</a:t>
            </a:fld>
            <a:endParaRPr lang="en-US"/>
          </a:p>
        </p:txBody>
      </p:sp>
    </p:spTree>
    <p:extLst>
      <p:ext uri="{BB962C8B-B14F-4D97-AF65-F5344CB8AC3E}">
        <p14:creationId xmlns:p14="http://schemas.microsoft.com/office/powerpoint/2010/main" val="4115405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A9255A9-E13F-4138-B44E-9BB2A067B798}" type="datetime1">
              <a:rPr lang="en-US" smtClean="0"/>
              <a:pPr>
                <a:defRPr/>
              </a:pPr>
              <a:t>4/6/2023</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en-US"/>
              <a:t>Small Cities CDBG Workshop - January 29, 2014 - Hartford</a:t>
            </a: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70F224C6-2E6F-4EDD-A6FE-4F9143875606}" type="slidenum">
              <a:rPr lang="en-US" smtClean="0"/>
              <a:pPr>
                <a:defRPr/>
              </a:pPr>
              <a:t>‹#›</a:t>
            </a:fld>
            <a:endParaRPr lang="en-US"/>
          </a:p>
        </p:txBody>
      </p:sp>
    </p:spTree>
    <p:extLst>
      <p:ext uri="{BB962C8B-B14F-4D97-AF65-F5344CB8AC3E}">
        <p14:creationId xmlns:p14="http://schemas.microsoft.com/office/powerpoint/2010/main" val="3877047841"/>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DOH.CEPA@ct.gov"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portal.ct.gov/DOH/DOH/Programs/Small-Cities-Progra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DOH.CDBGapps@ct.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4687" y="2362200"/>
            <a:ext cx="8305800" cy="1995268"/>
          </a:xfrm>
        </p:spPr>
        <p:txBody>
          <a:bodyPr>
            <a:normAutofit fontScale="90000"/>
          </a:bodyPr>
          <a:lstStyle/>
          <a:p>
            <a:pPr fontAlgn="auto">
              <a:spcAft>
                <a:spcPts val="0"/>
              </a:spcAft>
              <a:defRPr/>
            </a:pPr>
            <a:r>
              <a:rPr sz="5400" dirty="0">
                <a:solidFill>
                  <a:schemeClr val="tx1"/>
                </a:solidFill>
              </a:rPr>
              <a:t>20</a:t>
            </a:r>
            <a:r>
              <a:rPr lang="en-US" sz="5400" dirty="0">
                <a:solidFill>
                  <a:schemeClr val="tx1"/>
                </a:solidFill>
              </a:rPr>
              <a:t>23</a:t>
            </a:r>
            <a:r>
              <a:rPr sz="5400" dirty="0">
                <a:solidFill>
                  <a:schemeClr val="tx1"/>
                </a:solidFill>
              </a:rPr>
              <a:t> </a:t>
            </a:r>
            <a:r>
              <a:rPr lang="en-US" sz="5400" dirty="0">
                <a:solidFill>
                  <a:schemeClr val="tx1"/>
                </a:solidFill>
              </a:rPr>
              <a:t>Community Development Block Grant (CDBG)</a:t>
            </a:r>
            <a:r>
              <a:rPr sz="5400" dirty="0">
                <a:solidFill>
                  <a:schemeClr val="tx1"/>
                </a:solidFill>
              </a:rPr>
              <a:t> </a:t>
            </a:r>
            <a:br>
              <a:rPr sz="5400" dirty="0">
                <a:solidFill>
                  <a:schemeClr val="tx1"/>
                </a:solidFill>
              </a:rPr>
            </a:br>
            <a:r>
              <a:rPr sz="5400" dirty="0">
                <a:solidFill>
                  <a:schemeClr val="tx1"/>
                </a:solidFill>
              </a:rPr>
              <a:t>Small Cities Application Workshop</a:t>
            </a:r>
          </a:p>
        </p:txBody>
      </p:sp>
      <p:sp>
        <p:nvSpPr>
          <p:cNvPr id="3" name="Subtitle 2"/>
          <p:cNvSpPr>
            <a:spLocks noGrp="1"/>
          </p:cNvSpPr>
          <p:nvPr>
            <p:ph type="subTitle" idx="1"/>
          </p:nvPr>
        </p:nvSpPr>
        <p:spPr>
          <a:xfrm>
            <a:off x="1295400" y="6248400"/>
            <a:ext cx="5638800" cy="533400"/>
          </a:xfrm>
        </p:spPr>
        <p:txBody>
          <a:bodyPr/>
          <a:lstStyle/>
          <a:p>
            <a:pPr fontAlgn="auto">
              <a:spcAft>
                <a:spcPts val="0"/>
              </a:spcAft>
              <a:buFont typeface="Wingdings 2"/>
              <a:buNone/>
              <a:defRPr/>
            </a:pPr>
            <a:r>
              <a:rPr lang="en-US" dirty="0"/>
              <a:t>Program Overview March 28, 2023</a:t>
            </a:r>
          </a:p>
          <a:p>
            <a:pPr fontAlgn="auto">
              <a:spcAft>
                <a:spcPts val="0"/>
              </a:spcAft>
              <a:buFont typeface="Wingdings 2"/>
              <a:buNone/>
              <a:defRPr/>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0" y="0"/>
            <a:ext cx="8229600" cy="685800"/>
          </a:xfrm>
        </p:spPr>
        <p:txBody>
          <a:bodyPr>
            <a:normAutofit/>
          </a:bodyPr>
          <a:lstStyle/>
          <a:p>
            <a:pPr algn="ctr" fontAlgn="auto">
              <a:spcAft>
                <a:spcPts val="0"/>
              </a:spcAft>
              <a:defRPr/>
            </a:pPr>
            <a:r>
              <a:rPr sz="3200" dirty="0">
                <a:solidFill>
                  <a:schemeClr val="tx1"/>
                </a:solidFill>
              </a:rPr>
              <a:t>Program Guidelines &amp; Requirements Cont</a:t>
            </a:r>
            <a:r>
              <a:rPr sz="3200" dirty="0"/>
              <a:t>.</a:t>
            </a:r>
          </a:p>
        </p:txBody>
      </p:sp>
      <p:sp>
        <p:nvSpPr>
          <p:cNvPr id="2" name="Content Placeholder 1"/>
          <p:cNvSpPr>
            <a:spLocks noGrp="1"/>
          </p:cNvSpPr>
          <p:nvPr>
            <p:ph idx="1"/>
          </p:nvPr>
        </p:nvSpPr>
        <p:spPr>
          <a:xfrm>
            <a:off x="152400" y="609600"/>
            <a:ext cx="8433391" cy="6019800"/>
          </a:xfrm>
        </p:spPr>
        <p:txBody>
          <a:bodyPr>
            <a:normAutofit/>
          </a:bodyPr>
          <a:lstStyle/>
          <a:p>
            <a:r>
              <a:rPr lang="en-US" sz="2000" dirty="0"/>
              <a:t>Develop a detailed Walk-Away Policy</a:t>
            </a:r>
          </a:p>
          <a:p>
            <a:pPr lvl="1"/>
            <a:r>
              <a:rPr lang="en-US" sz="1800" dirty="0"/>
              <a:t>$35,000 per housing unit limit, up to $100K per property (if 2 or more units)</a:t>
            </a:r>
          </a:p>
          <a:p>
            <a:pPr lvl="1"/>
            <a:r>
              <a:rPr lang="en-US" sz="1800" dirty="0"/>
              <a:t>DOH consent required if above dollar-threshold and LTV limits with justifications</a:t>
            </a:r>
          </a:p>
          <a:p>
            <a:pPr lvl="2"/>
            <a:r>
              <a:rPr lang="en-US" sz="1600" dirty="0"/>
              <a:t>Requirements for waiver requests are listed in the CDBG Manual</a:t>
            </a:r>
          </a:p>
          <a:p>
            <a:pPr lvl="1"/>
            <a:r>
              <a:rPr lang="en-US" sz="1800" dirty="0"/>
              <a:t>No more lead grants as all costs must be in the form of a loan.</a:t>
            </a:r>
          </a:p>
          <a:p>
            <a:r>
              <a:rPr lang="en-US" sz="2000" dirty="0"/>
              <a:t>Cash Management Methods</a:t>
            </a:r>
          </a:p>
          <a:p>
            <a:pPr lvl="1"/>
            <a:r>
              <a:rPr lang="en-US" sz="1800" dirty="0"/>
              <a:t>Reimbursement method</a:t>
            </a:r>
          </a:p>
          <a:p>
            <a:pPr lvl="1"/>
            <a:r>
              <a:rPr lang="en-US" sz="1800" dirty="0"/>
              <a:t>To save time, Towns are strongly encouraged to pay invoices with local funds and get reimbursed with SC funds later</a:t>
            </a:r>
          </a:p>
          <a:p>
            <a:pPr lvl="1"/>
            <a:r>
              <a:rPr lang="en-US" sz="1800" dirty="0"/>
              <a:t>Project Expenditures Account</a:t>
            </a:r>
          </a:p>
          <a:p>
            <a:r>
              <a:rPr lang="en-US" sz="2000" dirty="0">
                <a:solidFill>
                  <a:srgbClr val="FF0000"/>
                </a:solidFill>
              </a:rPr>
              <a:t>NEW</a:t>
            </a:r>
            <a:r>
              <a:rPr lang="en-US" sz="2000" dirty="0">
                <a:solidFill>
                  <a:srgbClr val="8B8E82"/>
                </a:solidFill>
              </a:rPr>
              <a:t> </a:t>
            </a:r>
            <a:r>
              <a:rPr lang="en-US" sz="2000" dirty="0"/>
              <a:t>The waiver of permits and fees as “leveraged” funds is strongly 		encouraged and will result in bonus points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8323"/>
            <a:ext cx="8229600" cy="1143000"/>
          </a:xfrm>
        </p:spPr>
        <p:txBody>
          <a:bodyPr/>
          <a:lstStyle/>
          <a:p>
            <a:pPr algn="ctr" fontAlgn="auto">
              <a:spcAft>
                <a:spcPts val="0"/>
              </a:spcAft>
              <a:defRPr/>
            </a:pPr>
            <a:r>
              <a:rPr dirty="0">
                <a:solidFill>
                  <a:schemeClr val="tx1"/>
                </a:solidFill>
              </a:rPr>
              <a:t>Reminders</a:t>
            </a:r>
          </a:p>
        </p:txBody>
      </p:sp>
      <p:sp>
        <p:nvSpPr>
          <p:cNvPr id="18434" name="Content Placeholder 2"/>
          <p:cNvSpPr>
            <a:spLocks noGrp="1"/>
          </p:cNvSpPr>
          <p:nvPr>
            <p:ph idx="1"/>
          </p:nvPr>
        </p:nvSpPr>
        <p:spPr>
          <a:xfrm>
            <a:off x="381000" y="762000"/>
            <a:ext cx="8153400" cy="5410200"/>
          </a:xfrm>
        </p:spPr>
        <p:txBody>
          <a:bodyPr>
            <a:normAutofit/>
          </a:bodyPr>
          <a:lstStyle/>
          <a:p>
            <a:r>
              <a:rPr lang="en-US" sz="2400" dirty="0"/>
              <a:t>If you plan to do a survey, you must get permission from DOH prior to doing the survey.  All requests for approval must be submitted to DOH by April 14th.  Late submissions may be reviewed at the discretion of DOH</a:t>
            </a:r>
          </a:p>
          <a:p>
            <a:r>
              <a:rPr lang="en-US" sz="2400" dirty="0"/>
              <a:t>Survey Methodology Handbook that outlines the survey requirements is posted on the Web site in a booklet format for your review</a:t>
            </a:r>
          </a:p>
          <a:p>
            <a:r>
              <a:rPr lang="en-US" sz="2400" dirty="0"/>
              <a:t>Independent surveyor must conduct the surveys</a:t>
            </a:r>
          </a:p>
          <a:p>
            <a:r>
              <a:rPr lang="en-US" sz="2400" dirty="0"/>
              <a:t>The Certification dated April 30, 2023 will be used to determine your program income amounts.  This amount is compared to the info in the application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838200"/>
          </a:xfrm>
        </p:spPr>
        <p:txBody>
          <a:bodyPr/>
          <a:lstStyle/>
          <a:p>
            <a:pPr algn="ctr" fontAlgn="auto">
              <a:spcAft>
                <a:spcPts val="0"/>
              </a:spcAft>
              <a:defRPr/>
            </a:pPr>
            <a:r>
              <a:rPr dirty="0">
                <a:solidFill>
                  <a:schemeClr val="tx1"/>
                </a:solidFill>
              </a:rPr>
              <a:t>Reminders</a:t>
            </a:r>
          </a:p>
        </p:txBody>
      </p:sp>
      <p:sp>
        <p:nvSpPr>
          <p:cNvPr id="19458" name="Content Placeholder 2"/>
          <p:cNvSpPr>
            <a:spLocks noGrp="1"/>
          </p:cNvSpPr>
          <p:nvPr>
            <p:ph idx="1"/>
          </p:nvPr>
        </p:nvSpPr>
        <p:spPr>
          <a:xfrm>
            <a:off x="228600" y="914400"/>
            <a:ext cx="8229600" cy="5638800"/>
          </a:xfrm>
        </p:spPr>
        <p:txBody>
          <a:bodyPr>
            <a:normAutofit fontScale="92500" lnSpcReduction="20000"/>
          </a:bodyPr>
          <a:lstStyle/>
          <a:p>
            <a:pPr marL="0" indent="0">
              <a:buNone/>
            </a:pPr>
            <a:r>
              <a:rPr lang="en-US" sz="2400" dirty="0"/>
              <a:t>Threshold criteria must be met before the application is submitted:</a:t>
            </a:r>
            <a:endParaRPr lang="en-US" sz="2400" i="1" dirty="0"/>
          </a:p>
          <a:p>
            <a:r>
              <a:rPr lang="en-US" sz="2400" dirty="0"/>
              <a:t>Fair Housing Action Plan and Section 3 Plan, </a:t>
            </a:r>
            <a:r>
              <a:rPr lang="en-US" sz="2400" i="1" dirty="0"/>
              <a:t>if applicable</a:t>
            </a:r>
            <a:r>
              <a:rPr lang="en-US" sz="2400" dirty="0"/>
              <a:t>, MUST be submitted as part of the application</a:t>
            </a:r>
          </a:p>
          <a:p>
            <a:r>
              <a:rPr lang="en-US" sz="2400" dirty="0"/>
              <a:t>If you anticipate relocation, please submit a relocation plan for review</a:t>
            </a:r>
          </a:p>
          <a:p>
            <a:r>
              <a:rPr lang="en-US" sz="2400" dirty="0"/>
              <a:t>All payment requests must be at DOH for processing no later than April 30, 2023 to meet the spending threshold requirement.</a:t>
            </a:r>
            <a:endParaRPr lang="en-US" sz="2400" dirty="0">
              <a:solidFill>
                <a:srgbClr val="FF0000"/>
              </a:solidFill>
            </a:endParaRPr>
          </a:p>
          <a:p>
            <a:pPr>
              <a:lnSpc>
                <a:spcPct val="90000"/>
              </a:lnSpc>
            </a:pPr>
            <a:r>
              <a:rPr lang="en-US" sz="2400" dirty="0"/>
              <a:t>Budget Extensions – Must demonstrate a need to extend the budget beyond the initial 2-year deadline.  Extensions will not be granted without adequate reasons.</a:t>
            </a:r>
          </a:p>
          <a:p>
            <a:pPr>
              <a:lnSpc>
                <a:spcPct val="90000"/>
              </a:lnSpc>
            </a:pPr>
            <a:r>
              <a:rPr lang="en-US" sz="2400" dirty="0"/>
              <a:t>Request must be </a:t>
            </a:r>
            <a:r>
              <a:rPr lang="en-US" sz="2400" i="1" dirty="0"/>
              <a:t>prior to the final quarter of the performance period. </a:t>
            </a:r>
          </a:p>
          <a:p>
            <a:pPr>
              <a:lnSpc>
                <a:spcPct val="90000"/>
              </a:lnSpc>
            </a:pPr>
            <a:r>
              <a:rPr lang="en-US" sz="2400" dirty="0">
                <a:solidFill>
                  <a:srgbClr val="FF0000"/>
                </a:solidFill>
              </a:rPr>
              <a:t>NEW </a:t>
            </a:r>
            <a:r>
              <a:rPr lang="en-US" sz="2400" dirty="0"/>
              <a:t>The Town and/or its grant consultant and the subrecipient, if applicable, must attend the Certified Grant Administrator training and obtain certification if it intends to apply for a grant (more on that later)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98143" y="-50800"/>
            <a:ext cx="6347713" cy="1320800"/>
          </a:xfrm>
        </p:spPr>
        <p:txBody>
          <a:bodyPr/>
          <a:lstStyle/>
          <a:p>
            <a:pPr algn="ctr"/>
            <a:r>
              <a:rPr lang="en-US" dirty="0">
                <a:solidFill>
                  <a:schemeClr val="tx1"/>
                </a:solidFill>
              </a:rPr>
              <a:t>Submittals</a:t>
            </a:r>
          </a:p>
        </p:txBody>
      </p:sp>
      <p:sp>
        <p:nvSpPr>
          <p:cNvPr id="2" name="Content Placeholder 1"/>
          <p:cNvSpPr>
            <a:spLocks noGrp="1"/>
          </p:cNvSpPr>
          <p:nvPr>
            <p:ph idx="1"/>
          </p:nvPr>
        </p:nvSpPr>
        <p:spPr>
          <a:xfrm>
            <a:off x="304800" y="762000"/>
            <a:ext cx="8458200" cy="4800600"/>
          </a:xfrm>
        </p:spPr>
        <p:txBody>
          <a:bodyPr>
            <a:normAutofit/>
          </a:bodyPr>
          <a:lstStyle/>
          <a:p>
            <a:r>
              <a:rPr lang="en-US" sz="3200" i="1" dirty="0"/>
              <a:t>Email CEPA Intake Form to </a:t>
            </a:r>
            <a:r>
              <a:rPr lang="en-US" sz="3200" i="1" dirty="0">
                <a:solidFill>
                  <a:srgbClr val="00B0F0"/>
                </a:solidFill>
                <a:hlinkClick r:id="rId2">
                  <a:extLst>
                    <a:ext uri="{A12FA001-AC4F-418D-AE19-62706E023703}">
                      <ahyp:hlinkClr xmlns:ahyp="http://schemas.microsoft.com/office/drawing/2018/hyperlinkcolor" val="tx"/>
                    </a:ext>
                  </a:extLst>
                </a:hlinkClick>
              </a:rPr>
              <a:t>DOH.CEPA@ct.gov</a:t>
            </a:r>
            <a:r>
              <a:rPr lang="en-US" sz="3200" i="1" dirty="0">
                <a:solidFill>
                  <a:srgbClr val="00B0F0"/>
                </a:solidFill>
              </a:rPr>
              <a:t> </a:t>
            </a:r>
            <a:r>
              <a:rPr lang="en-US" sz="3200" i="1" dirty="0"/>
              <a:t>by April 30, 2023</a:t>
            </a:r>
          </a:p>
          <a:p>
            <a:pPr marL="0" indent="0">
              <a:buNone/>
            </a:pPr>
            <a:endParaRPr lang="en-US" sz="3200" i="1" dirty="0"/>
          </a:p>
          <a:p>
            <a:r>
              <a:rPr lang="en-US" sz="3200" i="1" dirty="0"/>
              <a:t>Environmental Review Record </a:t>
            </a:r>
          </a:p>
          <a:p>
            <a:pPr lvl="1" indent="-342900">
              <a:buFont typeface="Wingdings" panose="05000000000000000000" pitchFamily="2" charset="2"/>
              <a:buChar char="Ø"/>
            </a:pPr>
            <a:r>
              <a:rPr lang="en-US" sz="2400" dirty="0"/>
              <a:t>Exempt </a:t>
            </a:r>
          </a:p>
          <a:p>
            <a:pPr lvl="1" indent="-342900">
              <a:buFont typeface="Wingdings" panose="05000000000000000000" pitchFamily="2" charset="2"/>
              <a:buChar char="Ø"/>
            </a:pPr>
            <a:r>
              <a:rPr lang="en-US" sz="2400" dirty="0"/>
              <a:t>Categorically Excluded Not Subject to Part 58.5</a:t>
            </a:r>
          </a:p>
          <a:p>
            <a:pPr marL="0" indent="0">
              <a:buNone/>
            </a:pPr>
            <a:endParaRPr lang="en-US" sz="3600" dirty="0"/>
          </a:p>
          <a:p>
            <a:r>
              <a:rPr lang="en-US" sz="3600" dirty="0"/>
              <a:t>But WHAT about CEST or EA?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fontAlgn="auto">
              <a:spcAft>
                <a:spcPts val="0"/>
              </a:spcAft>
              <a:defRPr/>
            </a:pPr>
            <a:r>
              <a:rPr dirty="0">
                <a:solidFill>
                  <a:schemeClr val="tx1"/>
                </a:solidFill>
              </a:rPr>
              <a:t>Additional Information</a:t>
            </a:r>
          </a:p>
        </p:txBody>
      </p:sp>
      <p:sp>
        <p:nvSpPr>
          <p:cNvPr id="20482" name="Content Placeholder 1"/>
          <p:cNvSpPr>
            <a:spLocks noGrp="1"/>
          </p:cNvSpPr>
          <p:nvPr>
            <p:ph idx="1"/>
          </p:nvPr>
        </p:nvSpPr>
        <p:spPr>
          <a:xfrm>
            <a:off x="457200" y="1270000"/>
            <a:ext cx="7162800" cy="4597400"/>
          </a:xfrm>
        </p:spPr>
        <p:txBody>
          <a:bodyPr>
            <a:normAutofit fontScale="92500" lnSpcReduction="20000"/>
          </a:bodyPr>
          <a:lstStyle/>
          <a:p>
            <a:r>
              <a:rPr lang="en-US" sz="3200" dirty="0">
                <a:hlinkClick r:id="rId2"/>
              </a:rPr>
              <a:t>https://portal.ct.gov/DOH/DOH/Programs/Small-Cities-Program</a:t>
            </a:r>
            <a:endParaRPr lang="en-US" sz="3200" dirty="0"/>
          </a:p>
          <a:p>
            <a:r>
              <a:rPr lang="en-US" sz="3200" dirty="0"/>
              <a:t>Application 2023</a:t>
            </a:r>
          </a:p>
          <a:p>
            <a:r>
              <a:rPr lang="en-US" sz="3200" dirty="0"/>
              <a:t>Handbook</a:t>
            </a:r>
          </a:p>
          <a:p>
            <a:r>
              <a:rPr lang="en-US" sz="3200" dirty="0"/>
              <a:t>Financing Plan &amp; Budget</a:t>
            </a:r>
          </a:p>
          <a:p>
            <a:r>
              <a:rPr lang="en-US" sz="3200" dirty="0"/>
              <a:t>Application Exhibits Checklist</a:t>
            </a:r>
          </a:p>
          <a:p>
            <a:r>
              <a:rPr lang="en-US" sz="3200" dirty="0"/>
              <a:t>Application Exhibits</a:t>
            </a:r>
          </a:p>
          <a:p>
            <a:r>
              <a:rPr lang="en-US" sz="3200" dirty="0"/>
              <a:t>Cost Estimate Budget Forms</a:t>
            </a:r>
          </a:p>
          <a:p>
            <a:r>
              <a:rPr lang="en-US" sz="3200" dirty="0"/>
              <a:t>Survey Methodology</a:t>
            </a:r>
          </a:p>
          <a:p>
            <a:pPr>
              <a:buFont typeface="Wingdings 2" pitchFamily="18" charset="2"/>
              <a:buNone/>
            </a:pPr>
            <a:endParaRPr lang="en-US" sz="3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609600"/>
            <a:ext cx="8534400" cy="1320800"/>
          </a:xfrm>
        </p:spPr>
        <p:txBody>
          <a:bodyPr/>
          <a:lstStyle/>
          <a:p>
            <a:r>
              <a:rPr lang="en-US" dirty="0">
                <a:solidFill>
                  <a:schemeClr val="tx1"/>
                </a:solidFill>
              </a:rPr>
              <a:t>More to come ….</a:t>
            </a:r>
          </a:p>
        </p:txBody>
      </p:sp>
      <p:sp>
        <p:nvSpPr>
          <p:cNvPr id="3" name="Content Placeholder 2"/>
          <p:cNvSpPr>
            <a:spLocks noGrp="1"/>
          </p:cNvSpPr>
          <p:nvPr>
            <p:ph idx="1"/>
          </p:nvPr>
        </p:nvSpPr>
        <p:spPr>
          <a:xfrm>
            <a:off x="381000" y="1371600"/>
            <a:ext cx="7848600" cy="4876800"/>
          </a:xfrm>
        </p:spPr>
        <p:txBody>
          <a:bodyPr/>
          <a:lstStyle/>
          <a:p>
            <a:r>
              <a:rPr lang="en-US" sz="3600" dirty="0"/>
              <a:t>Training Opportunities</a:t>
            </a:r>
          </a:p>
          <a:p>
            <a:pPr lvl="1">
              <a:buFont typeface="Wingdings" panose="05000000000000000000" pitchFamily="2" charset="2"/>
              <a:buChar char="v"/>
            </a:pPr>
            <a:r>
              <a:rPr lang="en-US" sz="3600" dirty="0"/>
              <a:t>2023 Certified Grant Administrator (CGA) Training and Recertification classes</a:t>
            </a:r>
          </a:p>
          <a:p>
            <a:pPr lvl="2">
              <a:buFont typeface="Wingdings" panose="05000000000000000000" pitchFamily="2" charset="2"/>
              <a:buChar char="v"/>
            </a:pPr>
            <a:r>
              <a:rPr lang="en-US" sz="3400" dirty="0"/>
              <a:t>CDBG 101 (Part 1) – Sept. 19-22</a:t>
            </a:r>
          </a:p>
          <a:p>
            <a:pPr lvl="2">
              <a:buFont typeface="Wingdings" panose="05000000000000000000" pitchFamily="2" charset="2"/>
              <a:buChar char="v"/>
            </a:pPr>
            <a:r>
              <a:rPr lang="en-US" sz="3400" dirty="0"/>
              <a:t>CDBG 102 (Part 2) – Oct. 3-5</a:t>
            </a:r>
          </a:p>
          <a:p>
            <a:r>
              <a:rPr lang="en-US" sz="3600" dirty="0"/>
              <a:t>Programmatic Bulletins </a:t>
            </a:r>
          </a:p>
          <a:p>
            <a:endParaRPr lang="en-US" dirty="0"/>
          </a:p>
        </p:txBody>
      </p:sp>
    </p:spTree>
    <p:extLst>
      <p:ext uri="{BB962C8B-B14F-4D97-AF65-F5344CB8AC3E}">
        <p14:creationId xmlns:p14="http://schemas.microsoft.com/office/powerpoint/2010/main" val="531766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457200" y="1600200"/>
            <a:ext cx="8229600" cy="4572000"/>
          </a:xfrm>
        </p:spPr>
        <p:txBody>
          <a:bodyPr/>
          <a:lstStyle/>
          <a:p>
            <a:pPr>
              <a:buFont typeface="Wingdings 2" pitchFamily="18" charset="2"/>
              <a:buNone/>
            </a:pPr>
            <a:r>
              <a:rPr lang="en-US" dirty="0"/>
              <a:t>    </a:t>
            </a:r>
          </a:p>
          <a:p>
            <a:endParaRPr lang="en-US" dirty="0"/>
          </a:p>
        </p:txBody>
      </p:sp>
      <p:pic>
        <p:nvPicPr>
          <p:cNvPr id="3" name="Picture 2"/>
          <p:cNvPicPr>
            <a:picLocks noChangeAspect="1"/>
          </p:cNvPicPr>
          <p:nvPr/>
        </p:nvPicPr>
        <p:blipFill>
          <a:blip r:embed="rId2"/>
          <a:stretch>
            <a:fillRect/>
          </a:stretch>
        </p:blipFill>
        <p:spPr>
          <a:xfrm>
            <a:off x="381000" y="1089836"/>
            <a:ext cx="8382000" cy="430434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91414"/>
            <a:ext cx="6377940" cy="1293028"/>
          </a:xfrm>
        </p:spPr>
        <p:txBody>
          <a:bodyPr/>
          <a:lstStyle/>
          <a:p>
            <a:pPr algn="ctr" fontAlgn="auto">
              <a:spcAft>
                <a:spcPts val="0"/>
              </a:spcAft>
              <a:defRPr/>
            </a:pPr>
            <a:r>
              <a:rPr dirty="0">
                <a:solidFill>
                  <a:schemeClr val="tx1"/>
                </a:solidFill>
              </a:rPr>
              <a:t>20</a:t>
            </a:r>
            <a:r>
              <a:rPr lang="en-US" dirty="0">
                <a:solidFill>
                  <a:schemeClr val="tx1"/>
                </a:solidFill>
              </a:rPr>
              <a:t>23</a:t>
            </a:r>
            <a:r>
              <a:rPr dirty="0">
                <a:solidFill>
                  <a:schemeClr val="tx1"/>
                </a:solidFill>
              </a:rPr>
              <a:t> </a:t>
            </a:r>
            <a:r>
              <a:rPr lang="en-US" dirty="0">
                <a:solidFill>
                  <a:schemeClr val="tx1"/>
                </a:solidFill>
              </a:rPr>
              <a:t>CDBG </a:t>
            </a:r>
            <a:r>
              <a:rPr dirty="0">
                <a:solidFill>
                  <a:schemeClr val="tx1"/>
                </a:solidFill>
              </a:rPr>
              <a:t>Funding </a:t>
            </a:r>
          </a:p>
        </p:txBody>
      </p:sp>
      <p:sp>
        <p:nvSpPr>
          <p:cNvPr id="8195" name="Rectangle 2"/>
          <p:cNvSpPr>
            <a:spLocks noChangeArrowheads="1"/>
          </p:cNvSpPr>
          <p:nvPr/>
        </p:nvSpPr>
        <p:spPr bwMode="auto">
          <a:xfrm>
            <a:off x="381000" y="1346342"/>
            <a:ext cx="8458200" cy="4524315"/>
          </a:xfrm>
          <a:prstGeom prst="rect">
            <a:avLst/>
          </a:prstGeom>
          <a:noFill/>
          <a:ln w="9525">
            <a:noFill/>
            <a:miter lim="800000"/>
            <a:headEnd/>
            <a:tailEnd/>
          </a:ln>
        </p:spPr>
        <p:txBody>
          <a:bodyPr wrap="square">
            <a:spAutoFit/>
          </a:bodyPr>
          <a:lstStyle/>
          <a:p>
            <a:pPr marL="457200" indent="-457200">
              <a:buFont typeface="Arial" panose="020B0604020202020204" pitchFamily="34" charset="0"/>
              <a:buChar char="•"/>
            </a:pPr>
            <a:r>
              <a:rPr lang="en-US" sz="3600" dirty="0">
                <a:latin typeface="Trebuchet MS" panose="020B0603020202020204" pitchFamily="34" charset="0"/>
              </a:rPr>
              <a:t>Funding Available for  FY 2023-2024 approximately $13.9 million</a:t>
            </a:r>
          </a:p>
          <a:p>
            <a:pPr marL="457200" indent="-457200">
              <a:buFont typeface="Arial" panose="020B0604020202020204" pitchFamily="34" charset="0"/>
              <a:buChar char="•"/>
            </a:pPr>
            <a:r>
              <a:rPr lang="en-US" sz="3600" dirty="0">
                <a:latin typeface="Trebuchet MS" panose="020B0603020202020204" pitchFamily="34" charset="0"/>
              </a:rPr>
              <a:t>The amount available to fund projects will be approximately $13.4 million</a:t>
            </a:r>
          </a:p>
          <a:p>
            <a:pPr marL="457200" indent="-457200">
              <a:buFont typeface="Arial" panose="020B0604020202020204" pitchFamily="34" charset="0"/>
              <a:buChar char="•"/>
            </a:pPr>
            <a:r>
              <a:rPr lang="en-US" sz="3600" dirty="0">
                <a:latin typeface="Trebuchet MS" panose="020B0603020202020204" pitchFamily="34" charset="0"/>
              </a:rPr>
              <a:t>The above funding amounts will change based on the final HUD allocations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dirty="0">
                <a:solidFill>
                  <a:schemeClr val="tx1"/>
                </a:solidFill>
              </a:rPr>
              <a:t>Application Requirements</a:t>
            </a:r>
          </a:p>
        </p:txBody>
      </p:sp>
      <p:sp>
        <p:nvSpPr>
          <p:cNvPr id="3" name="Content Placeholder 2"/>
          <p:cNvSpPr>
            <a:spLocks noGrp="1"/>
          </p:cNvSpPr>
          <p:nvPr>
            <p:ph idx="1"/>
          </p:nvPr>
        </p:nvSpPr>
        <p:spPr>
          <a:xfrm>
            <a:off x="609598" y="1447800"/>
            <a:ext cx="8153402" cy="4800600"/>
          </a:xfrm>
        </p:spPr>
        <p:txBody>
          <a:bodyPr>
            <a:normAutofit lnSpcReduction="10000"/>
          </a:bodyPr>
          <a:lstStyle/>
          <a:p>
            <a:pPr marL="274320" indent="-274320" fontAlgn="auto">
              <a:spcAft>
                <a:spcPts val="0"/>
              </a:spcAft>
              <a:buFont typeface="Wingdings 2"/>
              <a:buChar char=""/>
              <a:defRPr/>
            </a:pPr>
            <a:r>
              <a:rPr lang="en-US" sz="2800" b="1" dirty="0"/>
              <a:t>Due Date</a:t>
            </a:r>
            <a:r>
              <a:rPr lang="en-US" sz="2800" dirty="0"/>
              <a:t>: by </a:t>
            </a:r>
            <a:r>
              <a:rPr lang="en-US" sz="2800" b="1" u="sng" dirty="0"/>
              <a:t>May 31, 2023</a:t>
            </a:r>
            <a:endParaRPr lang="en-US" sz="2800" dirty="0"/>
          </a:p>
          <a:p>
            <a:pPr marL="274320" indent="-274320" fontAlgn="auto">
              <a:spcAft>
                <a:spcPts val="0"/>
              </a:spcAft>
              <a:buFont typeface="Wingdings 2"/>
              <a:buChar char=""/>
              <a:defRPr/>
            </a:pPr>
            <a:r>
              <a:rPr lang="en-US" sz="2800" b="1" dirty="0"/>
              <a:t>Time:</a:t>
            </a:r>
            <a:r>
              <a:rPr lang="en-US" sz="2800" dirty="0"/>
              <a:t>  No Later than </a:t>
            </a:r>
            <a:r>
              <a:rPr lang="en-US" sz="2800" b="1" u="sng" dirty="0"/>
              <a:t>11:59 pm</a:t>
            </a:r>
          </a:p>
          <a:p>
            <a:pPr marL="274320" indent="-274320" fontAlgn="auto">
              <a:spcAft>
                <a:spcPts val="0"/>
              </a:spcAft>
              <a:buFont typeface="Wingdings 2"/>
              <a:buChar char=""/>
              <a:defRPr/>
            </a:pPr>
            <a:endParaRPr lang="en-US" sz="2400" dirty="0"/>
          </a:p>
          <a:p>
            <a:pPr marL="274320" indent="-274320" fontAlgn="auto">
              <a:spcAft>
                <a:spcPts val="0"/>
              </a:spcAft>
              <a:buFont typeface="Wingdings 2"/>
              <a:buChar char=""/>
              <a:defRPr/>
            </a:pPr>
            <a:r>
              <a:rPr lang="en-US" sz="2800" dirty="0"/>
              <a:t>Submit application via the CHFA ShareFile system (main webpage and login credentials will be provided)</a:t>
            </a:r>
          </a:p>
          <a:p>
            <a:pPr marL="274320" indent="-274320" fontAlgn="auto">
              <a:spcAft>
                <a:spcPts val="0"/>
              </a:spcAft>
              <a:buFont typeface="Wingdings 2"/>
              <a:buChar char=""/>
              <a:defRPr/>
            </a:pPr>
            <a:r>
              <a:rPr lang="en-US" sz="2800" dirty="0"/>
              <a:t>Electronic submission will be made available after the Intent to Apply</a:t>
            </a:r>
          </a:p>
          <a:p>
            <a:pPr marL="274320" indent="-274320" fontAlgn="auto">
              <a:spcAft>
                <a:spcPts val="0"/>
              </a:spcAft>
              <a:buFont typeface="Wingdings 2"/>
              <a:buChar char=""/>
              <a:defRPr/>
            </a:pPr>
            <a:r>
              <a:rPr lang="en-US" sz="2800" dirty="0"/>
              <a:t>DOH WILL NOT accept applications or additional information after May 31 at 11:59 pm</a:t>
            </a:r>
          </a:p>
          <a:p>
            <a:pPr marL="274320" indent="-274320" fontAlgn="auto">
              <a:spcAft>
                <a:spcPts val="0"/>
              </a:spcAft>
              <a:buFont typeface="Wingdings 2"/>
              <a:buNone/>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53586"/>
            <a:ext cx="6377940" cy="1293028"/>
          </a:xfrm>
        </p:spPr>
        <p:txBody>
          <a:bodyPr/>
          <a:lstStyle/>
          <a:p>
            <a:pPr algn="ctr" fontAlgn="auto">
              <a:spcAft>
                <a:spcPts val="0"/>
              </a:spcAft>
              <a:defRPr/>
            </a:pPr>
            <a:r>
              <a:rPr dirty="0">
                <a:solidFill>
                  <a:schemeClr val="tx1"/>
                </a:solidFill>
              </a:rPr>
              <a:t>Intent to Apply Email</a:t>
            </a:r>
          </a:p>
        </p:txBody>
      </p:sp>
      <p:sp>
        <p:nvSpPr>
          <p:cNvPr id="3" name="Content Placeholder 2"/>
          <p:cNvSpPr>
            <a:spLocks noGrp="1"/>
          </p:cNvSpPr>
          <p:nvPr>
            <p:ph idx="1"/>
          </p:nvPr>
        </p:nvSpPr>
        <p:spPr>
          <a:xfrm>
            <a:off x="304800" y="1698523"/>
            <a:ext cx="8458200" cy="3856037"/>
          </a:xfrm>
        </p:spPr>
        <p:txBody>
          <a:bodyPr>
            <a:normAutofit/>
          </a:bodyPr>
          <a:lstStyle/>
          <a:p>
            <a:pPr marL="274320" indent="-274320" fontAlgn="auto">
              <a:spcAft>
                <a:spcPts val="0"/>
              </a:spcAft>
              <a:buFont typeface="Wingdings 2"/>
              <a:buChar char=""/>
              <a:defRPr/>
            </a:pPr>
            <a:r>
              <a:rPr lang="en-US" sz="3500" dirty="0"/>
              <a:t>Please email your </a:t>
            </a:r>
            <a:r>
              <a:rPr lang="en-US" sz="3000" dirty="0"/>
              <a:t>Intent to Apply to </a:t>
            </a:r>
            <a:r>
              <a:rPr lang="en-US" sz="3000" dirty="0">
                <a:hlinkClick r:id="rId2"/>
              </a:rPr>
              <a:t>DOH.CDBGapps@ct.gov</a:t>
            </a:r>
            <a:r>
              <a:rPr lang="en-US" sz="3000" dirty="0"/>
              <a:t> by Sunday, April 30, 2023</a:t>
            </a:r>
          </a:p>
          <a:p>
            <a:pPr marL="274320" indent="-274320" fontAlgn="auto">
              <a:spcAft>
                <a:spcPts val="0"/>
              </a:spcAft>
              <a:buFont typeface="Wingdings 2"/>
              <a:buChar char=""/>
              <a:defRPr/>
            </a:pPr>
            <a:r>
              <a:rPr lang="en-US" sz="3000" dirty="0"/>
              <a:t>Basic information required is the proposed project, project amount, and whether or not you have or plan to hire a consultant – </a:t>
            </a:r>
            <a:r>
              <a:rPr lang="en-US" sz="3000" u="sng" dirty="0"/>
              <a:t>Must use the format provided in the next slide</a:t>
            </a:r>
          </a:p>
        </p:txBody>
      </p:sp>
      <p:pic>
        <p:nvPicPr>
          <p:cNvPr id="4" name="Picture 3"/>
          <p:cNvPicPr>
            <a:picLocks noChangeAspect="1"/>
          </p:cNvPicPr>
          <p:nvPr/>
        </p:nvPicPr>
        <p:blipFill rotWithShape="1">
          <a:blip r:embed="rId3"/>
          <a:srcRect b="10784"/>
          <a:stretch/>
        </p:blipFill>
        <p:spPr>
          <a:xfrm>
            <a:off x="6915952" y="-2458"/>
            <a:ext cx="2228047" cy="159716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30972"/>
            <a:ext cx="8686800" cy="1293028"/>
          </a:xfrm>
        </p:spPr>
        <p:txBody>
          <a:bodyPr/>
          <a:lstStyle/>
          <a:p>
            <a:pPr fontAlgn="auto">
              <a:spcAft>
                <a:spcPts val="0"/>
              </a:spcAft>
              <a:defRPr/>
            </a:pPr>
            <a:r>
              <a:rPr dirty="0">
                <a:solidFill>
                  <a:schemeClr val="tx1"/>
                </a:solidFill>
              </a:rPr>
              <a:t>INTENT TO APPLY EMAIL SAMPLE</a:t>
            </a:r>
          </a:p>
        </p:txBody>
      </p:sp>
      <p:sp>
        <p:nvSpPr>
          <p:cNvPr id="3" name="Content Placeholder 2"/>
          <p:cNvSpPr>
            <a:spLocks noGrp="1"/>
          </p:cNvSpPr>
          <p:nvPr>
            <p:ph idx="1"/>
          </p:nvPr>
        </p:nvSpPr>
        <p:spPr>
          <a:xfrm>
            <a:off x="304799" y="990600"/>
            <a:ext cx="8052619" cy="5334000"/>
          </a:xfrm>
        </p:spPr>
        <p:txBody>
          <a:bodyPr>
            <a:normAutofit fontScale="92500" lnSpcReduction="20000"/>
          </a:bodyPr>
          <a:lstStyle/>
          <a:p>
            <a:pPr marL="0" indent="0" fontAlgn="auto">
              <a:lnSpc>
                <a:spcPct val="80000"/>
              </a:lnSpc>
              <a:spcAft>
                <a:spcPts val="0"/>
              </a:spcAft>
              <a:buNone/>
              <a:defRPr/>
            </a:pPr>
            <a:r>
              <a:rPr lang="en-US" dirty="0"/>
              <a:t>The Town of </a:t>
            </a:r>
            <a:r>
              <a:rPr lang="en-US" b="1" dirty="0">
                <a:solidFill>
                  <a:schemeClr val="accent5">
                    <a:lumMod val="75000"/>
                  </a:schemeClr>
                </a:solidFill>
              </a:rPr>
              <a:t>Neverland</a:t>
            </a:r>
            <a:r>
              <a:rPr lang="en-US" dirty="0"/>
              <a:t> intends to submit a Small Cities Application for the 2023 application round.  </a:t>
            </a:r>
          </a:p>
          <a:p>
            <a:pPr marL="0" indent="0" fontAlgn="auto">
              <a:lnSpc>
                <a:spcPct val="80000"/>
              </a:lnSpc>
              <a:spcAft>
                <a:spcPts val="0"/>
              </a:spcAft>
              <a:buNone/>
              <a:defRPr/>
            </a:pPr>
            <a:endParaRPr lang="en-US" dirty="0"/>
          </a:p>
          <a:p>
            <a:pPr marL="0" indent="0" fontAlgn="auto">
              <a:lnSpc>
                <a:spcPct val="80000"/>
              </a:lnSpc>
              <a:spcAft>
                <a:spcPts val="0"/>
              </a:spcAft>
              <a:buNone/>
              <a:defRPr/>
            </a:pPr>
            <a:r>
              <a:rPr lang="en-US" dirty="0"/>
              <a:t>The proposed project description:   </a:t>
            </a:r>
            <a:r>
              <a:rPr lang="en-US" b="1" dirty="0">
                <a:solidFill>
                  <a:schemeClr val="accent5">
                    <a:lumMod val="75000"/>
                  </a:schemeClr>
                </a:solidFill>
              </a:rPr>
              <a:t>Neverland Multifamily Housing Rehab (OR) Infrastructure on Main St. &amp; First Ave. (OR) Senior Center Rehab located on Potter Lane.</a:t>
            </a:r>
          </a:p>
          <a:p>
            <a:pPr marL="0" indent="0">
              <a:lnSpc>
                <a:spcPct val="80000"/>
              </a:lnSpc>
              <a:buNone/>
              <a:defRPr/>
            </a:pPr>
            <a:r>
              <a:rPr lang="en-US" sz="1900" b="1" dirty="0">
                <a:solidFill>
                  <a:schemeClr val="tx1">
                    <a:lumMod val="50000"/>
                    <a:lumOff val="50000"/>
                  </a:schemeClr>
                </a:solidFill>
              </a:rPr>
              <a:t>ERR/EA Phase I: List all potential toxins and/or contaminants presumed onsite for testing?    Lead     Radon    Asbestos     Mold</a:t>
            </a:r>
          </a:p>
          <a:p>
            <a:pPr marL="0" indent="0" fontAlgn="auto">
              <a:lnSpc>
                <a:spcPct val="80000"/>
              </a:lnSpc>
              <a:spcAft>
                <a:spcPts val="0"/>
              </a:spcAft>
              <a:buNone/>
              <a:defRPr/>
            </a:pPr>
            <a:endParaRPr lang="en-US" sz="1900" b="1" dirty="0">
              <a:solidFill>
                <a:schemeClr val="tx1">
                  <a:lumMod val="50000"/>
                  <a:lumOff val="50000"/>
                </a:schemeClr>
              </a:solidFill>
            </a:endParaRPr>
          </a:p>
          <a:p>
            <a:pPr marL="0" indent="0" fontAlgn="auto">
              <a:lnSpc>
                <a:spcPct val="80000"/>
              </a:lnSpc>
              <a:spcAft>
                <a:spcPts val="0"/>
              </a:spcAft>
              <a:buNone/>
              <a:defRPr/>
            </a:pPr>
            <a:r>
              <a:rPr lang="en-US" dirty="0"/>
              <a:t>The town will submit an application in the amount of: </a:t>
            </a:r>
            <a:r>
              <a:rPr lang="en-US" b="1" u="sng" dirty="0">
                <a:solidFill>
                  <a:srgbClr val="7030A0"/>
                </a:solidFill>
              </a:rPr>
              <a:t>$300,000</a:t>
            </a:r>
            <a:endParaRPr lang="en-US" dirty="0"/>
          </a:p>
          <a:p>
            <a:pPr marL="0" indent="0" fontAlgn="auto">
              <a:lnSpc>
                <a:spcPct val="80000"/>
              </a:lnSpc>
              <a:spcAft>
                <a:spcPts val="0"/>
              </a:spcAft>
              <a:buNone/>
              <a:defRPr/>
            </a:pPr>
            <a:r>
              <a:rPr lang="en-US" dirty="0"/>
              <a:t>The town plans to advertise for a consultant ______Yes      ______  No </a:t>
            </a:r>
          </a:p>
          <a:p>
            <a:pPr marL="0" indent="0" fontAlgn="auto">
              <a:lnSpc>
                <a:spcPct val="80000"/>
              </a:lnSpc>
              <a:spcAft>
                <a:spcPts val="0"/>
              </a:spcAft>
              <a:buNone/>
              <a:defRPr/>
            </a:pPr>
            <a:r>
              <a:rPr lang="en-US" dirty="0"/>
              <a:t>If consultant is in place, please indicate name of firm:    </a:t>
            </a:r>
            <a:r>
              <a:rPr lang="en-US" b="1" u="sng" dirty="0">
                <a:solidFill>
                  <a:srgbClr val="7030A0"/>
                </a:solidFill>
              </a:rPr>
              <a:t>XYZ Consultant</a:t>
            </a:r>
            <a:r>
              <a:rPr lang="en-US" b="1" u="sng" dirty="0"/>
              <a:t>    </a:t>
            </a:r>
            <a:endParaRPr lang="en-US" dirty="0"/>
          </a:p>
          <a:p>
            <a:pPr marL="0" indent="0" fontAlgn="auto">
              <a:lnSpc>
                <a:spcPct val="80000"/>
              </a:lnSpc>
              <a:spcAft>
                <a:spcPts val="0"/>
              </a:spcAft>
              <a:buNone/>
              <a:defRPr/>
            </a:pPr>
            <a:r>
              <a:rPr lang="en-US" dirty="0"/>
              <a:t>Town CEO: __________________________     Date ________________</a:t>
            </a:r>
          </a:p>
          <a:p>
            <a:pPr marL="0" indent="0" fontAlgn="auto">
              <a:lnSpc>
                <a:spcPct val="80000"/>
              </a:lnSpc>
              <a:spcAft>
                <a:spcPts val="0"/>
              </a:spcAft>
              <a:buNone/>
              <a:defRPr/>
            </a:pPr>
            <a:r>
              <a:rPr lang="en-US" dirty="0"/>
              <a:t>Phone:_____________________	Email: ____________________________</a:t>
            </a:r>
          </a:p>
          <a:p>
            <a:pPr marL="0" indent="0" fontAlgn="auto">
              <a:lnSpc>
                <a:spcPct val="80000"/>
              </a:lnSpc>
              <a:spcAft>
                <a:spcPts val="0"/>
              </a:spcAft>
              <a:buNone/>
              <a:defRPr/>
            </a:pPr>
            <a:r>
              <a:rPr lang="en-US" dirty="0"/>
              <a:t>Address: _________________________________________________</a:t>
            </a:r>
          </a:p>
          <a:p>
            <a:pPr marL="0" indent="0">
              <a:lnSpc>
                <a:spcPct val="80000"/>
              </a:lnSpc>
              <a:buNone/>
              <a:defRPr/>
            </a:pPr>
            <a:r>
              <a:rPr lang="en-US" dirty="0"/>
              <a:t>	</a:t>
            </a:r>
            <a:r>
              <a:rPr lang="en-US" sz="1500" dirty="0"/>
              <a:t>		Street			Town/City	Zip</a:t>
            </a:r>
          </a:p>
          <a:p>
            <a:pPr marL="0" indent="0" fontAlgn="auto">
              <a:lnSpc>
                <a:spcPct val="80000"/>
              </a:lnSpc>
              <a:spcAft>
                <a:spcPts val="0"/>
              </a:spcAft>
              <a:buNone/>
              <a:defRPr/>
            </a:pPr>
            <a:endParaRPr lang="en-US" b="1" dirty="0"/>
          </a:p>
          <a:p>
            <a:pPr marL="0" indent="0" fontAlgn="auto">
              <a:lnSpc>
                <a:spcPct val="80000"/>
              </a:lnSpc>
              <a:spcAft>
                <a:spcPts val="0"/>
              </a:spcAft>
              <a:buNone/>
              <a:defRPr/>
            </a:pPr>
            <a:r>
              <a:rPr lang="en-US" b="1" i="1" dirty="0"/>
              <a:t>Please note that all proposed projects must meet the eligibility and national objective criteria. </a:t>
            </a:r>
          </a:p>
          <a:p>
            <a:pPr marL="0" indent="0" fontAlgn="auto">
              <a:lnSpc>
                <a:spcPct val="80000"/>
              </a:lnSpc>
              <a:spcAft>
                <a:spcPts val="0"/>
              </a:spcAft>
              <a:buNone/>
              <a:defRPr/>
            </a:pPr>
            <a:r>
              <a:rPr lang="en-US" b="1" i="1" dirty="0"/>
              <a:t>It is understood that this project could change by the time applications are submitted.</a:t>
            </a:r>
          </a:p>
          <a:p>
            <a:pPr marL="274320" indent="-274320" fontAlgn="auto">
              <a:spcAft>
                <a:spcPts val="0"/>
              </a:spcAft>
              <a:buFont typeface="Wingdings 2"/>
              <a:buChar char=""/>
              <a:defRPr/>
            </a:pPr>
            <a:endParaRPr lang="en-US" dirty="0"/>
          </a:p>
        </p:txBody>
      </p:sp>
      <p:sp>
        <p:nvSpPr>
          <p:cNvPr id="4" name="Rectangle 3">
            <a:extLst>
              <a:ext uri="{FF2B5EF4-FFF2-40B4-BE49-F238E27FC236}">
                <a16:creationId xmlns:a16="http://schemas.microsoft.com/office/drawing/2014/main" id="{A2EB2519-14DF-455F-AD96-B1A91C26EF01}"/>
              </a:ext>
            </a:extLst>
          </p:cNvPr>
          <p:cNvSpPr/>
          <p:nvPr/>
        </p:nvSpPr>
        <p:spPr>
          <a:xfrm flipV="1">
            <a:off x="2362199" y="2514600"/>
            <a:ext cx="152399"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A8D196D-D3F8-4142-84F1-D640EA037387}"/>
              </a:ext>
            </a:extLst>
          </p:cNvPr>
          <p:cNvSpPr/>
          <p:nvPr/>
        </p:nvSpPr>
        <p:spPr>
          <a:xfrm flipV="1">
            <a:off x="3200400" y="2511287"/>
            <a:ext cx="152399"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B7BD83F-BE0D-43B7-92A0-E78D32AE0EAB}"/>
              </a:ext>
            </a:extLst>
          </p:cNvPr>
          <p:cNvSpPr/>
          <p:nvPr/>
        </p:nvSpPr>
        <p:spPr>
          <a:xfrm flipV="1">
            <a:off x="4178709" y="2511287"/>
            <a:ext cx="152399"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787C76-9E7E-4504-B223-4C20EE1C4E0A}"/>
              </a:ext>
            </a:extLst>
          </p:cNvPr>
          <p:cNvSpPr/>
          <p:nvPr/>
        </p:nvSpPr>
        <p:spPr>
          <a:xfrm flipV="1">
            <a:off x="5410199" y="2511287"/>
            <a:ext cx="152399"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229601" cy="6019800"/>
          </a:xfrm>
        </p:spPr>
        <p:txBody>
          <a:bodyPr>
            <a:noAutofit/>
          </a:bodyPr>
          <a:lstStyle/>
          <a:p>
            <a:pPr algn="ctr"/>
            <a:r>
              <a:rPr lang="en-US" sz="4000" dirty="0">
                <a:solidFill>
                  <a:schemeClr val="tx1"/>
                </a:solidFill>
              </a:rPr>
              <a:t>The Connecticut Housing Finance Authority (CHFA)</a:t>
            </a:r>
            <a:br>
              <a:rPr lang="en-US" sz="4000" dirty="0">
                <a:solidFill>
                  <a:schemeClr val="tx1"/>
                </a:solidFill>
              </a:rPr>
            </a:br>
            <a:r>
              <a:rPr lang="en-US" sz="4000" dirty="0">
                <a:solidFill>
                  <a:schemeClr val="tx1"/>
                </a:solidFill>
              </a:rPr>
              <a:t>in conjunction with the Connecticut Dept. of Housing (DOH)</a:t>
            </a:r>
            <a:br>
              <a:rPr lang="en-US" sz="4000" dirty="0">
                <a:solidFill>
                  <a:schemeClr val="tx1"/>
                </a:solidFill>
              </a:rPr>
            </a:br>
            <a:r>
              <a:rPr lang="en-US" sz="4000" dirty="0">
                <a:solidFill>
                  <a:schemeClr val="tx1"/>
                </a:solidFill>
              </a:rPr>
              <a:t>encourages Municipalities and Housing Authorities to partner to address the  </a:t>
            </a:r>
            <a:br>
              <a:rPr lang="en-US" sz="4000" dirty="0">
                <a:solidFill>
                  <a:schemeClr val="tx1"/>
                </a:solidFill>
              </a:rPr>
            </a:br>
            <a:r>
              <a:rPr lang="en-US" sz="4000" dirty="0">
                <a:solidFill>
                  <a:schemeClr val="tx1"/>
                </a:solidFill>
              </a:rPr>
              <a:t>needs of our </a:t>
            </a:r>
            <a:br>
              <a:rPr lang="en-US" sz="4000" dirty="0">
                <a:solidFill>
                  <a:schemeClr val="tx1"/>
                </a:solidFill>
              </a:rPr>
            </a:br>
            <a:r>
              <a:rPr lang="en-US" sz="4000" dirty="0">
                <a:solidFill>
                  <a:schemeClr val="tx1"/>
                </a:solidFill>
              </a:rPr>
              <a:t>State-Sponsored Housing Portfolio</a:t>
            </a:r>
          </a:p>
        </p:txBody>
      </p:sp>
    </p:spTree>
    <p:extLst>
      <p:ext uri="{BB962C8B-B14F-4D97-AF65-F5344CB8AC3E}">
        <p14:creationId xmlns:p14="http://schemas.microsoft.com/office/powerpoint/2010/main" val="190264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2" y="248178"/>
            <a:ext cx="6377940" cy="1293028"/>
          </a:xfrm>
        </p:spPr>
        <p:txBody>
          <a:bodyPr/>
          <a:lstStyle/>
          <a:p>
            <a:pPr algn="r" fontAlgn="auto">
              <a:spcAft>
                <a:spcPts val="0"/>
              </a:spcAft>
              <a:defRPr/>
            </a:pPr>
            <a:r>
              <a:rPr dirty="0">
                <a:solidFill>
                  <a:schemeClr val="tx1"/>
                </a:solidFill>
              </a:rPr>
              <a:t>Spending Thresholds</a:t>
            </a:r>
          </a:p>
        </p:txBody>
      </p:sp>
      <p:sp>
        <p:nvSpPr>
          <p:cNvPr id="13315" name="Content Placeholder 2"/>
          <p:cNvSpPr>
            <a:spLocks noGrp="1"/>
          </p:cNvSpPr>
          <p:nvPr>
            <p:ph sz="half" idx="1"/>
          </p:nvPr>
        </p:nvSpPr>
        <p:spPr>
          <a:xfrm>
            <a:off x="457200" y="1524000"/>
            <a:ext cx="8229600" cy="4648200"/>
          </a:xfrm>
        </p:spPr>
        <p:txBody>
          <a:bodyPr>
            <a:noAutofit/>
          </a:bodyPr>
          <a:lstStyle/>
          <a:p>
            <a:pPr>
              <a:buFont typeface="Wingdings" panose="05000000000000000000" pitchFamily="2" charset="2"/>
              <a:buChar char="§"/>
            </a:pPr>
            <a:r>
              <a:rPr lang="en-US" sz="2000" dirty="0"/>
              <a:t>2022 Grants – Blanket Program Waiver </a:t>
            </a:r>
          </a:p>
          <a:p>
            <a:pPr>
              <a:buFont typeface="Wingdings" panose="05000000000000000000" pitchFamily="2" charset="2"/>
              <a:buChar char="§"/>
            </a:pPr>
            <a:r>
              <a:rPr lang="en-US" sz="2000" dirty="0"/>
              <a:t>2021 Grants – 50% expended by April 30, 2023</a:t>
            </a:r>
          </a:p>
          <a:p>
            <a:pPr>
              <a:buFont typeface="Wingdings" panose="05000000000000000000" pitchFamily="2" charset="2"/>
              <a:buChar char="§"/>
            </a:pPr>
            <a:r>
              <a:rPr lang="en-US" sz="2000" dirty="0"/>
              <a:t>2020 Grants – 100% expended and have a Pre-Closeout Certificate and Final</a:t>
            </a:r>
            <a:r>
              <a:rPr lang="en-US" sz="2000" dirty="0">
                <a:solidFill>
                  <a:prstClr val="black">
                    <a:lumMod val="75000"/>
                    <a:lumOff val="25000"/>
                  </a:prstClr>
                </a:solidFill>
              </a:rPr>
              <a:t> Semi-Annual</a:t>
            </a:r>
            <a:r>
              <a:rPr lang="en-US" sz="2000" dirty="0"/>
              <a:t> Progress Report by April 30, 2023</a:t>
            </a:r>
          </a:p>
          <a:p>
            <a:pPr>
              <a:buFont typeface="Wingdings" panose="05000000000000000000" pitchFamily="2" charset="2"/>
              <a:buChar char="§"/>
            </a:pPr>
            <a:r>
              <a:rPr lang="en-US" sz="2000" dirty="0">
                <a:solidFill>
                  <a:srgbClr val="FF0000"/>
                </a:solidFill>
              </a:rPr>
              <a:t>NEW </a:t>
            </a:r>
            <a:r>
              <a:rPr lang="en-US" sz="2000" dirty="0"/>
              <a:t>If you intend to apply for 2023 and a prior grant was identified for Express Closeout and you have not complied or your submission is incomplete after April 30, 2023, your application will </a:t>
            </a:r>
            <a:r>
              <a:rPr lang="en-US" sz="2000" u="sng" dirty="0"/>
              <a:t>not</a:t>
            </a:r>
            <a:r>
              <a:rPr lang="en-US" sz="2000" dirty="0"/>
              <a:t> be scored</a:t>
            </a:r>
          </a:p>
          <a:p>
            <a:pPr>
              <a:buFont typeface="Wingdings" panose="05000000000000000000" pitchFamily="2" charset="2"/>
              <a:buChar char="§"/>
            </a:pPr>
            <a:r>
              <a:rPr lang="en-US" sz="2000" dirty="0"/>
              <a:t>No more than 2 open grants allowed per applicant</a:t>
            </a:r>
          </a:p>
          <a:p>
            <a:pPr>
              <a:buFont typeface="Wingdings" panose="05000000000000000000" pitchFamily="2" charset="2"/>
              <a:buChar char="§"/>
            </a:pPr>
            <a:r>
              <a:rPr lang="en-US" sz="2000" dirty="0"/>
              <a:t>Open and unresolved findings and concerns will impact the rating and ranking</a:t>
            </a:r>
          </a:p>
          <a:p>
            <a:pPr>
              <a:buFont typeface="Wingdings" panose="05000000000000000000" pitchFamily="2" charset="2"/>
              <a:buChar char="§"/>
            </a:pPr>
            <a:r>
              <a:rPr lang="en-US" sz="2000" dirty="0"/>
              <a:t>Grantee will not be awarded funds if had a grant “terminated for cause” in the last 5 years</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9493"/>
            <a:ext cx="8534401" cy="1524000"/>
          </a:xfrm>
        </p:spPr>
        <p:txBody>
          <a:bodyPr/>
          <a:lstStyle/>
          <a:p>
            <a:pPr algn="ctr" fontAlgn="auto">
              <a:spcAft>
                <a:spcPts val="0"/>
              </a:spcAft>
              <a:defRPr/>
            </a:pPr>
            <a:r>
              <a:rPr dirty="0">
                <a:solidFill>
                  <a:schemeClr val="tx1"/>
                </a:solidFill>
              </a:rPr>
              <a:t>Program Guidelines &amp; Requirements</a:t>
            </a:r>
          </a:p>
        </p:txBody>
      </p:sp>
      <p:sp>
        <p:nvSpPr>
          <p:cNvPr id="2" name="Content Placeholder 1"/>
          <p:cNvSpPr>
            <a:spLocks noGrp="1"/>
          </p:cNvSpPr>
          <p:nvPr>
            <p:ph idx="1"/>
          </p:nvPr>
        </p:nvSpPr>
        <p:spPr>
          <a:xfrm>
            <a:off x="304800" y="914400"/>
            <a:ext cx="8534399" cy="5410200"/>
          </a:xfrm>
        </p:spPr>
        <p:txBody>
          <a:bodyPr>
            <a:normAutofit lnSpcReduction="10000"/>
          </a:bodyPr>
          <a:lstStyle/>
          <a:p>
            <a:pPr marL="274320" indent="-274320" fontAlgn="auto">
              <a:spcAft>
                <a:spcPts val="0"/>
              </a:spcAft>
              <a:buFont typeface="Wingdings 2"/>
              <a:buChar char=""/>
              <a:defRPr/>
            </a:pPr>
            <a:r>
              <a:rPr lang="en-US" sz="2400" dirty="0"/>
              <a:t>Administration costs are restricted up to 8% of the grant or $33,000, whichever is lower</a:t>
            </a:r>
          </a:p>
          <a:p>
            <a:pPr marL="274320" indent="-274320">
              <a:buFont typeface="Wingdings 2"/>
              <a:buChar char=""/>
              <a:defRPr/>
            </a:pPr>
            <a:r>
              <a:rPr lang="en-US" sz="2400" dirty="0"/>
              <a:t>$3,000 maximum for Application development and              $3,000 maximum for ERR development (admin. cost)</a:t>
            </a:r>
          </a:p>
          <a:p>
            <a:pPr marL="274320" indent="-274320" fontAlgn="auto">
              <a:spcAft>
                <a:spcPts val="0"/>
              </a:spcAft>
              <a:buFont typeface="Wingdings 2"/>
              <a:buChar char=""/>
              <a:defRPr/>
            </a:pPr>
            <a:r>
              <a:rPr lang="en-US" sz="2400" dirty="0"/>
              <a:t>Program costs are restricted to up to 12% of grant funds for all activities except Public Service activities</a:t>
            </a:r>
          </a:p>
          <a:p>
            <a:pPr marL="274320" indent="-274320" fontAlgn="auto">
              <a:spcAft>
                <a:spcPts val="0"/>
              </a:spcAft>
              <a:buFont typeface="Wingdings 2"/>
              <a:buChar char=""/>
              <a:defRPr/>
            </a:pPr>
            <a:r>
              <a:rPr lang="en-US" sz="2400" dirty="0"/>
              <a:t>Draws for non-hard costs should be kept to within a few percentage points of hard costs, cumulatively</a:t>
            </a:r>
          </a:p>
          <a:p>
            <a:pPr marL="274320" indent="-274320">
              <a:buFont typeface="Wingdings 2"/>
              <a:buChar char=""/>
              <a:defRPr/>
            </a:pPr>
            <a:r>
              <a:rPr lang="en-US" sz="2400" dirty="0"/>
              <a:t>Program Income (PI) threshold: </a:t>
            </a:r>
            <a:r>
              <a:rPr lang="en-US" sz="2400" u="sng" dirty="0"/>
              <a:t>Under CT CDBG program, any revenue generated from revolving loan funds is considered PI, regardless of the amount</a:t>
            </a:r>
            <a:r>
              <a:rPr lang="en-US" sz="2400" dirty="0"/>
              <a:t>.</a:t>
            </a:r>
          </a:p>
          <a:p>
            <a:pPr marL="274320" indent="-274320">
              <a:buFont typeface="Wingdings 2"/>
              <a:buChar char=""/>
              <a:defRPr/>
            </a:pPr>
            <a:r>
              <a:rPr lang="en-US" sz="2400" dirty="0"/>
              <a:t>If no active PI Reuse Plan, you will be asked to utilize PI first for the project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16" y="-5316"/>
            <a:ext cx="8686800" cy="1371600"/>
          </a:xfrm>
        </p:spPr>
        <p:txBody>
          <a:bodyPr>
            <a:normAutofit/>
          </a:bodyPr>
          <a:lstStyle/>
          <a:p>
            <a:pPr algn="ctr" fontAlgn="auto">
              <a:spcAft>
                <a:spcPts val="0"/>
              </a:spcAft>
              <a:defRPr/>
            </a:pPr>
            <a:r>
              <a:rPr dirty="0">
                <a:solidFill>
                  <a:schemeClr val="tx1"/>
                </a:solidFill>
              </a:rPr>
              <a:t>Program Guidelines &amp; Requirements</a:t>
            </a:r>
          </a:p>
        </p:txBody>
      </p:sp>
      <p:sp>
        <p:nvSpPr>
          <p:cNvPr id="2" name="Content Placeholder 1"/>
          <p:cNvSpPr>
            <a:spLocks noGrp="1"/>
          </p:cNvSpPr>
          <p:nvPr>
            <p:ph idx="1"/>
          </p:nvPr>
        </p:nvSpPr>
        <p:spPr>
          <a:xfrm>
            <a:off x="457200" y="685800"/>
            <a:ext cx="8229600" cy="5943600"/>
          </a:xfrm>
        </p:spPr>
        <p:txBody>
          <a:bodyPr>
            <a:normAutofit/>
          </a:bodyPr>
          <a:lstStyle/>
          <a:p>
            <a:pPr marL="274320" indent="-274320" fontAlgn="auto">
              <a:spcAft>
                <a:spcPts val="0"/>
              </a:spcAft>
              <a:buFont typeface="Wingdings 2"/>
              <a:buChar char=""/>
              <a:defRPr/>
            </a:pPr>
            <a:r>
              <a:rPr lang="en-US" sz="2400" dirty="0"/>
              <a:t>Program Income – up to 8% limit on admin costs, up to 12% limit on program costs per the amount of PI allocated toward a specific activity.</a:t>
            </a:r>
          </a:p>
          <a:p>
            <a:pPr marL="274320" indent="-274320" fontAlgn="auto">
              <a:spcAft>
                <a:spcPts val="0"/>
              </a:spcAft>
              <a:buFont typeface="Wingdings 2"/>
              <a:buChar char=""/>
              <a:defRPr/>
            </a:pPr>
            <a:r>
              <a:rPr lang="en-US" sz="2400" dirty="0"/>
              <a:t>No more than $35,000 PI on hand </a:t>
            </a:r>
            <a:r>
              <a:rPr lang="en-US" sz="2400" dirty="0">
                <a:solidFill>
                  <a:schemeClr val="tx2"/>
                </a:solidFill>
              </a:rPr>
              <a:t>(PI must be $0 in order to draw grant funds).</a:t>
            </a:r>
          </a:p>
          <a:p>
            <a:pPr marL="274320" indent="-274320" fontAlgn="auto">
              <a:spcAft>
                <a:spcPts val="0"/>
              </a:spcAft>
              <a:buFont typeface="Wingdings 2"/>
              <a:buChar char=""/>
              <a:defRPr/>
            </a:pPr>
            <a:r>
              <a:rPr lang="en-US" sz="2400" dirty="0"/>
              <a:t>Loan-to-Value Ratio (Rehabilitation Activities) – DOH recommends 100% LTV ratio.  DOH consent required before undertaking project above this ratio.</a:t>
            </a:r>
          </a:p>
          <a:p>
            <a:pPr marL="274320" indent="-274320" fontAlgn="auto">
              <a:spcAft>
                <a:spcPts val="0"/>
              </a:spcAft>
              <a:buFont typeface="Wingdings 2"/>
              <a:buChar char=""/>
              <a:defRPr/>
            </a:pPr>
            <a:r>
              <a:rPr lang="en-US" sz="2400" dirty="0"/>
              <a:t>Three-Party Initial Contract Agreement and Final Inspection Agreement – DOH recommends one between the municipality/building inspector/consultant, homeowner, and contractor.</a:t>
            </a:r>
          </a:p>
          <a:p>
            <a:pPr marL="274320" indent="-274320" fontAlgn="auto">
              <a:spcAft>
                <a:spcPts val="0"/>
              </a:spcAft>
              <a:buFont typeface="Wingdings 2"/>
              <a:buChar char=""/>
              <a:defRPr/>
            </a:pPr>
            <a:r>
              <a:rPr lang="en-US" sz="2400" dirty="0">
                <a:solidFill>
                  <a:schemeClr val="tx1">
                    <a:lumMod val="65000"/>
                    <a:lumOff val="35000"/>
                  </a:schemeClr>
                </a:solidFill>
              </a:rPr>
              <a:t>Section 3 Final Rule – 24 CFR Part 75</a:t>
            </a:r>
          </a:p>
          <a:p>
            <a:pPr marL="274320" indent="-274320" fontAlgn="auto">
              <a:spcAft>
                <a:spcPts val="0"/>
              </a:spcAft>
              <a:buFont typeface="Wingdings 2"/>
              <a:buChar char=""/>
              <a:defRPr/>
            </a:pPr>
            <a:r>
              <a:rPr lang="en-US" sz="2400" dirty="0">
                <a:solidFill>
                  <a:srgbClr val="FF0000"/>
                </a:solidFill>
              </a:rPr>
              <a:t>NEW </a:t>
            </a:r>
            <a:r>
              <a:rPr lang="en-US" sz="2400" dirty="0">
                <a:solidFill>
                  <a:schemeClr val="tx1">
                    <a:lumMod val="65000"/>
                    <a:lumOff val="35000"/>
                  </a:schemeClr>
                </a:solidFill>
              </a:rPr>
              <a:t>Build America, Buy America (BABA) Act</a:t>
            </a:r>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2948</TotalTime>
  <Words>1580</Words>
  <Application>Microsoft Office PowerPoint</Application>
  <PresentationFormat>On-screen Show (4:3)</PresentationFormat>
  <Paragraphs>116</Paragraphs>
  <Slides>16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Trebuchet MS</vt:lpstr>
      <vt:lpstr>Wingdings</vt:lpstr>
      <vt:lpstr>Wingdings 2</vt:lpstr>
      <vt:lpstr>Wingdings 3</vt:lpstr>
      <vt:lpstr>Facet</vt:lpstr>
      <vt:lpstr>2023 Community Development Block Grant (CDBG)  Small Cities Application Workshop</vt:lpstr>
      <vt:lpstr>2023 CDBG Funding </vt:lpstr>
      <vt:lpstr>Application Requirements</vt:lpstr>
      <vt:lpstr>Intent to Apply Email</vt:lpstr>
      <vt:lpstr>INTENT TO APPLY EMAIL SAMPLE</vt:lpstr>
      <vt:lpstr>The Connecticut Housing Finance Authority (CHFA) in conjunction with the Connecticut Dept. of Housing (DOH) encourages Municipalities and Housing Authorities to partner to address the   needs of our  State-Sponsored Housing Portfolio</vt:lpstr>
      <vt:lpstr>Spending Thresholds</vt:lpstr>
      <vt:lpstr>Program Guidelines &amp; Requirements</vt:lpstr>
      <vt:lpstr>Program Guidelines &amp; Requirements</vt:lpstr>
      <vt:lpstr>Program Guidelines &amp; Requirements Cont.</vt:lpstr>
      <vt:lpstr>Reminders</vt:lpstr>
      <vt:lpstr>Reminders</vt:lpstr>
      <vt:lpstr>Submittals</vt:lpstr>
      <vt:lpstr>Additional Information</vt:lpstr>
      <vt:lpstr>More to come ….</vt:lpstr>
      <vt:lpstr>PowerPoint Presentation</vt:lpstr>
    </vt:vector>
  </TitlesOfParts>
  <Company>DECD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 Application Workshop</dc:title>
  <dc:creator>VAH</dc:creator>
  <cp:lastModifiedBy>Vaughan, Lucille</cp:lastModifiedBy>
  <cp:revision>281</cp:revision>
  <dcterms:created xsi:type="dcterms:W3CDTF">2013-01-23T14:47:22Z</dcterms:created>
  <dcterms:modified xsi:type="dcterms:W3CDTF">2023-04-06T15:04:57Z</dcterms:modified>
</cp:coreProperties>
</file>