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6"/>
  </p:notesMasterIdLst>
  <p:sldIdLst>
    <p:sldId id="538" r:id="rId2"/>
    <p:sldId id="594" r:id="rId3"/>
    <p:sldId id="595" r:id="rId4"/>
    <p:sldId id="596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a Willey" initials="CW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A78"/>
    <a:srgbClr val="ECA70C"/>
    <a:srgbClr val="D9782F"/>
    <a:srgbClr val="525252"/>
    <a:srgbClr val="DB7E39"/>
    <a:srgbClr val="9F6921"/>
    <a:srgbClr val="E1AF23"/>
    <a:srgbClr val="00B0FE"/>
    <a:srgbClr val="F8A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1" autoAdjust="0"/>
    <p:restoredTop sz="83676" autoAdjust="0"/>
  </p:normalViewPr>
  <p:slideViewPr>
    <p:cSldViewPr>
      <p:cViewPr varScale="1">
        <p:scale>
          <a:sx n="61" d="100"/>
          <a:sy n="61" d="100"/>
        </p:scale>
        <p:origin x="17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350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905A2D9-0015-064F-BFF7-E8A1C4D63EC5}" type="datetimeFigureOut">
              <a:rPr lang="en-US" smtClean="0"/>
              <a:t>3/11/2022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66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3"/>
            <a:ext cx="5486400" cy="3660458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643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49781A2-6472-964A-9A6E-25DB0D78A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781A2-6472-964A-9A6E-25DB0D78A5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3565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781A2-6472-964A-9A6E-25DB0D78A5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680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781A2-6472-964A-9A6E-25DB0D78A5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006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781A2-6472-964A-9A6E-25DB0D78A5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07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FAF0D3-0AA1-BF4E-A26A-E32F878A7C27}"/>
              </a:ext>
            </a:extLst>
          </p:cNvPr>
          <p:cNvSpPr/>
          <p:nvPr userDrawn="1"/>
        </p:nvSpPr>
        <p:spPr>
          <a:xfrm>
            <a:off x="0" y="228601"/>
            <a:ext cx="91440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99D37A-E498-934E-9A5E-EDAD2C2F6C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864300"/>
            <a:ext cx="4876800" cy="328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1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914400"/>
            <a:ext cx="6477000" cy="129540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8800" b="1" cap="none" baseline="0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Click to edit #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6800" y="2133600"/>
            <a:ext cx="64770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September 16, 2020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1066800" y="4800600"/>
            <a:ext cx="6477000" cy="15240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1066800" y="3581400"/>
            <a:ext cx="6477000" cy="13716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88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#</a:t>
            </a:r>
          </a:p>
        </p:txBody>
      </p:sp>
    </p:spTree>
    <p:extLst>
      <p:ext uri="{BB962C8B-B14F-4D97-AF65-F5344CB8AC3E}">
        <p14:creationId xmlns:p14="http://schemas.microsoft.com/office/powerpoint/2010/main" val="130517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8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6200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7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361950" y="1143000"/>
            <a:ext cx="6359112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365125"/>
            <a:ext cx="6416262" cy="70167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361950" y="6356350"/>
            <a:ext cx="581025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September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1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28601"/>
            <a:ext cx="91440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AC0E9C45-7CD4-D340-8FC6-8ED143B039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4800" y="6356350"/>
            <a:ext cx="586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September 16, 2020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083E5AA-9595-F449-8467-1FE96D284B8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04800" y="5105400"/>
            <a:ext cx="5867400" cy="1295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24B4FF71-0C8D-E448-BD2C-BA4436C03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04800" y="457200"/>
            <a:ext cx="8534400" cy="4495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E6D0251-C868-A74B-823D-061A4A2131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46" y="5221133"/>
            <a:ext cx="1956873" cy="131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2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"/>
            <a:ext cx="9144000" cy="6477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6019800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1950" y="6356350"/>
            <a:ext cx="581025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September 16, 2020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365125"/>
            <a:ext cx="8134350" cy="930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0D11CC-8061-A24A-A8F6-4B95B35747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46" y="5221133"/>
            <a:ext cx="1956873" cy="131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4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"/>
            <a:ext cx="9144000" cy="6477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5943600"/>
            <a:ext cx="5486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609600"/>
            <a:ext cx="2667000" cy="2514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3200400" y="609600"/>
            <a:ext cx="2667000" cy="2514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4"/>
          </p:nvPr>
        </p:nvSpPr>
        <p:spPr>
          <a:xfrm>
            <a:off x="6019800" y="609600"/>
            <a:ext cx="2667000" cy="2514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81000" y="3276600"/>
            <a:ext cx="2667000" cy="2514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16"/>
          </p:nvPr>
        </p:nvSpPr>
        <p:spPr>
          <a:xfrm>
            <a:off x="3200400" y="3276600"/>
            <a:ext cx="2667000" cy="2514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 algn="l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61950" y="6356350"/>
            <a:ext cx="847725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September 16, 2020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F866D41-4226-9F4A-A95A-7C2BE2CBA5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839" y="4297589"/>
            <a:ext cx="1956873" cy="131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396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867401"/>
            <a:ext cx="6172200" cy="8382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0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410200"/>
            <a:ext cx="6172200" cy="5429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381000" y="533400"/>
            <a:ext cx="6172200" cy="480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0723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457200"/>
            <a:ext cx="6248401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524000"/>
            <a:ext cx="6248401" cy="45719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September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80999" y="457200"/>
            <a:ext cx="6248401" cy="762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380999" y="2286000"/>
            <a:ext cx="6248401" cy="38099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September 16, 2020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 userDrawn="1">
            <p:ph type="body" idx="11"/>
          </p:nvPr>
        </p:nvSpPr>
        <p:spPr>
          <a:xfrm>
            <a:off x="381000" y="1676400"/>
            <a:ext cx="6172200" cy="5429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 b="1">
                <a:solidFill>
                  <a:srgbClr val="ECA70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388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2895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3733800" y="1600200"/>
            <a:ext cx="28194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63246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September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7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365125"/>
            <a:ext cx="6400800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81000" y="6356350"/>
            <a:ext cx="5734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16,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8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21127"/>
            <a:ext cx="6172200" cy="53272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all" spc="0" normalizeH="0" baseline="0" noProof="0" dirty="0" smtClean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cap="all" dirty="0">
              <a:solidFill>
                <a:srgbClr val="3A5A78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cap="small" dirty="0" smtClean="0">
                <a:solidFill>
                  <a:srgbClr val="3A5A78"/>
                </a:solidFill>
                <a:latin typeface="Calibri"/>
              </a:rPr>
              <a:t>2022 </a:t>
            </a:r>
            <a:r>
              <a:rPr lang="en-US" sz="4400" b="1" cap="small" dirty="0" smtClean="0">
                <a:solidFill>
                  <a:srgbClr val="3A5A78"/>
                </a:solidFill>
                <a:latin typeface="Calibri"/>
              </a:rPr>
              <a:t>CDBG Workshop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cap="small" dirty="0" smtClean="0">
              <a:solidFill>
                <a:srgbClr val="3A5A78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cap="small" dirty="0" smtClean="0">
                <a:solidFill>
                  <a:srgbClr val="3A5A78"/>
                </a:solidFill>
                <a:latin typeface="+mj-lt"/>
              </a:rPr>
              <a:t>TECHNICAL SERVICES GUIDANCE</a:t>
            </a:r>
            <a:endParaRPr lang="en-US" sz="3200" b="1" cap="small" dirty="0">
              <a:solidFill>
                <a:srgbClr val="3A5A78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small" spc="0" normalizeH="0" baseline="0" noProof="0" dirty="0" smtClean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Chuck Emerson, </a:t>
            </a:r>
            <a:r>
              <a:rPr lang="en-US" sz="3200" b="1" cap="small" dirty="0" smtClean="0">
                <a:solidFill>
                  <a:srgbClr val="3A5A78"/>
                </a:solidFill>
                <a:latin typeface="Calibri"/>
              </a:rPr>
              <a:t>CHFA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3A5A78"/>
                </a:solidFill>
                <a:cs typeface="Adobe Devanagari" pitchFamily="18" charset="0"/>
              </a:rPr>
              <a:t>charles.emerson@chfa.org</a:t>
            </a:r>
            <a:endParaRPr lang="en-US" sz="2000" dirty="0">
              <a:solidFill>
                <a:srgbClr val="3A5A78"/>
              </a:solidFill>
              <a:cs typeface="Adobe Devanagari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small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21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0999" y="457200"/>
            <a:ext cx="6248401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ECA70C"/>
                </a:solidFill>
              </a:rPr>
              <a:t>Tech-Related Feasibility to</a:t>
            </a:r>
            <a:br>
              <a:rPr lang="en-US" dirty="0" smtClean="0">
                <a:solidFill>
                  <a:srgbClr val="ECA70C"/>
                </a:solidFill>
              </a:rPr>
            </a:br>
            <a:r>
              <a:rPr lang="en-US" dirty="0" smtClean="0">
                <a:solidFill>
                  <a:srgbClr val="ECA70C"/>
                </a:solidFill>
              </a:rPr>
              <a:t>Board Checklist</a:t>
            </a:r>
            <a:endParaRPr lang="en-US" dirty="0">
              <a:solidFill>
                <a:srgbClr val="ECA70C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568450"/>
            <a:ext cx="7391400" cy="5213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3A5A78"/>
                </a:solidFill>
                <a:latin typeface="Calibri"/>
                <a:cs typeface="Adobe Devanagari" pitchFamily="18" charset="0"/>
              </a:rPr>
              <a:t>Architect and General Contractor Qualifications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CHFA Standards/Guidelines Modifications (if any)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Building/Fire Code Modifications (if any)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CT Prevailing</a:t>
            </a:r>
            <a:r>
              <a:rPr lang="en-US" sz="2400" b="1" dirty="0">
                <a:solidFill>
                  <a:srgbClr val="3A5A78"/>
                </a:solidFill>
                <a:latin typeface="Calibri"/>
                <a:cs typeface="Adobe Devanagari" pitchFamily="18" charset="0"/>
              </a:rPr>
              <a:t>/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Davis Bacon Wage Determination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Capital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 Needs Assessment (Minor/Moderate/ Substantial </a:t>
            </a:r>
            <a:r>
              <a:rPr lang="en-US" sz="2400" b="1" dirty="0">
                <a:solidFill>
                  <a:srgbClr val="3A5A78"/>
                </a:solidFill>
                <a:latin typeface="Calibri"/>
                <a:cs typeface="Adobe Devanagari" pitchFamily="18" charset="0"/>
              </a:rPr>
              <a:t>R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ehabs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baseline="0" dirty="0" smtClean="0">
                <a:solidFill>
                  <a:srgbClr val="3A5A78"/>
                </a:solidFill>
                <a:latin typeface="Calibri"/>
                <a:cs typeface="Adobe Devanagari" pitchFamily="18" charset="0"/>
              </a:rPr>
              <a:t>Structural Needs Assessment (New Construction/    Gut Rehabs)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3A5A78"/>
                </a:solidFill>
                <a:latin typeface="Calibri"/>
                <a:cs typeface="Adobe Devanagari" pitchFamily="18" charset="0"/>
              </a:rPr>
              <a:t>Soil Boring Reports (New Construction/Rehab Additions)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dirty="0" smtClean="0">
                <a:solidFill>
                  <a:srgbClr val="3A5A78"/>
                </a:solidFill>
                <a:latin typeface="Calibri"/>
                <a:cs typeface="Adobe Devanagari" pitchFamily="18" charset="0"/>
              </a:rPr>
              <a:t>ISDS/Septic Approval (if applicable)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Flood Zone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 or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Flood Management Certification by DEEP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Planning &amp; Zoning Approval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A5A78"/>
                </a:solidFill>
                <a:effectLst/>
                <a:uLnTx/>
                <a:uFillTx/>
                <a:latin typeface="Calibri"/>
                <a:cs typeface="Adobe Devanagari" pitchFamily="18" charset="0"/>
              </a:rPr>
              <a:t>Approved Site Plan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3A5A78"/>
              </a:solidFill>
              <a:effectLst/>
              <a:uLnTx/>
              <a:uFillTx/>
              <a:latin typeface="Calibri"/>
              <a:cs typeface="Adobe Devanagari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20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0999" y="457200"/>
            <a:ext cx="6248401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ECA70C"/>
                </a:solidFill>
              </a:rPr>
              <a:t>Tech-Related Feasibility to</a:t>
            </a:r>
            <a:br>
              <a:rPr lang="en-US" dirty="0" smtClean="0">
                <a:solidFill>
                  <a:srgbClr val="ECA70C"/>
                </a:solidFill>
              </a:rPr>
            </a:br>
            <a:r>
              <a:rPr lang="en-US" dirty="0" smtClean="0">
                <a:solidFill>
                  <a:srgbClr val="ECA70C"/>
                </a:solidFill>
              </a:rPr>
              <a:t>Board Checklist</a:t>
            </a:r>
            <a:endParaRPr lang="en-US" dirty="0">
              <a:solidFill>
                <a:srgbClr val="ECA70C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447800"/>
            <a:ext cx="7391400" cy="5213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Confirmation of Energy Incentives (LOP/LOA)	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SHPO/NPS Status (as applicable)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Environmental Site/</a:t>
            </a:r>
            <a:r>
              <a:rPr lang="en-US" sz="2400" b="1" dirty="0" err="1">
                <a:solidFill>
                  <a:srgbClr val="3A5A78"/>
                </a:solidFill>
                <a:cs typeface="Adobe Devanagari" pitchFamily="18" charset="0"/>
              </a:rPr>
              <a:t>HazMats</a:t>
            </a: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 Assessments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Drawings and Specifications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Owner/Architect Agreement (Construction Administration min. 35% of total fee)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Bid Solicitation/Architect’s Recommendation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Owner/General Contractor Agreement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DRS Sales/Use Tax Determination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Construction Schedule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Exploded Trade Payment Breakdown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Project Cost Summary</a:t>
            </a:r>
          </a:p>
          <a:p>
            <a:pPr marL="285750" lvl="0" indent="-285750" algn="l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rgbClr val="3A5A78"/>
                </a:solidFill>
                <a:cs typeface="Adobe Devanagari" pitchFamily="18" charset="0"/>
              </a:rPr>
              <a:t>Confirmation of CHFA Field Observation Escrow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83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0999" y="228600"/>
            <a:ext cx="6248401" cy="762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ECA70C"/>
                </a:solidFill>
              </a:rPr>
              <a:t>Relevant </a:t>
            </a:r>
            <a:r>
              <a:rPr lang="en-US" dirty="0" smtClean="0">
                <a:solidFill>
                  <a:srgbClr val="ECA70C"/>
                </a:solidFill>
              </a:rPr>
              <a:t>Resources</a:t>
            </a:r>
            <a:endParaRPr lang="en-US" dirty="0">
              <a:solidFill>
                <a:srgbClr val="ECA70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6778295" cy="57150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2022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Multifamily 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Design &amp; Construction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Standards - CHFA </a:t>
            </a:r>
            <a:endParaRPr lang="en-US" sz="3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2022 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CHFA Construction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Guidelines: Energy 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Conservation &amp; Sustainability</a:t>
            </a:r>
            <a:endParaRPr lang="en-US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2022 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CHFA Construction </a:t>
            </a:r>
            <a:r>
              <a:rPr lang="en-US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Guidelines: Environmental &amp; Hazardous Materials Review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2022 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CHFA Construction 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Guidelines: Construction Costs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tx2"/>
                </a:solidFill>
              </a:rPr>
              <a:t>2022 </a:t>
            </a:r>
            <a:r>
              <a:rPr lang="en-US" sz="3600" b="1" dirty="0">
                <a:solidFill>
                  <a:schemeClr val="tx2"/>
                </a:solidFill>
              </a:rPr>
              <a:t>CHFA Construction Guidelines: Project Planning &amp; Technical Services Review </a:t>
            </a:r>
            <a:endParaRPr lang="en-US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314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HFA 50th PPT Template_Blank">
  <a:themeElements>
    <a:clrScheme name="Custom 1">
      <a:dk1>
        <a:srgbClr val="484848"/>
      </a:dk1>
      <a:lt1>
        <a:srgbClr val="FFFFFF"/>
      </a:lt1>
      <a:dk2>
        <a:srgbClr val="3A5A78"/>
      </a:dk2>
      <a:lt2>
        <a:srgbClr val="FFFFFF"/>
      </a:lt2>
      <a:accent1>
        <a:srgbClr val="FFFFFF"/>
      </a:accent1>
      <a:accent2>
        <a:srgbClr val="B6D3E9"/>
      </a:accent2>
      <a:accent3>
        <a:srgbClr val="77933C"/>
      </a:accent3>
      <a:accent4>
        <a:srgbClr val="C0504D"/>
      </a:accent4>
      <a:accent5>
        <a:srgbClr val="AEA06F"/>
      </a:accent5>
      <a:accent6>
        <a:srgbClr val="3A5A78"/>
      </a:accent6>
      <a:hlink>
        <a:srgbClr val="E46C0A"/>
      </a:hlink>
      <a:folHlink>
        <a:srgbClr val="AEA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FA 50th PPT Template_Blank" id="{7F1046DD-1553-44F7-A7BB-685048D8776B}" vid="{38F9A755-12AE-4CA1-8E08-42C5BC6A92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CHFA 50th PPT Template_Blank</Template>
  <TotalTime>2377</TotalTime>
  <Words>204</Words>
  <Application>Microsoft Office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Adobe Devanagari</vt:lpstr>
      <vt:lpstr>Arial</vt:lpstr>
      <vt:lpstr>Calibri</vt:lpstr>
      <vt:lpstr>2_CHFA 50th PPT Template_Blank</vt:lpstr>
      <vt:lpstr>PowerPoint Presentation</vt:lpstr>
      <vt:lpstr>Tech-Related Feasibility to Board Checklist</vt:lpstr>
      <vt:lpstr>Tech-Related Feasibility to Board Checklist</vt:lpstr>
      <vt:lpstr>Relevant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Bitterman, Catherine</dc:creator>
  <cp:lastModifiedBy>Emerson, Charles</cp:lastModifiedBy>
  <cp:revision>165</cp:revision>
  <cp:lastPrinted>2019-09-24T19:28:58Z</cp:lastPrinted>
  <dcterms:created xsi:type="dcterms:W3CDTF">2019-02-21T19:02:27Z</dcterms:created>
  <dcterms:modified xsi:type="dcterms:W3CDTF">2022-03-11T22:42:36Z</dcterms:modified>
</cp:coreProperties>
</file>