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465" r:id="rId2"/>
    <p:sldId id="466" r:id="rId3"/>
    <p:sldId id="542" r:id="rId4"/>
    <p:sldId id="679" r:id="rId5"/>
    <p:sldId id="470" r:id="rId6"/>
    <p:sldId id="471" r:id="rId7"/>
    <p:sldId id="682" r:id="rId8"/>
    <p:sldId id="675" r:id="rId9"/>
    <p:sldId id="676" r:id="rId10"/>
    <p:sldId id="677" r:id="rId11"/>
    <p:sldId id="678" r:id="rId12"/>
    <p:sldId id="429" r:id="rId13"/>
    <p:sldId id="462" r:id="rId14"/>
    <p:sldId id="343" r:id="rId15"/>
    <p:sldId id="344" r:id="rId16"/>
    <p:sldId id="468" r:id="rId17"/>
    <p:sldId id="46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220" autoAdjust="0"/>
    <p:restoredTop sz="95687"/>
  </p:normalViewPr>
  <p:slideViewPr>
    <p:cSldViewPr snapToGrid="0" snapToObjects="1">
      <p:cViewPr varScale="1">
        <p:scale>
          <a:sx n="105" d="100"/>
          <a:sy n="105" d="100"/>
        </p:scale>
        <p:origin x="132"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BEA3E0-14AD-5544-BF75-0A4E5F87EC5B}" type="datetimeFigureOut">
              <a:rPr lang="en-US" smtClean="0"/>
              <a:t>3/26/2021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25E5E7-6994-8641-B133-AC8E5A2E8F3E}" type="slidenum">
              <a:rPr lang="en-US" smtClean="0"/>
              <a:t>‹#›</a:t>
            </a:fld>
            <a:endParaRPr lang="en-US"/>
          </a:p>
        </p:txBody>
      </p:sp>
    </p:spTree>
    <p:extLst>
      <p:ext uri="{BB962C8B-B14F-4D97-AF65-F5344CB8AC3E}">
        <p14:creationId xmlns:p14="http://schemas.microsoft.com/office/powerpoint/2010/main" val="3817766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Abe </a:t>
            </a:r>
            <a:r>
              <a:rPr lang="en-US" dirty="0" err="1"/>
              <a:t>Salorio</a:t>
            </a:r>
            <a:r>
              <a:rPr lang="en-US" dirty="0"/>
              <a:t>, Community Outreach Manager with Sustainable CT. Here to talk to you about Sustainable CT in general, but primarily our new funding resource, the Community Match Fund.  </a:t>
            </a:r>
          </a:p>
          <a:p>
            <a:endParaRPr lang="en-US" dirty="0"/>
          </a:p>
          <a:p>
            <a:r>
              <a:rPr lang="en-US" dirty="0"/>
              <a:t>Before getting into things, how many of you are familiar with our organization? How many of you are here from a registered community? Certified? Bronze? Silver?</a:t>
            </a:r>
          </a:p>
        </p:txBody>
      </p:sp>
      <p:sp>
        <p:nvSpPr>
          <p:cNvPr id="4" name="Slide Number Placeholder 3"/>
          <p:cNvSpPr>
            <a:spLocks noGrp="1"/>
          </p:cNvSpPr>
          <p:nvPr>
            <p:ph type="sldNum" sz="quarter" idx="5"/>
          </p:nvPr>
        </p:nvSpPr>
        <p:spPr/>
        <p:txBody>
          <a:bodyPr/>
          <a:lstStyle/>
          <a:p>
            <a:fld id="{36418376-0191-4A27-ACA3-6D6E1BD6BEDB}" type="slidenum">
              <a:rPr lang="en-US" smtClean="0"/>
              <a:pPr/>
              <a:t>1</a:t>
            </a:fld>
            <a:endParaRPr lang="en-US"/>
          </a:p>
        </p:txBody>
      </p:sp>
    </p:spTree>
    <p:extLst>
      <p:ext uri="{BB962C8B-B14F-4D97-AF65-F5344CB8AC3E}">
        <p14:creationId xmlns:p14="http://schemas.microsoft.com/office/powerpoint/2010/main" val="1965693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418376-0191-4A27-ACA3-6D6E1BD6BEDB}" type="slidenum">
              <a:rPr lang="en-US" smtClean="0"/>
              <a:pPr/>
              <a:t>15</a:t>
            </a:fld>
            <a:endParaRPr lang="en-US"/>
          </a:p>
        </p:txBody>
      </p:sp>
    </p:spTree>
    <p:extLst>
      <p:ext uri="{BB962C8B-B14F-4D97-AF65-F5344CB8AC3E}">
        <p14:creationId xmlns:p14="http://schemas.microsoft.com/office/powerpoint/2010/main" val="37857573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5e859046f9_1_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5e859046f9_1_2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76200" algn="l" rtl="0">
              <a:spcBef>
                <a:spcPts val="0"/>
              </a:spcBef>
              <a:spcAft>
                <a:spcPts val="0"/>
              </a:spcAft>
              <a:buClr>
                <a:schemeClr val="dk1"/>
              </a:buClr>
              <a:buSzPts val="1200"/>
              <a:buFont typeface="Calibri"/>
              <a:buChar char="•"/>
            </a:pPr>
            <a:endParaRPr dirty="0"/>
          </a:p>
        </p:txBody>
      </p:sp>
    </p:spTree>
    <p:extLst>
      <p:ext uri="{BB962C8B-B14F-4D97-AF65-F5344CB8AC3E}">
        <p14:creationId xmlns:p14="http://schemas.microsoft.com/office/powerpoint/2010/main" val="701991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5e859046f9_1_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5e859046f9_1_2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1" indent="-76200" algn="l" rtl="0">
              <a:spcBef>
                <a:spcPts val="0"/>
              </a:spcBef>
              <a:spcAft>
                <a:spcPts val="0"/>
              </a:spcAft>
              <a:buClr>
                <a:schemeClr val="dk1"/>
              </a:buClr>
              <a:buSzPts val="1200"/>
              <a:buFont typeface="Calibri"/>
              <a:buChar char="•"/>
            </a:pPr>
            <a:endParaRPr dirty="0"/>
          </a:p>
        </p:txBody>
      </p:sp>
    </p:spTree>
    <p:extLst>
      <p:ext uri="{BB962C8B-B14F-4D97-AF65-F5344CB8AC3E}">
        <p14:creationId xmlns:p14="http://schemas.microsoft.com/office/powerpoint/2010/main" val="2963537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BRYAN – </a:t>
            </a:r>
          </a:p>
          <a:p>
            <a:r>
              <a:rPr lang="en-US" dirty="0"/>
              <a:t>Here’s an overview of municipal engagement.  We now have 70% of towns participating in Sustainable CT.</a:t>
            </a:r>
          </a:p>
          <a:p>
            <a:r>
              <a:rPr lang="en-US" dirty="0"/>
              <a:t>The newest towns registered are:  Farmington, Rocky Hill, and Derby</a:t>
            </a:r>
          </a:p>
        </p:txBody>
      </p:sp>
      <p:sp>
        <p:nvSpPr>
          <p:cNvPr id="4" name="Slide Number Placeholder 3"/>
          <p:cNvSpPr>
            <a:spLocks noGrp="1"/>
          </p:cNvSpPr>
          <p:nvPr>
            <p:ph type="sldNum" sz="quarter" idx="10"/>
          </p:nvPr>
        </p:nvSpPr>
        <p:spPr/>
        <p:txBody>
          <a:bodyPr/>
          <a:lstStyle/>
          <a:p>
            <a:fld id="{55980B96-9B65-46A5-BDB3-C619C96A9CD0}" type="slidenum">
              <a:rPr lang="en-US" smtClean="0"/>
              <a:t>3</a:t>
            </a:fld>
            <a:endParaRPr lang="en-US"/>
          </a:p>
        </p:txBody>
      </p:sp>
    </p:spTree>
    <p:extLst>
      <p:ext uri="{BB962C8B-B14F-4D97-AF65-F5344CB8AC3E}">
        <p14:creationId xmlns:p14="http://schemas.microsoft.com/office/powerpoint/2010/main" val="2341458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about what the $1,000+ donations likely represents (grants, municipal dollars, corporate sponsorships, but also some individual donations based on the names). </a:t>
            </a:r>
          </a:p>
        </p:txBody>
      </p:sp>
      <p:sp>
        <p:nvSpPr>
          <p:cNvPr id="4" name="Slide Number Placeholder 3"/>
          <p:cNvSpPr>
            <a:spLocks noGrp="1"/>
          </p:cNvSpPr>
          <p:nvPr>
            <p:ph type="sldNum" sz="quarter" idx="10"/>
          </p:nvPr>
        </p:nvSpPr>
        <p:spPr/>
        <p:txBody>
          <a:bodyPr/>
          <a:lstStyle/>
          <a:p>
            <a:fld id="{55980B96-9B65-46A5-BDB3-C619C96A9CD0}" type="slidenum">
              <a:rPr lang="en-US" smtClean="0"/>
              <a:t>4</a:t>
            </a:fld>
            <a:endParaRPr lang="en-US"/>
          </a:p>
        </p:txBody>
      </p:sp>
    </p:spTree>
    <p:extLst>
      <p:ext uri="{BB962C8B-B14F-4D97-AF65-F5344CB8AC3E}">
        <p14:creationId xmlns:p14="http://schemas.microsoft.com/office/powerpoint/2010/main" val="17261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654F3D-3D68-CC4F-B069-426308CB6B95}" type="slidenum">
              <a:rPr lang="en-US" smtClean="0"/>
              <a:t>6</a:t>
            </a:fld>
            <a:endParaRPr lang="en-US"/>
          </a:p>
        </p:txBody>
      </p:sp>
    </p:spTree>
    <p:extLst>
      <p:ext uri="{BB962C8B-B14F-4D97-AF65-F5344CB8AC3E}">
        <p14:creationId xmlns:p14="http://schemas.microsoft.com/office/powerpoint/2010/main" val="3660464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980B96-9B65-46A5-BDB3-C619C96A9CD0}" type="slidenum">
              <a:rPr lang="en-US" smtClean="0"/>
              <a:t>7</a:t>
            </a:fld>
            <a:endParaRPr lang="en-US"/>
          </a:p>
        </p:txBody>
      </p:sp>
    </p:spTree>
    <p:extLst>
      <p:ext uri="{BB962C8B-B14F-4D97-AF65-F5344CB8AC3E}">
        <p14:creationId xmlns:p14="http://schemas.microsoft.com/office/powerpoint/2010/main" val="2589828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55980B96-9B65-46A5-BDB3-C619C96A9CD0}" type="slidenum">
              <a:rPr lang="en-US" smtClean="0"/>
              <a:t>8</a:t>
            </a:fld>
            <a:endParaRPr lang="en-US"/>
          </a:p>
        </p:txBody>
      </p:sp>
    </p:spTree>
    <p:extLst>
      <p:ext uri="{BB962C8B-B14F-4D97-AF65-F5344CB8AC3E}">
        <p14:creationId xmlns:p14="http://schemas.microsoft.com/office/powerpoint/2010/main" val="1590440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 the towns that have joined solely because of or at least partly because of outreach by or incentives through the CMF. “We also expect to see towns receiving certification points for CMF projects in April certification and then ongoing moving forward”.</a:t>
            </a:r>
          </a:p>
        </p:txBody>
      </p:sp>
      <p:sp>
        <p:nvSpPr>
          <p:cNvPr id="4" name="Slide Number Placeholder 3"/>
          <p:cNvSpPr>
            <a:spLocks noGrp="1"/>
          </p:cNvSpPr>
          <p:nvPr>
            <p:ph type="sldNum" sz="quarter" idx="5"/>
          </p:nvPr>
        </p:nvSpPr>
        <p:spPr/>
        <p:txBody>
          <a:bodyPr/>
          <a:lstStyle/>
          <a:p>
            <a:fld id="{55980B96-9B65-46A5-BDB3-C619C96A9CD0}" type="slidenum">
              <a:rPr lang="en-US" smtClean="0"/>
              <a:t>9</a:t>
            </a:fld>
            <a:endParaRPr lang="en-US"/>
          </a:p>
        </p:txBody>
      </p:sp>
    </p:spTree>
    <p:extLst>
      <p:ext uri="{BB962C8B-B14F-4D97-AF65-F5344CB8AC3E}">
        <p14:creationId xmlns:p14="http://schemas.microsoft.com/office/powerpoint/2010/main" val="2960644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about what the $1,000+ donations likely represents (grants, municipal dollars, corporate sponsorships, but also some individual donations based on the names). </a:t>
            </a:r>
          </a:p>
        </p:txBody>
      </p:sp>
      <p:sp>
        <p:nvSpPr>
          <p:cNvPr id="4" name="Slide Number Placeholder 3"/>
          <p:cNvSpPr>
            <a:spLocks noGrp="1"/>
          </p:cNvSpPr>
          <p:nvPr>
            <p:ph type="sldNum" sz="quarter" idx="10"/>
          </p:nvPr>
        </p:nvSpPr>
        <p:spPr/>
        <p:txBody>
          <a:bodyPr/>
          <a:lstStyle/>
          <a:p>
            <a:fld id="{55980B96-9B65-46A5-BDB3-C619C96A9CD0}" type="slidenum">
              <a:rPr lang="en-US" smtClean="0"/>
              <a:t>10</a:t>
            </a:fld>
            <a:endParaRPr lang="en-US"/>
          </a:p>
        </p:txBody>
      </p:sp>
    </p:spTree>
    <p:extLst>
      <p:ext uri="{BB962C8B-B14F-4D97-AF65-F5344CB8AC3E}">
        <p14:creationId xmlns:p14="http://schemas.microsoft.com/office/powerpoint/2010/main" val="3726688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36418376-0191-4A27-ACA3-6D6E1BD6BEDB}" type="slidenum">
              <a:rPr lang="en-US" smtClean="0"/>
              <a:pPr/>
              <a:t>14</a:t>
            </a:fld>
            <a:endParaRPr lang="en-US"/>
          </a:p>
        </p:txBody>
      </p:sp>
    </p:spTree>
    <p:extLst>
      <p:ext uri="{BB962C8B-B14F-4D97-AF65-F5344CB8AC3E}">
        <p14:creationId xmlns:p14="http://schemas.microsoft.com/office/powerpoint/2010/main" val="20939146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43DCB-2011-DA42-B478-20B789E5D6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D5382AA-9996-C543-95DC-A3D49495B9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A5F5B64-D969-5E41-AF5A-FA6035C0DC0A}"/>
              </a:ext>
            </a:extLst>
          </p:cNvPr>
          <p:cNvSpPr>
            <a:spLocks noGrp="1"/>
          </p:cNvSpPr>
          <p:nvPr>
            <p:ph type="dt" sz="half" idx="10"/>
          </p:nvPr>
        </p:nvSpPr>
        <p:spPr/>
        <p:txBody>
          <a:bodyPr/>
          <a:lstStyle/>
          <a:p>
            <a:fld id="{BD72DEB5-FDA7-4F43-838F-C2E6403CFDD5}" type="datetimeFigureOut">
              <a:rPr lang="en-US" smtClean="0"/>
              <a:t>3/26/2021</a:t>
            </a:fld>
            <a:endParaRPr lang="en-US"/>
          </a:p>
        </p:txBody>
      </p:sp>
      <p:sp>
        <p:nvSpPr>
          <p:cNvPr id="5" name="Footer Placeholder 4">
            <a:extLst>
              <a:ext uri="{FF2B5EF4-FFF2-40B4-BE49-F238E27FC236}">
                <a16:creationId xmlns:a16="http://schemas.microsoft.com/office/drawing/2014/main" id="{83765549-5EFA-4848-8EA6-806DC264CC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78122C-2CA4-7442-B834-E963B922FAC7}"/>
              </a:ext>
            </a:extLst>
          </p:cNvPr>
          <p:cNvSpPr>
            <a:spLocks noGrp="1"/>
          </p:cNvSpPr>
          <p:nvPr>
            <p:ph type="sldNum" sz="quarter" idx="12"/>
          </p:nvPr>
        </p:nvSpPr>
        <p:spPr/>
        <p:txBody>
          <a:bodyPr/>
          <a:lstStyle/>
          <a:p>
            <a:fld id="{6ECAB967-245B-9541-B851-55F540ADC32E}" type="slidenum">
              <a:rPr lang="en-US" smtClean="0"/>
              <a:t>‹#›</a:t>
            </a:fld>
            <a:endParaRPr lang="en-US"/>
          </a:p>
        </p:txBody>
      </p:sp>
    </p:spTree>
    <p:extLst>
      <p:ext uri="{BB962C8B-B14F-4D97-AF65-F5344CB8AC3E}">
        <p14:creationId xmlns:p14="http://schemas.microsoft.com/office/powerpoint/2010/main" val="2231206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7B062-9E97-E447-92D4-89D89C55AA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2877AC-8173-1344-AB60-E93B1BCE00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C056C4-97F7-DB44-8244-90DAFF8DAA68}"/>
              </a:ext>
            </a:extLst>
          </p:cNvPr>
          <p:cNvSpPr>
            <a:spLocks noGrp="1"/>
          </p:cNvSpPr>
          <p:nvPr>
            <p:ph type="dt" sz="half" idx="10"/>
          </p:nvPr>
        </p:nvSpPr>
        <p:spPr/>
        <p:txBody>
          <a:bodyPr/>
          <a:lstStyle/>
          <a:p>
            <a:fld id="{BD72DEB5-FDA7-4F43-838F-C2E6403CFDD5}" type="datetimeFigureOut">
              <a:rPr lang="en-US" smtClean="0"/>
              <a:t>3/26/2021</a:t>
            </a:fld>
            <a:endParaRPr lang="en-US"/>
          </a:p>
        </p:txBody>
      </p:sp>
      <p:sp>
        <p:nvSpPr>
          <p:cNvPr id="5" name="Footer Placeholder 4">
            <a:extLst>
              <a:ext uri="{FF2B5EF4-FFF2-40B4-BE49-F238E27FC236}">
                <a16:creationId xmlns:a16="http://schemas.microsoft.com/office/drawing/2014/main" id="{1A45E061-39B6-AA4A-9E00-27637B4E07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9B67D8-673F-B943-9E48-732276CA3801}"/>
              </a:ext>
            </a:extLst>
          </p:cNvPr>
          <p:cNvSpPr>
            <a:spLocks noGrp="1"/>
          </p:cNvSpPr>
          <p:nvPr>
            <p:ph type="sldNum" sz="quarter" idx="12"/>
          </p:nvPr>
        </p:nvSpPr>
        <p:spPr/>
        <p:txBody>
          <a:bodyPr/>
          <a:lstStyle/>
          <a:p>
            <a:fld id="{6ECAB967-245B-9541-B851-55F540ADC32E}" type="slidenum">
              <a:rPr lang="en-US" smtClean="0"/>
              <a:t>‹#›</a:t>
            </a:fld>
            <a:endParaRPr lang="en-US"/>
          </a:p>
        </p:txBody>
      </p:sp>
    </p:spTree>
    <p:extLst>
      <p:ext uri="{BB962C8B-B14F-4D97-AF65-F5344CB8AC3E}">
        <p14:creationId xmlns:p14="http://schemas.microsoft.com/office/powerpoint/2010/main" val="106428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A7915C-68DA-A04E-9A20-4E198A9763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BF9FC9-E0E7-8247-844D-D6BAD022EF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5DA5C7-17D8-0D44-9EE3-D185421BB13A}"/>
              </a:ext>
            </a:extLst>
          </p:cNvPr>
          <p:cNvSpPr>
            <a:spLocks noGrp="1"/>
          </p:cNvSpPr>
          <p:nvPr>
            <p:ph type="dt" sz="half" idx="10"/>
          </p:nvPr>
        </p:nvSpPr>
        <p:spPr/>
        <p:txBody>
          <a:bodyPr/>
          <a:lstStyle/>
          <a:p>
            <a:fld id="{BD72DEB5-FDA7-4F43-838F-C2E6403CFDD5}" type="datetimeFigureOut">
              <a:rPr lang="en-US" smtClean="0"/>
              <a:t>3/26/2021</a:t>
            </a:fld>
            <a:endParaRPr lang="en-US"/>
          </a:p>
        </p:txBody>
      </p:sp>
      <p:sp>
        <p:nvSpPr>
          <p:cNvPr id="5" name="Footer Placeholder 4">
            <a:extLst>
              <a:ext uri="{FF2B5EF4-FFF2-40B4-BE49-F238E27FC236}">
                <a16:creationId xmlns:a16="http://schemas.microsoft.com/office/drawing/2014/main" id="{2D715211-49B7-504A-B962-CF52D6E133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508127-C2F3-4D4A-A08D-D023EC1E7DCF}"/>
              </a:ext>
            </a:extLst>
          </p:cNvPr>
          <p:cNvSpPr>
            <a:spLocks noGrp="1"/>
          </p:cNvSpPr>
          <p:nvPr>
            <p:ph type="sldNum" sz="quarter" idx="12"/>
          </p:nvPr>
        </p:nvSpPr>
        <p:spPr/>
        <p:txBody>
          <a:bodyPr/>
          <a:lstStyle/>
          <a:p>
            <a:fld id="{6ECAB967-245B-9541-B851-55F540ADC32E}" type="slidenum">
              <a:rPr lang="en-US" smtClean="0"/>
              <a:t>‹#›</a:t>
            </a:fld>
            <a:endParaRPr lang="en-US"/>
          </a:p>
        </p:txBody>
      </p:sp>
    </p:spTree>
    <p:extLst>
      <p:ext uri="{BB962C8B-B14F-4D97-AF65-F5344CB8AC3E}">
        <p14:creationId xmlns:p14="http://schemas.microsoft.com/office/powerpoint/2010/main" val="3788819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Col_Lt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158DA08-ABFA-D94C-84F5-C6575D0A3275}"/>
              </a:ext>
            </a:extLst>
          </p:cNvPr>
          <p:cNvSpPr/>
          <p:nvPr userDrawn="1"/>
        </p:nvSpPr>
        <p:spPr>
          <a:xfrm>
            <a:off x="0" y="0"/>
            <a:ext cx="12192000" cy="2057400"/>
          </a:xfrm>
          <a:prstGeom prst="rect">
            <a:avLst/>
          </a:prstGeom>
          <a:solidFill>
            <a:srgbClr val="72BF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13">
            <a:extLst>
              <a:ext uri="{FF2B5EF4-FFF2-40B4-BE49-F238E27FC236}">
                <a16:creationId xmlns:a16="http://schemas.microsoft.com/office/drawing/2014/main" id="{5E5AFCA2-969F-B040-ADC6-2A272C01BC60}"/>
              </a:ext>
            </a:extLst>
          </p:cNvPr>
          <p:cNvSpPr>
            <a:spLocks noGrp="1"/>
          </p:cNvSpPr>
          <p:nvPr>
            <p:ph sz="quarter" idx="13" hasCustomPrompt="1"/>
          </p:nvPr>
        </p:nvSpPr>
        <p:spPr>
          <a:xfrm>
            <a:off x="549275" y="1143000"/>
            <a:ext cx="9140825" cy="903288"/>
          </a:xfrm>
        </p:spPr>
        <p:txBody>
          <a:bodyPr lIns="0" tIns="0" rIns="0" bIns="0">
            <a:noAutofit/>
          </a:bodyPr>
          <a:lstStyle>
            <a:lvl1pPr marL="0" indent="0">
              <a:buNone/>
              <a:defRPr sz="4200">
                <a:solidFill>
                  <a:schemeClr val="bg1"/>
                </a:solidFill>
              </a:defRPr>
            </a:lvl1pPr>
          </a:lstStyle>
          <a:p>
            <a:pPr lvl="0"/>
            <a:r>
              <a:rPr lang="en-US" dirty="0"/>
              <a:t>Page Heading</a:t>
            </a:r>
          </a:p>
        </p:txBody>
      </p:sp>
      <p:sp>
        <p:nvSpPr>
          <p:cNvPr id="5" name="Content Placeholder 5">
            <a:extLst>
              <a:ext uri="{FF2B5EF4-FFF2-40B4-BE49-F238E27FC236}">
                <a16:creationId xmlns:a16="http://schemas.microsoft.com/office/drawing/2014/main" id="{52BD50A6-F696-6A44-A082-7A2020099CD9}"/>
              </a:ext>
            </a:extLst>
          </p:cNvPr>
          <p:cNvSpPr>
            <a:spLocks noGrp="1"/>
          </p:cNvSpPr>
          <p:nvPr>
            <p:ph sz="quarter" idx="10" hasCustomPrompt="1"/>
          </p:nvPr>
        </p:nvSpPr>
        <p:spPr>
          <a:xfrm>
            <a:off x="549274" y="2753139"/>
            <a:ext cx="9140825" cy="3657600"/>
          </a:xfrm>
        </p:spPr>
        <p:txBody>
          <a:bodyPr lIns="0" tIns="0" rIns="0" bIns="0">
            <a:noAutofit/>
          </a:bodyPr>
          <a:lstStyle>
            <a:lvl1pPr marL="0" indent="0">
              <a:lnSpc>
                <a:spcPts val="2600"/>
              </a:lnSpc>
              <a:spcBef>
                <a:spcPts val="1300"/>
              </a:spcBef>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Column One</a:t>
            </a:r>
          </a:p>
        </p:txBody>
      </p:sp>
    </p:spTree>
    <p:extLst>
      <p:ext uri="{BB962C8B-B14F-4D97-AF65-F5344CB8AC3E}">
        <p14:creationId xmlns:p14="http://schemas.microsoft.com/office/powerpoint/2010/main" val="1244986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Col_Lt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158DA08-ABFA-D94C-84F5-C6575D0A3275}"/>
              </a:ext>
            </a:extLst>
          </p:cNvPr>
          <p:cNvSpPr/>
          <p:nvPr userDrawn="1"/>
        </p:nvSpPr>
        <p:spPr>
          <a:xfrm>
            <a:off x="0" y="0"/>
            <a:ext cx="12192000" cy="2057400"/>
          </a:xfrm>
          <a:prstGeom prst="rect">
            <a:avLst/>
          </a:prstGeom>
          <a:solidFill>
            <a:srgbClr val="27A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13">
            <a:extLst>
              <a:ext uri="{FF2B5EF4-FFF2-40B4-BE49-F238E27FC236}">
                <a16:creationId xmlns:a16="http://schemas.microsoft.com/office/drawing/2014/main" id="{5E5AFCA2-969F-B040-ADC6-2A272C01BC60}"/>
              </a:ext>
            </a:extLst>
          </p:cNvPr>
          <p:cNvSpPr>
            <a:spLocks noGrp="1"/>
          </p:cNvSpPr>
          <p:nvPr>
            <p:ph sz="quarter" idx="13" hasCustomPrompt="1"/>
          </p:nvPr>
        </p:nvSpPr>
        <p:spPr>
          <a:xfrm>
            <a:off x="549275" y="1143000"/>
            <a:ext cx="9140825" cy="903288"/>
          </a:xfrm>
        </p:spPr>
        <p:txBody>
          <a:bodyPr lIns="0" tIns="0" rIns="0" bIns="0">
            <a:noAutofit/>
          </a:bodyPr>
          <a:lstStyle>
            <a:lvl1pPr marL="0" indent="0">
              <a:buNone/>
              <a:defRPr sz="4200">
                <a:solidFill>
                  <a:schemeClr val="bg1"/>
                </a:solidFill>
              </a:defRPr>
            </a:lvl1pPr>
          </a:lstStyle>
          <a:p>
            <a:pPr lvl="0"/>
            <a:r>
              <a:rPr lang="en-US" dirty="0"/>
              <a:t>Page Heading</a:t>
            </a:r>
          </a:p>
        </p:txBody>
      </p:sp>
      <p:sp>
        <p:nvSpPr>
          <p:cNvPr id="5" name="Content Placeholder 5">
            <a:extLst>
              <a:ext uri="{FF2B5EF4-FFF2-40B4-BE49-F238E27FC236}">
                <a16:creationId xmlns:a16="http://schemas.microsoft.com/office/drawing/2014/main" id="{52BD50A6-F696-6A44-A082-7A2020099CD9}"/>
              </a:ext>
            </a:extLst>
          </p:cNvPr>
          <p:cNvSpPr>
            <a:spLocks noGrp="1"/>
          </p:cNvSpPr>
          <p:nvPr>
            <p:ph sz="quarter" idx="10" hasCustomPrompt="1"/>
          </p:nvPr>
        </p:nvSpPr>
        <p:spPr>
          <a:xfrm>
            <a:off x="549274" y="2753139"/>
            <a:ext cx="9140825" cy="3657600"/>
          </a:xfrm>
        </p:spPr>
        <p:txBody>
          <a:bodyPr lIns="0" tIns="0" rIns="0" bIns="0">
            <a:noAutofit/>
          </a:bodyPr>
          <a:lstStyle>
            <a:lvl1pPr marL="0" indent="0">
              <a:lnSpc>
                <a:spcPts val="2600"/>
              </a:lnSpc>
              <a:spcBef>
                <a:spcPts val="1300"/>
              </a:spcBef>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Column One</a:t>
            </a:r>
          </a:p>
        </p:txBody>
      </p:sp>
    </p:spTree>
    <p:extLst>
      <p:ext uri="{BB962C8B-B14F-4D97-AF65-F5344CB8AC3E}">
        <p14:creationId xmlns:p14="http://schemas.microsoft.com/office/powerpoint/2010/main" val="4198625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Col_Lt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158DA08-ABFA-D94C-84F5-C6575D0A3275}"/>
              </a:ext>
            </a:extLst>
          </p:cNvPr>
          <p:cNvSpPr/>
          <p:nvPr userDrawn="1"/>
        </p:nvSpPr>
        <p:spPr>
          <a:xfrm>
            <a:off x="0" y="0"/>
            <a:ext cx="12192000" cy="2057400"/>
          </a:xfrm>
          <a:prstGeom prst="rect">
            <a:avLst/>
          </a:prstGeom>
          <a:solidFill>
            <a:srgbClr val="27A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13">
            <a:extLst>
              <a:ext uri="{FF2B5EF4-FFF2-40B4-BE49-F238E27FC236}">
                <a16:creationId xmlns:a16="http://schemas.microsoft.com/office/drawing/2014/main" id="{5E5AFCA2-969F-B040-ADC6-2A272C01BC60}"/>
              </a:ext>
            </a:extLst>
          </p:cNvPr>
          <p:cNvSpPr>
            <a:spLocks noGrp="1"/>
          </p:cNvSpPr>
          <p:nvPr>
            <p:ph sz="quarter" idx="13" hasCustomPrompt="1"/>
          </p:nvPr>
        </p:nvSpPr>
        <p:spPr>
          <a:xfrm>
            <a:off x="549275" y="1143000"/>
            <a:ext cx="9140825" cy="903288"/>
          </a:xfrm>
        </p:spPr>
        <p:txBody>
          <a:bodyPr lIns="0" tIns="0" rIns="0" bIns="0">
            <a:noAutofit/>
          </a:bodyPr>
          <a:lstStyle>
            <a:lvl1pPr marL="0" indent="0">
              <a:buNone/>
              <a:defRPr sz="4200">
                <a:solidFill>
                  <a:schemeClr val="bg1"/>
                </a:solidFill>
              </a:defRPr>
            </a:lvl1pPr>
          </a:lstStyle>
          <a:p>
            <a:pPr lvl="0"/>
            <a:r>
              <a:rPr lang="en-US" dirty="0"/>
              <a:t>Page Heading</a:t>
            </a:r>
          </a:p>
        </p:txBody>
      </p:sp>
      <p:sp>
        <p:nvSpPr>
          <p:cNvPr id="5" name="Content Placeholder 5">
            <a:extLst>
              <a:ext uri="{FF2B5EF4-FFF2-40B4-BE49-F238E27FC236}">
                <a16:creationId xmlns:a16="http://schemas.microsoft.com/office/drawing/2014/main" id="{52BD50A6-F696-6A44-A082-7A2020099CD9}"/>
              </a:ext>
            </a:extLst>
          </p:cNvPr>
          <p:cNvSpPr>
            <a:spLocks noGrp="1"/>
          </p:cNvSpPr>
          <p:nvPr>
            <p:ph sz="quarter" idx="10" hasCustomPrompt="1"/>
          </p:nvPr>
        </p:nvSpPr>
        <p:spPr>
          <a:xfrm>
            <a:off x="549275" y="2753139"/>
            <a:ext cx="5244548" cy="3657600"/>
          </a:xfrm>
        </p:spPr>
        <p:txBody>
          <a:bodyPr lIns="0" tIns="0" rIns="0" bIns="0">
            <a:noAutofit/>
          </a:bodyPr>
          <a:lstStyle>
            <a:lvl1pPr marL="0" indent="0">
              <a:lnSpc>
                <a:spcPts val="2600"/>
              </a:lnSpc>
              <a:spcBef>
                <a:spcPts val="1300"/>
              </a:spcBef>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Column One</a:t>
            </a:r>
          </a:p>
        </p:txBody>
      </p:sp>
      <p:sp>
        <p:nvSpPr>
          <p:cNvPr id="6" name="Content Placeholder 5">
            <a:extLst>
              <a:ext uri="{FF2B5EF4-FFF2-40B4-BE49-F238E27FC236}">
                <a16:creationId xmlns:a16="http://schemas.microsoft.com/office/drawing/2014/main" id="{7F3072E4-D251-7347-9D0C-79E166917DD3}"/>
              </a:ext>
            </a:extLst>
          </p:cNvPr>
          <p:cNvSpPr>
            <a:spLocks noGrp="1"/>
          </p:cNvSpPr>
          <p:nvPr>
            <p:ph sz="quarter" idx="11" hasCustomPrompt="1"/>
          </p:nvPr>
        </p:nvSpPr>
        <p:spPr>
          <a:xfrm>
            <a:off x="6414052" y="2753139"/>
            <a:ext cx="5244548" cy="3657600"/>
          </a:xfrm>
        </p:spPr>
        <p:txBody>
          <a:bodyPr lIns="0" tIns="0" rIns="0" bIns="0">
            <a:noAutofit/>
          </a:bodyPr>
          <a:lstStyle>
            <a:lvl1pPr marL="0" indent="0">
              <a:lnSpc>
                <a:spcPts val="2600"/>
              </a:lnSpc>
              <a:spcBef>
                <a:spcPts val="1300"/>
              </a:spcBef>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Column Two</a:t>
            </a:r>
          </a:p>
        </p:txBody>
      </p:sp>
    </p:spTree>
    <p:extLst>
      <p:ext uri="{BB962C8B-B14F-4D97-AF65-F5344CB8AC3E}">
        <p14:creationId xmlns:p14="http://schemas.microsoft.com/office/powerpoint/2010/main" val="2995980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Col_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158DA08-ABFA-D94C-84F5-C6575D0A3275}"/>
              </a:ext>
            </a:extLst>
          </p:cNvPr>
          <p:cNvSpPr/>
          <p:nvPr userDrawn="1"/>
        </p:nvSpPr>
        <p:spPr>
          <a:xfrm>
            <a:off x="0" y="0"/>
            <a:ext cx="12192000" cy="2057400"/>
          </a:xfrm>
          <a:prstGeom prst="rect">
            <a:avLst/>
          </a:prstGeom>
          <a:solidFill>
            <a:srgbClr val="358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13">
            <a:extLst>
              <a:ext uri="{FF2B5EF4-FFF2-40B4-BE49-F238E27FC236}">
                <a16:creationId xmlns:a16="http://schemas.microsoft.com/office/drawing/2014/main" id="{5E5AFCA2-969F-B040-ADC6-2A272C01BC60}"/>
              </a:ext>
            </a:extLst>
          </p:cNvPr>
          <p:cNvSpPr>
            <a:spLocks noGrp="1"/>
          </p:cNvSpPr>
          <p:nvPr>
            <p:ph sz="quarter" idx="13" hasCustomPrompt="1"/>
          </p:nvPr>
        </p:nvSpPr>
        <p:spPr>
          <a:xfrm>
            <a:off x="549275" y="1143000"/>
            <a:ext cx="9140825" cy="903288"/>
          </a:xfrm>
        </p:spPr>
        <p:txBody>
          <a:bodyPr lIns="0" tIns="0" rIns="0" bIns="0">
            <a:noAutofit/>
          </a:bodyPr>
          <a:lstStyle>
            <a:lvl1pPr marL="0" indent="0">
              <a:buNone/>
              <a:defRPr sz="4200">
                <a:solidFill>
                  <a:schemeClr val="bg1"/>
                </a:solidFill>
              </a:defRPr>
            </a:lvl1pPr>
          </a:lstStyle>
          <a:p>
            <a:pPr lvl="0"/>
            <a:r>
              <a:rPr lang="en-US" dirty="0"/>
              <a:t>Page Heading</a:t>
            </a:r>
          </a:p>
        </p:txBody>
      </p:sp>
      <p:sp>
        <p:nvSpPr>
          <p:cNvPr id="5" name="Content Placeholder 5">
            <a:extLst>
              <a:ext uri="{FF2B5EF4-FFF2-40B4-BE49-F238E27FC236}">
                <a16:creationId xmlns:a16="http://schemas.microsoft.com/office/drawing/2014/main" id="{52BD50A6-F696-6A44-A082-7A2020099CD9}"/>
              </a:ext>
            </a:extLst>
          </p:cNvPr>
          <p:cNvSpPr>
            <a:spLocks noGrp="1"/>
          </p:cNvSpPr>
          <p:nvPr>
            <p:ph sz="quarter" idx="10" hasCustomPrompt="1"/>
          </p:nvPr>
        </p:nvSpPr>
        <p:spPr>
          <a:xfrm>
            <a:off x="549275" y="2753139"/>
            <a:ext cx="5244548" cy="3657600"/>
          </a:xfrm>
        </p:spPr>
        <p:txBody>
          <a:bodyPr lIns="0" tIns="0" rIns="0" bIns="0">
            <a:noAutofit/>
          </a:bodyPr>
          <a:lstStyle>
            <a:lvl1pPr marL="0" indent="0">
              <a:lnSpc>
                <a:spcPts val="2600"/>
              </a:lnSpc>
              <a:spcBef>
                <a:spcPts val="1300"/>
              </a:spcBef>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Column One</a:t>
            </a:r>
          </a:p>
        </p:txBody>
      </p:sp>
      <p:sp>
        <p:nvSpPr>
          <p:cNvPr id="6" name="Content Placeholder 5">
            <a:extLst>
              <a:ext uri="{FF2B5EF4-FFF2-40B4-BE49-F238E27FC236}">
                <a16:creationId xmlns:a16="http://schemas.microsoft.com/office/drawing/2014/main" id="{7F3072E4-D251-7347-9D0C-79E166917DD3}"/>
              </a:ext>
            </a:extLst>
          </p:cNvPr>
          <p:cNvSpPr>
            <a:spLocks noGrp="1"/>
          </p:cNvSpPr>
          <p:nvPr>
            <p:ph sz="quarter" idx="11" hasCustomPrompt="1"/>
          </p:nvPr>
        </p:nvSpPr>
        <p:spPr>
          <a:xfrm>
            <a:off x="6414052" y="2753139"/>
            <a:ext cx="5244548" cy="3657600"/>
          </a:xfrm>
        </p:spPr>
        <p:txBody>
          <a:bodyPr lIns="0" tIns="0" rIns="0" bIns="0">
            <a:noAutofit/>
          </a:bodyPr>
          <a:lstStyle>
            <a:lvl1pPr marL="0" indent="0">
              <a:lnSpc>
                <a:spcPts val="2600"/>
              </a:lnSpc>
              <a:spcBef>
                <a:spcPts val="1300"/>
              </a:spcBef>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Column Two</a:t>
            </a:r>
          </a:p>
        </p:txBody>
      </p:sp>
    </p:spTree>
    <p:extLst>
      <p:ext uri="{BB962C8B-B14F-4D97-AF65-F5344CB8AC3E}">
        <p14:creationId xmlns:p14="http://schemas.microsoft.com/office/powerpoint/2010/main" val="1543569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Col_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92581B-70B1-F141-AF75-D6648FB74992}"/>
              </a:ext>
            </a:extLst>
          </p:cNvPr>
          <p:cNvSpPr/>
          <p:nvPr userDrawn="1"/>
        </p:nvSpPr>
        <p:spPr>
          <a:xfrm>
            <a:off x="0" y="0"/>
            <a:ext cx="12192000" cy="2057400"/>
          </a:xfrm>
          <a:prstGeom prst="rect">
            <a:avLst/>
          </a:prstGeom>
          <a:solidFill>
            <a:srgbClr val="0AA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13">
            <a:extLst>
              <a:ext uri="{FF2B5EF4-FFF2-40B4-BE49-F238E27FC236}">
                <a16:creationId xmlns:a16="http://schemas.microsoft.com/office/drawing/2014/main" id="{4FB174CA-8637-A347-94B4-FF8C0ACE11C3}"/>
              </a:ext>
            </a:extLst>
          </p:cNvPr>
          <p:cNvSpPr>
            <a:spLocks noGrp="1"/>
          </p:cNvSpPr>
          <p:nvPr>
            <p:ph sz="quarter" idx="13" hasCustomPrompt="1"/>
          </p:nvPr>
        </p:nvSpPr>
        <p:spPr>
          <a:xfrm>
            <a:off x="549275" y="1143000"/>
            <a:ext cx="9140825" cy="903288"/>
          </a:xfrm>
        </p:spPr>
        <p:txBody>
          <a:bodyPr lIns="0" tIns="0" rIns="0" bIns="0">
            <a:noAutofit/>
          </a:bodyPr>
          <a:lstStyle>
            <a:lvl1pPr marL="0" indent="0">
              <a:buNone/>
              <a:defRPr sz="4200">
                <a:solidFill>
                  <a:schemeClr val="bg1"/>
                </a:solidFill>
              </a:defRPr>
            </a:lvl1pPr>
          </a:lstStyle>
          <a:p>
            <a:pPr lvl="0"/>
            <a:r>
              <a:rPr lang="en-US" dirty="0"/>
              <a:t>Page Heading</a:t>
            </a:r>
          </a:p>
        </p:txBody>
      </p:sp>
      <p:sp>
        <p:nvSpPr>
          <p:cNvPr id="7" name="Content Placeholder 5">
            <a:extLst>
              <a:ext uri="{FF2B5EF4-FFF2-40B4-BE49-F238E27FC236}">
                <a16:creationId xmlns:a16="http://schemas.microsoft.com/office/drawing/2014/main" id="{41D61FD0-D5C4-0A44-8CBC-0058ECC0180C}"/>
              </a:ext>
            </a:extLst>
          </p:cNvPr>
          <p:cNvSpPr>
            <a:spLocks noGrp="1"/>
          </p:cNvSpPr>
          <p:nvPr>
            <p:ph sz="quarter" idx="10" hasCustomPrompt="1"/>
          </p:nvPr>
        </p:nvSpPr>
        <p:spPr>
          <a:xfrm>
            <a:off x="548640" y="2743200"/>
            <a:ext cx="3471863" cy="3657600"/>
          </a:xfrm>
        </p:spPr>
        <p:txBody>
          <a:bodyPr lIns="0" tIns="0" rIns="0" bIns="0">
            <a:noAutofit/>
          </a:bodyPr>
          <a:lstStyle>
            <a:lvl1pPr marL="0" indent="0">
              <a:lnSpc>
                <a:spcPts val="2600"/>
              </a:lnSpc>
              <a:spcBef>
                <a:spcPts val="1300"/>
              </a:spcBef>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Column One</a:t>
            </a:r>
          </a:p>
        </p:txBody>
      </p:sp>
      <p:sp>
        <p:nvSpPr>
          <p:cNvPr id="8" name="Content Placeholder 5">
            <a:extLst>
              <a:ext uri="{FF2B5EF4-FFF2-40B4-BE49-F238E27FC236}">
                <a16:creationId xmlns:a16="http://schemas.microsoft.com/office/drawing/2014/main" id="{B51F6F32-E148-CE44-BB82-7A56077E7689}"/>
              </a:ext>
            </a:extLst>
          </p:cNvPr>
          <p:cNvSpPr>
            <a:spLocks noGrp="1"/>
          </p:cNvSpPr>
          <p:nvPr>
            <p:ph sz="quarter" idx="11" hasCustomPrompt="1"/>
          </p:nvPr>
        </p:nvSpPr>
        <p:spPr>
          <a:xfrm>
            <a:off x="4360068" y="2743200"/>
            <a:ext cx="3471863" cy="3657600"/>
          </a:xfrm>
        </p:spPr>
        <p:txBody>
          <a:bodyPr lIns="0" tIns="0" rIns="0" bIns="0">
            <a:noAutofit/>
          </a:bodyPr>
          <a:lstStyle>
            <a:lvl1pPr marL="0" indent="0">
              <a:lnSpc>
                <a:spcPts val="2600"/>
              </a:lnSpc>
              <a:spcBef>
                <a:spcPts val="1300"/>
              </a:spcBef>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Column Two</a:t>
            </a:r>
          </a:p>
        </p:txBody>
      </p:sp>
      <p:sp>
        <p:nvSpPr>
          <p:cNvPr id="14" name="Content Placeholder 5">
            <a:extLst>
              <a:ext uri="{FF2B5EF4-FFF2-40B4-BE49-F238E27FC236}">
                <a16:creationId xmlns:a16="http://schemas.microsoft.com/office/drawing/2014/main" id="{2925337C-DBC6-E346-B1DE-A5AA563CFB24}"/>
              </a:ext>
            </a:extLst>
          </p:cNvPr>
          <p:cNvSpPr>
            <a:spLocks noGrp="1"/>
          </p:cNvSpPr>
          <p:nvPr>
            <p:ph sz="quarter" idx="12" hasCustomPrompt="1"/>
          </p:nvPr>
        </p:nvSpPr>
        <p:spPr>
          <a:xfrm>
            <a:off x="8186633" y="2743200"/>
            <a:ext cx="3471863" cy="3657600"/>
          </a:xfrm>
        </p:spPr>
        <p:txBody>
          <a:bodyPr lIns="0" tIns="0" rIns="0" bIns="0">
            <a:noAutofit/>
          </a:bodyPr>
          <a:lstStyle>
            <a:lvl1pPr marL="0" indent="0">
              <a:lnSpc>
                <a:spcPts val="2600"/>
              </a:lnSpc>
              <a:spcBef>
                <a:spcPts val="1300"/>
              </a:spcBef>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Column Three</a:t>
            </a:r>
          </a:p>
        </p:txBody>
      </p:sp>
    </p:spTree>
    <p:extLst>
      <p:ext uri="{BB962C8B-B14F-4D97-AF65-F5344CB8AC3E}">
        <p14:creationId xmlns:p14="http://schemas.microsoft.com/office/powerpoint/2010/main" val="16931125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Col_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158DA08-ABFA-D94C-84F5-C6575D0A3275}"/>
              </a:ext>
            </a:extLst>
          </p:cNvPr>
          <p:cNvSpPr/>
          <p:nvPr userDrawn="1"/>
        </p:nvSpPr>
        <p:spPr>
          <a:xfrm>
            <a:off x="0" y="0"/>
            <a:ext cx="12192000" cy="2057400"/>
          </a:xfrm>
          <a:prstGeom prst="rect">
            <a:avLst/>
          </a:prstGeom>
          <a:solidFill>
            <a:srgbClr val="358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13">
            <a:extLst>
              <a:ext uri="{FF2B5EF4-FFF2-40B4-BE49-F238E27FC236}">
                <a16:creationId xmlns:a16="http://schemas.microsoft.com/office/drawing/2014/main" id="{5E5AFCA2-969F-B040-ADC6-2A272C01BC60}"/>
              </a:ext>
            </a:extLst>
          </p:cNvPr>
          <p:cNvSpPr>
            <a:spLocks noGrp="1"/>
          </p:cNvSpPr>
          <p:nvPr>
            <p:ph sz="quarter" idx="13" hasCustomPrompt="1"/>
          </p:nvPr>
        </p:nvSpPr>
        <p:spPr>
          <a:xfrm>
            <a:off x="549275" y="1143000"/>
            <a:ext cx="9140825" cy="903288"/>
          </a:xfrm>
        </p:spPr>
        <p:txBody>
          <a:bodyPr lIns="0" tIns="0" rIns="0" bIns="0">
            <a:noAutofit/>
          </a:bodyPr>
          <a:lstStyle>
            <a:lvl1pPr marL="0" indent="0">
              <a:buNone/>
              <a:defRPr sz="4200">
                <a:solidFill>
                  <a:schemeClr val="bg1"/>
                </a:solidFill>
              </a:defRPr>
            </a:lvl1pPr>
          </a:lstStyle>
          <a:p>
            <a:pPr lvl="0"/>
            <a:r>
              <a:rPr lang="en-US" dirty="0"/>
              <a:t>Page Heading</a:t>
            </a:r>
          </a:p>
        </p:txBody>
      </p:sp>
      <p:sp>
        <p:nvSpPr>
          <p:cNvPr id="5" name="Content Placeholder 5">
            <a:extLst>
              <a:ext uri="{FF2B5EF4-FFF2-40B4-BE49-F238E27FC236}">
                <a16:creationId xmlns:a16="http://schemas.microsoft.com/office/drawing/2014/main" id="{52BD50A6-F696-6A44-A082-7A2020099CD9}"/>
              </a:ext>
            </a:extLst>
          </p:cNvPr>
          <p:cNvSpPr>
            <a:spLocks noGrp="1"/>
          </p:cNvSpPr>
          <p:nvPr>
            <p:ph sz="quarter" idx="10" hasCustomPrompt="1"/>
          </p:nvPr>
        </p:nvSpPr>
        <p:spPr>
          <a:xfrm>
            <a:off x="549274" y="2753139"/>
            <a:ext cx="9140825" cy="3657600"/>
          </a:xfrm>
        </p:spPr>
        <p:txBody>
          <a:bodyPr lIns="0" tIns="0" rIns="0" bIns="0">
            <a:noAutofit/>
          </a:bodyPr>
          <a:lstStyle>
            <a:lvl1pPr marL="0" indent="0">
              <a:lnSpc>
                <a:spcPts val="2600"/>
              </a:lnSpc>
              <a:spcBef>
                <a:spcPts val="1300"/>
              </a:spcBef>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Column One</a:t>
            </a:r>
          </a:p>
        </p:txBody>
      </p:sp>
    </p:spTree>
    <p:extLst>
      <p:ext uri="{BB962C8B-B14F-4D97-AF65-F5344CB8AC3E}">
        <p14:creationId xmlns:p14="http://schemas.microsoft.com/office/powerpoint/2010/main" val="42357023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Col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92581B-70B1-F141-AF75-D6648FB74992}"/>
              </a:ext>
            </a:extLst>
          </p:cNvPr>
          <p:cNvSpPr/>
          <p:nvPr userDrawn="1"/>
        </p:nvSpPr>
        <p:spPr>
          <a:xfrm>
            <a:off x="0" y="0"/>
            <a:ext cx="12192000" cy="2057400"/>
          </a:xfrm>
          <a:prstGeom prst="rect">
            <a:avLst/>
          </a:prstGeom>
          <a:solidFill>
            <a:srgbClr val="358C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13">
            <a:extLst>
              <a:ext uri="{FF2B5EF4-FFF2-40B4-BE49-F238E27FC236}">
                <a16:creationId xmlns:a16="http://schemas.microsoft.com/office/drawing/2014/main" id="{96313B3A-29FC-5A46-AAF9-71C293D96038}"/>
              </a:ext>
            </a:extLst>
          </p:cNvPr>
          <p:cNvSpPr>
            <a:spLocks noGrp="1"/>
          </p:cNvSpPr>
          <p:nvPr>
            <p:ph sz="quarter" idx="13" hasCustomPrompt="1"/>
          </p:nvPr>
        </p:nvSpPr>
        <p:spPr>
          <a:xfrm>
            <a:off x="549275" y="1143000"/>
            <a:ext cx="9140825" cy="903288"/>
          </a:xfrm>
        </p:spPr>
        <p:txBody>
          <a:bodyPr lIns="0" tIns="0" rIns="0" bIns="0">
            <a:noAutofit/>
          </a:bodyPr>
          <a:lstStyle>
            <a:lvl1pPr marL="0" indent="0">
              <a:buNone/>
              <a:defRPr sz="4200">
                <a:solidFill>
                  <a:schemeClr val="bg1"/>
                </a:solidFill>
              </a:defRPr>
            </a:lvl1pPr>
          </a:lstStyle>
          <a:p>
            <a:pPr lvl="0"/>
            <a:r>
              <a:rPr lang="en-US" dirty="0"/>
              <a:t>Page Heading</a:t>
            </a:r>
          </a:p>
        </p:txBody>
      </p:sp>
      <p:sp>
        <p:nvSpPr>
          <p:cNvPr id="17" name="Content Placeholder 5">
            <a:extLst>
              <a:ext uri="{FF2B5EF4-FFF2-40B4-BE49-F238E27FC236}">
                <a16:creationId xmlns:a16="http://schemas.microsoft.com/office/drawing/2014/main" id="{EF53FFA6-EC4E-EF44-B236-BBD5E8665FF8}"/>
              </a:ext>
            </a:extLst>
          </p:cNvPr>
          <p:cNvSpPr>
            <a:spLocks noGrp="1"/>
          </p:cNvSpPr>
          <p:nvPr>
            <p:ph sz="quarter" idx="10" hasCustomPrompt="1"/>
          </p:nvPr>
        </p:nvSpPr>
        <p:spPr>
          <a:xfrm>
            <a:off x="548640" y="2743200"/>
            <a:ext cx="3471863" cy="3657600"/>
          </a:xfrm>
        </p:spPr>
        <p:txBody>
          <a:bodyPr lIns="0" tIns="0" rIns="0" bIns="0">
            <a:noAutofit/>
          </a:bodyPr>
          <a:lstStyle>
            <a:lvl1pPr marL="0" indent="0">
              <a:lnSpc>
                <a:spcPts val="2600"/>
              </a:lnSpc>
              <a:spcBef>
                <a:spcPts val="1300"/>
              </a:spcBef>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Column One</a:t>
            </a:r>
          </a:p>
        </p:txBody>
      </p:sp>
      <p:sp>
        <p:nvSpPr>
          <p:cNvPr id="18" name="Content Placeholder 5">
            <a:extLst>
              <a:ext uri="{FF2B5EF4-FFF2-40B4-BE49-F238E27FC236}">
                <a16:creationId xmlns:a16="http://schemas.microsoft.com/office/drawing/2014/main" id="{3FF81B1B-EA6F-3B45-BAF6-C3F2A4E1566F}"/>
              </a:ext>
            </a:extLst>
          </p:cNvPr>
          <p:cNvSpPr>
            <a:spLocks noGrp="1"/>
          </p:cNvSpPr>
          <p:nvPr>
            <p:ph sz="quarter" idx="11" hasCustomPrompt="1"/>
          </p:nvPr>
        </p:nvSpPr>
        <p:spPr>
          <a:xfrm>
            <a:off x="4360068" y="2743200"/>
            <a:ext cx="3471863" cy="3657600"/>
          </a:xfrm>
        </p:spPr>
        <p:txBody>
          <a:bodyPr lIns="0" tIns="0" rIns="0" bIns="0">
            <a:noAutofit/>
          </a:bodyPr>
          <a:lstStyle>
            <a:lvl1pPr marL="0" indent="0">
              <a:lnSpc>
                <a:spcPts val="2600"/>
              </a:lnSpc>
              <a:spcBef>
                <a:spcPts val="1300"/>
              </a:spcBef>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Column Two</a:t>
            </a:r>
          </a:p>
        </p:txBody>
      </p:sp>
      <p:sp>
        <p:nvSpPr>
          <p:cNvPr id="19" name="Content Placeholder 5">
            <a:extLst>
              <a:ext uri="{FF2B5EF4-FFF2-40B4-BE49-F238E27FC236}">
                <a16:creationId xmlns:a16="http://schemas.microsoft.com/office/drawing/2014/main" id="{68239AE2-AD6A-8543-B767-DD5003DEC3BA}"/>
              </a:ext>
            </a:extLst>
          </p:cNvPr>
          <p:cNvSpPr>
            <a:spLocks noGrp="1"/>
          </p:cNvSpPr>
          <p:nvPr>
            <p:ph sz="quarter" idx="12" hasCustomPrompt="1"/>
          </p:nvPr>
        </p:nvSpPr>
        <p:spPr>
          <a:xfrm>
            <a:off x="8186633" y="2743200"/>
            <a:ext cx="3471863" cy="3657600"/>
          </a:xfrm>
        </p:spPr>
        <p:txBody>
          <a:bodyPr lIns="0" tIns="0" rIns="0" bIns="0">
            <a:noAutofit/>
          </a:bodyPr>
          <a:lstStyle>
            <a:lvl1pPr marL="0" indent="0">
              <a:lnSpc>
                <a:spcPts val="2600"/>
              </a:lnSpc>
              <a:spcBef>
                <a:spcPts val="1300"/>
              </a:spcBef>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Column Three</a:t>
            </a:r>
          </a:p>
        </p:txBody>
      </p:sp>
    </p:spTree>
    <p:extLst>
      <p:ext uri="{BB962C8B-B14F-4D97-AF65-F5344CB8AC3E}">
        <p14:creationId xmlns:p14="http://schemas.microsoft.com/office/powerpoint/2010/main" val="7878678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0915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F8FCE-173A-714E-BC45-46CFC8BF82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1C1BC8-E2D1-084A-A952-F276A366A2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2C6B09-3E56-0541-93CE-BD7C1B01B811}"/>
              </a:ext>
            </a:extLst>
          </p:cNvPr>
          <p:cNvSpPr>
            <a:spLocks noGrp="1"/>
          </p:cNvSpPr>
          <p:nvPr>
            <p:ph type="dt" sz="half" idx="10"/>
          </p:nvPr>
        </p:nvSpPr>
        <p:spPr/>
        <p:txBody>
          <a:bodyPr/>
          <a:lstStyle/>
          <a:p>
            <a:fld id="{BD72DEB5-FDA7-4F43-838F-C2E6403CFDD5}" type="datetimeFigureOut">
              <a:rPr lang="en-US" smtClean="0"/>
              <a:t>3/26/2021</a:t>
            </a:fld>
            <a:endParaRPr lang="en-US"/>
          </a:p>
        </p:txBody>
      </p:sp>
      <p:sp>
        <p:nvSpPr>
          <p:cNvPr id="5" name="Footer Placeholder 4">
            <a:extLst>
              <a:ext uri="{FF2B5EF4-FFF2-40B4-BE49-F238E27FC236}">
                <a16:creationId xmlns:a16="http://schemas.microsoft.com/office/drawing/2014/main" id="{9A267A9B-72AA-CD47-B173-B2C2CFAAF0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D045CA-86F3-C84A-98A7-9A71619612A3}"/>
              </a:ext>
            </a:extLst>
          </p:cNvPr>
          <p:cNvSpPr>
            <a:spLocks noGrp="1"/>
          </p:cNvSpPr>
          <p:nvPr>
            <p:ph type="sldNum" sz="quarter" idx="12"/>
          </p:nvPr>
        </p:nvSpPr>
        <p:spPr/>
        <p:txBody>
          <a:bodyPr/>
          <a:lstStyle/>
          <a:p>
            <a:fld id="{6ECAB967-245B-9541-B851-55F540ADC32E}" type="slidenum">
              <a:rPr lang="en-US" smtClean="0"/>
              <a:t>‹#›</a:t>
            </a:fld>
            <a:endParaRPr lang="en-US"/>
          </a:p>
        </p:txBody>
      </p:sp>
    </p:spTree>
    <p:extLst>
      <p:ext uri="{BB962C8B-B14F-4D97-AF65-F5344CB8AC3E}">
        <p14:creationId xmlns:p14="http://schemas.microsoft.com/office/powerpoint/2010/main" val="141748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3A883-D38A-164E-8936-E6701BA715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77B412-387D-F140-9C8A-382B19E9D9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799D78-8B7B-A241-B58A-79C9ABFAF2DA}"/>
              </a:ext>
            </a:extLst>
          </p:cNvPr>
          <p:cNvSpPr>
            <a:spLocks noGrp="1"/>
          </p:cNvSpPr>
          <p:nvPr>
            <p:ph type="dt" sz="half" idx="10"/>
          </p:nvPr>
        </p:nvSpPr>
        <p:spPr/>
        <p:txBody>
          <a:bodyPr/>
          <a:lstStyle/>
          <a:p>
            <a:fld id="{BD72DEB5-FDA7-4F43-838F-C2E6403CFDD5}" type="datetimeFigureOut">
              <a:rPr lang="en-US" smtClean="0"/>
              <a:t>3/26/2021</a:t>
            </a:fld>
            <a:endParaRPr lang="en-US"/>
          </a:p>
        </p:txBody>
      </p:sp>
      <p:sp>
        <p:nvSpPr>
          <p:cNvPr id="5" name="Footer Placeholder 4">
            <a:extLst>
              <a:ext uri="{FF2B5EF4-FFF2-40B4-BE49-F238E27FC236}">
                <a16:creationId xmlns:a16="http://schemas.microsoft.com/office/drawing/2014/main" id="{55F0B209-6E3A-3942-8A31-99D37F2C96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E2332E-D47F-1A40-B2C1-AADA9529D6C2}"/>
              </a:ext>
            </a:extLst>
          </p:cNvPr>
          <p:cNvSpPr>
            <a:spLocks noGrp="1"/>
          </p:cNvSpPr>
          <p:nvPr>
            <p:ph type="sldNum" sz="quarter" idx="12"/>
          </p:nvPr>
        </p:nvSpPr>
        <p:spPr/>
        <p:txBody>
          <a:bodyPr/>
          <a:lstStyle/>
          <a:p>
            <a:fld id="{6ECAB967-245B-9541-B851-55F540ADC32E}" type="slidenum">
              <a:rPr lang="en-US" smtClean="0"/>
              <a:t>‹#›</a:t>
            </a:fld>
            <a:endParaRPr lang="en-US"/>
          </a:p>
        </p:txBody>
      </p:sp>
    </p:spTree>
    <p:extLst>
      <p:ext uri="{BB962C8B-B14F-4D97-AF65-F5344CB8AC3E}">
        <p14:creationId xmlns:p14="http://schemas.microsoft.com/office/powerpoint/2010/main" val="3017037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FB83C-9F7F-474A-B328-F5633CB2C5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198199-A0BE-1B4E-BD64-72C341855B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E4C15F-7848-A142-96DE-B81BF812E3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6CFD3B-A959-184E-B28F-1CBD34678CF3}"/>
              </a:ext>
            </a:extLst>
          </p:cNvPr>
          <p:cNvSpPr>
            <a:spLocks noGrp="1"/>
          </p:cNvSpPr>
          <p:nvPr>
            <p:ph type="dt" sz="half" idx="10"/>
          </p:nvPr>
        </p:nvSpPr>
        <p:spPr/>
        <p:txBody>
          <a:bodyPr/>
          <a:lstStyle/>
          <a:p>
            <a:fld id="{BD72DEB5-FDA7-4F43-838F-C2E6403CFDD5}" type="datetimeFigureOut">
              <a:rPr lang="en-US" smtClean="0"/>
              <a:t>3/26/2021</a:t>
            </a:fld>
            <a:endParaRPr lang="en-US"/>
          </a:p>
        </p:txBody>
      </p:sp>
      <p:sp>
        <p:nvSpPr>
          <p:cNvPr id="6" name="Footer Placeholder 5">
            <a:extLst>
              <a:ext uri="{FF2B5EF4-FFF2-40B4-BE49-F238E27FC236}">
                <a16:creationId xmlns:a16="http://schemas.microsoft.com/office/drawing/2014/main" id="{BA0AFCC0-A55D-FD48-B3FF-FDEC513083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70CE61-8976-A64E-935F-1DD6BD2E066A}"/>
              </a:ext>
            </a:extLst>
          </p:cNvPr>
          <p:cNvSpPr>
            <a:spLocks noGrp="1"/>
          </p:cNvSpPr>
          <p:nvPr>
            <p:ph type="sldNum" sz="quarter" idx="12"/>
          </p:nvPr>
        </p:nvSpPr>
        <p:spPr/>
        <p:txBody>
          <a:bodyPr/>
          <a:lstStyle/>
          <a:p>
            <a:fld id="{6ECAB967-245B-9541-B851-55F540ADC32E}" type="slidenum">
              <a:rPr lang="en-US" smtClean="0"/>
              <a:t>‹#›</a:t>
            </a:fld>
            <a:endParaRPr lang="en-US"/>
          </a:p>
        </p:txBody>
      </p:sp>
    </p:spTree>
    <p:extLst>
      <p:ext uri="{BB962C8B-B14F-4D97-AF65-F5344CB8AC3E}">
        <p14:creationId xmlns:p14="http://schemas.microsoft.com/office/powerpoint/2010/main" val="739473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CEEB3-1F67-9D43-A7B4-F5FD7D47A57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C14F3F-112A-C540-84FF-BCDA752457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86A7D4-4A81-2241-A528-26532FCC00A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97592D3-A660-4C42-B16C-5F42F247B2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35E748-8B71-0745-8C0A-779A7E2A354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59FCB26-BFDD-C148-BD19-EE3A0E1E2AA7}"/>
              </a:ext>
            </a:extLst>
          </p:cNvPr>
          <p:cNvSpPr>
            <a:spLocks noGrp="1"/>
          </p:cNvSpPr>
          <p:nvPr>
            <p:ph type="dt" sz="half" idx="10"/>
          </p:nvPr>
        </p:nvSpPr>
        <p:spPr/>
        <p:txBody>
          <a:bodyPr/>
          <a:lstStyle/>
          <a:p>
            <a:fld id="{BD72DEB5-FDA7-4F43-838F-C2E6403CFDD5}" type="datetimeFigureOut">
              <a:rPr lang="en-US" smtClean="0"/>
              <a:t>3/26/2021</a:t>
            </a:fld>
            <a:endParaRPr lang="en-US"/>
          </a:p>
        </p:txBody>
      </p:sp>
      <p:sp>
        <p:nvSpPr>
          <p:cNvPr id="8" name="Footer Placeholder 7">
            <a:extLst>
              <a:ext uri="{FF2B5EF4-FFF2-40B4-BE49-F238E27FC236}">
                <a16:creationId xmlns:a16="http://schemas.microsoft.com/office/drawing/2014/main" id="{CB612507-5077-F047-BA33-ED52306D45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0AFA5F-82FB-264F-BDE0-A98AE6262E76}"/>
              </a:ext>
            </a:extLst>
          </p:cNvPr>
          <p:cNvSpPr>
            <a:spLocks noGrp="1"/>
          </p:cNvSpPr>
          <p:nvPr>
            <p:ph type="sldNum" sz="quarter" idx="12"/>
          </p:nvPr>
        </p:nvSpPr>
        <p:spPr/>
        <p:txBody>
          <a:bodyPr/>
          <a:lstStyle/>
          <a:p>
            <a:fld id="{6ECAB967-245B-9541-B851-55F540ADC32E}" type="slidenum">
              <a:rPr lang="en-US" smtClean="0"/>
              <a:t>‹#›</a:t>
            </a:fld>
            <a:endParaRPr lang="en-US"/>
          </a:p>
        </p:txBody>
      </p:sp>
    </p:spTree>
    <p:extLst>
      <p:ext uri="{BB962C8B-B14F-4D97-AF65-F5344CB8AC3E}">
        <p14:creationId xmlns:p14="http://schemas.microsoft.com/office/powerpoint/2010/main" val="3796018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3F218-9C28-4C43-9111-C8A6A49853B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A1E7DC0-AB35-9142-8414-21DACB2E7155}"/>
              </a:ext>
            </a:extLst>
          </p:cNvPr>
          <p:cNvSpPr>
            <a:spLocks noGrp="1"/>
          </p:cNvSpPr>
          <p:nvPr>
            <p:ph type="dt" sz="half" idx="10"/>
          </p:nvPr>
        </p:nvSpPr>
        <p:spPr/>
        <p:txBody>
          <a:bodyPr/>
          <a:lstStyle/>
          <a:p>
            <a:fld id="{BD72DEB5-FDA7-4F43-838F-C2E6403CFDD5}" type="datetimeFigureOut">
              <a:rPr lang="en-US" smtClean="0"/>
              <a:t>3/26/2021</a:t>
            </a:fld>
            <a:endParaRPr lang="en-US"/>
          </a:p>
        </p:txBody>
      </p:sp>
      <p:sp>
        <p:nvSpPr>
          <p:cNvPr id="4" name="Footer Placeholder 3">
            <a:extLst>
              <a:ext uri="{FF2B5EF4-FFF2-40B4-BE49-F238E27FC236}">
                <a16:creationId xmlns:a16="http://schemas.microsoft.com/office/drawing/2014/main" id="{D296329A-EEF4-E243-946C-DC8818A20DF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3AA328-2C7A-F74F-8FFB-CE476D9983B0}"/>
              </a:ext>
            </a:extLst>
          </p:cNvPr>
          <p:cNvSpPr>
            <a:spLocks noGrp="1"/>
          </p:cNvSpPr>
          <p:nvPr>
            <p:ph type="sldNum" sz="quarter" idx="12"/>
          </p:nvPr>
        </p:nvSpPr>
        <p:spPr/>
        <p:txBody>
          <a:bodyPr/>
          <a:lstStyle/>
          <a:p>
            <a:fld id="{6ECAB967-245B-9541-B851-55F540ADC32E}" type="slidenum">
              <a:rPr lang="en-US" smtClean="0"/>
              <a:t>‹#›</a:t>
            </a:fld>
            <a:endParaRPr lang="en-US"/>
          </a:p>
        </p:txBody>
      </p:sp>
    </p:spTree>
    <p:extLst>
      <p:ext uri="{BB962C8B-B14F-4D97-AF65-F5344CB8AC3E}">
        <p14:creationId xmlns:p14="http://schemas.microsoft.com/office/powerpoint/2010/main" val="1582784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618FCF-EA8A-A348-8129-F907489575A8}"/>
              </a:ext>
            </a:extLst>
          </p:cNvPr>
          <p:cNvSpPr>
            <a:spLocks noGrp="1"/>
          </p:cNvSpPr>
          <p:nvPr>
            <p:ph type="dt" sz="half" idx="10"/>
          </p:nvPr>
        </p:nvSpPr>
        <p:spPr/>
        <p:txBody>
          <a:bodyPr/>
          <a:lstStyle/>
          <a:p>
            <a:fld id="{BD72DEB5-FDA7-4F43-838F-C2E6403CFDD5}" type="datetimeFigureOut">
              <a:rPr lang="en-US" smtClean="0"/>
              <a:t>3/26/2021</a:t>
            </a:fld>
            <a:endParaRPr lang="en-US"/>
          </a:p>
        </p:txBody>
      </p:sp>
      <p:sp>
        <p:nvSpPr>
          <p:cNvPr id="3" name="Footer Placeholder 2">
            <a:extLst>
              <a:ext uri="{FF2B5EF4-FFF2-40B4-BE49-F238E27FC236}">
                <a16:creationId xmlns:a16="http://schemas.microsoft.com/office/drawing/2014/main" id="{5A70A933-8F6C-9840-A55B-DB048B8375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2580BF-DBD9-874A-9877-1FACF7B00DD7}"/>
              </a:ext>
            </a:extLst>
          </p:cNvPr>
          <p:cNvSpPr>
            <a:spLocks noGrp="1"/>
          </p:cNvSpPr>
          <p:nvPr>
            <p:ph type="sldNum" sz="quarter" idx="12"/>
          </p:nvPr>
        </p:nvSpPr>
        <p:spPr/>
        <p:txBody>
          <a:bodyPr/>
          <a:lstStyle/>
          <a:p>
            <a:fld id="{6ECAB967-245B-9541-B851-55F540ADC32E}" type="slidenum">
              <a:rPr lang="en-US" smtClean="0"/>
              <a:t>‹#›</a:t>
            </a:fld>
            <a:endParaRPr lang="en-US"/>
          </a:p>
        </p:txBody>
      </p:sp>
    </p:spTree>
    <p:extLst>
      <p:ext uri="{BB962C8B-B14F-4D97-AF65-F5344CB8AC3E}">
        <p14:creationId xmlns:p14="http://schemas.microsoft.com/office/powerpoint/2010/main" val="2597233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C42F6-678F-0040-8FD7-A1E1E7AEAF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8FAB937-C57D-2C48-AB45-C8EE954F55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442A75-8E3F-4746-B354-E4048C051F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390FE1-204F-B046-A01B-CF310D31F839}"/>
              </a:ext>
            </a:extLst>
          </p:cNvPr>
          <p:cNvSpPr>
            <a:spLocks noGrp="1"/>
          </p:cNvSpPr>
          <p:nvPr>
            <p:ph type="dt" sz="half" idx="10"/>
          </p:nvPr>
        </p:nvSpPr>
        <p:spPr/>
        <p:txBody>
          <a:bodyPr/>
          <a:lstStyle/>
          <a:p>
            <a:fld id="{BD72DEB5-FDA7-4F43-838F-C2E6403CFDD5}" type="datetimeFigureOut">
              <a:rPr lang="en-US" smtClean="0"/>
              <a:t>3/26/2021</a:t>
            </a:fld>
            <a:endParaRPr lang="en-US"/>
          </a:p>
        </p:txBody>
      </p:sp>
      <p:sp>
        <p:nvSpPr>
          <p:cNvPr id="6" name="Footer Placeholder 5">
            <a:extLst>
              <a:ext uri="{FF2B5EF4-FFF2-40B4-BE49-F238E27FC236}">
                <a16:creationId xmlns:a16="http://schemas.microsoft.com/office/drawing/2014/main" id="{84E95648-9F44-9B4E-A7E2-D050CCF9B6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E9DA36-FE14-EF49-95F9-7D36E64FCAC3}"/>
              </a:ext>
            </a:extLst>
          </p:cNvPr>
          <p:cNvSpPr>
            <a:spLocks noGrp="1"/>
          </p:cNvSpPr>
          <p:nvPr>
            <p:ph type="sldNum" sz="quarter" idx="12"/>
          </p:nvPr>
        </p:nvSpPr>
        <p:spPr/>
        <p:txBody>
          <a:bodyPr/>
          <a:lstStyle/>
          <a:p>
            <a:fld id="{6ECAB967-245B-9541-B851-55F540ADC32E}" type="slidenum">
              <a:rPr lang="en-US" smtClean="0"/>
              <a:t>‹#›</a:t>
            </a:fld>
            <a:endParaRPr lang="en-US"/>
          </a:p>
        </p:txBody>
      </p:sp>
    </p:spTree>
    <p:extLst>
      <p:ext uri="{BB962C8B-B14F-4D97-AF65-F5344CB8AC3E}">
        <p14:creationId xmlns:p14="http://schemas.microsoft.com/office/powerpoint/2010/main" val="261697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3DBD3-236E-DF45-9DF7-B8BA86BD21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07AFEDC-CDBE-914F-A6C5-3377D84514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FA48DC-0D15-D645-B552-8AB2CBB6EE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11327F-B1FA-C143-A0AE-CB57231AF669}"/>
              </a:ext>
            </a:extLst>
          </p:cNvPr>
          <p:cNvSpPr>
            <a:spLocks noGrp="1"/>
          </p:cNvSpPr>
          <p:nvPr>
            <p:ph type="dt" sz="half" idx="10"/>
          </p:nvPr>
        </p:nvSpPr>
        <p:spPr/>
        <p:txBody>
          <a:bodyPr/>
          <a:lstStyle/>
          <a:p>
            <a:fld id="{BD72DEB5-FDA7-4F43-838F-C2E6403CFDD5}" type="datetimeFigureOut">
              <a:rPr lang="en-US" smtClean="0"/>
              <a:t>3/26/2021</a:t>
            </a:fld>
            <a:endParaRPr lang="en-US"/>
          </a:p>
        </p:txBody>
      </p:sp>
      <p:sp>
        <p:nvSpPr>
          <p:cNvPr id="6" name="Footer Placeholder 5">
            <a:extLst>
              <a:ext uri="{FF2B5EF4-FFF2-40B4-BE49-F238E27FC236}">
                <a16:creationId xmlns:a16="http://schemas.microsoft.com/office/drawing/2014/main" id="{3029B7B8-34F8-6C4A-956E-80F0806342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C5F4E0-F1AD-924E-B835-E08E58A2C34C}"/>
              </a:ext>
            </a:extLst>
          </p:cNvPr>
          <p:cNvSpPr>
            <a:spLocks noGrp="1"/>
          </p:cNvSpPr>
          <p:nvPr>
            <p:ph type="sldNum" sz="quarter" idx="12"/>
          </p:nvPr>
        </p:nvSpPr>
        <p:spPr/>
        <p:txBody>
          <a:bodyPr/>
          <a:lstStyle/>
          <a:p>
            <a:fld id="{6ECAB967-245B-9541-B851-55F540ADC32E}" type="slidenum">
              <a:rPr lang="en-US" smtClean="0"/>
              <a:t>‹#›</a:t>
            </a:fld>
            <a:endParaRPr lang="en-US"/>
          </a:p>
        </p:txBody>
      </p:sp>
    </p:spTree>
    <p:extLst>
      <p:ext uri="{BB962C8B-B14F-4D97-AF65-F5344CB8AC3E}">
        <p14:creationId xmlns:p14="http://schemas.microsoft.com/office/powerpoint/2010/main" val="1891641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1B91F4-653F-B643-8913-577362580B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BE1A6E-D77A-944F-8C6E-4A6DAE25EC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20317C-118A-5449-A74F-6D402A3535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2DEB5-FDA7-4F43-838F-C2E6403CFDD5}" type="datetimeFigureOut">
              <a:rPr lang="en-US" smtClean="0"/>
              <a:t>3/26/2021</a:t>
            </a:fld>
            <a:endParaRPr lang="en-US"/>
          </a:p>
        </p:txBody>
      </p:sp>
      <p:sp>
        <p:nvSpPr>
          <p:cNvPr id="5" name="Footer Placeholder 4">
            <a:extLst>
              <a:ext uri="{FF2B5EF4-FFF2-40B4-BE49-F238E27FC236}">
                <a16:creationId xmlns:a16="http://schemas.microsoft.com/office/drawing/2014/main" id="{D1DA6236-7595-424A-819C-DC7BE6E1B3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8892A33-9ABF-9B4C-9AE3-343D51805C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AB967-245B-9541-B851-55F540ADC32E}" type="slidenum">
              <a:rPr lang="en-US" smtClean="0"/>
              <a:t>‹#›</a:t>
            </a:fld>
            <a:endParaRPr lang="en-US"/>
          </a:p>
        </p:txBody>
      </p:sp>
    </p:spTree>
    <p:extLst>
      <p:ext uri="{BB962C8B-B14F-4D97-AF65-F5344CB8AC3E}">
        <p14:creationId xmlns:p14="http://schemas.microsoft.com/office/powerpoint/2010/main" val="31490613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sustainablect.org/actions-certifications/" TargetMode="External"/><Relationship Id="rId2" Type="http://schemas.openxmlformats.org/officeDocument/2006/relationships/hyperlink" Target="https://sustainablect.org/about/participating-communities/" TargetMode="External"/><Relationship Id="rId1" Type="http://schemas.openxmlformats.org/officeDocument/2006/relationships/slideLayout" Target="../slideLayouts/slideLayout13.xml"/><Relationship Id="rId4" Type="http://schemas.openxmlformats.org/officeDocument/2006/relationships/image" Target="../media/image19.jf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21.gif"/></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4.jpe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hyperlink" Target="mailto:hildingsalorioa@easternct.edu" TargetMode="External"/><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hyperlink" Target="mailto:hildingsalorioa@easternct.edu"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hyperlink" Target="http://www.patronicity.com/sustainablect" TargetMode="External"/><Relationship Id="rId4" Type="http://schemas.openxmlformats.org/officeDocument/2006/relationships/hyperlink" Target="http://www.sustainablect.org/fund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7.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patronicity.com/" TargetMode="External"/><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hyperlink" Target="http://www.patronicity.com/sustainablect" TargetMode="External"/><Relationship Id="rId2" Type="http://schemas.openxmlformats.org/officeDocument/2006/relationships/notesSlide" Target="../notesSlides/notesSlide4.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4F6315-5527-C14B-92E1-35883FC16017}"/>
              </a:ext>
            </a:extLst>
          </p:cNvPr>
          <p:cNvPicPr>
            <a:picLocks noChangeAspect="1"/>
          </p:cNvPicPr>
          <p:nvPr/>
        </p:nvPicPr>
        <p:blipFill>
          <a:blip r:embed="rId3"/>
          <a:stretch>
            <a:fillRect/>
          </a:stretch>
        </p:blipFill>
        <p:spPr>
          <a:xfrm>
            <a:off x="2172004" y="2436271"/>
            <a:ext cx="8334375" cy="2238375"/>
          </a:xfrm>
          <a:prstGeom prst="rect">
            <a:avLst/>
          </a:prstGeom>
        </p:spPr>
      </p:pic>
      <p:pic>
        <p:nvPicPr>
          <p:cNvPr id="4" name="Picture 3">
            <a:extLst>
              <a:ext uri="{FF2B5EF4-FFF2-40B4-BE49-F238E27FC236}">
                <a16:creationId xmlns:a16="http://schemas.microsoft.com/office/drawing/2014/main" id="{24BC7D82-1E09-4F9E-89FB-0D88E0C1BF55}"/>
              </a:ext>
            </a:extLst>
          </p:cNvPr>
          <p:cNvPicPr>
            <a:picLocks noChangeAspect="1"/>
          </p:cNvPicPr>
          <p:nvPr/>
        </p:nvPicPr>
        <p:blipFill>
          <a:blip r:embed="rId4"/>
          <a:stretch>
            <a:fillRect/>
          </a:stretch>
        </p:blipFill>
        <p:spPr>
          <a:xfrm>
            <a:off x="0" y="428"/>
            <a:ext cx="12192000" cy="6857143"/>
          </a:xfrm>
          <a:prstGeom prst="rect">
            <a:avLst/>
          </a:prstGeom>
        </p:spPr>
      </p:pic>
      <p:pic>
        <p:nvPicPr>
          <p:cNvPr id="2" name="Picture 1"/>
          <p:cNvPicPr>
            <a:picLocks noChangeAspect="1"/>
          </p:cNvPicPr>
          <p:nvPr/>
        </p:nvPicPr>
        <p:blipFill>
          <a:blip r:embed="rId5"/>
          <a:stretch>
            <a:fillRect/>
          </a:stretch>
        </p:blipFill>
        <p:spPr>
          <a:xfrm>
            <a:off x="1651000" y="1696968"/>
            <a:ext cx="9027583" cy="2468045"/>
          </a:xfrm>
          <a:prstGeom prst="rect">
            <a:avLst/>
          </a:prstGeom>
        </p:spPr>
      </p:pic>
    </p:spTree>
    <p:extLst>
      <p:ext uri="{BB962C8B-B14F-4D97-AF65-F5344CB8AC3E}">
        <p14:creationId xmlns:p14="http://schemas.microsoft.com/office/powerpoint/2010/main" val="4043747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671970-C106-40A8-B1F4-07766FCA5A98}"/>
              </a:ext>
            </a:extLst>
          </p:cNvPr>
          <p:cNvSpPr>
            <a:spLocks noGrp="1"/>
          </p:cNvSpPr>
          <p:nvPr>
            <p:ph sz="quarter" idx="13"/>
          </p:nvPr>
        </p:nvSpPr>
        <p:spPr>
          <a:xfrm>
            <a:off x="549275" y="1143000"/>
            <a:ext cx="10842625" cy="903288"/>
          </a:xfrm>
        </p:spPr>
        <p:txBody>
          <a:bodyPr/>
          <a:lstStyle/>
          <a:p>
            <a:r>
              <a:rPr lang="en-US" dirty="0"/>
              <a:t>CT Donations</a:t>
            </a:r>
          </a:p>
        </p:txBody>
      </p:sp>
      <p:pic>
        <p:nvPicPr>
          <p:cNvPr id="8" name="Picture 7" descr="Scatter chart&#10;&#10;Description automatically generated">
            <a:extLst>
              <a:ext uri="{FF2B5EF4-FFF2-40B4-BE49-F238E27FC236}">
                <a16:creationId xmlns:a16="http://schemas.microsoft.com/office/drawing/2014/main" id="{6C13EF7B-FE1A-3D43-9950-0222DED53C9A}"/>
              </a:ext>
            </a:extLst>
          </p:cNvPr>
          <p:cNvPicPr>
            <a:picLocks noChangeAspect="1"/>
          </p:cNvPicPr>
          <p:nvPr/>
        </p:nvPicPr>
        <p:blipFill>
          <a:blip r:embed="rId3"/>
          <a:stretch>
            <a:fillRect/>
          </a:stretch>
        </p:blipFill>
        <p:spPr>
          <a:xfrm>
            <a:off x="2941699" y="2075971"/>
            <a:ext cx="6071095" cy="4782029"/>
          </a:xfrm>
          <a:prstGeom prst="rect">
            <a:avLst/>
          </a:prstGeom>
        </p:spPr>
      </p:pic>
    </p:spTree>
    <p:extLst>
      <p:ext uri="{BB962C8B-B14F-4D97-AF65-F5344CB8AC3E}">
        <p14:creationId xmlns:p14="http://schemas.microsoft.com/office/powerpoint/2010/main" val="255358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C4FBA091-FC4D-2243-9F02-1EC77278E8F4}"/>
              </a:ext>
            </a:extLst>
          </p:cNvPr>
          <p:cNvPicPr>
            <a:picLocks noChangeAspect="1"/>
          </p:cNvPicPr>
          <p:nvPr/>
        </p:nvPicPr>
        <p:blipFill>
          <a:blip r:embed="rId2"/>
          <a:stretch>
            <a:fillRect/>
          </a:stretch>
        </p:blipFill>
        <p:spPr>
          <a:xfrm>
            <a:off x="1679771" y="2046288"/>
            <a:ext cx="8832457" cy="4811712"/>
          </a:xfrm>
          <a:prstGeom prst="rect">
            <a:avLst/>
          </a:prstGeom>
        </p:spPr>
      </p:pic>
      <p:sp>
        <p:nvSpPr>
          <p:cNvPr id="9" name="Content Placeholder 1">
            <a:extLst>
              <a:ext uri="{FF2B5EF4-FFF2-40B4-BE49-F238E27FC236}">
                <a16:creationId xmlns:a16="http://schemas.microsoft.com/office/drawing/2014/main" id="{465F20F7-F426-E84B-A2AB-962D51F6AE41}"/>
              </a:ext>
            </a:extLst>
          </p:cNvPr>
          <p:cNvSpPr>
            <a:spLocks noGrp="1"/>
          </p:cNvSpPr>
          <p:nvPr>
            <p:ph sz="quarter" idx="13"/>
          </p:nvPr>
        </p:nvSpPr>
        <p:spPr>
          <a:xfrm>
            <a:off x="549275" y="1143000"/>
            <a:ext cx="9140825" cy="903288"/>
          </a:xfrm>
        </p:spPr>
        <p:txBody>
          <a:bodyPr/>
          <a:lstStyle/>
          <a:p>
            <a:r>
              <a:rPr lang="en-US" dirty="0"/>
              <a:t>Nationwide Donations</a:t>
            </a:r>
          </a:p>
        </p:txBody>
      </p:sp>
    </p:spTree>
    <p:extLst>
      <p:ext uri="{BB962C8B-B14F-4D97-AF65-F5344CB8AC3E}">
        <p14:creationId xmlns:p14="http://schemas.microsoft.com/office/powerpoint/2010/main" val="1440341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a:t>General project eligibility</a:t>
            </a:r>
          </a:p>
        </p:txBody>
      </p:sp>
      <p:sp>
        <p:nvSpPr>
          <p:cNvPr id="3" name="Content Placeholder 2"/>
          <p:cNvSpPr>
            <a:spLocks noGrp="1"/>
          </p:cNvSpPr>
          <p:nvPr>
            <p:ph sz="quarter" idx="10"/>
          </p:nvPr>
        </p:nvSpPr>
        <p:spPr>
          <a:xfrm>
            <a:off x="549274" y="2194346"/>
            <a:ext cx="9140825" cy="3657600"/>
          </a:xfrm>
        </p:spPr>
        <p:txBody>
          <a:bodyPr/>
          <a:lstStyle/>
          <a:p>
            <a:pPr marL="342900" indent="-342900">
              <a:lnSpc>
                <a:spcPct val="150000"/>
              </a:lnSpc>
              <a:buFont typeface="Wingdings" charset="2"/>
              <a:buChar char="ü"/>
            </a:pPr>
            <a:r>
              <a:rPr lang="en-US" dirty="0"/>
              <a:t>Project is located in a Sustainable CT </a:t>
            </a:r>
            <a:r>
              <a:rPr lang="en-US" dirty="0">
                <a:hlinkClick r:id="rId2"/>
              </a:rPr>
              <a:t>registered city/town</a:t>
            </a:r>
            <a:endParaRPr lang="en-US" dirty="0"/>
          </a:p>
          <a:p>
            <a:pPr marL="342900" indent="-342900">
              <a:lnSpc>
                <a:spcPct val="150000"/>
              </a:lnSpc>
              <a:buFont typeface="Wingdings" charset="2"/>
              <a:buChar char="ü"/>
            </a:pPr>
            <a:r>
              <a:rPr lang="en-US" dirty="0"/>
              <a:t>Aligns </a:t>
            </a:r>
            <a:r>
              <a:rPr lang="en-US" b="1" dirty="0"/>
              <a:t>broadly</a:t>
            </a:r>
            <a:r>
              <a:rPr lang="en-US" dirty="0"/>
              <a:t> with Sustainable CT </a:t>
            </a:r>
            <a:r>
              <a:rPr lang="en-US" dirty="0">
                <a:hlinkClick r:id="rId3"/>
              </a:rPr>
              <a:t>actions</a:t>
            </a:r>
            <a:endParaRPr lang="en-US" dirty="0"/>
          </a:p>
          <a:p>
            <a:pPr marL="342900" indent="-342900">
              <a:lnSpc>
                <a:spcPct val="150000"/>
              </a:lnSpc>
              <a:buFont typeface="Wingdings" charset="2"/>
              <a:buChar char="ü"/>
            </a:pPr>
            <a:r>
              <a:rPr lang="en-US" dirty="0"/>
              <a:t>Has a public benefit and is inclusive of your community</a:t>
            </a:r>
          </a:p>
          <a:p>
            <a:pPr marL="342900" indent="-342900">
              <a:lnSpc>
                <a:spcPct val="150000"/>
              </a:lnSpc>
              <a:buFont typeface="Wingdings" charset="2"/>
              <a:buChar char="ü"/>
            </a:pPr>
            <a:r>
              <a:rPr lang="en-US" dirty="0"/>
              <a:t>Receives at least 20 donations to your crowdfunding campaign</a:t>
            </a:r>
          </a:p>
        </p:txBody>
      </p:sp>
      <p:pic>
        <p:nvPicPr>
          <p:cNvPr id="5" name="Picture 4">
            <a:extLst>
              <a:ext uri="{FF2B5EF4-FFF2-40B4-BE49-F238E27FC236}">
                <a16:creationId xmlns:a16="http://schemas.microsoft.com/office/drawing/2014/main" id="{21624004-5D55-4C41-B3A1-F6DA99ECFC2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553578" y="2297661"/>
            <a:ext cx="2857500" cy="2438400"/>
          </a:xfrm>
          <a:prstGeom prst="rect">
            <a:avLst/>
          </a:prstGeom>
        </p:spPr>
      </p:pic>
      <p:sp>
        <p:nvSpPr>
          <p:cNvPr id="8" name="TextBox 7">
            <a:extLst>
              <a:ext uri="{FF2B5EF4-FFF2-40B4-BE49-F238E27FC236}">
                <a16:creationId xmlns:a16="http://schemas.microsoft.com/office/drawing/2014/main" id="{91333498-AE26-4197-A8B7-0C5A13567230}"/>
              </a:ext>
            </a:extLst>
          </p:cNvPr>
          <p:cNvSpPr txBox="1"/>
          <p:nvPr/>
        </p:nvSpPr>
        <p:spPr>
          <a:xfrm>
            <a:off x="-31755" y="5365006"/>
            <a:ext cx="3449324" cy="1477328"/>
          </a:xfrm>
          <a:prstGeom prst="rect">
            <a:avLst/>
          </a:prstGeom>
          <a:noFill/>
        </p:spPr>
        <p:txBody>
          <a:bodyPr wrap="square" rtlCol="0">
            <a:spAutoFit/>
          </a:bodyPr>
          <a:lstStyle/>
          <a:p>
            <a:pPr marL="285750" indent="-285750">
              <a:buFont typeface="Arial" panose="020B0604020202020204" pitchFamily="34" charset="0"/>
              <a:buChar char="•"/>
            </a:pPr>
            <a:r>
              <a:rPr lang="en-US" dirty="0"/>
              <a:t>Land &amp; waterbody conservation</a:t>
            </a:r>
          </a:p>
          <a:p>
            <a:pPr marL="285750" indent="-285750">
              <a:buFont typeface="Arial" panose="020B0604020202020204" pitchFamily="34" charset="0"/>
              <a:buChar char="•"/>
            </a:pPr>
            <a:r>
              <a:rPr lang="en-US" dirty="0"/>
              <a:t>Improving walkability</a:t>
            </a:r>
          </a:p>
          <a:p>
            <a:pPr marL="285750" indent="-285750">
              <a:buFont typeface="Arial" panose="020B0604020202020204" pitchFamily="34" charset="0"/>
              <a:buChar char="•"/>
            </a:pPr>
            <a:r>
              <a:rPr lang="en-US" b="1" dirty="0"/>
              <a:t>Energy efficiency &amp; renewables</a:t>
            </a:r>
          </a:p>
          <a:p>
            <a:pPr marL="285750" indent="-285750">
              <a:buFont typeface="Arial" panose="020B0604020202020204" pitchFamily="34" charset="0"/>
              <a:buChar char="•"/>
            </a:pPr>
            <a:r>
              <a:rPr lang="en-US" dirty="0"/>
              <a:t>Food waste diversion</a:t>
            </a:r>
          </a:p>
          <a:p>
            <a:pPr marL="285750" indent="-285750">
              <a:buFont typeface="Arial" panose="020B0604020202020204" pitchFamily="34" charset="0"/>
              <a:buChar char="•"/>
            </a:pPr>
            <a:r>
              <a:rPr lang="en-US" dirty="0"/>
              <a:t>Community gardens</a:t>
            </a:r>
          </a:p>
        </p:txBody>
      </p:sp>
      <p:sp>
        <p:nvSpPr>
          <p:cNvPr id="9" name="TextBox 8">
            <a:extLst>
              <a:ext uri="{FF2B5EF4-FFF2-40B4-BE49-F238E27FC236}">
                <a16:creationId xmlns:a16="http://schemas.microsoft.com/office/drawing/2014/main" id="{86F9CCB7-8DBF-4A46-8BC6-9850A08C1450}"/>
              </a:ext>
            </a:extLst>
          </p:cNvPr>
          <p:cNvSpPr txBox="1"/>
          <p:nvPr/>
        </p:nvSpPr>
        <p:spPr>
          <a:xfrm>
            <a:off x="4100683" y="5365006"/>
            <a:ext cx="2732724" cy="1477328"/>
          </a:xfrm>
          <a:prstGeom prst="rect">
            <a:avLst/>
          </a:prstGeom>
          <a:noFill/>
        </p:spPr>
        <p:txBody>
          <a:bodyPr wrap="square" rtlCol="0">
            <a:spAutoFit/>
          </a:bodyPr>
          <a:lstStyle/>
          <a:p>
            <a:pPr marL="285750" indent="-285750">
              <a:buFont typeface="Arial" panose="020B0604020202020204" pitchFamily="34" charset="0"/>
              <a:buChar char="•"/>
            </a:pPr>
            <a:r>
              <a:rPr lang="en-US" dirty="0"/>
              <a:t>Green infrastructure</a:t>
            </a:r>
          </a:p>
          <a:p>
            <a:pPr marL="285750" indent="-285750">
              <a:buFont typeface="Arial" panose="020B0604020202020204" pitchFamily="34" charset="0"/>
              <a:buChar char="•"/>
            </a:pPr>
            <a:r>
              <a:rPr lang="en-US" dirty="0"/>
              <a:t>Environmental justice</a:t>
            </a:r>
          </a:p>
          <a:p>
            <a:pPr marL="285750" indent="-285750">
              <a:buFont typeface="Arial" panose="020B0604020202020204" pitchFamily="34" charset="0"/>
              <a:buChar char="•"/>
            </a:pPr>
            <a:r>
              <a:rPr lang="en-US" dirty="0"/>
              <a:t>Creating green spaces</a:t>
            </a:r>
          </a:p>
          <a:p>
            <a:pPr marL="285750" indent="-285750">
              <a:buFont typeface="Arial" panose="020B0604020202020204" pitchFamily="34" charset="0"/>
              <a:buChar char="•"/>
            </a:pPr>
            <a:r>
              <a:rPr lang="en-US" dirty="0"/>
              <a:t>Composting</a:t>
            </a:r>
          </a:p>
          <a:p>
            <a:pPr marL="285750" indent="-285750">
              <a:buFont typeface="Arial" panose="020B0604020202020204" pitchFamily="34" charset="0"/>
              <a:buChar char="•"/>
            </a:pPr>
            <a:r>
              <a:rPr lang="en-US" dirty="0"/>
              <a:t>Farmers Markets</a:t>
            </a:r>
          </a:p>
        </p:txBody>
      </p:sp>
      <p:sp>
        <p:nvSpPr>
          <p:cNvPr id="10" name="TextBox 9">
            <a:extLst>
              <a:ext uri="{FF2B5EF4-FFF2-40B4-BE49-F238E27FC236}">
                <a16:creationId xmlns:a16="http://schemas.microsoft.com/office/drawing/2014/main" id="{87387A1D-3478-4B89-A62A-0FED974EDDFA}"/>
              </a:ext>
            </a:extLst>
          </p:cNvPr>
          <p:cNvSpPr txBox="1"/>
          <p:nvPr/>
        </p:nvSpPr>
        <p:spPr>
          <a:xfrm>
            <a:off x="7516521" y="5368931"/>
            <a:ext cx="4919320" cy="1477328"/>
          </a:xfrm>
          <a:prstGeom prst="rect">
            <a:avLst/>
          </a:prstGeom>
          <a:noFill/>
        </p:spPr>
        <p:txBody>
          <a:bodyPr wrap="square" rtlCol="0">
            <a:spAutoFit/>
          </a:bodyPr>
          <a:lstStyle/>
          <a:p>
            <a:pPr marL="285750" indent="-285750">
              <a:buFont typeface="Arial" panose="020B0604020202020204" pitchFamily="34" charset="0"/>
              <a:buChar char="•"/>
            </a:pPr>
            <a:r>
              <a:rPr lang="en-US" dirty="0"/>
              <a:t>Improved public transportation</a:t>
            </a:r>
          </a:p>
          <a:p>
            <a:pPr marL="285750" indent="-285750">
              <a:buFont typeface="Arial" panose="020B0604020202020204" pitchFamily="34" charset="0"/>
              <a:buChar char="•"/>
            </a:pPr>
            <a:r>
              <a:rPr lang="en-US" dirty="0"/>
              <a:t>Environmental &amp; climate programs/education</a:t>
            </a:r>
          </a:p>
          <a:p>
            <a:pPr marL="285750" indent="-285750">
              <a:buFont typeface="Arial" panose="020B0604020202020204" pitchFamily="34" charset="0"/>
              <a:buChar char="•"/>
            </a:pPr>
            <a:r>
              <a:rPr lang="en-US" dirty="0"/>
              <a:t>Activating public spaces</a:t>
            </a:r>
          </a:p>
          <a:p>
            <a:pPr marL="285750" indent="-285750">
              <a:buFont typeface="Arial" panose="020B0604020202020204" pitchFamily="34" charset="0"/>
              <a:buChar char="•"/>
            </a:pPr>
            <a:r>
              <a:rPr lang="en-US" dirty="0"/>
              <a:t>Arts &amp; culture</a:t>
            </a:r>
          </a:p>
          <a:p>
            <a:pPr marL="285750" indent="-285750">
              <a:buFont typeface="Arial" panose="020B0604020202020204" pitchFamily="34" charset="0"/>
              <a:buChar char="•"/>
            </a:pPr>
            <a:r>
              <a:rPr lang="en-US" dirty="0"/>
              <a:t>Healthy &amp; Sustainable food networks</a:t>
            </a:r>
          </a:p>
        </p:txBody>
      </p:sp>
      <p:sp>
        <p:nvSpPr>
          <p:cNvPr id="4" name="Rectangle 3">
            <a:extLst>
              <a:ext uri="{FF2B5EF4-FFF2-40B4-BE49-F238E27FC236}">
                <a16:creationId xmlns:a16="http://schemas.microsoft.com/office/drawing/2014/main" id="{9C74C2E1-D84A-CE43-8175-298A16D97EBF}"/>
              </a:ext>
            </a:extLst>
          </p:cNvPr>
          <p:cNvSpPr/>
          <p:nvPr/>
        </p:nvSpPr>
        <p:spPr>
          <a:xfrm>
            <a:off x="28576" y="5968010"/>
            <a:ext cx="3556000" cy="26394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FF0000"/>
                </a:solidFill>
              </a:ln>
              <a:solidFill>
                <a:srgbClr val="FF0000"/>
              </a:solidFill>
            </a:endParaRPr>
          </a:p>
        </p:txBody>
      </p:sp>
      <p:sp>
        <p:nvSpPr>
          <p:cNvPr id="6" name="TextBox 5">
            <a:extLst>
              <a:ext uri="{FF2B5EF4-FFF2-40B4-BE49-F238E27FC236}">
                <a16:creationId xmlns:a16="http://schemas.microsoft.com/office/drawing/2014/main" id="{12C4B413-A912-3943-BC20-DA6748D235D2}"/>
              </a:ext>
            </a:extLst>
          </p:cNvPr>
          <p:cNvSpPr txBox="1"/>
          <p:nvPr/>
        </p:nvSpPr>
        <p:spPr>
          <a:xfrm>
            <a:off x="4588271" y="4821440"/>
            <a:ext cx="1757548" cy="400110"/>
          </a:xfrm>
          <a:prstGeom prst="rect">
            <a:avLst/>
          </a:prstGeom>
          <a:noFill/>
        </p:spPr>
        <p:txBody>
          <a:bodyPr wrap="square" rtlCol="0">
            <a:spAutoFit/>
          </a:bodyPr>
          <a:lstStyle/>
          <a:p>
            <a:r>
              <a:rPr lang="en-US" sz="2000" b="1" dirty="0"/>
              <a:t>What we fund:</a:t>
            </a:r>
          </a:p>
        </p:txBody>
      </p:sp>
      <p:sp>
        <p:nvSpPr>
          <p:cNvPr id="7" name="TextBox 6">
            <a:extLst>
              <a:ext uri="{FF2B5EF4-FFF2-40B4-BE49-F238E27FC236}">
                <a16:creationId xmlns:a16="http://schemas.microsoft.com/office/drawing/2014/main" id="{12157083-F696-7749-963C-66990CFCAAEF}"/>
              </a:ext>
            </a:extLst>
          </p:cNvPr>
          <p:cNvSpPr txBox="1"/>
          <p:nvPr/>
        </p:nvSpPr>
        <p:spPr>
          <a:xfrm>
            <a:off x="-118753" y="4999512"/>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763829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1EC462-F5FD-4C47-99CF-7466AB694447}"/>
              </a:ext>
            </a:extLst>
          </p:cNvPr>
          <p:cNvSpPr>
            <a:spLocks noGrp="1"/>
          </p:cNvSpPr>
          <p:nvPr>
            <p:ph sz="quarter" idx="13"/>
          </p:nvPr>
        </p:nvSpPr>
        <p:spPr/>
        <p:txBody>
          <a:bodyPr/>
          <a:lstStyle/>
          <a:p>
            <a:r>
              <a:rPr lang="en-US" dirty="0"/>
              <a:t>Who can participate?</a:t>
            </a:r>
          </a:p>
        </p:txBody>
      </p:sp>
      <p:sp>
        <p:nvSpPr>
          <p:cNvPr id="3" name="Content Placeholder 2">
            <a:extLst>
              <a:ext uri="{FF2B5EF4-FFF2-40B4-BE49-F238E27FC236}">
                <a16:creationId xmlns:a16="http://schemas.microsoft.com/office/drawing/2014/main" id="{56A05D8E-EFE8-C545-ACC2-FD83DE20335D}"/>
              </a:ext>
            </a:extLst>
          </p:cNvPr>
          <p:cNvSpPr>
            <a:spLocks noGrp="1"/>
          </p:cNvSpPr>
          <p:nvPr>
            <p:ph sz="quarter" idx="10"/>
          </p:nvPr>
        </p:nvSpPr>
        <p:spPr>
          <a:xfrm>
            <a:off x="390144" y="3523488"/>
            <a:ext cx="11704320" cy="2967793"/>
          </a:xfrm>
        </p:spPr>
        <p:txBody>
          <a:bodyPr/>
          <a:lstStyle/>
          <a:p>
            <a:endParaRPr lang="en-US" dirty="0"/>
          </a:p>
          <a:p>
            <a:pPr marL="342900" indent="-342900">
              <a:buFont typeface="Arial" panose="020B0604020202020204" pitchFamily="34" charset="0"/>
              <a:buChar char="•"/>
            </a:pPr>
            <a:r>
              <a:rPr lang="en-US" dirty="0"/>
              <a:t>Community Match Fund projects can be led by anyone in a registered municipality</a:t>
            </a:r>
          </a:p>
          <a:p>
            <a:pPr marL="800100" lvl="1" indent="-342900">
              <a:buFont typeface="Arial" panose="020B0604020202020204" pitchFamily="34" charset="0"/>
              <a:buChar char="•"/>
            </a:pPr>
            <a:r>
              <a:rPr lang="en-US" sz="2000" dirty="0"/>
              <a:t>Municipal staff and officials</a:t>
            </a:r>
          </a:p>
          <a:p>
            <a:pPr marL="800100" lvl="1" indent="-342900">
              <a:buFont typeface="Arial" panose="020B0604020202020204" pitchFamily="34" charset="0"/>
              <a:buChar char="•"/>
            </a:pPr>
            <a:r>
              <a:rPr lang="en-US" sz="2000" b="1" dirty="0"/>
              <a:t>Housing authorities</a:t>
            </a:r>
          </a:p>
          <a:p>
            <a:pPr marL="800100" lvl="1" indent="-342900">
              <a:buFont typeface="Arial" panose="020B0604020202020204" pitchFamily="34" charset="0"/>
              <a:buChar char="•"/>
            </a:pPr>
            <a:r>
              <a:rPr lang="en-US" sz="2000" dirty="0"/>
              <a:t>Schools</a:t>
            </a:r>
          </a:p>
          <a:p>
            <a:pPr marL="800100" lvl="1" indent="-342900">
              <a:buFont typeface="Arial" panose="020B0604020202020204" pitchFamily="34" charset="0"/>
              <a:buChar char="•"/>
            </a:pPr>
            <a:r>
              <a:rPr lang="en-US" sz="2000" dirty="0"/>
              <a:t>Town committees</a:t>
            </a:r>
          </a:p>
          <a:p>
            <a:pPr marL="800100" lvl="1" indent="-342900">
              <a:buFont typeface="Arial" panose="020B0604020202020204" pitchFamily="34" charset="0"/>
              <a:buChar char="•"/>
            </a:pPr>
            <a:r>
              <a:rPr lang="en-US" sz="2000" dirty="0"/>
              <a:t>Nonprofits &amp; community groups</a:t>
            </a:r>
          </a:p>
          <a:p>
            <a:pPr marL="800100" lvl="1" indent="-342900">
              <a:buFont typeface="Arial" panose="020B0604020202020204" pitchFamily="34" charset="0"/>
              <a:buChar char="•"/>
            </a:pPr>
            <a:r>
              <a:rPr lang="en-US" sz="2000" dirty="0"/>
              <a:t>Individual residents</a:t>
            </a:r>
            <a:endParaRPr lang="en-US" dirty="0"/>
          </a:p>
          <a:p>
            <a:endParaRPr lang="en-US" dirty="0"/>
          </a:p>
        </p:txBody>
      </p:sp>
      <p:sp>
        <p:nvSpPr>
          <p:cNvPr id="4" name="Rectangle 3">
            <a:extLst>
              <a:ext uri="{FF2B5EF4-FFF2-40B4-BE49-F238E27FC236}">
                <a16:creationId xmlns:a16="http://schemas.microsoft.com/office/drawing/2014/main" id="{446C53BC-0BFB-0E4B-A737-C61CFBBA7C25}"/>
              </a:ext>
            </a:extLst>
          </p:cNvPr>
          <p:cNvSpPr/>
          <p:nvPr/>
        </p:nvSpPr>
        <p:spPr>
          <a:xfrm>
            <a:off x="1638698" y="2220360"/>
            <a:ext cx="9043181" cy="1631216"/>
          </a:xfrm>
          <a:prstGeom prst="rect">
            <a:avLst/>
          </a:prstGeom>
          <a:noFill/>
        </p:spPr>
        <p:txBody>
          <a:bodyPr wrap="none" lIns="91440" tIns="45720" rIns="91440" bIns="45720">
            <a:spAutoFit/>
          </a:bodyPr>
          <a:lstStyle/>
          <a:p>
            <a:pPr algn="ctr"/>
            <a:r>
              <a:rPr lang="en-US" sz="10000" b="0" cap="none" spc="0" dirty="0">
                <a:ln w="0"/>
                <a:solidFill>
                  <a:schemeClr val="accent1"/>
                </a:solidFill>
                <a:effectLst>
                  <a:outerShdw blurRad="38100" dist="25400" dir="5400000" algn="ctr" rotWithShape="0">
                    <a:srgbClr val="6E747A">
                      <a:alpha val="43000"/>
                    </a:srgbClr>
                  </a:outerShdw>
                </a:effectLst>
              </a:rPr>
              <a:t>ANYONE </a:t>
            </a:r>
            <a:r>
              <a:rPr lang="en-US" sz="3000" b="0" cap="none" spc="0" dirty="0">
                <a:ln w="0"/>
                <a:solidFill>
                  <a:schemeClr val="accent1"/>
                </a:solidFill>
                <a:effectLst>
                  <a:outerShdw blurRad="38100" dist="25400" dir="5400000" algn="ctr" rotWithShape="0">
                    <a:srgbClr val="6E747A">
                      <a:alpha val="43000"/>
                    </a:srgbClr>
                  </a:outerShdw>
                </a:effectLst>
              </a:rPr>
              <a:t>(no fiscal sponsor needed)</a:t>
            </a:r>
          </a:p>
        </p:txBody>
      </p:sp>
      <p:sp>
        <p:nvSpPr>
          <p:cNvPr id="5" name="Rectangle 4">
            <a:extLst>
              <a:ext uri="{FF2B5EF4-FFF2-40B4-BE49-F238E27FC236}">
                <a16:creationId xmlns:a16="http://schemas.microsoft.com/office/drawing/2014/main" id="{E762E862-8264-0940-A469-AC0B63568951}"/>
              </a:ext>
            </a:extLst>
          </p:cNvPr>
          <p:cNvSpPr/>
          <p:nvPr/>
        </p:nvSpPr>
        <p:spPr>
          <a:xfrm>
            <a:off x="627647" y="4358243"/>
            <a:ext cx="3556000" cy="68476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FF0000"/>
                </a:solidFill>
              </a:ln>
              <a:solidFill>
                <a:srgbClr val="FF0000"/>
              </a:solidFill>
            </a:endParaRPr>
          </a:p>
        </p:txBody>
      </p:sp>
    </p:spTree>
    <p:extLst>
      <p:ext uri="{BB962C8B-B14F-4D97-AF65-F5344CB8AC3E}">
        <p14:creationId xmlns:p14="http://schemas.microsoft.com/office/powerpoint/2010/main" val="4052531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35F25B-2937-4310-B357-A3C99F9D9108}"/>
              </a:ext>
            </a:extLst>
          </p:cNvPr>
          <p:cNvSpPr>
            <a:spLocks noGrp="1"/>
          </p:cNvSpPr>
          <p:nvPr>
            <p:ph sz="quarter" idx="13"/>
          </p:nvPr>
        </p:nvSpPr>
        <p:spPr>
          <a:xfrm>
            <a:off x="452657" y="1163717"/>
            <a:ext cx="11642725" cy="722946"/>
          </a:xfrm>
        </p:spPr>
        <p:txBody>
          <a:bodyPr/>
          <a:lstStyle/>
          <a:p>
            <a:r>
              <a:rPr lang="en-US" dirty="0"/>
              <a:t>This is </a:t>
            </a:r>
            <a:r>
              <a:rPr lang="en-US" b="1" dirty="0"/>
              <a:t>NOT</a:t>
            </a:r>
            <a:r>
              <a:rPr lang="en-US" dirty="0"/>
              <a:t> a standard grant program</a:t>
            </a:r>
          </a:p>
          <a:p>
            <a:endParaRPr lang="en-US" dirty="0"/>
          </a:p>
        </p:txBody>
      </p:sp>
      <p:sp>
        <p:nvSpPr>
          <p:cNvPr id="22" name="Content Placeholder 21">
            <a:extLst>
              <a:ext uri="{FF2B5EF4-FFF2-40B4-BE49-F238E27FC236}">
                <a16:creationId xmlns:a16="http://schemas.microsoft.com/office/drawing/2014/main" id="{B1AF27E0-6540-4D32-9DD8-A01C523BD1BB}"/>
              </a:ext>
            </a:extLst>
          </p:cNvPr>
          <p:cNvSpPr>
            <a:spLocks noGrp="1"/>
          </p:cNvSpPr>
          <p:nvPr>
            <p:ph sz="quarter" idx="10"/>
          </p:nvPr>
        </p:nvSpPr>
        <p:spPr/>
        <p:txBody>
          <a:bodyPr/>
          <a:lstStyle/>
          <a:p>
            <a:endParaRPr lang="en-US"/>
          </a:p>
        </p:txBody>
      </p:sp>
      <p:sp>
        <p:nvSpPr>
          <p:cNvPr id="23" name="Content Placeholder 22">
            <a:extLst>
              <a:ext uri="{FF2B5EF4-FFF2-40B4-BE49-F238E27FC236}">
                <a16:creationId xmlns:a16="http://schemas.microsoft.com/office/drawing/2014/main" id="{4FBBE314-69CA-4516-8491-B578FFA0C110}"/>
              </a:ext>
            </a:extLst>
          </p:cNvPr>
          <p:cNvSpPr>
            <a:spLocks noGrp="1"/>
          </p:cNvSpPr>
          <p:nvPr>
            <p:ph sz="quarter" idx="11"/>
          </p:nvPr>
        </p:nvSpPr>
        <p:spPr/>
        <p:txBody>
          <a:bodyPr/>
          <a:lstStyle/>
          <a:p>
            <a:endParaRPr lang="en-US"/>
          </a:p>
        </p:txBody>
      </p:sp>
      <p:pic>
        <p:nvPicPr>
          <p:cNvPr id="7" name="Picture 6">
            <a:extLst>
              <a:ext uri="{FF2B5EF4-FFF2-40B4-BE49-F238E27FC236}">
                <a16:creationId xmlns:a16="http://schemas.microsoft.com/office/drawing/2014/main" id="{307D19C9-8C2B-4F48-AF9F-3482810BAC36}"/>
              </a:ext>
            </a:extLst>
          </p:cNvPr>
          <p:cNvPicPr>
            <a:picLocks noChangeAspect="1"/>
          </p:cNvPicPr>
          <p:nvPr/>
        </p:nvPicPr>
        <p:blipFill>
          <a:blip r:embed="rId3"/>
          <a:stretch>
            <a:fillRect/>
          </a:stretch>
        </p:blipFill>
        <p:spPr>
          <a:xfrm>
            <a:off x="6170502" y="2488018"/>
            <a:ext cx="5472223" cy="4104167"/>
          </a:xfrm>
          <a:prstGeom prst="rect">
            <a:avLst/>
          </a:prstGeom>
        </p:spPr>
      </p:pic>
      <p:pic>
        <p:nvPicPr>
          <p:cNvPr id="17" name="Picture 16">
            <a:extLst>
              <a:ext uri="{FF2B5EF4-FFF2-40B4-BE49-F238E27FC236}">
                <a16:creationId xmlns:a16="http://schemas.microsoft.com/office/drawing/2014/main" id="{2A5D064A-53F0-439F-9792-1FF3CD9B9965}"/>
              </a:ext>
            </a:extLst>
          </p:cNvPr>
          <p:cNvPicPr>
            <a:picLocks noChangeAspect="1"/>
          </p:cNvPicPr>
          <p:nvPr/>
        </p:nvPicPr>
        <p:blipFill>
          <a:blip r:embed="rId4"/>
          <a:stretch>
            <a:fillRect/>
          </a:stretch>
        </p:blipFill>
        <p:spPr>
          <a:xfrm>
            <a:off x="549275" y="2488018"/>
            <a:ext cx="5715000" cy="4286250"/>
          </a:xfrm>
          <a:prstGeom prst="rect">
            <a:avLst/>
          </a:prstGeom>
        </p:spPr>
      </p:pic>
    </p:spTree>
    <p:extLst>
      <p:ext uri="{BB962C8B-B14F-4D97-AF65-F5344CB8AC3E}">
        <p14:creationId xmlns:p14="http://schemas.microsoft.com/office/powerpoint/2010/main" val="2159557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5DA99F-C6F6-9C48-8A29-81751AA06C28}"/>
              </a:ext>
            </a:extLst>
          </p:cNvPr>
          <p:cNvSpPr/>
          <p:nvPr/>
        </p:nvSpPr>
        <p:spPr>
          <a:xfrm>
            <a:off x="0" y="0"/>
            <a:ext cx="12192000" cy="2046288"/>
          </a:xfrm>
          <a:prstGeom prst="rect">
            <a:avLst/>
          </a:prstGeom>
          <a:solidFill>
            <a:srgbClr val="73B3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99784AA3-138F-4131-8C15-BB55E028EE17}"/>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2046287"/>
            <a:ext cx="7477793" cy="4777845"/>
          </a:xfrm>
          <a:prstGeom prst="rect">
            <a:avLst/>
          </a:prstGeom>
        </p:spPr>
      </p:pic>
      <p:sp>
        <p:nvSpPr>
          <p:cNvPr id="7" name="Oval 6">
            <a:extLst>
              <a:ext uri="{FF2B5EF4-FFF2-40B4-BE49-F238E27FC236}">
                <a16:creationId xmlns:a16="http://schemas.microsoft.com/office/drawing/2014/main" id="{AA101AD0-6613-4688-8A2D-80BD14D5CD30}"/>
              </a:ext>
            </a:extLst>
          </p:cNvPr>
          <p:cNvSpPr/>
          <p:nvPr/>
        </p:nvSpPr>
        <p:spPr>
          <a:xfrm>
            <a:off x="4845208" y="3154793"/>
            <a:ext cx="3081867" cy="366934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A42D0FE-3311-4798-97FC-D36087637CC9}"/>
              </a:ext>
            </a:extLst>
          </p:cNvPr>
          <p:cNvSpPr txBox="1"/>
          <p:nvPr/>
        </p:nvSpPr>
        <p:spPr>
          <a:xfrm>
            <a:off x="8272100" y="2754493"/>
            <a:ext cx="3996267" cy="3338735"/>
          </a:xfrm>
          <a:prstGeom prst="rect">
            <a:avLst/>
          </a:prstGeom>
          <a:noFill/>
        </p:spPr>
        <p:txBody>
          <a:bodyPr wrap="square" rtlCol="0">
            <a:spAutoFit/>
          </a:bodyPr>
          <a:lstStyle/>
          <a:p>
            <a:pPr marL="342900" indent="-342900">
              <a:lnSpc>
                <a:spcPct val="200000"/>
              </a:lnSpc>
              <a:buFont typeface="Arial" panose="020B0604020202020204" pitchFamily="34" charset="0"/>
              <a:buChar char="•"/>
            </a:pPr>
            <a:r>
              <a:rPr lang="en-US" dirty="0"/>
              <a:t>No application deadlines</a:t>
            </a:r>
          </a:p>
          <a:p>
            <a:pPr marL="342900" indent="-342900">
              <a:lnSpc>
                <a:spcPct val="200000"/>
              </a:lnSpc>
              <a:buFont typeface="Arial" panose="020B0604020202020204" pitchFamily="34" charset="0"/>
              <a:buChar char="•"/>
            </a:pPr>
            <a:r>
              <a:rPr lang="en-US" dirty="0"/>
              <a:t>No formal proposal </a:t>
            </a:r>
          </a:p>
          <a:p>
            <a:pPr marL="342900" indent="-342900">
              <a:lnSpc>
                <a:spcPct val="200000"/>
              </a:lnSpc>
              <a:buFont typeface="Arial" panose="020B0604020202020204" pitchFamily="34" charset="0"/>
              <a:buChar char="•"/>
            </a:pPr>
            <a:r>
              <a:rPr lang="en-US" dirty="0"/>
              <a:t>No lengthy review process</a:t>
            </a:r>
          </a:p>
          <a:p>
            <a:pPr marL="342900" indent="-342900">
              <a:lnSpc>
                <a:spcPct val="200000"/>
              </a:lnSpc>
              <a:buFont typeface="Arial" panose="020B0604020202020204" pitchFamily="34" charset="0"/>
              <a:buChar char="•"/>
            </a:pPr>
            <a:r>
              <a:rPr lang="en-US" dirty="0"/>
              <a:t>No staggered funds disbursement</a:t>
            </a:r>
          </a:p>
          <a:p>
            <a:pPr marL="342900" indent="-342900">
              <a:lnSpc>
                <a:spcPct val="200000"/>
              </a:lnSpc>
              <a:buFont typeface="Arial" panose="020B0604020202020204" pitchFamily="34" charset="0"/>
              <a:buChar char="•"/>
            </a:pPr>
            <a:r>
              <a:rPr lang="en-US" dirty="0"/>
              <a:t>No time consuming &amp; tedious grant reporting</a:t>
            </a:r>
          </a:p>
        </p:txBody>
      </p:sp>
      <p:sp>
        <p:nvSpPr>
          <p:cNvPr id="11" name="AutoShape 2" descr="Image result for red x">
            <a:extLst>
              <a:ext uri="{FF2B5EF4-FFF2-40B4-BE49-F238E27FC236}">
                <a16:creationId xmlns:a16="http://schemas.microsoft.com/office/drawing/2014/main" id="{2EE173E0-F84B-4172-9DE9-5D852A4C63F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4" descr="Image result for red x">
            <a:extLst>
              <a:ext uri="{FF2B5EF4-FFF2-40B4-BE49-F238E27FC236}">
                <a16:creationId xmlns:a16="http://schemas.microsoft.com/office/drawing/2014/main" id="{581B259E-03D0-403F-8F9A-048F14879CCF}"/>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 name="Picture 13">
            <a:extLst>
              <a:ext uri="{FF2B5EF4-FFF2-40B4-BE49-F238E27FC236}">
                <a16:creationId xmlns:a16="http://schemas.microsoft.com/office/drawing/2014/main" id="{24A53B2F-56A2-464E-804C-623263130FDC}"/>
              </a:ext>
            </a:extLst>
          </p:cNvPr>
          <p:cNvPicPr>
            <a:picLocks noChangeAspect="1"/>
          </p:cNvPicPr>
          <p:nvPr/>
        </p:nvPicPr>
        <p:blipFill>
          <a:blip r:embed="rId4"/>
          <a:stretch>
            <a:fillRect/>
          </a:stretch>
        </p:blipFill>
        <p:spPr>
          <a:xfrm>
            <a:off x="7976103" y="2922934"/>
            <a:ext cx="697089" cy="466556"/>
          </a:xfrm>
          <a:prstGeom prst="rect">
            <a:avLst/>
          </a:prstGeom>
        </p:spPr>
      </p:pic>
      <p:pic>
        <p:nvPicPr>
          <p:cNvPr id="15" name="Picture 14">
            <a:extLst>
              <a:ext uri="{FF2B5EF4-FFF2-40B4-BE49-F238E27FC236}">
                <a16:creationId xmlns:a16="http://schemas.microsoft.com/office/drawing/2014/main" id="{8F5024B5-898D-4510-B125-B6D6663B7A87}"/>
              </a:ext>
            </a:extLst>
          </p:cNvPr>
          <p:cNvPicPr>
            <a:picLocks noChangeAspect="1"/>
          </p:cNvPicPr>
          <p:nvPr/>
        </p:nvPicPr>
        <p:blipFill>
          <a:blip r:embed="rId4"/>
          <a:stretch>
            <a:fillRect/>
          </a:stretch>
        </p:blipFill>
        <p:spPr>
          <a:xfrm>
            <a:off x="7976102" y="3461012"/>
            <a:ext cx="697089" cy="466556"/>
          </a:xfrm>
          <a:prstGeom prst="rect">
            <a:avLst/>
          </a:prstGeom>
        </p:spPr>
      </p:pic>
      <p:pic>
        <p:nvPicPr>
          <p:cNvPr id="16" name="Picture 15">
            <a:extLst>
              <a:ext uri="{FF2B5EF4-FFF2-40B4-BE49-F238E27FC236}">
                <a16:creationId xmlns:a16="http://schemas.microsoft.com/office/drawing/2014/main" id="{E5C2BC88-8449-41C5-AA6E-901BD60081AD}"/>
              </a:ext>
            </a:extLst>
          </p:cNvPr>
          <p:cNvPicPr>
            <a:picLocks noChangeAspect="1"/>
          </p:cNvPicPr>
          <p:nvPr/>
        </p:nvPicPr>
        <p:blipFill>
          <a:blip r:embed="rId4"/>
          <a:stretch>
            <a:fillRect/>
          </a:stretch>
        </p:blipFill>
        <p:spPr>
          <a:xfrm>
            <a:off x="7976103" y="3999859"/>
            <a:ext cx="697089" cy="466556"/>
          </a:xfrm>
          <a:prstGeom prst="rect">
            <a:avLst/>
          </a:prstGeom>
        </p:spPr>
      </p:pic>
      <p:pic>
        <p:nvPicPr>
          <p:cNvPr id="17" name="Picture 16">
            <a:extLst>
              <a:ext uri="{FF2B5EF4-FFF2-40B4-BE49-F238E27FC236}">
                <a16:creationId xmlns:a16="http://schemas.microsoft.com/office/drawing/2014/main" id="{F3BE927E-B847-40D2-8E6A-6E74E5E7AF3E}"/>
              </a:ext>
            </a:extLst>
          </p:cNvPr>
          <p:cNvPicPr>
            <a:picLocks noChangeAspect="1"/>
          </p:cNvPicPr>
          <p:nvPr/>
        </p:nvPicPr>
        <p:blipFill>
          <a:blip r:embed="rId4"/>
          <a:stretch>
            <a:fillRect/>
          </a:stretch>
        </p:blipFill>
        <p:spPr>
          <a:xfrm>
            <a:off x="7976103" y="4579106"/>
            <a:ext cx="697089" cy="466556"/>
          </a:xfrm>
          <a:prstGeom prst="rect">
            <a:avLst/>
          </a:prstGeom>
        </p:spPr>
      </p:pic>
      <p:pic>
        <p:nvPicPr>
          <p:cNvPr id="18" name="Picture 17">
            <a:extLst>
              <a:ext uri="{FF2B5EF4-FFF2-40B4-BE49-F238E27FC236}">
                <a16:creationId xmlns:a16="http://schemas.microsoft.com/office/drawing/2014/main" id="{5FCE2691-3E3C-4516-92F2-08525EBE1D99}"/>
              </a:ext>
            </a:extLst>
          </p:cNvPr>
          <p:cNvPicPr>
            <a:picLocks noChangeAspect="1"/>
          </p:cNvPicPr>
          <p:nvPr/>
        </p:nvPicPr>
        <p:blipFill>
          <a:blip r:embed="rId4"/>
          <a:stretch>
            <a:fillRect/>
          </a:stretch>
        </p:blipFill>
        <p:spPr>
          <a:xfrm>
            <a:off x="7976103" y="5158353"/>
            <a:ext cx="697089" cy="466556"/>
          </a:xfrm>
          <a:prstGeom prst="rect">
            <a:avLst/>
          </a:prstGeom>
        </p:spPr>
      </p:pic>
      <p:sp>
        <p:nvSpPr>
          <p:cNvPr id="19" name="Content Placeholder 1">
            <a:extLst>
              <a:ext uri="{FF2B5EF4-FFF2-40B4-BE49-F238E27FC236}">
                <a16:creationId xmlns:a16="http://schemas.microsoft.com/office/drawing/2014/main" id="{B922F9D0-D7E1-40A2-9FEA-0021887C72F9}"/>
              </a:ext>
            </a:extLst>
          </p:cNvPr>
          <p:cNvSpPr>
            <a:spLocks noGrp="1"/>
          </p:cNvSpPr>
          <p:nvPr>
            <p:ph sz="quarter" idx="13"/>
          </p:nvPr>
        </p:nvSpPr>
        <p:spPr>
          <a:xfrm>
            <a:off x="549275" y="1143000"/>
            <a:ext cx="9140825" cy="903288"/>
          </a:xfrm>
        </p:spPr>
        <p:txBody>
          <a:bodyPr/>
          <a:lstStyle/>
          <a:p>
            <a:r>
              <a:rPr lang="en-US" dirty="0"/>
              <a:t>Fast, flexible, easy funding</a:t>
            </a:r>
          </a:p>
          <a:p>
            <a:endParaRPr lang="en-US" dirty="0"/>
          </a:p>
        </p:txBody>
      </p:sp>
      <p:pic>
        <p:nvPicPr>
          <p:cNvPr id="20" name="Picture 19">
            <a:extLst>
              <a:ext uri="{FF2B5EF4-FFF2-40B4-BE49-F238E27FC236}">
                <a16:creationId xmlns:a16="http://schemas.microsoft.com/office/drawing/2014/main" id="{0D43459D-3171-4A14-9F29-17B3369ECF3D}"/>
              </a:ext>
            </a:extLst>
          </p:cNvPr>
          <p:cNvPicPr>
            <a:picLocks noChangeAspect="1"/>
          </p:cNvPicPr>
          <p:nvPr/>
        </p:nvPicPr>
        <p:blipFill>
          <a:blip r:embed="rId5"/>
          <a:stretch>
            <a:fillRect/>
          </a:stretch>
        </p:blipFill>
        <p:spPr>
          <a:xfrm>
            <a:off x="9021243" y="1782104"/>
            <a:ext cx="1822134" cy="1020395"/>
          </a:xfrm>
          <a:prstGeom prst="rect">
            <a:avLst/>
          </a:prstGeom>
        </p:spPr>
      </p:pic>
    </p:spTree>
    <p:extLst>
      <p:ext uri="{BB962C8B-B14F-4D97-AF65-F5344CB8AC3E}">
        <p14:creationId xmlns:p14="http://schemas.microsoft.com/office/powerpoint/2010/main" val="2693974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3" name="Content Placeholder 1">
            <a:extLst>
              <a:ext uri="{FF2B5EF4-FFF2-40B4-BE49-F238E27FC236}">
                <a16:creationId xmlns:a16="http://schemas.microsoft.com/office/drawing/2014/main" id="{1540D728-37C2-D444-BBC3-448A557C443D}"/>
              </a:ext>
            </a:extLst>
          </p:cNvPr>
          <p:cNvSpPr>
            <a:spLocks noGrp="1"/>
          </p:cNvSpPr>
          <p:nvPr>
            <p:ph sz="quarter" idx="13"/>
          </p:nvPr>
        </p:nvSpPr>
        <p:spPr>
          <a:xfrm>
            <a:off x="549275" y="1143000"/>
            <a:ext cx="9140825" cy="903288"/>
          </a:xfrm>
        </p:spPr>
        <p:txBody>
          <a:bodyPr/>
          <a:lstStyle/>
          <a:p>
            <a:r>
              <a:rPr lang="en-US" dirty="0"/>
              <a:t>How to apply:</a:t>
            </a:r>
          </a:p>
          <a:p>
            <a:endParaRPr lang="en-US" dirty="0"/>
          </a:p>
        </p:txBody>
      </p:sp>
      <p:sp>
        <p:nvSpPr>
          <p:cNvPr id="5" name="Content Placeholder 2">
            <a:extLst>
              <a:ext uri="{FF2B5EF4-FFF2-40B4-BE49-F238E27FC236}">
                <a16:creationId xmlns:a16="http://schemas.microsoft.com/office/drawing/2014/main" id="{D7ADB045-F245-1B41-ADFB-8E97E60843BD}"/>
              </a:ext>
            </a:extLst>
          </p:cNvPr>
          <p:cNvSpPr txBox="1">
            <a:spLocks/>
          </p:cNvSpPr>
          <p:nvPr/>
        </p:nvSpPr>
        <p:spPr>
          <a:xfrm>
            <a:off x="549275" y="2657097"/>
            <a:ext cx="9859497" cy="3800853"/>
          </a:xfrm>
          <a:prstGeom prst="rect">
            <a:avLst/>
          </a:prstGeom>
        </p:spPr>
        <p:txBody>
          <a:bodyPr vert="horz" lIns="0" tIns="0" rIns="0" bIns="0" rtlCol="0">
            <a:noAutofit/>
          </a:bodyPr>
          <a:lstStyle>
            <a:lvl1pPr marL="0" indent="0" algn="l" defTabSz="914400" rtl="0" eaLnBrk="1" latinLnBrk="0" hangingPunct="1">
              <a:lnSpc>
                <a:spcPts val="2600"/>
              </a:lnSpc>
              <a:spcBef>
                <a:spcPts val="13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latin typeface="+mj-lt"/>
              </a:rPr>
              <a:t>Contact Abe to discuss what you have planned – 860-249-6680 or </a:t>
            </a:r>
            <a:r>
              <a:rPr lang="en-US" sz="2200" dirty="0">
                <a:latin typeface="+mj-lt"/>
                <a:hlinkClick r:id="rId3"/>
              </a:rPr>
              <a:t>hildingsalorioa@easternct.edu</a:t>
            </a:r>
            <a:r>
              <a:rPr lang="en-US" sz="2200" dirty="0">
                <a:latin typeface="+mj-lt"/>
              </a:rPr>
              <a:t>. </a:t>
            </a:r>
          </a:p>
          <a:p>
            <a:endParaRPr lang="en-US" sz="2200" dirty="0">
              <a:latin typeface="+mj-lt"/>
            </a:endParaRPr>
          </a:p>
          <a:p>
            <a:r>
              <a:rPr lang="en-US" sz="2200" dirty="0">
                <a:latin typeface="+mj-lt"/>
              </a:rPr>
              <a:t>There are no deadlines or funding cycles </a:t>
            </a:r>
            <a:r>
              <a:rPr lang="en-US" sz="2200" dirty="0">
                <a:latin typeface="+mj-lt"/>
                <a:sym typeface="Wingdings" pitchFamily="2" charset="2"/>
              </a:rPr>
              <a:t> p</a:t>
            </a:r>
            <a:r>
              <a:rPr lang="en-US" sz="2200" dirty="0">
                <a:latin typeface="+mj-lt"/>
              </a:rPr>
              <a:t>rojects can be proposed at any time and can receive funding as long as Sustainable CT still has money in the match pool. </a:t>
            </a:r>
          </a:p>
          <a:p>
            <a:endParaRPr lang="en-US" sz="2200" dirty="0">
              <a:latin typeface="+mj-lt"/>
            </a:endParaRPr>
          </a:p>
          <a:p>
            <a:r>
              <a:rPr lang="en-US" sz="2200" dirty="0">
                <a:latin typeface="+mj-lt"/>
              </a:rPr>
              <a:t>Eligible projects that are ready to go (have the capacity to begin the work, have/don’t need permits, etc.) can get started on their fundraising campaigns immediately.</a:t>
            </a:r>
          </a:p>
        </p:txBody>
      </p:sp>
    </p:spTree>
    <p:extLst>
      <p:ext uri="{BB962C8B-B14F-4D97-AF65-F5344CB8AC3E}">
        <p14:creationId xmlns:p14="http://schemas.microsoft.com/office/powerpoint/2010/main" val="713182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4" name="Content Placeholder 1">
            <a:extLst>
              <a:ext uri="{FF2B5EF4-FFF2-40B4-BE49-F238E27FC236}">
                <a16:creationId xmlns:a16="http://schemas.microsoft.com/office/drawing/2014/main" id="{3016AFB3-03D0-8C4B-B81F-531E8B64CAC4}"/>
              </a:ext>
            </a:extLst>
          </p:cNvPr>
          <p:cNvSpPr>
            <a:spLocks noGrp="1"/>
          </p:cNvSpPr>
          <p:nvPr>
            <p:ph sz="quarter" idx="13"/>
          </p:nvPr>
        </p:nvSpPr>
        <p:spPr>
          <a:xfrm>
            <a:off x="549275" y="1143000"/>
            <a:ext cx="9140825" cy="903288"/>
          </a:xfrm>
        </p:spPr>
        <p:txBody>
          <a:bodyPr/>
          <a:lstStyle/>
          <a:p>
            <a:r>
              <a:rPr lang="en-US" dirty="0"/>
              <a:t>Questions?</a:t>
            </a:r>
          </a:p>
        </p:txBody>
      </p:sp>
      <p:sp>
        <p:nvSpPr>
          <p:cNvPr id="7" name="Content Placeholder 3">
            <a:extLst>
              <a:ext uri="{FF2B5EF4-FFF2-40B4-BE49-F238E27FC236}">
                <a16:creationId xmlns:a16="http://schemas.microsoft.com/office/drawing/2014/main" id="{FBDCE57A-1AB5-184E-B924-681D0F0AFF38}"/>
              </a:ext>
            </a:extLst>
          </p:cNvPr>
          <p:cNvSpPr txBox="1">
            <a:spLocks/>
          </p:cNvSpPr>
          <p:nvPr/>
        </p:nvSpPr>
        <p:spPr>
          <a:xfrm>
            <a:off x="1953920" y="2382030"/>
            <a:ext cx="9553718" cy="4475969"/>
          </a:xfrm>
          <a:prstGeom prst="rect">
            <a:avLst/>
          </a:prstGeom>
        </p:spPr>
        <p:txBody>
          <a:bodyPr vert="horz" lIns="0" tIns="0" rIns="0" bIns="0" rtlCol="0">
            <a:noAutofit/>
          </a:bodyPr>
          <a:lstStyle>
            <a:lvl1pPr marL="0" indent="0" algn="l" defTabSz="914400" rtl="0" eaLnBrk="1" latinLnBrk="0" hangingPunct="1">
              <a:lnSpc>
                <a:spcPts val="2600"/>
              </a:lnSpc>
              <a:spcBef>
                <a:spcPts val="13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000" b="1" dirty="0"/>
              <a:t>Interested in talking about a project? Get in touch!</a:t>
            </a:r>
          </a:p>
          <a:p>
            <a:pPr>
              <a:lnSpc>
                <a:spcPct val="100000"/>
              </a:lnSpc>
            </a:pPr>
            <a:r>
              <a:rPr lang="en-US" sz="3000" dirty="0"/>
              <a:t>Email: </a:t>
            </a:r>
            <a:r>
              <a:rPr lang="en-US" sz="3000" dirty="0">
                <a:hlinkClick r:id="rId3"/>
              </a:rPr>
              <a:t>hildingsalorioa@easternct.edu</a:t>
            </a:r>
            <a:endParaRPr lang="en-US" sz="3000" dirty="0"/>
          </a:p>
          <a:p>
            <a:pPr>
              <a:lnSpc>
                <a:spcPct val="100000"/>
              </a:lnSpc>
            </a:pPr>
            <a:r>
              <a:rPr lang="en-US" sz="3000" dirty="0"/>
              <a:t>Phone: 860-249-6680</a:t>
            </a:r>
          </a:p>
          <a:p>
            <a:pPr>
              <a:lnSpc>
                <a:spcPct val="100000"/>
              </a:lnSpc>
            </a:pPr>
            <a:endParaRPr lang="en-US" sz="3000" dirty="0"/>
          </a:p>
          <a:p>
            <a:pPr>
              <a:lnSpc>
                <a:spcPct val="100000"/>
              </a:lnSpc>
            </a:pPr>
            <a:r>
              <a:rPr lang="en-US" sz="3000" b="1" dirty="0"/>
              <a:t>To see current projects and learn more:</a:t>
            </a:r>
          </a:p>
          <a:p>
            <a:pPr>
              <a:lnSpc>
                <a:spcPct val="100000"/>
              </a:lnSpc>
            </a:pPr>
            <a:r>
              <a:rPr lang="en-US" sz="3000" dirty="0">
                <a:hlinkClick r:id="rId4"/>
              </a:rPr>
              <a:t>www.sustainablect.org/funding</a:t>
            </a:r>
            <a:endParaRPr lang="en-US" sz="3000" dirty="0"/>
          </a:p>
          <a:p>
            <a:pPr>
              <a:lnSpc>
                <a:spcPct val="100000"/>
              </a:lnSpc>
            </a:pPr>
            <a:r>
              <a:rPr lang="en-US" sz="3000" dirty="0">
                <a:hlinkClick r:id="rId5"/>
              </a:rPr>
              <a:t>www.patronicity.com/sustainablect</a:t>
            </a:r>
            <a:r>
              <a:rPr lang="en-US" sz="3000" dirty="0"/>
              <a:t> </a:t>
            </a:r>
          </a:p>
          <a:p>
            <a:pPr>
              <a:lnSpc>
                <a:spcPct val="100000"/>
              </a:lnSpc>
            </a:pPr>
            <a:endParaRPr lang="en-US" sz="3000" dirty="0"/>
          </a:p>
        </p:txBody>
      </p:sp>
    </p:spTree>
    <p:extLst>
      <p:ext uri="{BB962C8B-B14F-4D97-AF65-F5344CB8AC3E}">
        <p14:creationId xmlns:p14="http://schemas.microsoft.com/office/powerpoint/2010/main" val="1100546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D5864E0-7390-4107-937B-DBB793219006}"/>
              </a:ext>
            </a:extLst>
          </p:cNvPr>
          <p:cNvSpPr>
            <a:spLocks noGrp="1"/>
          </p:cNvSpPr>
          <p:nvPr>
            <p:ph sz="quarter" idx="13"/>
          </p:nvPr>
        </p:nvSpPr>
        <p:spPr/>
        <p:txBody>
          <a:bodyPr/>
          <a:lstStyle/>
          <a:p>
            <a:r>
              <a:rPr lang="en-US" dirty="0"/>
              <a:t>What is Sustainable CT?</a:t>
            </a:r>
          </a:p>
          <a:p>
            <a:endParaRPr lang="en-US" dirty="0"/>
          </a:p>
        </p:txBody>
      </p:sp>
      <p:sp>
        <p:nvSpPr>
          <p:cNvPr id="3" name="Content Placeholder 2">
            <a:extLst>
              <a:ext uri="{FF2B5EF4-FFF2-40B4-BE49-F238E27FC236}">
                <a16:creationId xmlns:a16="http://schemas.microsoft.com/office/drawing/2014/main" id="{3233CC2A-1D70-4FA0-898F-DE1E68C1D841}"/>
              </a:ext>
            </a:extLst>
          </p:cNvPr>
          <p:cNvSpPr>
            <a:spLocks noGrp="1"/>
          </p:cNvSpPr>
          <p:nvPr>
            <p:ph sz="quarter" idx="10"/>
          </p:nvPr>
        </p:nvSpPr>
        <p:spPr/>
        <p:txBody>
          <a:bodyPr/>
          <a:lstStyle/>
          <a:p>
            <a:pPr>
              <a:spcBef>
                <a:spcPts val="0"/>
              </a:spcBef>
            </a:pPr>
            <a:r>
              <a:rPr lang="en-US" b="1" dirty="0">
                <a:solidFill>
                  <a:schemeClr val="tx1">
                    <a:lumMod val="75000"/>
                    <a:lumOff val="25000"/>
                  </a:schemeClr>
                </a:solidFill>
                <a:latin typeface="Calibri" panose="020F0502020204030204" pitchFamily="34" charset="0"/>
                <a:cs typeface="Calibri" panose="020F0502020204030204" pitchFamily="34" charset="0"/>
              </a:rPr>
              <a:t>Road Map</a:t>
            </a:r>
          </a:p>
          <a:p>
            <a:pPr>
              <a:spcBef>
                <a:spcPts val="0"/>
              </a:spcBef>
            </a:pPr>
            <a:r>
              <a:rPr lang="en-US" dirty="0"/>
              <a:t>A menu of coordinated, voluntary actions to promote sustainability</a:t>
            </a:r>
          </a:p>
          <a:p>
            <a:pPr>
              <a:spcBef>
                <a:spcPts val="0"/>
              </a:spcBef>
            </a:pPr>
            <a:endParaRPr lang="en-US" dirty="0"/>
          </a:p>
          <a:p>
            <a:pPr>
              <a:spcBef>
                <a:spcPts val="0"/>
              </a:spcBef>
            </a:pPr>
            <a:r>
              <a:rPr lang="en-US" b="1" dirty="0">
                <a:solidFill>
                  <a:schemeClr val="tx1">
                    <a:lumMod val="75000"/>
                    <a:lumOff val="25000"/>
                  </a:schemeClr>
                </a:solidFill>
                <a:latin typeface="Calibri" panose="020F0502020204030204" pitchFamily="34" charset="0"/>
                <a:cs typeface="Calibri" panose="020F0502020204030204" pitchFamily="34" charset="0"/>
              </a:rPr>
              <a:t>Resources</a:t>
            </a:r>
          </a:p>
          <a:p>
            <a:pPr>
              <a:spcBef>
                <a:spcPts val="0"/>
              </a:spcBef>
            </a:pPr>
            <a:r>
              <a:rPr lang="en-US" dirty="0"/>
              <a:t>Free technical support and funding to help communities implement actions</a:t>
            </a:r>
          </a:p>
          <a:p>
            <a:pPr>
              <a:spcBef>
                <a:spcPts val="0"/>
              </a:spcBef>
            </a:pPr>
            <a:endParaRPr lang="en-US" dirty="0"/>
          </a:p>
          <a:p>
            <a:pPr>
              <a:spcBef>
                <a:spcPts val="0"/>
              </a:spcBef>
            </a:pPr>
            <a:r>
              <a:rPr lang="en-US" b="1" dirty="0">
                <a:solidFill>
                  <a:schemeClr val="tx1">
                    <a:lumMod val="75000"/>
                    <a:lumOff val="25000"/>
                  </a:schemeClr>
                </a:solidFill>
                <a:latin typeface="Calibri" panose="020F0502020204030204" pitchFamily="34" charset="0"/>
                <a:cs typeface="Calibri" panose="020F0502020204030204" pitchFamily="34" charset="0"/>
              </a:rPr>
              <a:t>Certification</a:t>
            </a:r>
          </a:p>
          <a:p>
            <a:pPr>
              <a:spcBef>
                <a:spcPts val="0"/>
              </a:spcBef>
            </a:pPr>
            <a:r>
              <a:rPr lang="en-US" dirty="0"/>
              <a:t>Recognizing communities for their sustainability achievements</a:t>
            </a:r>
          </a:p>
          <a:p>
            <a:pPr>
              <a:spcBef>
                <a:spcPts val="0"/>
              </a:spcBef>
            </a:pPr>
            <a:endParaRPr lang="en-US" dirty="0"/>
          </a:p>
          <a:p>
            <a:pPr>
              <a:spcBef>
                <a:spcPts val="0"/>
              </a:spcBef>
            </a:pPr>
            <a:endParaRPr lang="en-US" dirty="0"/>
          </a:p>
          <a:p>
            <a:endParaRPr lang="en-US" dirty="0"/>
          </a:p>
        </p:txBody>
      </p:sp>
      <p:pic>
        <p:nvPicPr>
          <p:cNvPr id="4" name="Picture 11">
            <a:extLst>
              <a:ext uri="{FF2B5EF4-FFF2-40B4-BE49-F238E27FC236}">
                <a16:creationId xmlns:a16="http://schemas.microsoft.com/office/drawing/2014/main" id="{856417DA-0E51-4F76-96A3-74E83315FF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7" r="3434" b="-67"/>
          <a:stretch/>
        </p:blipFill>
        <p:spPr bwMode="auto">
          <a:xfrm>
            <a:off x="7691781" y="262607"/>
            <a:ext cx="3214403" cy="2497304"/>
          </a:xfrm>
          <a:prstGeom prst="rect">
            <a:avLst/>
          </a:prstGeom>
          <a:noFill/>
          <a:ln>
            <a:noFill/>
          </a:ln>
          <a:effectLst/>
          <a:extLst>
            <a:ext uri="{909E8E84-426E-40dd-AFC4-6F175D3DCCD1}">
              <a14:hiddenFill xmlns="" xmlns:a14="http://schemas.microsoft.com/office/drawing/2010/main">
                <a:solidFill>
                  <a:srgbClr val="5B9BD5"/>
                </a:solidFill>
              </a14:hiddenFill>
            </a:ext>
            <a:ext uri="{91240B29-F687-4f45-9708-019B960494DF}">
              <a14:hiddenLine xmlns="" xmlns:a14="http://schemas.microsoft.com/office/drawing/2010/main" w="25400"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000000"/>
                  </a:outerShdw>
                </a:effectLst>
              </a14:hiddenEffects>
            </a:ext>
          </a:extLst>
        </p:spPr>
      </p:pic>
      <p:pic>
        <p:nvPicPr>
          <p:cNvPr id="5" name="Picture 4">
            <a:extLst>
              <a:ext uri="{FF2B5EF4-FFF2-40B4-BE49-F238E27FC236}">
                <a16:creationId xmlns:a16="http://schemas.microsoft.com/office/drawing/2014/main" id="{02B34928-DDBB-44DE-898B-13084576D1D3}"/>
              </a:ext>
            </a:extLst>
          </p:cNvPr>
          <p:cNvPicPr>
            <a:picLocks noChangeAspect="1"/>
          </p:cNvPicPr>
          <p:nvPr/>
        </p:nvPicPr>
        <p:blipFill>
          <a:blip r:embed="rId3"/>
          <a:stretch>
            <a:fillRect/>
          </a:stretch>
        </p:blipFill>
        <p:spPr>
          <a:xfrm>
            <a:off x="9298982" y="2674295"/>
            <a:ext cx="2748109" cy="2137418"/>
          </a:xfrm>
          <a:prstGeom prst="rect">
            <a:avLst/>
          </a:prstGeom>
        </p:spPr>
      </p:pic>
      <p:pic>
        <p:nvPicPr>
          <p:cNvPr id="6" name="Picture 5">
            <a:extLst>
              <a:ext uri="{FF2B5EF4-FFF2-40B4-BE49-F238E27FC236}">
                <a16:creationId xmlns:a16="http://schemas.microsoft.com/office/drawing/2014/main" id="{59F71764-34B0-4518-A6D3-BDA1E47BB016}"/>
              </a:ext>
            </a:extLst>
          </p:cNvPr>
          <p:cNvPicPr>
            <a:picLocks noChangeAspect="1"/>
          </p:cNvPicPr>
          <p:nvPr/>
        </p:nvPicPr>
        <p:blipFill>
          <a:blip r:embed="rId4"/>
          <a:stretch>
            <a:fillRect/>
          </a:stretch>
        </p:blipFill>
        <p:spPr>
          <a:xfrm>
            <a:off x="7383390" y="4542517"/>
            <a:ext cx="2748109" cy="2137418"/>
          </a:xfrm>
          <a:prstGeom prst="rect">
            <a:avLst/>
          </a:prstGeom>
        </p:spPr>
      </p:pic>
    </p:spTree>
    <p:extLst>
      <p:ext uri="{BB962C8B-B14F-4D97-AF65-F5344CB8AC3E}">
        <p14:creationId xmlns:p14="http://schemas.microsoft.com/office/powerpoint/2010/main" val="2250797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AA7A765-5E19-46B9-8046-AD40EDE90A4B}"/>
              </a:ext>
            </a:extLst>
          </p:cNvPr>
          <p:cNvSpPr>
            <a:spLocks noGrp="1"/>
          </p:cNvSpPr>
          <p:nvPr>
            <p:ph sz="quarter" idx="13"/>
          </p:nvPr>
        </p:nvSpPr>
        <p:spPr/>
        <p:txBody>
          <a:bodyPr/>
          <a:lstStyle/>
          <a:p>
            <a:r>
              <a:rPr lang="en-US" dirty="0"/>
              <a:t>Municipal Engagement</a:t>
            </a:r>
          </a:p>
        </p:txBody>
      </p:sp>
      <p:pic>
        <p:nvPicPr>
          <p:cNvPr id="4" name="Picture 3" descr="Graphical user interface, application&#10;&#10;Description automatically generated">
            <a:extLst>
              <a:ext uri="{FF2B5EF4-FFF2-40B4-BE49-F238E27FC236}">
                <a16:creationId xmlns:a16="http://schemas.microsoft.com/office/drawing/2014/main" id="{38E4E78B-FE96-DB41-BE25-67C2A1399406}"/>
              </a:ext>
            </a:extLst>
          </p:cNvPr>
          <p:cNvPicPr>
            <a:picLocks noChangeAspect="1"/>
          </p:cNvPicPr>
          <p:nvPr/>
        </p:nvPicPr>
        <p:blipFill>
          <a:blip r:embed="rId3"/>
          <a:stretch>
            <a:fillRect/>
          </a:stretch>
        </p:blipFill>
        <p:spPr>
          <a:xfrm>
            <a:off x="251677" y="2196457"/>
            <a:ext cx="4741400" cy="4546281"/>
          </a:xfrm>
          <a:prstGeom prst="rect">
            <a:avLst/>
          </a:prstGeom>
          <a:ln w="38100">
            <a:solidFill>
              <a:srgbClr val="0AA245"/>
            </a:solidFill>
          </a:ln>
        </p:spPr>
      </p:pic>
      <p:pic>
        <p:nvPicPr>
          <p:cNvPr id="8" name="Picture 7" descr="Map&#10;&#10;Description automatically generated">
            <a:extLst>
              <a:ext uri="{FF2B5EF4-FFF2-40B4-BE49-F238E27FC236}">
                <a16:creationId xmlns:a16="http://schemas.microsoft.com/office/drawing/2014/main" id="{7DBE5B4C-44A8-EB4B-9704-DD79A7552EED}"/>
              </a:ext>
            </a:extLst>
          </p:cNvPr>
          <p:cNvPicPr>
            <a:picLocks noChangeAspect="1"/>
          </p:cNvPicPr>
          <p:nvPr/>
        </p:nvPicPr>
        <p:blipFill>
          <a:blip r:embed="rId4"/>
          <a:stretch>
            <a:fillRect/>
          </a:stretch>
        </p:blipFill>
        <p:spPr>
          <a:xfrm>
            <a:off x="5233182" y="2044712"/>
            <a:ext cx="6958818" cy="4809771"/>
          </a:xfrm>
          <a:prstGeom prst="rect">
            <a:avLst/>
          </a:prstGeom>
        </p:spPr>
      </p:pic>
    </p:spTree>
    <p:extLst>
      <p:ext uri="{BB962C8B-B14F-4D97-AF65-F5344CB8AC3E}">
        <p14:creationId xmlns:p14="http://schemas.microsoft.com/office/powerpoint/2010/main" val="2904479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ED208B62-777A-BF46-8272-FD9C84FDAB00}"/>
              </a:ext>
            </a:extLst>
          </p:cNvPr>
          <p:cNvSpPr>
            <a:spLocks noGrp="1"/>
          </p:cNvSpPr>
          <p:nvPr>
            <p:ph sz="quarter" idx="13"/>
          </p:nvPr>
        </p:nvSpPr>
        <p:spPr/>
        <p:txBody>
          <a:bodyPr/>
          <a:lstStyle/>
          <a:p>
            <a:endParaRPr lang="en-US"/>
          </a:p>
        </p:txBody>
      </p:sp>
      <p:sp>
        <p:nvSpPr>
          <p:cNvPr id="2" name="Content Placeholder 1">
            <a:extLst>
              <a:ext uri="{FF2B5EF4-FFF2-40B4-BE49-F238E27FC236}">
                <a16:creationId xmlns:a16="http://schemas.microsoft.com/office/drawing/2014/main" id="{7F671970-C106-40A8-B1F4-07766FCA5A98}"/>
              </a:ext>
            </a:extLst>
          </p:cNvPr>
          <p:cNvSpPr>
            <a:spLocks noGrp="1"/>
          </p:cNvSpPr>
          <p:nvPr>
            <p:ph sz="quarter" idx="10"/>
          </p:nvPr>
        </p:nvSpPr>
        <p:spPr/>
        <p:txBody>
          <a:bodyPr/>
          <a:lstStyle/>
          <a:p>
            <a:r>
              <a:rPr lang="en-US" dirty="0"/>
              <a:t>Sustainable CT Community Match Fund</a:t>
            </a:r>
          </a:p>
        </p:txBody>
      </p:sp>
      <p:sp>
        <p:nvSpPr>
          <p:cNvPr id="6" name="Content Placeholder 5">
            <a:extLst>
              <a:ext uri="{FF2B5EF4-FFF2-40B4-BE49-F238E27FC236}">
                <a16:creationId xmlns:a16="http://schemas.microsoft.com/office/drawing/2014/main" id="{BFCEC586-1A98-8D4F-88D7-AF6E6611527B}"/>
              </a:ext>
            </a:extLst>
          </p:cNvPr>
          <p:cNvSpPr>
            <a:spLocks noGrp="1"/>
          </p:cNvSpPr>
          <p:nvPr>
            <p:ph sz="quarter" idx="11"/>
          </p:nvPr>
        </p:nvSpPr>
        <p:spPr/>
        <p:txBody>
          <a:bodyPr/>
          <a:lstStyle/>
          <a:p>
            <a:endParaRPr lang="en-US"/>
          </a:p>
        </p:txBody>
      </p:sp>
      <p:sp>
        <p:nvSpPr>
          <p:cNvPr id="7" name="Content Placeholder 6">
            <a:extLst>
              <a:ext uri="{FF2B5EF4-FFF2-40B4-BE49-F238E27FC236}">
                <a16:creationId xmlns:a16="http://schemas.microsoft.com/office/drawing/2014/main" id="{E37E6E96-3A5D-2345-AFE1-40875E94F6CE}"/>
              </a:ext>
            </a:extLst>
          </p:cNvPr>
          <p:cNvSpPr>
            <a:spLocks noGrp="1"/>
          </p:cNvSpPr>
          <p:nvPr>
            <p:ph sz="quarter" idx="12"/>
          </p:nvPr>
        </p:nvSpPr>
        <p:spPr/>
        <p:txBody>
          <a:bodyPr/>
          <a:lstStyle/>
          <a:p>
            <a:endParaRPr lang="en-US"/>
          </a:p>
        </p:txBody>
      </p:sp>
      <p:pic>
        <p:nvPicPr>
          <p:cNvPr id="5" name="Picture 4" descr="A screenshot of a video game&#10;&#10;Description automatically generated with medium confidence">
            <a:extLst>
              <a:ext uri="{FF2B5EF4-FFF2-40B4-BE49-F238E27FC236}">
                <a16:creationId xmlns:a16="http://schemas.microsoft.com/office/drawing/2014/main" id="{7CE52986-B2B9-3B42-996A-F215A42FC207}"/>
              </a:ext>
            </a:extLst>
          </p:cNvPr>
          <p:cNvPicPr>
            <a:picLocks noChangeAspect="1"/>
          </p:cNvPicPr>
          <p:nvPr/>
        </p:nvPicPr>
        <p:blipFill>
          <a:blip r:embed="rId3"/>
          <a:stretch>
            <a:fillRect/>
          </a:stretch>
        </p:blipFill>
        <p:spPr>
          <a:xfrm>
            <a:off x="-1" y="0"/>
            <a:ext cx="12192000" cy="6858000"/>
          </a:xfrm>
          <a:prstGeom prst="rect">
            <a:avLst/>
          </a:prstGeom>
        </p:spPr>
      </p:pic>
    </p:spTree>
    <p:extLst>
      <p:ext uri="{BB962C8B-B14F-4D97-AF65-F5344CB8AC3E}">
        <p14:creationId xmlns:p14="http://schemas.microsoft.com/office/powerpoint/2010/main" val="587371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A362D12-D0C2-E94D-A4F9-01C78C9E9124}"/>
              </a:ext>
            </a:extLst>
          </p:cNvPr>
          <p:cNvSpPr>
            <a:spLocks noGrp="1"/>
          </p:cNvSpPr>
          <p:nvPr>
            <p:ph sz="quarter" idx="13"/>
          </p:nvPr>
        </p:nvSpPr>
        <p:spPr>
          <a:xfrm>
            <a:off x="549275" y="1143000"/>
            <a:ext cx="10803535" cy="903288"/>
          </a:xfrm>
        </p:spPr>
        <p:txBody>
          <a:bodyPr/>
          <a:lstStyle/>
          <a:p>
            <a:r>
              <a:rPr lang="en-US" dirty="0"/>
              <a:t>Matching grant program - how it works</a:t>
            </a:r>
          </a:p>
        </p:txBody>
      </p:sp>
      <p:sp>
        <p:nvSpPr>
          <p:cNvPr id="7" name="Content Placeholder 2">
            <a:extLst>
              <a:ext uri="{FF2B5EF4-FFF2-40B4-BE49-F238E27FC236}">
                <a16:creationId xmlns:a16="http://schemas.microsoft.com/office/drawing/2014/main" id="{21C51E7F-0F57-1D42-83BB-F2138FAA6313}"/>
              </a:ext>
            </a:extLst>
          </p:cNvPr>
          <p:cNvSpPr txBox="1">
            <a:spLocks/>
          </p:cNvSpPr>
          <p:nvPr/>
        </p:nvSpPr>
        <p:spPr>
          <a:xfrm>
            <a:off x="0" y="2366924"/>
            <a:ext cx="9191501" cy="4491076"/>
          </a:xfrm>
          <a:prstGeom prst="rect">
            <a:avLst/>
          </a:prstGeom>
        </p:spPr>
        <p:txBody>
          <a:bodyPr vert="horz" lIns="0" tIns="0" rIns="0" bIns="0" rtlCol="0">
            <a:noAutofit/>
          </a:bodyPr>
          <a:lstStyle>
            <a:lvl1pPr marL="0" indent="0" algn="l" defTabSz="914400" rtl="0" eaLnBrk="1" latinLnBrk="0" hangingPunct="1">
              <a:lnSpc>
                <a:spcPts val="2600"/>
              </a:lnSpc>
              <a:spcBef>
                <a:spcPts val="1300"/>
              </a:spcBef>
              <a:buFont typeface="Arial" panose="020B0604020202020204" pitchFamily="34" charset="0"/>
              <a:buNone/>
              <a:defRPr sz="20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0100" lvl="1" indent="-342900">
              <a:lnSpc>
                <a:spcPct val="150000"/>
              </a:lnSpc>
              <a:buFont typeface="Arial" panose="020B0604020202020204" pitchFamily="34" charset="0"/>
              <a:buChar char="•"/>
            </a:pPr>
            <a:r>
              <a:rPr lang="en-US" sz="2000" dirty="0"/>
              <a:t>$1-to-$1 matching grant for public, community-led sustainability projects</a:t>
            </a:r>
          </a:p>
          <a:p>
            <a:pPr marL="1257300" lvl="2" indent="-342900">
              <a:lnSpc>
                <a:spcPct val="150000"/>
              </a:lnSpc>
              <a:buFont typeface="Arial" panose="020B0604020202020204" pitchFamily="34" charset="0"/>
              <a:buChar char="•"/>
            </a:pPr>
            <a:r>
              <a:rPr lang="en-US" sz="1600" dirty="0"/>
              <a:t>Up to $7,500 from Sustainable CT for </a:t>
            </a:r>
            <a:r>
              <a:rPr lang="en-US" sz="1600" b="1" dirty="0"/>
              <a:t>any</a:t>
            </a:r>
            <a:r>
              <a:rPr lang="en-US" sz="1600" dirty="0"/>
              <a:t> project that aligns with our work</a:t>
            </a:r>
          </a:p>
          <a:p>
            <a:pPr marL="1257300" lvl="2" indent="-342900">
              <a:lnSpc>
                <a:spcPct val="150000"/>
              </a:lnSpc>
              <a:buFont typeface="Arial" panose="020B0604020202020204" pitchFamily="34" charset="0"/>
              <a:buChar char="•"/>
            </a:pPr>
            <a:r>
              <a:rPr lang="en-US" sz="1600" dirty="0"/>
              <a:t>Higher match cap for </a:t>
            </a:r>
            <a:r>
              <a:rPr lang="en-US" sz="1600" b="1" dirty="0"/>
              <a:t>energy efficiency </a:t>
            </a:r>
            <a:r>
              <a:rPr lang="en-US" sz="1600" dirty="0"/>
              <a:t>and </a:t>
            </a:r>
            <a:r>
              <a:rPr lang="en-US" sz="1600" b="1" dirty="0"/>
              <a:t>renewable energy </a:t>
            </a:r>
            <a:r>
              <a:rPr lang="en-US" sz="1600" dirty="0"/>
              <a:t>projects (range has been </a:t>
            </a:r>
            <a:r>
              <a:rPr lang="en-US" sz="1600" b="1" dirty="0"/>
              <a:t>$7,500 </a:t>
            </a:r>
            <a:r>
              <a:rPr lang="en-US" sz="1600" dirty="0"/>
              <a:t>to </a:t>
            </a:r>
            <a:r>
              <a:rPr lang="en-US" sz="1600" b="1" dirty="0"/>
              <a:t>$25,000</a:t>
            </a:r>
            <a:r>
              <a:rPr lang="en-US" sz="1600" dirty="0"/>
              <a:t>)</a:t>
            </a:r>
          </a:p>
          <a:p>
            <a:pPr marL="1257300" lvl="2" indent="-342900">
              <a:lnSpc>
                <a:spcPct val="150000"/>
              </a:lnSpc>
              <a:buFont typeface="Arial" panose="020B0604020202020204" pitchFamily="34" charset="0"/>
              <a:buChar char="•"/>
            </a:pPr>
            <a:r>
              <a:rPr lang="en-US" sz="1600" dirty="0"/>
              <a:t>Project ideas that align </a:t>
            </a:r>
            <a:r>
              <a:rPr lang="en-US" sz="1600" b="1" dirty="0"/>
              <a:t>loosely</a:t>
            </a:r>
            <a:r>
              <a:rPr lang="en-US" sz="1600" dirty="0"/>
              <a:t> with a Sustainable CT action are eligible</a:t>
            </a:r>
          </a:p>
          <a:p>
            <a:pPr marL="800100" lvl="1" indent="-342900">
              <a:lnSpc>
                <a:spcPct val="150000"/>
              </a:lnSpc>
              <a:buFont typeface="Arial" panose="020B0604020202020204" pitchFamily="34" charset="0"/>
              <a:buChar char="•"/>
            </a:pPr>
            <a:r>
              <a:rPr lang="en-US" sz="2000" dirty="0"/>
              <a:t> The match: </a:t>
            </a:r>
            <a:r>
              <a:rPr lang="en-US" sz="2000" b="1" dirty="0"/>
              <a:t>Crowdfunding</a:t>
            </a:r>
          </a:p>
          <a:p>
            <a:pPr marL="1257300" lvl="2" indent="-342900">
              <a:lnSpc>
                <a:spcPct val="150000"/>
              </a:lnSpc>
              <a:buFont typeface="Arial" panose="020B0604020202020204" pitchFamily="34" charset="0"/>
              <a:buChar char="•"/>
            </a:pPr>
            <a:r>
              <a:rPr lang="en-US" sz="1600" dirty="0"/>
              <a:t>50% of costs covered by Sustainable CT, with the other 50% raised through online </a:t>
            </a:r>
            <a:r>
              <a:rPr lang="en-US" sz="1600" b="1" dirty="0"/>
              <a:t>crowdfunding</a:t>
            </a:r>
            <a:r>
              <a:rPr lang="en-US" sz="1600" dirty="0"/>
              <a:t> </a:t>
            </a:r>
          </a:p>
          <a:p>
            <a:pPr marL="1257300" lvl="2" indent="-342900">
              <a:lnSpc>
                <a:spcPct val="150000"/>
              </a:lnSpc>
              <a:buFont typeface="Arial" panose="020B0604020202020204" pitchFamily="34" charset="0"/>
              <a:buChar char="•"/>
            </a:pPr>
            <a:r>
              <a:rPr lang="en-US" sz="1600" dirty="0"/>
              <a:t>SCT grant is a match to many </a:t>
            </a:r>
            <a:r>
              <a:rPr lang="en-US" sz="1600" b="1" dirty="0"/>
              <a:t>individual/community donations </a:t>
            </a:r>
            <a:r>
              <a:rPr lang="en-US" sz="1600" dirty="0"/>
              <a:t>to each project</a:t>
            </a:r>
          </a:p>
          <a:p>
            <a:pPr marL="1714500" lvl="3" indent="-342900">
              <a:lnSpc>
                <a:spcPct val="150000"/>
              </a:lnSpc>
              <a:buFont typeface="Arial" panose="020B0604020202020204" pitchFamily="34" charset="0"/>
              <a:buChar char="•"/>
            </a:pPr>
            <a:r>
              <a:rPr lang="en-US" sz="1600" b="1" dirty="0"/>
              <a:t>Challenge grant: </a:t>
            </a:r>
            <a:r>
              <a:rPr lang="en-US" sz="1600" dirty="0"/>
              <a:t>raise half from local community, SCT matches half</a:t>
            </a:r>
          </a:p>
          <a:p>
            <a:pPr marL="1257300" lvl="2" indent="-342900">
              <a:lnSpc>
                <a:spcPct val="150000"/>
              </a:lnSpc>
              <a:buFont typeface="Arial" panose="020B0604020202020204" pitchFamily="34" charset="0"/>
              <a:buChar char="•"/>
            </a:pPr>
            <a:r>
              <a:rPr lang="en-US" sz="1600" dirty="0"/>
              <a:t>Projects run crowdfunding campaigns with support from our fundraising partner, </a:t>
            </a:r>
            <a:r>
              <a:rPr lang="en-US" sz="1600" dirty="0">
                <a:hlinkClick r:id="rId2"/>
              </a:rPr>
              <a:t>Patronicity</a:t>
            </a:r>
            <a:r>
              <a:rPr lang="en-US" sz="1600" dirty="0"/>
              <a:t>.</a:t>
            </a:r>
          </a:p>
          <a:p>
            <a:pPr marL="1257300" lvl="2" indent="-342900">
              <a:lnSpc>
                <a:spcPct val="150000"/>
              </a:lnSpc>
              <a:buFont typeface="Arial" panose="020B0604020202020204" pitchFamily="34" charset="0"/>
              <a:buChar char="•"/>
            </a:pPr>
            <a:endParaRPr lang="en-US" sz="2000" dirty="0"/>
          </a:p>
        </p:txBody>
      </p:sp>
      <p:pic>
        <p:nvPicPr>
          <p:cNvPr id="2050" name="Picture 2" descr="What Is Crowdfunding?- Definition, Websites, Types &amp; Benefits | Feedough">
            <a:extLst>
              <a:ext uri="{FF2B5EF4-FFF2-40B4-BE49-F238E27FC236}">
                <a16:creationId xmlns:a16="http://schemas.microsoft.com/office/drawing/2014/main" id="{32FD0CEB-45ED-B545-8A84-6E1FB1E3D3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3302"/>
          <a:stretch/>
        </p:blipFill>
        <p:spPr bwMode="auto">
          <a:xfrm>
            <a:off x="9553496" y="4638785"/>
            <a:ext cx="2011680" cy="19921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U Agrees on Sustainable Investment Disclosure Rules | XBRL">
            <a:extLst>
              <a:ext uri="{FF2B5EF4-FFF2-40B4-BE49-F238E27FC236}">
                <a16:creationId xmlns:a16="http://schemas.microsoft.com/office/drawing/2014/main" id="{B3EDBD1C-3887-FF45-BE0D-7E704F07A6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03453" y="2425453"/>
            <a:ext cx="2711766" cy="180784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218BFD27-E6AA-BD4A-BC41-883DD1814982}"/>
              </a:ext>
            </a:extLst>
          </p:cNvPr>
          <p:cNvSpPr/>
          <p:nvPr/>
        </p:nvSpPr>
        <p:spPr>
          <a:xfrm>
            <a:off x="2023632" y="4638785"/>
            <a:ext cx="1515215" cy="34981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FF0000"/>
                </a:solidFill>
              </a:ln>
              <a:solidFill>
                <a:srgbClr val="FF0000"/>
              </a:solidFill>
            </a:endParaRPr>
          </a:p>
        </p:txBody>
      </p:sp>
    </p:spTree>
    <p:extLst>
      <p:ext uri="{BB962C8B-B14F-4D97-AF65-F5344CB8AC3E}">
        <p14:creationId xmlns:p14="http://schemas.microsoft.com/office/powerpoint/2010/main" val="3504955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A362D12-D0C2-E94D-A4F9-01C78C9E9124}"/>
              </a:ext>
            </a:extLst>
          </p:cNvPr>
          <p:cNvSpPr>
            <a:spLocks noGrp="1"/>
          </p:cNvSpPr>
          <p:nvPr>
            <p:ph sz="quarter" idx="10"/>
          </p:nvPr>
        </p:nvSpPr>
        <p:spPr/>
        <p:txBody>
          <a:bodyPr/>
          <a:lstStyle/>
          <a:p>
            <a:r>
              <a:rPr lang="en-US" dirty="0"/>
              <a:t>Crowdfunding – what this looks like</a:t>
            </a:r>
          </a:p>
        </p:txBody>
      </p:sp>
      <p:sp>
        <p:nvSpPr>
          <p:cNvPr id="7" name="Content Placeholder 2">
            <a:extLst>
              <a:ext uri="{FF2B5EF4-FFF2-40B4-BE49-F238E27FC236}">
                <a16:creationId xmlns:a16="http://schemas.microsoft.com/office/drawing/2014/main" id="{21C51E7F-0F57-1D42-83BB-F2138FAA6313}"/>
              </a:ext>
            </a:extLst>
          </p:cNvPr>
          <p:cNvSpPr txBox="1">
            <a:spLocks/>
          </p:cNvSpPr>
          <p:nvPr/>
        </p:nvSpPr>
        <p:spPr>
          <a:xfrm>
            <a:off x="6866755" y="1963997"/>
            <a:ext cx="4656406" cy="447204"/>
          </a:xfrm>
          <a:prstGeom prst="rect">
            <a:avLst/>
          </a:prstGeom>
        </p:spPr>
        <p:txBody>
          <a:bodyPr vert="horz" lIns="0" tIns="0" rIns="0" bIns="0" rtlCol="0">
            <a:noAutofit/>
          </a:bodyPr>
          <a:lstStyle>
            <a:lvl1pPr marL="0" indent="0" algn="l" defTabSz="914400" rtl="0" eaLnBrk="1" latinLnBrk="0" hangingPunct="1">
              <a:lnSpc>
                <a:spcPts val="2600"/>
              </a:lnSpc>
              <a:spcBef>
                <a:spcPts val="1300"/>
              </a:spcBef>
              <a:buFont typeface="Arial" panose="020B0604020202020204" pitchFamily="34" charset="0"/>
              <a:buNone/>
              <a:defRPr sz="20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0100" lvl="1" indent="-342900">
              <a:lnSpc>
                <a:spcPct val="150000"/>
              </a:lnSpc>
              <a:buFont typeface="Arial" panose="020B0604020202020204" pitchFamily="34" charset="0"/>
              <a:buChar char="•"/>
            </a:pPr>
            <a:r>
              <a:rPr lang="en-US" sz="2000" dirty="0">
                <a:hlinkClick r:id="rId3"/>
              </a:rPr>
              <a:t>www.patronicity.com/sustainablect</a:t>
            </a:r>
            <a:r>
              <a:rPr lang="en-US" sz="2000" dirty="0"/>
              <a:t> </a:t>
            </a:r>
            <a:endParaRPr lang="en-US" sz="1600" dirty="0"/>
          </a:p>
          <a:p>
            <a:pPr marL="800100" lvl="1" indent="-342900">
              <a:buFont typeface="Arial" panose="020B0604020202020204" pitchFamily="34" charset="0"/>
              <a:buChar char="•"/>
            </a:pPr>
            <a:endParaRPr lang="en-US" sz="2000" dirty="0"/>
          </a:p>
        </p:txBody>
      </p:sp>
      <p:pic>
        <p:nvPicPr>
          <p:cNvPr id="8" name="Picture 7" descr="Graphical user interface, website&#10;&#10;Description automatically generated">
            <a:extLst>
              <a:ext uri="{FF2B5EF4-FFF2-40B4-BE49-F238E27FC236}">
                <a16:creationId xmlns:a16="http://schemas.microsoft.com/office/drawing/2014/main" id="{8FCCDBD4-1B30-694B-9B72-80C49B9F1B18}"/>
              </a:ext>
            </a:extLst>
          </p:cNvPr>
          <p:cNvPicPr>
            <a:picLocks noChangeAspect="1"/>
          </p:cNvPicPr>
          <p:nvPr/>
        </p:nvPicPr>
        <p:blipFill rotWithShape="1">
          <a:blip r:embed="rId4"/>
          <a:srcRect l="22238"/>
          <a:stretch/>
        </p:blipFill>
        <p:spPr>
          <a:xfrm>
            <a:off x="879" y="2058163"/>
            <a:ext cx="6624623" cy="4752769"/>
          </a:xfrm>
          <a:prstGeom prst="rect">
            <a:avLst/>
          </a:prstGeom>
        </p:spPr>
      </p:pic>
      <p:sp>
        <p:nvSpPr>
          <p:cNvPr id="15" name="Rectangle 14">
            <a:extLst>
              <a:ext uri="{FF2B5EF4-FFF2-40B4-BE49-F238E27FC236}">
                <a16:creationId xmlns:a16="http://schemas.microsoft.com/office/drawing/2014/main" id="{0F00E722-F756-A043-B6C7-97B5248F39DF}"/>
              </a:ext>
            </a:extLst>
          </p:cNvPr>
          <p:cNvSpPr/>
          <p:nvPr/>
        </p:nvSpPr>
        <p:spPr>
          <a:xfrm>
            <a:off x="4457701" y="4724400"/>
            <a:ext cx="614362" cy="4716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694100F-66D5-9649-A03D-D1B060FEB5C5}"/>
              </a:ext>
            </a:extLst>
          </p:cNvPr>
          <p:cNvSpPr/>
          <p:nvPr/>
        </p:nvSpPr>
        <p:spPr>
          <a:xfrm>
            <a:off x="4457701" y="5243326"/>
            <a:ext cx="514349" cy="4716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Graphical user interface, text&#10;&#10;Description automatically generated">
            <a:extLst>
              <a:ext uri="{FF2B5EF4-FFF2-40B4-BE49-F238E27FC236}">
                <a16:creationId xmlns:a16="http://schemas.microsoft.com/office/drawing/2014/main" id="{32CCF62B-EA13-D244-A5A6-90A12FCF1A9A}"/>
              </a:ext>
            </a:extLst>
          </p:cNvPr>
          <p:cNvPicPr>
            <a:picLocks noChangeAspect="1"/>
          </p:cNvPicPr>
          <p:nvPr/>
        </p:nvPicPr>
        <p:blipFill rotWithShape="1">
          <a:blip r:embed="rId5"/>
          <a:srcRect r="559" b="11925"/>
          <a:stretch/>
        </p:blipFill>
        <p:spPr>
          <a:xfrm>
            <a:off x="7914397" y="2515714"/>
            <a:ext cx="2386891" cy="4295218"/>
          </a:xfrm>
          <a:prstGeom prst="rect">
            <a:avLst/>
          </a:prstGeom>
        </p:spPr>
      </p:pic>
      <p:sp>
        <p:nvSpPr>
          <p:cNvPr id="19" name="Rectangle 18">
            <a:extLst>
              <a:ext uri="{FF2B5EF4-FFF2-40B4-BE49-F238E27FC236}">
                <a16:creationId xmlns:a16="http://schemas.microsoft.com/office/drawing/2014/main" id="{8CC5F718-3384-3040-B18B-AEE05D731D30}"/>
              </a:ext>
            </a:extLst>
          </p:cNvPr>
          <p:cNvSpPr/>
          <p:nvPr/>
        </p:nvSpPr>
        <p:spPr>
          <a:xfrm>
            <a:off x="4452934" y="4024312"/>
            <a:ext cx="1214438" cy="4716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B5DC829-44B7-3343-876B-4F1CC63E7745}"/>
              </a:ext>
            </a:extLst>
          </p:cNvPr>
          <p:cNvSpPr/>
          <p:nvPr/>
        </p:nvSpPr>
        <p:spPr>
          <a:xfrm>
            <a:off x="9488386" y="2515714"/>
            <a:ext cx="765402" cy="22748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ontent Placeholder 1">
            <a:extLst>
              <a:ext uri="{FF2B5EF4-FFF2-40B4-BE49-F238E27FC236}">
                <a16:creationId xmlns:a16="http://schemas.microsoft.com/office/drawing/2014/main" id="{687B8711-48B8-BA4D-8959-4F7328E298D0}"/>
              </a:ext>
            </a:extLst>
          </p:cNvPr>
          <p:cNvSpPr>
            <a:spLocks noGrp="1"/>
          </p:cNvSpPr>
          <p:nvPr>
            <p:ph sz="quarter" idx="13"/>
          </p:nvPr>
        </p:nvSpPr>
        <p:spPr>
          <a:xfrm>
            <a:off x="549275" y="1143000"/>
            <a:ext cx="10803535" cy="903288"/>
          </a:xfrm>
        </p:spPr>
        <p:txBody>
          <a:bodyPr/>
          <a:lstStyle/>
          <a:p>
            <a:r>
              <a:rPr lang="en-US" dirty="0"/>
              <a:t>Crowdfunding – what this looks like</a:t>
            </a:r>
          </a:p>
        </p:txBody>
      </p:sp>
    </p:spTree>
    <p:extLst>
      <p:ext uri="{BB962C8B-B14F-4D97-AF65-F5344CB8AC3E}">
        <p14:creationId xmlns:p14="http://schemas.microsoft.com/office/powerpoint/2010/main" val="3647130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9837AA98-8F91-EC4F-8E02-E5CA891420A6}"/>
              </a:ext>
            </a:extLst>
          </p:cNvPr>
          <p:cNvPicPr>
            <a:picLocks noChangeAspect="1"/>
          </p:cNvPicPr>
          <p:nvPr/>
        </p:nvPicPr>
        <p:blipFill>
          <a:blip r:embed="rId3"/>
          <a:stretch>
            <a:fillRect/>
          </a:stretch>
        </p:blipFill>
        <p:spPr>
          <a:xfrm>
            <a:off x="-1" y="0"/>
            <a:ext cx="12192001" cy="6858000"/>
          </a:xfrm>
          <a:prstGeom prst="rect">
            <a:avLst/>
          </a:prstGeom>
        </p:spPr>
      </p:pic>
    </p:spTree>
    <p:extLst>
      <p:ext uri="{BB962C8B-B14F-4D97-AF65-F5344CB8AC3E}">
        <p14:creationId xmlns:p14="http://schemas.microsoft.com/office/powerpoint/2010/main" val="616754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549275" y="1143000"/>
            <a:ext cx="11274863" cy="903288"/>
          </a:xfrm>
        </p:spPr>
        <p:txBody>
          <a:bodyPr/>
          <a:lstStyle/>
          <a:p>
            <a:r>
              <a:rPr lang="en-US" dirty="0"/>
              <a:t>Match Fund Results: September 2019 – April 2021</a:t>
            </a:r>
          </a:p>
        </p:txBody>
      </p:sp>
      <p:sp>
        <p:nvSpPr>
          <p:cNvPr id="3" name="Content Placeholder 2"/>
          <p:cNvSpPr>
            <a:spLocks noGrp="1"/>
          </p:cNvSpPr>
          <p:nvPr>
            <p:ph sz="quarter" idx="10"/>
          </p:nvPr>
        </p:nvSpPr>
        <p:spPr>
          <a:xfrm>
            <a:off x="549275" y="2461568"/>
            <a:ext cx="5749925" cy="4567888"/>
          </a:xfrm>
        </p:spPr>
        <p:txBody>
          <a:bodyPr/>
          <a:lstStyle/>
          <a:p>
            <a:pPr marL="342900" indent="-342900">
              <a:buFont typeface="Arial"/>
              <a:buChar char="•"/>
            </a:pPr>
            <a:r>
              <a:rPr lang="en-US" sz="2600" dirty="0"/>
              <a:t>125 Projects in 63 towns</a:t>
            </a:r>
          </a:p>
          <a:p>
            <a:pPr marL="342900" indent="-342900">
              <a:buFont typeface="Arial"/>
              <a:buChar char="•"/>
            </a:pPr>
            <a:r>
              <a:rPr lang="en-US" sz="2600" dirty="0"/>
              <a:t>$1,640,000 invested </a:t>
            </a:r>
          </a:p>
          <a:p>
            <a:pPr marL="800100" lvl="1" indent="-342900">
              <a:buFont typeface="Arial"/>
              <a:buChar char="•"/>
            </a:pPr>
            <a:r>
              <a:rPr lang="en-US" sz="2200" dirty="0"/>
              <a:t>$845,000 from Sustainable CT</a:t>
            </a:r>
          </a:p>
          <a:p>
            <a:pPr marL="800100" lvl="1" indent="-342900">
              <a:buFont typeface="Arial"/>
              <a:buChar char="•"/>
            </a:pPr>
            <a:r>
              <a:rPr lang="en-US" sz="2200" dirty="0"/>
              <a:t>$795,000 from crowdfunding </a:t>
            </a:r>
          </a:p>
          <a:p>
            <a:pPr marL="800100" lvl="1" indent="-342900">
              <a:buFont typeface="Arial"/>
              <a:buChar char="•"/>
            </a:pPr>
            <a:r>
              <a:rPr lang="en-US" sz="2200" dirty="0"/>
              <a:t>5,000+ donors</a:t>
            </a:r>
          </a:p>
          <a:p>
            <a:pPr marL="342900" indent="-342900">
              <a:buFont typeface="Arial"/>
              <a:buChar char="•"/>
            </a:pPr>
            <a:r>
              <a:rPr lang="en-US" sz="2600" dirty="0"/>
              <a:t>$13,240 average project budget</a:t>
            </a:r>
          </a:p>
          <a:p>
            <a:pPr marL="800100" lvl="1" indent="-342900">
              <a:buFont typeface="Arial"/>
              <a:buChar char="•"/>
            </a:pPr>
            <a:r>
              <a:rPr lang="en-US" sz="2200" dirty="0"/>
              <a:t>$6,176 SCT match </a:t>
            </a:r>
          </a:p>
          <a:p>
            <a:pPr marL="800100" lvl="1" indent="-342900">
              <a:buFont typeface="Arial"/>
              <a:buChar char="•"/>
            </a:pPr>
            <a:r>
              <a:rPr lang="en-US" sz="2200" dirty="0"/>
              <a:t>Projects raise 121% of fundraising goal</a:t>
            </a:r>
          </a:p>
          <a:p>
            <a:pPr marL="342900" indent="-342900">
              <a:buFont typeface="Arial"/>
              <a:buChar char="•"/>
            </a:pPr>
            <a:r>
              <a:rPr lang="en-US" sz="2600" dirty="0"/>
              <a:t>40 donors per project </a:t>
            </a:r>
          </a:p>
          <a:p>
            <a:pPr marL="342900" indent="-342900">
              <a:buFont typeface="Arial"/>
              <a:buChar char="•"/>
            </a:pPr>
            <a:r>
              <a:rPr lang="en-US" sz="2600" dirty="0"/>
              <a:t>$50 median donation </a:t>
            </a:r>
          </a:p>
        </p:txBody>
      </p:sp>
      <p:pic>
        <p:nvPicPr>
          <p:cNvPr id="2052" name="Picture 4" descr="Raising YOUR consciousness makes you money in business ...">
            <a:extLst>
              <a:ext uri="{FF2B5EF4-FFF2-40B4-BE49-F238E27FC236}">
                <a16:creationId xmlns:a16="http://schemas.microsoft.com/office/drawing/2014/main" id="{23A42D63-31D4-284F-BCE0-4082D6CEAA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1662" y="2058988"/>
            <a:ext cx="5341338" cy="4811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019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A40F7D-1CD5-D147-B82E-11122E948E50}"/>
              </a:ext>
            </a:extLst>
          </p:cNvPr>
          <p:cNvSpPr>
            <a:spLocks noGrp="1"/>
          </p:cNvSpPr>
          <p:nvPr>
            <p:ph sz="quarter" idx="13"/>
          </p:nvPr>
        </p:nvSpPr>
        <p:spPr>
          <a:xfrm>
            <a:off x="548640" y="1142139"/>
            <a:ext cx="9140825" cy="737462"/>
          </a:xfrm>
        </p:spPr>
        <p:txBody>
          <a:bodyPr/>
          <a:lstStyle/>
          <a:p>
            <a:r>
              <a:rPr lang="en-US" dirty="0"/>
              <a:t>Projects by Town</a:t>
            </a:r>
          </a:p>
          <a:p>
            <a:endParaRPr lang="en-US" dirty="0"/>
          </a:p>
        </p:txBody>
      </p:sp>
      <p:pic>
        <p:nvPicPr>
          <p:cNvPr id="14" name="Picture 13" descr="Calendar&#10;&#10;Description automatically generated with medium confidence">
            <a:extLst>
              <a:ext uri="{FF2B5EF4-FFF2-40B4-BE49-F238E27FC236}">
                <a16:creationId xmlns:a16="http://schemas.microsoft.com/office/drawing/2014/main" id="{CB39A1E4-88E5-CA4A-BF70-C7030FEAC198}"/>
              </a:ext>
            </a:extLst>
          </p:cNvPr>
          <p:cNvPicPr>
            <a:picLocks noChangeAspect="1"/>
          </p:cNvPicPr>
          <p:nvPr/>
        </p:nvPicPr>
        <p:blipFill rotWithShape="1">
          <a:blip r:embed="rId3"/>
          <a:srcRect l="1377" r="431" b="6823"/>
          <a:stretch/>
        </p:blipFill>
        <p:spPr>
          <a:xfrm>
            <a:off x="0" y="2070962"/>
            <a:ext cx="6338639" cy="4723538"/>
          </a:xfrm>
          <a:prstGeom prst="rect">
            <a:avLst/>
          </a:prstGeom>
        </p:spPr>
      </p:pic>
      <p:sp>
        <p:nvSpPr>
          <p:cNvPr id="15" name="Content Placeholder 2">
            <a:extLst>
              <a:ext uri="{FF2B5EF4-FFF2-40B4-BE49-F238E27FC236}">
                <a16:creationId xmlns:a16="http://schemas.microsoft.com/office/drawing/2014/main" id="{3FDEFA0E-F790-3A49-92A2-F8FB3956D0F1}"/>
              </a:ext>
            </a:extLst>
          </p:cNvPr>
          <p:cNvSpPr>
            <a:spLocks noGrp="1"/>
          </p:cNvSpPr>
          <p:nvPr>
            <p:ph sz="quarter" idx="10"/>
          </p:nvPr>
        </p:nvSpPr>
        <p:spPr>
          <a:xfrm>
            <a:off x="6351339" y="2007462"/>
            <a:ext cx="5853361" cy="4787038"/>
          </a:xfrm>
        </p:spPr>
        <p:txBody>
          <a:bodyPr/>
          <a:lstStyle/>
          <a:p>
            <a:r>
              <a:rPr lang="en-US" b="1" dirty="0">
                <a:latin typeface="+mn-lt"/>
              </a:rPr>
              <a:t>Projects based in 63 towns:</a:t>
            </a:r>
          </a:p>
          <a:p>
            <a:r>
              <a:rPr lang="en-US" sz="1600" b="1" dirty="0"/>
              <a:t>Bethany, Bloomfield (2), Branford (3), Bridgeport (5), Bristol, Canaan (2), Chaplin (2), Cheshire, Chester (2), Columbia, Coventry, Cromwell, Deep River, East Haddam, East Hartford, East Haven, East Lyme (2), East Windsor, Enfield (2), Essex (4), Fairfield, Glastonbury, Greenwich (4), Groton, Haddam, Hamden, Hartford (25), Litchfield (2), Manchester, Mansfield, Middletown (2), New Canaan (3), New Haven (20), New London (4), New Milford (3), Newtown (3), North Branford, North Stonington, Norwalk (4), Old Lyme (2), Old </a:t>
            </a:r>
            <a:r>
              <a:rPr lang="en-US" sz="1600" b="1" dirty="0" err="1"/>
              <a:t>Saybrook</a:t>
            </a:r>
            <a:r>
              <a:rPr lang="en-US" sz="1600" b="1" dirty="0"/>
              <a:t> (2), Oxford, Portland (2), Ridgefield, Rocky Hill, Simsbury (2), South Windsor, Stamford (3), Stonington, Thomaston, Tolland, Vernon Warren, Waterbury West Hartford (7), West Haven, Weston (2), Westport, Wethersfield, Wilton (3), Windham (2), Woodbridge</a:t>
            </a:r>
          </a:p>
          <a:p>
            <a:endParaRPr lang="en-US" b="1" dirty="0"/>
          </a:p>
        </p:txBody>
      </p:sp>
    </p:spTree>
    <p:extLst>
      <p:ext uri="{BB962C8B-B14F-4D97-AF65-F5344CB8AC3E}">
        <p14:creationId xmlns:p14="http://schemas.microsoft.com/office/powerpoint/2010/main" val="17638665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TotalTime>
  <Words>954</Words>
  <Application>Microsoft Office PowerPoint</Application>
  <PresentationFormat>Widescreen</PresentationFormat>
  <Paragraphs>112</Paragraphs>
  <Slides>17</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Hilding-Salorio,Abraham (Institute for Sustainable Energy)</dc:creator>
  <cp:lastModifiedBy>Maldonado, Geraldo</cp:lastModifiedBy>
  <cp:revision>9</cp:revision>
  <dcterms:created xsi:type="dcterms:W3CDTF">2021-03-26T12:02:52Z</dcterms:created>
  <dcterms:modified xsi:type="dcterms:W3CDTF">2021-03-26T15:48:39Z</dcterms:modified>
</cp:coreProperties>
</file>