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18"/>
  </p:notesMasterIdLst>
  <p:sldIdLst>
    <p:sldId id="257" r:id="rId2"/>
    <p:sldId id="871" r:id="rId3"/>
    <p:sldId id="872" r:id="rId4"/>
    <p:sldId id="326" r:id="rId5"/>
    <p:sldId id="392" r:id="rId6"/>
    <p:sldId id="1425" r:id="rId7"/>
    <p:sldId id="866" r:id="rId8"/>
    <p:sldId id="375" r:id="rId9"/>
    <p:sldId id="1423" r:id="rId10"/>
    <p:sldId id="371" r:id="rId11"/>
    <p:sldId id="864" r:id="rId12"/>
    <p:sldId id="770" r:id="rId13"/>
    <p:sldId id="765" r:id="rId14"/>
    <p:sldId id="762" r:id="rId15"/>
    <p:sldId id="314" r:id="rId16"/>
    <p:sldId id="395" r:id="rId17"/>
  </p:sldIdLst>
  <p:sldSz cx="9144000" cy="6858000" type="screen4x3"/>
  <p:notesSz cx="6980238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49"/>
    <a:srgbClr val="00B050"/>
    <a:srgbClr val="008000"/>
    <a:srgbClr val="00AEEF"/>
    <a:srgbClr val="81DEFF"/>
    <a:srgbClr val="C3C3EB"/>
    <a:srgbClr val="185869"/>
    <a:srgbClr val="FEA0E3"/>
    <a:srgbClr val="A3FFCD"/>
    <a:srgbClr val="FFEA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81637" autoAdjust="0"/>
  </p:normalViewPr>
  <p:slideViewPr>
    <p:cSldViewPr>
      <p:cViewPr varScale="1">
        <p:scale>
          <a:sx n="93" d="100"/>
          <a:sy n="93" d="100"/>
        </p:scale>
        <p:origin x="2106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image" Target="../media/image17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F8685D-23E4-4591-802C-132AD27CE369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3DEC8715-D3AF-4752-B419-9FCA04FA172A}">
      <dgm:prSet phldrT="[Text]"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kumimoji="0" lang="en-US" sz="1600" b="0" i="0" u="none" strike="noStrike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Advance the efficient use of energy </a:t>
          </a:r>
          <a:endParaRPr lang="en-US" sz="1600" b="0" dirty="0"/>
        </a:p>
      </dgm:t>
    </dgm:pt>
    <dgm:pt modelId="{3544C806-B838-4923-A93D-DA7216272EE5}" type="parTrans" cxnId="{30971F96-7BA9-47CC-8726-9160A9A2965D}">
      <dgm:prSet/>
      <dgm:spPr/>
      <dgm:t>
        <a:bodyPr/>
        <a:lstStyle/>
        <a:p>
          <a:endParaRPr lang="en-US" sz="1600" b="0"/>
        </a:p>
      </dgm:t>
    </dgm:pt>
    <dgm:pt modelId="{E6C11051-F876-4E96-A35D-39388CB53D9A}" type="sibTrans" cxnId="{30971F96-7BA9-47CC-8726-9160A9A2965D}">
      <dgm:prSet/>
      <dgm:spPr/>
      <dgm:t>
        <a:bodyPr/>
        <a:lstStyle/>
        <a:p>
          <a:endParaRPr lang="en-US" sz="1600" b="0"/>
        </a:p>
      </dgm:t>
    </dgm:pt>
    <dgm:pt modelId="{289A6A61-37B5-481D-A3FA-FAE1ACADAEB4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kumimoji="0" lang="en-US" sz="1600" b="0" i="0" u="none" strike="noStrike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Reduce air pollution and negative environmental impacts </a:t>
          </a:r>
        </a:p>
      </dgm:t>
    </dgm:pt>
    <dgm:pt modelId="{A08A6677-39BD-48C8-9BA5-800B8C88A217}" type="parTrans" cxnId="{5414EB85-691A-45A3-B1DF-2D1B2E7E072E}">
      <dgm:prSet/>
      <dgm:spPr/>
      <dgm:t>
        <a:bodyPr/>
        <a:lstStyle/>
        <a:p>
          <a:endParaRPr lang="en-US" sz="1600" b="0"/>
        </a:p>
      </dgm:t>
    </dgm:pt>
    <dgm:pt modelId="{94EB0911-DA4A-487F-A4B6-07F2B2AEEC6E}" type="sibTrans" cxnId="{5414EB85-691A-45A3-B1DF-2D1B2E7E072E}">
      <dgm:prSet/>
      <dgm:spPr/>
      <dgm:t>
        <a:bodyPr/>
        <a:lstStyle/>
        <a:p>
          <a:endParaRPr lang="en-US" sz="1600" b="0"/>
        </a:p>
      </dgm:t>
    </dgm:pt>
    <dgm:pt modelId="{62A32440-5D05-4FBC-A338-5A404F2352FC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kumimoji="0" lang="en-US" sz="1600" b="0" i="0" u="none" strike="noStrike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Promote economic development and energy security</a:t>
          </a:r>
        </a:p>
        <a:p>
          <a:pPr>
            <a:lnSpc>
              <a:spcPct val="100000"/>
            </a:lnSpc>
            <a:defRPr cap="all"/>
          </a:pPr>
          <a:r>
            <a:rPr kumimoji="0" lang="en-US" sz="1400" b="0" i="1" u="none" strike="noStrike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$2.40 in electric system benefits for every $1 invested in energy efficiency</a:t>
          </a:r>
          <a:endParaRPr kumimoji="0" lang="en-US" sz="1400" b="0" i="0" u="none" strike="noStrike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Arial" pitchFamily="34" charset="0"/>
            <a:ea typeface="MS PGothic" pitchFamily="34" charset="-128"/>
            <a:cs typeface="Arial" panose="020B0604020202020204" pitchFamily="34" charset="0"/>
          </a:endParaRPr>
        </a:p>
      </dgm:t>
    </dgm:pt>
    <dgm:pt modelId="{1A4BDDAC-14F4-4684-8C0A-05A6E595D39A}" type="parTrans" cxnId="{5B992EED-40E6-4B21-808A-0D71910EB7B6}">
      <dgm:prSet/>
      <dgm:spPr/>
      <dgm:t>
        <a:bodyPr/>
        <a:lstStyle/>
        <a:p>
          <a:endParaRPr lang="en-US" sz="1600" b="0"/>
        </a:p>
      </dgm:t>
    </dgm:pt>
    <dgm:pt modelId="{4004156D-5537-4A2E-A106-0D664311AE9A}" type="sibTrans" cxnId="{5B992EED-40E6-4B21-808A-0D71910EB7B6}">
      <dgm:prSet/>
      <dgm:spPr/>
      <dgm:t>
        <a:bodyPr/>
        <a:lstStyle/>
        <a:p>
          <a:endParaRPr lang="en-US" sz="1600" b="0"/>
        </a:p>
      </dgm:t>
    </dgm:pt>
    <dgm:pt modelId="{8CD67C8E-77E1-4CED-AEAD-327696C4069D}" type="pres">
      <dgm:prSet presAssocID="{CAF8685D-23E4-4591-802C-132AD27CE369}" presName="root" presStyleCnt="0">
        <dgm:presLayoutVars>
          <dgm:dir/>
          <dgm:resizeHandles val="exact"/>
        </dgm:presLayoutVars>
      </dgm:prSet>
      <dgm:spPr/>
    </dgm:pt>
    <dgm:pt modelId="{00FBE9E6-2ABD-4C06-96CD-E2988D19BDEB}" type="pres">
      <dgm:prSet presAssocID="{3DEC8715-D3AF-4752-B419-9FCA04FA172A}" presName="compNode" presStyleCnt="0"/>
      <dgm:spPr/>
    </dgm:pt>
    <dgm:pt modelId="{0C76ED27-9A0F-474D-9264-3367E1BCD622}" type="pres">
      <dgm:prSet presAssocID="{3DEC8715-D3AF-4752-B419-9FCA04FA172A}" presName="iconBgRect" presStyleLbl="bgShp" presStyleIdx="0" presStyleCnt="3"/>
      <dgm:spPr>
        <a:solidFill>
          <a:srgbClr val="00AEEF"/>
        </a:solidFill>
      </dgm:spPr>
    </dgm:pt>
    <dgm:pt modelId="{A3F6EA95-806C-4C32-8130-248C35AFA870}" type="pres">
      <dgm:prSet presAssocID="{3DEC8715-D3AF-4752-B419-9FCA04FA172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ghtbulb"/>
        </a:ext>
      </dgm:extLst>
    </dgm:pt>
    <dgm:pt modelId="{760C85D2-9214-4F60-8464-5C34AEAC978A}" type="pres">
      <dgm:prSet presAssocID="{3DEC8715-D3AF-4752-B419-9FCA04FA172A}" presName="spaceRect" presStyleCnt="0"/>
      <dgm:spPr/>
    </dgm:pt>
    <dgm:pt modelId="{0E664FA9-A033-4615-9893-15F797127C57}" type="pres">
      <dgm:prSet presAssocID="{3DEC8715-D3AF-4752-B419-9FCA04FA172A}" presName="textRect" presStyleLbl="revTx" presStyleIdx="0" presStyleCnt="3" custScaleX="161283">
        <dgm:presLayoutVars>
          <dgm:chMax val="1"/>
          <dgm:chPref val="1"/>
        </dgm:presLayoutVars>
      </dgm:prSet>
      <dgm:spPr/>
    </dgm:pt>
    <dgm:pt modelId="{6955400C-A3C7-4160-8A75-F42D809BAD96}" type="pres">
      <dgm:prSet presAssocID="{E6C11051-F876-4E96-A35D-39388CB53D9A}" presName="sibTrans" presStyleCnt="0"/>
      <dgm:spPr/>
    </dgm:pt>
    <dgm:pt modelId="{71E05551-4894-4866-AF2B-37C4929D9188}" type="pres">
      <dgm:prSet presAssocID="{289A6A61-37B5-481D-A3FA-FAE1ACADAEB4}" presName="compNode" presStyleCnt="0"/>
      <dgm:spPr/>
    </dgm:pt>
    <dgm:pt modelId="{5A324027-5472-48D3-B391-7220F0D3BAAC}" type="pres">
      <dgm:prSet presAssocID="{289A6A61-37B5-481D-A3FA-FAE1ACADAEB4}" presName="iconBgRect" presStyleLbl="bgShp" presStyleIdx="1" presStyleCnt="3"/>
      <dgm:spPr>
        <a:solidFill>
          <a:srgbClr val="00B050"/>
        </a:solidFill>
      </dgm:spPr>
    </dgm:pt>
    <dgm:pt modelId="{3BFDE197-C2E4-402A-A061-5BFB7A73E95D}" type="pres">
      <dgm:prSet presAssocID="{289A6A61-37B5-481D-A3FA-FAE1ACADAEB4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stainability"/>
        </a:ext>
      </dgm:extLst>
    </dgm:pt>
    <dgm:pt modelId="{2D989862-56F5-4BAA-B18E-D73F43D3A1D8}" type="pres">
      <dgm:prSet presAssocID="{289A6A61-37B5-481D-A3FA-FAE1ACADAEB4}" presName="spaceRect" presStyleCnt="0"/>
      <dgm:spPr/>
    </dgm:pt>
    <dgm:pt modelId="{17F67749-877D-4201-8C41-A7D026C3FDFC}" type="pres">
      <dgm:prSet presAssocID="{289A6A61-37B5-481D-A3FA-FAE1ACADAEB4}" presName="textRect" presStyleLbl="revTx" presStyleIdx="1" presStyleCnt="3" custScaleX="180009">
        <dgm:presLayoutVars>
          <dgm:chMax val="1"/>
          <dgm:chPref val="1"/>
        </dgm:presLayoutVars>
      </dgm:prSet>
      <dgm:spPr/>
    </dgm:pt>
    <dgm:pt modelId="{73CB5A8E-4C5D-4A90-B640-5F0FA6CC90A0}" type="pres">
      <dgm:prSet presAssocID="{94EB0911-DA4A-487F-A4B6-07F2B2AEEC6E}" presName="sibTrans" presStyleCnt="0"/>
      <dgm:spPr/>
    </dgm:pt>
    <dgm:pt modelId="{6627724F-5971-4784-83CE-0CAAC588EAA2}" type="pres">
      <dgm:prSet presAssocID="{62A32440-5D05-4FBC-A338-5A404F2352FC}" presName="compNode" presStyleCnt="0"/>
      <dgm:spPr/>
    </dgm:pt>
    <dgm:pt modelId="{646EA373-84F8-4E39-AE9C-DF373BBDE469}" type="pres">
      <dgm:prSet presAssocID="{62A32440-5D05-4FBC-A338-5A404F2352FC}" presName="iconBgRect" presStyleLbl="bgShp" presStyleIdx="2" presStyleCnt="3"/>
      <dgm:spPr>
        <a:solidFill>
          <a:srgbClr val="008000"/>
        </a:solidFill>
      </dgm:spPr>
    </dgm:pt>
    <dgm:pt modelId="{75ED4F62-4672-48E7-9E00-982A00A18902}" type="pres">
      <dgm:prSet presAssocID="{62A32440-5D05-4FBC-A338-5A404F2352F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iggy Bank"/>
        </a:ext>
      </dgm:extLst>
    </dgm:pt>
    <dgm:pt modelId="{46C34D5E-2817-4309-AF88-5AD8AEF10C33}" type="pres">
      <dgm:prSet presAssocID="{62A32440-5D05-4FBC-A338-5A404F2352FC}" presName="spaceRect" presStyleCnt="0"/>
      <dgm:spPr/>
    </dgm:pt>
    <dgm:pt modelId="{D866B3AA-95C3-4351-99EA-B5B8F8F72B24}" type="pres">
      <dgm:prSet presAssocID="{62A32440-5D05-4FBC-A338-5A404F2352FC}" presName="textRect" presStyleLbl="revTx" presStyleIdx="2" presStyleCnt="3" custScaleX="188071">
        <dgm:presLayoutVars>
          <dgm:chMax val="1"/>
          <dgm:chPref val="1"/>
        </dgm:presLayoutVars>
      </dgm:prSet>
      <dgm:spPr/>
    </dgm:pt>
  </dgm:ptLst>
  <dgm:cxnLst>
    <dgm:cxn modelId="{5414EB85-691A-45A3-B1DF-2D1B2E7E072E}" srcId="{CAF8685D-23E4-4591-802C-132AD27CE369}" destId="{289A6A61-37B5-481D-A3FA-FAE1ACADAEB4}" srcOrd="1" destOrd="0" parTransId="{A08A6677-39BD-48C8-9BA5-800B8C88A217}" sibTransId="{94EB0911-DA4A-487F-A4B6-07F2B2AEEC6E}"/>
    <dgm:cxn modelId="{67E81496-5A85-49C1-BC1D-6166247BE6B6}" type="presOf" srcId="{3DEC8715-D3AF-4752-B419-9FCA04FA172A}" destId="{0E664FA9-A033-4615-9893-15F797127C57}" srcOrd="0" destOrd="0" presId="urn:microsoft.com/office/officeart/2018/5/layout/IconCircleLabelList"/>
    <dgm:cxn modelId="{30971F96-7BA9-47CC-8726-9160A9A2965D}" srcId="{CAF8685D-23E4-4591-802C-132AD27CE369}" destId="{3DEC8715-D3AF-4752-B419-9FCA04FA172A}" srcOrd="0" destOrd="0" parTransId="{3544C806-B838-4923-A93D-DA7216272EE5}" sibTransId="{E6C11051-F876-4E96-A35D-39388CB53D9A}"/>
    <dgm:cxn modelId="{7B3E8B9F-26D7-47ED-B439-546D033F4F46}" type="presOf" srcId="{CAF8685D-23E4-4591-802C-132AD27CE369}" destId="{8CD67C8E-77E1-4CED-AEAD-327696C4069D}" srcOrd="0" destOrd="0" presId="urn:microsoft.com/office/officeart/2018/5/layout/IconCircleLabelList"/>
    <dgm:cxn modelId="{F094A4DB-A978-42B8-94B5-445BA364ABFE}" type="presOf" srcId="{289A6A61-37B5-481D-A3FA-FAE1ACADAEB4}" destId="{17F67749-877D-4201-8C41-A7D026C3FDFC}" srcOrd="0" destOrd="0" presId="urn:microsoft.com/office/officeart/2018/5/layout/IconCircleLabelList"/>
    <dgm:cxn modelId="{6CA678E3-BAFF-4E62-B278-249BD7ABA992}" type="presOf" srcId="{62A32440-5D05-4FBC-A338-5A404F2352FC}" destId="{D866B3AA-95C3-4351-99EA-B5B8F8F72B24}" srcOrd="0" destOrd="0" presId="urn:microsoft.com/office/officeart/2018/5/layout/IconCircleLabelList"/>
    <dgm:cxn modelId="{5B992EED-40E6-4B21-808A-0D71910EB7B6}" srcId="{CAF8685D-23E4-4591-802C-132AD27CE369}" destId="{62A32440-5D05-4FBC-A338-5A404F2352FC}" srcOrd="2" destOrd="0" parTransId="{1A4BDDAC-14F4-4684-8C0A-05A6E595D39A}" sibTransId="{4004156D-5537-4A2E-A106-0D664311AE9A}"/>
    <dgm:cxn modelId="{87E50037-CC2E-4150-8CF2-DBF87A9D2613}" type="presParOf" srcId="{8CD67C8E-77E1-4CED-AEAD-327696C4069D}" destId="{00FBE9E6-2ABD-4C06-96CD-E2988D19BDEB}" srcOrd="0" destOrd="0" presId="urn:microsoft.com/office/officeart/2018/5/layout/IconCircleLabelList"/>
    <dgm:cxn modelId="{FA080D48-AAA8-4186-A546-3C939D4B1A12}" type="presParOf" srcId="{00FBE9E6-2ABD-4C06-96CD-E2988D19BDEB}" destId="{0C76ED27-9A0F-474D-9264-3367E1BCD622}" srcOrd="0" destOrd="0" presId="urn:microsoft.com/office/officeart/2018/5/layout/IconCircleLabelList"/>
    <dgm:cxn modelId="{8CD6467F-A0D8-474B-B2DB-BDABFDF98B59}" type="presParOf" srcId="{00FBE9E6-2ABD-4C06-96CD-E2988D19BDEB}" destId="{A3F6EA95-806C-4C32-8130-248C35AFA870}" srcOrd="1" destOrd="0" presId="urn:microsoft.com/office/officeart/2018/5/layout/IconCircleLabelList"/>
    <dgm:cxn modelId="{736ABE7D-8C85-47FB-A964-5ED5A80271D6}" type="presParOf" srcId="{00FBE9E6-2ABD-4C06-96CD-E2988D19BDEB}" destId="{760C85D2-9214-4F60-8464-5C34AEAC978A}" srcOrd="2" destOrd="0" presId="urn:microsoft.com/office/officeart/2018/5/layout/IconCircleLabelList"/>
    <dgm:cxn modelId="{8316305A-460C-4771-8582-FCFFA4CB4F94}" type="presParOf" srcId="{00FBE9E6-2ABD-4C06-96CD-E2988D19BDEB}" destId="{0E664FA9-A033-4615-9893-15F797127C57}" srcOrd="3" destOrd="0" presId="urn:microsoft.com/office/officeart/2018/5/layout/IconCircleLabelList"/>
    <dgm:cxn modelId="{6CDD5DB2-3725-4AD8-A210-A5CC9F7DF99E}" type="presParOf" srcId="{8CD67C8E-77E1-4CED-AEAD-327696C4069D}" destId="{6955400C-A3C7-4160-8A75-F42D809BAD96}" srcOrd="1" destOrd="0" presId="urn:microsoft.com/office/officeart/2018/5/layout/IconCircleLabelList"/>
    <dgm:cxn modelId="{FA091224-BCAC-45EA-A943-87AA88137C32}" type="presParOf" srcId="{8CD67C8E-77E1-4CED-AEAD-327696C4069D}" destId="{71E05551-4894-4866-AF2B-37C4929D9188}" srcOrd="2" destOrd="0" presId="urn:microsoft.com/office/officeart/2018/5/layout/IconCircleLabelList"/>
    <dgm:cxn modelId="{F6AA87A2-05A1-4F0C-90EC-E0E153361F49}" type="presParOf" srcId="{71E05551-4894-4866-AF2B-37C4929D9188}" destId="{5A324027-5472-48D3-B391-7220F0D3BAAC}" srcOrd="0" destOrd="0" presId="urn:microsoft.com/office/officeart/2018/5/layout/IconCircleLabelList"/>
    <dgm:cxn modelId="{3D652753-2A76-4BF6-B17D-7A7F5C7C6660}" type="presParOf" srcId="{71E05551-4894-4866-AF2B-37C4929D9188}" destId="{3BFDE197-C2E4-402A-A061-5BFB7A73E95D}" srcOrd="1" destOrd="0" presId="urn:microsoft.com/office/officeart/2018/5/layout/IconCircleLabelList"/>
    <dgm:cxn modelId="{3F866710-1F92-4AB5-803C-806D74C9B6CD}" type="presParOf" srcId="{71E05551-4894-4866-AF2B-37C4929D9188}" destId="{2D989862-56F5-4BAA-B18E-D73F43D3A1D8}" srcOrd="2" destOrd="0" presId="urn:microsoft.com/office/officeart/2018/5/layout/IconCircleLabelList"/>
    <dgm:cxn modelId="{A6A4759A-FCAA-4E24-B8EC-05515E337EFD}" type="presParOf" srcId="{71E05551-4894-4866-AF2B-37C4929D9188}" destId="{17F67749-877D-4201-8C41-A7D026C3FDFC}" srcOrd="3" destOrd="0" presId="urn:microsoft.com/office/officeart/2018/5/layout/IconCircleLabelList"/>
    <dgm:cxn modelId="{3B4F59E1-8F52-4C6D-91CF-DAF049AF5132}" type="presParOf" srcId="{8CD67C8E-77E1-4CED-AEAD-327696C4069D}" destId="{73CB5A8E-4C5D-4A90-B640-5F0FA6CC90A0}" srcOrd="3" destOrd="0" presId="urn:microsoft.com/office/officeart/2018/5/layout/IconCircleLabelList"/>
    <dgm:cxn modelId="{DFC12E05-C035-46D9-A960-0D2F85DDFF6E}" type="presParOf" srcId="{8CD67C8E-77E1-4CED-AEAD-327696C4069D}" destId="{6627724F-5971-4784-83CE-0CAAC588EAA2}" srcOrd="4" destOrd="0" presId="urn:microsoft.com/office/officeart/2018/5/layout/IconCircleLabelList"/>
    <dgm:cxn modelId="{4588B3D9-C714-4368-A901-D89E5D0191C8}" type="presParOf" srcId="{6627724F-5971-4784-83CE-0CAAC588EAA2}" destId="{646EA373-84F8-4E39-AE9C-DF373BBDE469}" srcOrd="0" destOrd="0" presId="urn:microsoft.com/office/officeart/2018/5/layout/IconCircleLabelList"/>
    <dgm:cxn modelId="{A4EAB90A-225C-46AA-965E-19103E4B0BA7}" type="presParOf" srcId="{6627724F-5971-4784-83CE-0CAAC588EAA2}" destId="{75ED4F62-4672-48E7-9E00-982A00A18902}" srcOrd="1" destOrd="0" presId="urn:microsoft.com/office/officeart/2018/5/layout/IconCircleLabelList"/>
    <dgm:cxn modelId="{78814289-0A19-47C4-B87E-5DB436185111}" type="presParOf" srcId="{6627724F-5971-4784-83CE-0CAAC588EAA2}" destId="{46C34D5E-2817-4309-AF88-5AD8AEF10C33}" srcOrd="2" destOrd="0" presId="urn:microsoft.com/office/officeart/2018/5/layout/IconCircleLabelList"/>
    <dgm:cxn modelId="{28ED3F26-DF87-494D-8E59-FBB71B05D289}" type="presParOf" srcId="{6627724F-5971-4784-83CE-0CAAC588EAA2}" destId="{D866B3AA-95C3-4351-99EA-B5B8F8F72B24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ACB881E-ADF2-4E02-A1DC-401B655D0D95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B2FA63-63D8-4300-A3E3-F84C65EA2123}">
      <dgm:prSet phldrT="[Text]"/>
      <dgm:spPr>
        <a:solidFill>
          <a:srgbClr val="00AEEF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Energy Efficiency</a:t>
          </a:r>
        </a:p>
      </dgm:t>
    </dgm:pt>
    <dgm:pt modelId="{98745C39-CD17-4546-A93F-7F0EC3A17598}" type="parTrans" cxnId="{4D55111D-70B4-4C54-992D-F3F0B95B7611}">
      <dgm:prSet/>
      <dgm:spPr/>
      <dgm:t>
        <a:bodyPr/>
        <a:lstStyle/>
        <a:p>
          <a:endParaRPr lang="en-US"/>
        </a:p>
      </dgm:t>
    </dgm:pt>
    <dgm:pt modelId="{1428926B-5070-40E1-83AB-BFE4D94C2953}" type="sibTrans" cxnId="{4D55111D-70B4-4C54-992D-F3F0B95B7611}">
      <dgm:prSet/>
      <dgm:spPr>
        <a:ln>
          <a:solidFill>
            <a:srgbClr val="00B050"/>
          </a:solidFill>
        </a:ln>
      </dgm:spPr>
      <dgm:t>
        <a:bodyPr/>
        <a:lstStyle/>
        <a:p>
          <a:endParaRPr lang="en-US"/>
        </a:p>
      </dgm:t>
    </dgm:pt>
    <dgm:pt modelId="{AA4EAEE5-35B2-4D15-90F7-FCFC4EC106EF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Building &amp; Systems  Commissioning</a:t>
          </a:r>
        </a:p>
      </dgm:t>
    </dgm:pt>
    <dgm:pt modelId="{07D212C7-ECAB-4EF9-8400-E2AF13A7DC4A}" type="parTrans" cxnId="{110F08DE-58B1-4A0F-9340-A92B22325476}">
      <dgm:prSet/>
      <dgm:spPr/>
      <dgm:t>
        <a:bodyPr/>
        <a:lstStyle/>
        <a:p>
          <a:endParaRPr lang="en-US"/>
        </a:p>
      </dgm:t>
    </dgm:pt>
    <dgm:pt modelId="{8EDCD032-B970-49D8-993D-19A7FD7201BB}" type="sibTrans" cxnId="{110F08DE-58B1-4A0F-9340-A92B22325476}">
      <dgm:prSet/>
      <dgm:spPr/>
      <dgm:t>
        <a:bodyPr/>
        <a:lstStyle/>
        <a:p>
          <a:endParaRPr lang="en-US"/>
        </a:p>
      </dgm:t>
    </dgm:pt>
    <dgm:pt modelId="{1D1714B3-1000-464A-A2DC-DC72BAFC721A}">
      <dgm:prSet/>
      <dgm:spPr>
        <a:solidFill>
          <a:srgbClr val="008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Renewable Energy</a:t>
          </a:r>
        </a:p>
      </dgm:t>
    </dgm:pt>
    <dgm:pt modelId="{219CCD0A-EFDC-4771-98E2-CD5B431B991F}" type="parTrans" cxnId="{2F597230-AD0F-4A1A-A16B-FEC23E747797}">
      <dgm:prSet/>
      <dgm:spPr/>
      <dgm:t>
        <a:bodyPr/>
        <a:lstStyle/>
        <a:p>
          <a:endParaRPr lang="en-US"/>
        </a:p>
      </dgm:t>
    </dgm:pt>
    <dgm:pt modelId="{AFD83533-73C0-4BC6-8646-A583E15F8CFA}" type="sibTrans" cxnId="{2F597230-AD0F-4A1A-A16B-FEC23E747797}">
      <dgm:prSet/>
      <dgm:spPr/>
      <dgm:t>
        <a:bodyPr/>
        <a:lstStyle/>
        <a:p>
          <a:endParaRPr lang="en-US"/>
        </a:p>
      </dgm:t>
    </dgm:pt>
    <dgm:pt modelId="{02405918-E353-4578-A71E-38F4978F33CD}" type="pres">
      <dgm:prSet presAssocID="{0ACB881E-ADF2-4E02-A1DC-401B655D0D95}" presName="Name0" presStyleCnt="0">
        <dgm:presLayoutVars>
          <dgm:chMax val="7"/>
          <dgm:chPref val="7"/>
          <dgm:dir/>
        </dgm:presLayoutVars>
      </dgm:prSet>
      <dgm:spPr/>
    </dgm:pt>
    <dgm:pt modelId="{00E1CDBC-9859-4746-880B-F6ACFD052600}" type="pres">
      <dgm:prSet presAssocID="{0ACB881E-ADF2-4E02-A1DC-401B655D0D95}" presName="Name1" presStyleCnt="0"/>
      <dgm:spPr/>
    </dgm:pt>
    <dgm:pt modelId="{28914629-8048-43A3-A084-E7DFB5596293}" type="pres">
      <dgm:prSet presAssocID="{0ACB881E-ADF2-4E02-A1DC-401B655D0D95}" presName="cycle" presStyleCnt="0"/>
      <dgm:spPr/>
    </dgm:pt>
    <dgm:pt modelId="{A0024317-6865-4895-9EED-B2A92041C196}" type="pres">
      <dgm:prSet presAssocID="{0ACB881E-ADF2-4E02-A1DC-401B655D0D95}" presName="srcNode" presStyleLbl="node1" presStyleIdx="0" presStyleCnt="3"/>
      <dgm:spPr/>
    </dgm:pt>
    <dgm:pt modelId="{B1CBD168-DBEF-477D-B697-8281C32690C4}" type="pres">
      <dgm:prSet presAssocID="{0ACB881E-ADF2-4E02-A1DC-401B655D0D95}" presName="conn" presStyleLbl="parChTrans1D2" presStyleIdx="0" presStyleCnt="1"/>
      <dgm:spPr/>
    </dgm:pt>
    <dgm:pt modelId="{AAF1EB45-CF1A-443C-AB86-2C58C111AAEC}" type="pres">
      <dgm:prSet presAssocID="{0ACB881E-ADF2-4E02-A1DC-401B655D0D95}" presName="extraNode" presStyleLbl="node1" presStyleIdx="0" presStyleCnt="3"/>
      <dgm:spPr/>
    </dgm:pt>
    <dgm:pt modelId="{9136C12A-A15A-4699-9986-AAFD7395294E}" type="pres">
      <dgm:prSet presAssocID="{0ACB881E-ADF2-4E02-A1DC-401B655D0D95}" presName="dstNode" presStyleLbl="node1" presStyleIdx="0" presStyleCnt="3"/>
      <dgm:spPr/>
    </dgm:pt>
    <dgm:pt modelId="{EB8D2857-6C63-4F6B-A599-7678E0902D2F}" type="pres">
      <dgm:prSet presAssocID="{96B2FA63-63D8-4300-A3E3-F84C65EA2123}" presName="text_1" presStyleLbl="node1" presStyleIdx="0" presStyleCnt="3">
        <dgm:presLayoutVars>
          <dgm:bulletEnabled val="1"/>
        </dgm:presLayoutVars>
      </dgm:prSet>
      <dgm:spPr/>
    </dgm:pt>
    <dgm:pt modelId="{9C6870A4-CFBA-4D04-B095-03D34FEC282C}" type="pres">
      <dgm:prSet presAssocID="{96B2FA63-63D8-4300-A3E3-F84C65EA2123}" presName="accent_1" presStyleCnt="0"/>
      <dgm:spPr/>
    </dgm:pt>
    <dgm:pt modelId="{82D17F10-2BBD-4023-8A3B-03527197EB4E}" type="pres">
      <dgm:prSet presAssocID="{96B2FA63-63D8-4300-A3E3-F84C65EA2123}" presName="accentRepeatNode" presStyleLbl="solidFgAcc1" presStyleIdx="0" presStyleCnt="3" custLinFactNeighborX="4324" custLinFactNeighborY="-2987"/>
      <dgm:spPr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>
          <a:noFill/>
        </a:ln>
      </dgm:spPr>
    </dgm:pt>
    <dgm:pt modelId="{0FED9990-7D88-4D2B-A5B0-12BD7FB16881}" type="pres">
      <dgm:prSet presAssocID="{AA4EAEE5-35B2-4D15-90F7-FCFC4EC106EF}" presName="text_2" presStyleLbl="node1" presStyleIdx="1" presStyleCnt="3">
        <dgm:presLayoutVars>
          <dgm:bulletEnabled val="1"/>
        </dgm:presLayoutVars>
      </dgm:prSet>
      <dgm:spPr/>
    </dgm:pt>
    <dgm:pt modelId="{4618A42B-C021-478B-9E5D-CD94EF991B5C}" type="pres">
      <dgm:prSet presAssocID="{AA4EAEE5-35B2-4D15-90F7-FCFC4EC106EF}" presName="accent_2" presStyleCnt="0"/>
      <dgm:spPr/>
    </dgm:pt>
    <dgm:pt modelId="{B8FA035D-E765-405E-B517-A3FE5B58B7A4}" type="pres">
      <dgm:prSet presAssocID="{AA4EAEE5-35B2-4D15-90F7-FCFC4EC106EF}" presName="accentRepeatNode" presStyleLbl="solidFgAcc1" presStyleIdx="1" presStyleCnt="3"/>
      <dgm:spPr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4FD34172-6D39-46B4-8454-4502D534942E}" type="pres">
      <dgm:prSet presAssocID="{1D1714B3-1000-464A-A2DC-DC72BAFC721A}" presName="text_3" presStyleLbl="node1" presStyleIdx="2" presStyleCnt="3">
        <dgm:presLayoutVars>
          <dgm:bulletEnabled val="1"/>
        </dgm:presLayoutVars>
      </dgm:prSet>
      <dgm:spPr/>
    </dgm:pt>
    <dgm:pt modelId="{80D6FF29-3F06-4A16-870F-7477C0EEB47E}" type="pres">
      <dgm:prSet presAssocID="{1D1714B3-1000-464A-A2DC-DC72BAFC721A}" presName="accent_3" presStyleCnt="0"/>
      <dgm:spPr/>
    </dgm:pt>
    <dgm:pt modelId="{A4948598-F49A-4787-8C98-83EE7B0349DA}" type="pres">
      <dgm:prSet presAssocID="{1D1714B3-1000-464A-A2DC-DC72BAFC721A}" presName="accentRepeatNode" presStyleLbl="solidFgAcc1" presStyleIdx="2" presStyleCnt="3"/>
      <dgm:spPr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8000" r="-38000"/>
          </a:stretch>
        </a:blipFill>
      </dgm:spPr>
    </dgm:pt>
  </dgm:ptLst>
  <dgm:cxnLst>
    <dgm:cxn modelId="{4AF21512-9AAB-41CF-A64B-738D27AF6CD8}" type="presOf" srcId="{1428926B-5070-40E1-83AB-BFE4D94C2953}" destId="{B1CBD168-DBEF-477D-B697-8281C32690C4}" srcOrd="0" destOrd="0" presId="urn:microsoft.com/office/officeart/2008/layout/VerticalCurvedList"/>
    <dgm:cxn modelId="{4D55111D-70B4-4C54-992D-F3F0B95B7611}" srcId="{0ACB881E-ADF2-4E02-A1DC-401B655D0D95}" destId="{96B2FA63-63D8-4300-A3E3-F84C65EA2123}" srcOrd="0" destOrd="0" parTransId="{98745C39-CD17-4546-A93F-7F0EC3A17598}" sibTransId="{1428926B-5070-40E1-83AB-BFE4D94C2953}"/>
    <dgm:cxn modelId="{70E44229-36FF-4CE8-A4AD-5A320BB60835}" type="presOf" srcId="{AA4EAEE5-35B2-4D15-90F7-FCFC4EC106EF}" destId="{0FED9990-7D88-4D2B-A5B0-12BD7FB16881}" srcOrd="0" destOrd="0" presId="urn:microsoft.com/office/officeart/2008/layout/VerticalCurvedList"/>
    <dgm:cxn modelId="{2F597230-AD0F-4A1A-A16B-FEC23E747797}" srcId="{0ACB881E-ADF2-4E02-A1DC-401B655D0D95}" destId="{1D1714B3-1000-464A-A2DC-DC72BAFC721A}" srcOrd="2" destOrd="0" parTransId="{219CCD0A-EFDC-4771-98E2-CD5B431B991F}" sibTransId="{AFD83533-73C0-4BC6-8646-A583E15F8CFA}"/>
    <dgm:cxn modelId="{242A0DB0-5574-41C0-B366-DA29141B29BF}" type="presOf" srcId="{96B2FA63-63D8-4300-A3E3-F84C65EA2123}" destId="{EB8D2857-6C63-4F6B-A599-7678E0902D2F}" srcOrd="0" destOrd="0" presId="urn:microsoft.com/office/officeart/2008/layout/VerticalCurvedList"/>
    <dgm:cxn modelId="{AC90EAB7-5CAE-4C86-8BD3-9E28E7DD015E}" type="presOf" srcId="{0ACB881E-ADF2-4E02-A1DC-401B655D0D95}" destId="{02405918-E353-4578-A71E-38F4978F33CD}" srcOrd="0" destOrd="0" presId="urn:microsoft.com/office/officeart/2008/layout/VerticalCurvedList"/>
    <dgm:cxn modelId="{110F08DE-58B1-4A0F-9340-A92B22325476}" srcId="{0ACB881E-ADF2-4E02-A1DC-401B655D0D95}" destId="{AA4EAEE5-35B2-4D15-90F7-FCFC4EC106EF}" srcOrd="1" destOrd="0" parTransId="{07D212C7-ECAB-4EF9-8400-E2AF13A7DC4A}" sibTransId="{8EDCD032-B970-49D8-993D-19A7FD7201BB}"/>
    <dgm:cxn modelId="{E1C42BF4-FDED-4224-B590-B8CBB6A7E9DD}" type="presOf" srcId="{1D1714B3-1000-464A-A2DC-DC72BAFC721A}" destId="{4FD34172-6D39-46B4-8454-4502D534942E}" srcOrd="0" destOrd="0" presId="urn:microsoft.com/office/officeart/2008/layout/VerticalCurvedList"/>
    <dgm:cxn modelId="{2DC0066B-2B9F-4B4F-A91B-299052CF3134}" type="presParOf" srcId="{02405918-E353-4578-A71E-38F4978F33CD}" destId="{00E1CDBC-9859-4746-880B-F6ACFD052600}" srcOrd="0" destOrd="0" presId="urn:microsoft.com/office/officeart/2008/layout/VerticalCurvedList"/>
    <dgm:cxn modelId="{A5CF9E51-18D9-48C7-8667-A840E9916158}" type="presParOf" srcId="{00E1CDBC-9859-4746-880B-F6ACFD052600}" destId="{28914629-8048-43A3-A084-E7DFB5596293}" srcOrd="0" destOrd="0" presId="urn:microsoft.com/office/officeart/2008/layout/VerticalCurvedList"/>
    <dgm:cxn modelId="{72E4A86A-2665-4555-88BD-0196ACD0B5F1}" type="presParOf" srcId="{28914629-8048-43A3-A084-E7DFB5596293}" destId="{A0024317-6865-4895-9EED-B2A92041C196}" srcOrd="0" destOrd="0" presId="urn:microsoft.com/office/officeart/2008/layout/VerticalCurvedList"/>
    <dgm:cxn modelId="{252C9FBF-3FC2-4A2A-A7B9-A544B0306EA7}" type="presParOf" srcId="{28914629-8048-43A3-A084-E7DFB5596293}" destId="{B1CBD168-DBEF-477D-B697-8281C32690C4}" srcOrd="1" destOrd="0" presId="urn:microsoft.com/office/officeart/2008/layout/VerticalCurvedList"/>
    <dgm:cxn modelId="{05F5C01B-C7C0-4B60-829B-7EC167BEA454}" type="presParOf" srcId="{28914629-8048-43A3-A084-E7DFB5596293}" destId="{AAF1EB45-CF1A-443C-AB86-2C58C111AAEC}" srcOrd="2" destOrd="0" presId="urn:microsoft.com/office/officeart/2008/layout/VerticalCurvedList"/>
    <dgm:cxn modelId="{C76DF5E9-2A5C-4407-AE06-9EB5C8BF2737}" type="presParOf" srcId="{28914629-8048-43A3-A084-E7DFB5596293}" destId="{9136C12A-A15A-4699-9986-AAFD7395294E}" srcOrd="3" destOrd="0" presId="urn:microsoft.com/office/officeart/2008/layout/VerticalCurvedList"/>
    <dgm:cxn modelId="{F6628591-E09D-4A9A-91F0-D31D7ABBCEB8}" type="presParOf" srcId="{00E1CDBC-9859-4746-880B-F6ACFD052600}" destId="{EB8D2857-6C63-4F6B-A599-7678E0902D2F}" srcOrd="1" destOrd="0" presId="urn:microsoft.com/office/officeart/2008/layout/VerticalCurvedList"/>
    <dgm:cxn modelId="{AD68465C-32C1-4A95-88C6-D8B3274B8AF2}" type="presParOf" srcId="{00E1CDBC-9859-4746-880B-F6ACFD052600}" destId="{9C6870A4-CFBA-4D04-B095-03D34FEC282C}" srcOrd="2" destOrd="0" presId="urn:microsoft.com/office/officeart/2008/layout/VerticalCurvedList"/>
    <dgm:cxn modelId="{1D3A097D-9196-4AD1-BB81-84D211D0A987}" type="presParOf" srcId="{9C6870A4-CFBA-4D04-B095-03D34FEC282C}" destId="{82D17F10-2BBD-4023-8A3B-03527197EB4E}" srcOrd="0" destOrd="0" presId="urn:microsoft.com/office/officeart/2008/layout/VerticalCurvedList"/>
    <dgm:cxn modelId="{84640C90-9F1B-47D0-827B-BFE51A52396B}" type="presParOf" srcId="{00E1CDBC-9859-4746-880B-F6ACFD052600}" destId="{0FED9990-7D88-4D2B-A5B0-12BD7FB16881}" srcOrd="3" destOrd="0" presId="urn:microsoft.com/office/officeart/2008/layout/VerticalCurvedList"/>
    <dgm:cxn modelId="{1CA58A1A-8082-446B-8142-2CDD1F594062}" type="presParOf" srcId="{00E1CDBC-9859-4746-880B-F6ACFD052600}" destId="{4618A42B-C021-478B-9E5D-CD94EF991B5C}" srcOrd="4" destOrd="0" presId="urn:microsoft.com/office/officeart/2008/layout/VerticalCurvedList"/>
    <dgm:cxn modelId="{47F6433C-77E5-4A7B-A63B-44ED25F1A024}" type="presParOf" srcId="{4618A42B-C021-478B-9E5D-CD94EF991B5C}" destId="{B8FA035D-E765-405E-B517-A3FE5B58B7A4}" srcOrd="0" destOrd="0" presId="urn:microsoft.com/office/officeart/2008/layout/VerticalCurvedList"/>
    <dgm:cxn modelId="{47B2FA74-DF9E-4116-BC15-2B9A05A8A269}" type="presParOf" srcId="{00E1CDBC-9859-4746-880B-F6ACFD052600}" destId="{4FD34172-6D39-46B4-8454-4502D534942E}" srcOrd="5" destOrd="0" presId="urn:microsoft.com/office/officeart/2008/layout/VerticalCurvedList"/>
    <dgm:cxn modelId="{BEB45673-8BF3-46FA-B8F4-077C3D8A7FF4}" type="presParOf" srcId="{00E1CDBC-9859-4746-880B-F6ACFD052600}" destId="{80D6FF29-3F06-4A16-870F-7477C0EEB47E}" srcOrd="6" destOrd="0" presId="urn:microsoft.com/office/officeart/2008/layout/VerticalCurvedList"/>
    <dgm:cxn modelId="{5D7E2BAF-6514-4CA1-9367-D04F86F7FC15}" type="presParOf" srcId="{80D6FF29-3F06-4A16-870F-7477C0EEB47E}" destId="{A4948598-F49A-4787-8C98-83EE7B0349D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902CF97-8BE3-40BE-9AA1-000F36E6C6AE}" type="doc">
      <dgm:prSet loTypeId="urn:microsoft.com/office/officeart/2005/8/layout/hList2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89E8425-21A0-4E57-BB63-8EDC7A4BB746}">
      <dgm:prSet phldrT="[Text]" custT="1"/>
      <dgm:spPr/>
      <dgm:t>
        <a:bodyPr/>
        <a:lstStyle/>
        <a:p>
          <a:pPr algn="ctr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Direct Install Dwelling Unit Measures</a:t>
          </a:r>
        </a:p>
      </dgm:t>
    </dgm:pt>
    <dgm:pt modelId="{F67E0827-DAEE-4E38-916E-D0777BD86E6D}" type="parTrans" cxnId="{9902759A-47E2-4514-8E3D-22227D8E4B5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2D7DDF-FEC2-451E-AFE1-600A8EC1A355}" type="sibTrans" cxnId="{9902759A-47E2-4514-8E3D-22227D8E4B5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E61926-C4FD-4B71-826D-0D4EC18C818B}">
      <dgm:prSet phldrT="[Text]" custT="1"/>
      <dgm:spPr/>
      <dgm:t>
        <a:bodyPr/>
        <a:lstStyle/>
        <a:p>
          <a:pPr algn="ctr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Other Measures</a:t>
          </a:r>
        </a:p>
      </dgm:t>
    </dgm:pt>
    <dgm:pt modelId="{32E805F5-DCB3-4D91-9C9E-7593E31B4E4B}" type="parTrans" cxnId="{878D87DA-5100-4B94-85ED-76879DBC4C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E1502D7-5C7B-4BC6-B497-0C770205A727}" type="sibTrans" cxnId="{878D87DA-5100-4B94-85ED-76879DBC4C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BD4B06-93A0-4267-973C-FE659C2C727B}">
      <dgm:prSet phldrT="[Text]"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Lighting Fixtures </a:t>
          </a:r>
        </a:p>
      </dgm:t>
    </dgm:pt>
    <dgm:pt modelId="{93C5C823-B1BA-4FE1-8872-4317A1DE474A}" type="parTrans" cxnId="{854E4671-D136-47C3-AEDA-0ACFDC632A3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15D62D0-FD2B-414D-9376-43A67620B4F6}" type="sibTrans" cxnId="{854E4671-D136-47C3-AEDA-0ACFDC632A3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0049F0-2C0D-49DF-95DE-23BF17D2DE84}">
      <dgm:prSet phldrT="[Text]" custT="1"/>
      <dgm:spPr/>
      <dgm:t>
        <a:bodyPr/>
        <a:lstStyle/>
        <a:p>
          <a:pPr algn="ctr"/>
          <a:r>
            <a:rPr lang="en-US" sz="1800" b="1" dirty="0">
              <a:latin typeface="Arial" panose="020B0604020202020204" pitchFamily="34" charset="0"/>
              <a:cs typeface="Arial" panose="020B0604020202020204" pitchFamily="34" charset="0"/>
            </a:rPr>
            <a:t>Examples of Custom Measures</a:t>
          </a:r>
        </a:p>
      </dgm:t>
    </dgm:pt>
    <dgm:pt modelId="{BA0E6A43-3726-4829-924A-138E19D8AD90}" type="parTrans" cxnId="{FE0D22A7-539A-4039-A1D2-5F33D4BC631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80F619-C98B-4B3D-A4FF-A3FF0434869B}" type="sibTrans" cxnId="{FE0D22A7-539A-4039-A1D2-5F33D4BC631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26AFDB-434D-4BD8-AC42-1CC249226DCA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Air Sealing </a:t>
          </a:r>
        </a:p>
      </dgm:t>
    </dgm:pt>
    <dgm:pt modelId="{A99B0127-EE3B-4AFC-9875-9A2CB647891E}" type="parTrans" cxnId="{7D8E5F21-3C94-4D88-B205-9747C46E826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C8FD11-7EA3-4286-B201-0D7C949943FA}" type="sibTrans" cxnId="{7D8E5F21-3C94-4D88-B205-9747C46E826C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1185132-B35F-4A44-9820-EC99F3C2DFB8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Low-flow Faucet Aerators &amp; Showerheads</a:t>
          </a:r>
        </a:p>
      </dgm:t>
    </dgm:pt>
    <dgm:pt modelId="{514F05E7-8379-404F-8310-2FDE595F1C6A}" type="parTrans" cxnId="{561357C7-DF22-4670-9BF4-E0426252A9E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09EA11-E46B-4F23-98D6-090051C2ED83}" type="sibTrans" cxnId="{561357C7-DF22-4670-9BF4-E0426252A9E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C2879C-A4D4-47E5-9359-495E00FBA81A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LED Light Bulbs</a:t>
          </a:r>
        </a:p>
      </dgm:t>
    </dgm:pt>
    <dgm:pt modelId="{EA964881-4684-4D3C-8B2C-B4D9D00D0C80}" type="parTrans" cxnId="{1D64A43F-F36B-4FDE-98A1-E1042F1E5B5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B0BA765-0AD8-4FD1-8A16-7903CFC5B025}" type="sibTrans" cxnId="{1D64A43F-F36B-4FDE-98A1-E1042F1E5B5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5BE8627-9FBB-4DCF-A111-D998B229E09D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Insulation</a:t>
          </a:r>
        </a:p>
      </dgm:t>
    </dgm:pt>
    <dgm:pt modelId="{38204A3B-3862-4E1E-8302-5E4A501FA943}" type="parTrans" cxnId="{E3802143-9A54-4B34-8E84-AC1096C19A9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3D90C6-A993-48C3-86A8-0284202D7928}" type="sibTrans" cxnId="{E3802143-9A54-4B34-8E84-AC1096C19A9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FE54220-85C5-463F-B2F4-01A87B85C368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HVAC</a:t>
          </a:r>
        </a:p>
      </dgm:t>
    </dgm:pt>
    <dgm:pt modelId="{3F6412AF-AC10-4554-959E-46FBE8CBBA53}" type="parTrans" cxnId="{382699F4-88BA-4042-8E43-EC3B5C272EE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B770AF-24D6-47D6-B0AB-2B094F1D9F68}" type="sibTrans" cxnId="{382699F4-88BA-4042-8E43-EC3B5C272EE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84241EE-8F49-4B4E-BC34-E70FD49CDD25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Water Heaters</a:t>
          </a:r>
        </a:p>
      </dgm:t>
    </dgm:pt>
    <dgm:pt modelId="{23C32B86-8426-4C4D-8617-2EBFB4497C3F}" type="parTrans" cxnId="{711DBF86-1E99-4026-A9B9-D288FF0233E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BE52F9-2D08-40DB-BD32-234C14F3C665}" type="sibTrans" cxnId="{711DBF86-1E99-4026-A9B9-D288FF0233E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A8CE6AD-391A-4482-9089-7FCE928430D0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Windows</a:t>
          </a:r>
        </a:p>
      </dgm:t>
    </dgm:pt>
    <dgm:pt modelId="{6CB82648-E4FE-4A43-952D-4E2431447A7F}" type="parTrans" cxnId="{3E2B8CDF-FD24-4532-9684-C80095E2559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305F7B-AE5C-4FF3-8BFD-885AD9E0A027}" type="sibTrans" cxnId="{3E2B8CDF-FD24-4532-9684-C80095E2559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E82FC4-FC0D-47A3-94FE-392CBE48FFE3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Appliances</a:t>
          </a:r>
        </a:p>
      </dgm:t>
    </dgm:pt>
    <dgm:pt modelId="{4605D032-09D2-4EC7-B43D-91EB98B1007F}" type="parTrans" cxnId="{D49C6929-BE94-4F5F-AAEA-EA75DD2BF22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FE2FE97-1B63-473D-BECB-50B71E4CD342}" type="sibTrans" cxnId="{D49C6929-BE94-4F5F-AAEA-EA75DD2BF226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5C20E68-5510-43CC-8F75-A05BB39AFE79}">
      <dgm:prSet custT="1"/>
      <dgm:spPr>
        <a:solidFill>
          <a:srgbClr val="00B05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Controls</a:t>
          </a:r>
        </a:p>
      </dgm:t>
    </dgm:pt>
    <dgm:pt modelId="{3ADE22F7-328F-4719-B8F8-7BD92EAF6B30}" type="parTrans" cxnId="{0A364C8F-DBAC-4FCE-80B7-F829565C688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13B6AE2-2294-47BE-9044-175FADA3EE03}" type="sibTrans" cxnId="{0A364C8F-DBAC-4FCE-80B7-F829565C688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1C9713-9B11-4448-94FE-B46B51B0C600}">
      <dgm:prSet phldrT="[Text]" custT="1"/>
      <dgm:spPr>
        <a:solidFill>
          <a:srgbClr val="00AEEF"/>
        </a:solidFill>
      </dgm:spPr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E1169B-36E6-44D3-8F16-285F6339C421}" type="parTrans" cxnId="{F24B739B-AE7A-4334-A7D3-47E34B78A81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0D33469-284C-4CFA-A762-8A35CD030118}" type="sibTrans" cxnId="{F24B739B-AE7A-4334-A7D3-47E34B78A81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D16D4B-7D3B-4371-94A7-82CF444187AD}">
      <dgm:prSet phldrT="[Text]" custT="1"/>
      <dgm:spPr>
        <a:solidFill>
          <a:srgbClr val="00B05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F44870C-A54E-403C-A7E5-1DC4B18B518E}" type="parTrans" cxnId="{03878585-64A9-44AB-89DA-C39610F7D01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A83CAB3-9BFA-41EF-B4A4-5E73428C81FE}" type="sibTrans" cxnId="{03878585-64A9-44AB-89DA-C39610F7D010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601C58F-4BCE-4D20-B3DC-9799E1D5418C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Central HVAC Pipe Insulation</a:t>
          </a:r>
        </a:p>
      </dgm:t>
    </dgm:pt>
    <dgm:pt modelId="{05AEC3FA-F269-42BA-B956-202E2BEF4FD6}" type="parTrans" cxnId="{0AD46610-E22F-4627-885E-004E9C2744B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1853EE-46B1-4994-9640-3809E7AF3A61}" type="sibTrans" cxnId="{0AD46610-E22F-4627-885E-004E9C2744B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E3B19F8-09F0-490B-8626-4D627474CD1D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Central Mechanical Ventilation (retro commissioning or duct sealing)</a:t>
          </a:r>
        </a:p>
      </dgm:t>
    </dgm:pt>
    <dgm:pt modelId="{E51D13E7-2AE3-4F12-8A77-0B1BA7F67E0D}" type="parTrans" cxnId="{437867F5-95B2-4DE2-B3D7-A00E6A9EA74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4B40704-4201-4710-9D08-3E530691A362}" type="sibTrans" cxnId="{437867F5-95B2-4DE2-B3D7-A00E6A9EA74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0D33D6-C4B4-4A33-A343-305AAAADDDE9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Advanced Lighting Controls (data logging)</a:t>
          </a:r>
        </a:p>
      </dgm:t>
    </dgm:pt>
    <dgm:pt modelId="{F86185DA-CCA8-49EC-AC62-A2C996CAC229}" type="parTrans" cxnId="{520C5A03-A588-41DF-B82F-7E80D5E5DBA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BBE980-C7F1-4402-8511-E6C0027C5067}" type="sibTrans" cxnId="{520C5A03-A588-41DF-B82F-7E80D5E5DBA3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A3C8F44-DFD7-48A8-BC3F-9FD376BCC95C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Steam Trap Studies</a:t>
          </a:r>
        </a:p>
      </dgm:t>
    </dgm:pt>
    <dgm:pt modelId="{C5644531-DE52-4086-839C-A6BBF0888418}" type="parTrans" cxnId="{8BAB3543-F954-468E-BC96-6AB3FD9B71B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B668BE-07EA-4643-9827-FA525C56AE73}" type="sibTrans" cxnId="{8BAB3543-F954-468E-BC96-6AB3FD9B71B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0940169-0201-48CA-BBA4-EBAE2209A99A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8E106CA-537B-48D7-BD1C-833FEC69D030}" type="parTrans" cxnId="{47293C65-E70A-4729-AA92-7FCF664CC7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5FF650-55B8-40FE-BF0E-9BABE8EF2C30}" type="sibTrans" cxnId="{47293C65-E70A-4729-AA92-7FCF664CC799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01E19D1-8E64-492C-BDA6-852CC89AF0A6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Domestic Water Booster Pumps</a:t>
          </a:r>
        </a:p>
      </dgm:t>
    </dgm:pt>
    <dgm:pt modelId="{1BB6D658-E1BB-4BE1-968C-B5EDE2E7B0F3}" type="parTrans" cxnId="{02B37A7E-82FD-4660-B200-8522E2E2A60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74A572C-23C1-41AF-9BFE-7A3D10835B4C}" type="sibTrans" cxnId="{02B37A7E-82FD-4660-B200-8522E2E2A601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DDAB47B-4497-49C2-8559-100955922674}">
      <dgm:prSet custT="1"/>
      <dgm:spPr>
        <a:solidFill>
          <a:srgbClr val="00AEEF"/>
        </a:solidFill>
      </dgm:spPr>
      <dgm:t>
        <a:bodyPr/>
        <a:lstStyle/>
        <a:p>
          <a:pPr>
            <a:lnSpc>
              <a:spcPct val="100000"/>
            </a:lnSpc>
            <a:spcBef>
              <a:spcPts val="1200"/>
            </a:spcBef>
            <a:spcAft>
              <a:spcPts val="1800"/>
            </a:spcAft>
          </a:pPr>
          <a:r>
            <a:rPr lang="en-US" sz="1600" dirty="0">
              <a:latin typeface="Arial" panose="020B0604020202020204" pitchFamily="34" charset="0"/>
              <a:cs typeface="Arial" panose="020B0604020202020204" pitchFamily="34" charset="0"/>
            </a:rPr>
            <a:t>Duct Sealing</a:t>
          </a:r>
        </a:p>
      </dgm:t>
    </dgm:pt>
    <dgm:pt modelId="{234D260B-4450-4E9B-A4ED-8896D6D7881E}" type="parTrans" cxnId="{1DE0F617-A4B3-42C9-B035-266FCFBF39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EFC253-52DE-41DD-AF64-ACDB8ECFD3EC}" type="sibTrans" cxnId="{1DE0F617-A4B3-42C9-B035-266FCFBF39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6C2C62-8922-48A1-B5D8-76C9B177F5F7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Chillers</a:t>
          </a:r>
        </a:p>
      </dgm:t>
    </dgm:pt>
    <dgm:pt modelId="{609302F3-AAE9-42CF-A893-F1EF7D67D721}" type="parTrans" cxnId="{7AE4A803-6E75-4F72-B655-4960616C42C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0C5D14-F439-4948-9D74-F9E27D4BB9DA}" type="sibTrans" cxnId="{7AE4A803-6E75-4F72-B655-4960616C42C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46A72A-080B-4023-BB9C-54F13CE3A05A}">
      <dgm:prSet custT="1"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600"/>
            </a:spcAft>
          </a:pPr>
          <a:r>
            <a:rPr lang="en-US" sz="1400" dirty="0">
              <a:latin typeface="Arial" panose="020B0604020202020204" pitchFamily="34" charset="0"/>
              <a:cs typeface="Arial" panose="020B0604020202020204" pitchFamily="34" charset="0"/>
            </a:rPr>
            <a:t>Refrigerator Evaporator Fan Controls</a:t>
          </a:r>
        </a:p>
      </dgm:t>
    </dgm:pt>
    <dgm:pt modelId="{C16A6768-E013-4FDE-ABF6-D26223BBBC9A}" type="parTrans" cxnId="{985F8714-7666-4937-877C-B78C148B506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8FCCDB7-2A87-42AA-A115-4E31427AEF65}" type="sibTrans" cxnId="{985F8714-7666-4937-877C-B78C148B5067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736596-69D1-4319-A5E3-385157126AA6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4DD1D09-51F2-49FE-84BC-11CBC3145809}" type="parTrans" cxnId="{39ED19E8-71D7-4AC4-93FA-0ABF89DCE558}">
      <dgm:prSet/>
      <dgm:spPr/>
      <dgm:t>
        <a:bodyPr/>
        <a:lstStyle/>
        <a:p>
          <a:endParaRPr lang="en-US"/>
        </a:p>
      </dgm:t>
    </dgm:pt>
    <dgm:pt modelId="{DDB699C9-A8F4-44EC-9086-F464A9117989}" type="sibTrans" cxnId="{39ED19E8-71D7-4AC4-93FA-0ABF89DCE558}">
      <dgm:prSet/>
      <dgm:spPr/>
      <dgm:t>
        <a:bodyPr/>
        <a:lstStyle/>
        <a:p>
          <a:endParaRPr lang="en-US"/>
        </a:p>
      </dgm:t>
    </dgm:pt>
    <dgm:pt modelId="{CDC4BA47-327A-444F-B24E-81481CA15619}">
      <dgm:prSet phldrT="[Text]" custT="1"/>
      <dgm:spPr>
        <a:solidFill>
          <a:srgbClr val="00800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D070BF-194A-47B7-9CF4-3B798E152FFE}" type="parTrans" cxnId="{BC58ACCC-BDDA-4512-B185-EA2F43B56C86}">
      <dgm:prSet/>
      <dgm:spPr/>
      <dgm:t>
        <a:bodyPr/>
        <a:lstStyle/>
        <a:p>
          <a:endParaRPr lang="en-US"/>
        </a:p>
      </dgm:t>
    </dgm:pt>
    <dgm:pt modelId="{F6426463-D3A5-4A63-8D1B-F1CB3EAA8122}" type="sibTrans" cxnId="{BC58ACCC-BDDA-4512-B185-EA2F43B56C86}">
      <dgm:prSet/>
      <dgm:spPr/>
      <dgm:t>
        <a:bodyPr/>
        <a:lstStyle/>
        <a:p>
          <a:endParaRPr lang="en-US"/>
        </a:p>
      </dgm:t>
    </dgm:pt>
    <dgm:pt modelId="{1E10EEFA-38BA-4045-9410-58D589226737}">
      <dgm:prSet phldrT="[Text]" custT="1"/>
      <dgm:spPr>
        <a:solidFill>
          <a:srgbClr val="00B050"/>
        </a:solidFill>
      </dgm:spPr>
      <dgm:t>
        <a:bodyPr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6B317BD-1BC8-4407-827A-95C2035DEF2D}" type="parTrans" cxnId="{4C82EA11-2085-4DFA-8156-D5409A8EBCB5}">
      <dgm:prSet/>
      <dgm:spPr/>
      <dgm:t>
        <a:bodyPr/>
        <a:lstStyle/>
        <a:p>
          <a:endParaRPr lang="en-US"/>
        </a:p>
      </dgm:t>
    </dgm:pt>
    <dgm:pt modelId="{3D7C9C45-23E9-492C-B836-510C062615AD}" type="sibTrans" cxnId="{4C82EA11-2085-4DFA-8156-D5409A8EBCB5}">
      <dgm:prSet/>
      <dgm:spPr/>
      <dgm:t>
        <a:bodyPr/>
        <a:lstStyle/>
        <a:p>
          <a:endParaRPr lang="en-US"/>
        </a:p>
      </dgm:t>
    </dgm:pt>
    <dgm:pt modelId="{66D9EC42-A799-4D46-A321-62293436E8CE}">
      <dgm:prSet phldrT="[Text]" custT="1"/>
      <dgm:spPr>
        <a:solidFill>
          <a:srgbClr val="00AEEF"/>
        </a:solidFill>
      </dgm:spPr>
      <dgm:t>
        <a:bodyPr/>
        <a:lstStyle/>
        <a:p>
          <a:pPr>
            <a:lnSpc>
              <a:spcPct val="90000"/>
            </a:lnSpc>
            <a:spcBef>
              <a:spcPct val="0"/>
            </a:spcBef>
            <a:spcAft>
              <a:spcPct val="15000"/>
            </a:spcAft>
          </a:pPr>
          <a:endParaRPr lang="en-US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0C52193-06E3-4D6C-885E-C10F42EB8034}" type="parTrans" cxnId="{671AF12B-BCF6-4DEA-8E96-1A303C411CFD}">
      <dgm:prSet/>
      <dgm:spPr/>
      <dgm:t>
        <a:bodyPr/>
        <a:lstStyle/>
        <a:p>
          <a:endParaRPr lang="en-US"/>
        </a:p>
      </dgm:t>
    </dgm:pt>
    <dgm:pt modelId="{6A1507C3-2A6D-4234-9F21-69EA283BFEE7}" type="sibTrans" cxnId="{671AF12B-BCF6-4DEA-8E96-1A303C411CFD}">
      <dgm:prSet/>
      <dgm:spPr/>
      <dgm:t>
        <a:bodyPr/>
        <a:lstStyle/>
        <a:p>
          <a:endParaRPr lang="en-US"/>
        </a:p>
      </dgm:t>
    </dgm:pt>
    <dgm:pt modelId="{E589F491-EE3A-4BFF-A00C-3C9E86C823C8}" type="pres">
      <dgm:prSet presAssocID="{6902CF97-8BE3-40BE-9AA1-000F36E6C6AE}" presName="linearFlow" presStyleCnt="0">
        <dgm:presLayoutVars>
          <dgm:dir/>
          <dgm:animLvl val="lvl"/>
          <dgm:resizeHandles/>
        </dgm:presLayoutVars>
      </dgm:prSet>
      <dgm:spPr/>
    </dgm:pt>
    <dgm:pt modelId="{08C52C8E-DB1E-416B-A691-25BDC3A652D0}" type="pres">
      <dgm:prSet presAssocID="{389E8425-21A0-4E57-BB63-8EDC7A4BB746}" presName="compositeNode" presStyleCnt="0">
        <dgm:presLayoutVars>
          <dgm:bulletEnabled val="1"/>
        </dgm:presLayoutVars>
      </dgm:prSet>
      <dgm:spPr/>
    </dgm:pt>
    <dgm:pt modelId="{418FF151-C118-4D6E-BBD6-9965C1B8F8CA}" type="pres">
      <dgm:prSet presAssocID="{389E8425-21A0-4E57-BB63-8EDC7A4BB746}" presName="image" presStyleLbl="fgImgPlace1" presStyleIdx="0" presStyleCnt="3" custScaleX="136837" custScaleY="145983" custLinFactNeighborY="-10653"/>
      <dgm:spPr>
        <a:blipFill rotWithShape="1">
          <a:blip xmlns:r="http://schemas.openxmlformats.org/officeDocument/2006/relationships" r:embed="rId1"/>
          <a:stretch>
            <a:fillRect/>
          </a:stretch>
        </a:blipFill>
        <a:ln w="3175">
          <a:solidFill>
            <a:schemeClr val="tx1"/>
          </a:solidFill>
        </a:ln>
      </dgm:spPr>
    </dgm:pt>
    <dgm:pt modelId="{F8B0A3BD-343D-46B1-A8FB-D7B4AC9B1779}" type="pres">
      <dgm:prSet presAssocID="{389E8425-21A0-4E57-BB63-8EDC7A4BB746}" presName="childNode" presStyleLbl="node1" presStyleIdx="0" presStyleCnt="3" custScaleY="107700" custLinFactNeighborX="9471" custLinFactNeighborY="-2739">
        <dgm:presLayoutVars>
          <dgm:bulletEnabled val="1"/>
        </dgm:presLayoutVars>
      </dgm:prSet>
      <dgm:spPr/>
    </dgm:pt>
    <dgm:pt modelId="{2D139807-9E4A-49DB-B171-39780420A2BC}" type="pres">
      <dgm:prSet presAssocID="{389E8425-21A0-4E57-BB63-8EDC7A4BB746}" presName="parentNode" presStyleLbl="revTx" presStyleIdx="0" presStyleCnt="3" custLinFactNeighborX="5586" custLinFactNeighborY="-4037">
        <dgm:presLayoutVars>
          <dgm:chMax val="0"/>
          <dgm:bulletEnabled val="1"/>
        </dgm:presLayoutVars>
      </dgm:prSet>
      <dgm:spPr/>
    </dgm:pt>
    <dgm:pt modelId="{47DC63C3-7600-420E-B2D8-629ECD803598}" type="pres">
      <dgm:prSet presAssocID="{F72D7DDF-FEC2-451E-AFE1-600A8EC1A355}" presName="sibTrans" presStyleCnt="0"/>
      <dgm:spPr/>
    </dgm:pt>
    <dgm:pt modelId="{F1A3C358-88DD-4755-8FE9-8C820A1B5639}" type="pres">
      <dgm:prSet presAssocID="{47E61926-C4FD-4B71-826D-0D4EC18C818B}" presName="compositeNode" presStyleCnt="0">
        <dgm:presLayoutVars>
          <dgm:bulletEnabled val="1"/>
        </dgm:presLayoutVars>
      </dgm:prSet>
      <dgm:spPr/>
    </dgm:pt>
    <dgm:pt modelId="{0C7A28F0-C2CE-42D5-B887-B0140EA5737E}" type="pres">
      <dgm:prSet presAssocID="{47E61926-C4FD-4B71-826D-0D4EC18C818B}" presName="image" presStyleLbl="fgImgPlace1" presStyleIdx="1" presStyleCnt="3" custScaleX="136606" custScaleY="149747" custLinFactNeighborY="-10653"/>
      <dgm:spPr>
        <a:blipFill rotWithShape="1">
          <a:blip xmlns:r="http://schemas.openxmlformats.org/officeDocument/2006/relationships" r:embed="rId2"/>
          <a:stretch>
            <a:fillRect/>
          </a:stretch>
        </a:blipFill>
        <a:ln w="3175">
          <a:solidFill>
            <a:schemeClr val="tx1"/>
          </a:solidFill>
        </a:ln>
      </dgm:spPr>
    </dgm:pt>
    <dgm:pt modelId="{D67BED5F-FA82-4F11-81A8-2944BFFE1E17}" type="pres">
      <dgm:prSet presAssocID="{47E61926-C4FD-4B71-826D-0D4EC18C818B}" presName="childNode" presStyleLbl="node1" presStyleIdx="1" presStyleCnt="3" custScaleY="109535" custLinFactNeighborY="-2739">
        <dgm:presLayoutVars>
          <dgm:bulletEnabled val="1"/>
        </dgm:presLayoutVars>
      </dgm:prSet>
      <dgm:spPr/>
    </dgm:pt>
    <dgm:pt modelId="{3253D0DF-D798-4CDD-9365-40CE99784993}" type="pres">
      <dgm:prSet presAssocID="{47E61926-C4FD-4B71-826D-0D4EC18C818B}" presName="parentNode" presStyleLbl="revTx" presStyleIdx="1" presStyleCnt="3" custLinFactNeighborY="-10266">
        <dgm:presLayoutVars>
          <dgm:chMax val="0"/>
          <dgm:bulletEnabled val="1"/>
        </dgm:presLayoutVars>
      </dgm:prSet>
      <dgm:spPr/>
    </dgm:pt>
    <dgm:pt modelId="{E6E1ED8C-D0DA-4B07-8C9F-7715EE1531C9}" type="pres">
      <dgm:prSet presAssocID="{DE1502D7-5C7B-4BC6-B497-0C770205A727}" presName="sibTrans" presStyleCnt="0"/>
      <dgm:spPr/>
    </dgm:pt>
    <dgm:pt modelId="{3B823A5A-B57A-43FF-AAA3-05C7DF999910}" type="pres">
      <dgm:prSet presAssocID="{030049F0-2C0D-49DF-95DE-23BF17D2DE84}" presName="compositeNode" presStyleCnt="0">
        <dgm:presLayoutVars>
          <dgm:bulletEnabled val="1"/>
        </dgm:presLayoutVars>
      </dgm:prSet>
      <dgm:spPr/>
    </dgm:pt>
    <dgm:pt modelId="{06A3C1ED-9A5A-4558-8E7D-44923CDD4243}" type="pres">
      <dgm:prSet presAssocID="{030049F0-2C0D-49DF-95DE-23BF17D2DE84}" presName="image" presStyleLbl="fgImgPlace1" presStyleIdx="2" presStyleCnt="3" custScaleX="136196" custScaleY="149654" custLinFactNeighborX="23682" custLinFactNeighborY="-71929"/>
      <dgm:spPr>
        <a:blipFill rotWithShape="1">
          <a:blip xmlns:r="http://schemas.openxmlformats.org/officeDocument/2006/relationships" r:embed="rId3"/>
          <a:stretch>
            <a:fillRect/>
          </a:stretch>
        </a:blipFill>
        <a:ln w="3175">
          <a:solidFill>
            <a:schemeClr val="tx1"/>
          </a:solidFill>
        </a:ln>
      </dgm:spPr>
    </dgm:pt>
    <dgm:pt modelId="{E6E5FD55-318E-4E45-A66A-734F8C1DD08E}" type="pres">
      <dgm:prSet presAssocID="{030049F0-2C0D-49DF-95DE-23BF17D2DE84}" presName="childNode" presStyleLbl="node1" presStyleIdx="2" presStyleCnt="3" custScaleX="120244" custScaleY="114079" custLinFactNeighborY="-2739">
        <dgm:presLayoutVars>
          <dgm:bulletEnabled val="1"/>
        </dgm:presLayoutVars>
      </dgm:prSet>
      <dgm:spPr/>
    </dgm:pt>
    <dgm:pt modelId="{F9980B86-83F6-4EA1-8802-874C36207B4C}" type="pres">
      <dgm:prSet presAssocID="{030049F0-2C0D-49DF-95DE-23BF17D2DE84}" presName="parentNode" presStyleLbl="revTx" presStyleIdx="2" presStyleCnt="3" custLinFactNeighborX="-59382" custLinFactNeighborY="-4316">
        <dgm:presLayoutVars>
          <dgm:chMax val="0"/>
          <dgm:bulletEnabled val="1"/>
        </dgm:presLayoutVars>
      </dgm:prSet>
      <dgm:spPr/>
    </dgm:pt>
  </dgm:ptLst>
  <dgm:cxnLst>
    <dgm:cxn modelId="{520C5A03-A588-41DF-B82F-7E80D5E5DBA3}" srcId="{030049F0-2C0D-49DF-95DE-23BF17D2DE84}" destId="{660D33D6-C4B4-4A33-A343-305AAAADDDE9}" srcOrd="7" destOrd="0" parTransId="{F86185DA-CCA8-49EC-AC62-A2C996CAC229}" sibTransId="{7ABBE980-C7F1-4402-8511-E6C0027C5067}"/>
    <dgm:cxn modelId="{7AE4A803-6E75-4F72-B655-4960616C42CA}" srcId="{030049F0-2C0D-49DF-95DE-23BF17D2DE84}" destId="{7A6C2C62-8922-48A1-B5D8-76C9B177F5F7}" srcOrd="8" destOrd="0" parTransId="{609302F3-AAE9-42CF-A893-F1EF7D67D721}" sibTransId="{C30C5D14-F439-4948-9D74-F9E27D4BB9DA}"/>
    <dgm:cxn modelId="{173C930F-9625-4FC3-BD01-51632910EBCC}" type="presOf" srcId="{4E3B19F8-09F0-490B-8626-4D627474CD1D}" destId="{E6E5FD55-318E-4E45-A66A-734F8C1DD08E}" srcOrd="0" destOrd="6" presId="urn:microsoft.com/office/officeart/2005/8/layout/hList2"/>
    <dgm:cxn modelId="{0AD46610-E22F-4627-885E-004E9C2744B1}" srcId="{030049F0-2C0D-49DF-95DE-23BF17D2DE84}" destId="{7601C58F-4BCE-4D20-B3DC-9799E1D5418C}" srcOrd="5" destOrd="0" parTransId="{05AEC3FA-F269-42BA-B956-202E2BEF4FD6}" sibTransId="{551853EE-46B1-4994-9640-3809E7AF3A61}"/>
    <dgm:cxn modelId="{4C82EA11-2085-4DFA-8156-D5409A8EBCB5}" srcId="{47E61926-C4FD-4B71-826D-0D4EC18C818B}" destId="{1E10EEFA-38BA-4045-9410-58D589226737}" srcOrd="0" destOrd="0" parTransId="{66B317BD-1BC8-4407-827A-95C2035DEF2D}" sibTransId="{3D7C9C45-23E9-492C-B836-510C062615AD}"/>
    <dgm:cxn modelId="{985F8714-7666-4937-877C-B78C148B5067}" srcId="{030049F0-2C0D-49DF-95DE-23BF17D2DE84}" destId="{B946A72A-080B-4023-BB9C-54F13CE3A05A}" srcOrd="9" destOrd="0" parTransId="{C16A6768-E013-4FDE-ABF6-D26223BBBC9A}" sibTransId="{D8FCCDB7-2A87-42AA-A115-4E31427AEF65}"/>
    <dgm:cxn modelId="{8BE07517-D32C-4753-992B-CA378D5A837C}" type="presOf" srcId="{8DDAB47B-4497-49C2-8559-100955922674}" destId="{F8B0A3BD-343D-46B1-A8FB-D7B4AC9B1779}" srcOrd="0" destOrd="3" presId="urn:microsoft.com/office/officeart/2005/8/layout/hList2"/>
    <dgm:cxn modelId="{1DE0F617-A4B3-42C9-B035-266FCFBF3908}" srcId="{389E8425-21A0-4E57-BB63-8EDC7A4BB746}" destId="{8DDAB47B-4497-49C2-8559-100955922674}" srcOrd="3" destOrd="0" parTransId="{234D260B-4450-4E9B-A4ED-8896D6D7881E}" sibTransId="{32EFC253-52DE-41DD-AF64-ACDB8ECFD3EC}"/>
    <dgm:cxn modelId="{7D8E5F21-3C94-4D88-B205-9747C46E826C}" srcId="{389E8425-21A0-4E57-BB63-8EDC7A4BB746}" destId="{E826AFDB-434D-4BD8-AC42-1CC249226DCA}" srcOrd="2" destOrd="0" parTransId="{A99B0127-EE3B-4AFC-9875-9A2CB647891E}" sibTransId="{8BC8FD11-7EA3-4286-B201-0D7C949943FA}"/>
    <dgm:cxn modelId="{E9BC7222-4157-45EA-8D5B-8A65A2EB6BC3}" type="presOf" srcId="{660D33D6-C4B4-4A33-A343-305AAAADDDE9}" destId="{E6E5FD55-318E-4E45-A66A-734F8C1DD08E}" srcOrd="0" destOrd="7" presId="urn:microsoft.com/office/officeart/2005/8/layout/hList2"/>
    <dgm:cxn modelId="{67B15A28-42F3-42B5-A888-539EC857DB41}" type="presOf" srcId="{7601C58F-4BCE-4D20-B3DC-9799E1D5418C}" destId="{E6E5FD55-318E-4E45-A66A-734F8C1DD08E}" srcOrd="0" destOrd="5" presId="urn:microsoft.com/office/officeart/2005/8/layout/hList2"/>
    <dgm:cxn modelId="{D49C6929-BE94-4F5F-AAEA-EA75DD2BF226}" srcId="{47E61926-C4FD-4B71-826D-0D4EC18C818B}" destId="{47E82FC4-FC0D-47A3-94FE-392CBE48FFE3}" srcOrd="7" destOrd="0" parTransId="{4605D032-09D2-4EC7-B43D-91EB98B1007F}" sibTransId="{1FE2FE97-1B63-473D-BECB-50B71E4CD342}"/>
    <dgm:cxn modelId="{671AF12B-BCF6-4DEA-8E96-1A303C411CFD}" srcId="{389E8425-21A0-4E57-BB63-8EDC7A4BB746}" destId="{66D9EC42-A799-4D46-A321-62293436E8CE}" srcOrd="0" destOrd="0" parTransId="{40C52193-06E3-4D6C-885E-C10F42EB8034}" sibTransId="{6A1507C3-2A6D-4234-9F21-69EA283BFEE7}"/>
    <dgm:cxn modelId="{50306D34-4E38-48C1-85A5-DD220BF845BF}" type="presOf" srcId="{E826AFDB-434D-4BD8-AC42-1CC249226DCA}" destId="{F8B0A3BD-343D-46B1-A8FB-D7B4AC9B1779}" srcOrd="0" destOrd="2" presId="urn:microsoft.com/office/officeart/2005/8/layout/hList2"/>
    <dgm:cxn modelId="{D772CD34-3BE0-476A-92C5-DBC2B0580DBB}" type="presOf" srcId="{E81C9713-9B11-4448-94FE-B46B51B0C600}" destId="{F8B0A3BD-343D-46B1-A8FB-D7B4AC9B1779}" srcOrd="0" destOrd="1" presId="urn:microsoft.com/office/officeart/2005/8/layout/hList2"/>
    <dgm:cxn modelId="{1D64A43F-F36B-4FDE-98A1-E1042F1E5B51}" srcId="{389E8425-21A0-4E57-BB63-8EDC7A4BB746}" destId="{8EC2879C-A4D4-47E5-9359-495E00FBA81A}" srcOrd="5" destOrd="0" parTransId="{EA964881-4684-4D3C-8B2C-B4D9D00D0C80}" sibTransId="{6B0BA765-0AD8-4FD1-8A16-7903CFC5B025}"/>
    <dgm:cxn modelId="{7D452840-3388-460B-9364-DDBE7A6561EF}" type="presOf" srcId="{CDC4BA47-327A-444F-B24E-81481CA15619}" destId="{E6E5FD55-318E-4E45-A66A-734F8C1DD08E}" srcOrd="0" destOrd="0" presId="urn:microsoft.com/office/officeart/2005/8/layout/hList2"/>
    <dgm:cxn modelId="{F0FB935C-BC29-4371-8EAD-9E3C713D07AB}" type="presOf" srcId="{1E10EEFA-38BA-4045-9410-58D589226737}" destId="{D67BED5F-FA82-4F11-81A8-2944BFFE1E17}" srcOrd="0" destOrd="0" presId="urn:microsoft.com/office/officeart/2005/8/layout/hList2"/>
    <dgm:cxn modelId="{E3802143-9A54-4B34-8E84-AC1096C19A98}" srcId="{47E61926-C4FD-4B71-826D-0D4EC18C818B}" destId="{75BE8627-9FBB-4DCF-A111-D998B229E09D}" srcOrd="3" destOrd="0" parTransId="{38204A3B-3862-4E1E-8302-5E4A501FA943}" sibTransId="{1B3D90C6-A993-48C3-86A8-0284202D7928}"/>
    <dgm:cxn modelId="{8BAB3543-F954-468E-BC96-6AB3FD9B71B7}" srcId="{030049F0-2C0D-49DF-95DE-23BF17D2DE84}" destId="{4A3C8F44-DFD7-48A8-BC3F-9FD376BCC95C}" srcOrd="4" destOrd="0" parTransId="{C5644531-DE52-4086-839C-A6BBF0888418}" sibTransId="{8FB668BE-07EA-4643-9827-FA525C56AE73}"/>
    <dgm:cxn modelId="{47293C65-E70A-4729-AA92-7FCF664CC799}" srcId="{030049F0-2C0D-49DF-95DE-23BF17D2DE84}" destId="{F0940169-0201-48CA-BBA4-EBAE2209A99A}" srcOrd="1" destOrd="0" parTransId="{78E106CA-537B-48D7-BD1C-833FEC69D030}" sibTransId="{315FF650-55B8-40FE-BF0E-9BABE8EF2C30}"/>
    <dgm:cxn modelId="{2A378570-E6E5-47F3-ACAA-1DF59507AADC}" type="presOf" srcId="{F0940169-0201-48CA-BBA4-EBAE2209A99A}" destId="{E6E5FD55-318E-4E45-A66A-734F8C1DD08E}" srcOrd="0" destOrd="1" presId="urn:microsoft.com/office/officeart/2005/8/layout/hList2"/>
    <dgm:cxn modelId="{854E4671-D136-47C3-AEDA-0ACFDC632A3C}" srcId="{47E61926-C4FD-4B71-826D-0D4EC18C818B}" destId="{15BD4B06-93A0-4267-973C-FE659C2C727B}" srcOrd="2" destOrd="0" parTransId="{93C5C823-B1BA-4FE1-8872-4317A1DE474A}" sibTransId="{E15D62D0-FD2B-414D-9376-43A67620B4F6}"/>
    <dgm:cxn modelId="{B0AD5875-70B5-453B-8A4F-78F8B999A022}" type="presOf" srcId="{3FE54220-85C5-463F-B2F4-01A87B85C368}" destId="{D67BED5F-FA82-4F11-81A8-2944BFFE1E17}" srcOrd="0" destOrd="4" presId="urn:microsoft.com/office/officeart/2005/8/layout/hList2"/>
    <dgm:cxn modelId="{B23DB277-49EF-49C1-BFB8-2B3F9FBF1EDF}" type="presOf" srcId="{91D16D4B-7D3B-4371-94A7-82CF444187AD}" destId="{D67BED5F-FA82-4F11-81A8-2944BFFE1E17}" srcOrd="0" destOrd="1" presId="urn:microsoft.com/office/officeart/2005/8/layout/hList2"/>
    <dgm:cxn modelId="{BB10735A-EA05-42AC-9AB8-B2F8900FE8EB}" type="presOf" srcId="{47E82FC4-FC0D-47A3-94FE-392CBE48FFE3}" destId="{D67BED5F-FA82-4F11-81A8-2944BFFE1E17}" srcOrd="0" destOrd="7" presId="urn:microsoft.com/office/officeart/2005/8/layout/hList2"/>
    <dgm:cxn modelId="{FA9D1F7B-4D26-45C0-8E04-9A1EF094D5CE}" type="presOf" srcId="{0E736596-69D1-4319-A5E3-385157126AA6}" destId="{E6E5FD55-318E-4E45-A66A-734F8C1DD08E}" srcOrd="0" destOrd="2" presId="urn:microsoft.com/office/officeart/2005/8/layout/hList2"/>
    <dgm:cxn modelId="{8062587B-6B21-435C-B7C9-8650DA512160}" type="presOf" srcId="{6902CF97-8BE3-40BE-9AA1-000F36E6C6AE}" destId="{E589F491-EE3A-4BFF-A00C-3C9E86C823C8}" srcOrd="0" destOrd="0" presId="urn:microsoft.com/office/officeart/2005/8/layout/hList2"/>
    <dgm:cxn modelId="{02B37A7E-82FD-4660-B200-8522E2E2A601}" srcId="{030049F0-2C0D-49DF-95DE-23BF17D2DE84}" destId="{301E19D1-8E64-492C-BDA6-852CC89AF0A6}" srcOrd="3" destOrd="0" parTransId="{1BB6D658-E1BB-4BE1-968C-B5EDE2E7B0F3}" sibTransId="{574A572C-23C1-41AF-9BFE-7A3D10835B4C}"/>
    <dgm:cxn modelId="{03878585-64A9-44AB-89DA-C39610F7D010}" srcId="{47E61926-C4FD-4B71-826D-0D4EC18C818B}" destId="{91D16D4B-7D3B-4371-94A7-82CF444187AD}" srcOrd="1" destOrd="0" parTransId="{0F44870C-A54E-403C-A7E5-1DC4B18B518E}" sibTransId="{1A83CAB3-9BFA-41EF-B4A4-5E73428C81FE}"/>
    <dgm:cxn modelId="{711DBF86-1E99-4026-A9B9-D288FF0233E3}" srcId="{47E61926-C4FD-4B71-826D-0D4EC18C818B}" destId="{A84241EE-8F49-4B4E-BC34-E70FD49CDD25}" srcOrd="5" destOrd="0" parTransId="{23C32B86-8426-4C4D-8617-2EBFB4497C3F}" sibTransId="{30BE52F9-2D08-40DB-BD32-234C14F3C665}"/>
    <dgm:cxn modelId="{83741D87-477E-4A20-9594-9B07B0B0AB0D}" type="presOf" srcId="{66D9EC42-A799-4D46-A321-62293436E8CE}" destId="{F8B0A3BD-343D-46B1-A8FB-D7B4AC9B1779}" srcOrd="0" destOrd="0" presId="urn:microsoft.com/office/officeart/2005/8/layout/hList2"/>
    <dgm:cxn modelId="{6722ED8A-F86A-4089-93BD-098F4B14AF76}" type="presOf" srcId="{47E61926-C4FD-4B71-826D-0D4EC18C818B}" destId="{3253D0DF-D798-4CDD-9365-40CE99784993}" srcOrd="0" destOrd="0" presId="urn:microsoft.com/office/officeart/2005/8/layout/hList2"/>
    <dgm:cxn modelId="{0A364C8F-DBAC-4FCE-80B7-F829565C6887}" srcId="{47E61926-C4FD-4B71-826D-0D4EC18C818B}" destId="{25C20E68-5510-43CC-8F75-A05BB39AFE79}" srcOrd="8" destOrd="0" parTransId="{3ADE22F7-328F-4719-B8F8-7BD92EAF6B30}" sibTransId="{D13B6AE2-2294-47BE-9044-175FADA3EE03}"/>
    <dgm:cxn modelId="{9902759A-47E2-4514-8E3D-22227D8E4B5F}" srcId="{6902CF97-8BE3-40BE-9AA1-000F36E6C6AE}" destId="{389E8425-21A0-4E57-BB63-8EDC7A4BB746}" srcOrd="0" destOrd="0" parTransId="{F67E0827-DAEE-4E38-916E-D0777BD86E6D}" sibTransId="{F72D7DDF-FEC2-451E-AFE1-600A8EC1A355}"/>
    <dgm:cxn modelId="{F24B739B-AE7A-4334-A7D3-47E34B78A81F}" srcId="{389E8425-21A0-4E57-BB63-8EDC7A4BB746}" destId="{E81C9713-9B11-4448-94FE-B46B51B0C600}" srcOrd="1" destOrd="0" parTransId="{87E1169B-36E6-44D3-8F16-285F6339C421}" sibTransId="{D0D33469-284C-4CFA-A762-8A35CD030118}"/>
    <dgm:cxn modelId="{657AB19B-B04E-4433-87BC-410321AB2A93}" type="presOf" srcId="{030049F0-2C0D-49DF-95DE-23BF17D2DE84}" destId="{F9980B86-83F6-4EA1-8802-874C36207B4C}" srcOrd="0" destOrd="0" presId="urn:microsoft.com/office/officeart/2005/8/layout/hList2"/>
    <dgm:cxn modelId="{692C7A9F-B89E-4E8D-B5DD-A3031AAC0B7C}" type="presOf" srcId="{75BE8627-9FBB-4DCF-A111-D998B229E09D}" destId="{D67BED5F-FA82-4F11-81A8-2944BFFE1E17}" srcOrd="0" destOrd="3" presId="urn:microsoft.com/office/officeart/2005/8/layout/hList2"/>
    <dgm:cxn modelId="{9995DFA0-F260-4404-966D-E270CCA40855}" type="presOf" srcId="{81185132-B35F-4A44-9820-EC99F3C2DFB8}" destId="{F8B0A3BD-343D-46B1-A8FB-D7B4AC9B1779}" srcOrd="0" destOrd="4" presId="urn:microsoft.com/office/officeart/2005/8/layout/hList2"/>
    <dgm:cxn modelId="{FE0D22A7-539A-4039-A1D2-5F33D4BC6316}" srcId="{6902CF97-8BE3-40BE-9AA1-000F36E6C6AE}" destId="{030049F0-2C0D-49DF-95DE-23BF17D2DE84}" srcOrd="2" destOrd="0" parTransId="{BA0E6A43-3726-4829-924A-138E19D8AD90}" sibTransId="{3E80F619-C98B-4B3D-A4FF-A3FF0434869B}"/>
    <dgm:cxn modelId="{E349D7A9-594A-49E9-B6C4-17D64424E31A}" type="presOf" srcId="{7A6C2C62-8922-48A1-B5D8-76C9B177F5F7}" destId="{E6E5FD55-318E-4E45-A66A-734F8C1DD08E}" srcOrd="0" destOrd="8" presId="urn:microsoft.com/office/officeart/2005/8/layout/hList2"/>
    <dgm:cxn modelId="{E2E120AE-C255-4860-AC43-9F07F83E8AC7}" type="presOf" srcId="{389E8425-21A0-4E57-BB63-8EDC7A4BB746}" destId="{2D139807-9E4A-49DB-B171-39780420A2BC}" srcOrd="0" destOrd="0" presId="urn:microsoft.com/office/officeart/2005/8/layout/hList2"/>
    <dgm:cxn modelId="{E3EF22C1-75A9-47FB-B069-9A3C3686D44D}" type="presOf" srcId="{15BD4B06-93A0-4267-973C-FE659C2C727B}" destId="{D67BED5F-FA82-4F11-81A8-2944BFFE1E17}" srcOrd="0" destOrd="2" presId="urn:microsoft.com/office/officeart/2005/8/layout/hList2"/>
    <dgm:cxn modelId="{561357C7-DF22-4670-9BF4-E0426252A9E6}" srcId="{389E8425-21A0-4E57-BB63-8EDC7A4BB746}" destId="{81185132-B35F-4A44-9820-EC99F3C2DFB8}" srcOrd="4" destOrd="0" parTransId="{514F05E7-8379-404F-8310-2FDE595F1C6A}" sibTransId="{DB09EA11-E46B-4F23-98D6-090051C2ED83}"/>
    <dgm:cxn modelId="{BC58ACCC-BDDA-4512-B185-EA2F43B56C86}" srcId="{030049F0-2C0D-49DF-95DE-23BF17D2DE84}" destId="{CDC4BA47-327A-444F-B24E-81481CA15619}" srcOrd="0" destOrd="0" parTransId="{85D070BF-194A-47B7-9CF4-3B798E152FFE}" sibTransId="{F6426463-D3A5-4A63-8D1B-F1CB3EAA8122}"/>
    <dgm:cxn modelId="{75004CDA-BEC9-4AF8-A00F-68716ED1C50B}" type="presOf" srcId="{A84241EE-8F49-4B4E-BC34-E70FD49CDD25}" destId="{D67BED5F-FA82-4F11-81A8-2944BFFE1E17}" srcOrd="0" destOrd="5" presId="urn:microsoft.com/office/officeart/2005/8/layout/hList2"/>
    <dgm:cxn modelId="{878D87DA-5100-4B94-85ED-76879DBC4C99}" srcId="{6902CF97-8BE3-40BE-9AA1-000F36E6C6AE}" destId="{47E61926-C4FD-4B71-826D-0D4EC18C818B}" srcOrd="1" destOrd="0" parTransId="{32E805F5-DCB3-4D91-9C9E-7593E31B4E4B}" sibTransId="{DE1502D7-5C7B-4BC6-B497-0C770205A727}"/>
    <dgm:cxn modelId="{0326A2DD-8F75-4130-8B0D-A6EDE56519C2}" type="presOf" srcId="{DA8CE6AD-391A-4482-9089-7FCE928430D0}" destId="{D67BED5F-FA82-4F11-81A8-2944BFFE1E17}" srcOrd="0" destOrd="6" presId="urn:microsoft.com/office/officeart/2005/8/layout/hList2"/>
    <dgm:cxn modelId="{3E2B8CDF-FD24-4532-9684-C80095E25597}" srcId="{47E61926-C4FD-4B71-826D-0D4EC18C818B}" destId="{DA8CE6AD-391A-4482-9089-7FCE928430D0}" srcOrd="6" destOrd="0" parTransId="{6CB82648-E4FE-4A43-952D-4E2431447A7F}" sibTransId="{0E305F7B-AE5C-4FF3-8BFD-885AD9E0A027}"/>
    <dgm:cxn modelId="{299E55E7-B33F-48AC-BDF4-59039F4CAFB2}" type="presOf" srcId="{301E19D1-8E64-492C-BDA6-852CC89AF0A6}" destId="{E6E5FD55-318E-4E45-A66A-734F8C1DD08E}" srcOrd="0" destOrd="3" presId="urn:microsoft.com/office/officeart/2005/8/layout/hList2"/>
    <dgm:cxn modelId="{39ED19E8-71D7-4AC4-93FA-0ABF89DCE558}" srcId="{030049F0-2C0D-49DF-95DE-23BF17D2DE84}" destId="{0E736596-69D1-4319-A5E3-385157126AA6}" srcOrd="2" destOrd="0" parTransId="{94DD1D09-51F2-49FE-84BC-11CBC3145809}" sibTransId="{DDB699C9-A8F4-44EC-9086-F464A9117989}"/>
    <dgm:cxn modelId="{576AC9EB-D852-4A00-B3A3-55CAF083A41C}" type="presOf" srcId="{B946A72A-080B-4023-BB9C-54F13CE3A05A}" destId="{E6E5FD55-318E-4E45-A66A-734F8C1DD08E}" srcOrd="0" destOrd="9" presId="urn:microsoft.com/office/officeart/2005/8/layout/hList2"/>
    <dgm:cxn modelId="{382699F4-88BA-4042-8E43-EC3B5C272EEF}" srcId="{47E61926-C4FD-4B71-826D-0D4EC18C818B}" destId="{3FE54220-85C5-463F-B2F4-01A87B85C368}" srcOrd="4" destOrd="0" parTransId="{3F6412AF-AC10-4554-959E-46FBE8CBBA53}" sibTransId="{6EB770AF-24D6-47D6-B0AB-2B094F1D9F68}"/>
    <dgm:cxn modelId="{437867F5-95B2-4DE2-B3D7-A00E6A9EA748}" srcId="{030049F0-2C0D-49DF-95DE-23BF17D2DE84}" destId="{4E3B19F8-09F0-490B-8626-4D627474CD1D}" srcOrd="6" destOrd="0" parTransId="{E51D13E7-2AE3-4F12-8A77-0B1BA7F67E0D}" sibTransId="{14B40704-4201-4710-9D08-3E530691A362}"/>
    <dgm:cxn modelId="{920258F6-C5F9-4365-9D0C-0ED53EFDEE4F}" type="presOf" srcId="{8EC2879C-A4D4-47E5-9359-495E00FBA81A}" destId="{F8B0A3BD-343D-46B1-A8FB-D7B4AC9B1779}" srcOrd="0" destOrd="5" presId="urn:microsoft.com/office/officeart/2005/8/layout/hList2"/>
    <dgm:cxn modelId="{19F6B3F6-D855-4525-928A-5859DF359702}" type="presOf" srcId="{4A3C8F44-DFD7-48A8-BC3F-9FD376BCC95C}" destId="{E6E5FD55-318E-4E45-A66A-734F8C1DD08E}" srcOrd="0" destOrd="4" presId="urn:microsoft.com/office/officeart/2005/8/layout/hList2"/>
    <dgm:cxn modelId="{E1958EF9-5EFC-4597-A490-AE4EA1C2BB07}" type="presOf" srcId="{25C20E68-5510-43CC-8F75-A05BB39AFE79}" destId="{D67BED5F-FA82-4F11-81A8-2944BFFE1E17}" srcOrd="0" destOrd="8" presId="urn:microsoft.com/office/officeart/2005/8/layout/hList2"/>
    <dgm:cxn modelId="{074589F9-61DF-4C9C-9EA1-B1E2DED1C9F9}" type="presParOf" srcId="{E589F491-EE3A-4BFF-A00C-3C9E86C823C8}" destId="{08C52C8E-DB1E-416B-A691-25BDC3A652D0}" srcOrd="0" destOrd="0" presId="urn:microsoft.com/office/officeart/2005/8/layout/hList2"/>
    <dgm:cxn modelId="{B92A254F-C4D2-47F8-8D07-36FE744389D5}" type="presParOf" srcId="{08C52C8E-DB1E-416B-A691-25BDC3A652D0}" destId="{418FF151-C118-4D6E-BBD6-9965C1B8F8CA}" srcOrd="0" destOrd="0" presId="urn:microsoft.com/office/officeart/2005/8/layout/hList2"/>
    <dgm:cxn modelId="{CB08041A-36C7-45F2-AFDC-2D507C081B89}" type="presParOf" srcId="{08C52C8E-DB1E-416B-A691-25BDC3A652D0}" destId="{F8B0A3BD-343D-46B1-A8FB-D7B4AC9B1779}" srcOrd="1" destOrd="0" presId="urn:microsoft.com/office/officeart/2005/8/layout/hList2"/>
    <dgm:cxn modelId="{48A403CA-9C73-4AD0-A16C-BAF26E87E604}" type="presParOf" srcId="{08C52C8E-DB1E-416B-A691-25BDC3A652D0}" destId="{2D139807-9E4A-49DB-B171-39780420A2BC}" srcOrd="2" destOrd="0" presId="urn:microsoft.com/office/officeart/2005/8/layout/hList2"/>
    <dgm:cxn modelId="{D2BD5FDA-6B8D-4A4F-AF9B-C0F329D1282B}" type="presParOf" srcId="{E589F491-EE3A-4BFF-A00C-3C9E86C823C8}" destId="{47DC63C3-7600-420E-B2D8-629ECD803598}" srcOrd="1" destOrd="0" presId="urn:microsoft.com/office/officeart/2005/8/layout/hList2"/>
    <dgm:cxn modelId="{314A33AA-F83D-459C-BD81-4CD565EEBCE0}" type="presParOf" srcId="{E589F491-EE3A-4BFF-A00C-3C9E86C823C8}" destId="{F1A3C358-88DD-4755-8FE9-8C820A1B5639}" srcOrd="2" destOrd="0" presId="urn:microsoft.com/office/officeart/2005/8/layout/hList2"/>
    <dgm:cxn modelId="{286F93E1-2D5F-4D6E-9775-55D826F624C0}" type="presParOf" srcId="{F1A3C358-88DD-4755-8FE9-8C820A1B5639}" destId="{0C7A28F0-C2CE-42D5-B887-B0140EA5737E}" srcOrd="0" destOrd="0" presId="urn:microsoft.com/office/officeart/2005/8/layout/hList2"/>
    <dgm:cxn modelId="{C4E74CE5-6591-40D8-8C5C-3310675E94E6}" type="presParOf" srcId="{F1A3C358-88DD-4755-8FE9-8C820A1B5639}" destId="{D67BED5F-FA82-4F11-81A8-2944BFFE1E17}" srcOrd="1" destOrd="0" presId="urn:microsoft.com/office/officeart/2005/8/layout/hList2"/>
    <dgm:cxn modelId="{12C14249-999C-4566-9523-054DD23420C9}" type="presParOf" srcId="{F1A3C358-88DD-4755-8FE9-8C820A1B5639}" destId="{3253D0DF-D798-4CDD-9365-40CE99784993}" srcOrd="2" destOrd="0" presId="urn:microsoft.com/office/officeart/2005/8/layout/hList2"/>
    <dgm:cxn modelId="{8E8D6D93-64E0-4E53-8A5C-5B030ED9D166}" type="presParOf" srcId="{E589F491-EE3A-4BFF-A00C-3C9E86C823C8}" destId="{E6E1ED8C-D0DA-4B07-8C9F-7715EE1531C9}" srcOrd="3" destOrd="0" presId="urn:microsoft.com/office/officeart/2005/8/layout/hList2"/>
    <dgm:cxn modelId="{DEC6C350-B37A-4139-98FE-EE7EA41CFC77}" type="presParOf" srcId="{E589F491-EE3A-4BFF-A00C-3C9E86C823C8}" destId="{3B823A5A-B57A-43FF-AAA3-05C7DF999910}" srcOrd="4" destOrd="0" presId="urn:microsoft.com/office/officeart/2005/8/layout/hList2"/>
    <dgm:cxn modelId="{A7599137-798A-405C-BC3F-EACA14BC44B7}" type="presParOf" srcId="{3B823A5A-B57A-43FF-AAA3-05C7DF999910}" destId="{06A3C1ED-9A5A-4558-8E7D-44923CDD4243}" srcOrd="0" destOrd="0" presId="urn:microsoft.com/office/officeart/2005/8/layout/hList2"/>
    <dgm:cxn modelId="{DEAC2F93-1340-40C9-B94F-2E8AB573E97B}" type="presParOf" srcId="{3B823A5A-B57A-43FF-AAA3-05C7DF999910}" destId="{E6E5FD55-318E-4E45-A66A-734F8C1DD08E}" srcOrd="1" destOrd="0" presId="urn:microsoft.com/office/officeart/2005/8/layout/hList2"/>
    <dgm:cxn modelId="{299CF5E3-2FC6-430D-87CA-69315A7E365D}" type="presParOf" srcId="{3B823A5A-B57A-43FF-AAA3-05C7DF999910}" destId="{F9980B86-83F6-4EA1-8802-874C36207B4C}" srcOrd="2" destOrd="0" presId="urn:microsoft.com/office/officeart/2005/8/layout/h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ACB881E-ADF2-4E02-A1DC-401B655D0D95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6B2FA63-63D8-4300-A3E3-F84C65EA2123}">
      <dgm:prSet phldrT="[Text]"/>
      <dgm:spPr>
        <a:solidFill>
          <a:srgbClr val="00AEEF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Air Sealing</a:t>
          </a:r>
        </a:p>
      </dgm:t>
    </dgm:pt>
    <dgm:pt modelId="{98745C39-CD17-4546-A93F-7F0EC3A17598}" type="parTrans" cxnId="{4D55111D-70B4-4C54-992D-F3F0B95B7611}">
      <dgm:prSet/>
      <dgm:spPr/>
      <dgm:t>
        <a:bodyPr/>
        <a:lstStyle/>
        <a:p>
          <a:endParaRPr lang="en-US"/>
        </a:p>
      </dgm:t>
    </dgm:pt>
    <dgm:pt modelId="{1428926B-5070-40E1-83AB-BFE4D94C2953}" type="sibTrans" cxnId="{4D55111D-70B4-4C54-992D-F3F0B95B7611}">
      <dgm:prSet/>
      <dgm:spPr/>
      <dgm:t>
        <a:bodyPr/>
        <a:lstStyle/>
        <a:p>
          <a:endParaRPr lang="en-US"/>
        </a:p>
      </dgm:t>
    </dgm:pt>
    <dgm:pt modelId="{AA4EAEE5-35B2-4D15-90F7-FCFC4EC106EF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Insulation</a:t>
          </a:r>
        </a:p>
      </dgm:t>
    </dgm:pt>
    <dgm:pt modelId="{07D212C7-ECAB-4EF9-8400-E2AF13A7DC4A}" type="parTrans" cxnId="{110F08DE-58B1-4A0F-9340-A92B22325476}">
      <dgm:prSet/>
      <dgm:spPr/>
      <dgm:t>
        <a:bodyPr/>
        <a:lstStyle/>
        <a:p>
          <a:endParaRPr lang="en-US"/>
        </a:p>
      </dgm:t>
    </dgm:pt>
    <dgm:pt modelId="{8EDCD032-B970-49D8-993D-19A7FD7201BB}" type="sibTrans" cxnId="{110F08DE-58B1-4A0F-9340-A92B22325476}">
      <dgm:prSet/>
      <dgm:spPr/>
      <dgm:t>
        <a:bodyPr/>
        <a:lstStyle/>
        <a:p>
          <a:endParaRPr lang="en-US"/>
        </a:p>
      </dgm:t>
    </dgm:pt>
    <dgm:pt modelId="{1D1714B3-1000-464A-A2DC-DC72BAFC721A}">
      <dgm:prSet/>
      <dgm:spPr>
        <a:solidFill>
          <a:srgbClr val="008000"/>
        </a:solidFill>
      </dgm:spPr>
      <dgm:t>
        <a:bodyPr/>
        <a:lstStyle/>
        <a:p>
          <a:pPr>
            <a:lnSpc>
              <a:spcPct val="100000"/>
            </a:lnSpc>
            <a:spcAft>
              <a:spcPts val="1200"/>
            </a:spcAft>
          </a:pPr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Triple-Pane Windows</a:t>
          </a:r>
        </a:p>
      </dgm:t>
    </dgm:pt>
    <dgm:pt modelId="{219CCD0A-EFDC-4771-98E2-CD5B431B991F}" type="parTrans" cxnId="{2F597230-AD0F-4A1A-A16B-FEC23E747797}">
      <dgm:prSet/>
      <dgm:spPr/>
      <dgm:t>
        <a:bodyPr/>
        <a:lstStyle/>
        <a:p>
          <a:endParaRPr lang="en-US"/>
        </a:p>
      </dgm:t>
    </dgm:pt>
    <dgm:pt modelId="{AFD83533-73C0-4BC6-8646-A583E15F8CFA}" type="sibTrans" cxnId="{2F597230-AD0F-4A1A-A16B-FEC23E747797}">
      <dgm:prSet/>
      <dgm:spPr/>
      <dgm:t>
        <a:bodyPr/>
        <a:lstStyle/>
        <a:p>
          <a:endParaRPr lang="en-US"/>
        </a:p>
      </dgm:t>
    </dgm:pt>
    <dgm:pt modelId="{DEBFE2D8-5A10-4A97-8530-C36FBC2804F4}" type="pres">
      <dgm:prSet presAssocID="{0ACB881E-ADF2-4E02-A1DC-401B655D0D95}" presName="Name0" presStyleCnt="0">
        <dgm:presLayoutVars>
          <dgm:dir/>
          <dgm:resizeHandles val="exact"/>
        </dgm:presLayoutVars>
      </dgm:prSet>
      <dgm:spPr/>
    </dgm:pt>
    <dgm:pt modelId="{FD348875-2BDC-4CB6-A73E-3C6E48E6C91F}" type="pres">
      <dgm:prSet presAssocID="{0ACB881E-ADF2-4E02-A1DC-401B655D0D95}" presName="fgShape" presStyleLbl="fgShp" presStyleIdx="0" presStyleCnt="1"/>
      <dgm:spPr>
        <a:solidFill>
          <a:schemeClr val="accent6"/>
        </a:solidFill>
      </dgm:spPr>
    </dgm:pt>
    <dgm:pt modelId="{C77F260C-A62F-4086-8050-31CDC37BA43A}" type="pres">
      <dgm:prSet presAssocID="{0ACB881E-ADF2-4E02-A1DC-401B655D0D95}" presName="linComp" presStyleCnt="0"/>
      <dgm:spPr/>
    </dgm:pt>
    <dgm:pt modelId="{377E38E0-B869-449C-8061-5BFFD671BE1C}" type="pres">
      <dgm:prSet presAssocID="{96B2FA63-63D8-4300-A3E3-F84C65EA2123}" presName="compNode" presStyleCnt="0"/>
      <dgm:spPr/>
    </dgm:pt>
    <dgm:pt modelId="{B2F1D4A3-C9B4-446C-B476-45E17241B01F}" type="pres">
      <dgm:prSet presAssocID="{96B2FA63-63D8-4300-A3E3-F84C65EA2123}" presName="bkgdShape" presStyleLbl="node1" presStyleIdx="0" presStyleCnt="3"/>
      <dgm:spPr/>
    </dgm:pt>
    <dgm:pt modelId="{7B33FB36-5C7B-462F-BA84-E15098A4A1FE}" type="pres">
      <dgm:prSet presAssocID="{96B2FA63-63D8-4300-A3E3-F84C65EA2123}" presName="nodeTx" presStyleLbl="node1" presStyleIdx="0" presStyleCnt="3">
        <dgm:presLayoutVars>
          <dgm:bulletEnabled val="1"/>
        </dgm:presLayoutVars>
      </dgm:prSet>
      <dgm:spPr/>
    </dgm:pt>
    <dgm:pt modelId="{1CD05B64-91AF-489D-A53B-3F02180D8B67}" type="pres">
      <dgm:prSet presAssocID="{96B2FA63-63D8-4300-A3E3-F84C65EA2123}" presName="invisiNode" presStyleLbl="node1" presStyleIdx="0" presStyleCnt="3"/>
      <dgm:spPr/>
    </dgm:pt>
    <dgm:pt modelId="{5F7775F9-0CB3-432F-A9AC-479DE11BF0EB}" type="pres">
      <dgm:prSet presAssocID="{96B2FA63-63D8-4300-A3E3-F84C65EA2123}" presName="imagNode" presStyleLbl="fgImgPlace1" presStyleIdx="0" presStyleCnt="3"/>
      <dgm:spPr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</dgm:spPr>
    </dgm:pt>
    <dgm:pt modelId="{F4962E08-69F3-4CB1-BE64-0F8B91C2A668}" type="pres">
      <dgm:prSet presAssocID="{1428926B-5070-40E1-83AB-BFE4D94C2953}" presName="sibTrans" presStyleLbl="sibTrans2D1" presStyleIdx="0" presStyleCnt="0"/>
      <dgm:spPr/>
    </dgm:pt>
    <dgm:pt modelId="{93A56285-842F-4B2F-9C52-B2052E2A6592}" type="pres">
      <dgm:prSet presAssocID="{AA4EAEE5-35B2-4D15-90F7-FCFC4EC106EF}" presName="compNode" presStyleCnt="0"/>
      <dgm:spPr/>
    </dgm:pt>
    <dgm:pt modelId="{D9E1807F-9D30-40C4-87A2-CAE66B106543}" type="pres">
      <dgm:prSet presAssocID="{AA4EAEE5-35B2-4D15-90F7-FCFC4EC106EF}" presName="bkgdShape" presStyleLbl="node1" presStyleIdx="1" presStyleCnt="3"/>
      <dgm:spPr/>
    </dgm:pt>
    <dgm:pt modelId="{B9041DEC-6A6C-4EFC-8CCE-ED73FF4307A7}" type="pres">
      <dgm:prSet presAssocID="{AA4EAEE5-35B2-4D15-90F7-FCFC4EC106EF}" presName="nodeTx" presStyleLbl="node1" presStyleIdx="1" presStyleCnt="3">
        <dgm:presLayoutVars>
          <dgm:bulletEnabled val="1"/>
        </dgm:presLayoutVars>
      </dgm:prSet>
      <dgm:spPr/>
    </dgm:pt>
    <dgm:pt modelId="{3F921FD3-4D6C-433A-8200-686952BEF0A7}" type="pres">
      <dgm:prSet presAssocID="{AA4EAEE5-35B2-4D15-90F7-FCFC4EC106EF}" presName="invisiNode" presStyleLbl="node1" presStyleIdx="1" presStyleCnt="3"/>
      <dgm:spPr/>
    </dgm:pt>
    <dgm:pt modelId="{FE691E94-4D05-4BAD-BF05-29FFA195745E}" type="pres">
      <dgm:prSet presAssocID="{AA4EAEE5-35B2-4D15-90F7-FCFC4EC106EF}" presName="imagNode" presStyleLbl="fgImgPlace1" presStyleIdx="1" presStyleCnt="3"/>
      <dgm:spPr>
        <a:blipFill rotWithShape="1">
          <a:blip xmlns:r="http://schemas.openxmlformats.org/officeDocument/2006/relationships" r:embed="rId2"/>
          <a:srcRect/>
          <a:stretch>
            <a:fillRect/>
          </a:stretch>
        </a:blipFill>
      </dgm:spPr>
    </dgm:pt>
    <dgm:pt modelId="{D6396A56-6B7E-4008-9C54-822FECAB5549}" type="pres">
      <dgm:prSet presAssocID="{8EDCD032-B970-49D8-993D-19A7FD7201BB}" presName="sibTrans" presStyleLbl="sibTrans2D1" presStyleIdx="0" presStyleCnt="0"/>
      <dgm:spPr/>
    </dgm:pt>
    <dgm:pt modelId="{229F4FEF-C292-4BCB-B709-7BCEBC6AF64F}" type="pres">
      <dgm:prSet presAssocID="{1D1714B3-1000-464A-A2DC-DC72BAFC721A}" presName="compNode" presStyleCnt="0"/>
      <dgm:spPr/>
    </dgm:pt>
    <dgm:pt modelId="{CB9A72E2-CB27-45AB-8EF4-520510ED92E2}" type="pres">
      <dgm:prSet presAssocID="{1D1714B3-1000-464A-A2DC-DC72BAFC721A}" presName="bkgdShape" presStyleLbl="node1" presStyleIdx="2" presStyleCnt="3"/>
      <dgm:spPr/>
    </dgm:pt>
    <dgm:pt modelId="{4A1E3647-6C4C-46A8-9E11-F79DC0FA896B}" type="pres">
      <dgm:prSet presAssocID="{1D1714B3-1000-464A-A2DC-DC72BAFC721A}" presName="nodeTx" presStyleLbl="node1" presStyleIdx="2" presStyleCnt="3">
        <dgm:presLayoutVars>
          <dgm:bulletEnabled val="1"/>
        </dgm:presLayoutVars>
      </dgm:prSet>
      <dgm:spPr/>
    </dgm:pt>
    <dgm:pt modelId="{37BAD11F-50DB-4671-974C-41CEE88C19F3}" type="pres">
      <dgm:prSet presAssocID="{1D1714B3-1000-464A-A2DC-DC72BAFC721A}" presName="invisiNode" presStyleLbl="node1" presStyleIdx="2" presStyleCnt="3"/>
      <dgm:spPr/>
    </dgm:pt>
    <dgm:pt modelId="{0679C211-18B9-4F60-9EDE-8E2883C7F3B8}" type="pres">
      <dgm:prSet presAssocID="{1D1714B3-1000-464A-A2DC-DC72BAFC721A}" presName="imagNode" presStyleLbl="fgImgPlace1" presStyleIdx="2" presStyleCnt="3"/>
      <dgm:spPr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DA964F0A-06E5-4DD5-9402-3CBCFE037B05}" type="presOf" srcId="{AA4EAEE5-35B2-4D15-90F7-FCFC4EC106EF}" destId="{B9041DEC-6A6C-4EFC-8CCE-ED73FF4307A7}" srcOrd="1" destOrd="0" presId="urn:microsoft.com/office/officeart/2005/8/layout/hList7"/>
    <dgm:cxn modelId="{4D55111D-70B4-4C54-992D-F3F0B95B7611}" srcId="{0ACB881E-ADF2-4E02-A1DC-401B655D0D95}" destId="{96B2FA63-63D8-4300-A3E3-F84C65EA2123}" srcOrd="0" destOrd="0" parTransId="{98745C39-CD17-4546-A93F-7F0EC3A17598}" sibTransId="{1428926B-5070-40E1-83AB-BFE4D94C2953}"/>
    <dgm:cxn modelId="{2F597230-AD0F-4A1A-A16B-FEC23E747797}" srcId="{0ACB881E-ADF2-4E02-A1DC-401B655D0D95}" destId="{1D1714B3-1000-464A-A2DC-DC72BAFC721A}" srcOrd="2" destOrd="0" parTransId="{219CCD0A-EFDC-4771-98E2-CD5B431B991F}" sibTransId="{AFD83533-73C0-4BC6-8646-A583E15F8CFA}"/>
    <dgm:cxn modelId="{B53AD731-E461-4EA4-85B0-CD27FB3491C5}" type="presOf" srcId="{8EDCD032-B970-49D8-993D-19A7FD7201BB}" destId="{D6396A56-6B7E-4008-9C54-822FECAB5549}" srcOrd="0" destOrd="0" presId="urn:microsoft.com/office/officeart/2005/8/layout/hList7"/>
    <dgm:cxn modelId="{363AAF7C-0E8F-407C-A902-C0E4A0D3572D}" type="presOf" srcId="{96B2FA63-63D8-4300-A3E3-F84C65EA2123}" destId="{7B33FB36-5C7B-462F-BA84-E15098A4A1FE}" srcOrd="1" destOrd="0" presId="urn:microsoft.com/office/officeart/2005/8/layout/hList7"/>
    <dgm:cxn modelId="{38F6B0AA-9F77-4485-9D71-BE5365762077}" type="presOf" srcId="{1428926B-5070-40E1-83AB-BFE4D94C2953}" destId="{F4962E08-69F3-4CB1-BE64-0F8B91C2A668}" srcOrd="0" destOrd="0" presId="urn:microsoft.com/office/officeart/2005/8/layout/hList7"/>
    <dgm:cxn modelId="{8EE150B2-BBD2-436C-A848-DB57FE212453}" type="presOf" srcId="{96B2FA63-63D8-4300-A3E3-F84C65EA2123}" destId="{B2F1D4A3-C9B4-446C-B476-45E17241B01F}" srcOrd="0" destOrd="0" presId="urn:microsoft.com/office/officeart/2005/8/layout/hList7"/>
    <dgm:cxn modelId="{A7DDABBD-77BF-4919-8C99-3A5CB423A1DC}" type="presOf" srcId="{1D1714B3-1000-464A-A2DC-DC72BAFC721A}" destId="{4A1E3647-6C4C-46A8-9E11-F79DC0FA896B}" srcOrd="1" destOrd="0" presId="urn:microsoft.com/office/officeart/2005/8/layout/hList7"/>
    <dgm:cxn modelId="{65C72DD8-B676-4EAB-AFCB-5F47F9084276}" type="presOf" srcId="{1D1714B3-1000-464A-A2DC-DC72BAFC721A}" destId="{CB9A72E2-CB27-45AB-8EF4-520510ED92E2}" srcOrd="0" destOrd="0" presId="urn:microsoft.com/office/officeart/2005/8/layout/hList7"/>
    <dgm:cxn modelId="{110F08DE-58B1-4A0F-9340-A92B22325476}" srcId="{0ACB881E-ADF2-4E02-A1DC-401B655D0D95}" destId="{AA4EAEE5-35B2-4D15-90F7-FCFC4EC106EF}" srcOrd="1" destOrd="0" parTransId="{07D212C7-ECAB-4EF9-8400-E2AF13A7DC4A}" sibTransId="{8EDCD032-B970-49D8-993D-19A7FD7201BB}"/>
    <dgm:cxn modelId="{F643C2E5-16A1-4689-B65C-5873ECAE7D08}" type="presOf" srcId="{AA4EAEE5-35B2-4D15-90F7-FCFC4EC106EF}" destId="{D9E1807F-9D30-40C4-87A2-CAE66B106543}" srcOrd="0" destOrd="0" presId="urn:microsoft.com/office/officeart/2005/8/layout/hList7"/>
    <dgm:cxn modelId="{716E75F6-7DE7-40A3-959A-1449E531B5E7}" type="presOf" srcId="{0ACB881E-ADF2-4E02-A1DC-401B655D0D95}" destId="{DEBFE2D8-5A10-4A97-8530-C36FBC2804F4}" srcOrd="0" destOrd="0" presId="urn:microsoft.com/office/officeart/2005/8/layout/hList7"/>
    <dgm:cxn modelId="{790B3FEC-0DF7-46A2-886C-63A47C32F4BD}" type="presParOf" srcId="{DEBFE2D8-5A10-4A97-8530-C36FBC2804F4}" destId="{FD348875-2BDC-4CB6-A73E-3C6E48E6C91F}" srcOrd="0" destOrd="0" presId="urn:microsoft.com/office/officeart/2005/8/layout/hList7"/>
    <dgm:cxn modelId="{13EBD837-146C-4448-947C-6C856C3379CF}" type="presParOf" srcId="{DEBFE2D8-5A10-4A97-8530-C36FBC2804F4}" destId="{C77F260C-A62F-4086-8050-31CDC37BA43A}" srcOrd="1" destOrd="0" presId="urn:microsoft.com/office/officeart/2005/8/layout/hList7"/>
    <dgm:cxn modelId="{C868FDE5-33DC-49DE-BE42-589A2446F004}" type="presParOf" srcId="{C77F260C-A62F-4086-8050-31CDC37BA43A}" destId="{377E38E0-B869-449C-8061-5BFFD671BE1C}" srcOrd="0" destOrd="0" presId="urn:microsoft.com/office/officeart/2005/8/layout/hList7"/>
    <dgm:cxn modelId="{170F73B1-384A-41A3-AD65-84D3C4B8CCB6}" type="presParOf" srcId="{377E38E0-B869-449C-8061-5BFFD671BE1C}" destId="{B2F1D4A3-C9B4-446C-B476-45E17241B01F}" srcOrd="0" destOrd="0" presId="urn:microsoft.com/office/officeart/2005/8/layout/hList7"/>
    <dgm:cxn modelId="{C875889B-498E-4253-882D-B3120B26B8DA}" type="presParOf" srcId="{377E38E0-B869-449C-8061-5BFFD671BE1C}" destId="{7B33FB36-5C7B-462F-BA84-E15098A4A1FE}" srcOrd="1" destOrd="0" presId="urn:microsoft.com/office/officeart/2005/8/layout/hList7"/>
    <dgm:cxn modelId="{E1339D5D-0E98-43A7-91CF-35193D295024}" type="presParOf" srcId="{377E38E0-B869-449C-8061-5BFFD671BE1C}" destId="{1CD05B64-91AF-489D-A53B-3F02180D8B67}" srcOrd="2" destOrd="0" presId="urn:microsoft.com/office/officeart/2005/8/layout/hList7"/>
    <dgm:cxn modelId="{58B7F091-D0F9-4565-9699-EBD700E40E84}" type="presParOf" srcId="{377E38E0-B869-449C-8061-5BFFD671BE1C}" destId="{5F7775F9-0CB3-432F-A9AC-479DE11BF0EB}" srcOrd="3" destOrd="0" presId="urn:microsoft.com/office/officeart/2005/8/layout/hList7"/>
    <dgm:cxn modelId="{96EBA839-9F5C-43DC-98C4-CCAB5B47AE02}" type="presParOf" srcId="{C77F260C-A62F-4086-8050-31CDC37BA43A}" destId="{F4962E08-69F3-4CB1-BE64-0F8B91C2A668}" srcOrd="1" destOrd="0" presId="urn:microsoft.com/office/officeart/2005/8/layout/hList7"/>
    <dgm:cxn modelId="{376E89E0-04B2-4068-A486-A920CA0BB11E}" type="presParOf" srcId="{C77F260C-A62F-4086-8050-31CDC37BA43A}" destId="{93A56285-842F-4B2F-9C52-B2052E2A6592}" srcOrd="2" destOrd="0" presId="urn:microsoft.com/office/officeart/2005/8/layout/hList7"/>
    <dgm:cxn modelId="{EE6D66E3-D605-4D52-ACC0-6A861A991B6B}" type="presParOf" srcId="{93A56285-842F-4B2F-9C52-B2052E2A6592}" destId="{D9E1807F-9D30-40C4-87A2-CAE66B106543}" srcOrd="0" destOrd="0" presId="urn:microsoft.com/office/officeart/2005/8/layout/hList7"/>
    <dgm:cxn modelId="{B359E711-DA2B-40F2-B900-C9C432083840}" type="presParOf" srcId="{93A56285-842F-4B2F-9C52-B2052E2A6592}" destId="{B9041DEC-6A6C-4EFC-8CCE-ED73FF4307A7}" srcOrd="1" destOrd="0" presId="urn:microsoft.com/office/officeart/2005/8/layout/hList7"/>
    <dgm:cxn modelId="{540E5E25-42F8-40DB-9D4E-ED47E9D4A083}" type="presParOf" srcId="{93A56285-842F-4B2F-9C52-B2052E2A6592}" destId="{3F921FD3-4D6C-433A-8200-686952BEF0A7}" srcOrd="2" destOrd="0" presId="urn:microsoft.com/office/officeart/2005/8/layout/hList7"/>
    <dgm:cxn modelId="{CDCD1C99-68B2-4724-92F5-B10157781F74}" type="presParOf" srcId="{93A56285-842F-4B2F-9C52-B2052E2A6592}" destId="{FE691E94-4D05-4BAD-BF05-29FFA195745E}" srcOrd="3" destOrd="0" presId="urn:microsoft.com/office/officeart/2005/8/layout/hList7"/>
    <dgm:cxn modelId="{5CAA1915-A356-4AE5-B92B-E74E0DB955A2}" type="presParOf" srcId="{C77F260C-A62F-4086-8050-31CDC37BA43A}" destId="{D6396A56-6B7E-4008-9C54-822FECAB5549}" srcOrd="3" destOrd="0" presId="urn:microsoft.com/office/officeart/2005/8/layout/hList7"/>
    <dgm:cxn modelId="{71519A67-561A-43ED-972C-B9871D25B6FA}" type="presParOf" srcId="{C77F260C-A62F-4086-8050-31CDC37BA43A}" destId="{229F4FEF-C292-4BCB-B709-7BCEBC6AF64F}" srcOrd="4" destOrd="0" presId="urn:microsoft.com/office/officeart/2005/8/layout/hList7"/>
    <dgm:cxn modelId="{4FF79544-AD24-45D9-99E9-B6B56AA121F9}" type="presParOf" srcId="{229F4FEF-C292-4BCB-B709-7BCEBC6AF64F}" destId="{CB9A72E2-CB27-45AB-8EF4-520510ED92E2}" srcOrd="0" destOrd="0" presId="urn:microsoft.com/office/officeart/2005/8/layout/hList7"/>
    <dgm:cxn modelId="{6A137348-510B-4AEC-A0C7-3B3950494F22}" type="presParOf" srcId="{229F4FEF-C292-4BCB-B709-7BCEBC6AF64F}" destId="{4A1E3647-6C4C-46A8-9E11-F79DC0FA896B}" srcOrd="1" destOrd="0" presId="urn:microsoft.com/office/officeart/2005/8/layout/hList7"/>
    <dgm:cxn modelId="{CA643EDD-99C8-4E6E-A3AF-34F2E409CD57}" type="presParOf" srcId="{229F4FEF-C292-4BCB-B709-7BCEBC6AF64F}" destId="{37BAD11F-50DB-4671-974C-41CEE88C19F3}" srcOrd="2" destOrd="0" presId="urn:microsoft.com/office/officeart/2005/8/layout/hList7"/>
    <dgm:cxn modelId="{5BC33B30-EC50-45E7-8ACE-9488CCFFA3DD}" type="presParOf" srcId="{229F4FEF-C292-4BCB-B709-7BCEBC6AF64F}" destId="{0679C211-18B9-4F60-9EDE-8E2883C7F3B8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1A308F-EA6D-48DF-AB72-04FF43B60F17}" type="doc">
      <dgm:prSet loTypeId="urn:microsoft.com/office/officeart/2011/layout/HexagonRadial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63839A2-C052-4A8E-9A42-4BE6A19C4BD7}">
      <dgm:prSet phldrT="[Text]"/>
      <dgm:spPr>
        <a:solidFill>
          <a:schemeClr val="tx1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High Efficiency Equipment &amp; Installation</a:t>
          </a:r>
        </a:p>
      </dgm:t>
    </dgm:pt>
    <dgm:pt modelId="{6946BCCF-5D49-4968-B45B-25D06A5C6E82}" type="parTrans" cxnId="{9D2961D3-12DE-4298-BEB6-43CE3BAD973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52AF32-82BD-4AB9-B83A-DECF391883C8}" type="sibTrans" cxnId="{9D2961D3-12DE-4298-BEB6-43CE3BAD973D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3E1971B-D8EE-44D9-ADED-D475460B5868}">
      <dgm:prSet phldrT="[Text]"/>
      <dgm:spPr>
        <a:solidFill>
          <a:srgbClr val="00800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LED Lighting</a:t>
          </a:r>
        </a:p>
      </dgm:t>
    </dgm:pt>
    <dgm:pt modelId="{E39F3039-7EEC-4B27-AA14-15B045C3259C}" type="parTrans" cxnId="{C3A790FD-2C78-4221-8376-CB3584E0EC7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B9714C9-B63D-4C6D-80C9-7A48798D53ED}" type="sibTrans" cxnId="{C3A790FD-2C78-4221-8376-CB3584E0EC73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7CC284-AF6F-40DF-B4D4-26585CBEE705}">
      <dgm:prSet phldrT="[Text]"/>
      <dgm:spPr>
        <a:solidFill>
          <a:srgbClr val="00AEEF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High Efficiency HVAC</a:t>
          </a:r>
          <a:endParaRPr lang="en-US" b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7D06880-A325-49EE-A8FE-08287C1E78C6}" type="parTrans" cxnId="{333A7C17-11DE-4289-A053-3C15A3C1AB1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09497C-FD28-40B4-8FC3-311FBBF8067D}" type="sibTrans" cxnId="{333A7C17-11DE-4289-A053-3C15A3C1AB10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E96E79E-FB8B-4ABD-9FC4-99F6C7689369}">
      <dgm:prSet phldrT="[Text]"/>
      <dgm:spPr>
        <a:solidFill>
          <a:schemeClr val="accent6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High Efficiency DHW</a:t>
          </a:r>
        </a:p>
      </dgm:t>
    </dgm:pt>
    <dgm:pt modelId="{B42DFE73-03B4-41AB-995D-09DE5B3C6B04}" type="parTrans" cxnId="{F3FBA74E-7F7F-4A1F-8412-8847195133E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BF8F3B-4687-4994-9704-44492DA8E3D7}" type="sibTrans" cxnId="{F3FBA74E-7F7F-4A1F-8412-8847195133E6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1BBBD2-1A0F-49D0-898E-18DA834A5A10}">
      <dgm:prSet phldrT="[Text]"/>
      <dgm:spPr>
        <a:solidFill>
          <a:srgbClr val="0070C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ENERGY STAR Appliances</a:t>
          </a:r>
        </a:p>
      </dgm:t>
    </dgm:pt>
    <dgm:pt modelId="{3F907E57-403E-4EEF-94BE-DA38E37D248D}" type="parTrans" cxnId="{59452DAE-C756-4F53-9A73-C6226522AB9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46C43A-7479-457F-ADBB-0FE4BE123AD1}" type="sibTrans" cxnId="{59452DAE-C756-4F53-9A73-C6226522AB97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430918-96C8-49A8-A593-2E03CADC7BC6}">
      <dgm:prSet phldrT="[Text]"/>
      <dgm:spPr>
        <a:solidFill>
          <a:srgbClr val="00B050"/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ECM Pumps &amp; Fans</a:t>
          </a:r>
        </a:p>
      </dgm:t>
    </dgm:pt>
    <dgm:pt modelId="{8CFA032D-4A8A-4F66-AB77-183E80F6929D}" type="parTrans" cxnId="{96EB1086-42E4-42F3-BBC5-86F7EC5C594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CD50B0-E744-40D3-BCCF-8E1FB3019B7E}" type="sibTrans" cxnId="{96EB1086-42E4-42F3-BBC5-86F7EC5C5948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63A5FE-24B4-42B0-8440-EC6B667A35CD}">
      <dgm:prSet phldrT="[Text]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b="1" dirty="0">
              <a:latin typeface="Arial" panose="020B0604020202020204" pitchFamily="34" charset="0"/>
              <a:cs typeface="Arial" panose="020B0604020202020204" pitchFamily="34" charset="0"/>
            </a:rPr>
            <a:t>Controls – i.e. Wi-Fi thermostats</a:t>
          </a:r>
        </a:p>
      </dgm:t>
    </dgm:pt>
    <dgm:pt modelId="{F2D3F78D-AF7C-4E25-8FA2-FB4736720934}" type="parTrans" cxnId="{F85FB446-E80F-4B98-AA38-76E5D869D9E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AB2E07-3E76-411E-8CD2-22A057F33D9B}" type="sibTrans" cxnId="{F85FB446-E80F-4B98-AA38-76E5D869D9EC}">
      <dgm:prSet/>
      <dgm:spPr/>
      <dgm:t>
        <a:bodyPr/>
        <a:lstStyle/>
        <a:p>
          <a:endParaRPr lang="en-US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0EA6AAC-5FB4-42AA-B2F3-FACE93C5F0F4}" type="pres">
      <dgm:prSet presAssocID="{281A308F-EA6D-48DF-AB72-04FF43B60F1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6DCB4B52-31BC-4DFA-9206-B2F0CD3A2E31}" type="pres">
      <dgm:prSet presAssocID="{E63839A2-C052-4A8E-9A42-4BE6A19C4BD7}" presName="Parent" presStyleLbl="node0" presStyleIdx="0" presStyleCnt="1">
        <dgm:presLayoutVars>
          <dgm:chMax val="6"/>
          <dgm:chPref val="6"/>
        </dgm:presLayoutVars>
      </dgm:prSet>
      <dgm:spPr/>
    </dgm:pt>
    <dgm:pt modelId="{5BE32DA5-5E4C-4B05-9D3B-BEEC2D0EA245}" type="pres">
      <dgm:prSet presAssocID="{13E1971B-D8EE-44D9-ADED-D475460B5868}" presName="Accent1" presStyleCnt="0"/>
      <dgm:spPr/>
    </dgm:pt>
    <dgm:pt modelId="{5A34CF33-AE83-422F-992D-E0EB3BD64978}" type="pres">
      <dgm:prSet presAssocID="{13E1971B-D8EE-44D9-ADED-D475460B5868}" presName="Accent" presStyleLbl="bgShp" presStyleIdx="0" presStyleCnt="6"/>
      <dgm:spPr/>
    </dgm:pt>
    <dgm:pt modelId="{8CFB7110-111F-41AC-B2F0-793164F64B60}" type="pres">
      <dgm:prSet presAssocID="{13E1971B-D8EE-44D9-ADED-D475460B5868}" presName="Child1" presStyleLbl="node1" presStyleIdx="0" presStyleCnt="6">
        <dgm:presLayoutVars>
          <dgm:chMax val="0"/>
          <dgm:chPref val="0"/>
          <dgm:bulletEnabled val="1"/>
        </dgm:presLayoutVars>
      </dgm:prSet>
      <dgm:spPr/>
    </dgm:pt>
    <dgm:pt modelId="{77E790BA-D149-4138-9507-A235CB4A1B63}" type="pres">
      <dgm:prSet presAssocID="{E37CC284-AF6F-40DF-B4D4-26585CBEE705}" presName="Accent2" presStyleCnt="0"/>
      <dgm:spPr/>
    </dgm:pt>
    <dgm:pt modelId="{783B5122-9B75-431C-A0DF-2A35D8361DF7}" type="pres">
      <dgm:prSet presAssocID="{E37CC284-AF6F-40DF-B4D4-26585CBEE705}" presName="Accent" presStyleLbl="bgShp" presStyleIdx="1" presStyleCnt="6"/>
      <dgm:spPr/>
    </dgm:pt>
    <dgm:pt modelId="{6183C968-C4CD-4402-A930-972486B887F7}" type="pres">
      <dgm:prSet presAssocID="{E37CC284-AF6F-40DF-B4D4-26585CBEE705}" presName="Child2" presStyleLbl="node1" presStyleIdx="1" presStyleCnt="6">
        <dgm:presLayoutVars>
          <dgm:chMax val="0"/>
          <dgm:chPref val="0"/>
          <dgm:bulletEnabled val="1"/>
        </dgm:presLayoutVars>
      </dgm:prSet>
      <dgm:spPr/>
    </dgm:pt>
    <dgm:pt modelId="{46F39372-693A-4891-94D4-63A78DA8E133}" type="pres">
      <dgm:prSet presAssocID="{AE96E79E-FB8B-4ABD-9FC4-99F6C7689369}" presName="Accent3" presStyleCnt="0"/>
      <dgm:spPr/>
    </dgm:pt>
    <dgm:pt modelId="{5B88688D-CEAB-49D1-8D50-41AFF0A3FBE2}" type="pres">
      <dgm:prSet presAssocID="{AE96E79E-FB8B-4ABD-9FC4-99F6C7689369}" presName="Accent" presStyleLbl="bgShp" presStyleIdx="2" presStyleCnt="6"/>
      <dgm:spPr/>
    </dgm:pt>
    <dgm:pt modelId="{674DC41E-2B2B-41B7-8834-B6A7FE0A6BD8}" type="pres">
      <dgm:prSet presAssocID="{AE96E79E-FB8B-4ABD-9FC4-99F6C7689369}" presName="Child3" presStyleLbl="node1" presStyleIdx="2" presStyleCnt="6">
        <dgm:presLayoutVars>
          <dgm:chMax val="0"/>
          <dgm:chPref val="0"/>
          <dgm:bulletEnabled val="1"/>
        </dgm:presLayoutVars>
      </dgm:prSet>
      <dgm:spPr/>
    </dgm:pt>
    <dgm:pt modelId="{7DD10257-0975-4723-A9CB-90CCE94EE722}" type="pres">
      <dgm:prSet presAssocID="{161BBBD2-1A0F-49D0-898E-18DA834A5A10}" presName="Accent4" presStyleCnt="0"/>
      <dgm:spPr/>
    </dgm:pt>
    <dgm:pt modelId="{3F55C30F-24F3-4586-BE1B-FAC8F7CD8A8A}" type="pres">
      <dgm:prSet presAssocID="{161BBBD2-1A0F-49D0-898E-18DA834A5A10}" presName="Accent" presStyleLbl="bgShp" presStyleIdx="3" presStyleCnt="6"/>
      <dgm:spPr/>
    </dgm:pt>
    <dgm:pt modelId="{21801DF8-0ADD-4135-801C-4DDB4A18C976}" type="pres">
      <dgm:prSet presAssocID="{161BBBD2-1A0F-49D0-898E-18DA834A5A10}" presName="Child4" presStyleLbl="node1" presStyleIdx="3" presStyleCnt="6">
        <dgm:presLayoutVars>
          <dgm:chMax val="0"/>
          <dgm:chPref val="0"/>
          <dgm:bulletEnabled val="1"/>
        </dgm:presLayoutVars>
      </dgm:prSet>
      <dgm:spPr/>
    </dgm:pt>
    <dgm:pt modelId="{BC8EAA59-5D65-494B-9215-F3DE7E385B97}" type="pres">
      <dgm:prSet presAssocID="{6A430918-96C8-49A8-A593-2E03CADC7BC6}" presName="Accent5" presStyleCnt="0"/>
      <dgm:spPr/>
    </dgm:pt>
    <dgm:pt modelId="{3C222B5F-7197-4A28-9E50-1A02A8DC21D7}" type="pres">
      <dgm:prSet presAssocID="{6A430918-96C8-49A8-A593-2E03CADC7BC6}" presName="Accent" presStyleLbl="bgShp" presStyleIdx="4" presStyleCnt="6"/>
      <dgm:spPr/>
    </dgm:pt>
    <dgm:pt modelId="{1A57FAAD-1593-413F-90E2-8DEA9CFDE046}" type="pres">
      <dgm:prSet presAssocID="{6A430918-96C8-49A8-A593-2E03CADC7BC6}" presName="Child5" presStyleLbl="node1" presStyleIdx="4" presStyleCnt="6">
        <dgm:presLayoutVars>
          <dgm:chMax val="0"/>
          <dgm:chPref val="0"/>
          <dgm:bulletEnabled val="1"/>
        </dgm:presLayoutVars>
      </dgm:prSet>
      <dgm:spPr/>
    </dgm:pt>
    <dgm:pt modelId="{D66E42DD-8B47-42D4-8B57-1C5D701FE504}" type="pres">
      <dgm:prSet presAssocID="{4E63A5FE-24B4-42B0-8440-EC6B667A35CD}" presName="Accent6" presStyleCnt="0"/>
      <dgm:spPr/>
    </dgm:pt>
    <dgm:pt modelId="{B4572204-E50A-4442-9D63-C73C51C28575}" type="pres">
      <dgm:prSet presAssocID="{4E63A5FE-24B4-42B0-8440-EC6B667A35CD}" presName="Accent" presStyleLbl="bgShp" presStyleIdx="5" presStyleCnt="6"/>
      <dgm:spPr/>
    </dgm:pt>
    <dgm:pt modelId="{6EC3CDD8-51DE-4E40-AC5F-D7E9119F40A2}" type="pres">
      <dgm:prSet presAssocID="{4E63A5FE-24B4-42B0-8440-EC6B667A35CD}" presName="Child6" presStyleLbl="nod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F39D650C-9798-4CAA-A18D-6446967F6EFB}" type="presOf" srcId="{4E63A5FE-24B4-42B0-8440-EC6B667A35CD}" destId="{6EC3CDD8-51DE-4E40-AC5F-D7E9119F40A2}" srcOrd="0" destOrd="0" presId="urn:microsoft.com/office/officeart/2011/layout/HexagonRadial"/>
    <dgm:cxn modelId="{333A7C17-11DE-4289-A053-3C15A3C1AB10}" srcId="{E63839A2-C052-4A8E-9A42-4BE6A19C4BD7}" destId="{E37CC284-AF6F-40DF-B4D4-26585CBEE705}" srcOrd="1" destOrd="0" parTransId="{17D06880-A325-49EE-A8FE-08287C1E78C6}" sibTransId="{DF09497C-FD28-40B4-8FC3-311FBBF8067D}"/>
    <dgm:cxn modelId="{109C2B2B-C6B1-48AF-B41B-71C4BBA81352}" type="presOf" srcId="{161BBBD2-1A0F-49D0-898E-18DA834A5A10}" destId="{21801DF8-0ADD-4135-801C-4DDB4A18C976}" srcOrd="0" destOrd="0" presId="urn:microsoft.com/office/officeart/2011/layout/HexagonRadial"/>
    <dgm:cxn modelId="{C88D8739-05F1-42B0-BA47-65C9BF12C10B}" type="presOf" srcId="{E63839A2-C052-4A8E-9A42-4BE6A19C4BD7}" destId="{6DCB4B52-31BC-4DFA-9206-B2F0CD3A2E31}" srcOrd="0" destOrd="0" presId="urn:microsoft.com/office/officeart/2011/layout/HexagonRadial"/>
    <dgm:cxn modelId="{8D8B503A-75C4-4857-9FA7-77F3D6E79482}" type="presOf" srcId="{281A308F-EA6D-48DF-AB72-04FF43B60F17}" destId="{40EA6AAC-5FB4-42AA-B2F3-FACE93C5F0F4}" srcOrd="0" destOrd="0" presId="urn:microsoft.com/office/officeart/2011/layout/HexagonRadial"/>
    <dgm:cxn modelId="{F85FB446-E80F-4B98-AA38-76E5D869D9EC}" srcId="{E63839A2-C052-4A8E-9A42-4BE6A19C4BD7}" destId="{4E63A5FE-24B4-42B0-8440-EC6B667A35CD}" srcOrd="5" destOrd="0" parTransId="{F2D3F78D-AF7C-4E25-8FA2-FB4736720934}" sibTransId="{B7AB2E07-3E76-411E-8CD2-22A057F33D9B}"/>
    <dgm:cxn modelId="{4C916547-41DE-45D0-B93D-8A585C70409D}" type="presOf" srcId="{6A430918-96C8-49A8-A593-2E03CADC7BC6}" destId="{1A57FAAD-1593-413F-90E2-8DEA9CFDE046}" srcOrd="0" destOrd="0" presId="urn:microsoft.com/office/officeart/2011/layout/HexagonRadial"/>
    <dgm:cxn modelId="{F3FBA74E-7F7F-4A1F-8412-8847195133E6}" srcId="{E63839A2-C052-4A8E-9A42-4BE6A19C4BD7}" destId="{AE96E79E-FB8B-4ABD-9FC4-99F6C7689369}" srcOrd="2" destOrd="0" parTransId="{B42DFE73-03B4-41AB-995D-09DE5B3C6B04}" sibTransId="{BEBF8F3B-4687-4994-9704-44492DA8E3D7}"/>
    <dgm:cxn modelId="{96EB1086-42E4-42F3-BBC5-86F7EC5C5948}" srcId="{E63839A2-C052-4A8E-9A42-4BE6A19C4BD7}" destId="{6A430918-96C8-49A8-A593-2E03CADC7BC6}" srcOrd="4" destOrd="0" parTransId="{8CFA032D-4A8A-4F66-AB77-183E80F6929D}" sibTransId="{DECD50B0-E744-40D3-BCCF-8E1FB3019B7E}"/>
    <dgm:cxn modelId="{59452DAE-C756-4F53-9A73-C6226522AB97}" srcId="{E63839A2-C052-4A8E-9A42-4BE6A19C4BD7}" destId="{161BBBD2-1A0F-49D0-898E-18DA834A5A10}" srcOrd="3" destOrd="0" parTransId="{3F907E57-403E-4EEF-94BE-DA38E37D248D}" sibTransId="{E546C43A-7479-457F-ADBB-0FE4BE123AD1}"/>
    <dgm:cxn modelId="{775A76C5-3BF6-4611-9F11-FB5E0785A892}" type="presOf" srcId="{E37CC284-AF6F-40DF-B4D4-26585CBEE705}" destId="{6183C968-C4CD-4402-A930-972486B887F7}" srcOrd="0" destOrd="0" presId="urn:microsoft.com/office/officeart/2011/layout/HexagonRadial"/>
    <dgm:cxn modelId="{9D2961D3-12DE-4298-BEB6-43CE3BAD973D}" srcId="{281A308F-EA6D-48DF-AB72-04FF43B60F17}" destId="{E63839A2-C052-4A8E-9A42-4BE6A19C4BD7}" srcOrd="0" destOrd="0" parTransId="{6946BCCF-5D49-4968-B45B-25D06A5C6E82}" sibTransId="{0852AF32-82BD-4AB9-B83A-DECF391883C8}"/>
    <dgm:cxn modelId="{E31494F2-4D42-4277-BF1F-58E8FF82E0A1}" type="presOf" srcId="{13E1971B-D8EE-44D9-ADED-D475460B5868}" destId="{8CFB7110-111F-41AC-B2F0-793164F64B60}" srcOrd="0" destOrd="0" presId="urn:microsoft.com/office/officeart/2011/layout/HexagonRadial"/>
    <dgm:cxn modelId="{C06CAFF8-F0CB-4200-B6A9-7979AFF768B0}" type="presOf" srcId="{AE96E79E-FB8B-4ABD-9FC4-99F6C7689369}" destId="{674DC41E-2B2B-41B7-8834-B6A7FE0A6BD8}" srcOrd="0" destOrd="0" presId="urn:microsoft.com/office/officeart/2011/layout/HexagonRadial"/>
    <dgm:cxn modelId="{C3A790FD-2C78-4221-8376-CB3584E0EC73}" srcId="{E63839A2-C052-4A8E-9A42-4BE6A19C4BD7}" destId="{13E1971B-D8EE-44D9-ADED-D475460B5868}" srcOrd="0" destOrd="0" parTransId="{E39F3039-7EEC-4B27-AA14-15B045C3259C}" sibTransId="{2B9714C9-B63D-4C6D-80C9-7A48798D53ED}"/>
    <dgm:cxn modelId="{D3107E27-A503-4328-80C5-610F691961EB}" type="presParOf" srcId="{40EA6AAC-5FB4-42AA-B2F3-FACE93C5F0F4}" destId="{6DCB4B52-31BC-4DFA-9206-B2F0CD3A2E31}" srcOrd="0" destOrd="0" presId="urn:microsoft.com/office/officeart/2011/layout/HexagonRadial"/>
    <dgm:cxn modelId="{4A0EAD77-5DB4-4B68-BE9F-F56FAE3797AC}" type="presParOf" srcId="{40EA6AAC-5FB4-42AA-B2F3-FACE93C5F0F4}" destId="{5BE32DA5-5E4C-4B05-9D3B-BEEC2D0EA245}" srcOrd="1" destOrd="0" presId="urn:microsoft.com/office/officeart/2011/layout/HexagonRadial"/>
    <dgm:cxn modelId="{D8DE8467-8795-421E-BEBA-CA02CFB3B8BF}" type="presParOf" srcId="{5BE32DA5-5E4C-4B05-9D3B-BEEC2D0EA245}" destId="{5A34CF33-AE83-422F-992D-E0EB3BD64978}" srcOrd="0" destOrd="0" presId="urn:microsoft.com/office/officeart/2011/layout/HexagonRadial"/>
    <dgm:cxn modelId="{5BA0AB7B-281F-4B59-9B54-69A0284F2859}" type="presParOf" srcId="{40EA6AAC-5FB4-42AA-B2F3-FACE93C5F0F4}" destId="{8CFB7110-111F-41AC-B2F0-793164F64B60}" srcOrd="2" destOrd="0" presId="urn:microsoft.com/office/officeart/2011/layout/HexagonRadial"/>
    <dgm:cxn modelId="{8780A1EA-0148-42B5-927F-961741BB119A}" type="presParOf" srcId="{40EA6AAC-5FB4-42AA-B2F3-FACE93C5F0F4}" destId="{77E790BA-D149-4138-9507-A235CB4A1B63}" srcOrd="3" destOrd="0" presId="urn:microsoft.com/office/officeart/2011/layout/HexagonRadial"/>
    <dgm:cxn modelId="{6A389E2D-C5BF-40D5-9896-B403F51CFA5F}" type="presParOf" srcId="{77E790BA-D149-4138-9507-A235CB4A1B63}" destId="{783B5122-9B75-431C-A0DF-2A35D8361DF7}" srcOrd="0" destOrd="0" presId="urn:microsoft.com/office/officeart/2011/layout/HexagonRadial"/>
    <dgm:cxn modelId="{FC9B8FCD-F56D-42B0-A6ED-F7BD95388C0D}" type="presParOf" srcId="{40EA6AAC-5FB4-42AA-B2F3-FACE93C5F0F4}" destId="{6183C968-C4CD-4402-A930-972486B887F7}" srcOrd="4" destOrd="0" presId="urn:microsoft.com/office/officeart/2011/layout/HexagonRadial"/>
    <dgm:cxn modelId="{0000349B-A139-4163-8443-20B4D8442766}" type="presParOf" srcId="{40EA6AAC-5FB4-42AA-B2F3-FACE93C5F0F4}" destId="{46F39372-693A-4891-94D4-63A78DA8E133}" srcOrd="5" destOrd="0" presId="urn:microsoft.com/office/officeart/2011/layout/HexagonRadial"/>
    <dgm:cxn modelId="{91A95BDA-FDA8-49DD-8C28-42A68B108852}" type="presParOf" srcId="{46F39372-693A-4891-94D4-63A78DA8E133}" destId="{5B88688D-CEAB-49D1-8D50-41AFF0A3FBE2}" srcOrd="0" destOrd="0" presId="urn:microsoft.com/office/officeart/2011/layout/HexagonRadial"/>
    <dgm:cxn modelId="{A74D190A-C814-4C03-A03E-C71FFFA52733}" type="presParOf" srcId="{40EA6AAC-5FB4-42AA-B2F3-FACE93C5F0F4}" destId="{674DC41E-2B2B-41B7-8834-B6A7FE0A6BD8}" srcOrd="6" destOrd="0" presId="urn:microsoft.com/office/officeart/2011/layout/HexagonRadial"/>
    <dgm:cxn modelId="{4221CFD4-82BA-41AB-8640-BC957789C2DB}" type="presParOf" srcId="{40EA6AAC-5FB4-42AA-B2F3-FACE93C5F0F4}" destId="{7DD10257-0975-4723-A9CB-90CCE94EE722}" srcOrd="7" destOrd="0" presId="urn:microsoft.com/office/officeart/2011/layout/HexagonRadial"/>
    <dgm:cxn modelId="{11700FD1-A9F9-497E-A9AB-EB5C7BD36C4A}" type="presParOf" srcId="{7DD10257-0975-4723-A9CB-90CCE94EE722}" destId="{3F55C30F-24F3-4586-BE1B-FAC8F7CD8A8A}" srcOrd="0" destOrd="0" presId="urn:microsoft.com/office/officeart/2011/layout/HexagonRadial"/>
    <dgm:cxn modelId="{2F5AC8FF-941E-4C39-A923-3BF70C16C942}" type="presParOf" srcId="{40EA6AAC-5FB4-42AA-B2F3-FACE93C5F0F4}" destId="{21801DF8-0ADD-4135-801C-4DDB4A18C976}" srcOrd="8" destOrd="0" presId="urn:microsoft.com/office/officeart/2011/layout/HexagonRadial"/>
    <dgm:cxn modelId="{F9C461B7-E234-40C6-88FF-98DF936B43F0}" type="presParOf" srcId="{40EA6AAC-5FB4-42AA-B2F3-FACE93C5F0F4}" destId="{BC8EAA59-5D65-494B-9215-F3DE7E385B97}" srcOrd="9" destOrd="0" presId="urn:microsoft.com/office/officeart/2011/layout/HexagonRadial"/>
    <dgm:cxn modelId="{31DFFC5B-7026-4522-9259-DD572220CEB1}" type="presParOf" srcId="{BC8EAA59-5D65-494B-9215-F3DE7E385B97}" destId="{3C222B5F-7197-4A28-9E50-1A02A8DC21D7}" srcOrd="0" destOrd="0" presId="urn:microsoft.com/office/officeart/2011/layout/HexagonRadial"/>
    <dgm:cxn modelId="{1242DFB5-C373-47DD-A16C-D6F5DF0CD106}" type="presParOf" srcId="{40EA6AAC-5FB4-42AA-B2F3-FACE93C5F0F4}" destId="{1A57FAAD-1593-413F-90E2-8DEA9CFDE046}" srcOrd="10" destOrd="0" presId="urn:microsoft.com/office/officeart/2011/layout/HexagonRadial"/>
    <dgm:cxn modelId="{F87D7902-0D00-426B-8780-4E1E64A3AA27}" type="presParOf" srcId="{40EA6AAC-5FB4-42AA-B2F3-FACE93C5F0F4}" destId="{D66E42DD-8B47-42D4-8B57-1C5D701FE504}" srcOrd="11" destOrd="0" presId="urn:microsoft.com/office/officeart/2011/layout/HexagonRadial"/>
    <dgm:cxn modelId="{A03A51C5-A381-4A39-9A7E-67C8A7C61737}" type="presParOf" srcId="{D66E42DD-8B47-42D4-8B57-1C5D701FE504}" destId="{B4572204-E50A-4442-9D63-C73C51C28575}" srcOrd="0" destOrd="0" presId="urn:microsoft.com/office/officeart/2011/layout/HexagonRadial"/>
    <dgm:cxn modelId="{17C2D968-D01E-447F-BA4F-D19C115A7E3D}" type="presParOf" srcId="{40EA6AAC-5FB4-42AA-B2F3-FACE93C5F0F4}" destId="{6EC3CDD8-51DE-4E40-AC5F-D7E9119F40A2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294C4DE-187F-4F94-84BE-93C9BFD68C79}" type="doc">
      <dgm:prSet loTypeId="urn:microsoft.com/office/officeart/2005/8/layout/matrix2" loCatId="matrix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811549E-11B6-44F4-9566-54C72B5BD170}">
      <dgm:prSet phldrT="[Text]" custT="1"/>
      <dgm:spPr>
        <a:solidFill>
          <a:srgbClr val="00AEEF"/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75%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DFD4A7B-8045-4B70-9C0A-E2E34EAFE5BE}" type="parTrans" cxnId="{2469AD9F-F0AE-4687-9878-0E23C1DE9370}">
      <dgm:prSet/>
      <dgm:spPr/>
      <dgm:t>
        <a:bodyPr/>
        <a:lstStyle/>
        <a:p>
          <a:endParaRPr lang="en-US"/>
        </a:p>
      </dgm:t>
    </dgm:pt>
    <dgm:pt modelId="{BFC0F988-44EC-48B0-B824-4E7F7E0245FC}" type="sibTrans" cxnId="{2469AD9F-F0AE-4687-9878-0E23C1DE9370}">
      <dgm:prSet/>
      <dgm:spPr/>
      <dgm:t>
        <a:bodyPr/>
        <a:lstStyle/>
        <a:p>
          <a:endParaRPr lang="en-US"/>
        </a:p>
      </dgm:t>
    </dgm:pt>
    <dgm:pt modelId="{D7DD9210-EBCE-4C11-BEEA-6B68F37543F9}">
      <dgm:prSet phldrT="[Text]" custT="1"/>
      <dgm:spPr>
        <a:solidFill>
          <a:srgbClr val="00B050"/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90%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7478237-C24F-4E80-BAB8-B1E341DF87A4}" type="parTrans" cxnId="{EC793BC7-1227-4455-A4ED-65AFE9D2F137}">
      <dgm:prSet/>
      <dgm:spPr/>
      <dgm:t>
        <a:bodyPr/>
        <a:lstStyle/>
        <a:p>
          <a:endParaRPr lang="en-US"/>
        </a:p>
      </dgm:t>
    </dgm:pt>
    <dgm:pt modelId="{57796497-851E-4F49-A8CC-FC7F931BD02F}" type="sibTrans" cxnId="{EC793BC7-1227-4455-A4ED-65AFE9D2F137}">
      <dgm:prSet/>
      <dgm:spPr/>
      <dgm:t>
        <a:bodyPr/>
        <a:lstStyle/>
        <a:p>
          <a:endParaRPr lang="en-US"/>
        </a:p>
      </dgm:t>
    </dgm:pt>
    <dgm:pt modelId="{E1EE9814-C33D-4860-BD33-1AC07BE1E0EF}">
      <dgm:prSet phldrT="[Text]" custT="1"/>
      <dgm:spPr>
        <a:solidFill>
          <a:srgbClr val="008000"/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50%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i="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F3D7A9C-7B4F-4A86-AF24-0F0DE8948106}" type="parTrans" cxnId="{8A159E6A-69DE-4938-864B-67CF4BA5B4E3}">
      <dgm:prSet/>
      <dgm:spPr/>
      <dgm:t>
        <a:bodyPr/>
        <a:lstStyle/>
        <a:p>
          <a:endParaRPr lang="en-US"/>
        </a:p>
      </dgm:t>
    </dgm:pt>
    <dgm:pt modelId="{DD4EBFD8-A9BB-4EB2-AFFA-3A0A85677FCB}" type="sibTrans" cxnId="{8A159E6A-69DE-4938-864B-67CF4BA5B4E3}">
      <dgm:prSet/>
      <dgm:spPr/>
      <dgm:t>
        <a:bodyPr/>
        <a:lstStyle/>
        <a:p>
          <a:endParaRPr lang="en-US"/>
        </a:p>
      </dgm:t>
    </dgm:pt>
    <dgm:pt modelId="{B5C19BE5-160C-45B8-AB62-9EEBABC721B6}">
      <dgm:prSet phldrT="[Text]" custT="1"/>
      <dgm:spPr>
        <a:solidFill>
          <a:schemeClr val="accent6">
            <a:lumMod val="75000"/>
          </a:schemeClr>
        </a:solidFill>
      </dgm:spPr>
      <dgm:t>
        <a:bodyPr/>
        <a:lstStyle/>
        <a:p>
          <a:r>
            <a:rPr lang="en-US" sz="2000" b="1" dirty="0">
              <a:latin typeface="Arial" panose="020B0604020202020204" pitchFamily="34" charset="0"/>
              <a:cs typeface="Arial" panose="020B0604020202020204" pitchFamily="34" charset="0"/>
            </a:rPr>
            <a:t>Up to 75%</a:t>
          </a:r>
          <a:r>
            <a:rPr lang="en-US" sz="20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097D1ED-B962-435B-B6D6-45232EFD544D}" type="parTrans" cxnId="{556ECDFF-C472-4657-8346-09F19C9F6550}">
      <dgm:prSet/>
      <dgm:spPr/>
      <dgm:t>
        <a:bodyPr/>
        <a:lstStyle/>
        <a:p>
          <a:endParaRPr lang="en-US"/>
        </a:p>
      </dgm:t>
    </dgm:pt>
    <dgm:pt modelId="{6EC69561-01F4-4856-AD16-1A16123C2298}" type="sibTrans" cxnId="{556ECDFF-C472-4657-8346-09F19C9F6550}">
      <dgm:prSet/>
      <dgm:spPr/>
      <dgm:t>
        <a:bodyPr/>
        <a:lstStyle/>
        <a:p>
          <a:endParaRPr lang="en-US"/>
        </a:p>
      </dgm:t>
    </dgm:pt>
    <dgm:pt modelId="{52098933-B0E4-49A2-A169-F3FB367CD90D}" type="pres">
      <dgm:prSet presAssocID="{A294C4DE-187F-4F94-84BE-93C9BFD68C79}" presName="matrix" presStyleCnt="0">
        <dgm:presLayoutVars>
          <dgm:chMax val="1"/>
          <dgm:dir/>
          <dgm:resizeHandles val="exact"/>
        </dgm:presLayoutVars>
      </dgm:prSet>
      <dgm:spPr/>
    </dgm:pt>
    <dgm:pt modelId="{D6B5CA7B-23D3-4210-AFE6-6EA9B9A7F40B}" type="pres">
      <dgm:prSet presAssocID="{A294C4DE-187F-4F94-84BE-93C9BFD68C79}" presName="axisShape" presStyleLbl="bgShp" presStyleIdx="0" presStyleCnt="1"/>
      <dgm:spPr>
        <a:solidFill>
          <a:schemeClr val="bg1">
            <a:lumMod val="65000"/>
          </a:schemeClr>
        </a:solidFill>
      </dgm:spPr>
    </dgm:pt>
    <dgm:pt modelId="{73D8A02F-508E-41C1-A18B-20ADBF0C1933}" type="pres">
      <dgm:prSet presAssocID="{A294C4DE-187F-4F94-84BE-93C9BFD68C79}" presName="rect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89058A6-EDD8-47D4-A1A5-CAC697062B7C}" type="pres">
      <dgm:prSet presAssocID="{A294C4DE-187F-4F94-84BE-93C9BFD68C79}" presName="rect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9116F645-5FE1-4ADF-91A9-F9F17CFCAF47}" type="pres">
      <dgm:prSet presAssocID="{A294C4DE-187F-4F94-84BE-93C9BFD68C79}" presName="rect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90D18415-0825-4261-88C5-3311D96F407B}" type="pres">
      <dgm:prSet presAssocID="{A294C4DE-187F-4F94-84BE-93C9BFD68C79}" presName="rect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297F7A49-171B-4FEA-A7B5-67F85ED7E554}" type="presOf" srcId="{B5C19BE5-160C-45B8-AB62-9EEBABC721B6}" destId="{90D18415-0825-4261-88C5-3311D96F407B}" srcOrd="0" destOrd="0" presId="urn:microsoft.com/office/officeart/2005/8/layout/matrix2"/>
    <dgm:cxn modelId="{8A159E6A-69DE-4938-864B-67CF4BA5B4E3}" srcId="{A294C4DE-187F-4F94-84BE-93C9BFD68C79}" destId="{E1EE9814-C33D-4860-BD33-1AC07BE1E0EF}" srcOrd="2" destOrd="0" parTransId="{3F3D7A9C-7B4F-4A86-AF24-0F0DE8948106}" sibTransId="{DD4EBFD8-A9BB-4EB2-AFFA-3A0A85677FCB}"/>
    <dgm:cxn modelId="{5885BD4D-1C0E-4A3C-8D94-1CCB6F2BFAE0}" type="presOf" srcId="{7811549E-11B6-44F4-9566-54C72B5BD170}" destId="{73D8A02F-508E-41C1-A18B-20ADBF0C1933}" srcOrd="0" destOrd="0" presId="urn:microsoft.com/office/officeart/2005/8/layout/matrix2"/>
    <dgm:cxn modelId="{7C9E399F-EBF8-4B34-BC8A-9DC56D4066B0}" type="presOf" srcId="{A294C4DE-187F-4F94-84BE-93C9BFD68C79}" destId="{52098933-B0E4-49A2-A169-F3FB367CD90D}" srcOrd="0" destOrd="0" presId="urn:microsoft.com/office/officeart/2005/8/layout/matrix2"/>
    <dgm:cxn modelId="{2469AD9F-F0AE-4687-9878-0E23C1DE9370}" srcId="{A294C4DE-187F-4F94-84BE-93C9BFD68C79}" destId="{7811549E-11B6-44F4-9566-54C72B5BD170}" srcOrd="0" destOrd="0" parTransId="{6DFD4A7B-8045-4B70-9C0A-E2E34EAFE5BE}" sibTransId="{BFC0F988-44EC-48B0-B824-4E7F7E0245FC}"/>
    <dgm:cxn modelId="{EC793BC7-1227-4455-A4ED-65AFE9D2F137}" srcId="{A294C4DE-187F-4F94-84BE-93C9BFD68C79}" destId="{D7DD9210-EBCE-4C11-BEEA-6B68F37543F9}" srcOrd="1" destOrd="0" parTransId="{87478237-C24F-4E80-BAB8-B1E341DF87A4}" sibTransId="{57796497-851E-4F49-A8CC-FC7F931BD02F}"/>
    <dgm:cxn modelId="{9B21F8CF-DA3F-4AB4-B465-D4582647A9BF}" type="presOf" srcId="{E1EE9814-C33D-4860-BD33-1AC07BE1E0EF}" destId="{9116F645-5FE1-4ADF-91A9-F9F17CFCAF47}" srcOrd="0" destOrd="0" presId="urn:microsoft.com/office/officeart/2005/8/layout/matrix2"/>
    <dgm:cxn modelId="{0DADE6E7-45A0-4461-8F0E-B4740ED58A2D}" type="presOf" srcId="{D7DD9210-EBCE-4C11-BEEA-6B68F37543F9}" destId="{C89058A6-EDD8-47D4-A1A5-CAC697062B7C}" srcOrd="0" destOrd="0" presId="urn:microsoft.com/office/officeart/2005/8/layout/matrix2"/>
    <dgm:cxn modelId="{556ECDFF-C472-4657-8346-09F19C9F6550}" srcId="{A294C4DE-187F-4F94-84BE-93C9BFD68C79}" destId="{B5C19BE5-160C-45B8-AB62-9EEBABC721B6}" srcOrd="3" destOrd="0" parTransId="{F097D1ED-B962-435B-B6D6-45232EFD544D}" sibTransId="{6EC69561-01F4-4856-AD16-1A16123C2298}"/>
    <dgm:cxn modelId="{34926C95-5071-40CF-93C2-7AA7C1582841}" type="presParOf" srcId="{52098933-B0E4-49A2-A169-F3FB367CD90D}" destId="{D6B5CA7B-23D3-4210-AFE6-6EA9B9A7F40B}" srcOrd="0" destOrd="0" presId="urn:microsoft.com/office/officeart/2005/8/layout/matrix2"/>
    <dgm:cxn modelId="{3B1F8CCD-3B10-47A1-B19B-EC23B549CF95}" type="presParOf" srcId="{52098933-B0E4-49A2-A169-F3FB367CD90D}" destId="{73D8A02F-508E-41C1-A18B-20ADBF0C1933}" srcOrd="1" destOrd="0" presId="urn:microsoft.com/office/officeart/2005/8/layout/matrix2"/>
    <dgm:cxn modelId="{7E680823-0C31-4119-AD00-3967E8AF6B7E}" type="presParOf" srcId="{52098933-B0E4-49A2-A169-F3FB367CD90D}" destId="{C89058A6-EDD8-47D4-A1A5-CAC697062B7C}" srcOrd="2" destOrd="0" presId="urn:microsoft.com/office/officeart/2005/8/layout/matrix2"/>
    <dgm:cxn modelId="{895FB6C0-7FC6-48CE-98A4-AD3014B7FEB1}" type="presParOf" srcId="{52098933-B0E4-49A2-A169-F3FB367CD90D}" destId="{9116F645-5FE1-4ADF-91A9-F9F17CFCAF47}" srcOrd="3" destOrd="0" presId="urn:microsoft.com/office/officeart/2005/8/layout/matrix2"/>
    <dgm:cxn modelId="{10CE0A12-39B1-409D-9034-FB51E1011F0A}" type="presParOf" srcId="{52098933-B0E4-49A2-A169-F3FB367CD90D}" destId="{90D18415-0825-4261-88C5-3311D96F407B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6ED27-9A0F-474D-9264-3367E1BCD622}">
      <dsp:nvSpPr>
        <dsp:cNvPr id="0" name=""/>
        <dsp:cNvSpPr/>
      </dsp:nvSpPr>
      <dsp:spPr>
        <a:xfrm>
          <a:off x="806302" y="159590"/>
          <a:ext cx="977906" cy="977906"/>
        </a:xfrm>
        <a:prstGeom prst="ellipse">
          <a:avLst/>
        </a:prstGeom>
        <a:solidFill>
          <a:srgbClr val="00AEE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F6EA95-806C-4C32-8130-248C35AFA870}">
      <dsp:nvSpPr>
        <dsp:cNvPr id="0" name=""/>
        <dsp:cNvSpPr/>
      </dsp:nvSpPr>
      <dsp:spPr>
        <a:xfrm>
          <a:off x="1014709" y="367996"/>
          <a:ext cx="561093" cy="5610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664FA9-A033-4615-9893-15F797127C57}">
      <dsp:nvSpPr>
        <dsp:cNvPr id="0" name=""/>
        <dsp:cNvSpPr/>
      </dsp:nvSpPr>
      <dsp:spPr>
        <a:xfrm>
          <a:off x="2471" y="1442090"/>
          <a:ext cx="2585568" cy="73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Advance the efficient use of energy </a:t>
          </a:r>
          <a:endParaRPr lang="en-US" sz="1600" b="0" kern="1200" dirty="0"/>
        </a:p>
      </dsp:txBody>
      <dsp:txXfrm>
        <a:off x="2471" y="1442090"/>
        <a:ext cx="2585568" cy="738533"/>
      </dsp:txXfrm>
    </dsp:sp>
    <dsp:sp modelId="{5A324027-5472-48D3-B391-7220F0D3BAAC}">
      <dsp:nvSpPr>
        <dsp:cNvPr id="0" name=""/>
        <dsp:cNvSpPr/>
      </dsp:nvSpPr>
      <dsp:spPr>
        <a:xfrm>
          <a:off x="3822518" y="159590"/>
          <a:ext cx="977906" cy="977906"/>
        </a:xfrm>
        <a:prstGeom prst="ellipse">
          <a:avLst/>
        </a:prstGeom>
        <a:solidFill>
          <a:srgbClr val="00B05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FDE197-C2E4-402A-A061-5BFB7A73E95D}">
      <dsp:nvSpPr>
        <dsp:cNvPr id="0" name=""/>
        <dsp:cNvSpPr/>
      </dsp:nvSpPr>
      <dsp:spPr>
        <a:xfrm>
          <a:off x="4030924" y="367996"/>
          <a:ext cx="561093" cy="5610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F67749-877D-4201-8C41-A7D026C3FDFC}">
      <dsp:nvSpPr>
        <dsp:cNvPr id="0" name=""/>
        <dsp:cNvSpPr/>
      </dsp:nvSpPr>
      <dsp:spPr>
        <a:xfrm>
          <a:off x="2868586" y="1442090"/>
          <a:ext cx="2885769" cy="73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Reduce air pollution and negative environmental impacts </a:t>
          </a:r>
        </a:p>
      </dsp:txBody>
      <dsp:txXfrm>
        <a:off x="2868586" y="1442090"/>
        <a:ext cx="2885769" cy="738533"/>
      </dsp:txXfrm>
    </dsp:sp>
    <dsp:sp modelId="{646EA373-84F8-4E39-AE9C-DF373BBDE469}">
      <dsp:nvSpPr>
        <dsp:cNvPr id="0" name=""/>
        <dsp:cNvSpPr/>
      </dsp:nvSpPr>
      <dsp:spPr>
        <a:xfrm>
          <a:off x="7053456" y="159590"/>
          <a:ext cx="977906" cy="977906"/>
        </a:xfrm>
        <a:prstGeom prst="ellipse">
          <a:avLst/>
        </a:prstGeom>
        <a:solidFill>
          <a:srgbClr val="008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ED4F62-4672-48E7-9E00-982A00A18902}">
      <dsp:nvSpPr>
        <dsp:cNvPr id="0" name=""/>
        <dsp:cNvSpPr/>
      </dsp:nvSpPr>
      <dsp:spPr>
        <a:xfrm>
          <a:off x="7261862" y="367996"/>
          <a:ext cx="561093" cy="5610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866B3AA-95C3-4351-99EA-B5B8F8F72B24}">
      <dsp:nvSpPr>
        <dsp:cNvPr id="0" name=""/>
        <dsp:cNvSpPr/>
      </dsp:nvSpPr>
      <dsp:spPr>
        <a:xfrm>
          <a:off x="6034902" y="1442090"/>
          <a:ext cx="3015013" cy="7385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Promote economic development and energy security</a:t>
          </a:r>
        </a:p>
        <a:p>
          <a:pPr marL="0" lvl="0" indent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ea typeface="MS PGothic" pitchFamily="34" charset="-128"/>
              <a:cs typeface="Arial" panose="020B0604020202020204" pitchFamily="34" charset="0"/>
            </a:rPr>
            <a:t>$2.40 in electric system benefits for every $1 invested in energy efficiency</a:t>
          </a:r>
          <a:endParaRPr kumimoji="0" lang="en-US" sz="1400" b="0" i="0" u="none" strike="noStrike" kern="1200" cap="none" spc="0" normalizeH="0" baseline="0" noProof="0" dirty="0">
            <a:ln>
              <a:noFill/>
            </a:ln>
            <a:solidFill>
              <a:srgbClr val="000000"/>
            </a:solidFill>
            <a:effectLst/>
            <a:uLnTx/>
            <a:uFillTx/>
            <a:latin typeface="Arial" pitchFamily="34" charset="0"/>
            <a:ea typeface="MS PGothic" pitchFamily="34" charset="-128"/>
            <a:cs typeface="Arial" panose="020B0604020202020204" pitchFamily="34" charset="0"/>
          </a:endParaRPr>
        </a:p>
      </dsp:txBody>
      <dsp:txXfrm>
        <a:off x="6034902" y="1442090"/>
        <a:ext cx="3015013" cy="73853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CBD168-DBEF-477D-B697-8281C32690C4}">
      <dsp:nvSpPr>
        <dsp:cNvPr id="0" name=""/>
        <dsp:cNvSpPr/>
      </dsp:nvSpPr>
      <dsp:spPr>
        <a:xfrm>
          <a:off x="-5250664" y="-804226"/>
          <a:ext cx="6252796" cy="6252796"/>
        </a:xfrm>
        <a:prstGeom prst="blockArc">
          <a:avLst>
            <a:gd name="adj1" fmla="val 18900000"/>
            <a:gd name="adj2" fmla="val 2700000"/>
            <a:gd name="adj3" fmla="val 345"/>
          </a:avLst>
        </a:prstGeom>
        <a:noFill/>
        <a:ln w="25400" cap="flat" cmpd="sng" algn="ctr">
          <a:solidFill>
            <a:srgbClr val="00B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8D2857-6C63-4F6B-A599-7678E0902D2F}">
      <dsp:nvSpPr>
        <dsp:cNvPr id="0" name=""/>
        <dsp:cNvSpPr/>
      </dsp:nvSpPr>
      <dsp:spPr>
        <a:xfrm>
          <a:off x="644634" y="464434"/>
          <a:ext cx="6835073" cy="928868"/>
        </a:xfrm>
        <a:prstGeom prst="rect">
          <a:avLst/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728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latin typeface="Arial" panose="020B0604020202020204" pitchFamily="34" charset="0"/>
              <a:cs typeface="Arial" panose="020B0604020202020204" pitchFamily="34" charset="0"/>
            </a:rPr>
            <a:t>Energy Efficiency</a:t>
          </a:r>
        </a:p>
      </dsp:txBody>
      <dsp:txXfrm>
        <a:off x="644634" y="464434"/>
        <a:ext cx="6835073" cy="928868"/>
      </dsp:txXfrm>
    </dsp:sp>
    <dsp:sp modelId="{82D17F10-2BBD-4023-8A3B-03527197EB4E}">
      <dsp:nvSpPr>
        <dsp:cNvPr id="0" name=""/>
        <dsp:cNvSpPr/>
      </dsp:nvSpPr>
      <dsp:spPr>
        <a:xfrm>
          <a:off x="114297" y="313644"/>
          <a:ext cx="1161085" cy="1161085"/>
        </a:xfrm>
        <a:prstGeom prst="ellipse">
          <a:avLst/>
        </a:prstGeom>
        <a:blipFill rotWithShape="0">
          <a:blip xmlns:r="http://schemas.openxmlformats.org/officeDocument/2006/relationships" r:embed="rId1"/>
          <a:srcRect/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ED9990-7D88-4D2B-A5B0-12BD7FB16881}">
      <dsp:nvSpPr>
        <dsp:cNvPr id="0" name=""/>
        <dsp:cNvSpPr/>
      </dsp:nvSpPr>
      <dsp:spPr>
        <a:xfrm>
          <a:off x="982278" y="1857737"/>
          <a:ext cx="6497429" cy="928868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728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latin typeface="Arial" panose="020B0604020202020204" pitchFamily="34" charset="0"/>
              <a:cs typeface="Arial" panose="020B0604020202020204" pitchFamily="34" charset="0"/>
            </a:rPr>
            <a:t>Building &amp; Systems  Commissioning</a:t>
          </a:r>
        </a:p>
      </dsp:txBody>
      <dsp:txXfrm>
        <a:off x="982278" y="1857737"/>
        <a:ext cx="6497429" cy="928868"/>
      </dsp:txXfrm>
    </dsp:sp>
    <dsp:sp modelId="{B8FA035D-E765-405E-B517-A3FE5B58B7A4}">
      <dsp:nvSpPr>
        <dsp:cNvPr id="0" name=""/>
        <dsp:cNvSpPr/>
      </dsp:nvSpPr>
      <dsp:spPr>
        <a:xfrm>
          <a:off x="401735" y="1741628"/>
          <a:ext cx="1161085" cy="1161085"/>
        </a:xfrm>
        <a:prstGeom prst="ellipse">
          <a:avLst/>
        </a:prstGeom>
        <a:blipFill rotWithShape="0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D34172-6D39-46B4-8454-4502D534942E}">
      <dsp:nvSpPr>
        <dsp:cNvPr id="0" name=""/>
        <dsp:cNvSpPr/>
      </dsp:nvSpPr>
      <dsp:spPr>
        <a:xfrm>
          <a:off x="644634" y="3251040"/>
          <a:ext cx="6835073" cy="928868"/>
        </a:xfrm>
        <a:prstGeom prst="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37289" tIns="73660" rIns="73660" bIns="7366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latin typeface="Arial" panose="020B0604020202020204" pitchFamily="34" charset="0"/>
              <a:cs typeface="Arial" panose="020B0604020202020204" pitchFamily="34" charset="0"/>
            </a:rPr>
            <a:t>Renewable Energy</a:t>
          </a:r>
        </a:p>
      </dsp:txBody>
      <dsp:txXfrm>
        <a:off x="644634" y="3251040"/>
        <a:ext cx="6835073" cy="928868"/>
      </dsp:txXfrm>
    </dsp:sp>
    <dsp:sp modelId="{A4948598-F49A-4787-8C98-83EE7B0349DA}">
      <dsp:nvSpPr>
        <dsp:cNvPr id="0" name=""/>
        <dsp:cNvSpPr/>
      </dsp:nvSpPr>
      <dsp:spPr>
        <a:xfrm>
          <a:off x="64091" y="3134931"/>
          <a:ext cx="1161085" cy="1161085"/>
        </a:xfrm>
        <a:prstGeom prst="ellipse">
          <a:avLst/>
        </a:prstGeom>
        <a:blipFill rotWithShape="0">
          <a:blip xmlns:r="http://schemas.openxmlformats.org/officeDocument/2006/relationships"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8000" r="-38000"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139807-9E4A-49DB-B171-39780420A2BC}">
      <dsp:nvSpPr>
        <dsp:cNvPr id="0" name=""/>
        <dsp:cNvSpPr/>
      </dsp:nvSpPr>
      <dsp:spPr>
        <a:xfrm rot="16200000">
          <a:off x="-1627525" y="2356323"/>
          <a:ext cx="3916585" cy="38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244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Direct Install Dwelling Unit Measures</a:t>
          </a:r>
        </a:p>
      </dsp:txBody>
      <dsp:txXfrm>
        <a:off x="-1627525" y="2356323"/>
        <a:ext cx="3916585" cy="381253"/>
      </dsp:txXfrm>
    </dsp:sp>
    <dsp:sp modelId="{F8B0A3BD-343D-46B1-A8FB-D7B4AC9B1779}">
      <dsp:nvSpPr>
        <dsp:cNvPr id="0" name=""/>
        <dsp:cNvSpPr/>
      </dsp:nvSpPr>
      <dsp:spPr>
        <a:xfrm>
          <a:off x="679955" y="488706"/>
          <a:ext cx="1899044" cy="4218162"/>
        </a:xfrm>
        <a:prstGeom prst="rect">
          <a:avLst/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36244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Air Sealing 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Duct Sealing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Low-flow Faucet Aerators &amp; Showerheads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18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LED Light Bulbs</a:t>
          </a:r>
        </a:p>
      </dsp:txBody>
      <dsp:txXfrm>
        <a:off x="679955" y="488706"/>
        <a:ext cx="1899044" cy="4218162"/>
      </dsp:txXfrm>
    </dsp:sp>
    <dsp:sp modelId="{418FF151-C118-4D6E-BBD6-9965C1B8F8CA}">
      <dsp:nvSpPr>
        <dsp:cNvPr id="0" name=""/>
        <dsp:cNvSpPr/>
      </dsp:nvSpPr>
      <dsp:spPr>
        <a:xfrm>
          <a:off x="-21598" y="0"/>
          <a:ext cx="1043390" cy="111312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53D0DF-D798-4CDD-9365-40CE99784993}">
      <dsp:nvSpPr>
        <dsp:cNvPr id="0" name=""/>
        <dsp:cNvSpPr/>
      </dsp:nvSpPr>
      <dsp:spPr>
        <a:xfrm rot="16200000">
          <a:off x="1258077" y="2126709"/>
          <a:ext cx="3916585" cy="38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244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Other Measures</a:t>
          </a:r>
        </a:p>
      </dsp:txBody>
      <dsp:txXfrm>
        <a:off x="1258077" y="2126709"/>
        <a:ext cx="3916585" cy="381253"/>
      </dsp:txXfrm>
    </dsp:sp>
    <dsp:sp modelId="{D67BED5F-FA82-4F11-81A8-2944BFFE1E17}">
      <dsp:nvSpPr>
        <dsp:cNvPr id="0" name=""/>
        <dsp:cNvSpPr/>
      </dsp:nvSpPr>
      <dsp:spPr>
        <a:xfrm>
          <a:off x="3406996" y="467121"/>
          <a:ext cx="1899044" cy="4290031"/>
        </a:xfrm>
        <a:prstGeom prst="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336244" rIns="113792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Lighting Fixtures 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Insulation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HVAC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Water Heaters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Windows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Appliances</a:t>
          </a:r>
        </a:p>
        <a:p>
          <a:pPr marL="171450" lvl="1" indent="-171450" algn="l" defTabSz="7112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600" kern="1200" dirty="0">
              <a:latin typeface="Arial" panose="020B0604020202020204" pitchFamily="34" charset="0"/>
              <a:cs typeface="Arial" panose="020B0604020202020204" pitchFamily="34" charset="0"/>
            </a:rPr>
            <a:t>Controls</a:t>
          </a:r>
        </a:p>
      </dsp:txBody>
      <dsp:txXfrm>
        <a:off x="3406996" y="467121"/>
        <a:ext cx="1899044" cy="4290031"/>
      </dsp:txXfrm>
    </dsp:sp>
    <dsp:sp modelId="{0C7A28F0-C2CE-42D5-B887-B0140EA5737E}">
      <dsp:nvSpPr>
        <dsp:cNvPr id="0" name=""/>
        <dsp:cNvSpPr/>
      </dsp:nvSpPr>
      <dsp:spPr>
        <a:xfrm>
          <a:off x="2886181" y="0"/>
          <a:ext cx="1041629" cy="114182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980B86-83F6-4EA1-8802-874C36207B4C}">
      <dsp:nvSpPr>
        <dsp:cNvPr id="0" name=""/>
        <dsp:cNvSpPr/>
      </dsp:nvSpPr>
      <dsp:spPr>
        <a:xfrm rot="16200000">
          <a:off x="3937017" y="2359391"/>
          <a:ext cx="3916585" cy="3812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336244" bIns="0" numCol="1" spcCol="1270" anchor="t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latin typeface="Arial" panose="020B0604020202020204" pitchFamily="34" charset="0"/>
              <a:cs typeface="Arial" panose="020B0604020202020204" pitchFamily="34" charset="0"/>
            </a:rPr>
            <a:t>Examples of Custom Measures</a:t>
          </a:r>
        </a:p>
      </dsp:txBody>
      <dsp:txXfrm>
        <a:off x="3937017" y="2359391"/>
        <a:ext cx="3916585" cy="381253"/>
      </dsp:txXfrm>
    </dsp:sp>
    <dsp:sp modelId="{E6E5FD55-318E-4E45-A66A-734F8C1DD08E}">
      <dsp:nvSpPr>
        <dsp:cNvPr id="0" name=""/>
        <dsp:cNvSpPr/>
      </dsp:nvSpPr>
      <dsp:spPr>
        <a:xfrm>
          <a:off x="6120110" y="377782"/>
          <a:ext cx="2283487" cy="4468001"/>
        </a:xfrm>
        <a:prstGeom prst="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336244" rIns="99568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Domestic Water Booster Pumps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Steam Trap Studies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Central HVAC Pipe Insulation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Central Mechanical Ventilation (retro commissioning or duct sealing)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Advanced Lighting Controls (data logging)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Chillers</a:t>
          </a:r>
        </a:p>
        <a:p>
          <a:pPr marL="114300" lvl="1" indent="-114300" algn="l" defTabSz="622300">
            <a:lnSpc>
              <a:spcPct val="100000"/>
            </a:lnSpc>
            <a:spcBef>
              <a:spcPct val="0"/>
            </a:spcBef>
            <a:spcAft>
              <a:spcPts val="600"/>
            </a:spcAft>
            <a:buChar char="•"/>
          </a:pPr>
          <a:r>
            <a:rPr lang="en-US" sz="1400" kern="1200" dirty="0">
              <a:latin typeface="Arial" panose="020B0604020202020204" pitchFamily="34" charset="0"/>
              <a:cs typeface="Arial" panose="020B0604020202020204" pitchFamily="34" charset="0"/>
            </a:rPr>
            <a:t>Refrigerator Evaporator Fan Controls</a:t>
          </a:r>
        </a:p>
      </dsp:txBody>
      <dsp:txXfrm>
        <a:off x="6120110" y="377782"/>
        <a:ext cx="2283487" cy="4468001"/>
      </dsp:txXfrm>
    </dsp:sp>
    <dsp:sp modelId="{06A3C1ED-9A5A-4558-8E7D-44923CDD4243}">
      <dsp:nvSpPr>
        <dsp:cNvPr id="0" name=""/>
        <dsp:cNvSpPr/>
      </dsp:nvSpPr>
      <dsp:spPr>
        <a:xfrm>
          <a:off x="5973657" y="0"/>
          <a:ext cx="1038502" cy="1141120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175" cap="flat" cmpd="sng" algn="ctr">
          <a:solidFill>
            <a:schemeClr val="tx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F1D4A3-C9B4-446C-B476-45E17241B01F}">
      <dsp:nvSpPr>
        <dsp:cNvPr id="0" name=""/>
        <dsp:cNvSpPr/>
      </dsp:nvSpPr>
      <dsp:spPr>
        <a:xfrm>
          <a:off x="1594" y="0"/>
          <a:ext cx="2480467" cy="3612520"/>
        </a:xfrm>
        <a:prstGeom prst="roundRect">
          <a:avLst>
            <a:gd name="adj" fmla="val 10000"/>
          </a:avLst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latin typeface="Arial" panose="020B0604020202020204" pitchFamily="34" charset="0"/>
              <a:cs typeface="Arial" panose="020B0604020202020204" pitchFamily="34" charset="0"/>
            </a:rPr>
            <a:t>Air Sealing</a:t>
          </a:r>
        </a:p>
      </dsp:txBody>
      <dsp:txXfrm>
        <a:off x="1594" y="1445008"/>
        <a:ext cx="2480467" cy="1445008"/>
      </dsp:txXfrm>
    </dsp:sp>
    <dsp:sp modelId="{5F7775F9-0CB3-432F-A9AC-479DE11BF0EB}">
      <dsp:nvSpPr>
        <dsp:cNvPr id="0" name=""/>
        <dsp:cNvSpPr/>
      </dsp:nvSpPr>
      <dsp:spPr>
        <a:xfrm>
          <a:off x="640343" y="216751"/>
          <a:ext cx="1202969" cy="1202969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E1807F-9D30-40C4-87A2-CAE66B106543}">
      <dsp:nvSpPr>
        <dsp:cNvPr id="0" name=""/>
        <dsp:cNvSpPr/>
      </dsp:nvSpPr>
      <dsp:spPr>
        <a:xfrm>
          <a:off x="2556475" y="0"/>
          <a:ext cx="2480467" cy="361252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900" b="1" kern="1200" dirty="0">
              <a:latin typeface="Arial" panose="020B0604020202020204" pitchFamily="34" charset="0"/>
              <a:cs typeface="Arial" panose="020B0604020202020204" pitchFamily="34" charset="0"/>
            </a:rPr>
            <a:t>Insulation</a:t>
          </a:r>
        </a:p>
      </dsp:txBody>
      <dsp:txXfrm>
        <a:off x="2556475" y="1445008"/>
        <a:ext cx="2480467" cy="1445008"/>
      </dsp:txXfrm>
    </dsp:sp>
    <dsp:sp modelId="{FE691E94-4D05-4BAD-BF05-29FFA195745E}">
      <dsp:nvSpPr>
        <dsp:cNvPr id="0" name=""/>
        <dsp:cNvSpPr/>
      </dsp:nvSpPr>
      <dsp:spPr>
        <a:xfrm>
          <a:off x="3195224" y="216751"/>
          <a:ext cx="1202969" cy="1202969"/>
        </a:xfrm>
        <a:prstGeom prst="ellipse">
          <a:avLst/>
        </a:prstGeom>
        <a:blipFill rotWithShape="1">
          <a:blip xmlns:r="http://schemas.openxmlformats.org/officeDocument/2006/relationships" r:embed="rId2"/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9A72E2-CB27-45AB-8EF4-520510ED92E2}">
      <dsp:nvSpPr>
        <dsp:cNvPr id="0" name=""/>
        <dsp:cNvSpPr/>
      </dsp:nvSpPr>
      <dsp:spPr>
        <a:xfrm>
          <a:off x="5111357" y="0"/>
          <a:ext cx="2480467" cy="3612520"/>
        </a:xfrm>
        <a:prstGeom prst="roundRect">
          <a:avLst>
            <a:gd name="adj" fmla="val 10000"/>
          </a:avLst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206248" rIns="206248" bIns="206248" numCol="1" spcCol="1270" anchor="ctr" anchorCtr="0">
          <a:noAutofit/>
        </a:bodyPr>
        <a:lstStyle/>
        <a:p>
          <a:pPr marL="0" lvl="0" indent="0" algn="ctr" defTabSz="1289050">
            <a:lnSpc>
              <a:spcPct val="100000"/>
            </a:lnSpc>
            <a:spcBef>
              <a:spcPct val="0"/>
            </a:spcBef>
            <a:spcAft>
              <a:spcPts val="1200"/>
            </a:spcAft>
            <a:buNone/>
          </a:pPr>
          <a:r>
            <a:rPr lang="en-US" sz="2900" b="1" kern="1200" dirty="0">
              <a:latin typeface="Arial" panose="020B0604020202020204" pitchFamily="34" charset="0"/>
              <a:cs typeface="Arial" panose="020B0604020202020204" pitchFamily="34" charset="0"/>
            </a:rPr>
            <a:t>Triple-Pane Windows</a:t>
          </a:r>
        </a:p>
      </dsp:txBody>
      <dsp:txXfrm>
        <a:off x="5111357" y="1445007"/>
        <a:ext cx="2480467" cy="1445008"/>
      </dsp:txXfrm>
    </dsp:sp>
    <dsp:sp modelId="{0679C211-18B9-4F60-9EDE-8E2883C7F3B8}">
      <dsp:nvSpPr>
        <dsp:cNvPr id="0" name=""/>
        <dsp:cNvSpPr/>
      </dsp:nvSpPr>
      <dsp:spPr>
        <a:xfrm>
          <a:off x="5750106" y="216751"/>
          <a:ext cx="1202969" cy="1202969"/>
        </a:xfrm>
        <a:prstGeom prst="ellipse">
          <a:avLst/>
        </a:prstGeom>
        <a:blipFill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348875-2BDC-4CB6-A73E-3C6E48E6C91F}">
      <dsp:nvSpPr>
        <dsp:cNvPr id="0" name=""/>
        <dsp:cNvSpPr/>
      </dsp:nvSpPr>
      <dsp:spPr>
        <a:xfrm>
          <a:off x="303736" y="2890016"/>
          <a:ext cx="6985945" cy="541878"/>
        </a:xfrm>
        <a:prstGeom prst="leftRightArrow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B4B52-31BC-4DFA-9206-B2F0CD3A2E31}">
      <dsp:nvSpPr>
        <dsp:cNvPr id="0" name=""/>
        <dsp:cNvSpPr/>
      </dsp:nvSpPr>
      <dsp:spPr>
        <a:xfrm>
          <a:off x="1675707" y="1499509"/>
          <a:ext cx="1905941" cy="1648716"/>
        </a:xfrm>
        <a:prstGeom prst="hexagon">
          <a:avLst>
            <a:gd name="adj" fmla="val 28570"/>
            <a:gd name="vf" fmla="val 115470"/>
          </a:avLst>
        </a:prstGeom>
        <a:solidFill>
          <a:schemeClr val="tx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High Efficiency Equipment &amp; Installation</a:t>
          </a:r>
        </a:p>
      </dsp:txBody>
      <dsp:txXfrm>
        <a:off x="1991548" y="1772724"/>
        <a:ext cx="1274259" cy="1102286"/>
      </dsp:txXfrm>
    </dsp:sp>
    <dsp:sp modelId="{783B5122-9B75-431C-A0DF-2A35D8361DF7}">
      <dsp:nvSpPr>
        <dsp:cNvPr id="0" name=""/>
        <dsp:cNvSpPr/>
      </dsp:nvSpPr>
      <dsp:spPr>
        <a:xfrm>
          <a:off x="2869193" y="710709"/>
          <a:ext cx="719106" cy="6196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CFB7110-111F-41AC-B2F0-793164F64B60}">
      <dsp:nvSpPr>
        <dsp:cNvPr id="0" name=""/>
        <dsp:cNvSpPr/>
      </dsp:nvSpPr>
      <dsp:spPr>
        <a:xfrm>
          <a:off x="1851272" y="0"/>
          <a:ext cx="1561905" cy="1351231"/>
        </a:xfrm>
        <a:prstGeom prst="hexagon">
          <a:avLst>
            <a:gd name="adj" fmla="val 28570"/>
            <a:gd name="vf" fmla="val 115470"/>
          </a:avLst>
        </a:prstGeom>
        <a:solidFill>
          <a:srgbClr val="00800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LED Lighting</a:t>
          </a:r>
        </a:p>
      </dsp:txBody>
      <dsp:txXfrm>
        <a:off x="2110113" y="223928"/>
        <a:ext cx="1044223" cy="903375"/>
      </dsp:txXfrm>
    </dsp:sp>
    <dsp:sp modelId="{5B88688D-CEAB-49D1-8D50-41AFF0A3FBE2}">
      <dsp:nvSpPr>
        <dsp:cNvPr id="0" name=""/>
        <dsp:cNvSpPr/>
      </dsp:nvSpPr>
      <dsp:spPr>
        <a:xfrm>
          <a:off x="3708445" y="1869041"/>
          <a:ext cx="719106" cy="6196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183C968-C4CD-4402-A930-972486B887F7}">
      <dsp:nvSpPr>
        <dsp:cNvPr id="0" name=""/>
        <dsp:cNvSpPr/>
      </dsp:nvSpPr>
      <dsp:spPr>
        <a:xfrm>
          <a:off x="3283721" y="831098"/>
          <a:ext cx="1561905" cy="1351231"/>
        </a:xfrm>
        <a:prstGeom prst="hexagon">
          <a:avLst>
            <a:gd name="adj" fmla="val 28570"/>
            <a:gd name="vf" fmla="val 115470"/>
          </a:avLst>
        </a:prstGeom>
        <a:solidFill>
          <a:srgbClr val="00AEEF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High Efficiency HVAC</a:t>
          </a:r>
          <a:endParaRPr lang="en-US" sz="1300" b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42562" y="1055026"/>
        <a:ext cx="1044223" cy="903375"/>
      </dsp:txXfrm>
    </dsp:sp>
    <dsp:sp modelId="{3F55C30F-24F3-4586-BE1B-FAC8F7CD8A8A}">
      <dsp:nvSpPr>
        <dsp:cNvPr id="0" name=""/>
        <dsp:cNvSpPr/>
      </dsp:nvSpPr>
      <dsp:spPr>
        <a:xfrm>
          <a:off x="3125446" y="3176579"/>
          <a:ext cx="719106" cy="6196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74DC41E-2B2B-41B7-8834-B6A7FE0A6BD8}">
      <dsp:nvSpPr>
        <dsp:cNvPr id="0" name=""/>
        <dsp:cNvSpPr/>
      </dsp:nvSpPr>
      <dsp:spPr>
        <a:xfrm>
          <a:off x="3283721" y="2464940"/>
          <a:ext cx="1561905" cy="1351231"/>
        </a:xfrm>
        <a:prstGeom prst="hexagon">
          <a:avLst>
            <a:gd name="adj" fmla="val 28570"/>
            <a:gd name="vf" fmla="val 115470"/>
          </a:avLst>
        </a:prstGeom>
        <a:solidFill>
          <a:schemeClr val="accent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High Efficiency DHW</a:t>
          </a:r>
        </a:p>
      </dsp:txBody>
      <dsp:txXfrm>
        <a:off x="3542562" y="2688868"/>
        <a:ext cx="1044223" cy="903375"/>
      </dsp:txXfrm>
    </dsp:sp>
    <dsp:sp modelId="{3C222B5F-7197-4A28-9E50-1A02A8DC21D7}">
      <dsp:nvSpPr>
        <dsp:cNvPr id="0" name=""/>
        <dsp:cNvSpPr/>
      </dsp:nvSpPr>
      <dsp:spPr>
        <a:xfrm>
          <a:off x="1679254" y="3312307"/>
          <a:ext cx="719106" cy="6196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1801DF8-0ADD-4135-801C-4DDB4A18C976}">
      <dsp:nvSpPr>
        <dsp:cNvPr id="0" name=""/>
        <dsp:cNvSpPr/>
      </dsp:nvSpPr>
      <dsp:spPr>
        <a:xfrm>
          <a:off x="1851272" y="3296968"/>
          <a:ext cx="1561905" cy="1351231"/>
        </a:xfrm>
        <a:prstGeom prst="hexagon">
          <a:avLst>
            <a:gd name="adj" fmla="val 28570"/>
            <a:gd name="vf" fmla="val 11547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ENERGY STAR Appliances</a:t>
          </a:r>
        </a:p>
      </dsp:txBody>
      <dsp:txXfrm>
        <a:off x="2110113" y="3520896"/>
        <a:ext cx="1044223" cy="903375"/>
      </dsp:txXfrm>
    </dsp:sp>
    <dsp:sp modelId="{B4572204-E50A-4442-9D63-C73C51C28575}">
      <dsp:nvSpPr>
        <dsp:cNvPr id="0" name=""/>
        <dsp:cNvSpPr/>
      </dsp:nvSpPr>
      <dsp:spPr>
        <a:xfrm>
          <a:off x="826257" y="2154440"/>
          <a:ext cx="719106" cy="619605"/>
        </a:xfrm>
        <a:prstGeom prst="hexagon">
          <a:avLst>
            <a:gd name="adj" fmla="val 28900"/>
            <a:gd name="vf" fmla="val 115470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A57FAAD-1593-413F-90E2-8DEA9CFDE046}">
      <dsp:nvSpPr>
        <dsp:cNvPr id="0" name=""/>
        <dsp:cNvSpPr/>
      </dsp:nvSpPr>
      <dsp:spPr>
        <a:xfrm>
          <a:off x="412173" y="2465870"/>
          <a:ext cx="1561905" cy="1351231"/>
        </a:xfrm>
        <a:prstGeom prst="hexagon">
          <a:avLst>
            <a:gd name="adj" fmla="val 28570"/>
            <a:gd name="vf" fmla="val 115470"/>
          </a:avLst>
        </a:prstGeom>
        <a:solidFill>
          <a:srgbClr val="00B05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ECM Pumps &amp; Fans</a:t>
          </a:r>
        </a:p>
      </dsp:txBody>
      <dsp:txXfrm>
        <a:off x="671014" y="2689798"/>
        <a:ext cx="1044223" cy="903375"/>
      </dsp:txXfrm>
    </dsp:sp>
    <dsp:sp modelId="{6EC3CDD8-51DE-4E40-AC5F-D7E9119F40A2}">
      <dsp:nvSpPr>
        <dsp:cNvPr id="0" name=""/>
        <dsp:cNvSpPr/>
      </dsp:nvSpPr>
      <dsp:spPr>
        <a:xfrm>
          <a:off x="412173" y="829238"/>
          <a:ext cx="1561905" cy="1351231"/>
        </a:xfrm>
        <a:prstGeom prst="hexagon">
          <a:avLst>
            <a:gd name="adj" fmla="val 28570"/>
            <a:gd name="vf" fmla="val 11547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b="1" kern="1200" dirty="0">
              <a:latin typeface="Arial" panose="020B0604020202020204" pitchFamily="34" charset="0"/>
              <a:cs typeface="Arial" panose="020B0604020202020204" pitchFamily="34" charset="0"/>
            </a:rPr>
            <a:t>Controls – i.e. Wi-Fi thermostats</a:t>
          </a:r>
        </a:p>
      </dsp:txBody>
      <dsp:txXfrm>
        <a:off x="671014" y="1053166"/>
        <a:ext cx="1044223" cy="90337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B5CA7B-23D3-4210-AFE6-6EA9B9A7F40B}">
      <dsp:nvSpPr>
        <dsp:cNvPr id="0" name=""/>
        <dsp:cNvSpPr/>
      </dsp:nvSpPr>
      <dsp:spPr>
        <a:xfrm>
          <a:off x="1242790" y="0"/>
          <a:ext cx="4105720" cy="4105720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bg1">
            <a:lumMod val="6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8A02F-508E-41C1-A18B-20ADBF0C1933}">
      <dsp:nvSpPr>
        <dsp:cNvPr id="0" name=""/>
        <dsp:cNvSpPr/>
      </dsp:nvSpPr>
      <dsp:spPr>
        <a:xfrm>
          <a:off x="1509661" y="266871"/>
          <a:ext cx="1642288" cy="1642288"/>
        </a:xfrm>
        <a:prstGeom prst="roundRect">
          <a:avLst/>
        </a:prstGeom>
        <a:solidFill>
          <a:srgbClr val="00AEE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75%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9831" y="347041"/>
        <a:ext cx="1481948" cy="1481948"/>
      </dsp:txXfrm>
    </dsp:sp>
    <dsp:sp modelId="{C89058A6-EDD8-47D4-A1A5-CAC697062B7C}">
      <dsp:nvSpPr>
        <dsp:cNvPr id="0" name=""/>
        <dsp:cNvSpPr/>
      </dsp:nvSpPr>
      <dsp:spPr>
        <a:xfrm>
          <a:off x="3439350" y="266871"/>
          <a:ext cx="1642288" cy="1642288"/>
        </a:xfrm>
        <a:prstGeom prst="roundRect">
          <a:avLst/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90%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19520" y="347041"/>
        <a:ext cx="1481948" cy="1481948"/>
      </dsp:txXfrm>
    </dsp:sp>
    <dsp:sp modelId="{9116F645-5FE1-4ADF-91A9-F9F17CFCAF47}">
      <dsp:nvSpPr>
        <dsp:cNvPr id="0" name=""/>
        <dsp:cNvSpPr/>
      </dsp:nvSpPr>
      <dsp:spPr>
        <a:xfrm>
          <a:off x="1509661" y="2196560"/>
          <a:ext cx="1642288" cy="1642288"/>
        </a:xfrm>
        <a:prstGeom prst="roundRect">
          <a:avLst/>
        </a:prstGeom>
        <a:solidFill>
          <a:srgbClr val="008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50%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i="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9831" y="2276730"/>
        <a:ext cx="1481948" cy="1481948"/>
      </dsp:txXfrm>
    </dsp:sp>
    <dsp:sp modelId="{90D18415-0825-4261-88C5-3311D96F407B}">
      <dsp:nvSpPr>
        <dsp:cNvPr id="0" name=""/>
        <dsp:cNvSpPr/>
      </dsp:nvSpPr>
      <dsp:spPr>
        <a:xfrm>
          <a:off x="3439350" y="2196560"/>
          <a:ext cx="1642288" cy="1642288"/>
        </a:xfrm>
        <a:prstGeom prst="roundRect">
          <a:avLst/>
        </a:prstGeom>
        <a:solidFill>
          <a:schemeClr val="accent6">
            <a:lumMod val="75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 panose="020B0604020202020204" pitchFamily="34" charset="0"/>
              <a:cs typeface="Arial" panose="020B0604020202020204" pitchFamily="34" charset="0"/>
            </a:rPr>
            <a:t>Up to 75%</a:t>
          </a:r>
          <a:r>
            <a:rPr lang="en-US" sz="2000" kern="1200" dirty="0">
              <a:latin typeface="Arial" panose="020B0604020202020204" pitchFamily="34" charset="0"/>
              <a:cs typeface="Arial" panose="020B0604020202020204" pitchFamily="34" charset="0"/>
            </a:rPr>
            <a:t> of </a:t>
          </a:r>
          <a:r>
            <a:rPr lang="en-US" sz="2000" i="1" kern="1200" dirty="0">
              <a:latin typeface="Arial" panose="020B0604020202020204" pitchFamily="34" charset="0"/>
              <a:cs typeface="Arial" panose="020B0604020202020204" pitchFamily="34" charset="0"/>
            </a:rPr>
            <a:t>project cost</a:t>
          </a:r>
          <a:endParaRPr lang="en-US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19520" y="2276730"/>
        <a:ext cx="1481948" cy="1481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2">
  <dgm:title val=""/>
  <dgm:desc val=""/>
  <dgm:catLst>
    <dgm:cat type="list" pri="6000"/>
    <dgm:cat type="relationship" pri="16000"/>
    <dgm:cat type="picture" pri="29000"/>
    <dgm:cat type="pictureconvert" pri="2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/>
    </dgm:varLst>
    <dgm:choose name="Name0">
      <dgm:if name="Name1" func="var" arg="dir" op="equ" val="norm">
        <dgm:alg type="lin">
          <dgm:param type="linDir" val="fromL"/>
          <dgm:param type="nodeVertAlign" val="t"/>
        </dgm:alg>
      </dgm:if>
      <dgm:else name="Name2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Node" refType="w"/>
      <dgm:constr type="h" for="ch" forName="compositeNode" refType="h"/>
      <dgm:constr type="w" for="ch" forName="sibTrans" refType="w" refFor="ch" refForName="compositeNode" op="equ" fact="0.2"/>
      <dgm:constr type="h" for="des" forName="childNode" op="equ"/>
      <dgm:constr type="w" for="des" forName="childNode" op="equ"/>
      <dgm:constr type="w" for="des" forName="parentNode" op="equ"/>
      <dgm:constr type="h" for="des" forName="image" op="equ"/>
      <dgm:constr type="w" for="des" forName="image" op="equ"/>
      <dgm:constr type="primFontSz" for="des" forName="parentNode" op="equ" val="65"/>
      <dgm:constr type="primFontSz" for="des" forName="childNode" op="equ" val="65"/>
    </dgm:constrLst>
    <dgm:ruleLst/>
    <dgm:forEach name="Name3" axis="ch" ptType="node">
      <dgm:layoutNode name="compositeNode">
        <dgm:varLst>
          <dgm:bulletEnabled val="1"/>
        </dgm:varLst>
        <dgm:alg type="composite"/>
        <dgm:presOf/>
        <dgm:choose name="Name4">
          <dgm:if name="Name5" func="var" arg="dir" op="equ" val="norm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l" for="ch" forName="image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l" for="ch" forName="childNode" refType="w" refFor="ch" refForName="image" fact="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l" for="ch" forName="parentNode"/>
              <dgm:constr type="r" for="ch" forName="parentNode" refType="l" refFor="ch" refForName="childNode"/>
              <dgm:constr type="rMarg" for="ch" forName="parentNode" refType="w" refFor="ch" refForName="image" fact="1.25"/>
            </dgm:constrLst>
          </dgm:if>
          <dgm:else name="Name6">
            <dgm:constrLst>
              <dgm:constr type="w" for="ch" forName="image" refType="w"/>
              <dgm:constr type="h" for="ch" forName="image" refType="h"/>
              <dgm:constr type="h" for="ch" forName="image" refType="w" refFor="ch" refForName="image" op="lte"/>
              <dgm:constr type="w" for="ch" forName="image" refType="h" refFor="ch" refForName="image" op="lte"/>
              <dgm:constr type="w" for="ch" forName="image" refType="w" op="lte" fact="0.33"/>
              <dgm:constr type="h" for="ch" forName="image" refType="h" op="lte" fact="0.33"/>
              <dgm:constr type="t" for="ch" forName="image"/>
              <dgm:constr type="r" for="ch" forName="image" refType="w"/>
              <dgm:constr type="w" for="ch" forName="childNode" refType="w" fact="0.85"/>
              <dgm:constr type="h" for="ch" forName="childNode" refType="h" fact="0.78"/>
              <dgm:constr type="t" for="ch" forName="childNode" refType="h" refFor="ch" refForName="image" fact="0.66"/>
              <dgm:constr type="r" for="ch" forName="childNode" refType="w"/>
              <dgm:constr type="rOff" for="ch" forName="childNode" refType="w" refFor="ch" refForName="image" fact="-0.5"/>
              <dgm:constr type="tMarg" for="ch" forName="childNode" refType="w" refFor="ch" refForName="image" fact="1.25"/>
              <dgm:constr type="t" for="ch" forName="parentNode" refType="h" refFor="ch" refForName="image" fact="0.66"/>
              <dgm:constr type="b" for="ch" forName="parentNode" refType="b" refFor="ch" refForName="childNode"/>
              <dgm:constr type="r" for="ch" forName="parentNode" refType="w"/>
              <dgm:constr type="l" for="ch" forName="parentNode" refType="r" refFor="ch" refForName="childNode"/>
              <dgm:constr type="lOff" for="ch" forName="parentNode" refType="rOff" refFor="ch" refForName="childNode"/>
              <dgm:constr type="lMarg" for="ch" forName="parentNode" refType="w" refFor="ch" refForName="image" fact="1.25"/>
            </dgm:constrLst>
          </dgm:else>
        </dgm:choose>
        <dgm:ruleLst>
          <dgm:rule type="w" for="ch" forName="childNode" val="NaN" fact="0.4" max="NaN"/>
          <dgm:rule type="h" for="ch" forName="childNode" val="NaN" fact="0.5" max="NaN"/>
        </dgm:ruleLst>
        <dgm:layoutNode name="image" styleLbl="fgImgPlace1">
          <dgm:alg type="sp"/>
          <dgm:shape xmlns:r="http://schemas.openxmlformats.org/officeDocument/2006/relationships" type="rect" r:blip="" zOrderOff="4" blipPhldr="1">
            <dgm:adjLst/>
          </dgm:shape>
          <dgm:presOf/>
          <dgm:constrLst/>
          <dgm:ruleLst/>
        </dgm:layoutNode>
        <dgm:layoutNode name="childNode" styleLbl="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 zOrderOff="2">
            <dgm:adjLst/>
          </dgm:shape>
          <dgm:presOf axis="des" ptType="node"/>
          <dgm:constrLst/>
          <dgm:ruleLst>
            <dgm:rule type="primFontSz" val="5" fact="NaN" max="NaN"/>
          </dgm:ruleLst>
        </dgm:layoutNode>
        <dgm:layoutNode name="parentNode" styleLbl="revTx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>
                <dgm:adjLst/>
              </dgm:shape>
              <dgm:presOf axis="self"/>
              <dgm:constrLst>
                <dgm:constr type="lMarg"/>
                <dgm:constr type="bMarg"/>
                <dgm:constr type="tMarg"/>
              </dgm:constrLst>
            </dgm:if>
            <dgm:else name="Name9">
              <dgm:alg type="tx">
                <dgm:param type="autoTxRot" val="grav"/>
                <dgm:param type="parTxLTRAlign" val="l"/>
                <dgm:param type="parTxRTLAlign" val="l"/>
              </dgm:alg>
              <dgm:shape xmlns:r="http://schemas.openxmlformats.org/officeDocument/2006/relationships" rot="90" type="rect" r:blip="">
                <dgm:adjLst/>
              </dgm:shape>
              <dgm:presOf axis="self"/>
              <dgm:constrLst>
                <dgm:constr type="rMarg"/>
                <dgm:constr type="bMarg"/>
                <dgm:constr type="tMarg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3853" y="0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2BDAD-1F6A-4079-AAA5-7660743B1178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685800"/>
            <a:ext cx="4573588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024" y="4343400"/>
            <a:ext cx="558419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3853" y="8685213"/>
            <a:ext cx="302477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AB2D4-8CC5-40BD-A4A2-97B819C2971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898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This is essentially</a:t>
            </a:r>
            <a:r>
              <a:rPr lang="en-US" b="1" baseline="0" dirty="0"/>
              <a:t> the same process for New Construction &amp; MF Existing Buildings</a:t>
            </a:r>
            <a:endParaRPr lang="en-US" b="1" dirty="0"/>
          </a:p>
          <a:p>
            <a:endParaRPr lang="en-US" b="1" dirty="0"/>
          </a:p>
          <a:p>
            <a:r>
              <a:rPr lang="en-US" b="1" dirty="0"/>
              <a:t>Project Initiation</a:t>
            </a:r>
            <a:r>
              <a:rPr lang="en-US" b="0" dirty="0"/>
              <a:t> – This could be</a:t>
            </a:r>
            <a:r>
              <a:rPr lang="en-US" b="0" baseline="0" dirty="0"/>
              <a:t> the HERS rater or in the case of WBP the energy modeler</a:t>
            </a:r>
          </a:p>
          <a:p>
            <a:r>
              <a:rPr lang="en-US" b="1" baseline="0" dirty="0"/>
              <a:t>Proposal for RNC</a:t>
            </a:r>
            <a:r>
              <a:rPr lang="en-US" b="0" baseline="0" dirty="0"/>
              <a:t> – Must include </a:t>
            </a:r>
            <a:r>
              <a:rPr lang="en-US" b="1" baseline="0" dirty="0"/>
              <a:t>40% drawings</a:t>
            </a:r>
            <a:r>
              <a:rPr lang="en-US" b="0" baseline="0" dirty="0"/>
              <a:t> and must have </a:t>
            </a:r>
            <a:r>
              <a:rPr lang="en-US" b="0" baseline="0" dirty="0" err="1"/>
              <a:t>have</a:t>
            </a:r>
            <a:r>
              <a:rPr lang="en-US" b="0" baseline="0" dirty="0"/>
              <a:t> RNC initial application information for LOP preparation</a:t>
            </a:r>
          </a:p>
          <a:p>
            <a:r>
              <a:rPr lang="en-US" b="1" baseline="0" dirty="0"/>
              <a:t>Proposal for MF Existing Buildings</a:t>
            </a:r>
          </a:p>
          <a:p>
            <a:pPr marL="341323" indent="-341323">
              <a:buFontTx/>
              <a:buAutoNum type="arabicParenR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Scope of work</a:t>
            </a:r>
          </a:p>
          <a:p>
            <a:pPr marL="341323" indent="-341323">
              <a:buFontTx/>
              <a:buAutoNum type="arabicParenR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Multifamily Initiative Application</a:t>
            </a:r>
          </a:p>
          <a:p>
            <a:pPr marL="341323" indent="-341323">
              <a:buFontTx/>
              <a:buAutoNum type="arabicParenR"/>
            </a:pPr>
            <a:r>
              <a:rPr lang="en-US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Project Fill Out Form</a:t>
            </a:r>
          </a:p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484F0E-1621-4310-B21B-7466707399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56155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7F01A-A7CD-4B8F-B2FE-CF34B1FECB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10491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3FB46F-9ABE-4D1A-8A53-C93D65C52FF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9079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8042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757135C-DDEF-4D7C-8621-32564690A98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5252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2005 -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Expanded to include natural gas programs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(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MS PGothic" pitchFamily="34" charset="-128"/>
                <a:cs typeface="Arial" panose="020B0604020202020204" pitchFamily="34" charset="0"/>
              </a:rPr>
              <a:t>electric and gas programs are fully integrated)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D6A6618-48C4-483C-A3A0-502F7FEA4F2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45502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4AB2D4-8CC5-40BD-A4A2-97B819C2971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6430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>
                      <a:alpha val="74997"/>
                    </a:srgbClr>
                  </a:outerShdw>
                </a:effectLst>
              </a14:hiddenEffects>
            </a:ext>
          </a:extLst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9666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627F01A-A7CD-4B8F-B2FE-CF34B1FECBD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96895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4AB2D4-8CC5-40BD-A4A2-97B819C2971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9480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4AB2D4-8CC5-40BD-A4A2-97B819C2971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3081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317B2-57B6-4A0B-8856-CB8E0E303B2A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3755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" name="Title 6"/>
          <p:cNvSpPr>
            <a:spLocks noGrp="1" noChangeAspect="1"/>
          </p:cNvSpPr>
          <p:nvPr>
            <p:ph type="title"/>
          </p:nvPr>
        </p:nvSpPr>
        <p:spPr>
          <a:xfrm>
            <a:off x="533400" y="1524000"/>
            <a:ext cx="8229600" cy="2209800"/>
          </a:xfrm>
        </p:spPr>
        <p:txBody>
          <a:bodyPr/>
          <a:lstStyle>
            <a:lvl1pPr algn="ctr">
              <a:defRPr sz="4400">
                <a:solidFill>
                  <a:schemeClr val="tx1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4206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457200" y="274641"/>
            <a:ext cx="8229600" cy="94456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457200" y="1371603"/>
            <a:ext cx="8229600" cy="449884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>
              <a:buClr>
                <a:srgbClr val="66CC33"/>
              </a:buClr>
              <a:buFont typeface="Arial" pitchFamily="34" charset="0"/>
              <a:buChar char="▪"/>
              <a:defRPr/>
            </a:lvl1pPr>
            <a:lvl2pPr>
              <a:buClr>
                <a:srgbClr val="66CC33"/>
              </a:buClr>
              <a:defRPr>
                <a:solidFill>
                  <a:schemeClr val="tx1"/>
                </a:solidFill>
              </a:defRPr>
            </a:lvl2pPr>
            <a:lvl4pPr>
              <a:buClr>
                <a:srgbClr val="66CC33"/>
              </a:buClr>
              <a:defRPr>
                <a:solidFill>
                  <a:schemeClr val="tx1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9287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D0ECA7D8-9210-4ADC-B106-4680C46272F0}" type="slidenum">
              <a:rPr lang="en-US" smtClean="0">
                <a:solidFill>
                  <a:prstClr val="white"/>
                </a:solidFill>
              </a:rPr>
              <a:pPr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2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1000" y="6521615"/>
            <a:ext cx="5334000" cy="336386"/>
          </a:xfrm>
          <a:prstGeom prst="rect">
            <a:avLst/>
          </a:prstGeom>
        </p:spPr>
        <p:txBody>
          <a:bodyPr/>
          <a:lstStyle>
            <a:lvl1pPr>
              <a:defRPr sz="825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en-US" dirty="0">
              <a:solidFill>
                <a:prstClr val="white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2133600" y="-1037192"/>
            <a:ext cx="8153400" cy="0"/>
          </a:xfrm>
          <a:prstGeom prst="line">
            <a:avLst/>
          </a:prstGeom>
          <a:ln w="12700">
            <a:solidFill>
              <a:srgbClr val="0899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5541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55107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3820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1689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9847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615187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5467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5F5F599-C222-4436-989B-DF05CDFB2F76}"/>
              </a:ext>
            </a:extLst>
          </p:cNvPr>
          <p:cNvGrpSpPr/>
          <p:nvPr userDrawn="1"/>
        </p:nvGrpSpPr>
        <p:grpSpPr>
          <a:xfrm>
            <a:off x="-4193" y="0"/>
            <a:ext cx="9148193" cy="230096"/>
            <a:chOff x="-4193" y="912904"/>
            <a:chExt cx="9148193" cy="152400"/>
          </a:xfrm>
        </p:grpSpPr>
        <p:sp>
          <p:nvSpPr>
            <p:cNvPr id="6" name="Rounded Rectangle 20">
              <a:extLst>
                <a:ext uri="{FF2B5EF4-FFF2-40B4-BE49-F238E27FC236}">
                  <a16:creationId xmlns:a16="http://schemas.microsoft.com/office/drawing/2014/main" id="{8842D74F-95F1-41D8-AF9A-BCA9472A8465}"/>
                </a:ext>
              </a:extLst>
            </p:cNvPr>
            <p:cNvSpPr/>
            <p:nvPr userDrawn="1"/>
          </p:nvSpPr>
          <p:spPr>
            <a:xfrm>
              <a:off x="-4193" y="912904"/>
              <a:ext cx="9148193" cy="152400"/>
            </a:xfrm>
            <a:prstGeom prst="roundRect">
              <a:avLst>
                <a:gd name="adj" fmla="val 0"/>
              </a:avLst>
            </a:prstGeom>
            <a:solidFill>
              <a:srgbClr val="00AEE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ounded Rectangle 23">
              <a:extLst>
                <a:ext uri="{FF2B5EF4-FFF2-40B4-BE49-F238E27FC236}">
                  <a16:creationId xmlns:a16="http://schemas.microsoft.com/office/drawing/2014/main" id="{A46446F8-88CE-4D3D-9E5A-6B8B79D18EB1}"/>
                </a:ext>
              </a:extLst>
            </p:cNvPr>
            <p:cNvSpPr/>
            <p:nvPr userDrawn="1"/>
          </p:nvSpPr>
          <p:spPr>
            <a:xfrm>
              <a:off x="2514600" y="915504"/>
              <a:ext cx="3352800" cy="149799"/>
            </a:xfrm>
            <a:prstGeom prst="roundRect">
              <a:avLst>
                <a:gd name="adj" fmla="val 0"/>
              </a:avLst>
            </a:prstGeom>
            <a:solidFill>
              <a:srgbClr val="00B14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ounded Rectangle 24">
              <a:extLst>
                <a:ext uri="{FF2B5EF4-FFF2-40B4-BE49-F238E27FC236}">
                  <a16:creationId xmlns:a16="http://schemas.microsoft.com/office/drawing/2014/main" id="{4BFD161B-5CEA-4550-A01C-9241EC42BEF2}"/>
                </a:ext>
              </a:extLst>
            </p:cNvPr>
            <p:cNvSpPr/>
            <p:nvPr userDrawn="1"/>
          </p:nvSpPr>
          <p:spPr>
            <a:xfrm>
              <a:off x="5791200" y="915504"/>
              <a:ext cx="3352799" cy="149799"/>
            </a:xfrm>
            <a:prstGeom prst="roundRect">
              <a:avLst>
                <a:gd name="adj" fmla="val 0"/>
              </a:avLst>
            </a:prstGeom>
            <a:solidFill>
              <a:srgbClr val="008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0217949-99DD-4DF3-9F50-F5392C049F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81001"/>
            <a:ext cx="1625252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680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1395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04408"/>
            <a:ext cx="7086600" cy="808496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C4BC3F-8AE7-4765-A46C-1B3E5FF91369}" type="datetime1">
              <a:rPr lang="en-US" smtClean="0"/>
              <a:t>3/24/2021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21923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C3A7F-999E-4302-BE09-452219BDB7C1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-4193" y="912904"/>
            <a:ext cx="9148193" cy="230096"/>
            <a:chOff x="-4193" y="912904"/>
            <a:chExt cx="9148193" cy="152400"/>
          </a:xfrm>
        </p:grpSpPr>
        <p:sp>
          <p:nvSpPr>
            <p:cNvPr id="21" name="Rounded Rectangle 20"/>
            <p:cNvSpPr/>
            <p:nvPr userDrawn="1"/>
          </p:nvSpPr>
          <p:spPr>
            <a:xfrm>
              <a:off x="-4193" y="912904"/>
              <a:ext cx="9148193" cy="152400"/>
            </a:xfrm>
            <a:prstGeom prst="roundRect">
              <a:avLst>
                <a:gd name="adj" fmla="val 0"/>
              </a:avLst>
            </a:prstGeom>
            <a:solidFill>
              <a:srgbClr val="00AEEF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ounded Rectangle 23"/>
            <p:cNvSpPr/>
            <p:nvPr userDrawn="1"/>
          </p:nvSpPr>
          <p:spPr>
            <a:xfrm>
              <a:off x="2514600" y="915504"/>
              <a:ext cx="3352800" cy="149799"/>
            </a:xfrm>
            <a:prstGeom prst="roundRect">
              <a:avLst>
                <a:gd name="adj" fmla="val 0"/>
              </a:avLst>
            </a:prstGeom>
            <a:solidFill>
              <a:srgbClr val="00B14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ounded Rectangle 24"/>
            <p:cNvSpPr/>
            <p:nvPr userDrawn="1"/>
          </p:nvSpPr>
          <p:spPr>
            <a:xfrm>
              <a:off x="5791200" y="915504"/>
              <a:ext cx="3352799" cy="149799"/>
            </a:xfrm>
            <a:prstGeom prst="roundRect">
              <a:avLst>
                <a:gd name="adj" fmla="val 0"/>
              </a:avLst>
            </a:prstGeom>
            <a:solidFill>
              <a:srgbClr val="00800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81001"/>
            <a:ext cx="1625252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48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6" r:id="rId8"/>
    <p:sldLayoutId id="2147483682" r:id="rId9"/>
    <p:sldLayoutId id="2147483700" r:id="rId10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2400" b="1" kern="1200" baseline="0">
          <a:solidFill>
            <a:srgbClr val="007749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Arial Narrow" panose="020B0606020202030204" pitchFamily="34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Arial Narrow" panose="020B060602020203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007749"/>
        </a:buClr>
        <a:buSzPct val="109000"/>
        <a:buFont typeface="Arial Narrow" panose="020B060602020203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mailto:multifamily@Eversource.com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4" Type="http://schemas.openxmlformats.org/officeDocument/2006/relationships/hyperlink" Target="mailto:enoch.lenge@eversource.com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wm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6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28600" y="1447800"/>
            <a:ext cx="8550275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9269" tIns="49635" rIns="99269" bIns="49635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 b="1" dirty="0">
              <a:solidFill>
                <a:srgbClr val="0099FF"/>
              </a:solidFill>
              <a:latin typeface="Times New Roman" panose="02020603050405020304" pitchFamily="18" charset="0"/>
              <a:ea typeface="MS PGothic" pitchFamily="34" charset="-128"/>
            </a:endParaRPr>
          </a:p>
        </p:txBody>
      </p:sp>
      <p:sp>
        <p:nvSpPr>
          <p:cNvPr id="4099" name="Text Box 8"/>
          <p:cNvSpPr txBox="1">
            <a:spLocks noChangeArrowheads="1"/>
          </p:cNvSpPr>
          <p:nvPr/>
        </p:nvSpPr>
        <p:spPr bwMode="auto">
          <a:xfrm>
            <a:off x="457200" y="5552326"/>
            <a:ext cx="5257800" cy="754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1pPr>
            <a:lvl2pPr marL="742950" indent="-28575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2pPr>
            <a:lvl3pPr marL="1143000" indent="-22860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3pPr>
            <a:lvl4pPr marL="1600200" indent="-22860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4pPr>
            <a:lvl5pPr marL="2057400" indent="-228600" eaLnBrk="0" hangingPunct="0"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8600" b="1">
                <a:solidFill>
                  <a:schemeClr val="tx1"/>
                </a:solidFill>
                <a:latin typeface="Arial Black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15000"/>
              </a:spcBef>
              <a:spcAft>
                <a:spcPct val="0"/>
              </a:spcAft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Enoch Lenge, Eversource</a:t>
            </a:r>
          </a:p>
          <a:p>
            <a:pPr eaLnBrk="1" fontAlgn="base" hangingPunct="1">
              <a:spcBef>
                <a:spcPct val="15000"/>
              </a:spcBef>
              <a:spcAft>
                <a:spcPct val="0"/>
              </a:spcAft>
            </a:pP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Supervisor, Energy Efficiency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E2CCB1-F811-4CAF-9E0B-A022D17FD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2725" y="1524000"/>
            <a:ext cx="8855075" cy="2819400"/>
          </a:xfrm>
        </p:spPr>
        <p:txBody>
          <a:bodyPr/>
          <a:lstStyle/>
          <a:p>
            <a:br>
              <a:rPr lang="en-US" sz="2800" dirty="0"/>
            </a:br>
            <a:br>
              <a:rPr lang="en-US" sz="2800" dirty="0"/>
            </a:br>
            <a:r>
              <a:rPr lang="en-US" sz="2800" dirty="0"/>
              <a:t>Engaging as Partners to Achieve </a:t>
            </a:r>
            <a:br>
              <a:rPr lang="en-US" sz="2800" dirty="0"/>
            </a:br>
            <a:r>
              <a:rPr lang="en-US" sz="2800"/>
              <a:t>Energy Savings</a:t>
            </a:r>
            <a:br>
              <a:rPr lang="en-US" sz="2800" dirty="0"/>
            </a:br>
            <a:br>
              <a:rPr lang="en-US" sz="2800" dirty="0"/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7225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890588"/>
            <a:ext cx="9144000" cy="457200"/>
          </a:xfrm>
        </p:spPr>
        <p:txBody>
          <a:bodyPr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Efficiency Strategy:</a:t>
            </a:r>
            <a:b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High Efficiency Equipment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E404E3C-06B5-4610-8E41-855692F1D46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7922919"/>
              </p:ext>
            </p:extLst>
          </p:nvPr>
        </p:nvGraphicFramePr>
        <p:xfrm>
          <a:off x="1943100" y="1828800"/>
          <a:ext cx="5257800" cy="4648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1128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6DF6B7-4F66-4889-A016-BDD8EE0910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332" y="1143000"/>
            <a:ext cx="4572000" cy="4572000"/>
          </a:xfrm>
          <a:prstGeom prst="rect">
            <a:avLst/>
          </a:prstGeom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2535" y="149042"/>
            <a:ext cx="8471065" cy="528296"/>
          </a:xfrm>
        </p:spPr>
        <p:txBody>
          <a:bodyPr>
            <a:normAutofit/>
          </a:bodyPr>
          <a:lstStyle/>
          <a:p>
            <a:r>
              <a:rPr lang="en-US" dirty="0"/>
              <a:t>Emerging Technology: Wi-Fi/Smart Thermostats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52400" y="1676400"/>
            <a:ext cx="4419600" cy="4792640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dirty="0">
                <a:solidFill>
                  <a:schemeClr val="accent1"/>
                </a:solidFill>
              </a:rPr>
              <a:t>Convenience</a:t>
            </a:r>
          </a:p>
          <a:p>
            <a:pPr lvl="1"/>
            <a:r>
              <a:rPr lang="en-US" sz="2000" dirty="0"/>
              <a:t>Learns your temperature preference and automatically adjusts </a:t>
            </a:r>
          </a:p>
          <a:p>
            <a:r>
              <a:rPr lang="en-US" sz="2400" b="1" dirty="0">
                <a:solidFill>
                  <a:schemeClr val="accent2"/>
                </a:solidFill>
              </a:rPr>
              <a:t>Control</a:t>
            </a:r>
          </a:p>
          <a:p>
            <a:pPr lvl="1"/>
            <a:r>
              <a:rPr lang="en-US" sz="2000" dirty="0"/>
              <a:t>Control of home’s heating and cooling remotely through your smartphone</a:t>
            </a:r>
          </a:p>
          <a:p>
            <a:r>
              <a:rPr lang="en-US" sz="2400" b="1" dirty="0">
                <a:solidFill>
                  <a:schemeClr val="accent3"/>
                </a:solidFill>
              </a:rPr>
              <a:t>Insight</a:t>
            </a:r>
          </a:p>
          <a:p>
            <a:pPr lvl="1"/>
            <a:r>
              <a:rPr lang="en-US" sz="2000" dirty="0"/>
              <a:t>Equipment use and temperature data you can track and manage</a:t>
            </a:r>
          </a:p>
          <a:p>
            <a:r>
              <a:rPr lang="en-US" sz="2400" b="1" dirty="0">
                <a:solidFill>
                  <a:schemeClr val="accent4"/>
                </a:solidFill>
              </a:rPr>
              <a:t>Value</a:t>
            </a:r>
            <a:r>
              <a:rPr lang="en-US" dirty="0"/>
              <a:t> </a:t>
            </a:r>
          </a:p>
          <a:p>
            <a:pPr marL="636588" lvl="1" indent="-342900"/>
            <a:r>
              <a:rPr lang="en-US" sz="2000" dirty="0"/>
              <a:t>Rental value through low-cost, highly visible “connected” thermostat that many renters are looking for</a:t>
            </a:r>
          </a:p>
        </p:txBody>
      </p:sp>
    </p:spTree>
    <p:extLst>
      <p:ext uri="{BB962C8B-B14F-4D97-AF65-F5344CB8AC3E}">
        <p14:creationId xmlns:p14="http://schemas.microsoft.com/office/powerpoint/2010/main" val="34092784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Two Paths for Participation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8534400" cy="3371849"/>
          </a:xfrm>
          <a:ln>
            <a:noFill/>
          </a:ln>
        </p:spPr>
        <p:txBody>
          <a:bodyPr>
            <a:normAutofit lnSpcReduction="10000"/>
          </a:bodyPr>
          <a:lstStyle/>
          <a:p>
            <a:r>
              <a:rPr lang="en-US" sz="2400" dirty="0"/>
              <a:t>Standard Path Energy Efficiency Project</a:t>
            </a:r>
          </a:p>
          <a:p>
            <a:pPr lvl="1"/>
            <a:r>
              <a:rPr lang="en-US" sz="2000" dirty="0"/>
              <a:t>Targeted energy efficiency upgrade project to an existing property</a:t>
            </a:r>
          </a:p>
          <a:p>
            <a:pPr lvl="1"/>
            <a:r>
              <a:rPr lang="en-US" sz="2000" dirty="0"/>
              <a:t>New Construction – ground up construction or gut rehabs</a:t>
            </a:r>
          </a:p>
          <a:p>
            <a:r>
              <a:rPr lang="en-US" sz="2400" dirty="0"/>
              <a:t>CHFA/DOH Competitive Funding (SSHP, CHAMP, etc.)</a:t>
            </a:r>
          </a:p>
          <a:p>
            <a:pPr lvl="1"/>
            <a:r>
              <a:rPr lang="en-US" sz="2000" dirty="0"/>
              <a:t>Renovation projects (energy and non-energy related upgrades)</a:t>
            </a:r>
          </a:p>
          <a:p>
            <a:pPr lvl="1"/>
            <a:r>
              <a:rPr lang="en-US" sz="2000" dirty="0"/>
              <a:t>New Construction – ground up construction or gut rehabs</a:t>
            </a:r>
          </a:p>
          <a:p>
            <a:pPr lvl="1"/>
            <a:r>
              <a:rPr lang="en-US" sz="2000" dirty="0"/>
              <a:t>Receive Letter of Participation from utilities to submit with application for round of funding</a:t>
            </a:r>
          </a:p>
          <a:p>
            <a:pPr lvl="1"/>
            <a:r>
              <a:rPr lang="en-US" sz="2000" dirty="0"/>
              <a:t>LOP process rolled out in 2016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31438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20308" y="-76200"/>
            <a:ext cx="6569544" cy="990600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dirty="0">
                <a:latin typeface="Arial" charset="0"/>
                <a:cs typeface="Arial" charset="0"/>
              </a:rPr>
              <a:t>Funding Process for CHFA/DOH Participation Letter</a:t>
            </a:r>
            <a:endParaRPr lang="en-US" sz="2800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437732" y="6492875"/>
            <a:ext cx="249068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55DEE3-28BA-452B-B071-57ECBBAD6062}" type="slidenum">
              <a:rPr kumimoji="0" lang="en-US" sz="825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381000" y="1838324"/>
            <a:ext cx="8458200" cy="3648076"/>
            <a:chOff x="304800" y="1371600"/>
            <a:chExt cx="8132932" cy="3598290"/>
          </a:xfrm>
        </p:grpSpPr>
        <p:sp>
          <p:nvSpPr>
            <p:cNvPr id="10" name="Freeform: Shape 9"/>
            <p:cNvSpPr/>
            <p:nvPr/>
          </p:nvSpPr>
          <p:spPr>
            <a:xfrm>
              <a:off x="2898434" y="1379448"/>
              <a:ext cx="2885879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Project Team Initiation &amp; Kick-Off Meeting</a:t>
              </a:r>
            </a:p>
          </p:txBody>
        </p:sp>
        <p:sp>
          <p:nvSpPr>
            <p:cNvPr id="11" name="Freeform: Shape 10"/>
            <p:cNvSpPr/>
            <p:nvPr/>
          </p:nvSpPr>
          <p:spPr>
            <a:xfrm>
              <a:off x="5477136" y="1379448"/>
              <a:ext cx="2885879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*Proposal Review &amp; Initial Submittal to Utility</a:t>
              </a:r>
            </a:p>
          </p:txBody>
        </p:sp>
        <p:sp>
          <p:nvSpPr>
            <p:cNvPr id="13" name="Freeform: Shape 12"/>
            <p:cNvSpPr/>
            <p:nvPr/>
          </p:nvSpPr>
          <p:spPr>
            <a:xfrm>
              <a:off x="2748276" y="2349186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Initial Review of Submittal</a:t>
              </a:r>
            </a:p>
          </p:txBody>
        </p:sp>
        <p:sp>
          <p:nvSpPr>
            <p:cNvPr id="14" name="Freeform: Shape 13"/>
            <p:cNvSpPr/>
            <p:nvPr/>
          </p:nvSpPr>
          <p:spPr>
            <a:xfrm>
              <a:off x="5430472" y="2349186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1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Letter of Participation 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(LOP) issued</a:t>
              </a:r>
            </a:p>
          </p:txBody>
        </p:sp>
        <p:sp>
          <p:nvSpPr>
            <p:cNvPr id="16" name="Freeform: Shape 15"/>
            <p:cNvSpPr/>
            <p:nvPr/>
          </p:nvSpPr>
          <p:spPr>
            <a:xfrm>
              <a:off x="2705463" y="3254483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6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6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CHFA/DOH Funding Secured &amp; Construction Started</a:t>
              </a:r>
            </a:p>
          </p:txBody>
        </p:sp>
        <p:sp>
          <p:nvSpPr>
            <p:cNvPr id="17" name="Freeform: Shape 16"/>
            <p:cNvSpPr/>
            <p:nvPr/>
          </p:nvSpPr>
          <p:spPr>
            <a:xfrm>
              <a:off x="5416448" y="3241324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Incentive Commitment from Utility Letter</a:t>
              </a:r>
              <a:r>
                <a:rPr kumimoji="0" lang="en-US" sz="1800" b="0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of Agreement (LOA)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Freeform: Shape 19"/>
            <p:cNvSpPr/>
            <p:nvPr/>
          </p:nvSpPr>
          <p:spPr>
            <a:xfrm>
              <a:off x="5416447" y="4167230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dirty="0"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Incentive Payments Issued by Utility</a:t>
              </a:r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304800" y="1371600"/>
              <a:ext cx="2826093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</a:t>
              </a: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Project Initiation</a:t>
              </a: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2" name="Freeform: Shape 11"/>
            <p:cNvSpPr/>
            <p:nvPr/>
          </p:nvSpPr>
          <p:spPr>
            <a:xfrm>
              <a:off x="362354" y="2314814"/>
              <a:ext cx="2710985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Utility Review</a:t>
              </a:r>
            </a:p>
          </p:txBody>
        </p:sp>
        <p:sp>
          <p:nvSpPr>
            <p:cNvPr id="15" name="Freeform: Shape 14"/>
            <p:cNvSpPr/>
            <p:nvPr/>
          </p:nvSpPr>
          <p:spPr>
            <a:xfrm>
              <a:off x="362354" y="3229895"/>
              <a:ext cx="2710985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marL="0" marR="0" lvl="0" indent="0" algn="ctr" defTabSz="6667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Construction &amp; Incentive Commitment</a:t>
              </a:r>
            </a:p>
          </p:txBody>
        </p:sp>
        <p:sp>
          <p:nvSpPr>
            <p:cNvPr id="18" name="Freeform: Shape 17"/>
            <p:cNvSpPr/>
            <p:nvPr/>
          </p:nvSpPr>
          <p:spPr>
            <a:xfrm>
              <a:off x="362354" y="4144976"/>
              <a:ext cx="2710985" cy="824914"/>
            </a:xfrm>
            <a:custGeom>
              <a:avLst/>
              <a:gdLst>
                <a:gd name="connsiteX0" fmla="*/ 0 w 1976846"/>
                <a:gd name="connsiteY0" fmla="*/ 0 h 824914"/>
                <a:gd name="connsiteX1" fmla="*/ 1564389 w 1976846"/>
                <a:gd name="connsiteY1" fmla="*/ 0 h 824914"/>
                <a:gd name="connsiteX2" fmla="*/ 1976846 w 1976846"/>
                <a:gd name="connsiteY2" fmla="*/ 412457 h 824914"/>
                <a:gd name="connsiteX3" fmla="*/ 1564389 w 1976846"/>
                <a:gd name="connsiteY3" fmla="*/ 824914 h 824914"/>
                <a:gd name="connsiteX4" fmla="*/ 0 w 1976846"/>
                <a:gd name="connsiteY4" fmla="*/ 824914 h 824914"/>
                <a:gd name="connsiteX5" fmla="*/ 412457 w 1976846"/>
                <a:gd name="connsiteY5" fmla="*/ 412457 h 824914"/>
                <a:gd name="connsiteX6" fmla="*/ 0 w 1976846"/>
                <a:gd name="connsiteY6" fmla="*/ 0 h 824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6846" h="824914">
                  <a:moveTo>
                    <a:pt x="0" y="0"/>
                  </a:moveTo>
                  <a:lnTo>
                    <a:pt x="1564389" y="0"/>
                  </a:lnTo>
                  <a:lnTo>
                    <a:pt x="1976846" y="412457"/>
                  </a:lnTo>
                  <a:lnTo>
                    <a:pt x="1564389" y="824914"/>
                  </a:lnTo>
                  <a:lnTo>
                    <a:pt x="0" y="824914"/>
                  </a:lnTo>
                  <a:lnTo>
                    <a:pt x="412457" y="4124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431507" tIns="9525" rIns="412457" bIns="9525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defRPr/>
              </a:pPr>
              <a:r>
                <a:rPr lang="en-US" sz="2000" b="1" dirty="0">
                  <a:solidFill>
                    <a:prstClr val="white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Completion</a:t>
              </a:r>
            </a:p>
          </p:txBody>
        </p:sp>
        <p:sp>
          <p:nvSpPr>
            <p:cNvPr id="27" name="Freeform: Shape 26"/>
            <p:cNvSpPr/>
            <p:nvPr/>
          </p:nvSpPr>
          <p:spPr>
            <a:xfrm>
              <a:off x="2705463" y="4167231"/>
              <a:ext cx="3007260" cy="756171"/>
            </a:xfrm>
            <a:custGeom>
              <a:avLst/>
              <a:gdLst>
                <a:gd name="connsiteX0" fmla="*/ 0 w 2192889"/>
                <a:gd name="connsiteY0" fmla="*/ 0 h 756171"/>
                <a:gd name="connsiteX1" fmla="*/ 1814804 w 2192889"/>
                <a:gd name="connsiteY1" fmla="*/ 0 h 756171"/>
                <a:gd name="connsiteX2" fmla="*/ 2192889 w 2192889"/>
                <a:gd name="connsiteY2" fmla="*/ 378086 h 756171"/>
                <a:gd name="connsiteX3" fmla="*/ 1814804 w 2192889"/>
                <a:gd name="connsiteY3" fmla="*/ 756171 h 756171"/>
                <a:gd name="connsiteX4" fmla="*/ 0 w 2192889"/>
                <a:gd name="connsiteY4" fmla="*/ 756171 h 756171"/>
                <a:gd name="connsiteX5" fmla="*/ 378086 w 2192889"/>
                <a:gd name="connsiteY5" fmla="*/ 378086 h 756171"/>
                <a:gd name="connsiteX6" fmla="*/ 0 w 2192889"/>
                <a:gd name="connsiteY6" fmla="*/ 0 h 7561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2889" h="756171">
                  <a:moveTo>
                    <a:pt x="0" y="0"/>
                  </a:moveTo>
                  <a:lnTo>
                    <a:pt x="1814804" y="0"/>
                  </a:lnTo>
                  <a:lnTo>
                    <a:pt x="2192889" y="378086"/>
                  </a:lnTo>
                  <a:lnTo>
                    <a:pt x="1814804" y="756171"/>
                  </a:lnTo>
                  <a:lnTo>
                    <a:pt x="0" y="756171"/>
                  </a:lnTo>
                  <a:lnTo>
                    <a:pt x="378086" y="37808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00946" tIns="11430" rIns="378085" bIns="11430" numCol="1" spcCol="1270" anchor="ctr" anchorCtr="0">
              <a:noAutofit/>
            </a:bodyPr>
            <a:lstStyle/>
            <a:p>
              <a:pPr marL="0" marR="0" lvl="0" indent="0" algn="ctr" defTabSz="8001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Construction</a:t>
              </a:r>
              <a:r>
                <a:rPr kumimoji="0" lang="en-US" sz="1800" b="0" i="0" u="none" strike="noStrike" kern="1200" cap="none" spc="0" normalizeH="0" noProof="0" dirty="0">
                  <a:ln>
                    <a:noFill/>
                  </a:ln>
                  <a:solidFill>
                    <a:prstClr val="black">
                      <a:hueOff val="0"/>
                      <a:satOff val="0"/>
                      <a:lumOff val="0"/>
                      <a:alphaOff val="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Complete &amp; Utility Post Inspection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5638800" y="5689937"/>
            <a:ext cx="3278878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500" dirty="0"/>
              <a:t>*Proposal submittal must includes:</a:t>
            </a:r>
          </a:p>
          <a:p>
            <a:pPr marL="342900" indent="-342900">
              <a:buAutoNum type="arabicParenR"/>
            </a:pPr>
            <a:r>
              <a:rPr lang="en-US" sz="1500" dirty="0"/>
              <a:t>Scope of work</a:t>
            </a:r>
          </a:p>
          <a:p>
            <a:pPr marL="342900" indent="-342900">
              <a:buAutoNum type="arabicParenR"/>
            </a:pPr>
            <a:r>
              <a:rPr lang="en-US" sz="1500" dirty="0"/>
              <a:t>Multifamily Initiative Application</a:t>
            </a:r>
          </a:p>
          <a:p>
            <a:pPr marL="342900" indent="-342900">
              <a:buAutoNum type="arabicParenR"/>
            </a:pPr>
            <a:r>
              <a:rPr lang="en-US" sz="1500" dirty="0"/>
              <a:t>Project Fill Out Form</a:t>
            </a:r>
          </a:p>
        </p:txBody>
      </p:sp>
    </p:spTree>
    <p:extLst>
      <p:ext uri="{BB962C8B-B14F-4D97-AF65-F5344CB8AC3E}">
        <p14:creationId xmlns:p14="http://schemas.microsoft.com/office/powerpoint/2010/main" val="41730296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56874"/>
            <a:ext cx="9144000" cy="457200"/>
          </a:xfrm>
        </p:spPr>
        <p:txBody>
          <a:bodyPr anchor="ctr">
            <a:noAutofit/>
          </a:bodyPr>
          <a:lstStyle/>
          <a:p>
            <a:pPr algn="ctr"/>
            <a:r>
              <a:rPr lang="en-US" sz="3200" b="1" dirty="0"/>
              <a:t>Project Incentive Structure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E9724-46C2-4DBD-9A7E-526720DC8474}" type="slidenum">
              <a:rPr kumimoji="0" lang="en-US" sz="825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371600" y="1342247"/>
            <a:ext cx="6591300" cy="4629927"/>
            <a:chOff x="-227213" y="602052"/>
            <a:chExt cx="8914014" cy="5450829"/>
          </a:xfrm>
        </p:grpSpPr>
        <p:graphicFrame>
          <p:nvGraphicFramePr>
            <p:cNvPr id="12" name="Diagram 11"/>
            <p:cNvGraphicFramePr/>
            <p:nvPr>
              <p:extLst>
                <p:ext uri="{D42A27DB-BD31-4B8C-83A1-F6EECF244321}">
                  <p14:modId xmlns:p14="http://schemas.microsoft.com/office/powerpoint/2010/main" val="992411568"/>
                </p:ext>
              </p:extLst>
            </p:nvPr>
          </p:nvGraphicFramePr>
          <p:xfrm>
            <a:off x="-227213" y="1219203"/>
            <a:ext cx="8914014" cy="483367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3" r:lo="rId4" r:qs="rId5" r:cs="rId6"/>
            </a:graphicData>
          </a:graphic>
        </p:graphicFrame>
        <p:sp>
          <p:nvSpPr>
            <p:cNvPr id="13" name="TextBox 12"/>
            <p:cNvSpPr txBox="1"/>
            <p:nvPr/>
          </p:nvSpPr>
          <p:spPr>
            <a:xfrm>
              <a:off x="-75824" y="2193832"/>
              <a:ext cx="1925051" cy="688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Income Eligible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-75824" y="4495067"/>
              <a:ext cx="1925051" cy="398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Market Rate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755942" y="603054"/>
              <a:ext cx="2345036" cy="978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Standard One End-Use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Project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435299" y="602052"/>
              <a:ext cx="2345036" cy="9783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Comprehensive Multi-End Use Project 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95250" y="6302917"/>
            <a:ext cx="9144000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Note: </a:t>
            </a:r>
            <a:r>
              <a: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Up to 100% of project cost paid for 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Direct Install Dwelling Unit Measures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67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 idx="4294967295"/>
          </p:nvPr>
        </p:nvSpPr>
        <p:spPr>
          <a:xfrm>
            <a:off x="189570" y="76200"/>
            <a:ext cx="8764859" cy="848735"/>
          </a:xfrm>
        </p:spPr>
        <p:txBody>
          <a:bodyPr>
            <a:noAutofit/>
          </a:bodyPr>
          <a:lstStyle/>
          <a:p>
            <a:pPr algn="ctr"/>
            <a:br>
              <a:rPr lang="en-US" sz="3200" b="1" dirty="0"/>
            </a:br>
            <a:r>
              <a:rPr lang="en-US" sz="3200" b="1" dirty="0"/>
              <a:t>Case Study</a:t>
            </a:r>
            <a:br>
              <a:rPr lang="en-US" sz="3200" b="1" dirty="0"/>
            </a:br>
            <a:endParaRPr lang="en-US" sz="3200" b="1" i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E9724-46C2-4DBD-9A7E-526720DC8474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2126399" y="848474"/>
            <a:ext cx="6828030" cy="1139031"/>
          </a:xfrm>
          <a:prstGeom prst="rect">
            <a:avLst/>
          </a:prstGeom>
          <a:ln>
            <a:solidFill>
              <a:schemeClr val="tx1"/>
            </a:solidFill>
            <a:miter lim="800000"/>
            <a:headEnd/>
            <a:tailEnd/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spcBef>
                <a:spcPct val="20000"/>
              </a:spcBef>
              <a:buClr>
                <a:srgbClr val="66CC33"/>
              </a:buClr>
              <a:buFont typeface="Arial" pitchFamily="34" charset="0"/>
              <a:buChar char="▪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9438" indent="-285750" algn="l" defTabSz="914400" rtl="0" eaLnBrk="1" latinLnBrk="0" hangingPunct="1">
              <a:spcBef>
                <a:spcPct val="20000"/>
              </a:spcBef>
              <a:buClr>
                <a:srgbClr val="66CC33"/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48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33463" indent="-228600" algn="l" defTabSz="914400" rtl="0" eaLnBrk="1" latinLnBrk="0" hangingPunct="1">
              <a:spcBef>
                <a:spcPct val="20000"/>
              </a:spcBef>
              <a:buClr>
                <a:srgbClr val="66CC33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620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altLang="en-US" sz="2400" b="1" dirty="0"/>
              <a:t>Charles Street Apartments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Location: </a:t>
            </a:r>
            <a:r>
              <a:rPr lang="en-US" altLang="en-US" sz="1800" b="1" dirty="0"/>
              <a:t>Meriden, CT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Stories: </a:t>
            </a:r>
            <a:r>
              <a:rPr lang="en-US" altLang="en-US" sz="1800" b="1" dirty="0"/>
              <a:t>3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# of Dwelling Units: </a:t>
            </a:r>
            <a:r>
              <a:rPr lang="en-US" altLang="en-US" sz="1800" b="1" dirty="0"/>
              <a:t>80</a:t>
            </a:r>
          </a:p>
          <a:p>
            <a:pPr marL="0" indent="0">
              <a:buNone/>
            </a:pPr>
            <a:r>
              <a:rPr lang="en-US" altLang="en-US" sz="1800" b="1" dirty="0">
                <a:solidFill>
                  <a:srgbClr val="007749"/>
                </a:solidFill>
              </a:rPr>
              <a:t>Meter Configuration: </a:t>
            </a:r>
            <a:r>
              <a:rPr lang="en-US" altLang="en-US" sz="1800" b="1" dirty="0"/>
              <a:t>Individually Metered Electric &amp; Natural Gas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CA5E2BC5-4EDA-4C3D-86A9-5165437ECF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9961845"/>
              </p:ext>
            </p:extLst>
          </p:nvPr>
        </p:nvGraphicFramePr>
        <p:xfrm>
          <a:off x="369308" y="2082230"/>
          <a:ext cx="8585122" cy="3475209"/>
        </p:xfrm>
        <a:graphic>
          <a:graphicData uri="http://schemas.openxmlformats.org/drawingml/2006/table">
            <a:tbl>
              <a:tblPr firstRow="1" bandRow="1"/>
              <a:tblGrid>
                <a:gridCol w="2907292">
                  <a:extLst>
                    <a:ext uri="{9D8B030D-6E8A-4147-A177-3AD203B41FA5}">
                      <a16:colId xmlns:a16="http://schemas.microsoft.com/office/drawing/2014/main" val="109785657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1469866750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3162860775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3885570933"/>
                    </a:ext>
                  </a:extLst>
                </a:gridCol>
                <a:gridCol w="1563030">
                  <a:extLst>
                    <a:ext uri="{9D8B030D-6E8A-4147-A177-3AD203B41FA5}">
                      <a16:colId xmlns:a16="http://schemas.microsoft.com/office/drawing/2014/main" val="646568178"/>
                    </a:ext>
                  </a:extLst>
                </a:gridCol>
              </a:tblGrid>
              <a:tr h="50857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Measures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Installed Cost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 kWh Savings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Annual</a:t>
                      </a:r>
                      <a:r>
                        <a:rPr lang="en-US" sz="1400" b="1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CCF Savings</a:t>
                      </a:r>
                      <a:endParaRPr lang="en-US" sz="1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74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9246667"/>
                  </a:ext>
                </a:extLst>
              </a:tr>
              <a:tr h="2789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Weatherization (Air Sealing, Duct Sealing LED Bulbs &amp; DHW Savings)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$29,252.49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$29,252.49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10,170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en-US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3,789</a:t>
                      </a:r>
                    </a:p>
                  </a:txBody>
                  <a:tcPr anchor="ctr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77936351"/>
                  </a:ext>
                </a:extLst>
              </a:tr>
              <a:tr h="3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Dwelling Unit Lighting Fixtures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$62,843.95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$12,199.24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12,468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475415"/>
                  </a:ext>
                </a:extLst>
              </a:tr>
              <a:tr h="3159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Exterior &amp; Common Area Lighting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$34,327.10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$27,461.68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102,717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173058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Apt. Furnace ECM Fan Motors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$30,000.00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$20,000.00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30,800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630091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Apt. AC Systems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$186,800.00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$53,153.25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21,106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2274505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Common Area AC Systems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$14,800.00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$6,962.25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2,764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2822332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Common Area Furnace ECM Fan Motors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1,540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4253514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Heating System - Apt Gas Furnaces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$380,000.00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$56,241.14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6,521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1273264"/>
                  </a:ext>
                </a:extLst>
              </a:tr>
              <a:tr h="344049">
                <a:tc>
                  <a:txBody>
                    <a:bodyPr/>
                    <a:lstStyle/>
                    <a:p>
                      <a:pPr algn="l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Common Area Furnaces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$26,802.00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$12,317.94 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1,808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89913529"/>
                  </a:ext>
                </a:extLst>
              </a:tr>
            </a:tbl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EFC95BFF-8BE5-464F-8E73-6DBD766246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991890"/>
              </p:ext>
            </p:extLst>
          </p:nvPr>
        </p:nvGraphicFramePr>
        <p:xfrm>
          <a:off x="369307" y="5584288"/>
          <a:ext cx="8585124" cy="1168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093">
                  <a:extLst>
                    <a:ext uri="{9D8B030D-6E8A-4147-A177-3AD203B41FA5}">
                      <a16:colId xmlns:a16="http://schemas.microsoft.com/office/drawing/2014/main" val="322738497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565783563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val="1235616682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3960264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3226492347"/>
                    </a:ext>
                  </a:extLst>
                </a:gridCol>
                <a:gridCol w="1791631">
                  <a:extLst>
                    <a:ext uri="{9D8B030D-6E8A-4147-A177-3AD203B41FA5}">
                      <a16:colId xmlns:a16="http://schemas.microsoft.com/office/drawing/2014/main" val="3625604220"/>
                    </a:ext>
                  </a:extLst>
                </a:gridCol>
              </a:tblGrid>
              <a:tr h="343924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 Information</a:t>
                      </a:r>
                    </a:p>
                  </a:txBody>
                  <a:tcPr>
                    <a:solidFill>
                      <a:srgbClr val="00774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7472172"/>
                  </a:ext>
                </a:extLst>
              </a:tr>
              <a:tr h="48055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#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Measures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Install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Cost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Incentive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</a:t>
                      </a: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Bonus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Total Incentive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baseline="0" dirty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of Cost Covered</a:t>
                      </a:r>
                      <a:endParaRPr lang="en-US" sz="14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1718328"/>
                  </a:ext>
                </a:extLst>
              </a:tr>
              <a:tr h="343924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$765,825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$218,587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$124,751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$343,338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45%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7032148"/>
                  </a:ext>
                </a:extLst>
              </a:tr>
            </a:tbl>
          </a:graphicData>
        </a:graphic>
      </p:graphicFrame>
      <p:pic>
        <p:nvPicPr>
          <p:cNvPr id="10" name="Picture 6">
            <a:extLst>
              <a:ext uri="{FF2B5EF4-FFF2-40B4-BE49-F238E27FC236}">
                <a16:creationId xmlns:a16="http://schemas.microsoft.com/office/drawing/2014/main" id="{5C2C1ED0-3392-4E72-AA07-FA17528F81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129" y="851742"/>
            <a:ext cx="1691054" cy="1139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3999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362200"/>
            <a:ext cx="9144000" cy="838200"/>
          </a:xfrm>
        </p:spPr>
        <p:txBody>
          <a:bodyPr>
            <a:noAutofit/>
          </a:bodyPr>
          <a:lstStyle/>
          <a:p>
            <a:pPr algn="ctr" eaLnBrk="1" hangingPunct="1"/>
            <a:r>
              <a:rPr lang="en-US" sz="6000" b="1" dirty="0"/>
              <a:t>Questions?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fld id="{7668E4F8-2079-4726-B3DA-B33EAFABBC9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  <p:cxnSp>
        <p:nvCxnSpPr>
          <p:cNvPr id="4101" name="AutoShape 5"/>
          <p:cNvCxnSpPr>
            <a:cxnSpLocks noChangeShapeType="1"/>
          </p:cNvCxnSpPr>
          <p:nvPr/>
        </p:nvCxnSpPr>
        <p:spPr bwMode="auto">
          <a:xfrm>
            <a:off x="609600" y="4475163"/>
            <a:ext cx="0" cy="0"/>
          </a:xfrm>
          <a:prstGeom prst="straightConnector1">
            <a:avLst/>
          </a:prstGeom>
          <a:noFill/>
          <a:ln w="6350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2" name="Content Placeholder 2"/>
          <p:cNvSpPr txBox="1">
            <a:spLocks/>
          </p:cNvSpPr>
          <p:nvPr/>
        </p:nvSpPr>
        <p:spPr>
          <a:xfrm>
            <a:off x="571500" y="4495801"/>
            <a:ext cx="8229600" cy="190500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Arial" pitchFamily="34" charset="0"/>
              <a:buChar char="▪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79438" indent="-28575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8048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0334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262063" indent="-228600" algn="l" defTabSz="914400" rtl="0" eaLnBrk="1" latinLnBrk="0" hangingPunct="1">
              <a:spcBef>
                <a:spcPct val="20000"/>
              </a:spcBef>
              <a:buClr>
                <a:srgbClr val="089948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base">
              <a:spcAft>
                <a:spcPct val="0"/>
              </a:spcAft>
              <a:buNone/>
            </a:pPr>
            <a:r>
              <a:rPr lang="en-US" sz="3200" b="1" dirty="0">
                <a:solidFill>
                  <a:srgbClr val="000000"/>
                </a:solidFill>
              </a:rPr>
              <a:t>Multifamily Initiative</a:t>
            </a:r>
          </a:p>
          <a:p>
            <a:pPr marL="0" indent="0" algn="ctr" fontAlgn="base">
              <a:spcAft>
                <a:spcPct val="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hlinkClick r:id="rId3"/>
              </a:rPr>
              <a:t>multifamily@Eversource.com</a:t>
            </a:r>
            <a:endParaRPr lang="en-US" sz="3200" b="1" dirty="0">
              <a:solidFill>
                <a:srgbClr val="000000"/>
              </a:solidFill>
            </a:endParaRPr>
          </a:p>
          <a:p>
            <a:pPr marL="0" indent="0" algn="ctr" fontAlgn="base">
              <a:spcAft>
                <a:spcPct val="0"/>
              </a:spcAft>
              <a:buNone/>
            </a:pPr>
            <a:r>
              <a:rPr lang="en-US" sz="3200" b="1" dirty="0">
                <a:solidFill>
                  <a:srgbClr val="000000"/>
                </a:solidFill>
                <a:hlinkClick r:id="rId4"/>
              </a:rPr>
              <a:t>enoch.lenge@eversource.com</a:t>
            </a:r>
            <a:endParaRPr lang="en-US" sz="32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482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143000"/>
            <a:ext cx="9144001" cy="5715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1143000"/>
            <a:ext cx="4191000" cy="5715000"/>
          </a:xfrm>
          <a:prstGeom prst="rect">
            <a:avLst/>
          </a:prstGeom>
          <a:solidFill>
            <a:srgbClr val="FFFFFF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670569" y="5296716"/>
            <a:ext cx="3474543" cy="657225"/>
            <a:chOff x="685800" y="5943600"/>
            <a:chExt cx="3474543" cy="657225"/>
          </a:xfrm>
        </p:grpSpPr>
        <p:pic>
          <p:nvPicPr>
            <p:cNvPr id="3074" name="Picture 2" descr="Ceres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800" y="5943600"/>
              <a:ext cx="2095500" cy="657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TextBox 10"/>
            <p:cNvSpPr txBox="1"/>
            <p:nvPr/>
          </p:nvSpPr>
          <p:spPr>
            <a:xfrm>
              <a:off x="2334202" y="5943600"/>
              <a:ext cx="18261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charset="0"/>
                  <a:ea typeface="+mn-ea"/>
                  <a:cs typeface="Arial" charset="0"/>
                </a:rPr>
                <a:t>#1 Ranking</a:t>
              </a: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#1 ENERGY PROVIDER IN THE NATION</a:t>
            </a:r>
          </a:p>
        </p:txBody>
      </p:sp>
      <p:sp>
        <p:nvSpPr>
          <p:cNvPr id="4099" name="TextBox 8"/>
          <p:cNvSpPr txBox="1">
            <a:spLocks noChangeArrowheads="1"/>
          </p:cNvSpPr>
          <p:nvPr/>
        </p:nvSpPr>
        <p:spPr bwMode="auto">
          <a:xfrm>
            <a:off x="503871" y="1752600"/>
            <a:ext cx="3991929" cy="27238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1433" tIns="45717" rIns="91433" bIns="45717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marL="457200" indent="-457200" defTabSz="45716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tabLst>
                <a:tab pos="463550" algn="l"/>
              </a:tabLst>
            </a:pPr>
            <a:r>
              <a:rPr lang="en-US" altLang="en-US" sz="2400" b="1" dirty="0">
                <a:latin typeface="Arial" panose="020B0604020202020204" pitchFamily="34" charset="0"/>
                <a:cs typeface="Arial" charset="0"/>
              </a:rPr>
              <a:t>3 states  </a:t>
            </a:r>
          </a:p>
          <a:p>
            <a:pPr marL="457200" indent="-457200" defTabSz="45716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tabLst>
                <a:tab pos="463550" algn="l"/>
              </a:tabLst>
            </a:pPr>
            <a:endParaRPr lang="en-US" altLang="en-US" sz="900" b="1" dirty="0">
              <a:latin typeface="Arial" panose="020B0604020202020204" pitchFamily="34" charset="0"/>
              <a:cs typeface="Arial" charset="0"/>
              <a:sym typeface="Wingdings" panose="05000000000000000000" pitchFamily="2" charset="2"/>
            </a:endParaRPr>
          </a:p>
          <a:p>
            <a:pPr marL="457200" indent="-457200" defTabSz="45716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tabLst>
                <a:tab pos="463550" algn="l"/>
              </a:tabLst>
            </a:pPr>
            <a:r>
              <a:rPr lang="en-US" altLang="en-US" sz="2400" b="1" dirty="0">
                <a:latin typeface="Arial" panose="020B0604020202020204" pitchFamily="34" charset="0"/>
                <a:cs typeface="Arial" charset="0"/>
              </a:rPr>
              <a:t>4.3MM customers</a:t>
            </a:r>
          </a:p>
          <a:p>
            <a:pPr marL="457200" indent="-457200" defTabSz="45716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  <a:tabLst>
                <a:tab pos="463550" algn="l"/>
              </a:tabLst>
            </a:pPr>
            <a:endParaRPr lang="en-US" altLang="en-US" sz="900" b="1" dirty="0">
              <a:latin typeface="Arial" panose="020B0604020202020204" pitchFamily="34" charset="0"/>
              <a:cs typeface="Arial" charset="0"/>
            </a:endParaRPr>
          </a:p>
          <a:p>
            <a:pPr marL="457200" indent="-457200" defTabSz="45716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$750 MM in Annual EE Investment</a:t>
            </a:r>
          </a:p>
          <a:p>
            <a:pPr marL="457200" indent="-457200" defTabSz="45716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en-US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defTabSz="457168" fontAlgn="base">
              <a:spcBef>
                <a:spcPct val="0"/>
              </a:spcBef>
              <a:spcAft>
                <a:spcPct val="0"/>
              </a:spcAft>
              <a:buClr>
                <a:schemeClr val="tx1"/>
              </a:buClr>
              <a:buFont typeface="Wingdings" panose="05000000000000000000" pitchFamily="2" charset="2"/>
              <a:buChar char="§"/>
            </a:pP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EE Team: 190 employees</a:t>
            </a:r>
          </a:p>
        </p:txBody>
      </p:sp>
      <p:pic>
        <p:nvPicPr>
          <p:cNvPr id="2050" name="Picture 2" descr="Image result for aceee logo"/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2202" y="6174080"/>
            <a:ext cx="1633537" cy="46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20EA60D-C451-4A12-8EBC-DAF7E3964840}"/>
              </a:ext>
            </a:extLst>
          </p:cNvPr>
          <p:cNvGrpSpPr/>
          <p:nvPr/>
        </p:nvGrpSpPr>
        <p:grpSpPr>
          <a:xfrm>
            <a:off x="5181600" y="1406610"/>
            <a:ext cx="3429000" cy="4999595"/>
            <a:chOff x="5181600" y="1406610"/>
            <a:chExt cx="3429000" cy="4999595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F7C9F1FE-0CF8-422E-BABD-CA14DF93E5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181600" y="1406610"/>
              <a:ext cx="3429000" cy="4999595"/>
            </a:xfrm>
            <a:prstGeom prst="rect">
              <a:avLst/>
            </a:prstGeom>
          </p:spPr>
        </p:pic>
        <p:sp>
          <p:nvSpPr>
            <p:cNvPr id="14" name="TextBox 3">
              <a:extLst>
                <a:ext uri="{FF2B5EF4-FFF2-40B4-BE49-F238E27FC236}">
                  <a16:creationId xmlns:a16="http://schemas.microsoft.com/office/drawing/2014/main" id="{D9428EAD-DB9F-4C1F-A7F0-BFCAD9E6716E}"/>
                </a:ext>
              </a:extLst>
            </p:cNvPr>
            <p:cNvSpPr txBox="1"/>
            <p:nvPr/>
          </p:nvSpPr>
          <p:spPr>
            <a:xfrm>
              <a:off x="6770649" y="3576247"/>
              <a:ext cx="18399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8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6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03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71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9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07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75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43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NH</a:t>
              </a:r>
            </a:p>
          </p:txBody>
        </p:sp>
        <p:sp>
          <p:nvSpPr>
            <p:cNvPr id="15" name="TextBox 4">
              <a:extLst>
                <a:ext uri="{FF2B5EF4-FFF2-40B4-BE49-F238E27FC236}">
                  <a16:creationId xmlns:a16="http://schemas.microsoft.com/office/drawing/2014/main" id="{205D8380-8635-4017-A19C-649A7796A9A5}"/>
                </a:ext>
              </a:extLst>
            </p:cNvPr>
            <p:cNvSpPr txBox="1"/>
            <p:nvPr/>
          </p:nvSpPr>
          <p:spPr>
            <a:xfrm>
              <a:off x="6237250" y="4648200"/>
              <a:ext cx="183995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8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6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03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71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9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07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75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43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MA</a:t>
              </a:r>
            </a:p>
          </p:txBody>
        </p:sp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1E371F75-AED4-4802-8578-4D9431A1FCE7}"/>
                </a:ext>
              </a:extLst>
            </p:cNvPr>
            <p:cNvSpPr txBox="1"/>
            <p:nvPr/>
          </p:nvSpPr>
          <p:spPr>
            <a:xfrm>
              <a:off x="5867400" y="5541105"/>
              <a:ext cx="61145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168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336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503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671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5839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007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175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343" algn="l" defTabSz="914336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33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CT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071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850A7CA-847A-4F68-8275-374B2EC09E74}"/>
              </a:ext>
            </a:extLst>
          </p:cNvPr>
          <p:cNvSpPr/>
          <p:nvPr/>
        </p:nvSpPr>
        <p:spPr>
          <a:xfrm>
            <a:off x="-9525" y="4572000"/>
            <a:ext cx="9153525" cy="2286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71236" y="209330"/>
            <a:ext cx="9153525" cy="975333"/>
          </a:xfrm>
        </p:spPr>
        <p:txBody>
          <a:bodyPr/>
          <a:lstStyle/>
          <a:p>
            <a:r>
              <a:rPr lang="en-US" sz="2800" b="1" dirty="0">
                <a:cs typeface="Times New Roman" panose="02020603050405020304" pitchFamily="18" charset="0"/>
              </a:rPr>
              <a:t>Connecticut: The Energy Efficiency Fund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80440FC6-39C1-4986-90ED-9AAFAEC215A4}"/>
              </a:ext>
            </a:extLst>
          </p:cNvPr>
          <p:cNvGrpSpPr/>
          <p:nvPr/>
        </p:nvGrpSpPr>
        <p:grpSpPr>
          <a:xfrm>
            <a:off x="457200" y="4668803"/>
            <a:ext cx="8310563" cy="2104482"/>
            <a:chOff x="914400" y="2077807"/>
            <a:chExt cx="8310563" cy="2104482"/>
          </a:xfrm>
        </p:grpSpPr>
        <p:sp>
          <p:nvSpPr>
            <p:cNvPr id="4" name="Text Box 8"/>
            <p:cNvSpPr txBox="1">
              <a:spLocks noChangeArrowheads="1"/>
            </p:cNvSpPr>
            <p:nvPr/>
          </p:nvSpPr>
          <p:spPr bwMode="auto">
            <a:xfrm>
              <a:off x="919957" y="3105071"/>
              <a:ext cx="3049587" cy="10772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Created by legislature to provide cost-effective electric energy efficiency and load management programs</a:t>
              </a:r>
            </a:p>
          </p:txBody>
        </p:sp>
        <p:sp>
          <p:nvSpPr>
            <p:cNvPr id="5" name="Text Box 11"/>
            <p:cNvSpPr txBox="1">
              <a:spLocks noChangeArrowheads="1"/>
            </p:cNvSpPr>
            <p:nvPr/>
          </p:nvSpPr>
          <p:spPr bwMode="auto">
            <a:xfrm>
              <a:off x="5205199" y="2139488"/>
              <a:ext cx="3733800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>
                  <a:srgbClr val="BBE0E3"/>
                </a:buClr>
                <a:buSzPct val="65000"/>
                <a:buFont typeface="Wingdings" pitchFamily="2" charset="2"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Expanded to include natural gas programs</a:t>
              </a:r>
            </a:p>
          </p:txBody>
        </p:sp>
        <p:cxnSp>
          <p:nvCxnSpPr>
            <p:cNvPr id="6" name="AutoShape 4"/>
            <p:cNvCxnSpPr>
              <a:cxnSpLocks noChangeShapeType="1"/>
            </p:cNvCxnSpPr>
            <p:nvPr/>
          </p:nvCxnSpPr>
          <p:spPr bwMode="auto">
            <a:xfrm>
              <a:off x="914400" y="2858640"/>
              <a:ext cx="8310563" cy="0"/>
            </a:xfrm>
            <a:prstGeom prst="straightConnector1">
              <a:avLst/>
            </a:prstGeom>
            <a:noFill/>
            <a:ln w="63500">
              <a:solidFill>
                <a:srgbClr val="0070C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" name="AutoShape 6"/>
            <p:cNvCxnSpPr>
              <a:cxnSpLocks noChangeShapeType="1"/>
            </p:cNvCxnSpPr>
            <p:nvPr/>
          </p:nvCxnSpPr>
          <p:spPr bwMode="auto">
            <a:xfrm>
              <a:off x="2438400" y="2596249"/>
              <a:ext cx="0" cy="284163"/>
            </a:xfrm>
            <a:prstGeom prst="straightConnector1">
              <a:avLst/>
            </a:prstGeom>
            <a:noFill/>
            <a:ln w="635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" name="AutoShape 7"/>
            <p:cNvCxnSpPr>
              <a:cxnSpLocks noChangeShapeType="1"/>
            </p:cNvCxnSpPr>
            <p:nvPr/>
          </p:nvCxnSpPr>
          <p:spPr bwMode="auto">
            <a:xfrm flipV="1">
              <a:off x="7167563" y="2862705"/>
              <a:ext cx="1588" cy="304800"/>
            </a:xfrm>
            <a:prstGeom prst="straightConnector1">
              <a:avLst/>
            </a:prstGeom>
            <a:noFill/>
            <a:ln w="63500">
              <a:solidFill>
                <a:srgbClr val="007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" name="Text Box 10"/>
            <p:cNvSpPr txBox="1">
              <a:spLocks noChangeArrowheads="1"/>
            </p:cNvSpPr>
            <p:nvPr/>
          </p:nvSpPr>
          <p:spPr bwMode="auto">
            <a:xfrm>
              <a:off x="6672263" y="3173834"/>
              <a:ext cx="9906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2005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905000" y="2077807"/>
              <a:ext cx="10668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MS PGothic" pitchFamily="34" charset="-128"/>
                  <a:cs typeface="Arial" panose="020B0604020202020204" pitchFamily="34" charset="0"/>
                </a:rPr>
                <a:t>1998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ADA173C3-6082-4CF3-A251-398B89C71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1600" y="3643680"/>
              <a:ext cx="4043363" cy="498616"/>
            </a:xfrm>
            <a:prstGeom prst="rect">
              <a:avLst/>
            </a:prstGeom>
          </p:spPr>
        </p:pic>
      </p:grp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EB2BBB59-47F1-4E34-9018-19AFFE53EEC4}"/>
              </a:ext>
            </a:extLst>
          </p:cNvPr>
          <p:cNvGraphicFramePr>
            <a:graphicFrameLocks/>
          </p:cNvGraphicFramePr>
          <p:nvPr/>
        </p:nvGraphicFramePr>
        <p:xfrm>
          <a:off x="15412" y="1981200"/>
          <a:ext cx="9052388" cy="2340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8521FE2B-B7AD-4E3C-BAE2-5E0D371601DC}"/>
              </a:ext>
            </a:extLst>
          </p:cNvPr>
          <p:cNvSpPr txBox="1"/>
          <p:nvPr/>
        </p:nvSpPr>
        <p:spPr>
          <a:xfrm>
            <a:off x="3581400" y="1488734"/>
            <a:ext cx="14380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OBJECTIVES</a:t>
            </a:r>
          </a:p>
        </p:txBody>
      </p:sp>
    </p:spTree>
    <p:extLst>
      <p:ext uri="{BB962C8B-B14F-4D97-AF65-F5344CB8AC3E}">
        <p14:creationId xmlns:p14="http://schemas.microsoft.com/office/powerpoint/2010/main" val="288485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fld id="{7668E4F8-2079-4726-B3DA-B33EAFABBC9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802700-931E-4473-8D6A-F6BAF5D96F5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66700" y="886179"/>
            <a:ext cx="8610600" cy="457200"/>
          </a:xfrm>
        </p:spPr>
        <p:txBody>
          <a:bodyPr/>
          <a:lstStyle/>
          <a:p>
            <a:pPr algn="ctr"/>
            <a:r>
              <a:rPr lang="en-US" sz="3200" b="1" dirty="0">
                <a:cs typeface="Times New Roman" panose="02020603050405020304" pitchFamily="18" charset="0"/>
              </a:rPr>
              <a:t>Multifamily Energy Efficiency Benefits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BF79186-DF3C-4C1A-BE74-E72BDBC5F5D8}"/>
              </a:ext>
            </a:extLst>
          </p:cNvPr>
          <p:cNvGrpSpPr/>
          <p:nvPr/>
        </p:nvGrpSpPr>
        <p:grpSpPr>
          <a:xfrm>
            <a:off x="762000" y="1829259"/>
            <a:ext cx="8115300" cy="4063079"/>
            <a:chOff x="1185600" y="1829259"/>
            <a:chExt cx="6544199" cy="4063079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CC7D34A-7347-4939-8D68-03520946D831}"/>
                </a:ext>
              </a:extLst>
            </p:cNvPr>
            <p:cNvSpPr/>
            <p:nvPr/>
          </p:nvSpPr>
          <p:spPr>
            <a:xfrm rot="21600000">
              <a:off x="1750385" y="1829259"/>
              <a:ext cx="5979414" cy="1129571"/>
            </a:xfrm>
            <a:custGeom>
              <a:avLst/>
              <a:gdLst>
                <a:gd name="connsiteX0" fmla="*/ 0 w 5979414"/>
                <a:gd name="connsiteY0" fmla="*/ 0 h 1129569"/>
                <a:gd name="connsiteX1" fmla="*/ 5414630 w 5979414"/>
                <a:gd name="connsiteY1" fmla="*/ 0 h 1129569"/>
                <a:gd name="connsiteX2" fmla="*/ 5979414 w 5979414"/>
                <a:gd name="connsiteY2" fmla="*/ 564785 h 1129569"/>
                <a:gd name="connsiteX3" fmla="*/ 5414630 w 5979414"/>
                <a:gd name="connsiteY3" fmla="*/ 1129569 h 1129569"/>
                <a:gd name="connsiteX4" fmla="*/ 0 w 5979414"/>
                <a:gd name="connsiteY4" fmla="*/ 1129569 h 1129569"/>
                <a:gd name="connsiteX5" fmla="*/ 0 w 5979414"/>
                <a:gd name="connsiteY5" fmla="*/ 0 h 112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9414" h="1129569">
                  <a:moveTo>
                    <a:pt x="5979414" y="1129568"/>
                  </a:moveTo>
                  <a:lnTo>
                    <a:pt x="564784" y="1129568"/>
                  </a:lnTo>
                  <a:lnTo>
                    <a:pt x="0" y="564784"/>
                  </a:lnTo>
                  <a:lnTo>
                    <a:pt x="564784" y="1"/>
                  </a:lnTo>
                  <a:lnTo>
                    <a:pt x="5979414" y="1"/>
                  </a:lnTo>
                  <a:lnTo>
                    <a:pt x="5979414" y="1129568"/>
                  </a:lnTo>
                  <a:close/>
                </a:path>
              </a:pathLst>
            </a:custGeom>
            <a:solidFill>
              <a:srgbClr val="00AEE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0501" tIns="137161" rIns="256032" bIns="137161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 dirty="0"/>
                <a:t>Reduced Property Operating Costs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F2D91065-983F-4A46-A269-6635FE703C39}"/>
                </a:ext>
              </a:extLst>
            </p:cNvPr>
            <p:cNvSpPr/>
            <p:nvPr/>
          </p:nvSpPr>
          <p:spPr>
            <a:xfrm>
              <a:off x="1185600" y="1829260"/>
              <a:ext cx="1129569" cy="1129569"/>
            </a:xfrm>
            <a:prstGeom prst="ellipse">
              <a:avLst/>
            </a:prstGeom>
            <a:solidFill>
              <a:srgbClr val="00AEEF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CECF3A2-B53F-4EDF-AE12-FFF73EE5EADE}"/>
                </a:ext>
              </a:extLst>
            </p:cNvPr>
            <p:cNvSpPr/>
            <p:nvPr/>
          </p:nvSpPr>
          <p:spPr>
            <a:xfrm rot="21600000">
              <a:off x="1750385" y="3296015"/>
              <a:ext cx="5979414" cy="1129570"/>
            </a:xfrm>
            <a:custGeom>
              <a:avLst/>
              <a:gdLst>
                <a:gd name="connsiteX0" fmla="*/ 0 w 5979414"/>
                <a:gd name="connsiteY0" fmla="*/ 0 h 1129569"/>
                <a:gd name="connsiteX1" fmla="*/ 5414630 w 5979414"/>
                <a:gd name="connsiteY1" fmla="*/ 0 h 1129569"/>
                <a:gd name="connsiteX2" fmla="*/ 5979414 w 5979414"/>
                <a:gd name="connsiteY2" fmla="*/ 564785 h 1129569"/>
                <a:gd name="connsiteX3" fmla="*/ 5414630 w 5979414"/>
                <a:gd name="connsiteY3" fmla="*/ 1129569 h 1129569"/>
                <a:gd name="connsiteX4" fmla="*/ 0 w 5979414"/>
                <a:gd name="connsiteY4" fmla="*/ 1129569 h 1129569"/>
                <a:gd name="connsiteX5" fmla="*/ 0 w 5979414"/>
                <a:gd name="connsiteY5" fmla="*/ 0 h 112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9414" h="1129569">
                  <a:moveTo>
                    <a:pt x="5979414" y="1129568"/>
                  </a:moveTo>
                  <a:lnTo>
                    <a:pt x="564784" y="1129568"/>
                  </a:lnTo>
                  <a:lnTo>
                    <a:pt x="0" y="564784"/>
                  </a:lnTo>
                  <a:lnTo>
                    <a:pt x="564784" y="1"/>
                  </a:lnTo>
                  <a:lnTo>
                    <a:pt x="5979414" y="1"/>
                  </a:lnTo>
                  <a:lnTo>
                    <a:pt x="5979414" y="1129568"/>
                  </a:lnTo>
                  <a:close/>
                </a:path>
              </a:pathLst>
            </a:cu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1628513"/>
                <a:satOff val="5598"/>
                <a:lumOff val="-2686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0501" tIns="137160" rIns="256032" bIns="137161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 dirty="0"/>
                <a:t>Unit Owner/Tenant Comfort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0A4EBBE-C4F2-47F7-87D6-5FF07FECEDF1}"/>
                </a:ext>
              </a:extLst>
            </p:cNvPr>
            <p:cNvSpPr/>
            <p:nvPr/>
          </p:nvSpPr>
          <p:spPr>
            <a:xfrm>
              <a:off x="1185600" y="3296015"/>
              <a:ext cx="1129569" cy="1129569"/>
            </a:xfrm>
            <a:prstGeom prst="ellipse">
              <a:avLst/>
            </a:prstGeom>
            <a:solidFill>
              <a:srgbClr val="00B05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50000"/>
                <a:hueOff val="1623195"/>
                <a:satOff val="-11281"/>
                <a:lumOff val="-8575"/>
                <a:alphaOff val="0"/>
              </a:schemeClr>
            </a:fillRef>
            <a:effectRef idx="0">
              <a:schemeClr val="accent5">
                <a:tint val="50000"/>
                <a:hueOff val="1623195"/>
                <a:satOff val="-11281"/>
                <a:lumOff val="-8575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6A0EC18-EDCA-4ED9-AE9E-2B861A26D73A}"/>
                </a:ext>
              </a:extLst>
            </p:cNvPr>
            <p:cNvSpPr/>
            <p:nvPr/>
          </p:nvSpPr>
          <p:spPr>
            <a:xfrm rot="21600000">
              <a:off x="1750385" y="4762768"/>
              <a:ext cx="5979414" cy="1129570"/>
            </a:xfrm>
            <a:custGeom>
              <a:avLst/>
              <a:gdLst>
                <a:gd name="connsiteX0" fmla="*/ 0 w 5979414"/>
                <a:gd name="connsiteY0" fmla="*/ 0 h 1129569"/>
                <a:gd name="connsiteX1" fmla="*/ 5414630 w 5979414"/>
                <a:gd name="connsiteY1" fmla="*/ 0 h 1129569"/>
                <a:gd name="connsiteX2" fmla="*/ 5979414 w 5979414"/>
                <a:gd name="connsiteY2" fmla="*/ 564785 h 1129569"/>
                <a:gd name="connsiteX3" fmla="*/ 5414630 w 5979414"/>
                <a:gd name="connsiteY3" fmla="*/ 1129569 h 1129569"/>
                <a:gd name="connsiteX4" fmla="*/ 0 w 5979414"/>
                <a:gd name="connsiteY4" fmla="*/ 1129569 h 1129569"/>
                <a:gd name="connsiteX5" fmla="*/ 0 w 5979414"/>
                <a:gd name="connsiteY5" fmla="*/ 0 h 11295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79414" h="1129569">
                  <a:moveTo>
                    <a:pt x="5979414" y="1129568"/>
                  </a:moveTo>
                  <a:lnTo>
                    <a:pt x="564784" y="1129568"/>
                  </a:lnTo>
                  <a:lnTo>
                    <a:pt x="0" y="564784"/>
                  </a:lnTo>
                  <a:lnTo>
                    <a:pt x="564784" y="1"/>
                  </a:lnTo>
                  <a:lnTo>
                    <a:pt x="5979414" y="1"/>
                  </a:lnTo>
                  <a:lnTo>
                    <a:pt x="5979414" y="1129568"/>
                  </a:lnTo>
                  <a:close/>
                </a:path>
              </a:pathLst>
            </a:custGeom>
            <a:solidFill>
              <a:srgbClr val="008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hueOff val="3257026"/>
                <a:satOff val="11196"/>
                <a:lumOff val="-537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80501" tIns="137161" rIns="256032" bIns="137160" numCol="1" spcCol="1270" anchor="ctr" anchorCtr="0">
              <a:noAutofit/>
            </a:bodyPr>
            <a:lstStyle/>
            <a:p>
              <a:pPr marL="0" lvl="0" indent="0" algn="ctr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kern="1200" dirty="0"/>
                <a:t>Improved Quality</a:t>
              </a: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23D3141D-9D04-45B2-90DC-CA0A9E050F7D}"/>
                </a:ext>
              </a:extLst>
            </p:cNvPr>
            <p:cNvSpPr/>
            <p:nvPr/>
          </p:nvSpPr>
          <p:spPr>
            <a:xfrm>
              <a:off x="1185600" y="4762769"/>
              <a:ext cx="1129569" cy="1129569"/>
            </a:xfrm>
            <a:prstGeom prst="ellipse">
              <a:avLst/>
            </a:prstGeom>
            <a:solidFill>
              <a:srgbClr val="008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50000"/>
                <a:hueOff val="3246390"/>
                <a:satOff val="-22562"/>
                <a:lumOff val="-17150"/>
                <a:alphaOff val="0"/>
              </a:schemeClr>
            </a:fillRef>
            <a:effectRef idx="0">
              <a:schemeClr val="accent5">
                <a:tint val="50000"/>
                <a:hueOff val="3246390"/>
                <a:satOff val="-22562"/>
                <a:lumOff val="-1715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</p:grpSp>
      <p:pic>
        <p:nvPicPr>
          <p:cNvPr id="23" name="Graphic 22" descr="Lamp">
            <a:extLst>
              <a:ext uri="{FF2B5EF4-FFF2-40B4-BE49-F238E27FC236}">
                <a16:creationId xmlns:a16="http://schemas.microsoft.com/office/drawing/2014/main" id="{B591509D-7225-4DF4-B32A-793C5DEBD5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7128" y="4932442"/>
            <a:ext cx="790221" cy="7902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2BD0792-3771-4284-89C2-C516B38CA267}"/>
              </a:ext>
            </a:extLst>
          </p:cNvPr>
          <p:cNvSpPr txBox="1"/>
          <p:nvPr/>
        </p:nvSpPr>
        <p:spPr>
          <a:xfrm>
            <a:off x="1144263" y="1829258"/>
            <a:ext cx="655949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$</a:t>
            </a:r>
          </a:p>
        </p:txBody>
      </p:sp>
      <p:pic>
        <p:nvPicPr>
          <p:cNvPr id="6" name="Graphic 5" descr="Smiling face with no fill">
            <a:extLst>
              <a:ext uri="{FF2B5EF4-FFF2-40B4-BE49-F238E27FC236}">
                <a16:creationId xmlns:a16="http://schemas.microsoft.com/office/drawing/2014/main" id="{7ED15985-3101-439B-97B9-9C3B7D1F59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99654" y="3391168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67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857591"/>
            <a:ext cx="8229600" cy="981416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3200" b="1" dirty="0"/>
              <a:t>Components of an Overall:</a:t>
            </a:r>
            <a:br>
              <a:rPr lang="en-US" sz="3200" b="1" dirty="0"/>
            </a:br>
            <a:r>
              <a:rPr lang="en-US" sz="3200" b="1" dirty="0"/>
              <a:t>General Energy Efficiency Strategy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fld id="{7668E4F8-2079-4726-B3DA-B33EAFABBC9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4BA4AA8D-32AA-4FED-BDE7-29570AE723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2043702"/>
              </p:ext>
            </p:extLst>
          </p:nvPr>
        </p:nvGraphicFramePr>
        <p:xfrm>
          <a:off x="800100" y="2048557"/>
          <a:ext cx="7543800" cy="46443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2727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E7C6FA-206F-4111-BFAE-200B1D426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99" y="104409"/>
            <a:ext cx="5791201" cy="808496"/>
          </a:xfrm>
        </p:spPr>
        <p:txBody>
          <a:bodyPr/>
          <a:lstStyle/>
          <a:p>
            <a:r>
              <a:rPr lang="en-US" sz="2800" dirty="0"/>
              <a:t>Multifamily Initiative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1A0D9-D9BC-4791-8766-505286C44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851" y="1524000"/>
            <a:ext cx="4917896" cy="5059363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Upgrades to existing multifamily properties</a:t>
            </a:r>
          </a:p>
          <a:p>
            <a:r>
              <a:rPr lang="en-US" sz="2000" dirty="0"/>
              <a:t>Comprehensive, open-market approach</a:t>
            </a:r>
          </a:p>
          <a:p>
            <a:r>
              <a:rPr lang="en-US" sz="2000" dirty="0"/>
              <a:t>Apartments, condominiums, townhouses, buildings or complexes</a:t>
            </a:r>
          </a:p>
          <a:p>
            <a:r>
              <a:rPr lang="en-US" sz="2000" dirty="0"/>
              <a:t>5 or more units</a:t>
            </a:r>
          </a:p>
          <a:p>
            <a:r>
              <a:rPr lang="en-US" sz="2000" dirty="0"/>
              <a:t>Financial and technical assistance offerings</a:t>
            </a:r>
          </a:p>
          <a:p>
            <a:r>
              <a:rPr lang="en-US" sz="2000" dirty="0"/>
              <a:t>Past participating properties and multi-year projects </a:t>
            </a:r>
          </a:p>
          <a:p>
            <a:r>
              <a:rPr lang="en-US" sz="2000" dirty="0"/>
              <a:t>Income-eligible &amp; market rate properties</a:t>
            </a:r>
          </a:p>
          <a:p>
            <a:pPr lvl="1"/>
            <a:r>
              <a:rPr lang="en-US" sz="1800" dirty="0"/>
              <a:t>Income-eligible does not have to be subsidized</a:t>
            </a:r>
          </a:p>
          <a:p>
            <a:pPr lvl="1"/>
            <a:r>
              <a:rPr lang="en-US" sz="1800" dirty="0"/>
              <a:t>2/3 of tenants at of below 60% SMI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5D41B9-440B-4B6E-8125-6D64CC4D7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1" y="1276290"/>
            <a:ext cx="2667000" cy="5477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516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914400"/>
            <a:ext cx="9144000" cy="457200"/>
          </a:xfrm>
        </p:spPr>
        <p:txBody>
          <a:bodyPr anchor="ctr">
            <a:noAutofit/>
          </a:bodyPr>
          <a:lstStyle/>
          <a:p>
            <a:pPr algn="ctr"/>
            <a:r>
              <a:rPr lang="en-US" sz="3200" b="1" dirty="0"/>
              <a:t>Multifamily Measure Components 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694995898"/>
              </p:ext>
            </p:extLst>
          </p:nvPr>
        </p:nvGraphicFramePr>
        <p:xfrm>
          <a:off x="381000" y="1827212"/>
          <a:ext cx="8382000" cy="5021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4E9724-46C2-4DBD-9A7E-526720DC8474}" type="slidenum">
              <a:rPr kumimoji="0" lang="en-US" sz="825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825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3055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780634"/>
            <a:ext cx="9144000" cy="971966"/>
          </a:xfrm>
        </p:spPr>
        <p:txBody>
          <a:bodyPr/>
          <a:lstStyle/>
          <a:p>
            <a:pPr algn="ctr"/>
            <a:r>
              <a:rPr lang="en-US" sz="3200" b="1" dirty="0"/>
              <a:t>Efficiency Strategy: Envelope</a:t>
            </a:r>
            <a:br>
              <a:rPr lang="en-US" sz="3200" b="1" dirty="0"/>
            </a:br>
            <a:r>
              <a:rPr lang="en-US" sz="3200" b="1" dirty="0"/>
              <a:t>Tightening &amp; Insulation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" y="1752600"/>
            <a:ext cx="9067800" cy="1038225"/>
          </a:xfrm>
        </p:spPr>
        <p:txBody>
          <a:bodyPr anchor="ctr"/>
          <a:lstStyle/>
          <a:p>
            <a:pPr marL="0" indent="0" algn="ctr">
              <a:spcAft>
                <a:spcPts val="0"/>
              </a:spcAft>
              <a:buNone/>
            </a:pPr>
            <a:r>
              <a:rPr lang="en-US" sz="2400" dirty="0">
                <a:cs typeface="Times New Roman" panose="02020603050405020304" pitchFamily="18" charset="0"/>
              </a:rPr>
              <a:t>Control heat &amp; air flow by reducing heat loss and drafts through walls, ceilings and floors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245225"/>
            <a:ext cx="2133600" cy="476250"/>
          </a:xfrm>
        </p:spPr>
        <p:txBody>
          <a:bodyPr/>
          <a:lstStyle/>
          <a:p>
            <a:pPr>
              <a:defRPr/>
            </a:pPr>
            <a:fld id="{7668E4F8-2079-4726-B3DA-B33EAFABBC9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C0FA97E0-725F-4E45-87FF-4BC87FAD7C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28491375"/>
              </p:ext>
            </p:extLst>
          </p:nvPr>
        </p:nvGraphicFramePr>
        <p:xfrm>
          <a:off x="775290" y="2859718"/>
          <a:ext cx="7593419" cy="361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34374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FDC0C6-6C30-417D-BD1A-D60FF4EB44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76200"/>
            <a:ext cx="7086600" cy="808496"/>
          </a:xfrm>
        </p:spPr>
        <p:txBody>
          <a:bodyPr/>
          <a:lstStyle/>
          <a:p>
            <a:r>
              <a:rPr lang="en-US" sz="2800" dirty="0"/>
              <a:t>Emerging Technology:</a:t>
            </a:r>
            <a:br>
              <a:rPr lang="en-US" sz="2800" dirty="0"/>
            </a:br>
            <a:r>
              <a:rPr lang="en-US" sz="2800" dirty="0"/>
              <a:t>Tripe Pane Windows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9ABBEE-AD20-4BB2-8EEE-59C22F61CB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175" y="1467492"/>
            <a:ext cx="5192485" cy="51365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Designed offering for multifamily properties:</a:t>
            </a:r>
          </a:p>
          <a:p>
            <a:pPr lvl="1"/>
            <a:r>
              <a:rPr lang="en-US" dirty="0"/>
              <a:t>Replacement projects </a:t>
            </a:r>
          </a:p>
          <a:p>
            <a:pPr lvl="1"/>
            <a:r>
              <a:rPr lang="en-US" dirty="0"/>
              <a:t>Triple pane windows/sliding glass doors</a:t>
            </a:r>
          </a:p>
          <a:p>
            <a:pPr lvl="1"/>
            <a:r>
              <a:rPr lang="en-US" dirty="0"/>
              <a:t>Must be U-Value of 0.20 or better</a:t>
            </a:r>
          </a:p>
          <a:p>
            <a:pPr lvl="1"/>
            <a:r>
              <a:rPr lang="en-US" dirty="0"/>
              <a:t>Financial Incentive: more than covers 100% of cost difference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0F04BBB7-6261-42EE-9D6D-98A4206BFE7D}"/>
              </a:ext>
            </a:extLst>
          </p:cNvPr>
          <p:cNvGrpSpPr>
            <a:grpSpLocks/>
          </p:cNvGrpSpPr>
          <p:nvPr/>
        </p:nvGrpSpPr>
        <p:grpSpPr bwMode="auto">
          <a:xfrm>
            <a:off x="5511799" y="1447800"/>
            <a:ext cx="3182257" cy="2479476"/>
            <a:chOff x="5541007" y="1862139"/>
            <a:chExt cx="3379946" cy="2882859"/>
          </a:xfrm>
        </p:grpSpPr>
        <p:pic>
          <p:nvPicPr>
            <p:cNvPr id="11" name="Picture 10" descr="MikronEnergyCoreC.jpg">
              <a:extLst>
                <a:ext uri="{FF2B5EF4-FFF2-40B4-BE49-F238E27FC236}">
                  <a16:creationId xmlns:a16="http://schemas.microsoft.com/office/drawing/2014/main" id="{4C0A1D55-13B5-4DA6-B256-974698126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41007" y="1879544"/>
              <a:ext cx="1579745" cy="2865454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11" descr="MikrinEnergyCoreA.jpg">
              <a:extLst>
                <a:ext uri="{FF2B5EF4-FFF2-40B4-BE49-F238E27FC236}">
                  <a16:creationId xmlns:a16="http://schemas.microsoft.com/office/drawing/2014/main" id="{75F1B329-7580-405D-BCA7-1637D6EEA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1209" y="1862139"/>
              <a:ext cx="1579744" cy="2861567"/>
            </a:xfrm>
            <a:prstGeom prst="rect">
              <a:avLst/>
            </a:prstGeom>
            <a:noFill/>
            <a:ln w="222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="" xmlns:a14="http://schemas.microsoft.com/office/drawing/2010/main" xmlns:lc="http://schemas.openxmlformats.org/drawingml/2006/lockedCanvas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4A865433-B4DC-4E64-8AD9-6C35D831662E}"/>
              </a:ext>
            </a:extLst>
          </p:cNvPr>
          <p:cNvSpPr/>
          <p:nvPr/>
        </p:nvSpPr>
        <p:spPr>
          <a:xfrm>
            <a:off x="5468256" y="4359277"/>
            <a:ext cx="3352801" cy="2088558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7663" lvl="1" indent="-231775">
              <a:buFont typeface="Wingdings" panose="05000000000000000000" pitchFamily="2" charset="2"/>
              <a:buChar char="§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Over 130 windows projects completed since 2015</a:t>
            </a:r>
          </a:p>
          <a:p>
            <a:pPr marL="347663" lvl="1" indent="-231775">
              <a:buFont typeface="Wingdings" panose="05000000000000000000" pitchFamily="2" charset="2"/>
              <a:buChar char="§"/>
            </a:pP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Over 30,000 triple pane windows installed since 2015</a:t>
            </a:r>
          </a:p>
        </p:txBody>
      </p:sp>
    </p:spTree>
    <p:extLst>
      <p:ext uri="{BB962C8B-B14F-4D97-AF65-F5344CB8AC3E}">
        <p14:creationId xmlns:p14="http://schemas.microsoft.com/office/powerpoint/2010/main" val="3447497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3338</TotalTime>
  <Words>948</Words>
  <Application>Microsoft Office PowerPoint</Application>
  <PresentationFormat>On-screen Show (4:3)</PresentationFormat>
  <Paragraphs>225</Paragraphs>
  <Slides>16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Arial Narrow</vt:lpstr>
      <vt:lpstr>Calibri</vt:lpstr>
      <vt:lpstr>Times New Roman</vt:lpstr>
      <vt:lpstr>Wingdings</vt:lpstr>
      <vt:lpstr>Office Theme</vt:lpstr>
      <vt:lpstr>  Engaging as Partners to Achieve  Energy Savings  </vt:lpstr>
      <vt:lpstr>#1 ENERGY PROVIDER IN THE NATION</vt:lpstr>
      <vt:lpstr>Connecticut: The Energy Efficiency Fund</vt:lpstr>
      <vt:lpstr>Multifamily Energy Efficiency Benefits</vt:lpstr>
      <vt:lpstr>Components of an Overall: General Energy Efficiency Strategy</vt:lpstr>
      <vt:lpstr>Multifamily Initiative </vt:lpstr>
      <vt:lpstr>Multifamily Measure Components </vt:lpstr>
      <vt:lpstr>Efficiency Strategy: Envelope Tightening &amp; Insulation</vt:lpstr>
      <vt:lpstr>Emerging Technology: Tripe Pane Windows</vt:lpstr>
      <vt:lpstr>Efficiency Strategy: High Efficiency Equipment</vt:lpstr>
      <vt:lpstr>Emerging Technology: Wi-Fi/Smart Thermostats</vt:lpstr>
      <vt:lpstr>Two Paths for Participation</vt:lpstr>
      <vt:lpstr>Funding Process for CHFA/DOH Participation Letter</vt:lpstr>
      <vt:lpstr>Project Incentive Structure</vt:lpstr>
      <vt:lpstr> Case Study </vt:lpstr>
      <vt:lpstr>Questions?</vt:lpstr>
    </vt:vector>
  </TitlesOfParts>
  <Company>Northeast Utilities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Jones Nicholas A</dc:creator>
  <cp:lastModifiedBy>Maldonado, Geraldo</cp:lastModifiedBy>
  <cp:revision>118</cp:revision>
  <cp:lastPrinted>2019-04-30T23:49:17Z</cp:lastPrinted>
  <dcterms:created xsi:type="dcterms:W3CDTF">2016-10-12T20:16:08Z</dcterms:created>
  <dcterms:modified xsi:type="dcterms:W3CDTF">2021-03-24T19:45:25Z</dcterms:modified>
</cp:coreProperties>
</file>