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ldx" ContentType="application/vnd.openxmlformats-officedocument.presentationml.slide"/>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75" r:id="rId2"/>
    <p:sldId id="1226" r:id="rId3"/>
    <p:sldId id="1174" r:id="rId4"/>
    <p:sldId id="1239" r:id="rId5"/>
    <p:sldId id="1219" r:id="rId6"/>
    <p:sldId id="504" r:id="rId7"/>
    <p:sldId id="577" r:id="rId8"/>
    <p:sldId id="1254" r:id="rId9"/>
    <p:sldId id="285" r:id="rId10"/>
    <p:sldId id="1220" r:id="rId11"/>
    <p:sldId id="1276" r:id="rId12"/>
    <p:sldId id="1275" r:id="rId13"/>
  </p:sldIdLst>
  <p:sldSz cx="9144000" cy="6858000" type="screen4x3"/>
  <p:notesSz cx="7019925" cy="9305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drea Janecko" initials="AJ" lastIdx="9" clrIdx="0"/>
  <p:cmAuthor id="1" name="Kerry E. O'Neill" initials="KEO" lastIdx="0" clrIdx="1"/>
  <p:cmAuthor id="2" name="John D’Agostino" initials="JD" lastIdx="1" clrIdx="2">
    <p:extLst>
      <p:ext uri="{19B8F6BF-5375-455C-9EA6-DF929625EA0E}">
        <p15:presenceInfo xmlns:p15="http://schemas.microsoft.com/office/powerpoint/2012/main" userId="S::John.DAgostino@Inclusiveteam.org::f0577af5-a8d9-42c3-af5e-3ce63927ba7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7913"/>
    <a:srgbClr val="32A93A"/>
    <a:srgbClr val="5E5EFE"/>
    <a:srgbClr val="5050FE"/>
    <a:srgbClr val="575FFB"/>
    <a:srgbClr val="434CFB"/>
    <a:srgbClr val="837DF3"/>
    <a:srgbClr val="1E14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839" autoAdjust="0"/>
    <p:restoredTop sz="70985" autoAdjust="0"/>
  </p:normalViewPr>
  <p:slideViewPr>
    <p:cSldViewPr>
      <p:cViewPr varScale="1">
        <p:scale>
          <a:sx n="81" d="100"/>
          <a:sy n="81" d="100"/>
        </p:scale>
        <p:origin x="2130" y="78"/>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notesViewPr>
    <p:cSldViewPr>
      <p:cViewPr>
        <p:scale>
          <a:sx n="100" d="100"/>
          <a:sy n="100" d="100"/>
        </p:scale>
        <p:origin x="1508" y="-12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5296"/>
          </a:xfrm>
          <a:prstGeom prst="rect">
            <a:avLst/>
          </a:prstGeom>
        </p:spPr>
        <p:txBody>
          <a:bodyPr vert="horz" lIns="93287" tIns="46644" rIns="93287" bIns="46644" rtlCol="0"/>
          <a:lstStyle>
            <a:lvl1pPr algn="l">
              <a:defRPr sz="1200"/>
            </a:lvl1pPr>
          </a:lstStyle>
          <a:p>
            <a:endParaRPr lang="en-US"/>
          </a:p>
        </p:txBody>
      </p:sp>
      <p:sp>
        <p:nvSpPr>
          <p:cNvPr id="3" name="Date Placeholder 2"/>
          <p:cNvSpPr>
            <a:spLocks noGrp="1"/>
          </p:cNvSpPr>
          <p:nvPr>
            <p:ph type="dt" idx="1"/>
          </p:nvPr>
        </p:nvSpPr>
        <p:spPr>
          <a:xfrm>
            <a:off x="3976333" y="0"/>
            <a:ext cx="3041968" cy="465296"/>
          </a:xfrm>
          <a:prstGeom prst="rect">
            <a:avLst/>
          </a:prstGeom>
        </p:spPr>
        <p:txBody>
          <a:bodyPr vert="horz" lIns="93287" tIns="46644" rIns="93287" bIns="46644" rtlCol="0"/>
          <a:lstStyle>
            <a:lvl1pPr algn="r">
              <a:defRPr sz="1200"/>
            </a:lvl1pPr>
          </a:lstStyle>
          <a:p>
            <a:fld id="{266D6C8E-8BE4-4056-B6D0-78E20AF022B7}" type="datetimeFigureOut">
              <a:rPr lang="en-US" smtClean="0"/>
              <a:t>3/25/2021</a:t>
            </a:fld>
            <a:endParaRPr lang="en-US"/>
          </a:p>
        </p:txBody>
      </p:sp>
      <p:sp>
        <p:nvSpPr>
          <p:cNvPr id="4" name="Slide Image Placeholder 3"/>
          <p:cNvSpPr>
            <a:spLocks noGrp="1" noRot="1" noChangeAspect="1"/>
          </p:cNvSpPr>
          <p:nvPr>
            <p:ph type="sldImg" idx="2"/>
          </p:nvPr>
        </p:nvSpPr>
        <p:spPr>
          <a:xfrm>
            <a:off x="1184275" y="698500"/>
            <a:ext cx="4651375" cy="3489325"/>
          </a:xfrm>
          <a:prstGeom prst="rect">
            <a:avLst/>
          </a:prstGeom>
          <a:noFill/>
          <a:ln w="12700">
            <a:solidFill>
              <a:prstClr val="black"/>
            </a:solidFill>
          </a:ln>
        </p:spPr>
        <p:txBody>
          <a:bodyPr vert="horz" lIns="93287" tIns="46644" rIns="93287" bIns="46644" rtlCol="0" anchor="ctr"/>
          <a:lstStyle/>
          <a:p>
            <a:endParaRPr lang="en-US"/>
          </a:p>
        </p:txBody>
      </p:sp>
      <p:sp>
        <p:nvSpPr>
          <p:cNvPr id="5" name="Notes Placeholder 4"/>
          <p:cNvSpPr>
            <a:spLocks noGrp="1"/>
          </p:cNvSpPr>
          <p:nvPr>
            <p:ph type="body" sz="quarter" idx="3"/>
          </p:nvPr>
        </p:nvSpPr>
        <p:spPr>
          <a:xfrm>
            <a:off x="701993" y="4420315"/>
            <a:ext cx="5615940" cy="4187666"/>
          </a:xfrm>
          <a:prstGeom prst="rect">
            <a:avLst/>
          </a:prstGeom>
        </p:spPr>
        <p:txBody>
          <a:bodyPr vert="horz" lIns="93287" tIns="46644" rIns="93287" bIns="4664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9014"/>
            <a:ext cx="3041968" cy="465296"/>
          </a:xfrm>
          <a:prstGeom prst="rect">
            <a:avLst/>
          </a:prstGeom>
        </p:spPr>
        <p:txBody>
          <a:bodyPr vert="horz" lIns="93287" tIns="46644" rIns="93287" bIns="46644" rtlCol="0" anchor="b"/>
          <a:lstStyle>
            <a:lvl1pPr algn="l">
              <a:defRPr sz="1200"/>
            </a:lvl1pPr>
          </a:lstStyle>
          <a:p>
            <a:endParaRPr lang="en-US"/>
          </a:p>
        </p:txBody>
      </p:sp>
      <p:sp>
        <p:nvSpPr>
          <p:cNvPr id="7" name="Slide Number Placeholder 6"/>
          <p:cNvSpPr>
            <a:spLocks noGrp="1"/>
          </p:cNvSpPr>
          <p:nvPr>
            <p:ph type="sldNum" sz="quarter" idx="5"/>
          </p:nvPr>
        </p:nvSpPr>
        <p:spPr>
          <a:xfrm>
            <a:off x="3976333" y="8839014"/>
            <a:ext cx="3041968" cy="465296"/>
          </a:xfrm>
          <a:prstGeom prst="rect">
            <a:avLst/>
          </a:prstGeom>
        </p:spPr>
        <p:txBody>
          <a:bodyPr vert="horz" lIns="93287" tIns="46644" rIns="93287" bIns="46644" rtlCol="0" anchor="b"/>
          <a:lstStyle>
            <a:lvl1pPr algn="r">
              <a:defRPr sz="1200"/>
            </a:lvl1pPr>
          </a:lstStyle>
          <a:p>
            <a:fld id="{1F530E04-330C-4ADD-B21D-17898848265A}" type="slidenum">
              <a:rPr lang="en-US" smtClean="0"/>
              <a:t>‹#›</a:t>
            </a:fld>
            <a:endParaRPr lang="en-US"/>
          </a:p>
        </p:txBody>
      </p:sp>
    </p:spTree>
    <p:extLst>
      <p:ext uri="{BB962C8B-B14F-4D97-AF65-F5344CB8AC3E}">
        <p14:creationId xmlns:p14="http://schemas.microsoft.com/office/powerpoint/2010/main" val="25387956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slide" Target="../slides/slide10.xml"/><Relationship Id="rId2" Type="http://schemas.openxmlformats.org/officeDocument/2006/relationships/notesMaster" Target="../notesMasters/notesMaster1.xml"/><Relationship Id="rId1" Type="http://schemas.openxmlformats.org/officeDocument/2006/relationships/vmlDrawing" Target="../drawings/vmlDrawing1.vml"/><Relationship Id="rId5" Type="http://schemas.openxmlformats.org/officeDocument/2006/relationships/image" Target="../media/image22.emf"/><Relationship Id="rId4" Type="http://schemas.openxmlformats.org/officeDocument/2006/relationships/package" Target="../embeddings/Microsoft_PowerPoint_Slide.sldx"/></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BDEEAE-A8A4-48AC-A977-CAEC5EDEB5EA}" type="slidenum">
              <a:rPr lang="en-US" smtClean="0"/>
              <a:pPr/>
              <a:t>1</a:t>
            </a:fld>
            <a:endParaRPr lang="en-US"/>
          </a:p>
        </p:txBody>
      </p:sp>
    </p:spTree>
    <p:extLst>
      <p:ext uri="{BB962C8B-B14F-4D97-AF65-F5344CB8AC3E}">
        <p14:creationId xmlns:p14="http://schemas.microsoft.com/office/powerpoint/2010/main" val="22718854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aseline="0" dirty="0"/>
          </a:p>
          <a:p>
            <a:r>
              <a:rPr lang="en-US" altLang="en-US" baseline="0" dirty="0"/>
              <a:t>Existing buildings; new construction in some limited cases</a:t>
            </a:r>
          </a:p>
        </p:txBody>
      </p:sp>
      <p:sp>
        <p:nvSpPr>
          <p:cNvPr id="1259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57161" indent="-290484" eaLnBrk="0" hangingPunct="0">
              <a:spcBef>
                <a:spcPct val="30000"/>
              </a:spcBef>
              <a:defRPr sz="1200">
                <a:solidFill>
                  <a:schemeClr val="tx1"/>
                </a:solidFill>
                <a:latin typeface="Calibri" pitchFamily="34" charset="0"/>
                <a:ea typeface="ＭＳ Ｐゴシック" pitchFamily="34" charset="-128"/>
              </a:defRPr>
            </a:lvl2pPr>
            <a:lvl3pPr marL="1165106" indent="-231752" eaLnBrk="0" hangingPunct="0">
              <a:spcBef>
                <a:spcPct val="30000"/>
              </a:spcBef>
              <a:defRPr sz="1200">
                <a:solidFill>
                  <a:schemeClr val="tx1"/>
                </a:solidFill>
                <a:latin typeface="Calibri" pitchFamily="34" charset="0"/>
                <a:ea typeface="ＭＳ Ｐゴシック" pitchFamily="34" charset="-128"/>
              </a:defRPr>
            </a:lvl3pPr>
            <a:lvl4pPr marL="1631783" indent="-231752" eaLnBrk="0" hangingPunct="0">
              <a:spcBef>
                <a:spcPct val="30000"/>
              </a:spcBef>
              <a:defRPr sz="1200">
                <a:solidFill>
                  <a:schemeClr val="tx1"/>
                </a:solidFill>
                <a:latin typeface="Calibri" pitchFamily="34" charset="0"/>
                <a:ea typeface="ＭＳ Ｐゴシック" pitchFamily="34" charset="-128"/>
              </a:defRPr>
            </a:lvl4pPr>
            <a:lvl5pPr marL="2098461" indent="-231752" eaLnBrk="0" hangingPunct="0">
              <a:spcBef>
                <a:spcPct val="30000"/>
              </a:spcBef>
              <a:defRPr sz="1200">
                <a:solidFill>
                  <a:schemeClr val="tx1"/>
                </a:solidFill>
                <a:latin typeface="Calibri" pitchFamily="34" charset="0"/>
                <a:ea typeface="ＭＳ Ｐゴシック" pitchFamily="34" charset="-128"/>
              </a:defRPr>
            </a:lvl5pPr>
            <a:lvl6pPr marL="2555614" indent="-231752" defTabSz="457154"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3012768" indent="-231752" defTabSz="457154"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69922" indent="-231752" defTabSz="457154"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927074" indent="-231752" defTabSz="457154"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AD1B607-94A7-4FB2-9636-2512FC131333}" type="slidenum">
              <a:rPr lang="en-US" altLang="en-US">
                <a:solidFill>
                  <a:prstClr val="black"/>
                </a:solidFill>
              </a:rPr>
              <a:pPr eaLnBrk="1" hangingPunct="1">
                <a:spcBef>
                  <a:spcPct val="0"/>
                </a:spcBef>
              </a:pPr>
              <a:t>10</a:t>
            </a:fld>
            <a:endParaRPr lang="en-US" altLang="en-US">
              <a:solidFill>
                <a:prstClr val="black"/>
              </a:solidFill>
            </a:endParaRPr>
          </a:p>
        </p:txBody>
      </p:sp>
      <p:graphicFrame>
        <p:nvGraphicFramePr>
          <p:cNvPr id="2" name="Object 1">
            <a:extLst>
              <a:ext uri="{FF2B5EF4-FFF2-40B4-BE49-F238E27FC236}">
                <a16:creationId xmlns:a16="http://schemas.microsoft.com/office/drawing/2014/main" id="{DB136B24-EF07-42BE-9A32-52515AD72A2A}"/>
              </a:ext>
            </a:extLst>
          </p:cNvPr>
          <p:cNvGraphicFramePr>
            <a:graphicFrameLocks noChangeAspect="1"/>
          </p:cNvGraphicFramePr>
          <p:nvPr>
            <p:extLst>
              <p:ext uri="{D42A27DB-BD31-4B8C-83A1-F6EECF244321}">
                <p14:modId xmlns:p14="http://schemas.microsoft.com/office/powerpoint/2010/main" val="1408487732"/>
              </p:ext>
            </p:extLst>
          </p:nvPr>
        </p:nvGraphicFramePr>
        <p:xfrm>
          <a:off x="926905" y="4800442"/>
          <a:ext cx="4570412" cy="3427412"/>
        </p:xfrm>
        <a:graphic>
          <a:graphicData uri="http://schemas.openxmlformats.org/presentationml/2006/ole">
            <mc:AlternateContent xmlns:mc="http://schemas.openxmlformats.org/markup-compatibility/2006">
              <mc:Choice xmlns:v="urn:schemas-microsoft-com:vml" Requires="v">
                <p:oleObj spid="_x0000_s1026" name="Slide" r:id="rId4" imgW="4570519" imgH="3427408" progId="PowerPoint.Slide.12">
                  <p:embed/>
                </p:oleObj>
              </mc:Choice>
              <mc:Fallback>
                <p:oleObj name="Slide" r:id="rId4" imgW="4570519" imgH="3427408" progId="PowerPoint.Slide.12">
                  <p:embed/>
                  <p:pic>
                    <p:nvPicPr>
                      <p:cNvPr id="2" name="Object 1">
                        <a:extLst>
                          <a:ext uri="{FF2B5EF4-FFF2-40B4-BE49-F238E27FC236}">
                            <a16:creationId xmlns:a16="http://schemas.microsoft.com/office/drawing/2014/main" id="{DB136B24-EF07-42BE-9A32-52515AD72A2A}"/>
                          </a:ext>
                        </a:extLst>
                      </p:cNvPr>
                      <p:cNvPicPr/>
                      <p:nvPr/>
                    </p:nvPicPr>
                    <p:blipFill>
                      <a:blip r:embed="rId5"/>
                      <a:stretch>
                        <a:fillRect/>
                      </a:stretch>
                    </p:blipFill>
                    <p:spPr>
                      <a:xfrm>
                        <a:off x="926905" y="4800442"/>
                        <a:ext cx="4570412" cy="3427412"/>
                      </a:xfrm>
                      <a:prstGeom prst="rect">
                        <a:avLst/>
                      </a:prstGeom>
                    </p:spPr>
                  </p:pic>
                </p:oleObj>
              </mc:Fallback>
            </mc:AlternateContent>
          </a:graphicData>
        </a:graphic>
      </p:graphicFrame>
    </p:spTree>
    <p:extLst>
      <p:ext uri="{BB962C8B-B14F-4D97-AF65-F5344CB8AC3E}">
        <p14:creationId xmlns:p14="http://schemas.microsoft.com/office/powerpoint/2010/main" val="2172685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a:t>Images of Windsor Locks and Ashford HA’s shown here.  </a:t>
            </a:r>
          </a:p>
          <a:p>
            <a:endParaRPr lang="en-US" altLang="en-US" baseline="0" dirty="0"/>
          </a:p>
          <a:p>
            <a:r>
              <a:rPr lang="en-US" altLang="en-US" baseline="0" dirty="0"/>
              <a:t>This program is based on net metering and incentives called solar recs and is winding down.  The state is moving to a tariff-based incentive structure.  The Green Bank is working on a new program structure that will work with tariffs.  (We may simply pay you to lease your roof and allow us to generate solar power on it – more to come on this front.)</a:t>
            </a:r>
          </a:p>
          <a:p>
            <a:endParaRPr lang="en-US" altLang="en-US" baseline="0" dirty="0"/>
          </a:p>
        </p:txBody>
      </p:sp>
      <p:sp>
        <p:nvSpPr>
          <p:cNvPr id="1259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57161" indent="-290484" eaLnBrk="0" hangingPunct="0">
              <a:spcBef>
                <a:spcPct val="30000"/>
              </a:spcBef>
              <a:defRPr sz="1200">
                <a:solidFill>
                  <a:schemeClr val="tx1"/>
                </a:solidFill>
                <a:latin typeface="Calibri" pitchFamily="34" charset="0"/>
                <a:ea typeface="ＭＳ Ｐゴシック" pitchFamily="34" charset="-128"/>
              </a:defRPr>
            </a:lvl2pPr>
            <a:lvl3pPr marL="1165106" indent="-231752" eaLnBrk="0" hangingPunct="0">
              <a:spcBef>
                <a:spcPct val="30000"/>
              </a:spcBef>
              <a:defRPr sz="1200">
                <a:solidFill>
                  <a:schemeClr val="tx1"/>
                </a:solidFill>
                <a:latin typeface="Calibri" pitchFamily="34" charset="0"/>
                <a:ea typeface="ＭＳ Ｐゴシック" pitchFamily="34" charset="-128"/>
              </a:defRPr>
            </a:lvl3pPr>
            <a:lvl4pPr marL="1631783" indent="-231752" eaLnBrk="0" hangingPunct="0">
              <a:spcBef>
                <a:spcPct val="30000"/>
              </a:spcBef>
              <a:defRPr sz="1200">
                <a:solidFill>
                  <a:schemeClr val="tx1"/>
                </a:solidFill>
                <a:latin typeface="Calibri" pitchFamily="34" charset="0"/>
                <a:ea typeface="ＭＳ Ｐゴシック" pitchFamily="34" charset="-128"/>
              </a:defRPr>
            </a:lvl4pPr>
            <a:lvl5pPr marL="2098461" indent="-231752" eaLnBrk="0" hangingPunct="0">
              <a:spcBef>
                <a:spcPct val="30000"/>
              </a:spcBef>
              <a:defRPr sz="1200">
                <a:solidFill>
                  <a:schemeClr val="tx1"/>
                </a:solidFill>
                <a:latin typeface="Calibri" pitchFamily="34" charset="0"/>
                <a:ea typeface="ＭＳ Ｐゴシック" pitchFamily="34" charset="-128"/>
              </a:defRPr>
            </a:lvl5pPr>
            <a:lvl6pPr marL="2555614" indent="-231752" defTabSz="457154"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3012768" indent="-231752" defTabSz="457154"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69922" indent="-231752" defTabSz="457154"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927074" indent="-231752" defTabSz="457154"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AD1B607-94A7-4FB2-9636-2512FC131333}" type="slidenum">
              <a:rPr lang="en-US" altLang="en-US">
                <a:solidFill>
                  <a:prstClr val="black"/>
                </a:solidFill>
              </a:rPr>
              <a:pPr eaLnBrk="1" hangingPunct="1">
                <a:spcBef>
                  <a:spcPct val="0"/>
                </a:spcBef>
              </a:pPr>
              <a:t>11</a:t>
            </a:fld>
            <a:endParaRPr lang="en-US" altLang="en-US">
              <a:solidFill>
                <a:prstClr val="black"/>
              </a:solidFill>
            </a:endParaRPr>
          </a:p>
        </p:txBody>
      </p:sp>
    </p:spTree>
    <p:extLst>
      <p:ext uri="{BB962C8B-B14F-4D97-AF65-F5344CB8AC3E}">
        <p14:creationId xmlns:p14="http://schemas.microsoft.com/office/powerpoint/2010/main" val="5106585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198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9078" indent="-288107" eaLnBrk="0" hangingPunct="0">
              <a:spcBef>
                <a:spcPct val="30000"/>
              </a:spcBef>
              <a:defRPr sz="1200">
                <a:solidFill>
                  <a:schemeClr val="tx1"/>
                </a:solidFill>
                <a:latin typeface="Calibri" pitchFamily="34" charset="0"/>
                <a:ea typeface="ＭＳ Ｐゴシック" pitchFamily="34" charset="-128"/>
              </a:defRPr>
            </a:lvl2pPr>
            <a:lvl3pPr marL="1152427" indent="-230485" eaLnBrk="0" hangingPunct="0">
              <a:spcBef>
                <a:spcPct val="30000"/>
              </a:spcBef>
              <a:defRPr sz="1200">
                <a:solidFill>
                  <a:schemeClr val="tx1"/>
                </a:solidFill>
                <a:latin typeface="Calibri" pitchFamily="34" charset="0"/>
                <a:ea typeface="ＭＳ Ｐゴシック" pitchFamily="34" charset="-128"/>
              </a:defRPr>
            </a:lvl3pPr>
            <a:lvl4pPr marL="1613401" indent="-230485" eaLnBrk="0" hangingPunct="0">
              <a:spcBef>
                <a:spcPct val="30000"/>
              </a:spcBef>
              <a:defRPr sz="1200">
                <a:solidFill>
                  <a:schemeClr val="tx1"/>
                </a:solidFill>
                <a:latin typeface="Calibri" pitchFamily="34" charset="0"/>
                <a:ea typeface="ＭＳ Ｐゴシック" pitchFamily="34" charset="-128"/>
              </a:defRPr>
            </a:lvl4pPr>
            <a:lvl5pPr marL="2074370" indent="-230485" eaLnBrk="0" hangingPunct="0">
              <a:spcBef>
                <a:spcPct val="30000"/>
              </a:spcBef>
              <a:defRPr sz="1200">
                <a:solidFill>
                  <a:schemeClr val="tx1"/>
                </a:solidFill>
                <a:latin typeface="Calibri" pitchFamily="34" charset="0"/>
                <a:ea typeface="ＭＳ Ｐゴシック" pitchFamily="34" charset="-128"/>
              </a:defRPr>
            </a:lvl5pPr>
            <a:lvl6pPr marL="2535343" indent="-230485" defTabSz="460972"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96314" indent="-230485" defTabSz="460972"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57284" indent="-230485" defTabSz="460972"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918256" indent="-230485" defTabSz="460972"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0515C6FE-5C42-44FD-A859-72294C3612A5}" type="slidenum">
              <a:rPr kumimoji="0" lang="en-US" altLang="en-US" sz="1200" b="0" i="0" u="none" strike="noStrike" kern="1200" cap="none" spc="0" normalizeH="0" baseline="0" noProof="0" smtClean="0">
                <a:ln>
                  <a:noFill/>
                </a:ln>
                <a:solidFill>
                  <a:prstClr val="black"/>
                </a:solidFill>
                <a:effectLst/>
                <a:uLnTx/>
                <a:uFillTx/>
                <a:latin typeface="Calibri" pitchFamily="34" charset="0"/>
                <a:ea typeface="ＭＳ Ｐゴシック" pitchFamily="34" charset="-128"/>
                <a:cs typeface="+mn-cs"/>
              </a:rPr>
              <a:pPr marL="0" marR="0" lvl="0" indent="0" algn="r" defTabSz="914400" rtl="0" eaLnBrk="1" fontAlgn="auto" latinLnBrk="0" hangingPunct="1">
                <a:lnSpc>
                  <a:spcPct val="100000"/>
                </a:lnSpc>
                <a:spcBef>
                  <a:spcPct val="0"/>
                </a:spcBef>
                <a:spcAft>
                  <a:spcPts val="0"/>
                </a:spcAft>
                <a:buClrTx/>
                <a:buSzTx/>
                <a:buFontTx/>
                <a:buNone/>
                <a:tabLst/>
                <a:defRPr/>
              </a:pPr>
              <a:t>12</a:t>
            </a:fld>
            <a:endParaRPr kumimoji="0" lang="en-US" altLang="en-US" sz="1200" b="0" i="0" u="none" strike="noStrike" kern="1200" cap="none" spc="0" normalizeH="0" baseline="0" noProof="0">
              <a:ln>
                <a:noFill/>
              </a:ln>
              <a:solidFill>
                <a:prstClr val="black"/>
              </a:solidFill>
              <a:effectLst/>
              <a:uLnTx/>
              <a:uFillTx/>
              <a:latin typeface="Calibri" pitchFamily="34" charset="0"/>
              <a:ea typeface="ＭＳ Ｐゴシック" pitchFamily="34" charset="-128"/>
              <a:cs typeface="+mn-cs"/>
            </a:endParaRPr>
          </a:p>
        </p:txBody>
      </p:sp>
    </p:spTree>
    <p:extLst>
      <p:ext uri="{BB962C8B-B14F-4D97-AF65-F5344CB8AC3E}">
        <p14:creationId xmlns:p14="http://schemas.microsoft.com/office/powerpoint/2010/main" val="13475671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79840">
              <a:defRPr/>
            </a:pPr>
            <a:r>
              <a:rPr lang="en-US" sz="1050" dirty="0"/>
              <a:t>The CT Green Bank is a quasi-public entity, like CHFA, established by the CT legislature in 2011.  The purpose of the organization is to support the state of CT in scaling the implementation of clean energy through financing programs and by using limited public funds to leverage private capital.</a:t>
            </a:r>
          </a:p>
          <a:p>
            <a:pPr defTabSz="879840">
              <a:defRPr/>
            </a:pPr>
            <a:endParaRPr lang="en-US" sz="1050" dirty="0"/>
          </a:p>
          <a:p>
            <a:pPr defTabSz="879840">
              <a:defRPr/>
            </a:pPr>
            <a:r>
              <a:rPr lang="en-US" sz="1050" dirty="0"/>
              <a:t>CGB also has a big focus on ensuring low- and moderate-income residents benefit from our programs.</a:t>
            </a:r>
          </a:p>
          <a:p>
            <a:pPr defTabSz="879840">
              <a:defRPr/>
            </a:pPr>
            <a:endParaRPr lang="en-US" sz="1050" dirty="0"/>
          </a:p>
          <a:p>
            <a:pPr defTabSz="879840">
              <a:defRPr/>
            </a:pPr>
            <a:r>
              <a:rPr lang="en-US" sz="1050" dirty="0"/>
              <a:t>We are primarily funded by a small surcharge on electric ratepayer bills.</a:t>
            </a:r>
          </a:p>
        </p:txBody>
      </p:sp>
      <p:sp>
        <p:nvSpPr>
          <p:cNvPr id="4" name="Slide Number Placeholder 3"/>
          <p:cNvSpPr>
            <a:spLocks noGrp="1"/>
          </p:cNvSpPr>
          <p:nvPr>
            <p:ph type="sldNum" sz="quarter" idx="10"/>
          </p:nvPr>
        </p:nvSpPr>
        <p:spPr/>
        <p:txBody>
          <a:bodyPr/>
          <a:lstStyle/>
          <a:p>
            <a:fld id="{84B317B2-57B6-4A0B-8856-CB8E0E303B2A}" type="slidenum">
              <a:rPr lang="en-US" smtClean="0"/>
              <a:pPr/>
              <a:t>2</a:t>
            </a:fld>
            <a:endParaRPr lang="en-US" dirty="0"/>
          </a:p>
        </p:txBody>
      </p:sp>
      <p:pic>
        <p:nvPicPr>
          <p:cNvPr id="6" name="Picture 5">
            <a:extLst>
              <a:ext uri="{FF2B5EF4-FFF2-40B4-BE49-F238E27FC236}">
                <a16:creationId xmlns:a16="http://schemas.microsoft.com/office/drawing/2014/main" id="{103A6747-A3B7-482B-A56F-9EFB8B2E08ED}"/>
              </a:ext>
            </a:extLst>
          </p:cNvPr>
          <p:cNvPicPr>
            <a:picLocks noChangeAspect="1"/>
          </p:cNvPicPr>
          <p:nvPr/>
        </p:nvPicPr>
        <p:blipFill>
          <a:blip r:embed="rId3"/>
          <a:stretch>
            <a:fillRect/>
          </a:stretch>
        </p:blipFill>
        <p:spPr>
          <a:xfrm>
            <a:off x="1463992" y="6128384"/>
            <a:ext cx="4027170" cy="3020378"/>
          </a:xfrm>
          <a:prstGeom prst="rect">
            <a:avLst/>
          </a:prstGeom>
        </p:spPr>
      </p:pic>
    </p:spTree>
    <p:extLst>
      <p:ext uri="{BB962C8B-B14F-4D97-AF65-F5344CB8AC3E}">
        <p14:creationId xmlns:p14="http://schemas.microsoft.com/office/powerpoint/2010/main" val="38823456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000" dirty="0"/>
              <a:t>The good news is the state is on target to meet state 2020 carbon reduction goals (90% of 1990 levels). The next set of goals are going to be harder to achieve and they need to be. </a:t>
            </a:r>
          </a:p>
          <a:p>
            <a:endParaRPr lang="en-CA" sz="1000" dirty="0"/>
          </a:p>
          <a:p>
            <a:r>
              <a:rPr lang="en-CA" sz="1000" dirty="0"/>
              <a:t>Governor Lamont has signed his first executive order last September. It includes calling for a carbon free electric market by 2040. He charged the newly expanded Governor’s Council on Climate Change with meeting and monitoring this goal. His ambitious goals may require more stringent goals than those outlined in the current mandates adopted by the legislature. </a:t>
            </a:r>
            <a:r>
              <a:rPr lang="en-CA" sz="1000" dirty="0">
                <a:highlight>
                  <a:srgbClr val="FFFF00"/>
                </a:highlight>
              </a:rPr>
              <a:t>These goals were determined to be less costly and far healthier than the alternative of adapting to current GHG emission levels. </a:t>
            </a:r>
            <a:endParaRPr lang="en-CA" sz="1000" dirty="0"/>
          </a:p>
          <a:p>
            <a:endParaRPr lang="en-CA" sz="1000" dirty="0"/>
          </a:p>
          <a:p>
            <a:r>
              <a:rPr lang="en-CA" sz="1000" dirty="0"/>
              <a:t>State targets include reducing electric demand and moving to zero-carbon energy generation. An overall 45% reduction in GHG emissions by 2030 from 2014 levels is required. This will be accomplished in part by putting a price on carbon.</a:t>
            </a:r>
          </a:p>
          <a:p>
            <a:endParaRPr lang="en-CA" sz="1000" dirty="0"/>
          </a:p>
          <a:p>
            <a:r>
              <a:rPr lang="en-CA" sz="1000" dirty="0"/>
              <a:t>The residential building sector is 17.5% of all emissions. The current target for the building sector is to reduce emissions by at least 34% from 2014 levels. Strategies identified are envelope improvements, moving to non carbon sources for heating &amp; cooling, and education.</a:t>
            </a:r>
          </a:p>
          <a:p>
            <a:endParaRPr lang="en-CA" sz="1000" dirty="0"/>
          </a:p>
          <a:p>
            <a:r>
              <a:rPr lang="en-CA" sz="1000" dirty="0"/>
              <a:t>The Governor’s Council on Climate Change is currently working on developing specific strategies and mandates for achieving these targets. All of you on this call will be probably be engaged in developing specific solutions over the next few months. F</a:t>
            </a:r>
            <a:r>
              <a:rPr lang="en-US" sz="1000" dirty="0"/>
              <a:t>or example, a simple formula might be to reduce emissions of buildings built before 2014 by 34% and all buildings built after 2014 to net zero by 2030. Part of planning should include the consideration that a carbon tax or Carbon Cap and Trade System could substantially increase cost of utilities in the future. DOH and the Green Bank will be required to report on alignment with climate adaptation by December of 2021.</a:t>
            </a:r>
          </a:p>
          <a:p>
            <a:endParaRPr lang="en-US" sz="1000" dirty="0"/>
          </a:p>
          <a:p>
            <a:pPr lvl="0">
              <a:spcBef>
                <a:spcPts val="600"/>
              </a:spcBef>
              <a:defRPr/>
            </a:pPr>
            <a:r>
              <a:rPr lang="en-CA" sz="1000" dirty="0"/>
              <a:t>CHFA and DOH have always been national leaders in promoting green building through design standards, the QAP ranking</a:t>
            </a:r>
            <a:r>
              <a:rPr lang="en-CA" sz="1000" dirty="0">
                <a:highlight>
                  <a:srgbClr val="FFFF00"/>
                </a:highlight>
              </a:rPr>
              <a:t>, and client education.  The Green Bank looks to continue to be a partner in achieving our mutual goals for affordability and survivability.</a:t>
            </a:r>
          </a:p>
          <a:p>
            <a:pPr marL="169942" indent="-169942">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84B317B2-57B6-4A0B-8856-CB8E0E303B2A}" type="slidenum">
              <a:rPr lang="en-US" smtClean="0"/>
              <a:pPr/>
              <a:t>3</a:t>
            </a:fld>
            <a:endParaRPr lang="en-US" dirty="0"/>
          </a:p>
        </p:txBody>
      </p:sp>
    </p:spTree>
    <p:extLst>
      <p:ext uri="{BB962C8B-B14F-4D97-AF65-F5344CB8AC3E}">
        <p14:creationId xmlns:p14="http://schemas.microsoft.com/office/powerpoint/2010/main" val="3556509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Clean energy technologies include energy efficiency measures and renewable energy.  Energy efficiency reduces energy usage.  Renewable technologies produce energy from clean and renewable sources, like the sun or wind, thus reducing carbon dioxide and other greenhouse gasses which cause global warming and climate change.  This slide lists applications of EE and RE funded by CGB.    </a:t>
            </a:r>
          </a:p>
        </p:txBody>
      </p:sp>
      <p:sp>
        <p:nvSpPr>
          <p:cNvPr id="4" name="Slide Number Placeholder 3"/>
          <p:cNvSpPr>
            <a:spLocks noGrp="1"/>
          </p:cNvSpPr>
          <p:nvPr>
            <p:ph type="sldNum" sz="quarter" idx="5"/>
          </p:nvPr>
        </p:nvSpPr>
        <p:spPr/>
        <p:txBody>
          <a:bodyPr/>
          <a:lstStyle/>
          <a:p>
            <a:fld id="{1F530E04-330C-4ADD-B21D-17898848265A}" type="slidenum">
              <a:rPr lang="en-US" smtClean="0"/>
              <a:t>4</a:t>
            </a:fld>
            <a:endParaRPr lang="en-US"/>
          </a:p>
        </p:txBody>
      </p:sp>
    </p:spTree>
    <p:extLst>
      <p:ext uri="{BB962C8B-B14F-4D97-AF65-F5344CB8AC3E}">
        <p14:creationId xmlns:p14="http://schemas.microsoft.com/office/powerpoint/2010/main" val="41675936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1F530E04-330C-4ADD-B21D-17898848265A}" type="slidenum">
              <a:rPr lang="en-US" smtClean="0"/>
              <a:t>5</a:t>
            </a:fld>
            <a:endParaRPr lang="en-US"/>
          </a:p>
        </p:txBody>
      </p:sp>
    </p:spTree>
    <p:extLst>
      <p:ext uri="{BB962C8B-B14F-4D97-AF65-F5344CB8AC3E}">
        <p14:creationId xmlns:p14="http://schemas.microsoft.com/office/powerpoint/2010/main" val="13981854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For properties serving LMI and market rate residents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800" dirty="0">
              <a:solidFill>
                <a:srgbClr val="000000"/>
              </a:solidFill>
              <a:effectLst/>
              <a:latin typeface="Calibri" panose="020F050202020403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800" dirty="0">
                <a:solidFill>
                  <a:srgbClr val="000000"/>
                </a:solidFill>
                <a:effectLst/>
                <a:latin typeface="Calibri" panose="020F0502020204030204" pitchFamily="34" charset="0"/>
                <a:ea typeface="Times New Roman" panose="02020603050405020304" pitchFamily="18" charset="0"/>
              </a:rPr>
              <a:t>"LIME loans can be structured to take the proposed energy upgrades into account as an independently financed project, or if a second mortgage is available, the property can be considered holistically for underwriting purposes. This second option allows for the potential to more easily serve properties with tenant-paid utilities."</a:t>
            </a:r>
            <a:endParaRPr lang="en-CA" sz="1800" dirty="0">
              <a:effectLst/>
              <a:latin typeface="Calibri" panose="020F0502020204030204" pitchFamily="34" charset="0"/>
              <a:ea typeface="Calibri" panose="020F0502020204030204" pitchFamily="34" charset="0"/>
            </a:endParaRPr>
          </a:p>
          <a:p>
            <a:endParaRPr lang="en-CA" dirty="0"/>
          </a:p>
          <a:p>
            <a:pPr marL="0" lvl="2">
              <a:spcBef>
                <a:spcPts val="600"/>
              </a:spcBef>
            </a:pPr>
            <a:r>
              <a:rPr lang="en-US" dirty="0"/>
              <a:t>Security:</a:t>
            </a:r>
          </a:p>
          <a:p>
            <a:pPr marL="285750" lvl="2" indent="-285750">
              <a:spcBef>
                <a:spcPts val="600"/>
              </a:spcBef>
              <a:buFont typeface="Arial" panose="020B0604020202020204" pitchFamily="34" charset="0"/>
              <a:buChar char="•"/>
            </a:pPr>
            <a:r>
              <a:rPr lang="en-US" sz="1200" dirty="0"/>
              <a:t>UCC-1 filing and applicable collateral assignment</a:t>
            </a:r>
          </a:p>
          <a:p>
            <a:endParaRPr lang="en-CA" dirty="0"/>
          </a:p>
        </p:txBody>
      </p:sp>
      <p:sp>
        <p:nvSpPr>
          <p:cNvPr id="4" name="Slide Number Placeholder 3"/>
          <p:cNvSpPr>
            <a:spLocks noGrp="1"/>
          </p:cNvSpPr>
          <p:nvPr>
            <p:ph type="sldNum" sz="quarter" idx="5"/>
          </p:nvPr>
        </p:nvSpPr>
        <p:spPr/>
        <p:txBody>
          <a:bodyPr/>
          <a:lstStyle/>
          <a:p>
            <a:fld id="{1F530E04-330C-4ADD-B21D-17898848265A}" type="slidenum">
              <a:rPr lang="en-US" smtClean="0"/>
              <a:t>6</a:t>
            </a:fld>
            <a:endParaRPr lang="en-US"/>
          </a:p>
        </p:txBody>
      </p:sp>
    </p:spTree>
    <p:extLst>
      <p:ext uri="{BB962C8B-B14F-4D97-AF65-F5344CB8AC3E}">
        <p14:creationId xmlns:p14="http://schemas.microsoft.com/office/powerpoint/2010/main" val="6898091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60% AMI, 82 units  ($26K/82 = $317/unit/year)</a:t>
            </a:r>
          </a:p>
          <a:p>
            <a:endParaRPr lang="en-US" altLang="en-US" dirty="0"/>
          </a:p>
          <a:p>
            <a:r>
              <a:rPr lang="en-US" altLang="en-US" dirty="0"/>
              <a:t>Energy savings unlocked the cash flows to allow a loan that also included the roof to be replaced – it had been leaking persistently.</a:t>
            </a:r>
          </a:p>
          <a:p>
            <a:r>
              <a:rPr lang="en-US" altLang="en-US" dirty="0"/>
              <a:t> </a:t>
            </a:r>
          </a:p>
          <a:p>
            <a:r>
              <a:rPr lang="en-US" altLang="en-US" dirty="0"/>
              <a:t>Overall improvements bumped them into a better insurance category, further saving property money and strengthening overall financial positions.</a:t>
            </a:r>
          </a:p>
          <a:p>
            <a:endParaRPr lang="en-US" altLang="en-US" dirty="0"/>
          </a:p>
          <a:p>
            <a:r>
              <a:rPr lang="en-US" altLang="en-US" dirty="0"/>
              <a:t>And this is an example where the utility incentives weren’t all that big – for many of the projects we are seeing, the incentives are much higher, so that is making the economics even better. </a:t>
            </a:r>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26169" indent="-276413">
              <a:spcBef>
                <a:spcPct val="30000"/>
              </a:spcBef>
              <a:defRPr sz="1200">
                <a:solidFill>
                  <a:schemeClr val="tx1"/>
                </a:solidFill>
                <a:latin typeface="Calibri" panose="020F0502020204030204" pitchFamily="34" charset="0"/>
                <a:ea typeface="MS PGothic" panose="020B0600070205080204" pitchFamily="34" charset="-128"/>
              </a:defRPr>
            </a:lvl2pPr>
            <a:lvl3pPr marL="1119706" indent="-220193">
              <a:spcBef>
                <a:spcPct val="30000"/>
              </a:spcBef>
              <a:defRPr sz="1200">
                <a:solidFill>
                  <a:schemeClr val="tx1"/>
                </a:solidFill>
                <a:latin typeface="Calibri" panose="020F0502020204030204" pitchFamily="34" charset="0"/>
                <a:ea typeface="MS PGothic" panose="020B0600070205080204" pitchFamily="34" charset="-128"/>
              </a:defRPr>
            </a:lvl3pPr>
            <a:lvl4pPr marL="1567899" indent="-220193">
              <a:spcBef>
                <a:spcPct val="30000"/>
              </a:spcBef>
              <a:defRPr sz="1200">
                <a:solidFill>
                  <a:schemeClr val="tx1"/>
                </a:solidFill>
                <a:latin typeface="Calibri" panose="020F0502020204030204" pitchFamily="34" charset="0"/>
                <a:ea typeface="MS PGothic" panose="020B0600070205080204" pitchFamily="34" charset="-128"/>
              </a:defRPr>
            </a:lvl4pPr>
            <a:lvl5pPr marL="2017655" indent="-220193">
              <a:spcBef>
                <a:spcPct val="30000"/>
              </a:spcBef>
              <a:defRPr sz="1200">
                <a:solidFill>
                  <a:schemeClr val="tx1"/>
                </a:solidFill>
                <a:latin typeface="Calibri" panose="020F0502020204030204" pitchFamily="34" charset="0"/>
                <a:ea typeface="MS PGothic" panose="020B0600070205080204" pitchFamily="34" charset="-128"/>
              </a:defRPr>
            </a:lvl5pPr>
            <a:lvl6pPr marL="2467411" indent="-220193" defTabSz="449756"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17167" indent="-220193" defTabSz="449756"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366923" indent="-220193" defTabSz="449756"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16678" indent="-220193" defTabSz="449756"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defTabSz="913303">
              <a:spcBef>
                <a:spcPct val="0"/>
              </a:spcBef>
              <a:defRPr/>
            </a:pPr>
            <a:fld id="{7A0EBFAE-A2A1-4CA0-BA0A-481B7D9DE2FD}" type="slidenum">
              <a:rPr lang="en-US" altLang="en-US">
                <a:solidFill>
                  <a:prstClr val="black"/>
                </a:solidFill>
              </a:rPr>
              <a:pPr defTabSz="913303">
                <a:spcBef>
                  <a:spcPct val="0"/>
                </a:spcBef>
                <a:defRPr/>
              </a:pPr>
              <a:t>7</a:t>
            </a:fld>
            <a:endParaRPr lang="en-US" altLang="en-US">
              <a:solidFill>
                <a:prstClr val="black"/>
              </a:solidFill>
            </a:endParaRPr>
          </a:p>
        </p:txBody>
      </p:sp>
    </p:spTree>
    <p:extLst>
      <p:ext uri="{BB962C8B-B14F-4D97-AF65-F5344CB8AC3E}">
        <p14:creationId xmlns:p14="http://schemas.microsoft.com/office/powerpoint/2010/main" val="13235615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 typeface="Arial" panose="020B0604020202020204" pitchFamily="34" charset="0"/>
              <a:buNone/>
            </a:pPr>
            <a:r>
              <a:rPr lang="en-US" dirty="0"/>
              <a:t>Use of Health &amp; Safety Loan Fund</a:t>
            </a:r>
          </a:p>
          <a:p>
            <a:pPr marL="171450" indent="-171450">
              <a:spcBef>
                <a:spcPts val="600"/>
              </a:spcBef>
              <a:buFont typeface="Arial" panose="020B0604020202020204" pitchFamily="34" charset="0"/>
              <a:buChar char="•"/>
            </a:pPr>
            <a:r>
              <a:rPr lang="en-US" dirty="0"/>
              <a:t>Removing asbestos to allow mechanical design and pricing</a:t>
            </a:r>
          </a:p>
          <a:p>
            <a:pPr marL="171450" indent="-171450">
              <a:spcBef>
                <a:spcPts val="600"/>
              </a:spcBef>
              <a:buFont typeface="Arial" panose="020B0604020202020204" pitchFamily="34" charset="0"/>
              <a:buChar char="•"/>
            </a:pPr>
            <a:r>
              <a:rPr lang="en-US" dirty="0"/>
              <a:t>Insufficient DOH funding</a:t>
            </a:r>
          </a:p>
          <a:p>
            <a:pPr marL="171450" indent="-171450">
              <a:spcBef>
                <a:spcPts val="600"/>
              </a:spcBef>
              <a:buFont typeface="Arial" panose="020B0604020202020204" pitchFamily="34" charset="0"/>
              <a:buChar char="•"/>
            </a:pPr>
            <a:r>
              <a:rPr lang="en-US" dirty="0"/>
              <a:t>….</a:t>
            </a:r>
          </a:p>
          <a:p>
            <a:pPr marL="171450" indent="-171450">
              <a:spcBef>
                <a:spcPts val="600"/>
              </a:spcBef>
              <a:buFont typeface="Arial" panose="020B0604020202020204" pitchFamily="34" charset="0"/>
              <a:buChar char="•"/>
            </a:pPr>
            <a:r>
              <a:rPr lang="en-US" dirty="0"/>
              <a:t>….</a:t>
            </a:r>
          </a:p>
          <a:p>
            <a:endParaRPr lang="en-US" altLang="en-US" baseline="0" dirty="0"/>
          </a:p>
          <a:p>
            <a:endParaRPr lang="en-US" altLang="en-US" baseline="0" dirty="0"/>
          </a:p>
        </p:txBody>
      </p:sp>
      <p:sp>
        <p:nvSpPr>
          <p:cNvPr id="1259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57161" indent="-290484" eaLnBrk="0" hangingPunct="0">
              <a:spcBef>
                <a:spcPct val="30000"/>
              </a:spcBef>
              <a:defRPr sz="1200">
                <a:solidFill>
                  <a:schemeClr val="tx1"/>
                </a:solidFill>
                <a:latin typeface="Calibri" pitchFamily="34" charset="0"/>
                <a:ea typeface="ＭＳ Ｐゴシック" pitchFamily="34" charset="-128"/>
              </a:defRPr>
            </a:lvl2pPr>
            <a:lvl3pPr marL="1165106" indent="-231752" eaLnBrk="0" hangingPunct="0">
              <a:spcBef>
                <a:spcPct val="30000"/>
              </a:spcBef>
              <a:defRPr sz="1200">
                <a:solidFill>
                  <a:schemeClr val="tx1"/>
                </a:solidFill>
                <a:latin typeface="Calibri" pitchFamily="34" charset="0"/>
                <a:ea typeface="ＭＳ Ｐゴシック" pitchFamily="34" charset="-128"/>
              </a:defRPr>
            </a:lvl3pPr>
            <a:lvl4pPr marL="1631783" indent="-231752" eaLnBrk="0" hangingPunct="0">
              <a:spcBef>
                <a:spcPct val="30000"/>
              </a:spcBef>
              <a:defRPr sz="1200">
                <a:solidFill>
                  <a:schemeClr val="tx1"/>
                </a:solidFill>
                <a:latin typeface="Calibri" pitchFamily="34" charset="0"/>
                <a:ea typeface="ＭＳ Ｐゴシック" pitchFamily="34" charset="-128"/>
              </a:defRPr>
            </a:lvl4pPr>
            <a:lvl5pPr marL="2098461" indent="-231752" eaLnBrk="0" hangingPunct="0">
              <a:spcBef>
                <a:spcPct val="30000"/>
              </a:spcBef>
              <a:defRPr sz="1200">
                <a:solidFill>
                  <a:schemeClr val="tx1"/>
                </a:solidFill>
                <a:latin typeface="Calibri" pitchFamily="34" charset="0"/>
                <a:ea typeface="ＭＳ Ｐゴシック" pitchFamily="34" charset="-128"/>
              </a:defRPr>
            </a:lvl5pPr>
            <a:lvl6pPr marL="2555614" indent="-231752" defTabSz="457154"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3012768" indent="-231752" defTabSz="457154"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69922" indent="-231752" defTabSz="457154"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927074" indent="-231752" defTabSz="457154"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AD1B607-94A7-4FB2-9636-2512FC131333}" type="slidenum">
              <a:rPr lang="en-US" altLang="en-US">
                <a:solidFill>
                  <a:prstClr val="black"/>
                </a:solidFill>
              </a:rPr>
              <a:pPr eaLnBrk="1" hangingPunct="1">
                <a:spcBef>
                  <a:spcPct val="0"/>
                </a:spcBef>
              </a:pPr>
              <a:t>8</a:t>
            </a:fld>
            <a:endParaRPr lang="en-US" altLang="en-US">
              <a:solidFill>
                <a:prstClr val="black"/>
              </a:solidFill>
            </a:endParaRPr>
          </a:p>
        </p:txBody>
      </p:sp>
    </p:spTree>
    <p:extLst>
      <p:ext uri="{BB962C8B-B14F-4D97-AF65-F5344CB8AC3E}">
        <p14:creationId xmlns:p14="http://schemas.microsoft.com/office/powerpoint/2010/main" val="3662217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pic>
        <p:nvPicPr>
          <p:cNvPr id="5" name="Picture 4">
            <a:extLst>
              <a:ext uri="{FF2B5EF4-FFF2-40B4-BE49-F238E27FC236}">
                <a16:creationId xmlns:a16="http://schemas.microsoft.com/office/drawing/2014/main" id="{2B4A3F24-1A2E-4305-A681-98BD2076029E}"/>
              </a:ext>
            </a:extLst>
          </p:cNvPr>
          <p:cNvPicPr>
            <a:picLocks noChangeAspect="1"/>
          </p:cNvPicPr>
          <p:nvPr/>
        </p:nvPicPr>
        <p:blipFill>
          <a:blip r:embed="rId3"/>
          <a:stretch>
            <a:fillRect/>
          </a:stretch>
        </p:blipFill>
        <p:spPr>
          <a:xfrm>
            <a:off x="1018024" y="4789974"/>
            <a:ext cx="4572396" cy="3429297"/>
          </a:xfrm>
          <a:prstGeom prst="rect">
            <a:avLst/>
          </a:prstGeom>
        </p:spPr>
      </p:pic>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BDEEAE-A8A4-48AC-A977-CAEC5EDEB5E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672524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6" name="Picture 6" descr="CGB Logo.pn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19113" y="430213"/>
            <a:ext cx="1865312"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Picture Placeholder 13"/>
          <p:cNvSpPr>
            <a:spLocks noGrp="1"/>
          </p:cNvSpPr>
          <p:nvPr>
            <p:ph type="pic" sz="quarter" idx="11"/>
          </p:nvPr>
        </p:nvSpPr>
        <p:spPr>
          <a:xfrm>
            <a:off x="1711767" y="2422202"/>
            <a:ext cx="6003764" cy="4462938"/>
          </a:xfrm>
          <a:custGeom>
            <a:avLst/>
            <a:gdLst>
              <a:gd name="connsiteX0" fmla="*/ 0 w 914400"/>
              <a:gd name="connsiteY0" fmla="*/ 0 h 914400"/>
              <a:gd name="connsiteX1" fmla="*/ 914400 w 914400"/>
              <a:gd name="connsiteY1" fmla="*/ 0 h 914400"/>
              <a:gd name="connsiteX2" fmla="*/ 914400 w 914400"/>
              <a:gd name="connsiteY2" fmla="*/ 914400 h 914400"/>
              <a:gd name="connsiteX3" fmla="*/ 0 w 914400"/>
              <a:gd name="connsiteY3" fmla="*/ 914400 h 914400"/>
              <a:gd name="connsiteX4" fmla="*/ 0 w 914400"/>
              <a:gd name="connsiteY4" fmla="*/ 0 h 914400"/>
              <a:gd name="connsiteX0" fmla="*/ 0 w 2224087"/>
              <a:gd name="connsiteY0" fmla="*/ 2124398 h 3038798"/>
              <a:gd name="connsiteX1" fmla="*/ 2224087 w 2224087"/>
              <a:gd name="connsiteY1" fmla="*/ 0 h 3038798"/>
              <a:gd name="connsiteX2" fmla="*/ 914400 w 2224087"/>
              <a:gd name="connsiteY2" fmla="*/ 3038798 h 3038798"/>
              <a:gd name="connsiteX3" fmla="*/ 0 w 2224087"/>
              <a:gd name="connsiteY3" fmla="*/ 3038798 h 3038798"/>
              <a:gd name="connsiteX4" fmla="*/ 0 w 2224087"/>
              <a:gd name="connsiteY4" fmla="*/ 2124398 h 3038798"/>
              <a:gd name="connsiteX0" fmla="*/ 257953 w 2482040"/>
              <a:gd name="connsiteY0" fmla="*/ 2124398 h 4435798"/>
              <a:gd name="connsiteX1" fmla="*/ 2482040 w 2482040"/>
              <a:gd name="connsiteY1" fmla="*/ 0 h 4435798"/>
              <a:gd name="connsiteX2" fmla="*/ 1805672 w 2482040"/>
              <a:gd name="connsiteY2" fmla="*/ 4435798 h 4435798"/>
              <a:gd name="connsiteX3" fmla="*/ 257953 w 2482040"/>
              <a:gd name="connsiteY3" fmla="*/ 3038798 h 4435798"/>
              <a:gd name="connsiteX4" fmla="*/ 257953 w 2482040"/>
              <a:gd name="connsiteY4" fmla="*/ 2124398 h 4435798"/>
              <a:gd name="connsiteX0" fmla="*/ 112728 w 2336815"/>
              <a:gd name="connsiteY0" fmla="*/ 2124398 h 4789864"/>
              <a:gd name="connsiteX1" fmla="*/ 2336815 w 2336815"/>
              <a:gd name="connsiteY1" fmla="*/ 0 h 4789864"/>
              <a:gd name="connsiteX2" fmla="*/ 1660447 w 2336815"/>
              <a:gd name="connsiteY2" fmla="*/ 4435798 h 4789864"/>
              <a:gd name="connsiteX3" fmla="*/ 112728 w 2336815"/>
              <a:gd name="connsiteY3" fmla="*/ 2124398 h 4789864"/>
              <a:gd name="connsiteX0" fmla="*/ 112728 w 2336815"/>
              <a:gd name="connsiteY0" fmla="*/ 2124398 h 4789864"/>
              <a:gd name="connsiteX1" fmla="*/ 2336815 w 2336815"/>
              <a:gd name="connsiteY1" fmla="*/ 0 h 4789864"/>
              <a:gd name="connsiteX2" fmla="*/ 1660447 w 2336815"/>
              <a:gd name="connsiteY2" fmla="*/ 4435798 h 4789864"/>
              <a:gd name="connsiteX3" fmla="*/ 112728 w 2336815"/>
              <a:gd name="connsiteY3" fmla="*/ 2124398 h 4789864"/>
              <a:gd name="connsiteX0" fmla="*/ 112728 w 2336815"/>
              <a:gd name="connsiteY0" fmla="*/ 2509631 h 5175097"/>
              <a:gd name="connsiteX1" fmla="*/ 2336815 w 2336815"/>
              <a:gd name="connsiteY1" fmla="*/ 385233 h 5175097"/>
              <a:gd name="connsiteX2" fmla="*/ 1660447 w 2336815"/>
              <a:gd name="connsiteY2" fmla="*/ 4821031 h 5175097"/>
              <a:gd name="connsiteX3" fmla="*/ 112728 w 2336815"/>
              <a:gd name="connsiteY3" fmla="*/ 2509631 h 5175097"/>
              <a:gd name="connsiteX0" fmla="*/ 112728 w 2336815"/>
              <a:gd name="connsiteY0" fmla="*/ 2509631 h 5175097"/>
              <a:gd name="connsiteX1" fmla="*/ 2336815 w 2336815"/>
              <a:gd name="connsiteY1" fmla="*/ 385233 h 5175097"/>
              <a:gd name="connsiteX2" fmla="*/ 1660447 w 2336815"/>
              <a:gd name="connsiteY2" fmla="*/ 4821031 h 5175097"/>
              <a:gd name="connsiteX3" fmla="*/ 112728 w 2336815"/>
              <a:gd name="connsiteY3" fmla="*/ 2509631 h 5175097"/>
              <a:gd name="connsiteX0" fmla="*/ 112728 w 2349796"/>
              <a:gd name="connsiteY0" fmla="*/ 2124398 h 4789864"/>
              <a:gd name="connsiteX1" fmla="*/ 2336815 w 2349796"/>
              <a:gd name="connsiteY1" fmla="*/ 0 h 4789864"/>
              <a:gd name="connsiteX2" fmla="*/ 1660447 w 2349796"/>
              <a:gd name="connsiteY2" fmla="*/ 4435798 h 4789864"/>
              <a:gd name="connsiteX3" fmla="*/ 112728 w 2349796"/>
              <a:gd name="connsiteY3" fmla="*/ 2124398 h 4789864"/>
              <a:gd name="connsiteX0" fmla="*/ 112728 w 2349796"/>
              <a:gd name="connsiteY0" fmla="*/ 2124398 h 4789864"/>
              <a:gd name="connsiteX1" fmla="*/ 2336815 w 2349796"/>
              <a:gd name="connsiteY1" fmla="*/ 0 h 4789864"/>
              <a:gd name="connsiteX2" fmla="*/ 1660447 w 2349796"/>
              <a:gd name="connsiteY2" fmla="*/ 4435798 h 4789864"/>
              <a:gd name="connsiteX3" fmla="*/ 112728 w 2349796"/>
              <a:gd name="connsiteY3" fmla="*/ 2124398 h 4789864"/>
              <a:gd name="connsiteX0" fmla="*/ 112728 w 2349796"/>
              <a:gd name="connsiteY0" fmla="*/ 2124398 h 4789864"/>
              <a:gd name="connsiteX1" fmla="*/ 2336815 w 2349796"/>
              <a:gd name="connsiteY1" fmla="*/ 0 h 4789864"/>
              <a:gd name="connsiteX2" fmla="*/ 1660447 w 2349796"/>
              <a:gd name="connsiteY2" fmla="*/ 4435798 h 4789864"/>
              <a:gd name="connsiteX3" fmla="*/ 112728 w 2349796"/>
              <a:gd name="connsiteY3" fmla="*/ 2124398 h 4789864"/>
              <a:gd name="connsiteX0" fmla="*/ 112728 w 2349796"/>
              <a:gd name="connsiteY0" fmla="*/ 2124398 h 4789864"/>
              <a:gd name="connsiteX1" fmla="*/ 2336815 w 2349796"/>
              <a:gd name="connsiteY1" fmla="*/ 0 h 4789864"/>
              <a:gd name="connsiteX2" fmla="*/ 1660447 w 2349796"/>
              <a:gd name="connsiteY2" fmla="*/ 4435798 h 4789864"/>
              <a:gd name="connsiteX3" fmla="*/ 112728 w 2349796"/>
              <a:gd name="connsiteY3" fmla="*/ 2124398 h 4789864"/>
              <a:gd name="connsiteX0" fmla="*/ 112728 w 2349796"/>
              <a:gd name="connsiteY0" fmla="*/ 2124398 h 4789864"/>
              <a:gd name="connsiteX1" fmla="*/ 2336815 w 2349796"/>
              <a:gd name="connsiteY1" fmla="*/ 0 h 4789864"/>
              <a:gd name="connsiteX2" fmla="*/ 1660447 w 2349796"/>
              <a:gd name="connsiteY2" fmla="*/ 4435798 h 4789864"/>
              <a:gd name="connsiteX3" fmla="*/ 112728 w 2349796"/>
              <a:gd name="connsiteY3" fmla="*/ 2124398 h 4789864"/>
              <a:gd name="connsiteX0" fmla="*/ 0 w 2237068"/>
              <a:gd name="connsiteY0" fmla="*/ 2124398 h 4789864"/>
              <a:gd name="connsiteX1" fmla="*/ 2224087 w 2237068"/>
              <a:gd name="connsiteY1" fmla="*/ 0 h 4789864"/>
              <a:gd name="connsiteX2" fmla="*/ 1547719 w 2237068"/>
              <a:gd name="connsiteY2" fmla="*/ 4435798 h 4789864"/>
              <a:gd name="connsiteX3" fmla="*/ 0 w 2237068"/>
              <a:gd name="connsiteY3" fmla="*/ 2124398 h 4789864"/>
              <a:gd name="connsiteX0" fmla="*/ 0 w 3643065"/>
              <a:gd name="connsiteY0" fmla="*/ 3055731 h 4789864"/>
              <a:gd name="connsiteX1" fmla="*/ 3630084 w 3643065"/>
              <a:gd name="connsiteY1" fmla="*/ 0 h 4789864"/>
              <a:gd name="connsiteX2" fmla="*/ 2953716 w 3643065"/>
              <a:gd name="connsiteY2" fmla="*/ 4435798 h 4789864"/>
              <a:gd name="connsiteX3" fmla="*/ 0 w 3643065"/>
              <a:gd name="connsiteY3" fmla="*/ 3055731 h 4789864"/>
              <a:gd name="connsiteX0" fmla="*/ 0 w 3643065"/>
              <a:gd name="connsiteY0" fmla="*/ 3055731 h 4789864"/>
              <a:gd name="connsiteX1" fmla="*/ 3630084 w 3643065"/>
              <a:gd name="connsiteY1" fmla="*/ 0 h 4789864"/>
              <a:gd name="connsiteX2" fmla="*/ 2953716 w 3643065"/>
              <a:gd name="connsiteY2" fmla="*/ 4435798 h 4789864"/>
              <a:gd name="connsiteX3" fmla="*/ 0 w 3643065"/>
              <a:gd name="connsiteY3" fmla="*/ 3055731 h 4789864"/>
              <a:gd name="connsiteX0" fmla="*/ 0 w 3643065"/>
              <a:gd name="connsiteY0" fmla="*/ 2818664 h 4789864"/>
              <a:gd name="connsiteX1" fmla="*/ 3630084 w 3643065"/>
              <a:gd name="connsiteY1" fmla="*/ 0 h 4789864"/>
              <a:gd name="connsiteX2" fmla="*/ 2953716 w 3643065"/>
              <a:gd name="connsiteY2" fmla="*/ 4435798 h 4789864"/>
              <a:gd name="connsiteX3" fmla="*/ 0 w 3643065"/>
              <a:gd name="connsiteY3" fmla="*/ 2818664 h 4789864"/>
              <a:gd name="connsiteX0" fmla="*/ 0 w 3643065"/>
              <a:gd name="connsiteY0" fmla="*/ 3098064 h 4789864"/>
              <a:gd name="connsiteX1" fmla="*/ 3630084 w 3643065"/>
              <a:gd name="connsiteY1" fmla="*/ 0 h 4789864"/>
              <a:gd name="connsiteX2" fmla="*/ 2953716 w 3643065"/>
              <a:gd name="connsiteY2" fmla="*/ 4435798 h 4789864"/>
              <a:gd name="connsiteX3" fmla="*/ 0 w 3643065"/>
              <a:gd name="connsiteY3" fmla="*/ 3098064 h 4789864"/>
              <a:gd name="connsiteX0" fmla="*/ 2733 w 3645798"/>
              <a:gd name="connsiteY0" fmla="*/ 3098064 h 4789864"/>
              <a:gd name="connsiteX1" fmla="*/ 3632817 w 3645798"/>
              <a:gd name="connsiteY1" fmla="*/ 0 h 4789864"/>
              <a:gd name="connsiteX2" fmla="*/ 2956449 w 3645798"/>
              <a:gd name="connsiteY2" fmla="*/ 4435798 h 4789864"/>
              <a:gd name="connsiteX3" fmla="*/ 2733 w 3645798"/>
              <a:gd name="connsiteY3" fmla="*/ 3098064 h 4789864"/>
              <a:gd name="connsiteX0" fmla="*/ 2733 w 3645798"/>
              <a:gd name="connsiteY0" fmla="*/ 3098064 h 4789864"/>
              <a:gd name="connsiteX1" fmla="*/ 3632817 w 3645798"/>
              <a:gd name="connsiteY1" fmla="*/ 0 h 4789864"/>
              <a:gd name="connsiteX2" fmla="*/ 2956449 w 3645798"/>
              <a:gd name="connsiteY2" fmla="*/ 4435798 h 4789864"/>
              <a:gd name="connsiteX3" fmla="*/ 2733 w 3645798"/>
              <a:gd name="connsiteY3" fmla="*/ 3098064 h 4789864"/>
              <a:gd name="connsiteX0" fmla="*/ 2733 w 3645798"/>
              <a:gd name="connsiteY0" fmla="*/ 3098064 h 4789864"/>
              <a:gd name="connsiteX1" fmla="*/ 3632817 w 3645798"/>
              <a:gd name="connsiteY1" fmla="*/ 0 h 4789864"/>
              <a:gd name="connsiteX2" fmla="*/ 2956449 w 3645798"/>
              <a:gd name="connsiteY2" fmla="*/ 4435798 h 4789864"/>
              <a:gd name="connsiteX3" fmla="*/ 2733 w 3645798"/>
              <a:gd name="connsiteY3" fmla="*/ 3098064 h 4789864"/>
              <a:gd name="connsiteX0" fmla="*/ 2733 w 3645798"/>
              <a:gd name="connsiteY0" fmla="*/ 3098064 h 4789864"/>
              <a:gd name="connsiteX1" fmla="*/ 3632817 w 3645798"/>
              <a:gd name="connsiteY1" fmla="*/ 0 h 4789864"/>
              <a:gd name="connsiteX2" fmla="*/ 2956449 w 3645798"/>
              <a:gd name="connsiteY2" fmla="*/ 4435798 h 4789864"/>
              <a:gd name="connsiteX3" fmla="*/ 2733 w 3645798"/>
              <a:gd name="connsiteY3" fmla="*/ 3098064 h 4789864"/>
              <a:gd name="connsiteX0" fmla="*/ 2733 w 3645798"/>
              <a:gd name="connsiteY0" fmla="*/ 3098064 h 4789864"/>
              <a:gd name="connsiteX1" fmla="*/ 3632817 w 3645798"/>
              <a:gd name="connsiteY1" fmla="*/ 0 h 4789864"/>
              <a:gd name="connsiteX2" fmla="*/ 2956449 w 3645798"/>
              <a:gd name="connsiteY2" fmla="*/ 4435798 h 4789864"/>
              <a:gd name="connsiteX3" fmla="*/ 2733 w 3645798"/>
              <a:gd name="connsiteY3" fmla="*/ 3098064 h 4789864"/>
              <a:gd name="connsiteX0" fmla="*/ 2733 w 3645798"/>
              <a:gd name="connsiteY0" fmla="*/ 3098064 h 4789864"/>
              <a:gd name="connsiteX1" fmla="*/ 3632817 w 3645798"/>
              <a:gd name="connsiteY1" fmla="*/ 0 h 4789864"/>
              <a:gd name="connsiteX2" fmla="*/ 2956449 w 3645798"/>
              <a:gd name="connsiteY2" fmla="*/ 4435798 h 4789864"/>
              <a:gd name="connsiteX3" fmla="*/ 2733 w 3645798"/>
              <a:gd name="connsiteY3" fmla="*/ 3098064 h 4789864"/>
              <a:gd name="connsiteX0" fmla="*/ 2733 w 6003764"/>
              <a:gd name="connsiteY0" fmla="*/ 4440238 h 4789864"/>
              <a:gd name="connsiteX1" fmla="*/ 5990783 w 6003764"/>
              <a:gd name="connsiteY1" fmla="*/ 0 h 4789864"/>
              <a:gd name="connsiteX2" fmla="*/ 5314415 w 6003764"/>
              <a:gd name="connsiteY2" fmla="*/ 4435798 h 4789864"/>
              <a:gd name="connsiteX3" fmla="*/ 2733 w 6003764"/>
              <a:gd name="connsiteY3" fmla="*/ 4440238 h 4789864"/>
              <a:gd name="connsiteX0" fmla="*/ 2733 w 6003764"/>
              <a:gd name="connsiteY0" fmla="*/ 4440238 h 4462938"/>
              <a:gd name="connsiteX1" fmla="*/ 5990783 w 6003764"/>
              <a:gd name="connsiteY1" fmla="*/ 0 h 4462938"/>
              <a:gd name="connsiteX2" fmla="*/ 5314415 w 6003764"/>
              <a:gd name="connsiteY2" fmla="*/ 4435798 h 4462938"/>
              <a:gd name="connsiteX3" fmla="*/ 2733 w 6003764"/>
              <a:gd name="connsiteY3" fmla="*/ 4440238 h 4462938"/>
            </a:gdLst>
            <a:ahLst/>
            <a:cxnLst>
              <a:cxn ang="0">
                <a:pos x="connsiteX0" y="connsiteY0"/>
              </a:cxn>
              <a:cxn ang="0">
                <a:pos x="connsiteX1" y="connsiteY1"/>
              </a:cxn>
              <a:cxn ang="0">
                <a:pos x="connsiteX2" y="connsiteY2"/>
              </a:cxn>
              <a:cxn ang="0">
                <a:pos x="connsiteX3" y="connsiteY3"/>
              </a:cxn>
            </a:cxnLst>
            <a:rect l="l" t="t" r="r" b="b"/>
            <a:pathLst>
              <a:path w="6003764" h="4462938">
                <a:moveTo>
                  <a:pt x="2733" y="4440238"/>
                </a:moveTo>
                <a:cubicBezTo>
                  <a:pt x="13861" y="4462938"/>
                  <a:pt x="6003764" y="33132"/>
                  <a:pt x="5990783" y="0"/>
                </a:cubicBezTo>
                <a:cubicBezTo>
                  <a:pt x="5765327" y="1478599"/>
                  <a:pt x="5294338" y="4438866"/>
                  <a:pt x="5314415" y="4435798"/>
                </a:cubicBezTo>
                <a:cubicBezTo>
                  <a:pt x="5299994" y="4441736"/>
                  <a:pt x="0" y="4434663"/>
                  <a:pt x="2733" y="4440238"/>
                </a:cubicBezTo>
                <a:close/>
              </a:path>
            </a:pathLst>
          </a:custGeom>
          <a:solidFill>
            <a:schemeClr val="bg1">
              <a:lumMod val="75000"/>
            </a:schemeClr>
          </a:solidFill>
          <a:ln>
            <a:noFill/>
          </a:ln>
        </p:spPr>
        <p:txBody>
          <a:bodyPr rtlCol="0" anchor="b">
            <a:noAutofit/>
          </a:bodyPr>
          <a:lstStyle>
            <a:lvl1pPr algn="ctr">
              <a:defRPr baseline="0"/>
            </a:lvl1pPr>
          </a:lstStyle>
          <a:p>
            <a:pPr lvl="0"/>
            <a:r>
              <a:rPr lang="en-US" noProof="0"/>
              <a:t>Drag picture to placeholder or click icon to add</a:t>
            </a:r>
            <a:endParaRPr lang="en-US" noProof="0" dirty="0"/>
          </a:p>
        </p:txBody>
      </p:sp>
      <p:sp>
        <p:nvSpPr>
          <p:cNvPr id="2" name="Title 1"/>
          <p:cNvSpPr>
            <a:spLocks noGrp="1"/>
          </p:cNvSpPr>
          <p:nvPr>
            <p:ph type="ctrTitle"/>
          </p:nvPr>
        </p:nvSpPr>
        <p:spPr>
          <a:xfrm>
            <a:off x="518789" y="2002853"/>
            <a:ext cx="5976825" cy="1121835"/>
          </a:xfrm>
        </p:spPr>
        <p:txBody>
          <a:bodyPr anchor="b">
            <a:normAutofit/>
          </a:bodyPr>
          <a:lstStyle>
            <a:lvl1pPr algn="l">
              <a:defRPr sz="3200"/>
            </a:lvl1pPr>
          </a:lstStyle>
          <a:p>
            <a:r>
              <a:rPr lang="en-US" dirty="0"/>
              <a:t>Click to edit Master title style</a:t>
            </a:r>
          </a:p>
        </p:txBody>
      </p:sp>
      <p:sp>
        <p:nvSpPr>
          <p:cNvPr id="3" name="Subtitle 2"/>
          <p:cNvSpPr>
            <a:spLocks noGrp="1"/>
          </p:cNvSpPr>
          <p:nvPr>
            <p:ph type="subTitle" idx="1"/>
          </p:nvPr>
        </p:nvSpPr>
        <p:spPr>
          <a:xfrm>
            <a:off x="518789" y="3254698"/>
            <a:ext cx="4852584" cy="867389"/>
          </a:xfrm>
        </p:spPr>
        <p:txBody>
          <a:bodyPr>
            <a:noAutofit/>
          </a:bodyPr>
          <a:lstStyle>
            <a:lvl1pPr marL="0" indent="0" algn="l">
              <a:buNone/>
              <a:defRPr sz="1800">
                <a:solidFill>
                  <a:srgbClr val="32A93A"/>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6" name="Text Placeholder 15"/>
          <p:cNvSpPr>
            <a:spLocks noGrp="1"/>
          </p:cNvSpPr>
          <p:nvPr>
            <p:ph type="body" sz="quarter" idx="12"/>
          </p:nvPr>
        </p:nvSpPr>
        <p:spPr>
          <a:xfrm>
            <a:off x="508000" y="5961191"/>
            <a:ext cx="2232025" cy="427347"/>
          </a:xfrm>
        </p:spPr>
        <p:txBody>
          <a:bodyPr/>
          <a:lstStyle>
            <a:lvl1pPr marL="0" algn="l" defTabSz="457200" rtl="0" eaLnBrk="1" latinLnBrk="0" hangingPunct="1">
              <a:defRPr lang="en-US" sz="1200" kern="1200" dirty="0" smtClean="0">
                <a:solidFill>
                  <a:schemeClr val="tx1"/>
                </a:solidFill>
                <a:latin typeface="+mn-lt"/>
                <a:ea typeface="+mn-ea"/>
                <a:cs typeface="+mn-cs"/>
              </a:defRPr>
            </a:lvl1pPr>
          </a:lstStyle>
          <a:p>
            <a:pPr lvl="0"/>
            <a:r>
              <a:rPr lang="en-US"/>
              <a:t>Click to edit Master text styles</a:t>
            </a:r>
          </a:p>
        </p:txBody>
      </p:sp>
    </p:spTree>
    <p:extLst>
      <p:ext uri="{BB962C8B-B14F-4D97-AF65-F5344CB8AC3E}">
        <p14:creationId xmlns:p14="http://schemas.microsoft.com/office/powerpoint/2010/main" val="3570227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58433" y="1479551"/>
            <a:ext cx="4040188" cy="639762"/>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58433" y="2119313"/>
            <a:ext cx="4040188" cy="4006850"/>
          </a:xfrm>
        </p:spPr>
        <p:txBody>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746258" y="1479551"/>
            <a:ext cx="4041775" cy="639762"/>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46258" y="2119313"/>
            <a:ext cx="4041775" cy="4006850"/>
          </a:xfrm>
        </p:spPr>
        <p:txBody>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p:txBody>
          <a:bodyPr/>
          <a:lstStyle>
            <a:lvl1pPr>
              <a:defRPr/>
            </a:lvl1pPr>
          </a:lstStyle>
          <a:p>
            <a:pPr>
              <a:defRPr/>
            </a:pPr>
            <a:fld id="{9A62AB9E-946E-489E-BD50-160EE6B91091}" type="slidenum">
              <a:rPr lang="en-US" altLang="en-US">
                <a:solidFill>
                  <a:prstClr val="black"/>
                </a:solidFill>
              </a:rPr>
              <a:pPr>
                <a:defRPr/>
              </a:pPr>
              <a:t>‹#›</a:t>
            </a:fld>
            <a:endParaRPr lang="en-US" altLang="en-US">
              <a:solidFill>
                <a:prstClr val="black"/>
              </a:solidFill>
            </a:endParaRPr>
          </a:p>
        </p:txBody>
      </p:sp>
      <p:pic>
        <p:nvPicPr>
          <p:cNvPr id="8" name="Picture 7">
            <a:extLst>
              <a:ext uri="{FF2B5EF4-FFF2-40B4-BE49-F238E27FC236}">
                <a16:creationId xmlns:a16="http://schemas.microsoft.com/office/drawing/2014/main" id="{46752B58-42AF-46E6-B350-08923FC5712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34200" y="6248400"/>
            <a:ext cx="1876425" cy="476250"/>
          </a:xfrm>
          <a:prstGeom prst="rect">
            <a:avLst/>
          </a:prstGeom>
        </p:spPr>
      </p:pic>
    </p:spTree>
    <p:extLst>
      <p:ext uri="{BB962C8B-B14F-4D97-AF65-F5344CB8AC3E}">
        <p14:creationId xmlns:p14="http://schemas.microsoft.com/office/powerpoint/2010/main" val="19641422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1BFF394D-8D0A-43B0-9D51-C2F1D14884DC}" type="slidenum">
              <a:rPr lang="en-US" altLang="en-US">
                <a:solidFill>
                  <a:prstClr val="black"/>
                </a:solidFill>
              </a:rPr>
              <a:pPr>
                <a:defRPr/>
              </a:pPr>
              <a:t>‹#›</a:t>
            </a:fld>
            <a:endParaRPr lang="en-US" altLang="en-US">
              <a:solidFill>
                <a:prstClr val="black"/>
              </a:solidFill>
            </a:endParaRPr>
          </a:p>
        </p:txBody>
      </p:sp>
      <p:pic>
        <p:nvPicPr>
          <p:cNvPr id="4" name="Picture 3">
            <a:extLst>
              <a:ext uri="{FF2B5EF4-FFF2-40B4-BE49-F238E27FC236}">
                <a16:creationId xmlns:a16="http://schemas.microsoft.com/office/drawing/2014/main" id="{F113A16E-7A58-41E8-A785-76EAA40841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34200" y="6248400"/>
            <a:ext cx="1876425" cy="476250"/>
          </a:xfrm>
          <a:prstGeom prst="rect">
            <a:avLst/>
          </a:prstGeom>
        </p:spPr>
      </p:pic>
    </p:spTree>
    <p:extLst>
      <p:ext uri="{BB962C8B-B14F-4D97-AF65-F5344CB8AC3E}">
        <p14:creationId xmlns:p14="http://schemas.microsoft.com/office/powerpoint/2010/main" val="8441840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931A9F83-A0AD-44B2-8277-8FDB3A51AEB9}" type="slidenum">
              <a:rPr lang="en-US" altLang="en-US">
                <a:solidFill>
                  <a:prstClr val="black"/>
                </a:solidFill>
              </a:rPr>
              <a:pPr>
                <a:defRPr/>
              </a:pPr>
              <a:t>‹#›</a:t>
            </a:fld>
            <a:endParaRPr lang="en-US" altLang="en-US">
              <a:solidFill>
                <a:prstClr val="black"/>
              </a:solidFill>
            </a:endParaRPr>
          </a:p>
        </p:txBody>
      </p:sp>
    </p:spTree>
    <p:extLst>
      <p:ext uri="{BB962C8B-B14F-4D97-AF65-F5344CB8AC3E}">
        <p14:creationId xmlns:p14="http://schemas.microsoft.com/office/powerpoint/2010/main" val="12405154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274639"/>
            <a:ext cx="8229600" cy="944561"/>
          </a:xfrm>
          <a:prstGeom prst="rect">
            <a:avLst/>
          </a:prstGeom>
        </p:spPr>
        <p:txBody>
          <a:bodyPr vert="horz" lIns="91440" tIns="45720" rIns="91440" bIns="45720" rtlCol="0" anchor="b" anchorCtr="0">
            <a:normAutofit/>
          </a:bodyPr>
          <a:lstStyle/>
          <a:p>
            <a:r>
              <a:rPr lang="en-US" dirty="0"/>
              <a:t>Click to edit Master title style</a:t>
            </a:r>
          </a:p>
        </p:txBody>
      </p:sp>
      <p:sp>
        <p:nvSpPr>
          <p:cNvPr id="9" name="Text Placeholder 2"/>
          <p:cNvSpPr>
            <a:spLocks noGrp="1"/>
          </p:cNvSpPr>
          <p:nvPr>
            <p:ph idx="1"/>
          </p:nvPr>
        </p:nvSpPr>
        <p:spPr>
          <a:xfrm>
            <a:off x="457200" y="1371601"/>
            <a:ext cx="8229600" cy="4498847"/>
          </a:xfrm>
          <a:prstGeom prst="rect">
            <a:avLst/>
          </a:prstGeom>
        </p:spPr>
        <p:txBody>
          <a:bodyPr vert="horz" lIns="91440" tIns="45720" rIns="91440" bIns="45720" rtlCol="0">
            <a:normAutofit/>
          </a:bodyPr>
          <a:lstStyle>
            <a:lvl1pPr marL="228600" indent="-228600">
              <a:buClr>
                <a:srgbClr val="66CC33"/>
              </a:buClr>
              <a:buFont typeface="Arial" pitchFamily="34" charset="0"/>
              <a:buChar char="▪"/>
              <a:defRPr/>
            </a:lvl1pPr>
            <a:lvl2pPr>
              <a:buClr>
                <a:srgbClr val="66CC33"/>
              </a:buClr>
              <a:defRPr>
                <a:solidFill>
                  <a:schemeClr val="tx1"/>
                </a:solidFill>
              </a:defRPr>
            </a:lvl2pPr>
            <a:lvl4pPr>
              <a:buClr>
                <a:srgbClr val="66CC33"/>
              </a:buClr>
              <a:defRPr>
                <a:solidFill>
                  <a:schemeClr val="tx1"/>
                </a:solidFill>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5"/>
          <p:cNvSpPr>
            <a:spLocks noGrp="1"/>
          </p:cNvSpPr>
          <p:nvPr>
            <p:ph type="sldNum" sz="quarter" idx="4"/>
          </p:nvPr>
        </p:nvSpPr>
        <p:spPr>
          <a:xfrm>
            <a:off x="6553200" y="6492875"/>
            <a:ext cx="2133600" cy="365125"/>
          </a:xfrm>
          <a:prstGeom prst="rect">
            <a:avLst/>
          </a:prstGeom>
        </p:spPr>
        <p:txBody>
          <a:bodyPr vert="horz" lIns="91440" tIns="45720" rIns="91440" bIns="45720" rtlCol="0" anchor="ctr"/>
          <a:lstStyle>
            <a:lvl1pPr algn="r">
              <a:defRPr sz="1100">
                <a:solidFill>
                  <a:schemeClr val="bg1"/>
                </a:solidFill>
                <a:latin typeface="Arial" pitchFamily="34" charset="0"/>
                <a:cs typeface="Arial" pitchFamily="34" charset="0"/>
              </a:defRPr>
            </a:lvl1pPr>
          </a:lstStyle>
          <a:p>
            <a:fld id="{FA4E9724-46C2-4DBD-9A7E-526720DC8474}" type="slidenum">
              <a:rPr lang="en-US" smtClean="0"/>
              <a:pPr/>
              <a:t>‹#›</a:t>
            </a:fld>
            <a:endParaRPr lang="en-US" dirty="0"/>
          </a:p>
        </p:txBody>
      </p:sp>
      <p:sp>
        <p:nvSpPr>
          <p:cNvPr id="12" name="Footer Placeholder 5"/>
          <p:cNvSpPr>
            <a:spLocks noGrp="1"/>
          </p:cNvSpPr>
          <p:nvPr>
            <p:ph type="ftr" sz="quarter" idx="11"/>
          </p:nvPr>
        </p:nvSpPr>
        <p:spPr>
          <a:xfrm>
            <a:off x="381000" y="6521615"/>
            <a:ext cx="5334000" cy="336386"/>
          </a:xfrm>
          <a:prstGeom prst="rect">
            <a:avLst/>
          </a:prstGeom>
        </p:spPr>
        <p:txBody>
          <a:bodyPr/>
          <a:lstStyle>
            <a:lvl1pPr>
              <a:defRPr sz="1100">
                <a:solidFill>
                  <a:schemeClr val="bg1"/>
                </a:solidFill>
                <a:latin typeface="Arial" pitchFamily="34" charset="0"/>
                <a:cs typeface="Arial" pitchFamily="34" charset="0"/>
              </a:defRPr>
            </a:lvl1pPr>
          </a:lstStyle>
          <a:p>
            <a:endParaRPr lang="en-US" dirty="0"/>
          </a:p>
        </p:txBody>
      </p:sp>
      <p:cxnSp>
        <p:nvCxnSpPr>
          <p:cNvPr id="14" name="Straight Connector 13"/>
          <p:cNvCxnSpPr/>
          <p:nvPr userDrawn="1"/>
        </p:nvCxnSpPr>
        <p:spPr>
          <a:xfrm>
            <a:off x="2133600" y="-1037192"/>
            <a:ext cx="8153400" cy="0"/>
          </a:xfrm>
          <a:prstGeom prst="line">
            <a:avLst/>
          </a:prstGeom>
          <a:ln w="12700">
            <a:solidFill>
              <a:srgbClr val="08994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9355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3086100" y="2438400"/>
            <a:ext cx="6057900" cy="4419600"/>
          </a:xfrm>
          <a:custGeom>
            <a:avLst/>
            <a:gdLst>
              <a:gd name="connsiteX0" fmla="*/ 0 w 6057900"/>
              <a:gd name="connsiteY0" fmla="*/ 0 h 4419600"/>
              <a:gd name="connsiteX1" fmla="*/ 6057900 w 6057900"/>
              <a:gd name="connsiteY1" fmla="*/ 0 h 4419600"/>
              <a:gd name="connsiteX2" fmla="*/ 6057900 w 6057900"/>
              <a:gd name="connsiteY2" fmla="*/ 4419600 h 4419600"/>
              <a:gd name="connsiteX3" fmla="*/ 0 w 6057900"/>
              <a:gd name="connsiteY3" fmla="*/ 4419600 h 4419600"/>
              <a:gd name="connsiteX4" fmla="*/ 0 w 6057900"/>
              <a:gd name="connsiteY4" fmla="*/ 0 h 4419600"/>
              <a:gd name="connsiteX0" fmla="*/ 0 w 6057900"/>
              <a:gd name="connsiteY0" fmla="*/ 4419600 h 4419600"/>
              <a:gd name="connsiteX1" fmla="*/ 6057900 w 6057900"/>
              <a:gd name="connsiteY1" fmla="*/ 0 h 4419600"/>
              <a:gd name="connsiteX2" fmla="*/ 6057900 w 6057900"/>
              <a:gd name="connsiteY2" fmla="*/ 4419600 h 4419600"/>
              <a:gd name="connsiteX3" fmla="*/ 0 w 6057900"/>
              <a:gd name="connsiteY3" fmla="*/ 4419600 h 4419600"/>
            </a:gdLst>
            <a:ahLst/>
            <a:cxnLst>
              <a:cxn ang="0">
                <a:pos x="connsiteX0" y="connsiteY0"/>
              </a:cxn>
              <a:cxn ang="0">
                <a:pos x="connsiteX1" y="connsiteY1"/>
              </a:cxn>
              <a:cxn ang="0">
                <a:pos x="connsiteX2" y="connsiteY2"/>
              </a:cxn>
              <a:cxn ang="0">
                <a:pos x="connsiteX3" y="connsiteY3"/>
              </a:cxn>
            </a:cxnLst>
            <a:rect l="l" t="t" r="r" b="b"/>
            <a:pathLst>
              <a:path w="6057900" h="4419600">
                <a:moveTo>
                  <a:pt x="0" y="4419600"/>
                </a:moveTo>
                <a:lnTo>
                  <a:pt x="6057900" y="0"/>
                </a:lnTo>
                <a:lnTo>
                  <a:pt x="6057900" y="4419600"/>
                </a:lnTo>
                <a:lnTo>
                  <a:pt x="0" y="4419600"/>
                </a:lnTo>
                <a:close/>
              </a:path>
            </a:pathLst>
          </a:custGeom>
          <a:solidFill>
            <a:schemeClr val="bg1">
              <a:lumMod val="75000"/>
            </a:schemeClr>
          </a:solidFill>
          <a:ln>
            <a:noFill/>
          </a:ln>
        </p:spPr>
        <p:txBody>
          <a:bodyPr rtlCol="0" anchor="ctr">
            <a:noAutofit/>
          </a:bodyPr>
          <a:lstStyle>
            <a:lvl1pPr marL="0" marR="0" indent="0" algn="ctr" defTabSz="457200" rtl="0" eaLnBrk="1" fontAlgn="auto" latinLnBrk="0" hangingPunct="1">
              <a:lnSpc>
                <a:spcPct val="100000"/>
              </a:lnSpc>
              <a:spcBef>
                <a:spcPts val="0"/>
              </a:spcBef>
              <a:spcAft>
                <a:spcPts val="600"/>
              </a:spcAft>
              <a:buClrTx/>
              <a:buSzTx/>
              <a:buFont typeface="Arial"/>
              <a:buNone/>
              <a:tabLst/>
              <a:defRPr lang="en-US" sz="1800" kern="1200" baseline="0" dirty="0" smtClean="0">
                <a:solidFill>
                  <a:schemeClr val="tx1"/>
                </a:solidFill>
                <a:latin typeface="+mn-lt"/>
                <a:ea typeface="+mn-ea"/>
                <a:cs typeface="+mn-cs"/>
              </a:defRPr>
            </a:lvl1pPr>
          </a:lstStyle>
          <a:p>
            <a:pPr lvl="0"/>
            <a:endParaRPr lang="en-US" noProof="0" dirty="0"/>
          </a:p>
          <a:p>
            <a:pPr lvl="0"/>
            <a:endParaRPr lang="en-US" noProof="0" dirty="0"/>
          </a:p>
          <a:p>
            <a:pPr lvl="0"/>
            <a:endParaRPr lang="en-US" noProof="0" dirty="0"/>
          </a:p>
          <a:p>
            <a:pPr lvl="0"/>
            <a:endParaRPr lang="en-US" noProof="0" dirty="0"/>
          </a:p>
          <a:p>
            <a:pPr lvl="0"/>
            <a:endParaRPr lang="en-US" noProof="0" dirty="0"/>
          </a:p>
          <a:p>
            <a:pPr lvl="0"/>
            <a:r>
              <a:rPr lang="en-US" noProof="0" dirty="0"/>
              <a:t>Image Area   </a:t>
            </a:r>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342900" indent="-342900">
              <a:buFont typeface="+mj-lt"/>
              <a:buAutoNum type="arabicPeriod"/>
              <a:defRPr/>
            </a:lvl1pPr>
          </a:lstStyle>
          <a:p>
            <a:pPr lvl="0"/>
            <a:r>
              <a:rPr lang="en-US" dirty="0"/>
              <a:t>Click to edit Master text styles</a:t>
            </a:r>
          </a:p>
        </p:txBody>
      </p:sp>
      <p:sp>
        <p:nvSpPr>
          <p:cNvPr id="5" name="Slide Number Placeholder 5"/>
          <p:cNvSpPr>
            <a:spLocks noGrp="1"/>
          </p:cNvSpPr>
          <p:nvPr>
            <p:ph type="sldNum" sz="quarter" idx="14"/>
          </p:nvPr>
        </p:nvSpPr>
        <p:spPr/>
        <p:txBody>
          <a:bodyPr/>
          <a:lstStyle>
            <a:lvl1pPr>
              <a:defRPr/>
            </a:lvl1pPr>
          </a:lstStyle>
          <a:p>
            <a:pPr>
              <a:defRPr/>
            </a:pPr>
            <a:fld id="{C60CCFB0-A9E6-4B71-A70A-4EA6FA097A8A}" type="slidenum">
              <a:rPr lang="en-US" altLang="en-US">
                <a:solidFill>
                  <a:prstClr val="black"/>
                </a:solidFill>
              </a:rPr>
              <a:pPr>
                <a:defRPr/>
              </a:pPr>
              <a:t>‹#›</a:t>
            </a:fld>
            <a:endParaRPr lang="en-US" altLang="en-US">
              <a:solidFill>
                <a:prstClr val="black"/>
              </a:solidFill>
            </a:endParaRPr>
          </a:p>
        </p:txBody>
      </p:sp>
    </p:spTree>
    <p:extLst>
      <p:ext uri="{BB962C8B-B14F-4D97-AF65-F5344CB8AC3E}">
        <p14:creationId xmlns:p14="http://schemas.microsoft.com/office/powerpoint/2010/main" val="4570381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p:cNvSpPr>
            <a:spLocks noGrp="1"/>
          </p:cNvSpPr>
          <p:nvPr>
            <p:ph type="sldNum" sz="quarter" idx="10"/>
          </p:nvPr>
        </p:nvSpPr>
        <p:spPr/>
        <p:txBody>
          <a:bodyPr/>
          <a:lstStyle>
            <a:lvl1pPr>
              <a:defRPr/>
            </a:lvl1pPr>
          </a:lstStyle>
          <a:p>
            <a:pPr>
              <a:defRPr/>
            </a:pPr>
            <a:fld id="{8F331A15-4120-4A8C-A2C7-9AF163C07245}" type="slidenum">
              <a:rPr lang="en-US" altLang="en-US">
                <a:solidFill>
                  <a:prstClr val="black"/>
                </a:solidFill>
              </a:rPr>
              <a:pPr>
                <a:defRPr/>
              </a:pPr>
              <a:t>‹#›</a:t>
            </a:fld>
            <a:endParaRPr lang="en-US" altLang="en-US">
              <a:solidFill>
                <a:prstClr val="black"/>
              </a:solidFill>
            </a:endParaRPr>
          </a:p>
        </p:txBody>
      </p:sp>
    </p:spTree>
    <p:extLst>
      <p:ext uri="{BB962C8B-B14F-4D97-AF65-F5344CB8AC3E}">
        <p14:creationId xmlns:p14="http://schemas.microsoft.com/office/powerpoint/2010/main" val="801745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Content and Image">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5641974" y="4303062"/>
            <a:ext cx="3502025" cy="2554937"/>
          </a:xfrm>
          <a:custGeom>
            <a:avLst/>
            <a:gdLst>
              <a:gd name="connsiteX0" fmla="*/ 0 w 6057900"/>
              <a:gd name="connsiteY0" fmla="*/ 0 h 4419600"/>
              <a:gd name="connsiteX1" fmla="*/ 6057900 w 6057900"/>
              <a:gd name="connsiteY1" fmla="*/ 0 h 4419600"/>
              <a:gd name="connsiteX2" fmla="*/ 6057900 w 6057900"/>
              <a:gd name="connsiteY2" fmla="*/ 4419600 h 4419600"/>
              <a:gd name="connsiteX3" fmla="*/ 0 w 6057900"/>
              <a:gd name="connsiteY3" fmla="*/ 4419600 h 4419600"/>
              <a:gd name="connsiteX4" fmla="*/ 0 w 6057900"/>
              <a:gd name="connsiteY4" fmla="*/ 0 h 4419600"/>
              <a:gd name="connsiteX0" fmla="*/ 0 w 6057900"/>
              <a:gd name="connsiteY0" fmla="*/ 4419600 h 4419600"/>
              <a:gd name="connsiteX1" fmla="*/ 6057900 w 6057900"/>
              <a:gd name="connsiteY1" fmla="*/ 0 h 4419600"/>
              <a:gd name="connsiteX2" fmla="*/ 6057900 w 6057900"/>
              <a:gd name="connsiteY2" fmla="*/ 4419600 h 4419600"/>
              <a:gd name="connsiteX3" fmla="*/ 0 w 6057900"/>
              <a:gd name="connsiteY3" fmla="*/ 4419600 h 4419600"/>
            </a:gdLst>
            <a:ahLst/>
            <a:cxnLst>
              <a:cxn ang="0">
                <a:pos x="connsiteX0" y="connsiteY0"/>
              </a:cxn>
              <a:cxn ang="0">
                <a:pos x="connsiteX1" y="connsiteY1"/>
              </a:cxn>
              <a:cxn ang="0">
                <a:pos x="connsiteX2" y="connsiteY2"/>
              </a:cxn>
              <a:cxn ang="0">
                <a:pos x="connsiteX3" y="connsiteY3"/>
              </a:cxn>
            </a:cxnLst>
            <a:rect l="l" t="t" r="r" b="b"/>
            <a:pathLst>
              <a:path w="6057900" h="4419600">
                <a:moveTo>
                  <a:pt x="0" y="4419600"/>
                </a:moveTo>
                <a:lnTo>
                  <a:pt x="6057900" y="0"/>
                </a:lnTo>
                <a:lnTo>
                  <a:pt x="6057900" y="4419600"/>
                </a:lnTo>
                <a:lnTo>
                  <a:pt x="0" y="4419600"/>
                </a:lnTo>
                <a:close/>
              </a:path>
            </a:pathLst>
          </a:custGeom>
          <a:solidFill>
            <a:schemeClr val="bg1">
              <a:lumMod val="75000"/>
            </a:schemeClr>
          </a:solidFill>
          <a:ln>
            <a:noFill/>
          </a:ln>
        </p:spPr>
        <p:txBody>
          <a:bodyPr rtlCol="0" anchor="b">
            <a:noAutofit/>
          </a:bodyPr>
          <a:lstStyle>
            <a:lvl1pPr marL="0" indent="0" algn="ctr" defTabSz="457200" rtl="0" eaLnBrk="1" latinLnBrk="0" hangingPunct="1">
              <a:spcBef>
                <a:spcPts val="0"/>
              </a:spcBef>
              <a:spcAft>
                <a:spcPts val="600"/>
              </a:spcAft>
              <a:buFont typeface="Arial"/>
              <a:buNone/>
              <a:defRPr lang="en-US" sz="1800" kern="1200" baseline="0" dirty="0" smtClean="0">
                <a:solidFill>
                  <a:schemeClr val="tx1"/>
                </a:solidFill>
                <a:latin typeface="+mn-lt"/>
                <a:ea typeface="+mn-ea"/>
                <a:cs typeface="+mn-cs"/>
              </a:defRPr>
            </a:lvl1pPr>
          </a:lstStyle>
          <a:p>
            <a:pPr lvl="0"/>
            <a:r>
              <a:rPr lang="en-US" noProof="0"/>
              <a:t>Drag picture to placeholder or click icon to add</a:t>
            </a:r>
            <a:endParaRPr lang="en-US" noProof="0" dirty="0"/>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p:cNvSpPr>
            <a:spLocks noGrp="1"/>
          </p:cNvSpPr>
          <p:nvPr>
            <p:ph type="sldNum" sz="quarter" idx="14"/>
          </p:nvPr>
        </p:nvSpPr>
        <p:spPr/>
        <p:txBody>
          <a:bodyPr/>
          <a:lstStyle>
            <a:lvl1pPr>
              <a:defRPr/>
            </a:lvl1pPr>
          </a:lstStyle>
          <a:p>
            <a:pPr>
              <a:defRPr/>
            </a:pPr>
            <a:fld id="{A0F5980E-459C-4CBD-8083-AAE132782DCA}" type="slidenum">
              <a:rPr lang="en-US" altLang="en-US">
                <a:solidFill>
                  <a:prstClr val="black"/>
                </a:solidFill>
              </a:rPr>
              <a:pPr>
                <a:defRPr/>
              </a:pPr>
              <a:t>‹#›</a:t>
            </a:fld>
            <a:endParaRPr lang="en-US" altLang="en-US">
              <a:solidFill>
                <a:prstClr val="black"/>
              </a:solidFill>
            </a:endParaRPr>
          </a:p>
        </p:txBody>
      </p:sp>
    </p:spTree>
    <p:extLst>
      <p:ext uri="{BB962C8B-B14F-4D97-AF65-F5344CB8AC3E}">
        <p14:creationId xmlns:p14="http://schemas.microsoft.com/office/powerpoint/2010/main" val="1555145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AutoShape 1"/>
          <p:cNvSpPr>
            <a:spLocks/>
          </p:cNvSpPr>
          <p:nvPr userDrawn="1"/>
        </p:nvSpPr>
        <p:spPr bwMode="auto">
          <a:xfrm>
            <a:off x="241300" y="4200525"/>
            <a:ext cx="6973888" cy="2662238"/>
          </a:xfrm>
          <a:custGeom>
            <a:avLst/>
            <a:gdLst/>
            <a:ahLst/>
            <a:cxnLst/>
            <a:rect l="0" t="0" r="r" b="b"/>
            <a:pathLst>
              <a:path w="21600" h="21600">
                <a:moveTo>
                  <a:pt x="17890" y="21600"/>
                </a:moveTo>
                <a:lnTo>
                  <a:pt x="21600" y="0"/>
                </a:lnTo>
                <a:lnTo>
                  <a:pt x="0" y="21600"/>
                </a:lnTo>
                <a:cubicBezTo>
                  <a:pt x="0" y="21600"/>
                  <a:pt x="17890" y="21600"/>
                  <a:pt x="17890" y="21600"/>
                </a:cubicBezTo>
                <a:close/>
                <a:moveTo>
                  <a:pt x="17890" y="21600"/>
                </a:moveTo>
              </a:path>
            </a:pathLst>
          </a:custGeom>
          <a:solidFill>
            <a:schemeClr val="accent3"/>
          </a:solidFill>
          <a:ln>
            <a:noFill/>
          </a:ln>
        </p:spPr>
        <p:txBody>
          <a:bodyPr lIns="0" tIns="0" rIns="0" bIns="0"/>
          <a:lstStyle/>
          <a:p>
            <a:pPr defTabSz="457200">
              <a:defRPr/>
            </a:pPr>
            <a:endParaRPr lang="en-US">
              <a:solidFill>
                <a:prstClr val="black"/>
              </a:solidFill>
              <a:ea typeface="ＭＳ Ｐゴシック" pitchFamily="34" charset="-128"/>
            </a:endParaRPr>
          </a:p>
        </p:txBody>
      </p:sp>
      <p:sp>
        <p:nvSpPr>
          <p:cNvPr id="4" name="AutoShape 2"/>
          <p:cNvSpPr>
            <a:spLocks/>
          </p:cNvSpPr>
          <p:nvPr userDrawn="1"/>
        </p:nvSpPr>
        <p:spPr bwMode="auto">
          <a:xfrm>
            <a:off x="7312025" y="215900"/>
            <a:ext cx="1831975" cy="3890963"/>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1600" h="21600">
                <a:moveTo>
                  <a:pt x="21600" y="14657"/>
                </a:moveTo>
                <a:lnTo>
                  <a:pt x="11846" y="16385"/>
                </a:lnTo>
                <a:lnTo>
                  <a:pt x="21600" y="6590"/>
                </a:lnTo>
                <a:lnTo>
                  <a:pt x="21600" y="0"/>
                </a:lnTo>
                <a:lnTo>
                  <a:pt x="0" y="21600"/>
                </a:lnTo>
                <a:lnTo>
                  <a:pt x="21600" y="17725"/>
                </a:lnTo>
                <a:cubicBezTo>
                  <a:pt x="21600" y="17725"/>
                  <a:pt x="21600" y="14657"/>
                  <a:pt x="21600" y="14657"/>
                </a:cubicBezTo>
                <a:close/>
                <a:moveTo>
                  <a:pt x="21600" y="14657"/>
                </a:move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defTabSz="457200" fontAlgn="base">
              <a:spcBef>
                <a:spcPct val="0"/>
              </a:spcBef>
              <a:spcAft>
                <a:spcPct val="0"/>
              </a:spcAft>
            </a:pPr>
            <a:endParaRPr lang="en-US">
              <a:solidFill>
                <a:prstClr val="black"/>
              </a:solidFill>
              <a:ea typeface="ＭＳ Ｐゴシック" pitchFamily="34" charset="-128"/>
            </a:endParaRPr>
          </a:p>
        </p:txBody>
      </p:sp>
      <p:sp>
        <p:nvSpPr>
          <p:cNvPr id="2" name="Title 1"/>
          <p:cNvSpPr>
            <a:spLocks noGrp="1"/>
          </p:cNvSpPr>
          <p:nvPr>
            <p:ph type="title"/>
          </p:nvPr>
        </p:nvSpPr>
        <p:spPr>
          <a:xfrm>
            <a:off x="560451" y="2419209"/>
            <a:ext cx="6663644" cy="1362075"/>
          </a:xfrm>
        </p:spPr>
        <p:txBody>
          <a:bodyPr/>
          <a:lstStyle>
            <a:lvl1pPr algn="l">
              <a:defRPr sz="3000" b="0" i="0" cap="none">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601017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3" name="AutoShape 1"/>
          <p:cNvSpPr>
            <a:spLocks/>
          </p:cNvSpPr>
          <p:nvPr userDrawn="1"/>
        </p:nvSpPr>
        <p:spPr bwMode="auto">
          <a:xfrm>
            <a:off x="241300" y="4200525"/>
            <a:ext cx="6973888" cy="2662238"/>
          </a:xfrm>
          <a:custGeom>
            <a:avLst/>
            <a:gdLst>
              <a:gd name="T0" fmla="*/ 2147483647 w 21600"/>
              <a:gd name="T1" fmla="*/ 2147483647 h 21600"/>
              <a:gd name="T2" fmla="*/ 2147483647 w 21600"/>
              <a:gd name="T3" fmla="*/ 0 h 21600"/>
              <a:gd name="T4" fmla="*/ 0 w 21600"/>
              <a:gd name="T5" fmla="*/ 2147483647 h 21600"/>
              <a:gd name="T6" fmla="*/ 2147483647 w 21600"/>
              <a:gd name="T7" fmla="*/ 2147483647 h 21600"/>
              <a:gd name="T8" fmla="*/ 2147483647 w 21600"/>
              <a:gd name="T9" fmla="*/ 2147483647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21600">
                <a:moveTo>
                  <a:pt x="17890" y="21600"/>
                </a:moveTo>
                <a:lnTo>
                  <a:pt x="21600" y="0"/>
                </a:lnTo>
                <a:lnTo>
                  <a:pt x="0" y="21600"/>
                </a:lnTo>
                <a:cubicBezTo>
                  <a:pt x="0" y="21600"/>
                  <a:pt x="17890" y="21600"/>
                  <a:pt x="17890" y="21600"/>
                </a:cubicBezTo>
                <a:close/>
                <a:moveTo>
                  <a:pt x="17890" y="21600"/>
                </a:move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defTabSz="457200" fontAlgn="base">
              <a:spcBef>
                <a:spcPct val="0"/>
              </a:spcBef>
              <a:spcAft>
                <a:spcPct val="0"/>
              </a:spcAft>
            </a:pPr>
            <a:endParaRPr lang="en-US">
              <a:solidFill>
                <a:prstClr val="black"/>
              </a:solidFill>
              <a:ea typeface="ＭＳ Ｐゴシック" pitchFamily="34" charset="-128"/>
            </a:endParaRPr>
          </a:p>
        </p:txBody>
      </p:sp>
      <p:sp>
        <p:nvSpPr>
          <p:cNvPr id="4" name="AutoShape 2"/>
          <p:cNvSpPr>
            <a:spLocks/>
          </p:cNvSpPr>
          <p:nvPr userDrawn="1"/>
        </p:nvSpPr>
        <p:spPr bwMode="auto">
          <a:xfrm>
            <a:off x="7312025" y="215900"/>
            <a:ext cx="1831975" cy="3890963"/>
          </a:xfrm>
          <a:custGeom>
            <a:avLst/>
            <a:gdLst/>
            <a:ahLst/>
            <a:cxnLst/>
            <a:rect l="0" t="0" r="r" b="b"/>
            <a:pathLst>
              <a:path w="21600" h="21600">
                <a:moveTo>
                  <a:pt x="21600" y="14657"/>
                </a:moveTo>
                <a:lnTo>
                  <a:pt x="11846" y="16385"/>
                </a:lnTo>
                <a:lnTo>
                  <a:pt x="21600" y="6590"/>
                </a:lnTo>
                <a:lnTo>
                  <a:pt x="21600" y="0"/>
                </a:lnTo>
                <a:lnTo>
                  <a:pt x="0" y="21600"/>
                </a:lnTo>
                <a:lnTo>
                  <a:pt x="21600" y="17725"/>
                </a:lnTo>
                <a:cubicBezTo>
                  <a:pt x="21600" y="17725"/>
                  <a:pt x="21600" y="14657"/>
                  <a:pt x="21600" y="14657"/>
                </a:cubicBezTo>
                <a:close/>
                <a:moveTo>
                  <a:pt x="21600" y="14657"/>
                </a:moveTo>
              </a:path>
            </a:pathLst>
          </a:custGeom>
          <a:solidFill>
            <a:schemeClr val="accent4"/>
          </a:solidFill>
          <a:ln>
            <a:noFill/>
          </a:ln>
        </p:spPr>
        <p:txBody>
          <a:bodyPr lIns="0" tIns="0" rIns="0" bIns="0"/>
          <a:lstStyle/>
          <a:p>
            <a:pPr defTabSz="457200">
              <a:defRPr/>
            </a:pPr>
            <a:endParaRPr lang="en-US">
              <a:solidFill>
                <a:prstClr val="black"/>
              </a:solidFill>
              <a:ea typeface="ＭＳ Ｐゴシック" pitchFamily="34" charset="-128"/>
            </a:endParaRPr>
          </a:p>
        </p:txBody>
      </p:sp>
      <p:sp>
        <p:nvSpPr>
          <p:cNvPr id="2" name="Title 1"/>
          <p:cNvSpPr>
            <a:spLocks noGrp="1"/>
          </p:cNvSpPr>
          <p:nvPr>
            <p:ph type="title"/>
          </p:nvPr>
        </p:nvSpPr>
        <p:spPr>
          <a:xfrm>
            <a:off x="560451" y="2419209"/>
            <a:ext cx="6663644" cy="1362075"/>
          </a:xfrm>
        </p:spPr>
        <p:txBody>
          <a:bodyPr/>
          <a:lstStyle>
            <a:lvl1pPr algn="l">
              <a:defRPr sz="3000" b="0" i="0" cap="none">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1853247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
        <p:nvSpPr>
          <p:cNvPr id="3" name="AutoShape 1"/>
          <p:cNvSpPr>
            <a:spLocks/>
          </p:cNvSpPr>
          <p:nvPr userDrawn="1"/>
        </p:nvSpPr>
        <p:spPr bwMode="auto">
          <a:xfrm>
            <a:off x="241300" y="4200525"/>
            <a:ext cx="6973888" cy="2662238"/>
          </a:xfrm>
          <a:custGeom>
            <a:avLst/>
            <a:gdLst>
              <a:gd name="T0" fmla="*/ 2147483647 w 21600"/>
              <a:gd name="T1" fmla="*/ 2147483647 h 21600"/>
              <a:gd name="T2" fmla="*/ 2147483647 w 21600"/>
              <a:gd name="T3" fmla="*/ 0 h 21600"/>
              <a:gd name="T4" fmla="*/ 0 w 21600"/>
              <a:gd name="T5" fmla="*/ 2147483647 h 21600"/>
              <a:gd name="T6" fmla="*/ 2147483647 w 21600"/>
              <a:gd name="T7" fmla="*/ 2147483647 h 21600"/>
              <a:gd name="T8" fmla="*/ 2147483647 w 21600"/>
              <a:gd name="T9" fmla="*/ 2147483647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21600">
                <a:moveTo>
                  <a:pt x="17890" y="21600"/>
                </a:moveTo>
                <a:lnTo>
                  <a:pt x="21600" y="0"/>
                </a:lnTo>
                <a:lnTo>
                  <a:pt x="0" y="21600"/>
                </a:lnTo>
                <a:cubicBezTo>
                  <a:pt x="0" y="21600"/>
                  <a:pt x="17890" y="21600"/>
                  <a:pt x="17890" y="21600"/>
                </a:cubicBezTo>
                <a:close/>
                <a:moveTo>
                  <a:pt x="17890" y="21600"/>
                </a:move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defTabSz="457200" fontAlgn="base">
              <a:spcBef>
                <a:spcPct val="0"/>
              </a:spcBef>
              <a:spcAft>
                <a:spcPct val="0"/>
              </a:spcAft>
            </a:pPr>
            <a:endParaRPr lang="en-US">
              <a:solidFill>
                <a:prstClr val="black"/>
              </a:solidFill>
              <a:ea typeface="ＭＳ Ｐゴシック" pitchFamily="34" charset="-128"/>
            </a:endParaRPr>
          </a:p>
        </p:txBody>
      </p:sp>
      <p:sp>
        <p:nvSpPr>
          <p:cNvPr id="4" name="AutoShape 2"/>
          <p:cNvSpPr>
            <a:spLocks/>
          </p:cNvSpPr>
          <p:nvPr userDrawn="1"/>
        </p:nvSpPr>
        <p:spPr bwMode="auto">
          <a:xfrm>
            <a:off x="7312025" y="215900"/>
            <a:ext cx="1831975" cy="3890963"/>
          </a:xfrm>
          <a:custGeom>
            <a:avLst/>
            <a:gdLst/>
            <a:ahLst/>
            <a:cxnLst/>
            <a:rect l="0" t="0" r="r" b="b"/>
            <a:pathLst>
              <a:path w="21600" h="21600">
                <a:moveTo>
                  <a:pt x="21600" y="14657"/>
                </a:moveTo>
                <a:lnTo>
                  <a:pt x="11846" y="16385"/>
                </a:lnTo>
                <a:lnTo>
                  <a:pt x="21600" y="6590"/>
                </a:lnTo>
                <a:lnTo>
                  <a:pt x="21600" y="0"/>
                </a:lnTo>
                <a:lnTo>
                  <a:pt x="0" y="21600"/>
                </a:lnTo>
                <a:lnTo>
                  <a:pt x="21600" y="17725"/>
                </a:lnTo>
                <a:cubicBezTo>
                  <a:pt x="21600" y="17725"/>
                  <a:pt x="21600" y="14657"/>
                  <a:pt x="21600" y="14657"/>
                </a:cubicBezTo>
                <a:close/>
                <a:moveTo>
                  <a:pt x="21600" y="14657"/>
                </a:moveTo>
              </a:path>
            </a:pathLst>
          </a:custGeom>
          <a:solidFill>
            <a:schemeClr val="accent5"/>
          </a:solidFill>
          <a:ln>
            <a:noFill/>
          </a:ln>
        </p:spPr>
        <p:txBody>
          <a:bodyPr lIns="0" tIns="0" rIns="0" bIns="0"/>
          <a:lstStyle/>
          <a:p>
            <a:pPr defTabSz="457200">
              <a:defRPr/>
            </a:pPr>
            <a:endParaRPr lang="en-US">
              <a:solidFill>
                <a:prstClr val="black"/>
              </a:solidFill>
              <a:ea typeface="ＭＳ Ｐゴシック" pitchFamily="34" charset="-128"/>
            </a:endParaRPr>
          </a:p>
        </p:txBody>
      </p:sp>
      <p:sp>
        <p:nvSpPr>
          <p:cNvPr id="2" name="Title 1"/>
          <p:cNvSpPr>
            <a:spLocks noGrp="1"/>
          </p:cNvSpPr>
          <p:nvPr>
            <p:ph type="title"/>
          </p:nvPr>
        </p:nvSpPr>
        <p:spPr>
          <a:xfrm>
            <a:off x="560451" y="2419209"/>
            <a:ext cx="6663644" cy="1362075"/>
          </a:xfrm>
        </p:spPr>
        <p:txBody>
          <a:bodyPr/>
          <a:lstStyle>
            <a:lvl1pPr algn="l">
              <a:defRPr sz="3000" b="0" i="0" cap="none">
                <a:solidFill>
                  <a:schemeClr val="tx1"/>
                </a:solidFill>
              </a:defRPr>
            </a:lvl1pPr>
          </a:lstStyle>
          <a:p>
            <a:r>
              <a:rPr lang="en-US" dirty="0"/>
              <a:t>Click to edit Master title style</a:t>
            </a:r>
          </a:p>
        </p:txBody>
      </p:sp>
      <p:pic>
        <p:nvPicPr>
          <p:cNvPr id="5" name="Picture 4">
            <a:extLst>
              <a:ext uri="{FF2B5EF4-FFF2-40B4-BE49-F238E27FC236}">
                <a16:creationId xmlns:a16="http://schemas.microsoft.com/office/drawing/2014/main" id="{AE13E256-A349-400E-9F36-65BF36191B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34200" y="6248400"/>
            <a:ext cx="1876425" cy="476250"/>
          </a:xfrm>
          <a:prstGeom prst="rect">
            <a:avLst/>
          </a:prstGeom>
        </p:spPr>
      </p:pic>
    </p:spTree>
    <p:extLst>
      <p:ext uri="{BB962C8B-B14F-4D97-AF65-F5344CB8AC3E}">
        <p14:creationId xmlns:p14="http://schemas.microsoft.com/office/powerpoint/2010/main" val="31790123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60451" y="2419209"/>
            <a:ext cx="6663644" cy="1362075"/>
          </a:xfrm>
        </p:spPr>
        <p:txBody>
          <a:bodyPr/>
          <a:lstStyle>
            <a:lvl1pPr algn="l">
              <a:defRPr sz="3000" b="0" i="0" cap="none">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1469360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60450" y="1480344"/>
            <a:ext cx="4038600" cy="4645819"/>
          </a:xfrm>
        </p:spPr>
        <p:txBody>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51450" y="1480344"/>
            <a:ext cx="4038600" cy="4645819"/>
          </a:xfrm>
        </p:spPr>
        <p:txBody>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185B61D7-CEB7-47A4-BD21-1042329C52D5}" type="slidenum">
              <a:rPr lang="en-US" altLang="en-US">
                <a:solidFill>
                  <a:prstClr val="black"/>
                </a:solidFill>
              </a:rPr>
              <a:pPr>
                <a:defRPr/>
              </a:pPr>
              <a:t>‹#›</a:t>
            </a:fld>
            <a:endParaRPr lang="en-US" altLang="en-US">
              <a:solidFill>
                <a:prstClr val="black"/>
              </a:solidFill>
            </a:endParaRPr>
          </a:p>
        </p:txBody>
      </p:sp>
    </p:spTree>
    <p:extLst>
      <p:ext uri="{BB962C8B-B14F-4D97-AF65-F5344CB8AC3E}">
        <p14:creationId xmlns:p14="http://schemas.microsoft.com/office/powerpoint/2010/main" val="2890809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560388" y="336550"/>
            <a:ext cx="5810250"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560388" y="1476375"/>
            <a:ext cx="8229600" cy="458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p:cNvSpPr>
            <a:spLocks noGrp="1"/>
          </p:cNvSpPr>
          <p:nvPr>
            <p:ph type="sldNum" sz="quarter" idx="4"/>
          </p:nvPr>
        </p:nvSpPr>
        <p:spPr>
          <a:xfrm>
            <a:off x="560388" y="6356350"/>
            <a:ext cx="2133600" cy="365125"/>
          </a:xfrm>
          <a:prstGeom prst="rect">
            <a:avLst/>
          </a:prstGeom>
        </p:spPr>
        <p:txBody>
          <a:bodyPr vert="horz" wrap="square" lIns="0" tIns="0" rIns="0" bIns="0" numCol="1" anchor="ctr" anchorCtr="0" compatLnSpc="1">
            <a:prstTxWarp prst="textNoShape">
              <a:avLst/>
            </a:prstTxWarp>
            <a:noAutofit/>
          </a:bodyPr>
          <a:lstStyle>
            <a:lvl1pPr>
              <a:defRPr sz="1200"/>
            </a:lvl1pPr>
          </a:lstStyle>
          <a:p>
            <a:pPr defTabSz="457200" fontAlgn="base">
              <a:spcBef>
                <a:spcPct val="0"/>
              </a:spcBef>
              <a:spcAft>
                <a:spcPct val="0"/>
              </a:spcAft>
              <a:defRPr/>
            </a:pPr>
            <a:fld id="{69BFD10D-D674-4AC3-BCAA-5CC042494C56}" type="slidenum">
              <a:rPr lang="en-US" altLang="en-US">
                <a:solidFill>
                  <a:prstClr val="black"/>
                </a:solidFill>
                <a:ea typeface="ＭＳ Ｐゴシック" pitchFamily="34" charset="-128"/>
              </a:rPr>
              <a:pPr defTabSz="457200" fontAlgn="base">
                <a:spcBef>
                  <a:spcPct val="0"/>
                </a:spcBef>
                <a:spcAft>
                  <a:spcPct val="0"/>
                </a:spcAft>
                <a:defRPr/>
              </a:pPr>
              <a:t>‹#›</a:t>
            </a:fld>
            <a:endParaRPr lang="en-US" altLang="en-US">
              <a:solidFill>
                <a:prstClr val="black"/>
              </a:solidFill>
              <a:ea typeface="ＭＳ Ｐゴシック" pitchFamily="34" charset="-128"/>
            </a:endParaRPr>
          </a:p>
        </p:txBody>
      </p:sp>
      <p:pic>
        <p:nvPicPr>
          <p:cNvPr id="1029" name="Picture 7" descr="CGB Logo horizontal.png"/>
          <p:cNvPicPr>
            <a:picLocks noChangeAspect="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421438" y="381000"/>
            <a:ext cx="2117725"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03558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ftr="0" dt="0"/>
  <p:txStyles>
    <p:titleStyle>
      <a:lvl1pPr algn="l" defTabSz="457200" rtl="0" eaLnBrk="0" fontAlgn="base" hangingPunct="0">
        <a:spcBef>
          <a:spcPct val="0"/>
        </a:spcBef>
        <a:spcAft>
          <a:spcPct val="0"/>
        </a:spcAft>
        <a:defRPr sz="3000" kern="1200">
          <a:solidFill>
            <a:schemeClr val="accent1"/>
          </a:solidFill>
          <a:latin typeface="+mj-lt"/>
          <a:ea typeface="ＭＳ Ｐゴシック" pitchFamily="34" charset="-128"/>
          <a:cs typeface="ＭＳ Ｐゴシック" charset="0"/>
        </a:defRPr>
      </a:lvl1pPr>
      <a:lvl2pPr algn="l" defTabSz="457200" rtl="0" eaLnBrk="0" fontAlgn="base" hangingPunct="0">
        <a:spcBef>
          <a:spcPct val="0"/>
        </a:spcBef>
        <a:spcAft>
          <a:spcPct val="0"/>
        </a:spcAft>
        <a:defRPr sz="3000">
          <a:solidFill>
            <a:schemeClr val="accent1"/>
          </a:solidFill>
          <a:latin typeface="Arial" pitchFamily="34" charset="0"/>
          <a:ea typeface="ＭＳ Ｐゴシック" pitchFamily="34" charset="-128"/>
          <a:cs typeface="ＭＳ Ｐゴシック" charset="0"/>
        </a:defRPr>
      </a:lvl2pPr>
      <a:lvl3pPr algn="l" defTabSz="457200" rtl="0" eaLnBrk="0" fontAlgn="base" hangingPunct="0">
        <a:spcBef>
          <a:spcPct val="0"/>
        </a:spcBef>
        <a:spcAft>
          <a:spcPct val="0"/>
        </a:spcAft>
        <a:defRPr sz="3000">
          <a:solidFill>
            <a:schemeClr val="accent1"/>
          </a:solidFill>
          <a:latin typeface="Arial" pitchFamily="34" charset="0"/>
          <a:ea typeface="ＭＳ Ｐゴシック" pitchFamily="34" charset="-128"/>
          <a:cs typeface="ＭＳ Ｐゴシック" charset="0"/>
        </a:defRPr>
      </a:lvl3pPr>
      <a:lvl4pPr algn="l" defTabSz="457200" rtl="0" eaLnBrk="0" fontAlgn="base" hangingPunct="0">
        <a:spcBef>
          <a:spcPct val="0"/>
        </a:spcBef>
        <a:spcAft>
          <a:spcPct val="0"/>
        </a:spcAft>
        <a:defRPr sz="3000">
          <a:solidFill>
            <a:schemeClr val="accent1"/>
          </a:solidFill>
          <a:latin typeface="Arial" pitchFamily="34" charset="0"/>
          <a:ea typeface="ＭＳ Ｐゴシック" pitchFamily="34" charset="-128"/>
          <a:cs typeface="ＭＳ Ｐゴシック" charset="0"/>
        </a:defRPr>
      </a:lvl4pPr>
      <a:lvl5pPr algn="l" defTabSz="457200" rtl="0" eaLnBrk="0" fontAlgn="base" hangingPunct="0">
        <a:spcBef>
          <a:spcPct val="0"/>
        </a:spcBef>
        <a:spcAft>
          <a:spcPct val="0"/>
        </a:spcAft>
        <a:defRPr sz="3000">
          <a:solidFill>
            <a:schemeClr val="accent1"/>
          </a:solidFill>
          <a:latin typeface="Arial" pitchFamily="34" charset="0"/>
          <a:ea typeface="ＭＳ Ｐゴシック" pitchFamily="34" charset="-128"/>
          <a:cs typeface="ＭＳ Ｐゴシック" charset="0"/>
        </a:defRPr>
      </a:lvl5pPr>
      <a:lvl6pPr marL="457200" algn="l" defTabSz="457200" rtl="0" fontAlgn="base">
        <a:spcBef>
          <a:spcPct val="0"/>
        </a:spcBef>
        <a:spcAft>
          <a:spcPct val="0"/>
        </a:spcAft>
        <a:defRPr sz="3000">
          <a:solidFill>
            <a:schemeClr val="accent1"/>
          </a:solidFill>
          <a:latin typeface="Arial" pitchFamily="34" charset="0"/>
          <a:ea typeface="ＭＳ Ｐゴシック" pitchFamily="34" charset="-128"/>
        </a:defRPr>
      </a:lvl6pPr>
      <a:lvl7pPr marL="914400" algn="l" defTabSz="457200" rtl="0" fontAlgn="base">
        <a:spcBef>
          <a:spcPct val="0"/>
        </a:spcBef>
        <a:spcAft>
          <a:spcPct val="0"/>
        </a:spcAft>
        <a:defRPr sz="3000">
          <a:solidFill>
            <a:schemeClr val="accent1"/>
          </a:solidFill>
          <a:latin typeface="Arial" pitchFamily="34" charset="0"/>
          <a:ea typeface="ＭＳ Ｐゴシック" pitchFamily="34" charset="-128"/>
        </a:defRPr>
      </a:lvl7pPr>
      <a:lvl8pPr marL="1371600" algn="l" defTabSz="457200" rtl="0" fontAlgn="base">
        <a:spcBef>
          <a:spcPct val="0"/>
        </a:spcBef>
        <a:spcAft>
          <a:spcPct val="0"/>
        </a:spcAft>
        <a:defRPr sz="3000">
          <a:solidFill>
            <a:schemeClr val="accent1"/>
          </a:solidFill>
          <a:latin typeface="Arial" pitchFamily="34" charset="0"/>
          <a:ea typeface="ＭＳ Ｐゴシック" pitchFamily="34" charset="-128"/>
        </a:defRPr>
      </a:lvl8pPr>
      <a:lvl9pPr marL="1828800" algn="l" defTabSz="457200" rtl="0" fontAlgn="base">
        <a:spcBef>
          <a:spcPct val="0"/>
        </a:spcBef>
        <a:spcAft>
          <a:spcPct val="0"/>
        </a:spcAft>
        <a:defRPr sz="3000">
          <a:solidFill>
            <a:schemeClr val="accent1"/>
          </a:solidFill>
          <a:latin typeface="Arial" pitchFamily="34" charset="0"/>
          <a:ea typeface="ＭＳ Ｐゴシック" pitchFamily="34" charset="-128"/>
        </a:defRPr>
      </a:lvl9pPr>
    </p:titleStyle>
    <p:bodyStyle>
      <a:lvl1pPr marL="342900" indent="-342900" algn="l" defTabSz="457200" rtl="0" eaLnBrk="0" fontAlgn="base" hangingPunct="0">
        <a:spcBef>
          <a:spcPct val="0"/>
        </a:spcBef>
        <a:spcAft>
          <a:spcPts val="600"/>
        </a:spcAft>
        <a:buFont typeface="Arial" pitchFamily="34" charset="0"/>
        <a:defRPr kern="1200">
          <a:solidFill>
            <a:schemeClr val="tx1"/>
          </a:solidFill>
          <a:latin typeface="+mn-lt"/>
          <a:ea typeface="ＭＳ Ｐゴシック" pitchFamily="34" charset="-128"/>
          <a:cs typeface="ＭＳ Ｐゴシック" charset="0"/>
        </a:defRPr>
      </a:lvl1pPr>
      <a:lvl2pPr marL="227013" indent="-225425" algn="l" defTabSz="457200" rtl="0" eaLnBrk="0" fontAlgn="base" hangingPunct="0">
        <a:spcBef>
          <a:spcPct val="0"/>
        </a:spcBef>
        <a:spcAft>
          <a:spcPts val="600"/>
        </a:spcAft>
        <a:buFont typeface="Arial" pitchFamily="34" charset="0"/>
        <a:buChar char="•"/>
        <a:defRPr kern="1200">
          <a:solidFill>
            <a:schemeClr val="tx1"/>
          </a:solidFill>
          <a:latin typeface="+mn-lt"/>
          <a:ea typeface="ＭＳ Ｐゴシック" pitchFamily="34" charset="-128"/>
          <a:cs typeface="+mn-cs"/>
        </a:defRPr>
      </a:lvl2pPr>
      <a:lvl3pPr marL="455613" indent="-228600" algn="l" defTabSz="457200" rtl="0" eaLnBrk="0" fontAlgn="base" hangingPunct="0">
        <a:spcBef>
          <a:spcPct val="0"/>
        </a:spcBef>
        <a:spcAft>
          <a:spcPts val="600"/>
        </a:spcAft>
        <a:buFont typeface="Lucida Grande" charset="0"/>
        <a:buChar char="–"/>
        <a:defRPr sz="1600" kern="1200">
          <a:solidFill>
            <a:schemeClr val="tx1"/>
          </a:solidFill>
          <a:latin typeface="+mn-lt"/>
          <a:ea typeface="ＭＳ Ｐゴシック" pitchFamily="34" charset="-128"/>
          <a:cs typeface="+mn-cs"/>
        </a:defRPr>
      </a:lvl3pPr>
      <a:lvl4pPr marL="627063" indent="-166688" algn="l" defTabSz="457200" rtl="0" eaLnBrk="0" fontAlgn="base" hangingPunct="0">
        <a:spcBef>
          <a:spcPct val="0"/>
        </a:spcBef>
        <a:spcAft>
          <a:spcPts val="600"/>
        </a:spcAft>
        <a:buFont typeface="Arial" pitchFamily="34" charset="0"/>
        <a:buChar char="•"/>
        <a:defRPr sz="1400" kern="1200">
          <a:solidFill>
            <a:schemeClr val="tx1"/>
          </a:solidFill>
          <a:latin typeface="+mn-lt"/>
          <a:ea typeface="ＭＳ Ｐゴシック" pitchFamily="34" charset="-128"/>
          <a:cs typeface="+mn-cs"/>
        </a:defRPr>
      </a:lvl4pPr>
      <a:lvl5pPr marL="796925" indent="-169863" algn="l" defTabSz="457200" rtl="0" eaLnBrk="0" fontAlgn="base" hangingPunct="0">
        <a:spcBef>
          <a:spcPct val="0"/>
        </a:spcBef>
        <a:spcAft>
          <a:spcPts val="600"/>
        </a:spcAft>
        <a:buFont typeface="Lucida Grande" charset="0"/>
        <a:buChar char="–"/>
        <a:defRPr sz="1200" kern="1200">
          <a:solidFill>
            <a:schemeClr val="tx1"/>
          </a:solidFill>
          <a:latin typeface="+mn-lt"/>
          <a:ea typeface="ＭＳ Ｐゴシック"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hyperlink" Target="mailto:Kim.stevenson@ctgreenbank.com"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26.jp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7.emf"/></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hyperlink" Target="http://www.ctgreenbank.com/our-stories/#multifamily"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microsoft.com/office/2007/relationships/hdphoto" Target="../media/hdphoto1.wdp"/><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518789" y="2430864"/>
            <a:ext cx="6872611" cy="1121835"/>
          </a:xfrm>
        </p:spPr>
        <p:txBody>
          <a:bodyPr>
            <a:normAutofit/>
          </a:bodyPr>
          <a:lstStyle/>
          <a:p>
            <a:r>
              <a:rPr lang="en-US" b="1" dirty="0"/>
              <a:t>2021 CDBG Application Workshop</a:t>
            </a:r>
          </a:p>
        </p:txBody>
      </p:sp>
      <p:sp>
        <p:nvSpPr>
          <p:cNvPr id="10" name="Text Placeholder 9"/>
          <p:cNvSpPr>
            <a:spLocks noGrp="1"/>
          </p:cNvSpPr>
          <p:nvPr>
            <p:ph type="body" sz="quarter" idx="12"/>
          </p:nvPr>
        </p:nvSpPr>
        <p:spPr>
          <a:xfrm>
            <a:off x="609600" y="4876800"/>
            <a:ext cx="2232025" cy="427347"/>
          </a:xfrm>
        </p:spPr>
        <p:txBody>
          <a:bodyPr/>
          <a:lstStyle/>
          <a:p>
            <a:r>
              <a:rPr lang="en-US" sz="1600" dirty="0"/>
              <a:t>March 2021</a:t>
            </a:r>
          </a:p>
        </p:txBody>
      </p:sp>
      <p:sp>
        <p:nvSpPr>
          <p:cNvPr id="7" name="AutoShape 1">
            <a:extLst>
              <a:ext uri="{FF2B5EF4-FFF2-40B4-BE49-F238E27FC236}">
                <a16:creationId xmlns:a16="http://schemas.microsoft.com/office/drawing/2014/main" id="{3AAC9C87-6C57-413D-831B-CF0926E9C96E}"/>
              </a:ext>
            </a:extLst>
          </p:cNvPr>
          <p:cNvSpPr>
            <a:spLocks/>
          </p:cNvSpPr>
          <p:nvPr/>
        </p:nvSpPr>
        <p:spPr bwMode="auto">
          <a:xfrm>
            <a:off x="241300" y="4200202"/>
            <a:ext cx="6973888" cy="2662238"/>
          </a:xfrm>
          <a:custGeom>
            <a:avLst/>
            <a:gdLst/>
            <a:ahLst/>
            <a:cxnLst/>
            <a:rect l="0" t="0" r="r" b="b"/>
            <a:pathLst>
              <a:path w="21600" h="21600">
                <a:moveTo>
                  <a:pt x="17890" y="21600"/>
                </a:moveTo>
                <a:lnTo>
                  <a:pt x="21600" y="0"/>
                </a:lnTo>
                <a:lnTo>
                  <a:pt x="0" y="21600"/>
                </a:lnTo>
                <a:cubicBezTo>
                  <a:pt x="0" y="21600"/>
                  <a:pt x="17890" y="21600"/>
                  <a:pt x="17890" y="21600"/>
                </a:cubicBezTo>
                <a:close/>
                <a:moveTo>
                  <a:pt x="17890" y="21600"/>
                </a:moveTo>
              </a:path>
            </a:pathLst>
          </a:custGeom>
          <a:solidFill>
            <a:schemeClr val="accent1"/>
          </a:solidFill>
          <a:ln>
            <a:noFill/>
          </a:ln>
        </p:spPr>
        <p:txBody>
          <a:bodyPr lIns="0" tIns="0" rIns="0" bIns="0"/>
          <a:lstStyle/>
          <a:p>
            <a:endParaRPr lang="en-US"/>
          </a:p>
        </p:txBody>
      </p:sp>
      <p:sp>
        <p:nvSpPr>
          <p:cNvPr id="8" name="AutoShape 2">
            <a:extLst>
              <a:ext uri="{FF2B5EF4-FFF2-40B4-BE49-F238E27FC236}">
                <a16:creationId xmlns:a16="http://schemas.microsoft.com/office/drawing/2014/main" id="{6DCED7D7-F8E0-4F85-9788-37C46DABFC3F}"/>
              </a:ext>
            </a:extLst>
          </p:cNvPr>
          <p:cNvSpPr>
            <a:spLocks/>
          </p:cNvSpPr>
          <p:nvPr/>
        </p:nvSpPr>
        <p:spPr bwMode="auto">
          <a:xfrm>
            <a:off x="7311703" y="215900"/>
            <a:ext cx="1831975" cy="3890963"/>
          </a:xfrm>
          <a:custGeom>
            <a:avLst/>
            <a:gdLst/>
            <a:ahLst/>
            <a:cxnLst/>
            <a:rect l="0" t="0" r="r" b="b"/>
            <a:pathLst>
              <a:path w="21600" h="21600">
                <a:moveTo>
                  <a:pt x="21600" y="14657"/>
                </a:moveTo>
                <a:lnTo>
                  <a:pt x="11846" y="16385"/>
                </a:lnTo>
                <a:lnTo>
                  <a:pt x="21600" y="6590"/>
                </a:lnTo>
                <a:lnTo>
                  <a:pt x="21600" y="0"/>
                </a:lnTo>
                <a:lnTo>
                  <a:pt x="0" y="21600"/>
                </a:lnTo>
                <a:lnTo>
                  <a:pt x="21600" y="17725"/>
                </a:lnTo>
                <a:cubicBezTo>
                  <a:pt x="21600" y="17725"/>
                  <a:pt x="21600" y="14657"/>
                  <a:pt x="21600" y="14657"/>
                </a:cubicBezTo>
                <a:close/>
                <a:moveTo>
                  <a:pt x="21600" y="14657"/>
                </a:moveTo>
              </a:path>
            </a:pathLst>
          </a:custGeom>
          <a:solidFill>
            <a:schemeClr val="accent4"/>
          </a:solidFill>
          <a:ln>
            <a:noFill/>
          </a:ln>
        </p:spPr>
        <p:txBody>
          <a:bodyPr lIns="0" tIns="0" rIns="0" bIns="0"/>
          <a:lstStyle/>
          <a:p>
            <a:endParaRPr lang="en-US"/>
          </a:p>
        </p:txBody>
      </p:sp>
      <p:sp>
        <p:nvSpPr>
          <p:cNvPr id="2" name="TextBox 1">
            <a:extLst>
              <a:ext uri="{FF2B5EF4-FFF2-40B4-BE49-F238E27FC236}">
                <a16:creationId xmlns:a16="http://schemas.microsoft.com/office/drawing/2014/main" id="{65D7A609-A479-48ED-8CDE-CFF7B445FC65}"/>
              </a:ext>
            </a:extLst>
          </p:cNvPr>
          <p:cNvSpPr txBox="1"/>
          <p:nvPr/>
        </p:nvSpPr>
        <p:spPr>
          <a:xfrm>
            <a:off x="515895" y="3973298"/>
            <a:ext cx="4927631" cy="276999"/>
          </a:xfrm>
          <a:prstGeom prst="rect">
            <a:avLst/>
          </a:prstGeom>
          <a:noFill/>
        </p:spPr>
        <p:txBody>
          <a:bodyPr wrap="none" lIns="0" tIns="0" rIns="0" bIns="0" rtlCol="0">
            <a:spAutoFit/>
          </a:bodyPr>
          <a:lstStyle/>
          <a:p>
            <a:r>
              <a:rPr lang="en-US" b="1" dirty="0"/>
              <a:t>Partnering with Green Bank: Green Initiative</a:t>
            </a:r>
          </a:p>
        </p:txBody>
      </p:sp>
    </p:spTree>
    <p:extLst>
      <p:ext uri="{BB962C8B-B14F-4D97-AF65-F5344CB8AC3E}">
        <p14:creationId xmlns:p14="http://schemas.microsoft.com/office/powerpoint/2010/main" val="23782932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1771B4B-0106-4AC3-A462-29ADD86DA516}"/>
              </a:ext>
            </a:extLst>
          </p:cNvPr>
          <p:cNvPicPr>
            <a:picLocks noChangeAspect="1"/>
          </p:cNvPicPr>
          <p:nvPr/>
        </p:nvPicPr>
        <p:blipFill>
          <a:blip r:embed="rId3"/>
          <a:stretch>
            <a:fillRect/>
          </a:stretch>
        </p:blipFill>
        <p:spPr>
          <a:xfrm>
            <a:off x="523887" y="1371600"/>
            <a:ext cx="8127467" cy="1765836"/>
          </a:xfrm>
          <a:prstGeom prst="rect">
            <a:avLst/>
          </a:prstGeom>
        </p:spPr>
      </p:pic>
      <p:sp>
        <p:nvSpPr>
          <p:cNvPr id="70658" name="Title 1"/>
          <p:cNvSpPr>
            <a:spLocks noGrp="1"/>
          </p:cNvSpPr>
          <p:nvPr>
            <p:ph type="title"/>
          </p:nvPr>
        </p:nvSpPr>
        <p:spPr/>
        <p:txBody>
          <a:bodyPr/>
          <a:lstStyle/>
          <a:p>
            <a:r>
              <a:rPr lang="en-US" altLang="en-US" b="1" dirty="0"/>
              <a:t>Pre-Development Loan</a:t>
            </a:r>
            <a:endParaRPr lang="en-US" altLang="en-US" sz="2800" b="1" dirty="0"/>
          </a:p>
        </p:txBody>
      </p:sp>
      <p:sp>
        <p:nvSpPr>
          <p:cNvPr id="2" name="Slide Number Placeholder 1"/>
          <p:cNvSpPr>
            <a:spLocks noGrp="1"/>
          </p:cNvSpPr>
          <p:nvPr>
            <p:ph type="sldNum" sz="quarter" idx="12"/>
          </p:nvPr>
        </p:nvSpPr>
        <p:spPr>
          <a:xfrm>
            <a:off x="560388" y="6207083"/>
            <a:ext cx="3322820" cy="165729"/>
          </a:xfrm>
          <a:prstGeom prst="rect">
            <a:avLst/>
          </a:prstGeom>
        </p:spPr>
        <p:txBody>
          <a:bodyPr vert="horz" lIns="0" tIns="0" rIns="0" bIns="0" rtlCol="0" anchor="ctr">
            <a:noAutofit/>
          </a:bodyPr>
          <a:lstStyle>
            <a:defPPr>
              <a:defRPr lang="en-US"/>
            </a:defPPr>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635F78A-E13B-774D-ADB8-E6F6A9A5D201}" type="slidenum">
              <a:rPr lang="en-US" smtClean="0"/>
              <a:pPr/>
              <a:t>10</a:t>
            </a:fld>
            <a:endParaRPr lang="en-US"/>
          </a:p>
        </p:txBody>
      </p:sp>
      <p:sp>
        <p:nvSpPr>
          <p:cNvPr id="30" name="TextBox 29"/>
          <p:cNvSpPr txBox="1"/>
          <p:nvPr/>
        </p:nvSpPr>
        <p:spPr>
          <a:xfrm>
            <a:off x="2468948" y="3968780"/>
            <a:ext cx="4288166" cy="1261884"/>
          </a:xfrm>
          <a:prstGeom prst="rect">
            <a:avLst/>
          </a:prstGeom>
          <a:noFill/>
        </p:spPr>
        <p:txBody>
          <a:bodyPr wrap="square" lIns="0" tIns="0" rIns="0" bIns="0" rtlCol="0">
            <a:spAutoFit/>
          </a:bodyPr>
          <a:lstStyle/>
          <a:p>
            <a:pPr fontAlgn="t"/>
            <a:r>
              <a:rPr lang="en-US" sz="1400" dirty="0">
                <a:solidFill>
                  <a:srgbClr val="FFFFFF"/>
                </a:solidFill>
              </a:rPr>
              <a:t>Pre-development</a:t>
            </a:r>
          </a:p>
          <a:p>
            <a:pPr fontAlgn="t"/>
            <a:r>
              <a:rPr lang="en-US" sz="1400" dirty="0">
                <a:solidFill>
                  <a:srgbClr val="FFFFFF"/>
                </a:solidFill>
              </a:rPr>
              <a:t>Affordable properties 1.99%; </a:t>
            </a:r>
          </a:p>
          <a:p>
            <a:pPr fontAlgn="t"/>
            <a:r>
              <a:rPr lang="en-US" sz="1400" dirty="0">
                <a:solidFill>
                  <a:srgbClr val="FFFFFF"/>
                </a:solidFill>
              </a:rPr>
              <a:t>Market-rate properties 3.99%</a:t>
            </a:r>
          </a:p>
          <a:p>
            <a:pPr fontAlgn="t"/>
            <a:r>
              <a:rPr lang="en-US" sz="1400" dirty="0">
                <a:solidFill>
                  <a:srgbClr val="FFFFFF"/>
                </a:solidFill>
              </a:rPr>
              <a:t>Client pays 25%; program loans 75%</a:t>
            </a:r>
          </a:p>
          <a:p>
            <a:pPr fontAlgn="t"/>
            <a:r>
              <a:rPr lang="en-US" sz="1400" dirty="0">
                <a:solidFill>
                  <a:srgbClr val="FFFFFF"/>
                </a:solidFill>
              </a:rPr>
              <a:t>Funds technical assistance by New Ecology, Inc</a:t>
            </a:r>
            <a:r>
              <a:rPr lang="en-US" sz="1200" dirty="0">
                <a:solidFill>
                  <a:srgbClr val="FFFFFF"/>
                </a:solidFill>
              </a:rPr>
              <a:t>.</a:t>
            </a:r>
          </a:p>
          <a:p>
            <a:endParaRPr lang="en-US" sz="1200" dirty="0">
              <a:solidFill>
                <a:srgbClr val="FFFFFF"/>
              </a:solidFill>
            </a:endParaRPr>
          </a:p>
        </p:txBody>
      </p:sp>
      <p:sp>
        <p:nvSpPr>
          <p:cNvPr id="31" name="TextBox 30"/>
          <p:cNvSpPr txBox="1"/>
          <p:nvPr/>
        </p:nvSpPr>
        <p:spPr>
          <a:xfrm>
            <a:off x="868088" y="3968780"/>
            <a:ext cx="1700411" cy="861774"/>
          </a:xfrm>
          <a:prstGeom prst="rect">
            <a:avLst/>
          </a:prstGeom>
          <a:noFill/>
        </p:spPr>
        <p:txBody>
          <a:bodyPr wrap="square" lIns="0" tIns="0" rIns="0" bIns="0" rtlCol="0">
            <a:spAutoFit/>
          </a:bodyPr>
          <a:lstStyle/>
          <a:p>
            <a:pPr fontAlgn="t"/>
            <a:r>
              <a:rPr lang="en-US" sz="1400" b="1" dirty="0">
                <a:solidFill>
                  <a:srgbClr val="FFFFFF"/>
                </a:solidFill>
              </a:rPr>
              <a:t>Type</a:t>
            </a:r>
          </a:p>
          <a:p>
            <a:pPr fontAlgn="t"/>
            <a:r>
              <a:rPr lang="en-US" sz="1400" b="1" dirty="0">
                <a:solidFill>
                  <a:srgbClr val="FFFFFF"/>
                </a:solidFill>
              </a:rPr>
              <a:t>Rate</a:t>
            </a:r>
          </a:p>
          <a:p>
            <a:pPr fontAlgn="t"/>
            <a:endParaRPr lang="en-US" sz="1400" b="1" dirty="0">
              <a:solidFill>
                <a:srgbClr val="FFFFFF"/>
              </a:solidFill>
            </a:endParaRPr>
          </a:p>
          <a:p>
            <a:pPr fontAlgn="t"/>
            <a:r>
              <a:rPr lang="en-US" sz="1400" b="1" dirty="0">
                <a:solidFill>
                  <a:srgbClr val="FFFFFF"/>
                </a:solidFill>
              </a:rPr>
              <a:t>Loan Process</a:t>
            </a:r>
          </a:p>
        </p:txBody>
      </p:sp>
      <p:sp>
        <p:nvSpPr>
          <p:cNvPr id="32" name="TextBox 31"/>
          <p:cNvSpPr txBox="1"/>
          <p:nvPr/>
        </p:nvSpPr>
        <p:spPr>
          <a:xfrm>
            <a:off x="2481613" y="1930909"/>
            <a:ext cx="3625621" cy="984885"/>
          </a:xfrm>
          <a:prstGeom prst="rect">
            <a:avLst/>
          </a:prstGeom>
          <a:noFill/>
        </p:spPr>
        <p:txBody>
          <a:bodyPr wrap="square" lIns="0" tIns="0" rIns="0" bIns="0" rtlCol="0">
            <a:spAutoFit/>
          </a:bodyPr>
          <a:lstStyle/>
          <a:p>
            <a:pPr fontAlgn="t"/>
            <a:r>
              <a:rPr lang="en-US" sz="1600" dirty="0">
                <a:solidFill>
                  <a:srgbClr val="FFFFFF"/>
                </a:solidFill>
              </a:rPr>
              <a:t>Pre-development</a:t>
            </a:r>
          </a:p>
          <a:p>
            <a:pPr fontAlgn="t"/>
            <a:r>
              <a:rPr lang="en-US" sz="1600" dirty="0">
                <a:solidFill>
                  <a:srgbClr val="FFFFFF"/>
                </a:solidFill>
              </a:rPr>
              <a:t>Affordable properties 1.99% </a:t>
            </a:r>
          </a:p>
          <a:p>
            <a:pPr fontAlgn="t"/>
            <a:r>
              <a:rPr lang="en-US" sz="1600" dirty="0">
                <a:solidFill>
                  <a:srgbClr val="FFFFFF"/>
                </a:solidFill>
              </a:rPr>
              <a:t>Market-rate properties 3.99%</a:t>
            </a:r>
          </a:p>
          <a:p>
            <a:pPr fontAlgn="t"/>
            <a:r>
              <a:rPr lang="en-US" sz="1600" dirty="0">
                <a:solidFill>
                  <a:srgbClr val="FFFFFF"/>
                </a:solidFill>
              </a:rPr>
              <a:t>Client pays 25%; program loans 75%</a:t>
            </a:r>
          </a:p>
        </p:txBody>
      </p:sp>
      <p:sp>
        <p:nvSpPr>
          <p:cNvPr id="33" name="TextBox 32"/>
          <p:cNvSpPr txBox="1"/>
          <p:nvPr/>
        </p:nvSpPr>
        <p:spPr>
          <a:xfrm>
            <a:off x="868088" y="1934412"/>
            <a:ext cx="1951512" cy="984885"/>
          </a:xfrm>
          <a:prstGeom prst="rect">
            <a:avLst/>
          </a:prstGeom>
          <a:noFill/>
        </p:spPr>
        <p:txBody>
          <a:bodyPr wrap="square" lIns="0" tIns="0" rIns="0" bIns="0" rtlCol="0">
            <a:spAutoFit/>
          </a:bodyPr>
          <a:lstStyle/>
          <a:p>
            <a:pPr fontAlgn="t"/>
            <a:r>
              <a:rPr lang="en-US" sz="1600" b="1" dirty="0">
                <a:solidFill>
                  <a:srgbClr val="FFFFFF"/>
                </a:solidFill>
              </a:rPr>
              <a:t>Type</a:t>
            </a:r>
          </a:p>
          <a:p>
            <a:pPr fontAlgn="t"/>
            <a:r>
              <a:rPr lang="en-US" sz="1600" b="1" dirty="0">
                <a:solidFill>
                  <a:srgbClr val="FFFFFF"/>
                </a:solidFill>
              </a:rPr>
              <a:t>Rate</a:t>
            </a:r>
          </a:p>
          <a:p>
            <a:pPr fontAlgn="t"/>
            <a:endParaRPr lang="en-US" sz="1600" b="1" dirty="0">
              <a:solidFill>
                <a:srgbClr val="FFFFFF"/>
              </a:solidFill>
            </a:endParaRPr>
          </a:p>
          <a:p>
            <a:pPr fontAlgn="t"/>
            <a:r>
              <a:rPr lang="en-US" sz="1600" b="1" dirty="0">
                <a:solidFill>
                  <a:srgbClr val="FFFFFF"/>
                </a:solidFill>
              </a:rPr>
              <a:t>Loan Process</a:t>
            </a:r>
          </a:p>
        </p:txBody>
      </p:sp>
      <p:sp>
        <p:nvSpPr>
          <p:cNvPr id="5" name="TextBox 4">
            <a:extLst>
              <a:ext uri="{FF2B5EF4-FFF2-40B4-BE49-F238E27FC236}">
                <a16:creationId xmlns:a16="http://schemas.microsoft.com/office/drawing/2014/main" id="{FFCF4408-F88C-494A-BFC8-C28E3C00ED66}"/>
              </a:ext>
            </a:extLst>
          </p:cNvPr>
          <p:cNvSpPr txBox="1"/>
          <p:nvPr/>
        </p:nvSpPr>
        <p:spPr>
          <a:xfrm>
            <a:off x="868088" y="1457849"/>
            <a:ext cx="4008712" cy="369332"/>
          </a:xfrm>
          <a:prstGeom prst="rect">
            <a:avLst/>
          </a:prstGeom>
          <a:noFill/>
        </p:spPr>
        <p:txBody>
          <a:bodyPr wrap="square" lIns="0" tIns="0" rIns="0" bIns="0" rtlCol="0">
            <a:spAutoFit/>
          </a:bodyPr>
          <a:lstStyle/>
          <a:p>
            <a:r>
              <a:rPr lang="en-US" sz="2400" dirty="0">
                <a:solidFill>
                  <a:schemeClr val="bg1"/>
                </a:solidFill>
              </a:rPr>
              <a:t>Navigator Loan Program</a:t>
            </a:r>
          </a:p>
        </p:txBody>
      </p:sp>
      <p:sp>
        <p:nvSpPr>
          <p:cNvPr id="8" name="TextBox 7">
            <a:extLst>
              <a:ext uri="{FF2B5EF4-FFF2-40B4-BE49-F238E27FC236}">
                <a16:creationId xmlns:a16="http://schemas.microsoft.com/office/drawing/2014/main" id="{AF2FDFD6-A1D1-4DC4-B8E0-B44FCAB530FE}"/>
              </a:ext>
            </a:extLst>
          </p:cNvPr>
          <p:cNvSpPr txBox="1"/>
          <p:nvPr/>
        </p:nvSpPr>
        <p:spPr>
          <a:xfrm>
            <a:off x="583248" y="3439895"/>
            <a:ext cx="7874952" cy="1892826"/>
          </a:xfrm>
          <a:prstGeom prst="rect">
            <a:avLst/>
          </a:prstGeom>
          <a:noFill/>
        </p:spPr>
        <p:txBody>
          <a:bodyPr wrap="square" lIns="0" tIns="0" rIns="0" bIns="0" rtlCol="0">
            <a:spAutoFit/>
          </a:bodyPr>
          <a:lstStyle/>
          <a:p>
            <a:r>
              <a:rPr lang="en-US" dirty="0"/>
              <a:t>Eligible costs:</a:t>
            </a:r>
          </a:p>
          <a:p>
            <a:pPr marL="285750" indent="-285750">
              <a:spcBef>
                <a:spcPts val="600"/>
              </a:spcBef>
              <a:buFont typeface="Arial" panose="020B0604020202020204" pitchFamily="34" charset="0"/>
              <a:buChar char="•"/>
            </a:pPr>
            <a:r>
              <a:rPr lang="en-US" sz="1600" dirty="0"/>
              <a:t>Energy benchmarking, opportunity assessments, audits</a:t>
            </a:r>
          </a:p>
          <a:p>
            <a:pPr marL="285750" indent="-285750">
              <a:spcBef>
                <a:spcPts val="600"/>
              </a:spcBef>
              <a:buFont typeface="Arial" panose="020B0604020202020204" pitchFamily="34" charset="0"/>
              <a:buChar char="•"/>
            </a:pPr>
            <a:r>
              <a:rPr lang="en-US" sz="1600" dirty="0"/>
              <a:t>Design, engineering and bidding work</a:t>
            </a:r>
          </a:p>
          <a:p>
            <a:pPr marL="285750" indent="-285750">
              <a:spcBef>
                <a:spcPts val="600"/>
              </a:spcBef>
              <a:buFont typeface="Arial" panose="020B0604020202020204" pitchFamily="34" charset="0"/>
              <a:buChar char="•"/>
            </a:pPr>
            <a:r>
              <a:rPr lang="en-US" sz="1600" dirty="0"/>
              <a:t>Green charrettes and green physical needs assessments</a:t>
            </a:r>
          </a:p>
          <a:p>
            <a:pPr marL="285750" indent="-285750">
              <a:spcBef>
                <a:spcPts val="600"/>
              </a:spcBef>
              <a:buFont typeface="Arial" panose="020B0604020202020204" pitchFamily="34" charset="0"/>
              <a:buChar char="•"/>
            </a:pPr>
            <a:r>
              <a:rPr lang="en-US" sz="1600" dirty="0"/>
              <a:t>Energy-related health and safety assessments</a:t>
            </a:r>
          </a:p>
          <a:p>
            <a:pPr marL="285750" indent="-285750">
              <a:spcBef>
                <a:spcPts val="600"/>
              </a:spcBef>
              <a:buFont typeface="Arial" panose="020B0604020202020204" pitchFamily="34" charset="0"/>
              <a:buChar char="•"/>
            </a:pPr>
            <a:r>
              <a:rPr lang="en-US" sz="1600" dirty="0"/>
              <a:t>Costs to secure energy upgrade project financing</a:t>
            </a:r>
            <a:endParaRPr lang="en-US" dirty="0">
              <a:sym typeface="Wingdings" panose="05000000000000000000" pitchFamily="2" charset="2"/>
            </a:endParaRPr>
          </a:p>
        </p:txBody>
      </p:sp>
      <p:sp>
        <p:nvSpPr>
          <p:cNvPr id="12" name="Rectangle 11">
            <a:extLst>
              <a:ext uri="{FF2B5EF4-FFF2-40B4-BE49-F238E27FC236}">
                <a16:creationId xmlns:a16="http://schemas.microsoft.com/office/drawing/2014/main" id="{8E387E22-4C4D-46DC-AA04-43C8D7502824}"/>
              </a:ext>
            </a:extLst>
          </p:cNvPr>
          <p:cNvSpPr/>
          <p:nvPr/>
        </p:nvSpPr>
        <p:spPr>
          <a:xfrm>
            <a:off x="0" y="5715000"/>
            <a:ext cx="9180095" cy="990600"/>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CA" sz="2000" b="1" dirty="0">
                <a:solidFill>
                  <a:schemeClr val="bg1"/>
                </a:solidFill>
              </a:rPr>
              <a:t>Covers costs to design, scope and price energy improvements</a:t>
            </a:r>
            <a:r>
              <a:rPr lang="en-CA" sz="1400" b="1" dirty="0">
                <a:solidFill>
                  <a:schemeClr val="bg1"/>
                </a:solidFill>
              </a:rPr>
              <a:t>.</a:t>
            </a:r>
            <a:endParaRPr lang="en-US" sz="1400" b="1" dirty="0">
              <a:solidFill>
                <a:schemeClr val="bg1"/>
              </a:solidFill>
            </a:endParaRPr>
          </a:p>
        </p:txBody>
      </p:sp>
    </p:spTree>
    <p:extLst>
      <p:ext uri="{BB962C8B-B14F-4D97-AF65-F5344CB8AC3E}">
        <p14:creationId xmlns:p14="http://schemas.microsoft.com/office/powerpoint/2010/main" val="3533470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p:txBody>
          <a:bodyPr/>
          <a:lstStyle/>
          <a:p>
            <a:r>
              <a:rPr lang="en-US" altLang="en-US" b="1" dirty="0"/>
              <a:t>Solar Solutions</a:t>
            </a:r>
            <a:endParaRPr lang="en-US" altLang="en-US" sz="2800" b="1" dirty="0"/>
          </a:p>
        </p:txBody>
      </p:sp>
      <p:sp>
        <p:nvSpPr>
          <p:cNvPr id="2" name="Slide Number Placeholder 1"/>
          <p:cNvSpPr>
            <a:spLocks noGrp="1"/>
          </p:cNvSpPr>
          <p:nvPr>
            <p:ph type="sldNum" sz="quarter" idx="12"/>
          </p:nvPr>
        </p:nvSpPr>
        <p:spPr>
          <a:xfrm>
            <a:off x="560388" y="6233861"/>
            <a:ext cx="3322820" cy="165729"/>
          </a:xfrm>
          <a:prstGeom prst="rect">
            <a:avLst/>
          </a:prstGeom>
        </p:spPr>
        <p:txBody>
          <a:bodyPr vert="horz" lIns="0" tIns="0" rIns="0" bIns="0" rtlCol="0" anchor="ctr">
            <a:noAutofit/>
          </a:bodyPr>
          <a:lstStyle>
            <a:defPPr>
              <a:defRPr lang="en-US"/>
            </a:defPPr>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635F78A-E13B-774D-ADB8-E6F6A9A5D201}" type="slidenum">
              <a:rPr lang="en-US" smtClean="0"/>
              <a:pPr/>
              <a:t>11</a:t>
            </a:fld>
            <a:endParaRPr lang="en-US"/>
          </a:p>
        </p:txBody>
      </p:sp>
      <p:sp>
        <p:nvSpPr>
          <p:cNvPr id="12" name="Rectangle 11">
            <a:extLst>
              <a:ext uri="{FF2B5EF4-FFF2-40B4-BE49-F238E27FC236}">
                <a16:creationId xmlns:a16="http://schemas.microsoft.com/office/drawing/2014/main" id="{B7BE77DB-E25E-47F7-9CE1-8FDA8241AA34}"/>
              </a:ext>
            </a:extLst>
          </p:cNvPr>
          <p:cNvSpPr/>
          <p:nvPr/>
        </p:nvSpPr>
        <p:spPr>
          <a:xfrm>
            <a:off x="0" y="5715000"/>
            <a:ext cx="9180095" cy="990600"/>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sp>
        <p:nvSpPr>
          <p:cNvPr id="14" name="TextBox 13">
            <a:extLst>
              <a:ext uri="{FF2B5EF4-FFF2-40B4-BE49-F238E27FC236}">
                <a16:creationId xmlns:a16="http://schemas.microsoft.com/office/drawing/2014/main" id="{81345194-7D0E-4B26-B525-5BA07A0367F9}"/>
              </a:ext>
            </a:extLst>
          </p:cNvPr>
          <p:cNvSpPr txBox="1"/>
          <p:nvPr/>
        </p:nvSpPr>
        <p:spPr>
          <a:xfrm>
            <a:off x="391586" y="5949780"/>
            <a:ext cx="8523814" cy="553998"/>
          </a:xfrm>
          <a:prstGeom prst="rect">
            <a:avLst/>
          </a:prstGeom>
          <a:noFill/>
        </p:spPr>
        <p:txBody>
          <a:bodyPr wrap="square" lIns="0" tIns="0" rIns="0" bIns="0" rtlCol="0">
            <a:spAutoFit/>
          </a:bodyPr>
          <a:lstStyle/>
          <a:p>
            <a:pPr algn="ctr"/>
            <a:r>
              <a:rPr lang="en-CA" b="1" dirty="0">
                <a:solidFill>
                  <a:schemeClr val="bg1"/>
                </a:solidFill>
              </a:rPr>
              <a:t>Solar power purchase agreements provide a way for HA’s and non-profits, that can’t take advantage of solar tax incentives, to go solar.</a:t>
            </a:r>
            <a:endParaRPr lang="en-US" b="1" dirty="0">
              <a:solidFill>
                <a:schemeClr val="bg1"/>
              </a:solidFill>
            </a:endParaRPr>
          </a:p>
        </p:txBody>
      </p:sp>
      <p:pic>
        <p:nvPicPr>
          <p:cNvPr id="13" name="Picture 12">
            <a:extLst>
              <a:ext uri="{FF2B5EF4-FFF2-40B4-BE49-F238E27FC236}">
                <a16:creationId xmlns:a16="http://schemas.microsoft.com/office/drawing/2014/main" id="{686417AF-668D-432A-A674-0FB7A3DE08F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71939" y="1193106"/>
            <a:ext cx="8250983" cy="1397694"/>
          </a:xfrm>
          <a:prstGeom prst="foldedCorner">
            <a:avLst/>
          </a:prstGeom>
        </p:spPr>
      </p:pic>
      <p:sp>
        <p:nvSpPr>
          <p:cNvPr id="15" name="TextBox 14">
            <a:extLst>
              <a:ext uri="{FF2B5EF4-FFF2-40B4-BE49-F238E27FC236}">
                <a16:creationId xmlns:a16="http://schemas.microsoft.com/office/drawing/2014/main" id="{817E88F8-0DE0-428F-B72D-153D32C8B632}"/>
              </a:ext>
            </a:extLst>
          </p:cNvPr>
          <p:cNvSpPr txBox="1"/>
          <p:nvPr/>
        </p:nvSpPr>
        <p:spPr>
          <a:xfrm>
            <a:off x="685799" y="1600200"/>
            <a:ext cx="2028735" cy="430887"/>
          </a:xfrm>
          <a:prstGeom prst="rect">
            <a:avLst/>
          </a:prstGeom>
          <a:noFill/>
        </p:spPr>
        <p:txBody>
          <a:bodyPr wrap="square" lIns="0" tIns="0" rIns="0" bIns="0" rtlCol="0">
            <a:spAutoFit/>
          </a:bodyPr>
          <a:lstStyle/>
          <a:p>
            <a:pPr marL="127397" indent="-127397"/>
            <a:r>
              <a:rPr lang="en-US" sz="2800" b="1" dirty="0">
                <a:solidFill>
                  <a:srgbClr val="FFFFFF"/>
                </a:solidFill>
              </a:rPr>
              <a:t>Solar PPA</a:t>
            </a:r>
          </a:p>
        </p:txBody>
      </p:sp>
      <p:sp>
        <p:nvSpPr>
          <p:cNvPr id="16" name="TextBox 15">
            <a:extLst>
              <a:ext uri="{FF2B5EF4-FFF2-40B4-BE49-F238E27FC236}">
                <a16:creationId xmlns:a16="http://schemas.microsoft.com/office/drawing/2014/main" id="{4EF7238D-F48E-4FD1-812D-7D0F94337DD9}"/>
              </a:ext>
            </a:extLst>
          </p:cNvPr>
          <p:cNvSpPr txBox="1"/>
          <p:nvPr/>
        </p:nvSpPr>
        <p:spPr>
          <a:xfrm>
            <a:off x="3898324" y="1622644"/>
            <a:ext cx="2443285" cy="492443"/>
          </a:xfrm>
          <a:prstGeom prst="rect">
            <a:avLst/>
          </a:prstGeom>
          <a:noFill/>
        </p:spPr>
        <p:txBody>
          <a:bodyPr wrap="square" lIns="0" tIns="0" rIns="0" bIns="0" rtlCol="0">
            <a:spAutoFit/>
          </a:bodyPr>
          <a:lstStyle/>
          <a:p>
            <a:pPr fontAlgn="t"/>
            <a:r>
              <a:rPr lang="en-US" sz="1600" b="1" dirty="0">
                <a:solidFill>
                  <a:srgbClr val="FFFFFF"/>
                </a:solidFill>
              </a:rPr>
              <a:t>Must achieve electricity savings</a:t>
            </a:r>
          </a:p>
        </p:txBody>
      </p:sp>
      <p:sp>
        <p:nvSpPr>
          <p:cNvPr id="17" name="TextBox 16">
            <a:extLst>
              <a:ext uri="{FF2B5EF4-FFF2-40B4-BE49-F238E27FC236}">
                <a16:creationId xmlns:a16="http://schemas.microsoft.com/office/drawing/2014/main" id="{A153F142-F7DE-45A5-87B4-77520C4ACF7F}"/>
              </a:ext>
            </a:extLst>
          </p:cNvPr>
          <p:cNvSpPr txBox="1"/>
          <p:nvPr/>
        </p:nvSpPr>
        <p:spPr>
          <a:xfrm>
            <a:off x="2714535" y="1371600"/>
            <a:ext cx="1019264" cy="830997"/>
          </a:xfrm>
          <a:prstGeom prst="rect">
            <a:avLst/>
          </a:prstGeom>
          <a:noFill/>
        </p:spPr>
        <p:txBody>
          <a:bodyPr wrap="square" lIns="0" tIns="0" rIns="0" bIns="0" rtlCol="0">
            <a:spAutoFit/>
          </a:bodyPr>
          <a:lstStyle/>
          <a:p>
            <a:pPr fontAlgn="t"/>
            <a:endParaRPr lang="en-US" sz="2000" b="1" dirty="0">
              <a:solidFill>
                <a:srgbClr val="FFFFFF"/>
              </a:solidFill>
            </a:endParaRPr>
          </a:p>
          <a:p>
            <a:pPr fontAlgn="t"/>
            <a:r>
              <a:rPr lang="en-US" sz="2000" b="1" dirty="0">
                <a:solidFill>
                  <a:srgbClr val="FFFFFF"/>
                </a:solidFill>
              </a:rPr>
              <a:t>Criteria</a:t>
            </a:r>
          </a:p>
          <a:p>
            <a:pPr fontAlgn="t"/>
            <a:endParaRPr lang="en-US" sz="1200" b="1" dirty="0">
              <a:solidFill>
                <a:srgbClr val="FFFFFF"/>
              </a:solidFill>
            </a:endParaRPr>
          </a:p>
        </p:txBody>
      </p:sp>
      <p:pic>
        <p:nvPicPr>
          <p:cNvPr id="6" name="Picture 5">
            <a:extLst>
              <a:ext uri="{FF2B5EF4-FFF2-40B4-BE49-F238E27FC236}">
                <a16:creationId xmlns:a16="http://schemas.microsoft.com/office/drawing/2014/main" id="{D931D85A-FE47-445E-B42F-B91ADD302F15}"/>
              </a:ext>
            </a:extLst>
          </p:cNvPr>
          <p:cNvPicPr>
            <a:picLocks noChangeAspect="1"/>
          </p:cNvPicPr>
          <p:nvPr/>
        </p:nvPicPr>
        <p:blipFill>
          <a:blip r:embed="rId4"/>
          <a:stretch>
            <a:fillRect/>
          </a:stretch>
        </p:blipFill>
        <p:spPr>
          <a:xfrm>
            <a:off x="718457" y="2885767"/>
            <a:ext cx="4462659" cy="2651990"/>
          </a:xfrm>
          <a:prstGeom prst="rect">
            <a:avLst/>
          </a:prstGeom>
        </p:spPr>
      </p:pic>
      <p:pic>
        <p:nvPicPr>
          <p:cNvPr id="4" name="Picture 3">
            <a:extLst>
              <a:ext uri="{FF2B5EF4-FFF2-40B4-BE49-F238E27FC236}">
                <a16:creationId xmlns:a16="http://schemas.microsoft.com/office/drawing/2014/main" id="{7A46D5A7-9C6F-4AAB-ADC5-DA279FA04479}"/>
              </a:ext>
            </a:extLst>
          </p:cNvPr>
          <p:cNvPicPr>
            <a:picLocks noChangeAspect="1"/>
          </p:cNvPicPr>
          <p:nvPr/>
        </p:nvPicPr>
        <p:blipFill>
          <a:blip r:embed="rId5"/>
          <a:stretch>
            <a:fillRect/>
          </a:stretch>
        </p:blipFill>
        <p:spPr>
          <a:xfrm>
            <a:off x="5363122" y="2561597"/>
            <a:ext cx="3328704" cy="3225064"/>
          </a:xfrm>
          <a:prstGeom prst="rect">
            <a:avLst/>
          </a:prstGeom>
        </p:spPr>
      </p:pic>
    </p:spTree>
    <p:extLst>
      <p:ext uri="{BB962C8B-B14F-4D97-AF65-F5344CB8AC3E}">
        <p14:creationId xmlns:p14="http://schemas.microsoft.com/office/powerpoint/2010/main" val="4853238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2737867" y="533400"/>
            <a:ext cx="3668266" cy="833438"/>
          </a:xfrm>
        </p:spPr>
        <p:txBody>
          <a:bodyPr/>
          <a:lstStyle/>
          <a:p>
            <a:pPr algn="ctr"/>
            <a:r>
              <a:rPr lang="en-US" b="1" dirty="0"/>
              <a:t>Thank You</a:t>
            </a:r>
            <a:endParaRPr lang="en-US" sz="2400" dirty="0"/>
          </a:p>
        </p:txBody>
      </p:sp>
      <p:sp>
        <p:nvSpPr>
          <p:cNvPr id="6" name="Text Placeholder 2"/>
          <p:cNvSpPr txBox="1">
            <a:spLocks/>
          </p:cNvSpPr>
          <p:nvPr/>
        </p:nvSpPr>
        <p:spPr>
          <a:xfrm>
            <a:off x="304800" y="1066800"/>
            <a:ext cx="6400800" cy="5257800"/>
          </a:xfrm>
          <a:prstGeom prst="rect">
            <a:avLst/>
          </a:prstGeom>
        </p:spPr>
        <p:txBody>
          <a:bodyPr>
            <a:noAutofit/>
          </a:bodyPr>
          <a:lstStyle>
            <a:lvl1pPr marL="0" indent="0" algn="l" defTabSz="457200" rtl="0" eaLnBrk="1" latinLnBrk="0" hangingPunct="1">
              <a:spcBef>
                <a:spcPts val="0"/>
              </a:spcBef>
              <a:spcAft>
                <a:spcPts val="600"/>
              </a:spcAft>
              <a:buFont typeface="Arial"/>
              <a:buNone/>
              <a:defRPr sz="1800" kern="1200">
                <a:solidFill>
                  <a:schemeClr val="tx1"/>
                </a:solidFill>
                <a:latin typeface="+mn-lt"/>
                <a:ea typeface="+mn-ea"/>
                <a:cs typeface="+mn-cs"/>
              </a:defRPr>
            </a:lvl1pPr>
            <a:lvl2pPr marL="227013" indent="-225425" algn="l" defTabSz="457200" rtl="0" eaLnBrk="1" latinLnBrk="0" hangingPunct="1">
              <a:spcBef>
                <a:spcPts val="0"/>
              </a:spcBef>
              <a:spcAft>
                <a:spcPts val="600"/>
              </a:spcAft>
              <a:buFont typeface="Arial"/>
              <a:buChar char="•"/>
              <a:defRPr sz="1800" kern="1200">
                <a:solidFill>
                  <a:schemeClr val="tx1"/>
                </a:solidFill>
                <a:latin typeface="+mn-lt"/>
                <a:ea typeface="+mn-ea"/>
                <a:cs typeface="+mn-cs"/>
              </a:defRPr>
            </a:lvl2pPr>
            <a:lvl3pPr marL="455613" indent="-228600" algn="l" defTabSz="457200" rtl="0" eaLnBrk="1" latinLnBrk="0" hangingPunct="1">
              <a:spcBef>
                <a:spcPts val="0"/>
              </a:spcBef>
              <a:spcAft>
                <a:spcPts val="600"/>
              </a:spcAft>
              <a:buFont typeface="Lucida Grande"/>
              <a:buChar char="–"/>
              <a:defRPr sz="1600" kern="1200">
                <a:solidFill>
                  <a:schemeClr val="tx1"/>
                </a:solidFill>
                <a:latin typeface="+mn-lt"/>
                <a:ea typeface="+mn-ea"/>
                <a:cs typeface="+mn-cs"/>
              </a:defRPr>
            </a:lvl3pPr>
            <a:lvl4pPr marL="627063" indent="-166688" algn="l" defTabSz="457200" rtl="0" eaLnBrk="1" latinLnBrk="0" hangingPunct="1">
              <a:spcBef>
                <a:spcPts val="0"/>
              </a:spcBef>
              <a:spcAft>
                <a:spcPts val="600"/>
              </a:spcAft>
              <a:buFont typeface="Arial"/>
              <a:buChar char="•"/>
              <a:defRPr sz="1400" kern="1200">
                <a:solidFill>
                  <a:schemeClr val="tx1"/>
                </a:solidFill>
                <a:latin typeface="+mn-lt"/>
                <a:ea typeface="+mn-ea"/>
                <a:cs typeface="+mn-cs"/>
              </a:defRPr>
            </a:lvl4pPr>
            <a:lvl5pPr marL="796925" indent="-169863" algn="l" defTabSz="457200" rtl="0" eaLnBrk="1" latinLnBrk="0" hangingPunct="1">
              <a:spcBef>
                <a:spcPts val="0"/>
              </a:spcBef>
              <a:spcAft>
                <a:spcPts val="600"/>
              </a:spcAft>
              <a:buFont typeface="Lucida Grande"/>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384"/>
              </a:spcBef>
              <a:spcAft>
                <a:spcPts val="0"/>
              </a:spcAft>
            </a:pPr>
            <a:r>
              <a:rPr lang="en-US" sz="1600" b="1" dirty="0">
                <a:solidFill>
                  <a:prstClr val="black"/>
                </a:solidFill>
              </a:rPr>
              <a:t>Kim Stevenson</a:t>
            </a:r>
          </a:p>
          <a:p>
            <a:pPr>
              <a:spcBef>
                <a:spcPts val="384"/>
              </a:spcBef>
              <a:spcAft>
                <a:spcPts val="0"/>
              </a:spcAft>
            </a:pPr>
            <a:r>
              <a:rPr lang="en-US" sz="1600" dirty="0">
                <a:solidFill>
                  <a:prstClr val="black"/>
                </a:solidFill>
              </a:rPr>
              <a:t>Director, Strategic Initiatives</a:t>
            </a:r>
          </a:p>
          <a:p>
            <a:pPr>
              <a:spcBef>
                <a:spcPts val="384"/>
              </a:spcBef>
              <a:spcAft>
                <a:spcPts val="0"/>
              </a:spcAft>
            </a:pPr>
            <a:r>
              <a:rPr lang="en-US" sz="1600" dirty="0">
                <a:solidFill>
                  <a:prstClr val="black"/>
                </a:solidFill>
              </a:rPr>
              <a:t>Inclusive Prosperity Capital, </a:t>
            </a:r>
            <a:r>
              <a:rPr lang="en-US" sz="1600" dirty="0" err="1">
                <a:solidFill>
                  <a:prstClr val="black"/>
                </a:solidFill>
              </a:rPr>
              <a:t>o.b.o.</a:t>
            </a:r>
            <a:r>
              <a:rPr lang="en-US" sz="1600" dirty="0">
                <a:solidFill>
                  <a:prstClr val="black"/>
                </a:solidFill>
              </a:rPr>
              <a:t> Connecticut Green Bank</a:t>
            </a:r>
          </a:p>
          <a:p>
            <a:pPr>
              <a:spcBef>
                <a:spcPts val="384"/>
              </a:spcBef>
              <a:spcAft>
                <a:spcPts val="0"/>
              </a:spcAft>
            </a:pPr>
            <a:r>
              <a:rPr lang="en-US" sz="1600" dirty="0">
                <a:solidFill>
                  <a:prstClr val="black"/>
                </a:solidFill>
                <a:hlinkClick r:id="rId3"/>
              </a:rPr>
              <a:t>Kim.Stevenson@ctgreenbank.com</a:t>
            </a:r>
            <a:endParaRPr lang="en-US" sz="1600" dirty="0">
              <a:solidFill>
                <a:prstClr val="black"/>
              </a:solidFill>
            </a:endParaRPr>
          </a:p>
          <a:p>
            <a:pPr>
              <a:spcBef>
                <a:spcPts val="384"/>
              </a:spcBef>
              <a:spcAft>
                <a:spcPts val="0"/>
              </a:spcAft>
            </a:pPr>
            <a:endParaRPr lang="en-US" sz="1600" b="1" dirty="0">
              <a:solidFill>
                <a:prstClr val="black"/>
              </a:solidFill>
              <a:latin typeface="Arial"/>
            </a:endParaRPr>
          </a:p>
          <a:p>
            <a:pPr>
              <a:spcBef>
                <a:spcPts val="384"/>
              </a:spcBef>
              <a:spcAft>
                <a:spcPts val="0"/>
              </a:spcAft>
            </a:pPr>
            <a:endParaRPr lang="en-US" sz="1600" dirty="0">
              <a:solidFill>
                <a:prstClr val="black"/>
              </a:solidFill>
              <a:latin typeface="Arial"/>
            </a:endParaRPr>
          </a:p>
        </p:txBody>
      </p:sp>
      <p:pic>
        <p:nvPicPr>
          <p:cNvPr id="5" name="Picture 4">
            <a:extLst>
              <a:ext uri="{FF2B5EF4-FFF2-40B4-BE49-F238E27FC236}">
                <a16:creationId xmlns:a16="http://schemas.microsoft.com/office/drawing/2014/main" id="{4A96AE5E-478D-4F24-B62C-9397749A32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34200" y="6019802"/>
            <a:ext cx="1905000" cy="638175"/>
          </a:xfrm>
          <a:prstGeom prst="rect">
            <a:avLst/>
          </a:prstGeom>
        </p:spPr>
      </p:pic>
      <p:sp>
        <p:nvSpPr>
          <p:cNvPr id="9" name="Rectangle 8">
            <a:extLst>
              <a:ext uri="{FF2B5EF4-FFF2-40B4-BE49-F238E27FC236}">
                <a16:creationId xmlns:a16="http://schemas.microsoft.com/office/drawing/2014/main" id="{795CD5A9-3AE7-4256-AF54-4819020CABC5}"/>
              </a:ext>
            </a:extLst>
          </p:cNvPr>
          <p:cNvSpPr/>
          <p:nvPr/>
        </p:nvSpPr>
        <p:spPr>
          <a:xfrm>
            <a:off x="762001" y="2743200"/>
            <a:ext cx="5871410" cy="1676400"/>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sp>
        <p:nvSpPr>
          <p:cNvPr id="10" name="TextBox 9">
            <a:extLst>
              <a:ext uri="{FF2B5EF4-FFF2-40B4-BE49-F238E27FC236}">
                <a16:creationId xmlns:a16="http://schemas.microsoft.com/office/drawing/2014/main" id="{9F6B4F93-2661-476D-9A40-106C365E2BEA}"/>
              </a:ext>
            </a:extLst>
          </p:cNvPr>
          <p:cNvSpPr txBox="1"/>
          <p:nvPr/>
        </p:nvSpPr>
        <p:spPr>
          <a:xfrm>
            <a:off x="762000" y="2977980"/>
            <a:ext cx="5715000" cy="1015663"/>
          </a:xfrm>
          <a:prstGeom prst="rect">
            <a:avLst/>
          </a:prstGeom>
          <a:noFill/>
        </p:spPr>
        <p:txBody>
          <a:bodyPr wrap="square" lIns="0" tIns="0" rIns="0" bIns="0" rtlCol="0">
            <a:spAutoFit/>
          </a:bodyPr>
          <a:lstStyle/>
          <a:p>
            <a:pPr algn="ctr"/>
            <a:r>
              <a:rPr lang="en-US" sz="2800" b="1" dirty="0">
                <a:solidFill>
                  <a:schemeClr val="bg1"/>
                </a:solidFill>
              </a:rPr>
              <a:t>ctgreenbank.com/multifamily</a:t>
            </a:r>
          </a:p>
          <a:p>
            <a:pPr algn="ctr">
              <a:spcBef>
                <a:spcPts val="1200"/>
              </a:spcBef>
            </a:pPr>
            <a:r>
              <a:rPr lang="en-US" sz="2800" b="1" dirty="0">
                <a:solidFill>
                  <a:schemeClr val="bg1"/>
                </a:solidFill>
              </a:rPr>
              <a:t>multifamily@ctgreenbank.com</a:t>
            </a:r>
          </a:p>
        </p:txBody>
      </p:sp>
    </p:spTree>
    <p:extLst>
      <p:ext uri="{BB962C8B-B14F-4D97-AF65-F5344CB8AC3E}">
        <p14:creationId xmlns:p14="http://schemas.microsoft.com/office/powerpoint/2010/main" val="41758453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81000"/>
            <a:ext cx="8229600" cy="944561"/>
          </a:xfrm>
        </p:spPr>
        <p:txBody>
          <a:bodyPr>
            <a:normAutofit fontScale="90000"/>
          </a:bodyPr>
          <a:lstStyle/>
          <a:p>
            <a:r>
              <a:rPr lang="en-US" sz="3600" b="1" dirty="0"/>
              <a:t>Connecticut Green Bank</a:t>
            </a:r>
            <a:br>
              <a:rPr lang="en-US" dirty="0"/>
            </a:br>
            <a:r>
              <a:rPr lang="en-US" dirty="0"/>
              <a:t>Mission Statement and Goals</a:t>
            </a:r>
            <a:endParaRPr lang="en-US" sz="3100" dirty="0"/>
          </a:p>
        </p:txBody>
      </p:sp>
      <p:sp>
        <p:nvSpPr>
          <p:cNvPr id="8" name="Rectangle 7"/>
          <p:cNvSpPr/>
          <p:nvPr/>
        </p:nvSpPr>
        <p:spPr>
          <a:xfrm>
            <a:off x="2966015" y="1589070"/>
            <a:ext cx="5720785" cy="1676400"/>
          </a:xfrm>
          <a:prstGeom prst="rect">
            <a:avLst/>
          </a:prstGeom>
          <a:noFill/>
          <a:ln>
            <a:noFill/>
          </a:ln>
          <a:effectLst/>
        </p:spPr>
        <p:txBody>
          <a:bodyPr spcFirstLastPara="0" vert="horz" wrap="square" lIns="91440" tIns="91440" rIns="91440" bIns="91440" numCol="1" spcCol="1270" anchor="ctr" anchorCtr="0">
            <a:noAutofit/>
          </a:bodyPr>
          <a:lstStyle/>
          <a:p>
            <a:pPr marL="0" marR="0" lvl="0" indent="0" algn="r" defTabSz="1066800" eaLnBrk="0" fontAlgn="base" latinLnBrk="0" hangingPunct="0">
              <a:lnSpc>
                <a:spcPct val="90000"/>
              </a:lnSpc>
              <a:spcBef>
                <a:spcPct val="0"/>
              </a:spcBef>
              <a:spcAft>
                <a:spcPct val="35000"/>
              </a:spcAft>
              <a:buClrTx/>
              <a:buSzTx/>
              <a:buFontTx/>
              <a:buNone/>
              <a:tabLst/>
              <a:defRPr/>
            </a:pPr>
            <a:endParaRPr kumimoji="0" lang="en-US" sz="1200" b="1" i="0" u="none" strike="noStrike" kern="0" cap="none" spc="0" normalizeH="0" baseline="-25000" noProof="0" dirty="0">
              <a:ln>
                <a:noFill/>
              </a:ln>
              <a:solidFill>
                <a:srgbClr val="0070C0"/>
              </a:solidFill>
              <a:effectLst/>
              <a:uLnTx/>
              <a:uFillTx/>
              <a:latin typeface="Calibri" panose="020F0502020204030204" pitchFamily="34" charset="0"/>
            </a:endParaRPr>
          </a:p>
          <a:p>
            <a:pPr marL="0" marR="0" lvl="0" indent="0" defTabSz="1066800" eaLnBrk="0" fontAlgn="base" latinLnBrk="0" hangingPunct="0">
              <a:lnSpc>
                <a:spcPts val="2800"/>
              </a:lnSpc>
              <a:spcBef>
                <a:spcPct val="0"/>
              </a:spcBef>
              <a:spcAft>
                <a:spcPct val="35000"/>
              </a:spcAft>
              <a:buClrTx/>
              <a:buSzTx/>
              <a:buFontTx/>
              <a:buNone/>
              <a:tabLst/>
              <a:defRPr/>
            </a:pPr>
            <a:r>
              <a:rPr kumimoji="0" lang="en-US" sz="3000" b="1" i="0" u="sng" strike="noStrike" kern="0" cap="none" spc="0" normalizeH="0" baseline="-25000" noProof="0" dirty="0">
                <a:ln>
                  <a:noFill/>
                </a:ln>
                <a:solidFill>
                  <a:srgbClr val="015FC7"/>
                </a:solidFill>
                <a:effectLst/>
                <a:uLnTx/>
                <a:uFillTx/>
                <a:latin typeface="Calibri" panose="020F0502020204030204" pitchFamily="34" charset="0"/>
              </a:rPr>
              <a:t>Confront climate change </a:t>
            </a:r>
            <a:r>
              <a:rPr kumimoji="0" lang="en-US" sz="3000" i="0" u="none" strike="noStrike" kern="0" cap="none" spc="0" normalizeH="0" baseline="-25000" noProof="0" dirty="0">
                <a:ln>
                  <a:noFill/>
                </a:ln>
                <a:solidFill>
                  <a:srgbClr val="015FC7"/>
                </a:solidFill>
                <a:effectLst/>
                <a:uLnTx/>
                <a:uFillTx/>
                <a:latin typeface="Calibri" panose="020F0502020204030204" pitchFamily="34" charset="0"/>
              </a:rPr>
              <a:t>and provide </a:t>
            </a:r>
            <a:r>
              <a:rPr kumimoji="0" lang="en-US" sz="3000" b="1" i="0" u="sng" strike="noStrike" kern="0" cap="none" spc="0" normalizeH="0" baseline="-25000" noProof="0" dirty="0">
                <a:ln>
                  <a:noFill/>
                </a:ln>
                <a:solidFill>
                  <a:srgbClr val="015FC7"/>
                </a:solidFill>
                <a:effectLst/>
                <a:uLnTx/>
                <a:uFillTx/>
                <a:latin typeface="Calibri" panose="020F0502020204030204" pitchFamily="34" charset="0"/>
              </a:rPr>
              <a:t>all of society </a:t>
            </a:r>
            <a:r>
              <a:rPr kumimoji="0" lang="en-US" sz="3000" i="0" u="none" strike="noStrike" kern="0" cap="none" spc="0" normalizeH="0" baseline="-25000" noProof="0" dirty="0">
                <a:ln>
                  <a:noFill/>
                </a:ln>
                <a:solidFill>
                  <a:srgbClr val="015FC7"/>
                </a:solidFill>
                <a:effectLst/>
                <a:uLnTx/>
                <a:uFillTx/>
                <a:latin typeface="Calibri" panose="020F0502020204030204" pitchFamily="34" charset="0"/>
              </a:rPr>
              <a:t>a </a:t>
            </a:r>
            <a:r>
              <a:rPr kumimoji="0" lang="en-US" sz="3000" b="1" i="0" u="sng" strike="noStrike" kern="0" cap="none" spc="0" normalizeH="0" baseline="-25000" noProof="0" dirty="0">
                <a:ln>
                  <a:noFill/>
                </a:ln>
                <a:solidFill>
                  <a:srgbClr val="015FC7"/>
                </a:solidFill>
                <a:effectLst/>
                <a:uLnTx/>
                <a:uFillTx/>
                <a:latin typeface="Calibri" panose="020F0502020204030204" pitchFamily="34" charset="0"/>
              </a:rPr>
              <a:t>healthier and more prosperous </a:t>
            </a:r>
            <a:r>
              <a:rPr kumimoji="0" lang="en-US" sz="3000" i="0" u="none" strike="noStrike" kern="0" cap="none" spc="0" normalizeH="0" baseline="-25000" noProof="0" dirty="0">
                <a:ln>
                  <a:noFill/>
                </a:ln>
                <a:solidFill>
                  <a:srgbClr val="015FC7"/>
                </a:solidFill>
                <a:effectLst/>
                <a:uLnTx/>
                <a:uFillTx/>
                <a:latin typeface="Calibri" panose="020F0502020204030204" pitchFamily="34" charset="0"/>
              </a:rPr>
              <a:t>future by </a:t>
            </a:r>
            <a:r>
              <a:rPr kumimoji="0" lang="en-US" sz="3000" b="1" i="0" u="sng" strike="noStrike" kern="0" cap="none" spc="0" normalizeH="0" baseline="-25000" noProof="0" dirty="0">
                <a:ln>
                  <a:noFill/>
                </a:ln>
                <a:solidFill>
                  <a:srgbClr val="015FC7"/>
                </a:solidFill>
                <a:effectLst/>
                <a:uLnTx/>
                <a:uFillTx/>
                <a:latin typeface="Calibri" panose="020F0502020204030204" pitchFamily="34" charset="0"/>
              </a:rPr>
              <a:t>increasing and accelerating</a:t>
            </a:r>
            <a:r>
              <a:rPr kumimoji="0" lang="en-US" sz="3000" i="0" u="none" strike="noStrike" kern="0" cap="none" spc="0" normalizeH="0" baseline="-25000" noProof="0" dirty="0">
                <a:ln>
                  <a:noFill/>
                </a:ln>
                <a:solidFill>
                  <a:srgbClr val="015FC7"/>
                </a:solidFill>
                <a:effectLst/>
                <a:uLnTx/>
                <a:uFillTx/>
                <a:latin typeface="Calibri" panose="020F0502020204030204" pitchFamily="34" charset="0"/>
              </a:rPr>
              <a:t> the flow of </a:t>
            </a:r>
            <a:r>
              <a:rPr kumimoji="0" lang="en-US" sz="3000" b="1" i="0" u="sng" strike="noStrike" kern="0" cap="none" spc="0" normalizeH="0" baseline="-25000" noProof="0" dirty="0">
                <a:ln>
                  <a:noFill/>
                </a:ln>
                <a:solidFill>
                  <a:srgbClr val="015FC7"/>
                </a:solidFill>
                <a:effectLst/>
                <a:uLnTx/>
                <a:uFillTx/>
                <a:latin typeface="Calibri" panose="020F0502020204030204" pitchFamily="34" charset="0"/>
              </a:rPr>
              <a:t>private capital </a:t>
            </a:r>
            <a:r>
              <a:rPr kumimoji="0" lang="en-US" sz="3000" i="0" u="none" strike="noStrike" kern="0" cap="none" spc="0" normalizeH="0" baseline="-25000" noProof="0" dirty="0">
                <a:ln>
                  <a:noFill/>
                </a:ln>
                <a:solidFill>
                  <a:srgbClr val="015FC7"/>
                </a:solidFill>
                <a:effectLst/>
                <a:uLnTx/>
                <a:uFillTx/>
                <a:latin typeface="Calibri" panose="020F0502020204030204" pitchFamily="34" charset="0"/>
              </a:rPr>
              <a:t>into markets that </a:t>
            </a:r>
            <a:r>
              <a:rPr kumimoji="0" lang="en-US" sz="3000" b="1" i="0" u="sng" strike="noStrike" kern="0" cap="none" spc="0" normalizeH="0" baseline="-25000" noProof="0" dirty="0">
                <a:ln>
                  <a:noFill/>
                </a:ln>
                <a:solidFill>
                  <a:srgbClr val="015FC7"/>
                </a:solidFill>
                <a:effectLst/>
                <a:uLnTx/>
                <a:uFillTx/>
                <a:latin typeface="Calibri" panose="020F0502020204030204" pitchFamily="34" charset="0"/>
              </a:rPr>
              <a:t>energize the green economy</a:t>
            </a:r>
            <a:r>
              <a:rPr kumimoji="0" lang="en-US" sz="3000" i="0" u="none" strike="noStrike" kern="0" cap="none" spc="0" normalizeH="0" baseline="-25000" noProof="0" dirty="0">
                <a:ln>
                  <a:noFill/>
                </a:ln>
                <a:solidFill>
                  <a:srgbClr val="015FC7"/>
                </a:solidFill>
                <a:effectLst/>
                <a:uLnTx/>
                <a:uFillTx/>
                <a:latin typeface="Calibri" panose="020F0502020204030204" pitchFamily="34" charset="0"/>
              </a:rPr>
              <a:t>.</a:t>
            </a:r>
            <a:endParaRPr kumimoji="0" lang="en-US" sz="3000" b="1" i="0" u="none" strike="noStrike" kern="0" cap="none" spc="0" normalizeH="0" baseline="-25000" noProof="0" dirty="0">
              <a:ln>
                <a:noFill/>
              </a:ln>
              <a:solidFill>
                <a:srgbClr val="015FC7"/>
              </a:solidFill>
              <a:effectLst/>
              <a:uLnTx/>
              <a:uFillTx/>
              <a:latin typeface="Calibri" panose="020F0502020204030204" pitchFamily="34" charset="0"/>
            </a:endParaRPr>
          </a:p>
          <a:p>
            <a:pPr marL="0" marR="0" lvl="0" indent="0" algn="r" defTabSz="1066800" eaLnBrk="0" fontAlgn="base" latinLnBrk="0" hangingPunct="0">
              <a:lnSpc>
                <a:spcPct val="90000"/>
              </a:lnSpc>
              <a:spcBef>
                <a:spcPct val="0"/>
              </a:spcBef>
              <a:spcAft>
                <a:spcPct val="35000"/>
              </a:spcAft>
              <a:buClrTx/>
              <a:buSzTx/>
              <a:buFontTx/>
              <a:buNone/>
              <a:tabLst/>
              <a:defRPr/>
            </a:pPr>
            <a:endParaRPr kumimoji="0" lang="en-US" sz="2400" b="1" i="0" u="none" strike="noStrike" kern="0" cap="none" spc="0" normalizeH="0" baseline="-25000" noProof="0" dirty="0">
              <a:ln>
                <a:noFill/>
              </a:ln>
              <a:solidFill>
                <a:srgbClr val="0070C0"/>
              </a:solidFill>
              <a:effectLst/>
              <a:uLnTx/>
              <a:uFillTx/>
              <a:latin typeface="Calibri" panose="020F0502020204030204" pitchFamily="34" charset="0"/>
            </a:endParaRPr>
          </a:p>
        </p:txBody>
      </p:sp>
      <p:sp>
        <p:nvSpPr>
          <p:cNvPr id="6" name="Slide Number Placeholder 1"/>
          <p:cNvSpPr txBox="1">
            <a:spLocks/>
          </p:cNvSpPr>
          <p:nvPr/>
        </p:nvSpPr>
        <p:spPr>
          <a:xfrm>
            <a:off x="6934200" y="64928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A4E9724-46C2-4DBD-9A7E-526720DC8474}" type="slidenum">
              <a:rPr lang="en-US" smtClean="0">
                <a:solidFill>
                  <a:schemeClr val="bg1"/>
                </a:solidFill>
              </a:rPr>
              <a:pPr algn="r"/>
              <a:t>2</a:t>
            </a:fld>
            <a:endParaRPr lang="en-US" dirty="0">
              <a:solidFill>
                <a:schemeClr val="bg1"/>
              </a:solidFill>
            </a:endParaRPr>
          </a:p>
        </p:txBody>
      </p:sp>
      <p:sp>
        <p:nvSpPr>
          <p:cNvPr id="13" name="Rectangle 12"/>
          <p:cNvSpPr/>
          <p:nvPr/>
        </p:nvSpPr>
        <p:spPr>
          <a:xfrm>
            <a:off x="500707" y="3505200"/>
            <a:ext cx="8033693" cy="725318"/>
          </a:xfrm>
          <a:prstGeom prst="rect">
            <a:avLst/>
          </a:prstGeom>
          <a:ln>
            <a:noFill/>
          </a:ln>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t" anchorCtr="0">
            <a:noAutofit/>
          </a:bodyPr>
          <a:lstStyle/>
          <a:p>
            <a:pPr marL="342900" lvl="0" indent="-342900" defTabSz="1066800">
              <a:lnSpc>
                <a:spcPct val="90000"/>
              </a:lnSpc>
              <a:spcBef>
                <a:spcPct val="0"/>
              </a:spcBef>
              <a:spcAft>
                <a:spcPct val="35000"/>
              </a:spcAft>
              <a:buFont typeface="Wingdings" panose="05000000000000000000" pitchFamily="2" charset="2"/>
              <a:buChar char="§"/>
            </a:pPr>
            <a:r>
              <a:rPr lang="en-US" sz="2000" kern="1200" dirty="0">
                <a:solidFill>
                  <a:schemeClr val="tx1"/>
                </a:solidFill>
                <a:latin typeface="Calibri" panose="020F0502020204030204" pitchFamily="34" charset="0"/>
              </a:rPr>
              <a:t>Leverage limited public resources to scale-up and </a:t>
            </a:r>
            <a:r>
              <a:rPr lang="en-US" sz="2000" b="1" u="sng" kern="1200" dirty="0">
                <a:solidFill>
                  <a:schemeClr val="tx1"/>
                </a:solidFill>
                <a:latin typeface="Calibri" panose="020F0502020204030204" pitchFamily="34" charset="0"/>
              </a:rPr>
              <a:t>mobilize private capital investment</a:t>
            </a:r>
            <a:r>
              <a:rPr lang="en-US" sz="2000" kern="1200" dirty="0">
                <a:solidFill>
                  <a:schemeClr val="tx1"/>
                </a:solidFill>
                <a:latin typeface="Calibri" panose="020F0502020204030204" pitchFamily="34" charset="0"/>
              </a:rPr>
              <a:t> in the green economy of Connecticut.</a:t>
            </a:r>
          </a:p>
        </p:txBody>
      </p:sp>
      <p:sp>
        <p:nvSpPr>
          <p:cNvPr id="21" name="Rectangle 20"/>
          <p:cNvSpPr/>
          <p:nvPr/>
        </p:nvSpPr>
        <p:spPr>
          <a:xfrm>
            <a:off x="500708" y="4349926"/>
            <a:ext cx="8033692" cy="665277"/>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87630" tIns="87630" rIns="87630" bIns="87630" numCol="1" spcCol="1270" anchor="t" anchorCtr="0">
            <a:noAutofit/>
          </a:bodyPr>
          <a:lstStyle/>
          <a:p>
            <a:pPr marL="342900" lvl="0" indent="-342900" defTabSz="1022350">
              <a:lnSpc>
                <a:spcPct val="90000"/>
              </a:lnSpc>
              <a:spcBef>
                <a:spcPct val="0"/>
              </a:spcBef>
              <a:spcAft>
                <a:spcPct val="35000"/>
              </a:spcAft>
              <a:buFont typeface="Wingdings" panose="05000000000000000000" pitchFamily="2" charset="2"/>
              <a:buChar char="§"/>
            </a:pPr>
            <a:r>
              <a:rPr lang="en-US" sz="2000" dirty="0">
                <a:solidFill>
                  <a:schemeClr val="tx1"/>
                </a:solidFill>
                <a:latin typeface="Calibri" panose="020F0502020204030204" pitchFamily="34" charset="0"/>
              </a:rPr>
              <a:t>Strengthen Connecticut’s communities by </a:t>
            </a:r>
            <a:r>
              <a:rPr lang="en-US" sz="2000" b="1" u="sng" dirty="0">
                <a:solidFill>
                  <a:schemeClr val="tx1"/>
                </a:solidFill>
                <a:latin typeface="Calibri" panose="020F0502020204030204" pitchFamily="34" charset="0"/>
              </a:rPr>
              <a:t>making the benefits of the green economy inclusive and accessible to all </a:t>
            </a:r>
            <a:r>
              <a:rPr lang="en-US" sz="2000" dirty="0">
                <a:solidFill>
                  <a:schemeClr val="tx1"/>
                </a:solidFill>
                <a:latin typeface="Calibri" panose="020F0502020204030204" pitchFamily="34" charset="0"/>
              </a:rPr>
              <a:t>individuals, families, and businesses.</a:t>
            </a:r>
            <a:endParaRPr lang="en-US" sz="2000" kern="1200" dirty="0">
              <a:solidFill>
                <a:schemeClr val="tx1"/>
              </a:solidFill>
              <a:latin typeface="Calibri" panose="020F0502020204030204" pitchFamily="34" charset="0"/>
            </a:endParaRPr>
          </a:p>
        </p:txBody>
      </p:sp>
      <p:sp>
        <p:nvSpPr>
          <p:cNvPr id="19" name="Rectangle 18"/>
          <p:cNvSpPr/>
          <p:nvPr/>
        </p:nvSpPr>
        <p:spPr>
          <a:xfrm>
            <a:off x="500708" y="5486400"/>
            <a:ext cx="8033692" cy="628482"/>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87630" tIns="87630" rIns="87630" bIns="87630" numCol="1" spcCol="1270" anchor="t" anchorCtr="0">
            <a:noAutofit/>
          </a:bodyPr>
          <a:lstStyle/>
          <a:p>
            <a:pPr marL="342900" lvl="0" indent="-342900" defTabSz="1022350">
              <a:lnSpc>
                <a:spcPct val="90000"/>
              </a:lnSpc>
              <a:spcBef>
                <a:spcPct val="0"/>
              </a:spcBef>
              <a:spcAft>
                <a:spcPct val="35000"/>
              </a:spcAft>
              <a:buFont typeface="Wingdings" panose="05000000000000000000" pitchFamily="2" charset="2"/>
              <a:buChar char="§"/>
            </a:pPr>
            <a:r>
              <a:rPr lang="en-US" sz="2000" kern="1200" dirty="0">
                <a:solidFill>
                  <a:schemeClr val="tx1"/>
                </a:solidFill>
                <a:latin typeface="Calibri" panose="020F0502020204030204" pitchFamily="34" charset="0"/>
              </a:rPr>
              <a:t>Pursue investment strategies that </a:t>
            </a:r>
            <a:r>
              <a:rPr lang="en-US" sz="2000" b="1" u="sng" kern="1200" dirty="0">
                <a:solidFill>
                  <a:schemeClr val="tx1"/>
                </a:solidFill>
                <a:latin typeface="Calibri" panose="020F0502020204030204" pitchFamily="34" charset="0"/>
              </a:rPr>
              <a:t>advance market transformation in green investing</a:t>
            </a:r>
            <a:r>
              <a:rPr lang="en-US" sz="2000" kern="1200" dirty="0">
                <a:solidFill>
                  <a:schemeClr val="tx1"/>
                </a:solidFill>
                <a:latin typeface="Calibri" panose="020F0502020204030204" pitchFamily="34" charset="0"/>
              </a:rPr>
              <a:t> while supportin</a:t>
            </a:r>
            <a:r>
              <a:rPr lang="en-US" sz="2000" dirty="0">
                <a:solidFill>
                  <a:schemeClr val="tx1"/>
                </a:solidFill>
                <a:latin typeface="Calibri" panose="020F0502020204030204" pitchFamily="34" charset="0"/>
              </a:rPr>
              <a:t>g the organization’s pursuit of financial sustainability.</a:t>
            </a:r>
            <a:endParaRPr lang="en-US" sz="2000" kern="1200" dirty="0">
              <a:solidFill>
                <a:schemeClr val="tx1"/>
              </a:solidFill>
              <a:latin typeface="Calibri" panose="020F0502020204030204" pitchFamily="34" charset="0"/>
            </a:endParaRPr>
          </a:p>
        </p:txBody>
      </p:sp>
      <p:pic>
        <p:nvPicPr>
          <p:cNvPr id="7" name="Picture 6">
            <a:extLst>
              <a:ext uri="{FF2B5EF4-FFF2-40B4-BE49-F238E27FC236}">
                <a16:creationId xmlns:a16="http://schemas.microsoft.com/office/drawing/2014/main" id="{CB5B59B9-8C9D-43A3-B2C8-110B8F05DF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1660646"/>
            <a:ext cx="2356415" cy="1563803"/>
          </a:xfrm>
          <a:prstGeom prst="rect">
            <a:avLst/>
          </a:prstGeom>
        </p:spPr>
      </p:pic>
      <p:sp>
        <p:nvSpPr>
          <p:cNvPr id="11" name="Rectangle 10">
            <a:extLst>
              <a:ext uri="{FF2B5EF4-FFF2-40B4-BE49-F238E27FC236}">
                <a16:creationId xmlns:a16="http://schemas.microsoft.com/office/drawing/2014/main" id="{BFDCC529-895D-41F7-94DB-137ABF65D588}"/>
              </a:ext>
            </a:extLst>
          </p:cNvPr>
          <p:cNvSpPr/>
          <p:nvPr/>
        </p:nvSpPr>
        <p:spPr>
          <a:xfrm>
            <a:off x="609600" y="1660646"/>
            <a:ext cx="8077199" cy="1563803"/>
          </a:xfrm>
          <a:prstGeom prst="rect">
            <a:avLst/>
          </a:prstGeom>
          <a:noFill/>
          <a:ln>
            <a:solidFill>
              <a:srgbClr val="015FC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sp>
        <p:nvSpPr>
          <p:cNvPr id="15" name="Slide Number Placeholder 2">
            <a:extLst>
              <a:ext uri="{FF2B5EF4-FFF2-40B4-BE49-F238E27FC236}">
                <a16:creationId xmlns:a16="http://schemas.microsoft.com/office/drawing/2014/main" id="{7BF5C1D3-20B0-48AE-96CF-D50B5FC386C0}"/>
              </a:ext>
            </a:extLst>
          </p:cNvPr>
          <p:cNvSpPr txBox="1">
            <a:spLocks/>
          </p:cNvSpPr>
          <p:nvPr/>
        </p:nvSpPr>
        <p:spPr>
          <a:xfrm>
            <a:off x="8776253" y="6492874"/>
            <a:ext cx="367748" cy="365126"/>
          </a:xfrm>
          <a:prstGeom prst="rect">
            <a:avLst/>
          </a:prstGeom>
        </p:spPr>
        <p:txBody>
          <a:bodyPr vert="horz" wrap="square" lIns="0" tIns="0" rIns="0" bIns="0" numCol="1" anchor="ctr" anchorCtr="0" compatLnSpc="1">
            <a:prstTxWarp prst="textNoShape">
              <a:avLst/>
            </a:prstTxWarp>
            <a:noAutofit/>
          </a:bodyPr>
          <a:lstStyle>
            <a:defPPr>
              <a:defRPr lang="en-US"/>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8635F78A-E13B-774D-ADB8-E6F6A9A5D201}" type="slidenum">
              <a:rPr lang="en-US" smtClean="0"/>
              <a:pPr algn="ctr"/>
              <a:t>2</a:t>
            </a:fld>
            <a:endParaRPr lang="en-US" dirty="0"/>
          </a:p>
        </p:txBody>
      </p:sp>
    </p:spTree>
    <p:extLst>
      <p:ext uri="{BB962C8B-B14F-4D97-AF65-F5344CB8AC3E}">
        <p14:creationId xmlns:p14="http://schemas.microsoft.com/office/powerpoint/2010/main" val="12495984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81000"/>
            <a:ext cx="8534400" cy="944561"/>
          </a:xfrm>
        </p:spPr>
        <p:txBody>
          <a:bodyPr>
            <a:normAutofit fontScale="90000"/>
          </a:bodyPr>
          <a:lstStyle/>
          <a:p>
            <a:r>
              <a:rPr lang="en-US" sz="3600" b="1" dirty="0"/>
              <a:t>Gubernatorial Leadership</a:t>
            </a:r>
            <a:br>
              <a:rPr lang="en-US" dirty="0"/>
            </a:br>
            <a:r>
              <a:rPr lang="en-US" dirty="0"/>
              <a:t>Confront Climate Change in Connecticut</a:t>
            </a:r>
            <a:endParaRPr lang="en-US" sz="3100" dirty="0"/>
          </a:p>
        </p:txBody>
      </p:sp>
      <p:sp>
        <p:nvSpPr>
          <p:cNvPr id="6" name="Slide Number Placeholder 1"/>
          <p:cNvSpPr txBox="1">
            <a:spLocks/>
          </p:cNvSpPr>
          <p:nvPr/>
        </p:nvSpPr>
        <p:spPr>
          <a:xfrm>
            <a:off x="6934200" y="64928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A4E9724-46C2-4DBD-9A7E-526720DC8474}" type="slidenum">
              <a:rPr lang="en-US" smtClean="0">
                <a:solidFill>
                  <a:schemeClr val="bg1"/>
                </a:solidFill>
              </a:rPr>
              <a:pPr algn="r"/>
              <a:t>3</a:t>
            </a:fld>
            <a:endParaRPr lang="en-US" dirty="0">
              <a:solidFill>
                <a:schemeClr val="bg1"/>
              </a:solidFill>
            </a:endParaRPr>
          </a:p>
        </p:txBody>
      </p:sp>
      <p:sp>
        <p:nvSpPr>
          <p:cNvPr id="15" name="Slide Number Placeholder 2">
            <a:extLst>
              <a:ext uri="{FF2B5EF4-FFF2-40B4-BE49-F238E27FC236}">
                <a16:creationId xmlns:a16="http://schemas.microsoft.com/office/drawing/2014/main" id="{7BF5C1D3-20B0-48AE-96CF-D50B5FC386C0}"/>
              </a:ext>
            </a:extLst>
          </p:cNvPr>
          <p:cNvSpPr txBox="1">
            <a:spLocks/>
          </p:cNvSpPr>
          <p:nvPr/>
        </p:nvSpPr>
        <p:spPr>
          <a:xfrm>
            <a:off x="8776253" y="6492874"/>
            <a:ext cx="367748" cy="365126"/>
          </a:xfrm>
          <a:prstGeom prst="rect">
            <a:avLst/>
          </a:prstGeom>
        </p:spPr>
        <p:txBody>
          <a:bodyPr vert="horz" wrap="square" lIns="0" tIns="0" rIns="0" bIns="0" numCol="1" anchor="ctr" anchorCtr="0" compatLnSpc="1">
            <a:prstTxWarp prst="textNoShape">
              <a:avLst/>
            </a:prstTxWarp>
            <a:noAutofit/>
          </a:bodyPr>
          <a:lstStyle>
            <a:defPPr>
              <a:defRPr lang="en-US"/>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8635F78A-E13B-774D-ADB8-E6F6A9A5D201}" type="slidenum">
              <a:rPr lang="en-US" smtClean="0"/>
              <a:pPr algn="ctr"/>
              <a:t>3</a:t>
            </a:fld>
            <a:endParaRPr lang="en-US" dirty="0"/>
          </a:p>
        </p:txBody>
      </p:sp>
      <p:pic>
        <p:nvPicPr>
          <p:cNvPr id="20" name="Picture 19">
            <a:extLst>
              <a:ext uri="{FF2B5EF4-FFF2-40B4-BE49-F238E27FC236}">
                <a16:creationId xmlns:a16="http://schemas.microsoft.com/office/drawing/2014/main" id="{8FC8C86F-7F67-4E43-814B-FDA205D279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9741" y="1538573"/>
            <a:ext cx="8436634" cy="3983356"/>
          </a:xfrm>
          <a:prstGeom prst="rect">
            <a:avLst/>
          </a:prstGeom>
        </p:spPr>
      </p:pic>
      <p:sp>
        <p:nvSpPr>
          <p:cNvPr id="21" name="Rectangle 20">
            <a:extLst>
              <a:ext uri="{FF2B5EF4-FFF2-40B4-BE49-F238E27FC236}">
                <a16:creationId xmlns:a16="http://schemas.microsoft.com/office/drawing/2014/main" id="{C60B956A-87E9-4D21-8368-FD694EE8E11C}"/>
              </a:ext>
            </a:extLst>
          </p:cNvPr>
          <p:cNvSpPr/>
          <p:nvPr/>
        </p:nvSpPr>
        <p:spPr>
          <a:xfrm>
            <a:off x="2449902" y="1578637"/>
            <a:ext cx="4528868" cy="526212"/>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2" name="Star: 5 Points 21">
            <a:extLst>
              <a:ext uri="{FF2B5EF4-FFF2-40B4-BE49-F238E27FC236}">
                <a16:creationId xmlns:a16="http://schemas.microsoft.com/office/drawing/2014/main" id="{77759D72-E7B3-46A5-BFD3-C701ACF90F2A}"/>
              </a:ext>
            </a:extLst>
          </p:cNvPr>
          <p:cNvSpPr/>
          <p:nvPr/>
        </p:nvSpPr>
        <p:spPr>
          <a:xfrm>
            <a:off x="2612626" y="2304258"/>
            <a:ext cx="359456" cy="365760"/>
          </a:xfrm>
          <a:prstGeom prst="star5">
            <a:avLst/>
          </a:prstGeom>
          <a:solidFill>
            <a:srgbClr val="FF0000"/>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Calibri" panose="020F0502020204030204"/>
                <a:ea typeface="+mn-ea"/>
                <a:cs typeface="+mn-cs"/>
              </a:rPr>
              <a:t>R</a:t>
            </a:r>
          </a:p>
        </p:txBody>
      </p:sp>
      <p:grpSp>
        <p:nvGrpSpPr>
          <p:cNvPr id="23" name="Group 22">
            <a:extLst>
              <a:ext uri="{FF2B5EF4-FFF2-40B4-BE49-F238E27FC236}">
                <a16:creationId xmlns:a16="http://schemas.microsoft.com/office/drawing/2014/main" id="{DCAC1588-9354-4901-B021-65227D61B392}"/>
              </a:ext>
            </a:extLst>
          </p:cNvPr>
          <p:cNvGrpSpPr/>
          <p:nvPr/>
        </p:nvGrpSpPr>
        <p:grpSpPr>
          <a:xfrm>
            <a:off x="379565" y="1380139"/>
            <a:ext cx="8612985" cy="5271297"/>
            <a:chOff x="379565" y="1380139"/>
            <a:chExt cx="8612985" cy="5271297"/>
          </a:xfrm>
        </p:grpSpPr>
        <p:sp>
          <p:nvSpPr>
            <p:cNvPr id="24" name="Freeform: Shape 23">
              <a:extLst>
                <a:ext uri="{FF2B5EF4-FFF2-40B4-BE49-F238E27FC236}">
                  <a16:creationId xmlns:a16="http://schemas.microsoft.com/office/drawing/2014/main" id="{7D54ADE7-2336-4AB9-87D4-560AE0EBEAC9}"/>
                </a:ext>
              </a:extLst>
            </p:cNvPr>
            <p:cNvSpPr/>
            <p:nvPr/>
          </p:nvSpPr>
          <p:spPr>
            <a:xfrm>
              <a:off x="3752488" y="2855353"/>
              <a:ext cx="2691442" cy="2372264"/>
            </a:xfrm>
            <a:custGeom>
              <a:avLst/>
              <a:gdLst>
                <a:gd name="connsiteX0" fmla="*/ 0 w 2691442"/>
                <a:gd name="connsiteY0" fmla="*/ 0 h 2372264"/>
                <a:gd name="connsiteX1" fmla="*/ 862642 w 2691442"/>
                <a:gd name="connsiteY1" fmla="*/ 802257 h 2372264"/>
                <a:gd name="connsiteX2" fmla="*/ 1759789 w 2691442"/>
                <a:gd name="connsiteY2" fmla="*/ 1647645 h 2372264"/>
                <a:gd name="connsiteX3" fmla="*/ 2674189 w 2691442"/>
                <a:gd name="connsiteY3" fmla="*/ 2372264 h 2372264"/>
                <a:gd name="connsiteX4" fmla="*/ 2691442 w 2691442"/>
                <a:gd name="connsiteY4" fmla="*/ 1802921 h 2372264"/>
                <a:gd name="connsiteX5" fmla="*/ 862642 w 2691442"/>
                <a:gd name="connsiteY5" fmla="*/ 785004 h 2372264"/>
                <a:gd name="connsiteX6" fmla="*/ 0 w 2691442"/>
                <a:gd name="connsiteY6" fmla="*/ 0 h 2372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91442" h="2372264">
                  <a:moveTo>
                    <a:pt x="0" y="0"/>
                  </a:moveTo>
                  <a:lnTo>
                    <a:pt x="862642" y="802257"/>
                  </a:lnTo>
                  <a:lnTo>
                    <a:pt x="1759789" y="1647645"/>
                  </a:lnTo>
                  <a:lnTo>
                    <a:pt x="2674189" y="2372264"/>
                  </a:lnTo>
                  <a:lnTo>
                    <a:pt x="2691442" y="1802921"/>
                  </a:lnTo>
                  <a:lnTo>
                    <a:pt x="862642" y="785004"/>
                  </a:lnTo>
                  <a:lnTo>
                    <a:pt x="0" y="0"/>
                  </a:lnTo>
                  <a:close/>
                </a:path>
              </a:pathLst>
            </a:custGeom>
            <a:pattFill prst="wdUpDiag">
              <a:fgClr>
                <a:srgbClr val="70AD47">
                  <a:lumMod val="75000"/>
                </a:srgbClr>
              </a:fgClr>
              <a:bgClr>
                <a:sysClr val="window" lastClr="FFFFFF"/>
              </a:bgClr>
            </a:patt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98846063-640D-4C4F-AEA0-C5D407E57925}"/>
                </a:ext>
              </a:extLst>
            </p:cNvPr>
            <p:cNvSpPr/>
            <p:nvPr/>
          </p:nvSpPr>
          <p:spPr>
            <a:xfrm>
              <a:off x="379565" y="5622180"/>
              <a:ext cx="8384870" cy="1029256"/>
            </a:xfrm>
            <a:prstGeom prst="rect">
              <a:avLst/>
            </a:prstGeom>
          </p:spPr>
          <p:txBody>
            <a:bodyPr wrap="square">
              <a:spAutoFit/>
            </a:bodyPr>
            <a:lstStyle/>
            <a:p>
              <a:pPr marL="457200" marR="457200" lvl="0" indent="0" defTabSz="914400" eaLnBrk="1" fontAlgn="auto" latinLnBrk="0" hangingPunct="1">
                <a:lnSpc>
                  <a:spcPct val="115000"/>
                </a:lnSpc>
                <a:spcBef>
                  <a:spcPts val="0"/>
                </a:spcBef>
                <a:spcAft>
                  <a:spcPts val="1000"/>
                </a:spcAft>
                <a:buClrTx/>
                <a:buSzTx/>
                <a:buFontTx/>
                <a:buNone/>
                <a:tabLst/>
                <a:defRPr/>
              </a:pPr>
              <a:r>
                <a:rPr kumimoji="0" lang="en-US" sz="1800" b="0" i="1"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“These targets are </a:t>
              </a:r>
              <a:r>
                <a:rPr kumimoji="0" lang="en-US" sz="1800" b="1" i="1" u="sng"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tougher than required under the Paris Agreement</a:t>
              </a:r>
              <a:r>
                <a:rPr kumimoji="0" lang="en-US" sz="1800" b="0" i="1"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but are achievable, measurable goals that will </a:t>
              </a:r>
              <a:r>
                <a:rPr kumimoji="0" lang="en-US" sz="1800" b="1" i="1" u="sng"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guide our state’s energy and environmental policy</a:t>
              </a:r>
              <a:r>
                <a:rPr kumimoji="0" lang="en-US" sz="1800" b="0" i="1"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t>
              </a:r>
              <a:endParaRPr kumimoji="0" lang="en-US" sz="16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26" name="Picture 25">
              <a:extLst>
                <a:ext uri="{FF2B5EF4-FFF2-40B4-BE49-F238E27FC236}">
                  <a16:creationId xmlns:a16="http://schemas.microsoft.com/office/drawing/2014/main" id="{6CD40A18-657B-44AF-BF55-DCAB31887BEF}"/>
                </a:ext>
              </a:extLst>
            </p:cNvPr>
            <p:cNvPicPr>
              <a:picLocks noChangeAspect="1"/>
            </p:cNvPicPr>
            <p:nvPr/>
          </p:nvPicPr>
          <p:blipFill>
            <a:blip r:embed="rId4"/>
            <a:stretch>
              <a:fillRect/>
            </a:stretch>
          </p:blipFill>
          <p:spPr>
            <a:xfrm>
              <a:off x="6883879" y="1380139"/>
              <a:ext cx="2108671" cy="2141710"/>
            </a:xfrm>
            <a:prstGeom prst="rect">
              <a:avLst/>
            </a:prstGeom>
          </p:spPr>
        </p:pic>
        <p:sp>
          <p:nvSpPr>
            <p:cNvPr id="27" name="Star: 5 Points 26">
              <a:extLst>
                <a:ext uri="{FF2B5EF4-FFF2-40B4-BE49-F238E27FC236}">
                  <a16:creationId xmlns:a16="http://schemas.microsoft.com/office/drawing/2014/main" id="{B8953704-B75D-45F1-9760-A4B33EDF6772}"/>
                </a:ext>
              </a:extLst>
            </p:cNvPr>
            <p:cNvSpPr/>
            <p:nvPr/>
          </p:nvSpPr>
          <p:spPr>
            <a:xfrm>
              <a:off x="5348846" y="4292053"/>
              <a:ext cx="365760" cy="365760"/>
            </a:xfrm>
            <a:prstGeom prst="star5">
              <a:avLst/>
            </a:prstGeom>
            <a:solidFill>
              <a:srgbClr val="00B050"/>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Calibri" panose="020F0502020204030204"/>
                  <a:ea typeface="+mn-ea"/>
                  <a:cs typeface="+mn-cs"/>
                </a:rPr>
                <a:t>L</a:t>
              </a:r>
            </a:p>
          </p:txBody>
        </p:sp>
        <p:sp>
          <p:nvSpPr>
            <p:cNvPr id="28" name="Star: 5 Points 27">
              <a:extLst>
                <a:ext uri="{FF2B5EF4-FFF2-40B4-BE49-F238E27FC236}">
                  <a16:creationId xmlns:a16="http://schemas.microsoft.com/office/drawing/2014/main" id="{7533340E-CD06-4D36-875D-71FF3D129E19}"/>
                </a:ext>
              </a:extLst>
            </p:cNvPr>
            <p:cNvSpPr/>
            <p:nvPr/>
          </p:nvSpPr>
          <p:spPr>
            <a:xfrm>
              <a:off x="6232924" y="4983623"/>
              <a:ext cx="365760" cy="365760"/>
            </a:xfrm>
            <a:prstGeom prst="star5">
              <a:avLst/>
            </a:prstGeom>
            <a:solidFill>
              <a:srgbClr val="00B050"/>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Calibri" panose="020F0502020204030204"/>
                  <a:ea typeface="+mn-ea"/>
                  <a:cs typeface="+mn-cs"/>
                </a:rPr>
                <a:t>L</a:t>
              </a:r>
            </a:p>
          </p:txBody>
        </p:sp>
      </p:grpSp>
      <p:sp>
        <p:nvSpPr>
          <p:cNvPr id="29" name="Star: 5 Points 28">
            <a:extLst>
              <a:ext uri="{FF2B5EF4-FFF2-40B4-BE49-F238E27FC236}">
                <a16:creationId xmlns:a16="http://schemas.microsoft.com/office/drawing/2014/main" id="{5D9B8255-E06C-4C37-B29A-F4AA6F926C26}"/>
              </a:ext>
            </a:extLst>
          </p:cNvPr>
          <p:cNvSpPr/>
          <p:nvPr/>
        </p:nvSpPr>
        <p:spPr>
          <a:xfrm>
            <a:off x="6253732" y="4419093"/>
            <a:ext cx="365760" cy="365760"/>
          </a:xfrm>
          <a:prstGeom prst="star5">
            <a:avLst/>
          </a:prstGeom>
          <a:solidFill>
            <a:srgbClr val="FF0000"/>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Calibri" panose="020F0502020204030204"/>
                <a:ea typeface="+mn-ea"/>
                <a:cs typeface="+mn-cs"/>
              </a:rPr>
              <a:t>R</a:t>
            </a:r>
          </a:p>
        </p:txBody>
      </p:sp>
      <p:sp>
        <p:nvSpPr>
          <p:cNvPr id="30" name="Star: 5 Points 29">
            <a:extLst>
              <a:ext uri="{FF2B5EF4-FFF2-40B4-BE49-F238E27FC236}">
                <a16:creationId xmlns:a16="http://schemas.microsoft.com/office/drawing/2014/main" id="{51D2921F-7DB1-45F4-962F-DBEFAD747C79}"/>
              </a:ext>
            </a:extLst>
          </p:cNvPr>
          <p:cNvSpPr/>
          <p:nvPr/>
        </p:nvSpPr>
        <p:spPr>
          <a:xfrm>
            <a:off x="4435466" y="3370258"/>
            <a:ext cx="365760" cy="365760"/>
          </a:xfrm>
          <a:prstGeom prst="star5">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Calibri" panose="020F0502020204030204"/>
                <a:ea typeface="+mn-ea"/>
                <a:cs typeface="+mn-cs"/>
              </a:rPr>
              <a:t>M</a:t>
            </a:r>
          </a:p>
        </p:txBody>
      </p:sp>
      <p:sp>
        <p:nvSpPr>
          <p:cNvPr id="31" name="Star: 5 Points 30">
            <a:extLst>
              <a:ext uri="{FF2B5EF4-FFF2-40B4-BE49-F238E27FC236}">
                <a16:creationId xmlns:a16="http://schemas.microsoft.com/office/drawing/2014/main" id="{7BB46ACD-0930-40E2-97BA-D65F9B9046B2}"/>
              </a:ext>
            </a:extLst>
          </p:cNvPr>
          <p:cNvSpPr/>
          <p:nvPr/>
        </p:nvSpPr>
        <p:spPr>
          <a:xfrm>
            <a:off x="3501832" y="2570353"/>
            <a:ext cx="359456" cy="365760"/>
          </a:xfrm>
          <a:prstGeom prst="star5">
            <a:avLst/>
          </a:prstGeom>
          <a:solidFill>
            <a:srgbClr val="FF0000"/>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Calibri" panose="020F0502020204030204"/>
                <a:ea typeface="+mn-ea"/>
                <a:cs typeface="+mn-cs"/>
              </a:rPr>
              <a:t>R</a:t>
            </a:r>
          </a:p>
        </p:txBody>
      </p:sp>
    </p:spTree>
    <p:extLst>
      <p:ext uri="{BB962C8B-B14F-4D97-AF65-F5344CB8AC3E}">
        <p14:creationId xmlns:p14="http://schemas.microsoft.com/office/powerpoint/2010/main" val="3853450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826B2-843A-4459-A0C1-B68E7E0911CF}"/>
              </a:ext>
            </a:extLst>
          </p:cNvPr>
          <p:cNvSpPr>
            <a:spLocks noGrp="1"/>
          </p:cNvSpPr>
          <p:nvPr>
            <p:ph type="title"/>
          </p:nvPr>
        </p:nvSpPr>
        <p:spPr/>
        <p:txBody>
          <a:bodyPr/>
          <a:lstStyle/>
          <a:p>
            <a:r>
              <a:rPr lang="en-US" b="1" dirty="0"/>
              <a:t>Applications of Clean Energy</a:t>
            </a:r>
          </a:p>
        </p:txBody>
      </p:sp>
      <p:sp>
        <p:nvSpPr>
          <p:cNvPr id="4" name="Slide Number Placeholder 3">
            <a:extLst>
              <a:ext uri="{FF2B5EF4-FFF2-40B4-BE49-F238E27FC236}">
                <a16:creationId xmlns:a16="http://schemas.microsoft.com/office/drawing/2014/main" id="{6FB14030-4DBB-4528-812B-85C9A89CCAD8}"/>
              </a:ext>
            </a:extLst>
          </p:cNvPr>
          <p:cNvSpPr>
            <a:spLocks noGrp="1"/>
          </p:cNvSpPr>
          <p:nvPr>
            <p:ph type="sldNum" sz="quarter" idx="10"/>
          </p:nvPr>
        </p:nvSpPr>
        <p:spPr/>
        <p:txBody>
          <a:bodyPr/>
          <a:lstStyle/>
          <a:p>
            <a:pPr>
              <a:defRPr/>
            </a:pPr>
            <a:fld id="{8F331A15-4120-4A8C-A2C7-9AF163C07245}" type="slidenum">
              <a:rPr lang="en-US" altLang="en-US" smtClean="0">
                <a:solidFill>
                  <a:prstClr val="black"/>
                </a:solidFill>
              </a:rPr>
              <a:pPr>
                <a:defRPr/>
              </a:pPr>
              <a:t>4</a:t>
            </a:fld>
            <a:endParaRPr lang="en-US" altLang="en-US">
              <a:solidFill>
                <a:prstClr val="black"/>
              </a:solidFill>
            </a:endParaRPr>
          </a:p>
        </p:txBody>
      </p:sp>
      <p:sp>
        <p:nvSpPr>
          <p:cNvPr id="7" name="Content Placeholder 2">
            <a:extLst>
              <a:ext uri="{FF2B5EF4-FFF2-40B4-BE49-F238E27FC236}">
                <a16:creationId xmlns:a16="http://schemas.microsoft.com/office/drawing/2014/main" id="{989EBDAE-6D7E-4E3F-9B29-F5AB973EBB57}"/>
              </a:ext>
            </a:extLst>
          </p:cNvPr>
          <p:cNvSpPr txBox="1">
            <a:spLocks/>
          </p:cNvSpPr>
          <p:nvPr/>
        </p:nvSpPr>
        <p:spPr bwMode="auto">
          <a:xfrm>
            <a:off x="560388" y="1543373"/>
            <a:ext cx="4679085" cy="5016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defTabSz="457200" rtl="0" eaLnBrk="0" fontAlgn="base" hangingPunct="0">
              <a:spcBef>
                <a:spcPct val="0"/>
              </a:spcBef>
              <a:spcAft>
                <a:spcPts val="600"/>
              </a:spcAft>
              <a:buFont typeface="Arial" pitchFamily="34" charset="0"/>
              <a:defRPr kern="1200">
                <a:solidFill>
                  <a:schemeClr val="tx1"/>
                </a:solidFill>
                <a:latin typeface="+mn-lt"/>
                <a:ea typeface="ＭＳ Ｐゴシック" pitchFamily="34" charset="-128"/>
                <a:cs typeface="ＭＳ Ｐゴシック" charset="0"/>
              </a:defRPr>
            </a:lvl1pPr>
            <a:lvl2pPr marL="227013" indent="-225425" algn="l" defTabSz="457200" rtl="0" eaLnBrk="0" fontAlgn="base" hangingPunct="0">
              <a:spcBef>
                <a:spcPct val="0"/>
              </a:spcBef>
              <a:spcAft>
                <a:spcPts val="600"/>
              </a:spcAft>
              <a:buFont typeface="Arial" pitchFamily="34" charset="0"/>
              <a:buChar char="•"/>
              <a:defRPr kern="1200">
                <a:solidFill>
                  <a:schemeClr val="tx1"/>
                </a:solidFill>
                <a:latin typeface="+mn-lt"/>
                <a:ea typeface="ＭＳ Ｐゴシック" pitchFamily="34" charset="-128"/>
                <a:cs typeface="+mn-cs"/>
              </a:defRPr>
            </a:lvl2pPr>
            <a:lvl3pPr marL="455613" indent="-228600" algn="l" defTabSz="457200" rtl="0" eaLnBrk="0" fontAlgn="base" hangingPunct="0">
              <a:spcBef>
                <a:spcPct val="0"/>
              </a:spcBef>
              <a:spcAft>
                <a:spcPts val="600"/>
              </a:spcAft>
              <a:buFont typeface="Lucida Grande" charset="0"/>
              <a:buChar char="–"/>
              <a:defRPr sz="1600" kern="1200">
                <a:solidFill>
                  <a:schemeClr val="tx1"/>
                </a:solidFill>
                <a:latin typeface="+mn-lt"/>
                <a:ea typeface="ＭＳ Ｐゴシック" pitchFamily="34" charset="-128"/>
                <a:cs typeface="+mn-cs"/>
              </a:defRPr>
            </a:lvl3pPr>
            <a:lvl4pPr marL="627063" indent="-166688" algn="l" defTabSz="457200" rtl="0" eaLnBrk="0" fontAlgn="base" hangingPunct="0">
              <a:spcBef>
                <a:spcPct val="0"/>
              </a:spcBef>
              <a:spcAft>
                <a:spcPts val="600"/>
              </a:spcAft>
              <a:buFont typeface="Arial" pitchFamily="34" charset="0"/>
              <a:buChar char="•"/>
              <a:defRPr sz="1400" kern="1200">
                <a:solidFill>
                  <a:schemeClr val="tx1"/>
                </a:solidFill>
                <a:latin typeface="+mn-lt"/>
                <a:ea typeface="ＭＳ Ｐゴシック" pitchFamily="34" charset="-128"/>
                <a:cs typeface="+mn-cs"/>
              </a:defRPr>
            </a:lvl4pPr>
            <a:lvl5pPr marL="796925" indent="-169863" algn="l" defTabSz="457200" rtl="0" eaLnBrk="0" fontAlgn="base" hangingPunct="0">
              <a:spcBef>
                <a:spcPct val="0"/>
              </a:spcBef>
              <a:spcAft>
                <a:spcPts val="600"/>
              </a:spcAft>
              <a:buFont typeface="Lucida Grande" charset="0"/>
              <a:buChar char="–"/>
              <a:defRPr sz="1200" kern="1200">
                <a:solidFill>
                  <a:schemeClr val="tx1"/>
                </a:solidFill>
                <a:latin typeface="+mn-lt"/>
                <a:ea typeface="ＭＳ Ｐゴシック"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indent="-285750">
              <a:lnSpc>
                <a:spcPct val="80000"/>
              </a:lnSpc>
              <a:spcBef>
                <a:spcPts val="600"/>
              </a:spcBef>
              <a:buFont typeface="Arial"/>
              <a:buChar char="•"/>
            </a:pPr>
            <a:r>
              <a:rPr lang="en-US" dirty="0"/>
              <a:t>Heating and cooling systems</a:t>
            </a:r>
          </a:p>
          <a:p>
            <a:pPr marL="285750" indent="-285750">
              <a:lnSpc>
                <a:spcPct val="80000"/>
              </a:lnSpc>
              <a:spcBef>
                <a:spcPts val="600"/>
              </a:spcBef>
              <a:buFont typeface="Arial" pitchFamily="34" charset="0"/>
              <a:buChar char="•"/>
            </a:pPr>
            <a:r>
              <a:rPr lang="en-US" dirty="0"/>
              <a:t>Hot water systems</a:t>
            </a:r>
          </a:p>
          <a:p>
            <a:pPr marL="285750" indent="-285750">
              <a:lnSpc>
                <a:spcPct val="80000"/>
              </a:lnSpc>
              <a:spcBef>
                <a:spcPts val="600"/>
              </a:spcBef>
              <a:buFont typeface="Arial" pitchFamily="34" charset="0"/>
              <a:buChar char="•"/>
            </a:pPr>
            <a:r>
              <a:rPr lang="en-US" dirty="0"/>
              <a:t>Building envelope </a:t>
            </a:r>
          </a:p>
          <a:p>
            <a:pPr marL="285750" indent="-285750">
              <a:lnSpc>
                <a:spcPct val="80000"/>
              </a:lnSpc>
              <a:spcBef>
                <a:spcPts val="600"/>
              </a:spcBef>
              <a:buFont typeface="Arial" pitchFamily="34" charset="0"/>
              <a:buChar char="•"/>
            </a:pPr>
            <a:r>
              <a:rPr lang="en-US" dirty="0"/>
              <a:t>Lighting and appliances</a:t>
            </a:r>
          </a:p>
          <a:p>
            <a:pPr marL="285750" indent="-285750">
              <a:lnSpc>
                <a:spcPct val="80000"/>
              </a:lnSpc>
              <a:spcBef>
                <a:spcPts val="600"/>
              </a:spcBef>
              <a:buFont typeface="Arial" pitchFamily="34" charset="0"/>
              <a:buChar char="•"/>
            </a:pPr>
            <a:r>
              <a:rPr lang="en-US" dirty="0"/>
              <a:t>Water efficiency</a:t>
            </a:r>
          </a:p>
          <a:p>
            <a:pPr marL="285750" indent="-285750">
              <a:lnSpc>
                <a:spcPct val="80000"/>
              </a:lnSpc>
              <a:spcBef>
                <a:spcPts val="600"/>
              </a:spcBef>
              <a:buFont typeface="Arial" pitchFamily="34" charset="0"/>
              <a:buChar char="•"/>
            </a:pPr>
            <a:r>
              <a:rPr lang="en-US" dirty="0"/>
              <a:t>Renewable energy systems (solar PV, </a:t>
            </a:r>
          </a:p>
          <a:p>
            <a:pPr>
              <a:lnSpc>
                <a:spcPct val="80000"/>
              </a:lnSpc>
              <a:spcBef>
                <a:spcPts val="600"/>
              </a:spcBef>
            </a:pPr>
            <a:r>
              <a:rPr lang="en-US" dirty="0"/>
              <a:t>    solar thermal and others)</a:t>
            </a:r>
          </a:p>
          <a:p>
            <a:pPr marL="285750" indent="-285750">
              <a:lnSpc>
                <a:spcPct val="80000"/>
              </a:lnSpc>
              <a:spcBef>
                <a:spcPts val="600"/>
              </a:spcBef>
              <a:buFont typeface="Arial" pitchFamily="34" charset="0"/>
              <a:buChar char="•"/>
            </a:pPr>
            <a:r>
              <a:rPr lang="en-US" dirty="0"/>
              <a:t>Conversion from oil or electric to gas</a:t>
            </a:r>
          </a:p>
          <a:p>
            <a:pPr marL="285750" indent="-285750">
              <a:lnSpc>
                <a:spcPct val="80000"/>
              </a:lnSpc>
              <a:spcBef>
                <a:spcPts val="600"/>
              </a:spcBef>
              <a:buFont typeface="Arial" pitchFamily="34" charset="0"/>
              <a:buChar char="•"/>
            </a:pPr>
            <a:r>
              <a:rPr lang="en-US" dirty="0"/>
              <a:t>Qualified health and safety measures</a:t>
            </a:r>
          </a:p>
        </p:txBody>
      </p:sp>
      <p:pic>
        <p:nvPicPr>
          <p:cNvPr id="8" name="Picture 4">
            <a:extLst>
              <a:ext uri="{FF2B5EF4-FFF2-40B4-BE49-F238E27FC236}">
                <a16:creationId xmlns:a16="http://schemas.microsoft.com/office/drawing/2014/main" id="{88FF8B39-C15E-4F73-B905-F33C96CC04E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468786" y="1524000"/>
            <a:ext cx="2793962" cy="1584495"/>
          </a:xfrm>
          <a:prstGeom prst="foldedCorner">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5">
            <a:extLst>
              <a:ext uri="{FF2B5EF4-FFF2-40B4-BE49-F238E27FC236}">
                <a16:creationId xmlns:a16="http://schemas.microsoft.com/office/drawing/2014/main" id="{33965CD7-999A-4669-9CD3-B1D878192CED}"/>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5468786" y="3216105"/>
            <a:ext cx="2793962" cy="1584495"/>
          </a:xfrm>
          <a:prstGeom prst="foldedCorner">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9">
            <a:extLst>
              <a:ext uri="{FF2B5EF4-FFF2-40B4-BE49-F238E27FC236}">
                <a16:creationId xmlns:a16="http://schemas.microsoft.com/office/drawing/2014/main" id="{F4E2FA97-1869-4131-B56D-03D8768CCFC5}"/>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5468788" y="4885421"/>
            <a:ext cx="2793960" cy="1591579"/>
          </a:xfrm>
          <a:prstGeom prst="foldedCorner">
            <a:avLst>
              <a:gd name="adj" fmla="val 13629"/>
            </a:avLst>
          </a:prstGeom>
        </p:spPr>
      </p:pic>
    </p:spTree>
    <p:extLst>
      <p:ext uri="{BB962C8B-B14F-4D97-AF65-F5344CB8AC3E}">
        <p14:creationId xmlns:p14="http://schemas.microsoft.com/office/powerpoint/2010/main" val="3549845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FC703C0-4EBE-4DC1-B1C6-F340D64AF8CD}"/>
              </a:ext>
            </a:extLst>
          </p:cNvPr>
          <p:cNvSpPr>
            <a:spLocks noGrp="1"/>
          </p:cNvSpPr>
          <p:nvPr>
            <p:ph type="title"/>
          </p:nvPr>
        </p:nvSpPr>
        <p:spPr>
          <a:xfrm>
            <a:off x="560451" y="2419209"/>
            <a:ext cx="6663644" cy="2457591"/>
          </a:xfrm>
        </p:spPr>
        <p:txBody>
          <a:bodyPr/>
          <a:lstStyle/>
          <a:p>
            <a:r>
              <a:rPr lang="en-US" sz="3600" b="1" dirty="0">
                <a:solidFill>
                  <a:schemeClr val="accent1"/>
                </a:solidFill>
              </a:rPr>
              <a:t>LIME Loan</a:t>
            </a:r>
            <a:br>
              <a:rPr lang="en-US" sz="3600" b="1" dirty="0">
                <a:solidFill>
                  <a:schemeClr val="accent1"/>
                </a:solidFill>
              </a:rPr>
            </a:br>
            <a:r>
              <a:rPr lang="en-US" sz="3600" b="1" dirty="0">
                <a:solidFill>
                  <a:schemeClr val="accent1"/>
                </a:solidFill>
              </a:rPr>
              <a:t>Health &amp; Safety Loan</a:t>
            </a:r>
            <a:br>
              <a:rPr lang="en-US" sz="3600" b="1" dirty="0">
                <a:solidFill>
                  <a:schemeClr val="accent1"/>
                </a:solidFill>
              </a:rPr>
            </a:br>
            <a:r>
              <a:rPr lang="en-US" sz="3600" b="1" dirty="0">
                <a:solidFill>
                  <a:schemeClr val="accent1"/>
                </a:solidFill>
              </a:rPr>
              <a:t>Solar Solutions </a:t>
            </a:r>
            <a:br>
              <a:rPr lang="en-US" sz="3600" b="1" dirty="0">
                <a:solidFill>
                  <a:schemeClr val="accent1"/>
                </a:solidFill>
              </a:rPr>
            </a:br>
            <a:r>
              <a:rPr lang="en-US" sz="3600" b="1" dirty="0">
                <a:solidFill>
                  <a:schemeClr val="accent1"/>
                </a:solidFill>
              </a:rPr>
              <a:t>Pre-Development Loan</a:t>
            </a:r>
            <a:br>
              <a:rPr lang="en-US" sz="3600" b="1" dirty="0">
                <a:solidFill>
                  <a:schemeClr val="accent1"/>
                </a:solidFill>
              </a:rPr>
            </a:br>
            <a:endParaRPr lang="en-US" sz="3600" b="1" dirty="0">
              <a:solidFill>
                <a:srgbClr val="00B050"/>
              </a:solidFill>
            </a:endParaRPr>
          </a:p>
        </p:txBody>
      </p:sp>
    </p:spTree>
    <p:extLst>
      <p:ext uri="{BB962C8B-B14F-4D97-AF65-F5344CB8AC3E}">
        <p14:creationId xmlns:p14="http://schemas.microsoft.com/office/powerpoint/2010/main" val="25507948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1645C-8810-4622-83A7-30D190CB55F8}"/>
              </a:ext>
            </a:extLst>
          </p:cNvPr>
          <p:cNvSpPr>
            <a:spLocks noGrp="1"/>
          </p:cNvSpPr>
          <p:nvPr>
            <p:ph type="title"/>
          </p:nvPr>
        </p:nvSpPr>
        <p:spPr/>
        <p:txBody>
          <a:bodyPr/>
          <a:lstStyle/>
          <a:p>
            <a:r>
              <a:rPr lang="en-US" b="1" dirty="0"/>
              <a:t>Term Loan Program</a:t>
            </a:r>
            <a:br>
              <a:rPr lang="en-US" dirty="0"/>
            </a:br>
            <a:r>
              <a:rPr lang="en-US" sz="2400" dirty="0"/>
              <a:t>Loans Improving Multifamily Efficiency</a:t>
            </a:r>
            <a:endParaRPr lang="en-US" dirty="0"/>
          </a:p>
        </p:txBody>
      </p:sp>
      <p:sp>
        <p:nvSpPr>
          <p:cNvPr id="5" name="Slide Number Placeholder 4">
            <a:extLst>
              <a:ext uri="{FF2B5EF4-FFF2-40B4-BE49-F238E27FC236}">
                <a16:creationId xmlns:a16="http://schemas.microsoft.com/office/drawing/2014/main" id="{807FDBF6-218E-4E6F-9655-5FC4D9E256AA}"/>
              </a:ext>
            </a:extLst>
          </p:cNvPr>
          <p:cNvSpPr>
            <a:spLocks noGrp="1"/>
          </p:cNvSpPr>
          <p:nvPr>
            <p:ph type="sldNum" sz="quarter" idx="12"/>
          </p:nvPr>
        </p:nvSpPr>
        <p:spPr>
          <a:xfrm>
            <a:off x="560450" y="6356358"/>
            <a:ext cx="2133600" cy="365125"/>
          </a:xfrm>
          <a:prstGeom prst="rect">
            <a:avLst/>
          </a:prstGeom>
        </p:spPr>
        <p:txBody>
          <a:bodyPr vert="horz" lIns="0" tIns="0" rIns="0" bIns="0" rtlCol="0" anchor="ctr">
            <a:noAutofit/>
          </a:bodyPr>
          <a:lstStyle>
            <a:defPPr>
              <a:defRPr lang="en-US"/>
            </a:defPPr>
            <a:lvl1pPr marL="0" algn="l"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A4E9724-46C2-4DBD-9A7E-526720DC8474}" type="slidenum">
              <a:rPr lang="en-US" smtClean="0">
                <a:solidFill>
                  <a:prstClr val="black"/>
                </a:solidFill>
              </a:rPr>
              <a:pPr/>
              <a:t>6</a:t>
            </a:fld>
            <a:endParaRPr lang="en-US" dirty="0">
              <a:solidFill>
                <a:prstClr val="black"/>
              </a:solidFill>
            </a:endParaRPr>
          </a:p>
        </p:txBody>
      </p:sp>
      <p:sp>
        <p:nvSpPr>
          <p:cNvPr id="7" name="Rectangle 1">
            <a:extLst>
              <a:ext uri="{FF2B5EF4-FFF2-40B4-BE49-F238E27FC236}">
                <a16:creationId xmlns:a16="http://schemas.microsoft.com/office/drawing/2014/main" id="{F6897660-C8AD-48FF-856A-82E8DFD24A13}"/>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333333"/>
                </a:solidFill>
                <a:effectLst/>
                <a:latin typeface="Open Sans"/>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4" name="Picture 3">
            <a:extLst>
              <a:ext uri="{FF2B5EF4-FFF2-40B4-BE49-F238E27FC236}">
                <a16:creationId xmlns:a16="http://schemas.microsoft.com/office/drawing/2014/main" id="{6DBBFB25-E109-463C-A5DF-47DE61FFB576}"/>
              </a:ext>
            </a:extLst>
          </p:cNvPr>
          <p:cNvPicPr>
            <a:picLocks noChangeAspect="1"/>
          </p:cNvPicPr>
          <p:nvPr/>
        </p:nvPicPr>
        <p:blipFill>
          <a:blip r:embed="rId3"/>
          <a:stretch>
            <a:fillRect/>
          </a:stretch>
        </p:blipFill>
        <p:spPr>
          <a:xfrm>
            <a:off x="6370638" y="6102290"/>
            <a:ext cx="2578875" cy="683200"/>
          </a:xfrm>
          <a:prstGeom prst="rect">
            <a:avLst/>
          </a:prstGeom>
        </p:spPr>
      </p:pic>
      <p:pic>
        <p:nvPicPr>
          <p:cNvPr id="8" name="Picture 7">
            <a:extLst>
              <a:ext uri="{FF2B5EF4-FFF2-40B4-BE49-F238E27FC236}">
                <a16:creationId xmlns:a16="http://schemas.microsoft.com/office/drawing/2014/main" id="{F2EA390D-CAFA-406B-A779-63E4897FB33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43265" y="1671260"/>
            <a:ext cx="8100931" cy="1418339"/>
          </a:xfrm>
          <a:prstGeom prst="foldedCorner">
            <a:avLst/>
          </a:prstGeom>
        </p:spPr>
      </p:pic>
      <p:sp>
        <p:nvSpPr>
          <p:cNvPr id="9" name="TextBox 18">
            <a:extLst>
              <a:ext uri="{FF2B5EF4-FFF2-40B4-BE49-F238E27FC236}">
                <a16:creationId xmlns:a16="http://schemas.microsoft.com/office/drawing/2014/main" id="{FD111066-71BC-4CF8-AB94-3AA31E53659A}"/>
              </a:ext>
            </a:extLst>
          </p:cNvPr>
          <p:cNvSpPr txBox="1"/>
          <p:nvPr/>
        </p:nvSpPr>
        <p:spPr>
          <a:xfrm>
            <a:off x="912214" y="1825042"/>
            <a:ext cx="2309306" cy="957955"/>
          </a:xfrm>
          <a:prstGeom prst="rect">
            <a:avLst/>
          </a:prstGeom>
          <a:noFill/>
        </p:spPr>
        <p:txBody>
          <a:bodyPr wrap="square" lIns="0" tIns="0" rIns="0" bIns="0"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397" marR="0" lvl="0" indent="-127397"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a:ea typeface="+mn-ea"/>
                <a:cs typeface="+mn-cs"/>
              </a:rPr>
              <a:t>Loans Improving</a:t>
            </a:r>
          </a:p>
          <a:p>
            <a:pPr marL="127397" marR="0" lvl="0" indent="-127397"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a:ea typeface="+mn-ea"/>
                <a:cs typeface="+mn-cs"/>
              </a:rPr>
              <a:t>Multifamily</a:t>
            </a:r>
          </a:p>
          <a:p>
            <a:pPr marL="127397" marR="0" lvl="0" indent="-127397"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a:ea typeface="+mn-ea"/>
                <a:cs typeface="+mn-cs"/>
              </a:rPr>
              <a:t>Efficiency (LIME)</a:t>
            </a:r>
          </a:p>
          <a:p>
            <a:pPr marL="127397" marR="0" lvl="0" indent="-127397" algn="l" defTabSz="914400" rtl="0" eaLnBrk="1" fontAlgn="auto" latinLnBrk="0" hangingPunct="1">
              <a:lnSpc>
                <a:spcPct val="100000"/>
              </a:lnSpc>
              <a:spcBef>
                <a:spcPts val="0"/>
              </a:spcBef>
              <a:spcAft>
                <a:spcPts val="0"/>
              </a:spcAft>
              <a:buClrTx/>
              <a:buSzTx/>
              <a:buFontTx/>
              <a:buNone/>
              <a:tabLst/>
              <a:defRPr/>
            </a:pPr>
            <a:endParaRPr kumimoji="0" lang="en-US" sz="825" b="1" i="0" u="none" strike="noStrike" kern="1200" cap="none" spc="0" normalizeH="0" baseline="0" noProof="0" dirty="0">
              <a:ln>
                <a:noFill/>
              </a:ln>
              <a:solidFill>
                <a:srgbClr val="FFFFFF"/>
              </a:solidFill>
              <a:effectLst/>
              <a:uLnTx/>
              <a:uFillTx/>
              <a:latin typeface="Arial"/>
              <a:ea typeface="+mn-ea"/>
              <a:cs typeface="+mn-cs"/>
            </a:endParaRPr>
          </a:p>
        </p:txBody>
      </p:sp>
      <p:sp>
        <p:nvSpPr>
          <p:cNvPr id="11" name="TextBox 10">
            <a:extLst>
              <a:ext uri="{FF2B5EF4-FFF2-40B4-BE49-F238E27FC236}">
                <a16:creationId xmlns:a16="http://schemas.microsoft.com/office/drawing/2014/main" id="{FF090297-D03D-4C6A-9713-711D18B3D104}"/>
              </a:ext>
            </a:extLst>
          </p:cNvPr>
          <p:cNvSpPr txBox="1"/>
          <p:nvPr/>
        </p:nvSpPr>
        <p:spPr>
          <a:xfrm>
            <a:off x="4253269" y="1825042"/>
            <a:ext cx="2309306" cy="1215717"/>
          </a:xfrm>
          <a:prstGeom prst="rect">
            <a:avLst/>
          </a:prstGeom>
          <a:noFill/>
        </p:spPr>
        <p:txBody>
          <a:bodyPr wrap="square" lIns="0" tIns="0" rIns="0" bIns="0" rtlCol="0">
            <a:sp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a:ea typeface="+mn-ea"/>
                <a:cs typeface="+mn-cs"/>
              </a:rPr>
              <a:t>All MFH</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a:ea typeface="+mn-ea"/>
                <a:cs typeface="+mn-cs"/>
              </a:rPr>
              <a:t>6.00 - 6.99%</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a:ea typeface="+mn-ea"/>
                <a:cs typeface="+mn-cs"/>
              </a:rPr>
              <a:t>5-20 years</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a:ea typeface="+mn-ea"/>
                <a:cs typeface="+mn-cs"/>
              </a:rPr>
              <a:t>EE:  1.3x ESCR</a:t>
            </a:r>
          </a:p>
          <a:p>
            <a:pPr marL="0" marR="0" lvl="0" indent="0" algn="l" defTabSz="914400" rtl="0" eaLnBrk="1" fontAlgn="t" latinLnBrk="0" hangingPunct="1">
              <a:lnSpc>
                <a:spcPct val="100000"/>
              </a:lnSpc>
              <a:spcBef>
                <a:spcPts val="0"/>
              </a:spcBef>
              <a:spcAft>
                <a:spcPts val="0"/>
              </a:spcAft>
              <a:buClrTx/>
              <a:buSzTx/>
              <a:buFontTx/>
              <a:buNone/>
              <a:tabLst/>
              <a:defRPr/>
            </a:pPr>
            <a:r>
              <a:rPr lang="en-US" sz="1400" dirty="0">
                <a:solidFill>
                  <a:srgbClr val="FFFFFF"/>
                </a:solidFill>
                <a:latin typeface="Arial"/>
              </a:rPr>
              <a:t>RE:  1.1x ESCR</a:t>
            </a:r>
            <a:endParaRPr kumimoji="0" lang="en-US" sz="1200" b="0" i="0" u="none" strike="noStrike" kern="1200" cap="none" spc="0" normalizeH="0" baseline="0" noProof="0" dirty="0">
              <a:ln>
                <a:noFill/>
              </a:ln>
              <a:solidFill>
                <a:srgbClr val="FFFFFF"/>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FFFFFF"/>
              </a:solidFill>
              <a:effectLst/>
              <a:uLnTx/>
              <a:uFillTx/>
              <a:latin typeface="Arial"/>
              <a:ea typeface="+mn-ea"/>
              <a:cs typeface="+mn-cs"/>
            </a:endParaRPr>
          </a:p>
        </p:txBody>
      </p:sp>
      <p:sp>
        <p:nvSpPr>
          <p:cNvPr id="12" name="TextBox 11">
            <a:extLst>
              <a:ext uri="{FF2B5EF4-FFF2-40B4-BE49-F238E27FC236}">
                <a16:creationId xmlns:a16="http://schemas.microsoft.com/office/drawing/2014/main" id="{CCC7FD65-6B07-4E8E-83E3-FC265D9110DD}"/>
              </a:ext>
            </a:extLst>
          </p:cNvPr>
          <p:cNvSpPr txBox="1"/>
          <p:nvPr/>
        </p:nvSpPr>
        <p:spPr>
          <a:xfrm>
            <a:off x="3359895" y="1825042"/>
            <a:ext cx="784221" cy="861774"/>
          </a:xfrm>
          <a:prstGeom prst="rect">
            <a:avLst/>
          </a:prstGeom>
          <a:noFill/>
        </p:spPr>
        <p:txBody>
          <a:bodyPr wrap="square" lIns="0" tIns="0" rIns="0" bIns="0" rtlCol="0">
            <a:sp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a:ea typeface="+mn-ea"/>
                <a:cs typeface="+mn-cs"/>
              </a:rPr>
              <a:t>Type</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a:ea typeface="+mn-ea"/>
                <a:cs typeface="+mn-cs"/>
              </a:rPr>
              <a:t>Rate</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a:ea typeface="+mn-ea"/>
                <a:cs typeface="+mn-cs"/>
              </a:rPr>
              <a:t>Term</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a:ea typeface="+mn-ea"/>
                <a:cs typeface="+mn-cs"/>
              </a:rPr>
              <a:t>Criteria</a:t>
            </a:r>
          </a:p>
        </p:txBody>
      </p:sp>
      <p:sp>
        <p:nvSpPr>
          <p:cNvPr id="13" name="TextBox 12">
            <a:extLst>
              <a:ext uri="{FF2B5EF4-FFF2-40B4-BE49-F238E27FC236}">
                <a16:creationId xmlns:a16="http://schemas.microsoft.com/office/drawing/2014/main" id="{8FF7965F-7353-40DC-8DD4-3719799C38F5}"/>
              </a:ext>
            </a:extLst>
          </p:cNvPr>
          <p:cNvSpPr txBox="1"/>
          <p:nvPr/>
        </p:nvSpPr>
        <p:spPr>
          <a:xfrm>
            <a:off x="583248" y="3439895"/>
            <a:ext cx="3683952" cy="3000821"/>
          </a:xfrm>
          <a:prstGeom prst="rect">
            <a:avLst/>
          </a:prstGeom>
          <a:noFill/>
        </p:spPr>
        <p:txBody>
          <a:bodyPr wrap="square" lIns="0" tIns="0" rIns="0" bIns="0" rtlCol="0">
            <a:spAutoFit/>
          </a:bodyPr>
          <a:lstStyle/>
          <a:p>
            <a:r>
              <a:rPr lang="en-US" sz="2400" dirty="0"/>
              <a:t>Eligible costs:</a:t>
            </a:r>
          </a:p>
          <a:p>
            <a:pPr marL="285750" lvl="2" indent="-285750">
              <a:spcBef>
                <a:spcPts val="600"/>
              </a:spcBef>
              <a:buFont typeface="Arial" panose="020B0604020202020204" pitchFamily="34" charset="0"/>
              <a:buChar char="•"/>
            </a:pPr>
            <a:r>
              <a:rPr lang="en-US" sz="2000" dirty="0"/>
              <a:t>Implementation of energy efficiency and renewable energy improvements</a:t>
            </a:r>
          </a:p>
          <a:p>
            <a:pPr marL="285750" lvl="2" indent="-285750">
              <a:spcBef>
                <a:spcPts val="600"/>
              </a:spcBef>
              <a:buFont typeface="Arial" panose="020B0604020202020204" pitchFamily="34" charset="0"/>
              <a:buChar char="•"/>
            </a:pPr>
            <a:r>
              <a:rPr lang="en-US" sz="2000" dirty="0"/>
              <a:t>Up to 25% of loan proceeds may be used for non-energy efficiency improvements (structural, health/safety, etc.)</a:t>
            </a:r>
          </a:p>
          <a:p>
            <a:pPr marL="285750" lvl="2" indent="-285750">
              <a:spcBef>
                <a:spcPts val="600"/>
              </a:spcBef>
              <a:buFont typeface="Arial" panose="020B0604020202020204" pitchFamily="34" charset="0"/>
              <a:buChar char="•"/>
            </a:pPr>
            <a:endParaRPr lang="en-US" sz="1600" dirty="0"/>
          </a:p>
        </p:txBody>
      </p:sp>
      <p:sp>
        <p:nvSpPr>
          <p:cNvPr id="14" name="TextBox 13">
            <a:extLst>
              <a:ext uri="{FF2B5EF4-FFF2-40B4-BE49-F238E27FC236}">
                <a16:creationId xmlns:a16="http://schemas.microsoft.com/office/drawing/2014/main" id="{B978CEE5-575D-45C0-AD8A-09E25C095AC8}"/>
              </a:ext>
            </a:extLst>
          </p:cNvPr>
          <p:cNvSpPr txBox="1"/>
          <p:nvPr/>
        </p:nvSpPr>
        <p:spPr>
          <a:xfrm>
            <a:off x="4800600" y="3495101"/>
            <a:ext cx="3850754" cy="2677656"/>
          </a:xfrm>
          <a:prstGeom prst="rect">
            <a:avLst/>
          </a:prstGeom>
          <a:noFill/>
        </p:spPr>
        <p:txBody>
          <a:bodyPr wrap="square" lIns="0" tIns="0" rIns="0" bIns="0" rtlCol="0">
            <a:spAutoFit/>
          </a:bodyPr>
          <a:lstStyle/>
          <a:p>
            <a:r>
              <a:rPr lang="en-US" sz="2400" dirty="0"/>
              <a:t>Possible Uses:</a:t>
            </a:r>
          </a:p>
          <a:p>
            <a:pPr marL="285750" indent="-285750">
              <a:spcBef>
                <a:spcPts val="600"/>
              </a:spcBef>
              <a:buFont typeface="Arial" panose="020B0604020202020204" pitchFamily="34" charset="0"/>
              <a:buChar char="•"/>
            </a:pPr>
            <a:r>
              <a:rPr lang="en-US" sz="2000" dirty="0"/>
              <a:t>Mid-cycle properties - to help fund improvements if unable to take on mortgage debt</a:t>
            </a:r>
          </a:p>
          <a:p>
            <a:pPr marL="285750" indent="-285750">
              <a:spcBef>
                <a:spcPts val="600"/>
              </a:spcBef>
              <a:buFont typeface="Arial" panose="020B0604020202020204" pitchFamily="34" charset="0"/>
              <a:buChar char="•"/>
            </a:pPr>
            <a:r>
              <a:rPr lang="en-US" sz="2000" dirty="0"/>
              <a:t>Fund gap between utility incentives and project costs; can often fund additional capital improvements.</a:t>
            </a:r>
          </a:p>
        </p:txBody>
      </p:sp>
    </p:spTree>
    <p:extLst>
      <p:ext uri="{BB962C8B-B14F-4D97-AF65-F5344CB8AC3E}">
        <p14:creationId xmlns:p14="http://schemas.microsoft.com/office/powerpoint/2010/main" val="3955844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nvGraphicFramePr>
        <p:xfrm>
          <a:off x="4045528" y="1594634"/>
          <a:ext cx="5024806" cy="3757863"/>
        </p:xfrm>
        <a:graphic>
          <a:graphicData uri="http://schemas.openxmlformats.org/drawingml/2006/table">
            <a:tbl>
              <a:tblPr firstRow="1" bandRow="1">
                <a:tableStyleId>{21E4AEA4-8DFA-4A89-87EB-49C32662AFE0}</a:tableStyleId>
              </a:tblPr>
              <a:tblGrid>
                <a:gridCol w="2377198">
                  <a:extLst>
                    <a:ext uri="{9D8B030D-6E8A-4147-A177-3AD203B41FA5}">
                      <a16:colId xmlns:a16="http://schemas.microsoft.com/office/drawing/2014/main" val="20000"/>
                    </a:ext>
                  </a:extLst>
                </a:gridCol>
                <a:gridCol w="2647608">
                  <a:extLst>
                    <a:ext uri="{9D8B030D-6E8A-4147-A177-3AD203B41FA5}">
                      <a16:colId xmlns:a16="http://schemas.microsoft.com/office/drawing/2014/main" val="20001"/>
                    </a:ext>
                  </a:extLst>
                </a:gridCol>
              </a:tblGrid>
              <a:tr h="370840">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000"/>
                  </a:ext>
                </a:extLst>
              </a:tr>
              <a:tr h="661324">
                <a:tc>
                  <a:txBody>
                    <a:bodyPr/>
                    <a:lstStyle/>
                    <a:p>
                      <a:r>
                        <a:rPr lang="en-US" sz="1600" b="1" dirty="0"/>
                        <a:t>Description:</a:t>
                      </a:r>
                    </a:p>
                  </a:txBody>
                  <a:tcPr/>
                </a:tc>
                <a:tc>
                  <a:txBody>
                    <a:bodyPr/>
                    <a:lstStyle/>
                    <a:p>
                      <a:r>
                        <a:rPr lang="en-US" sz="1600" b="1" dirty="0"/>
                        <a:t>Lighting, boilers, roof</a:t>
                      </a:r>
                      <a:r>
                        <a:rPr lang="en-US" sz="1600" b="1" baseline="0" dirty="0"/>
                        <a:t> replacement, insulation</a:t>
                      </a:r>
                      <a:endParaRPr lang="en-US" sz="1600" b="1" dirty="0"/>
                    </a:p>
                  </a:txBody>
                  <a:tcPr/>
                </a:tc>
                <a:extLst>
                  <a:ext uri="{0D108BD9-81ED-4DB2-BD59-A6C34878D82A}">
                    <a16:rowId xmlns:a16="http://schemas.microsoft.com/office/drawing/2014/main" val="10001"/>
                  </a:ext>
                </a:extLst>
              </a:tr>
              <a:tr h="914400">
                <a:tc>
                  <a:txBody>
                    <a:bodyPr/>
                    <a:lstStyle/>
                    <a:p>
                      <a:r>
                        <a:rPr lang="en-US" sz="1600" b="1" dirty="0"/>
                        <a:t>Total Project Costs:</a:t>
                      </a:r>
                    </a:p>
                    <a:p>
                      <a:r>
                        <a:rPr lang="en-US" sz="1600" b="1" dirty="0"/>
                        <a:t>Utility Incentives: Financed:</a:t>
                      </a:r>
                    </a:p>
                  </a:txBody>
                  <a:tcPr/>
                </a:tc>
                <a:tc>
                  <a:txBody>
                    <a:bodyPr/>
                    <a:lstStyle/>
                    <a:p>
                      <a:r>
                        <a:rPr lang="en-US" sz="1600" b="1" dirty="0"/>
                        <a:t>$654,000</a:t>
                      </a:r>
                    </a:p>
                    <a:p>
                      <a:r>
                        <a:rPr lang="en-US" sz="1600" b="1" u="sng" dirty="0"/>
                        <a:t>  $34,000</a:t>
                      </a:r>
                    </a:p>
                    <a:p>
                      <a:r>
                        <a:rPr lang="en-US" sz="1600" b="1" dirty="0"/>
                        <a:t>$620,000</a:t>
                      </a:r>
                    </a:p>
                  </a:txBody>
                  <a:tcPr/>
                </a:tc>
                <a:extLst>
                  <a:ext uri="{0D108BD9-81ED-4DB2-BD59-A6C34878D82A}">
                    <a16:rowId xmlns:a16="http://schemas.microsoft.com/office/drawing/2014/main" val="10002"/>
                  </a:ext>
                </a:extLst>
              </a:tr>
              <a:tr h="640080">
                <a:tc>
                  <a:txBody>
                    <a:bodyPr/>
                    <a:lstStyle/>
                    <a:p>
                      <a:r>
                        <a:rPr lang="en-US" sz="1600" b="1" dirty="0"/>
                        <a:t>Est Annual Savings: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600" b="1" dirty="0"/>
                        <a:t>Annual Debt Service:</a:t>
                      </a:r>
                    </a:p>
                  </a:txBody>
                  <a:tcPr/>
                </a:tc>
                <a:tc>
                  <a:txBody>
                    <a:bodyPr/>
                    <a:lstStyle/>
                    <a:p>
                      <a:r>
                        <a:rPr lang="en-US" sz="1600" b="1" dirty="0"/>
                        <a:t>$79,000</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600" b="1" dirty="0"/>
                        <a:t>$53,000, 1.48 DSCR</a:t>
                      </a:r>
                    </a:p>
                  </a:txBody>
                  <a:tcPr/>
                </a:tc>
                <a:extLst>
                  <a:ext uri="{0D108BD9-81ED-4DB2-BD59-A6C34878D82A}">
                    <a16:rowId xmlns:a16="http://schemas.microsoft.com/office/drawing/2014/main" val="10003"/>
                  </a:ext>
                </a:extLst>
              </a:tr>
              <a:tr h="42953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b="1" dirty="0"/>
                        <a:t>Est Free Cash Flow:</a:t>
                      </a:r>
                    </a:p>
                  </a:txBody>
                  <a:tcPr>
                    <a:solidFill>
                      <a:srgbClr val="FFFF00"/>
                    </a:solidFill>
                  </a:tcPr>
                </a:tc>
                <a:tc>
                  <a:txBody>
                    <a:bodyPr/>
                    <a:lstStyle/>
                    <a:p>
                      <a:r>
                        <a:rPr lang="en-US" sz="1800" b="1" dirty="0"/>
                        <a:t>$26,000</a:t>
                      </a:r>
                    </a:p>
                  </a:txBody>
                  <a:tcPr>
                    <a:solidFill>
                      <a:srgbClr val="FFFF00"/>
                    </a:solidFill>
                  </a:tcPr>
                </a:tc>
                <a:extLst>
                  <a:ext uri="{0D108BD9-81ED-4DB2-BD59-A6C34878D82A}">
                    <a16:rowId xmlns:a16="http://schemas.microsoft.com/office/drawing/2014/main" val="88188792"/>
                  </a:ext>
                </a:extLst>
              </a:tr>
              <a:tr h="370840">
                <a:tc>
                  <a:txBody>
                    <a:bodyPr/>
                    <a:lstStyle/>
                    <a:p>
                      <a:r>
                        <a:rPr lang="en-US" sz="1600" b="1" dirty="0"/>
                        <a:t>Financing</a:t>
                      </a:r>
                      <a:r>
                        <a:rPr lang="en-US" sz="1600" b="1" baseline="0" dirty="0"/>
                        <a:t> Terms:</a:t>
                      </a:r>
                      <a:endParaRPr lang="en-US" sz="1600" b="1" dirty="0"/>
                    </a:p>
                  </a:txBody>
                  <a:tcPr/>
                </a:tc>
                <a:tc>
                  <a:txBody>
                    <a:bodyPr/>
                    <a:lstStyle/>
                    <a:p>
                      <a:r>
                        <a:rPr lang="en-US" sz="1600" b="1" dirty="0"/>
                        <a:t>20 years, 6.00%</a:t>
                      </a:r>
                    </a:p>
                  </a:txBody>
                  <a:tcPr/>
                </a:tc>
                <a:extLst>
                  <a:ext uri="{0D108BD9-81ED-4DB2-BD59-A6C34878D82A}">
                    <a16:rowId xmlns:a16="http://schemas.microsoft.com/office/drawing/2014/main" val="10004"/>
                  </a:ext>
                </a:extLst>
              </a:tr>
              <a:tr h="370840">
                <a:tc>
                  <a:txBody>
                    <a:bodyPr/>
                    <a:lstStyle/>
                    <a:p>
                      <a:r>
                        <a:rPr lang="en-US" sz="1600" b="1" baseline="0" dirty="0"/>
                        <a:t>Payback Period:</a:t>
                      </a:r>
                      <a:endParaRPr lang="en-US" sz="1600" b="1" dirty="0"/>
                    </a:p>
                  </a:txBody>
                  <a:tcPr/>
                </a:tc>
                <a:tc>
                  <a:txBody>
                    <a:bodyPr/>
                    <a:lstStyle/>
                    <a:p>
                      <a:r>
                        <a:rPr lang="en-US" sz="1600" b="1" dirty="0"/>
                        <a:t>7.8 years</a:t>
                      </a:r>
                    </a:p>
                  </a:txBody>
                  <a:tcPr/>
                </a:tc>
                <a:extLst>
                  <a:ext uri="{0D108BD9-81ED-4DB2-BD59-A6C34878D82A}">
                    <a16:rowId xmlns:a16="http://schemas.microsoft.com/office/drawing/2014/main" val="10005"/>
                  </a:ext>
                </a:extLst>
              </a:tr>
            </a:tbl>
          </a:graphicData>
        </a:graphic>
      </p:graphicFrame>
      <p:pic>
        <p:nvPicPr>
          <p:cNvPr id="12" name="Picture 11"/>
          <p:cNvPicPr>
            <a:picLocks noChangeAspect="1"/>
          </p:cNvPicPr>
          <p:nvPr/>
        </p:nvPicPr>
        <p:blipFill rotWithShape="1">
          <a:blip r:embed="rId3" cstate="print">
            <a:extLst>
              <a:ext uri="{28A0092B-C50C-407E-A947-70E740481C1C}">
                <a14:useLocalDpi xmlns:a14="http://schemas.microsoft.com/office/drawing/2010/main"/>
              </a:ext>
            </a:extLst>
          </a:blip>
          <a:srcRect t="-2" b="-3844"/>
          <a:stretch/>
        </p:blipFill>
        <p:spPr>
          <a:xfrm>
            <a:off x="122758" y="1981200"/>
            <a:ext cx="3867352" cy="2971800"/>
          </a:xfrm>
          <a:prstGeom prst="rect">
            <a:avLst/>
          </a:prstGeom>
        </p:spPr>
      </p:pic>
      <p:sp>
        <p:nvSpPr>
          <p:cNvPr id="4" name="TextBox 3"/>
          <p:cNvSpPr txBox="1"/>
          <p:nvPr/>
        </p:nvSpPr>
        <p:spPr>
          <a:xfrm rot="10800000" flipV="1">
            <a:off x="108902" y="1397168"/>
            <a:ext cx="8958898" cy="553998"/>
          </a:xfrm>
          <a:prstGeom prst="rect">
            <a:avLst/>
          </a:prstGeom>
          <a:solidFill>
            <a:schemeClr val="accent2">
              <a:lumMod val="40000"/>
              <a:lumOff val="60000"/>
            </a:schemeClr>
          </a:solidFill>
        </p:spPr>
        <p:txBody>
          <a:bodyPr wrap="square" lIns="182880" tIns="91440" rIns="182880" bIns="9144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a:ea typeface="+mn-ea"/>
                <a:cs typeface="+mn-cs"/>
              </a:rPr>
              <a:t>East Meadow Condo Association, Manchester, CT</a:t>
            </a:r>
          </a:p>
        </p:txBody>
      </p:sp>
      <p:sp>
        <p:nvSpPr>
          <p:cNvPr id="14" name="TextBox 13"/>
          <p:cNvSpPr txBox="1"/>
          <p:nvPr/>
        </p:nvSpPr>
        <p:spPr>
          <a:xfrm>
            <a:off x="-76200" y="5720715"/>
            <a:ext cx="9372600" cy="984885"/>
          </a:xfrm>
          <a:prstGeom prst="rect">
            <a:avLst/>
          </a:prstGeom>
          <a:solidFill>
            <a:srgbClr val="F57913"/>
          </a:solidFill>
        </p:spPr>
        <p:txBody>
          <a:bodyPr wrap="square" lIns="457200" tIns="182880" rIns="457200" bIns="182880" rtlCol="0">
            <a:spAutoFit/>
          </a:bodyPr>
          <a:lstStyle/>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a:ea typeface="+mn-ea"/>
                <a:cs typeface="+mn-cs"/>
              </a:rPr>
              <a:t>Energy improvements can yield significant savings, unlocking cashflows that cover debt service and may fund other improvements.</a:t>
            </a:r>
          </a:p>
        </p:txBody>
      </p:sp>
      <p:sp>
        <p:nvSpPr>
          <p:cNvPr id="7" name="TextBox 6"/>
          <p:cNvSpPr txBox="1"/>
          <p:nvPr/>
        </p:nvSpPr>
        <p:spPr>
          <a:xfrm>
            <a:off x="108902" y="4835128"/>
            <a:ext cx="3741152" cy="215444"/>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srgbClr val="232279"/>
                </a:solidFill>
                <a:effectLst/>
                <a:uLnTx/>
                <a:uFillTx/>
                <a:latin typeface="Arial" charset="0"/>
                <a:ea typeface="+mn-ea"/>
                <a:cs typeface="Arial" charset="0"/>
                <a:hlinkClick r:id="rId4"/>
              </a:rPr>
              <a:t>www.ctgreenbank.com/our-stories/#multifamily</a:t>
            </a:r>
            <a:r>
              <a:rPr kumimoji="0" lang="en-US" altLang="en-US" sz="1400" b="0" i="0" u="none" strike="noStrike" kern="1200" cap="none" spc="0" normalizeH="0" baseline="0" noProof="0" dirty="0">
                <a:ln>
                  <a:noFill/>
                </a:ln>
                <a:solidFill>
                  <a:srgbClr val="232279"/>
                </a:solidFill>
                <a:effectLst/>
                <a:uLnTx/>
                <a:uFillTx/>
                <a:latin typeface="Arial" charset="0"/>
                <a:ea typeface="+mn-ea"/>
                <a:cs typeface="Arial" charset="0"/>
              </a:rPr>
              <a:t> </a:t>
            </a:r>
            <a:endParaRPr kumimoji="0" lang="en-US" sz="1400" b="0" i="0" u="none" strike="noStrike" kern="1200" cap="none" spc="0" normalizeH="0" baseline="0" noProof="0" dirty="0">
              <a:ln>
                <a:noFill/>
              </a:ln>
              <a:solidFill>
                <a:srgbClr val="232279"/>
              </a:solidFill>
              <a:effectLst/>
              <a:uLnTx/>
              <a:uFillTx/>
              <a:latin typeface="Arial"/>
              <a:ea typeface="+mn-ea"/>
              <a:cs typeface="+mn-cs"/>
            </a:endParaRPr>
          </a:p>
        </p:txBody>
      </p:sp>
      <p:sp>
        <p:nvSpPr>
          <p:cNvPr id="11" name="Title 1">
            <a:extLst>
              <a:ext uri="{FF2B5EF4-FFF2-40B4-BE49-F238E27FC236}">
                <a16:creationId xmlns:a16="http://schemas.microsoft.com/office/drawing/2014/main" id="{DB979E1B-FB1C-4B1C-B0C4-1DE4BFE0D96A}"/>
              </a:ext>
            </a:extLst>
          </p:cNvPr>
          <p:cNvSpPr>
            <a:spLocks noGrp="1"/>
          </p:cNvSpPr>
          <p:nvPr>
            <p:ph type="title"/>
          </p:nvPr>
        </p:nvSpPr>
        <p:spPr>
          <a:xfrm>
            <a:off x="560388" y="336550"/>
            <a:ext cx="6221412" cy="860425"/>
          </a:xfrm>
        </p:spPr>
        <p:txBody>
          <a:bodyPr/>
          <a:lstStyle/>
          <a:p>
            <a:r>
              <a:rPr lang="en-US" altLang="en-US" sz="2800" b="1" dirty="0"/>
              <a:t>LIME Loan</a:t>
            </a:r>
            <a:br>
              <a:rPr lang="en-US" altLang="en-US" sz="2800" b="1" dirty="0"/>
            </a:br>
            <a:r>
              <a:rPr lang="en-US" altLang="en-US" sz="2400" dirty="0"/>
              <a:t>Unlocking Cash Flows to Stabilize Property</a:t>
            </a:r>
          </a:p>
        </p:txBody>
      </p:sp>
    </p:spTree>
    <p:extLst>
      <p:ext uri="{BB962C8B-B14F-4D97-AF65-F5344CB8AC3E}">
        <p14:creationId xmlns:p14="http://schemas.microsoft.com/office/powerpoint/2010/main" val="2964075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1771B4B-0106-4AC3-A462-29ADD86DA516}"/>
              </a:ext>
            </a:extLst>
          </p:cNvPr>
          <p:cNvPicPr>
            <a:picLocks noChangeAspect="1"/>
          </p:cNvPicPr>
          <p:nvPr/>
        </p:nvPicPr>
        <p:blipFill>
          <a:blip r:embed="rId3"/>
          <a:stretch>
            <a:fillRect/>
          </a:stretch>
        </p:blipFill>
        <p:spPr>
          <a:xfrm>
            <a:off x="523887" y="1371600"/>
            <a:ext cx="8127467" cy="1765836"/>
          </a:xfrm>
          <a:prstGeom prst="rect">
            <a:avLst/>
          </a:prstGeom>
        </p:spPr>
      </p:pic>
      <p:sp>
        <p:nvSpPr>
          <p:cNvPr id="70658" name="Title 1"/>
          <p:cNvSpPr>
            <a:spLocks noGrp="1"/>
          </p:cNvSpPr>
          <p:nvPr>
            <p:ph type="title"/>
          </p:nvPr>
        </p:nvSpPr>
        <p:spPr/>
        <p:txBody>
          <a:bodyPr/>
          <a:lstStyle/>
          <a:p>
            <a:r>
              <a:rPr lang="en-US" altLang="en-US" b="1" dirty="0"/>
              <a:t>Health &amp; Safety Loan Program</a:t>
            </a:r>
            <a:endParaRPr lang="en-US" altLang="en-US" sz="2800" b="1" dirty="0"/>
          </a:p>
        </p:txBody>
      </p:sp>
      <p:sp>
        <p:nvSpPr>
          <p:cNvPr id="2" name="Slide Number Placeholder 1"/>
          <p:cNvSpPr>
            <a:spLocks noGrp="1"/>
          </p:cNvSpPr>
          <p:nvPr>
            <p:ph type="sldNum" sz="quarter" idx="12"/>
          </p:nvPr>
        </p:nvSpPr>
        <p:spPr>
          <a:xfrm>
            <a:off x="560388" y="6233861"/>
            <a:ext cx="3322820" cy="165729"/>
          </a:xfrm>
          <a:prstGeom prst="rect">
            <a:avLst/>
          </a:prstGeom>
        </p:spPr>
        <p:txBody>
          <a:bodyPr vert="horz" lIns="0" tIns="0" rIns="0" bIns="0" rtlCol="0" anchor="ctr">
            <a:noAutofit/>
          </a:bodyPr>
          <a:lstStyle>
            <a:defPPr>
              <a:defRPr lang="en-US"/>
            </a:defPPr>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635F78A-E13B-774D-ADB8-E6F6A9A5D201}" type="slidenum">
              <a:rPr lang="en-US" smtClean="0"/>
              <a:pPr/>
              <a:t>8</a:t>
            </a:fld>
            <a:endParaRPr lang="en-US"/>
          </a:p>
        </p:txBody>
      </p:sp>
      <p:sp>
        <p:nvSpPr>
          <p:cNvPr id="30" name="TextBox 29"/>
          <p:cNvSpPr txBox="1"/>
          <p:nvPr/>
        </p:nvSpPr>
        <p:spPr>
          <a:xfrm>
            <a:off x="2468948" y="3968780"/>
            <a:ext cx="4288166" cy="1261884"/>
          </a:xfrm>
          <a:prstGeom prst="rect">
            <a:avLst/>
          </a:prstGeom>
          <a:noFill/>
        </p:spPr>
        <p:txBody>
          <a:bodyPr wrap="square" lIns="0" tIns="0" rIns="0" bIns="0" rtlCol="0">
            <a:spAutoFit/>
          </a:bodyPr>
          <a:lstStyle/>
          <a:p>
            <a:pPr fontAlgn="t"/>
            <a:r>
              <a:rPr lang="en-US" sz="1400" dirty="0">
                <a:solidFill>
                  <a:srgbClr val="FFFFFF"/>
                </a:solidFill>
              </a:rPr>
              <a:t>Pre-development</a:t>
            </a:r>
          </a:p>
          <a:p>
            <a:pPr fontAlgn="t"/>
            <a:r>
              <a:rPr lang="en-US" sz="1400" dirty="0">
                <a:solidFill>
                  <a:srgbClr val="FFFFFF"/>
                </a:solidFill>
              </a:rPr>
              <a:t>Affordable properties 1.99%; </a:t>
            </a:r>
          </a:p>
          <a:p>
            <a:pPr fontAlgn="t"/>
            <a:r>
              <a:rPr lang="en-US" sz="1400" dirty="0">
                <a:solidFill>
                  <a:srgbClr val="FFFFFF"/>
                </a:solidFill>
              </a:rPr>
              <a:t>Market-rate properties 3.99%</a:t>
            </a:r>
          </a:p>
          <a:p>
            <a:pPr fontAlgn="t"/>
            <a:r>
              <a:rPr lang="en-US" sz="1400" dirty="0">
                <a:solidFill>
                  <a:srgbClr val="FFFFFF"/>
                </a:solidFill>
              </a:rPr>
              <a:t>Client pays 25%; program loans 75%</a:t>
            </a:r>
          </a:p>
          <a:p>
            <a:pPr fontAlgn="t"/>
            <a:r>
              <a:rPr lang="en-US" sz="1400" dirty="0">
                <a:solidFill>
                  <a:srgbClr val="FFFFFF"/>
                </a:solidFill>
              </a:rPr>
              <a:t>Funds technical assistance by New Ecology, Inc</a:t>
            </a:r>
            <a:r>
              <a:rPr lang="en-US" sz="1200" dirty="0">
                <a:solidFill>
                  <a:srgbClr val="FFFFFF"/>
                </a:solidFill>
              </a:rPr>
              <a:t>.</a:t>
            </a:r>
          </a:p>
          <a:p>
            <a:endParaRPr lang="en-US" sz="1200" dirty="0">
              <a:solidFill>
                <a:srgbClr val="FFFFFF"/>
              </a:solidFill>
            </a:endParaRPr>
          </a:p>
        </p:txBody>
      </p:sp>
      <p:sp>
        <p:nvSpPr>
          <p:cNvPr id="31" name="TextBox 30"/>
          <p:cNvSpPr txBox="1"/>
          <p:nvPr/>
        </p:nvSpPr>
        <p:spPr>
          <a:xfrm>
            <a:off x="868088" y="3968780"/>
            <a:ext cx="1700411" cy="861774"/>
          </a:xfrm>
          <a:prstGeom prst="rect">
            <a:avLst/>
          </a:prstGeom>
          <a:noFill/>
        </p:spPr>
        <p:txBody>
          <a:bodyPr wrap="square" lIns="0" tIns="0" rIns="0" bIns="0" rtlCol="0">
            <a:spAutoFit/>
          </a:bodyPr>
          <a:lstStyle/>
          <a:p>
            <a:pPr fontAlgn="t"/>
            <a:r>
              <a:rPr lang="en-US" sz="1400" b="1" dirty="0">
                <a:solidFill>
                  <a:srgbClr val="FFFFFF"/>
                </a:solidFill>
              </a:rPr>
              <a:t>Type</a:t>
            </a:r>
          </a:p>
          <a:p>
            <a:pPr fontAlgn="t"/>
            <a:r>
              <a:rPr lang="en-US" sz="1400" b="1" dirty="0">
                <a:solidFill>
                  <a:srgbClr val="FFFFFF"/>
                </a:solidFill>
              </a:rPr>
              <a:t>Rate</a:t>
            </a:r>
          </a:p>
          <a:p>
            <a:pPr fontAlgn="t"/>
            <a:endParaRPr lang="en-US" sz="1400" b="1" dirty="0">
              <a:solidFill>
                <a:srgbClr val="FFFFFF"/>
              </a:solidFill>
            </a:endParaRPr>
          </a:p>
          <a:p>
            <a:pPr fontAlgn="t"/>
            <a:r>
              <a:rPr lang="en-US" sz="1400" b="1" dirty="0">
                <a:solidFill>
                  <a:srgbClr val="FFFFFF"/>
                </a:solidFill>
              </a:rPr>
              <a:t>Loan Process</a:t>
            </a:r>
          </a:p>
        </p:txBody>
      </p:sp>
      <p:sp>
        <p:nvSpPr>
          <p:cNvPr id="32" name="TextBox 31"/>
          <p:cNvSpPr txBox="1"/>
          <p:nvPr/>
        </p:nvSpPr>
        <p:spPr>
          <a:xfrm>
            <a:off x="2481613" y="1930909"/>
            <a:ext cx="3625621" cy="861774"/>
          </a:xfrm>
          <a:prstGeom prst="rect">
            <a:avLst/>
          </a:prstGeom>
          <a:noFill/>
        </p:spPr>
        <p:txBody>
          <a:bodyPr wrap="square" lIns="0" tIns="0" rIns="0" bIns="0" rtlCol="0">
            <a:spAutoFit/>
          </a:bodyPr>
          <a:lstStyle/>
          <a:p>
            <a:pPr fontAlgn="t"/>
            <a:r>
              <a:rPr lang="en-US" sz="1400" dirty="0">
                <a:solidFill>
                  <a:srgbClr val="FFFFFF"/>
                </a:solidFill>
              </a:rPr>
              <a:t>Term loan (LMI Properties only)</a:t>
            </a:r>
          </a:p>
          <a:p>
            <a:pPr fontAlgn="t"/>
            <a:r>
              <a:rPr lang="en-US" sz="1400" dirty="0">
                <a:solidFill>
                  <a:srgbClr val="FFFFFF"/>
                </a:solidFill>
              </a:rPr>
              <a:t>2.99%</a:t>
            </a:r>
          </a:p>
          <a:p>
            <a:pPr fontAlgn="t"/>
            <a:r>
              <a:rPr lang="en-US" sz="1400" dirty="0">
                <a:solidFill>
                  <a:srgbClr val="FFFFFF"/>
                </a:solidFill>
              </a:rPr>
              <a:t>$10K to $300K, up to 20 years</a:t>
            </a:r>
          </a:p>
          <a:p>
            <a:pPr fontAlgn="t"/>
            <a:r>
              <a:rPr lang="en-US" sz="1400" dirty="0">
                <a:solidFill>
                  <a:srgbClr val="FFFFFF"/>
                </a:solidFill>
              </a:rPr>
              <a:t>On-line application</a:t>
            </a:r>
          </a:p>
        </p:txBody>
      </p:sp>
      <p:sp>
        <p:nvSpPr>
          <p:cNvPr id="33" name="TextBox 32"/>
          <p:cNvSpPr txBox="1"/>
          <p:nvPr/>
        </p:nvSpPr>
        <p:spPr>
          <a:xfrm>
            <a:off x="868088" y="1934412"/>
            <a:ext cx="1951512" cy="861774"/>
          </a:xfrm>
          <a:prstGeom prst="rect">
            <a:avLst/>
          </a:prstGeom>
          <a:noFill/>
        </p:spPr>
        <p:txBody>
          <a:bodyPr wrap="square" lIns="0" tIns="0" rIns="0" bIns="0" rtlCol="0">
            <a:spAutoFit/>
          </a:bodyPr>
          <a:lstStyle/>
          <a:p>
            <a:pPr fontAlgn="t"/>
            <a:r>
              <a:rPr lang="en-US" sz="1400" b="1" dirty="0">
                <a:solidFill>
                  <a:srgbClr val="FFFFFF"/>
                </a:solidFill>
              </a:rPr>
              <a:t>Type</a:t>
            </a:r>
          </a:p>
          <a:p>
            <a:pPr fontAlgn="t"/>
            <a:r>
              <a:rPr lang="en-US" sz="1400" b="1" dirty="0">
                <a:solidFill>
                  <a:srgbClr val="FFFFFF"/>
                </a:solidFill>
              </a:rPr>
              <a:t>Rate</a:t>
            </a:r>
          </a:p>
          <a:p>
            <a:pPr fontAlgn="t"/>
            <a:r>
              <a:rPr lang="en-US" sz="1400" b="1" dirty="0">
                <a:solidFill>
                  <a:srgbClr val="FFFFFF"/>
                </a:solidFill>
              </a:rPr>
              <a:t>Amt &amp; Term</a:t>
            </a:r>
          </a:p>
          <a:p>
            <a:pPr fontAlgn="t"/>
            <a:r>
              <a:rPr lang="en-US" sz="1400" b="1" dirty="0">
                <a:solidFill>
                  <a:srgbClr val="FFFFFF"/>
                </a:solidFill>
              </a:rPr>
              <a:t>Loan Process</a:t>
            </a:r>
          </a:p>
        </p:txBody>
      </p:sp>
      <p:sp>
        <p:nvSpPr>
          <p:cNvPr id="5" name="TextBox 4">
            <a:extLst>
              <a:ext uri="{FF2B5EF4-FFF2-40B4-BE49-F238E27FC236}">
                <a16:creationId xmlns:a16="http://schemas.microsoft.com/office/drawing/2014/main" id="{FFCF4408-F88C-494A-BFC8-C28E3C00ED66}"/>
              </a:ext>
            </a:extLst>
          </p:cNvPr>
          <p:cNvSpPr txBox="1"/>
          <p:nvPr/>
        </p:nvSpPr>
        <p:spPr>
          <a:xfrm>
            <a:off x="868088" y="1457849"/>
            <a:ext cx="4008712" cy="369332"/>
          </a:xfrm>
          <a:prstGeom prst="rect">
            <a:avLst/>
          </a:prstGeom>
          <a:noFill/>
        </p:spPr>
        <p:txBody>
          <a:bodyPr wrap="square" lIns="0" tIns="0" rIns="0" bIns="0" rtlCol="0">
            <a:spAutoFit/>
          </a:bodyPr>
          <a:lstStyle/>
          <a:p>
            <a:r>
              <a:rPr lang="en-US" sz="2400" dirty="0">
                <a:solidFill>
                  <a:schemeClr val="bg1"/>
                </a:solidFill>
              </a:rPr>
              <a:t>H&amp;S Revolving Loan Fund</a:t>
            </a:r>
          </a:p>
        </p:txBody>
      </p:sp>
      <p:sp>
        <p:nvSpPr>
          <p:cNvPr id="8" name="TextBox 7">
            <a:extLst>
              <a:ext uri="{FF2B5EF4-FFF2-40B4-BE49-F238E27FC236}">
                <a16:creationId xmlns:a16="http://schemas.microsoft.com/office/drawing/2014/main" id="{AF2FDFD6-A1D1-4DC4-B8E0-B44FCAB530FE}"/>
              </a:ext>
            </a:extLst>
          </p:cNvPr>
          <p:cNvSpPr txBox="1"/>
          <p:nvPr/>
        </p:nvSpPr>
        <p:spPr>
          <a:xfrm>
            <a:off x="583248" y="3439895"/>
            <a:ext cx="8068106" cy="1985159"/>
          </a:xfrm>
          <a:prstGeom prst="rect">
            <a:avLst/>
          </a:prstGeom>
          <a:noFill/>
        </p:spPr>
        <p:txBody>
          <a:bodyPr wrap="square" lIns="0" tIns="0" rIns="0" bIns="0" rtlCol="0">
            <a:spAutoFit/>
          </a:bodyPr>
          <a:lstStyle/>
          <a:p>
            <a:r>
              <a:rPr lang="en-US" dirty="0"/>
              <a:t>Eligible costs (examples):</a:t>
            </a:r>
          </a:p>
          <a:p>
            <a:pPr marL="285750" lvl="1" indent="-285750">
              <a:spcBef>
                <a:spcPts val="600"/>
              </a:spcBef>
              <a:buFont typeface="Arial" panose="020B0604020202020204" pitchFamily="34" charset="0"/>
              <a:buChar char="•"/>
            </a:pPr>
            <a:r>
              <a:rPr lang="en-US" sz="1600" dirty="0"/>
              <a:t>Measures to contain, address, remove, or remediate mold, sources of mold, asbestos, lead paint, or other hazards. </a:t>
            </a:r>
          </a:p>
          <a:p>
            <a:pPr marL="285750" lvl="1" indent="-285750">
              <a:spcBef>
                <a:spcPts val="600"/>
              </a:spcBef>
              <a:buFont typeface="Arial" panose="020B0604020202020204" pitchFamily="34" charset="0"/>
              <a:buChar char="•"/>
            </a:pPr>
            <a:r>
              <a:rPr lang="en-US" sz="1600" dirty="0"/>
              <a:t>Amelioration or replacement of leaking pipes, failed roofs, defective combustion equipment, carbon monoxide sources, radon gas, knob and tube wiring, etc. </a:t>
            </a:r>
          </a:p>
          <a:p>
            <a:pPr marL="285750" lvl="1" indent="-285750">
              <a:spcBef>
                <a:spcPts val="600"/>
              </a:spcBef>
              <a:buFont typeface="Arial" panose="020B0604020202020204" pitchFamily="34" charset="0"/>
              <a:buChar char="•"/>
            </a:pPr>
            <a:r>
              <a:rPr lang="en-US" sz="1600" dirty="0"/>
              <a:t>Costs of relevant health and safety audits and assessments, and necessary professional services. </a:t>
            </a:r>
          </a:p>
        </p:txBody>
      </p:sp>
      <p:sp>
        <p:nvSpPr>
          <p:cNvPr id="12" name="Rectangle 11">
            <a:extLst>
              <a:ext uri="{FF2B5EF4-FFF2-40B4-BE49-F238E27FC236}">
                <a16:creationId xmlns:a16="http://schemas.microsoft.com/office/drawing/2014/main" id="{B7BE77DB-E25E-47F7-9CE1-8FDA8241AA34}"/>
              </a:ext>
            </a:extLst>
          </p:cNvPr>
          <p:cNvSpPr/>
          <p:nvPr/>
        </p:nvSpPr>
        <p:spPr>
          <a:xfrm>
            <a:off x="0" y="5715000"/>
            <a:ext cx="9180095" cy="990600"/>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sp>
        <p:nvSpPr>
          <p:cNvPr id="14" name="TextBox 13">
            <a:extLst>
              <a:ext uri="{FF2B5EF4-FFF2-40B4-BE49-F238E27FC236}">
                <a16:creationId xmlns:a16="http://schemas.microsoft.com/office/drawing/2014/main" id="{81345194-7D0E-4B26-B525-5BA07A0367F9}"/>
              </a:ext>
            </a:extLst>
          </p:cNvPr>
          <p:cNvSpPr txBox="1"/>
          <p:nvPr/>
        </p:nvSpPr>
        <p:spPr>
          <a:xfrm>
            <a:off x="391586" y="5949780"/>
            <a:ext cx="8523814" cy="553998"/>
          </a:xfrm>
          <a:prstGeom prst="rect">
            <a:avLst/>
          </a:prstGeom>
          <a:noFill/>
        </p:spPr>
        <p:txBody>
          <a:bodyPr wrap="square" lIns="0" tIns="0" rIns="0" bIns="0" rtlCol="0">
            <a:spAutoFit/>
          </a:bodyPr>
          <a:lstStyle/>
          <a:p>
            <a:pPr algn="ctr"/>
            <a:r>
              <a:rPr lang="en-CA" b="1" dirty="0">
                <a:solidFill>
                  <a:schemeClr val="bg1"/>
                </a:solidFill>
              </a:rPr>
              <a:t>Funding to remove health and safety </a:t>
            </a:r>
            <a:r>
              <a:rPr lang="en-CA" b="1" u="sng" dirty="0">
                <a:solidFill>
                  <a:schemeClr val="bg1"/>
                </a:solidFill>
              </a:rPr>
              <a:t>barriers </a:t>
            </a:r>
            <a:r>
              <a:rPr lang="en-CA" b="1" dirty="0">
                <a:solidFill>
                  <a:schemeClr val="bg1"/>
                </a:solidFill>
              </a:rPr>
              <a:t>that must be taken care of in order to implement energy improvements.</a:t>
            </a:r>
            <a:endParaRPr lang="en-US" b="1" dirty="0">
              <a:solidFill>
                <a:schemeClr val="bg1"/>
              </a:solidFill>
            </a:endParaRPr>
          </a:p>
        </p:txBody>
      </p:sp>
    </p:spTree>
    <p:extLst>
      <p:ext uri="{BB962C8B-B14F-4D97-AF65-F5344CB8AC3E}">
        <p14:creationId xmlns:p14="http://schemas.microsoft.com/office/powerpoint/2010/main" val="3829191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48374" y="3915833"/>
            <a:ext cx="2741613" cy="2440516"/>
          </a:xfrm>
          <a:prstGeom prst="foldedCorner">
            <a:avLst/>
          </a:prstGeom>
        </p:spPr>
      </p:pic>
      <p:pic>
        <p:nvPicPr>
          <p:cNvPr id="3" name="Picture 2"/>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302000" y="3915833"/>
            <a:ext cx="2746375" cy="2440515"/>
          </a:xfrm>
          <a:prstGeom prst="foldedCorner">
            <a:avLst/>
          </a:prstGeom>
        </p:spPr>
      </p:pic>
      <p:pic>
        <p:nvPicPr>
          <p:cNvPr id="3078" name="Picture 6"/>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560450" y="3915833"/>
            <a:ext cx="2741550" cy="2440515"/>
          </a:xfrm>
          <a:prstGeom prst="foldedCorner">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rotWithShape="1">
          <a:blip r:embed="rId6" cstate="screen">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a:ext>
            </a:extLst>
          </a:blip>
          <a:srcRect/>
          <a:stretch/>
        </p:blipFill>
        <p:spPr bwMode="auto">
          <a:xfrm>
            <a:off x="560450" y="1476374"/>
            <a:ext cx="2741550" cy="2439458"/>
          </a:xfrm>
          <a:prstGeom prst="foldedCorner">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3302000" y="1476373"/>
            <a:ext cx="2746375" cy="2439459"/>
          </a:xfrm>
          <a:prstGeom prst="foldedCorner">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a:stretch/>
        </p:blipFill>
        <p:spPr bwMode="auto">
          <a:xfrm>
            <a:off x="6048375" y="1476373"/>
            <a:ext cx="2741612" cy="2439460"/>
          </a:xfrm>
          <a:prstGeom prst="foldedCorner">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Rectangle 11"/>
          <p:cNvSpPr/>
          <p:nvPr/>
        </p:nvSpPr>
        <p:spPr>
          <a:xfrm>
            <a:off x="3302000" y="1476374"/>
            <a:ext cx="2741550" cy="409178"/>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rial"/>
              <a:ea typeface="+mn-ea"/>
              <a:cs typeface="+mn-cs"/>
            </a:endParaRPr>
          </a:p>
        </p:txBody>
      </p:sp>
      <p:sp>
        <p:nvSpPr>
          <p:cNvPr id="13" name="Rectangle 12"/>
          <p:cNvSpPr/>
          <p:nvPr/>
        </p:nvSpPr>
        <p:spPr>
          <a:xfrm>
            <a:off x="6043550" y="1476374"/>
            <a:ext cx="2741550" cy="409178"/>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rial"/>
              <a:ea typeface="+mn-ea"/>
              <a:cs typeface="+mn-cs"/>
            </a:endParaRPr>
          </a:p>
        </p:txBody>
      </p:sp>
      <p:sp>
        <p:nvSpPr>
          <p:cNvPr id="14" name="Rectangle 13"/>
          <p:cNvSpPr/>
          <p:nvPr/>
        </p:nvSpPr>
        <p:spPr>
          <a:xfrm>
            <a:off x="3302000" y="3915832"/>
            <a:ext cx="2741550" cy="409178"/>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rial"/>
              <a:ea typeface="+mn-ea"/>
              <a:cs typeface="+mn-cs"/>
            </a:endParaRPr>
          </a:p>
        </p:txBody>
      </p:sp>
      <p:sp>
        <p:nvSpPr>
          <p:cNvPr id="15" name="Rectangle 14"/>
          <p:cNvSpPr/>
          <p:nvPr/>
        </p:nvSpPr>
        <p:spPr>
          <a:xfrm>
            <a:off x="6043550" y="3915832"/>
            <a:ext cx="2741550" cy="409178"/>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rial"/>
              <a:ea typeface="+mn-ea"/>
              <a:cs typeface="+mn-cs"/>
            </a:endParaRPr>
          </a:p>
        </p:txBody>
      </p:sp>
      <p:sp>
        <p:nvSpPr>
          <p:cNvPr id="16" name="Rectangle 15"/>
          <p:cNvSpPr/>
          <p:nvPr/>
        </p:nvSpPr>
        <p:spPr>
          <a:xfrm>
            <a:off x="560450" y="3915832"/>
            <a:ext cx="2741550" cy="409178"/>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Slide Number Placeholder 3"/>
          <p:cNvSpPr>
            <a:spLocks noGrp="1"/>
          </p:cNvSpPr>
          <p:nvPr>
            <p:ph type="sldNum" sz="quarter" idx="12"/>
          </p:nvPr>
        </p:nvSpPr>
        <p:spPr>
          <a:xfrm>
            <a:off x="560450" y="6356350"/>
            <a:ext cx="2133600" cy="365125"/>
          </a:xfrm>
          <a:prstGeom prst="rect">
            <a:avLst/>
          </a:prstGeom>
        </p:spPr>
        <p:txBody>
          <a:bodyPr vert="horz" lIns="0" tIns="0" rIns="0" bIns="0" rtlCol="0" anchor="ctr">
            <a:noAutofit/>
          </a:bodyPr>
          <a:lstStyle>
            <a:defPPr>
              <a:defRPr lang="en-US"/>
            </a:defPPr>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8635F78A-E13B-774D-ADB8-E6F6A9A5D201}" type="slidenum">
              <a:rPr lang="en-US" smtClean="0"/>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7" name="Rectangle 16"/>
          <p:cNvSpPr/>
          <p:nvPr/>
        </p:nvSpPr>
        <p:spPr>
          <a:xfrm>
            <a:off x="560388" y="1476374"/>
            <a:ext cx="2741550" cy="409178"/>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rial"/>
              <a:ea typeface="+mn-ea"/>
              <a:cs typeface="+mn-cs"/>
            </a:endParaRPr>
          </a:p>
        </p:txBody>
      </p:sp>
      <p:graphicFrame>
        <p:nvGraphicFramePr>
          <p:cNvPr id="8" name="Content Placeholder 7"/>
          <p:cNvGraphicFramePr>
            <a:graphicFrameLocks noGrp="1"/>
          </p:cNvGraphicFramePr>
          <p:nvPr>
            <p:ph idx="1"/>
          </p:nvPr>
        </p:nvGraphicFramePr>
        <p:xfrm>
          <a:off x="560388" y="1476373"/>
          <a:ext cx="8229600" cy="4879976"/>
        </p:xfrm>
        <a:graphic>
          <a:graphicData uri="http://schemas.openxmlformats.org/drawingml/2006/table">
            <a:tbl>
              <a:tblPr firstRow="1" bandRow="1">
                <a:tableStyleId>{5940675A-B579-460E-94D1-54222C63F5DA}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2439988">
                <a:tc>
                  <a:txBody>
                    <a:bodyPr/>
                    <a:lstStyle/>
                    <a:p>
                      <a:pPr algn="l"/>
                      <a:r>
                        <a:rPr lang="en-US" b="1" dirty="0">
                          <a:solidFill>
                            <a:srgbClr val="FFFFFF"/>
                          </a:solidFill>
                        </a:rPr>
                        <a:t>Knob &amp; Tube Wiring</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b="1" dirty="0">
                          <a:solidFill>
                            <a:srgbClr val="FFFFFF"/>
                          </a:solidFill>
                        </a:rPr>
                        <a:t>Mold/</a:t>
                      </a:r>
                      <a:r>
                        <a:rPr lang="en-US" b="1" baseline="0" dirty="0">
                          <a:solidFill>
                            <a:srgbClr val="FFFFFF"/>
                          </a:solidFill>
                        </a:rPr>
                        <a:t> Water Leaks</a:t>
                      </a:r>
                      <a:endParaRPr lang="en-US" b="1" dirty="0">
                        <a:solidFill>
                          <a:srgbClr val="FFFFFF"/>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b="1" dirty="0">
                          <a:solidFill>
                            <a:srgbClr val="FFFFFF"/>
                          </a:solidFill>
                        </a:rPr>
                        <a:t>Asbestos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2439988">
                <a:tc>
                  <a:txBody>
                    <a:bodyPr/>
                    <a:lstStyle/>
                    <a:p>
                      <a:pPr algn="l"/>
                      <a:r>
                        <a:rPr lang="en-US" b="1" dirty="0">
                          <a:solidFill>
                            <a:srgbClr val="FFFFFF"/>
                          </a:solidFill>
                          <a:effectLst/>
                        </a:rPr>
                        <a:t>Lead Paint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b="1" dirty="0">
                          <a:solidFill>
                            <a:srgbClr val="FFFFFF"/>
                          </a:solidFill>
                        </a:rPr>
                        <a:t>CO Off-Gassing</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b="1" dirty="0">
                          <a:solidFill>
                            <a:srgbClr val="FFFFFF"/>
                          </a:solidFill>
                          <a:effectLst/>
                        </a:rPr>
                        <a:t>Radon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9" name="Title 1">
            <a:extLst>
              <a:ext uri="{FF2B5EF4-FFF2-40B4-BE49-F238E27FC236}">
                <a16:creationId xmlns:a16="http://schemas.microsoft.com/office/drawing/2014/main" id="{1020C611-E078-4489-B36D-A6FD63992C36}"/>
              </a:ext>
            </a:extLst>
          </p:cNvPr>
          <p:cNvSpPr>
            <a:spLocks noGrp="1"/>
          </p:cNvSpPr>
          <p:nvPr>
            <p:ph type="title"/>
          </p:nvPr>
        </p:nvSpPr>
        <p:spPr>
          <a:xfrm>
            <a:off x="457200" y="274639"/>
            <a:ext cx="8229600" cy="944561"/>
          </a:xfrm>
        </p:spPr>
        <p:txBody>
          <a:bodyPr>
            <a:normAutofit/>
          </a:bodyPr>
          <a:lstStyle/>
          <a:p>
            <a:r>
              <a:rPr lang="en-CA" b="1" dirty="0"/>
              <a:t>Health &amp; Safety Measures Funded</a:t>
            </a:r>
            <a:endParaRPr lang="en-US" b="1" dirty="0"/>
          </a:p>
        </p:txBody>
      </p:sp>
      <p:sp>
        <p:nvSpPr>
          <p:cNvPr id="20" name="TextBox 19">
            <a:extLst>
              <a:ext uri="{FF2B5EF4-FFF2-40B4-BE49-F238E27FC236}">
                <a16:creationId xmlns:a16="http://schemas.microsoft.com/office/drawing/2014/main" id="{10D13ABD-EB27-4803-BA2C-B0FE24B1A441}"/>
              </a:ext>
            </a:extLst>
          </p:cNvPr>
          <p:cNvSpPr txBox="1"/>
          <p:nvPr/>
        </p:nvSpPr>
        <p:spPr>
          <a:xfrm>
            <a:off x="555500" y="6019800"/>
            <a:ext cx="8229600" cy="760959"/>
          </a:xfrm>
          <a:prstGeom prst="rect">
            <a:avLst/>
          </a:prstGeom>
          <a:solidFill>
            <a:srgbClr val="FFFF00"/>
          </a:solidFill>
          <a:ln w="50800">
            <a:solidFill>
              <a:schemeClr val="tx1"/>
            </a:solidFill>
          </a:ln>
        </p:spPr>
        <p:txBody>
          <a:bodyPr wrap="square" lIns="144000" tIns="72000" rIns="144000" bIns="72000" rtlCol="0">
            <a:spAutoFit/>
          </a:bodyPr>
          <a:lstStyle/>
          <a:p>
            <a:pPr algn="ctr"/>
            <a:r>
              <a:rPr lang="en-CA" sz="2000" b="1" dirty="0"/>
              <a:t>Funding to remove health and safety barriers that must be taken care of in order to implement energy improvements.</a:t>
            </a:r>
            <a:endParaRPr lang="en-CA" sz="2000" dirty="0"/>
          </a:p>
        </p:txBody>
      </p:sp>
    </p:spTree>
    <p:extLst>
      <p:ext uri="{BB962C8B-B14F-4D97-AF65-F5344CB8AC3E}">
        <p14:creationId xmlns:p14="http://schemas.microsoft.com/office/powerpoint/2010/main" val="475780878"/>
      </p:ext>
    </p:extLst>
  </p:cSld>
  <p:clrMapOvr>
    <a:masterClrMapping/>
  </p:clrMapOvr>
</p:sld>
</file>

<file path=ppt/theme/theme1.xml><?xml version="1.0" encoding="utf-8"?>
<a:theme xmlns:a="http://schemas.openxmlformats.org/drawingml/2006/main" name="CGB Template 041015">
  <a:themeElements>
    <a:clrScheme name="Custom 1">
      <a:dk1>
        <a:sysClr val="windowText" lastClr="000000"/>
      </a:dk1>
      <a:lt1>
        <a:sysClr val="window" lastClr="FFFFFF"/>
      </a:lt1>
      <a:dk2>
        <a:srgbClr val="000000"/>
      </a:dk2>
      <a:lt2>
        <a:srgbClr val="FFFFFF"/>
      </a:lt2>
      <a:accent1>
        <a:srgbClr val="32A93A"/>
      </a:accent1>
      <a:accent2>
        <a:srgbClr val="232279"/>
      </a:accent2>
      <a:accent3>
        <a:srgbClr val="17AEE1"/>
      </a:accent3>
      <a:accent4>
        <a:srgbClr val="7BBD32"/>
      </a:accent4>
      <a:accent5>
        <a:srgbClr val="EB431D"/>
      </a:accent5>
      <a:accent6>
        <a:srgbClr val="F79646"/>
      </a:accent6>
      <a:hlink>
        <a:srgbClr val="0000FF"/>
      </a:hlink>
      <a:folHlink>
        <a:srgbClr val="800080"/>
      </a:folHlink>
    </a:clrScheme>
    <a:fontScheme name="Office 2">
      <a:majorFont>
        <a:latin typeface="Arial"/>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Arial"/>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sz="1400" dirty="0" smtClean="0"/>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lIns="0" tIns="0" rIns="0" bIns="0" rtlCol="0">
        <a:spAutoFit/>
      </a:bodyPr>
      <a:lstStyle>
        <a:defPPr>
          <a:defRPr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13035</TotalTime>
  <Words>1621</Words>
  <Application>Microsoft Office PowerPoint</Application>
  <PresentationFormat>On-screen Show (4:3)</PresentationFormat>
  <Paragraphs>202</Paragraphs>
  <Slides>12</Slides>
  <Notes>12</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12</vt:i4>
      </vt:variant>
    </vt:vector>
  </HeadingPairs>
  <TitlesOfParts>
    <vt:vector size="19" baseType="lpstr">
      <vt:lpstr>Arial</vt:lpstr>
      <vt:lpstr>Calibri</vt:lpstr>
      <vt:lpstr>Lucida Grande</vt:lpstr>
      <vt:lpstr>Open Sans</vt:lpstr>
      <vt:lpstr>Wingdings</vt:lpstr>
      <vt:lpstr>CGB Template 041015</vt:lpstr>
      <vt:lpstr>Slide</vt:lpstr>
      <vt:lpstr>2021 CDBG Application Workshop</vt:lpstr>
      <vt:lpstr>Connecticut Green Bank Mission Statement and Goals</vt:lpstr>
      <vt:lpstr>Gubernatorial Leadership Confront Climate Change in Connecticut</vt:lpstr>
      <vt:lpstr>Applications of Clean Energy</vt:lpstr>
      <vt:lpstr>LIME Loan Health &amp; Safety Loan Solar Solutions  Pre-Development Loan </vt:lpstr>
      <vt:lpstr>Term Loan Program Loans Improving Multifamily Efficiency</vt:lpstr>
      <vt:lpstr>LIME Loan Unlocking Cash Flows to Stabilize Property</vt:lpstr>
      <vt:lpstr>Health &amp; Safety Loan Program</vt:lpstr>
      <vt:lpstr>Health &amp; Safety Measures Funded</vt:lpstr>
      <vt:lpstr>Pre-Development Loan</vt:lpstr>
      <vt:lpstr>Solar Solutions</vt:lpstr>
      <vt:lpstr>Thank You</vt:lpstr>
    </vt:vector>
  </TitlesOfParts>
  <Company>Connecticut Innovations,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Progress to  Targets for FY 2015</dc:title>
  <dc:creator>Mackey Dykes</dc:creator>
  <cp:lastModifiedBy>Maldonado, Geraldo</cp:lastModifiedBy>
  <cp:revision>536</cp:revision>
  <cp:lastPrinted>2016-06-16T12:22:56Z</cp:lastPrinted>
  <dcterms:created xsi:type="dcterms:W3CDTF">2015-07-23T17:07:50Z</dcterms:created>
  <dcterms:modified xsi:type="dcterms:W3CDTF">2021-03-25T16:23:04Z</dcterms:modified>
</cp:coreProperties>
</file>