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39"/>
  </p:notesMasterIdLst>
  <p:handoutMasterIdLst>
    <p:handoutMasterId r:id="rId40"/>
  </p:handoutMasterIdLst>
  <p:sldIdLst>
    <p:sldId id="256" r:id="rId2"/>
    <p:sldId id="293" r:id="rId3"/>
    <p:sldId id="283" r:id="rId4"/>
    <p:sldId id="282" r:id="rId5"/>
    <p:sldId id="295" r:id="rId6"/>
    <p:sldId id="296" r:id="rId7"/>
    <p:sldId id="288" r:id="rId8"/>
    <p:sldId id="315" r:id="rId9"/>
    <p:sldId id="316" r:id="rId10"/>
    <p:sldId id="289" r:id="rId11"/>
    <p:sldId id="317" r:id="rId12"/>
    <p:sldId id="290" r:id="rId13"/>
    <p:sldId id="318" r:id="rId14"/>
    <p:sldId id="291" r:id="rId15"/>
    <p:sldId id="300" r:id="rId16"/>
    <p:sldId id="305" r:id="rId17"/>
    <p:sldId id="303" r:id="rId18"/>
    <p:sldId id="320" r:id="rId19"/>
    <p:sldId id="321" r:id="rId20"/>
    <p:sldId id="322" r:id="rId21"/>
    <p:sldId id="324" r:id="rId22"/>
    <p:sldId id="325" r:id="rId23"/>
    <p:sldId id="323" r:id="rId24"/>
    <p:sldId id="302" r:id="rId25"/>
    <p:sldId id="310" r:id="rId26"/>
    <p:sldId id="308" r:id="rId27"/>
    <p:sldId id="309" r:id="rId28"/>
    <p:sldId id="306" r:id="rId29"/>
    <p:sldId id="312" r:id="rId30"/>
    <p:sldId id="299" r:id="rId31"/>
    <p:sldId id="313" r:id="rId32"/>
    <p:sldId id="301" r:id="rId33"/>
    <p:sldId id="314" r:id="rId34"/>
    <p:sldId id="304" r:id="rId35"/>
    <p:sldId id="297" r:id="rId36"/>
    <p:sldId id="319" r:id="rId37"/>
    <p:sldId id="292" r:id="rId3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28" autoAdjust="0"/>
    <p:restoredTop sz="81434" autoAdjust="0"/>
  </p:normalViewPr>
  <p:slideViewPr>
    <p:cSldViewPr>
      <p:cViewPr varScale="1">
        <p:scale>
          <a:sx n="89" d="100"/>
          <a:sy n="89" d="100"/>
        </p:scale>
        <p:origin x="2196"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85" d="100"/>
          <a:sy n="85" d="100"/>
        </p:scale>
        <p:origin x="2994" y="10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_rels/data2.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95EC8C7-81AD-4F2E-BD4D-AD5FC6FE4C9A}" type="doc">
      <dgm:prSet loTypeId="urn:microsoft.com/office/officeart/2005/8/layout/pyramid2" loCatId="list" qsTypeId="urn:microsoft.com/office/officeart/2005/8/quickstyle/simple1" qsCatId="simple" csTypeId="urn:microsoft.com/office/officeart/2005/8/colors/accent1_2" csCatId="accent1" phldr="1"/>
      <dgm:spPr/>
      <dgm:t>
        <a:bodyPr/>
        <a:lstStyle/>
        <a:p>
          <a:endParaRPr lang="en-US"/>
        </a:p>
      </dgm:t>
    </dgm:pt>
    <dgm:pt modelId="{73FFC882-4E11-4926-9A25-6B80F3F728BB}">
      <dgm:prSet/>
      <dgm:spPr>
        <a:solidFill>
          <a:srgbClr val="002060">
            <a:alpha val="90000"/>
          </a:srgbClr>
        </a:solidFill>
      </dgm:spPr>
      <dgm:t>
        <a:bodyPr/>
        <a:lstStyle/>
        <a:p>
          <a:pPr rtl="0"/>
          <a:r>
            <a:rPr lang="en-US" b="1" dirty="0">
              <a:solidFill>
                <a:schemeClr val="tx1"/>
              </a:solidFill>
            </a:rPr>
            <a:t>Intent to Apply Form- Friday April 23, 2021</a:t>
          </a:r>
        </a:p>
      </dgm:t>
    </dgm:pt>
    <dgm:pt modelId="{EB9AB885-EABC-451B-9B4D-3ABFBA68A5A8}" type="parTrans" cxnId="{6F765B99-E942-4A4C-942C-1A3D68B3EF34}">
      <dgm:prSet/>
      <dgm:spPr/>
      <dgm:t>
        <a:bodyPr/>
        <a:lstStyle/>
        <a:p>
          <a:endParaRPr lang="en-US"/>
        </a:p>
      </dgm:t>
    </dgm:pt>
    <dgm:pt modelId="{B9CB4863-05A1-49A7-B81D-2CC90EBC7B35}" type="sibTrans" cxnId="{6F765B99-E942-4A4C-942C-1A3D68B3EF34}">
      <dgm:prSet/>
      <dgm:spPr/>
      <dgm:t>
        <a:bodyPr/>
        <a:lstStyle/>
        <a:p>
          <a:endParaRPr lang="en-US"/>
        </a:p>
      </dgm:t>
    </dgm:pt>
    <dgm:pt modelId="{A3C6E83F-6A34-4C7E-A5CD-910D7E5393A9}">
      <dgm:prSet/>
      <dgm:spPr>
        <a:solidFill>
          <a:srgbClr val="002060">
            <a:alpha val="90000"/>
          </a:srgbClr>
        </a:solidFill>
      </dgm:spPr>
      <dgm:t>
        <a:bodyPr/>
        <a:lstStyle/>
        <a:p>
          <a:pPr rtl="0"/>
          <a:r>
            <a:rPr lang="en-US" b="1" dirty="0">
              <a:solidFill>
                <a:schemeClr val="tx1"/>
              </a:solidFill>
            </a:rPr>
            <a:t>Application Handbook </a:t>
          </a:r>
        </a:p>
      </dgm:t>
    </dgm:pt>
    <dgm:pt modelId="{1B102FA0-BE83-4B66-B4FC-0A8680650C2A}" type="parTrans" cxnId="{7BA94188-F1C6-44FE-8DB9-B75391436EB9}">
      <dgm:prSet/>
      <dgm:spPr/>
      <dgm:t>
        <a:bodyPr/>
        <a:lstStyle/>
        <a:p>
          <a:endParaRPr lang="en-US"/>
        </a:p>
      </dgm:t>
    </dgm:pt>
    <dgm:pt modelId="{6C94799D-B74D-465E-8EE5-B1BBD4C07846}" type="sibTrans" cxnId="{7BA94188-F1C6-44FE-8DB9-B75391436EB9}">
      <dgm:prSet/>
      <dgm:spPr/>
      <dgm:t>
        <a:bodyPr/>
        <a:lstStyle/>
        <a:p>
          <a:endParaRPr lang="en-US"/>
        </a:p>
      </dgm:t>
    </dgm:pt>
    <dgm:pt modelId="{4571EE35-FB7B-4DC0-A042-82E8CA9CC185}">
      <dgm:prSet/>
      <dgm:spPr>
        <a:solidFill>
          <a:srgbClr val="002060">
            <a:alpha val="90000"/>
          </a:srgbClr>
        </a:solidFill>
      </dgm:spPr>
      <dgm:t>
        <a:bodyPr/>
        <a:lstStyle/>
        <a:p>
          <a:pPr rtl="0"/>
          <a:r>
            <a:rPr lang="en-US" b="1" dirty="0">
              <a:solidFill>
                <a:schemeClr val="tx1"/>
              </a:solidFill>
            </a:rPr>
            <a:t>Application Exhibits </a:t>
          </a:r>
        </a:p>
      </dgm:t>
    </dgm:pt>
    <dgm:pt modelId="{3888B27F-B29F-419F-BCA5-62B596EFB940}" type="parTrans" cxnId="{95D00121-12F6-44E6-BDC4-0B5265019127}">
      <dgm:prSet/>
      <dgm:spPr/>
      <dgm:t>
        <a:bodyPr/>
        <a:lstStyle/>
        <a:p>
          <a:endParaRPr lang="en-US"/>
        </a:p>
      </dgm:t>
    </dgm:pt>
    <dgm:pt modelId="{414525BA-D760-48F5-AE03-9788E3CD0442}" type="sibTrans" cxnId="{95D00121-12F6-44E6-BDC4-0B5265019127}">
      <dgm:prSet/>
      <dgm:spPr/>
      <dgm:t>
        <a:bodyPr/>
        <a:lstStyle/>
        <a:p>
          <a:endParaRPr lang="en-US"/>
        </a:p>
      </dgm:t>
    </dgm:pt>
    <dgm:pt modelId="{FBE7458B-307A-4528-AD01-94FD77252375}">
      <dgm:prSet/>
      <dgm:spPr>
        <a:solidFill>
          <a:srgbClr val="002060">
            <a:alpha val="90000"/>
          </a:srgbClr>
        </a:solidFill>
      </dgm:spPr>
      <dgm:t>
        <a:bodyPr/>
        <a:lstStyle/>
        <a:p>
          <a:pPr rtl="0"/>
          <a:r>
            <a:rPr lang="en-US" b="1" dirty="0">
              <a:solidFill>
                <a:schemeClr val="tx1"/>
              </a:solidFill>
            </a:rPr>
            <a:t>Application Exhibit Checklist </a:t>
          </a:r>
        </a:p>
      </dgm:t>
    </dgm:pt>
    <dgm:pt modelId="{9A42A791-FB03-494A-BC3B-B548E59DF978}" type="parTrans" cxnId="{D7C23F95-BDCA-434A-8F30-4FF7B0094997}">
      <dgm:prSet/>
      <dgm:spPr/>
      <dgm:t>
        <a:bodyPr/>
        <a:lstStyle/>
        <a:p>
          <a:endParaRPr lang="en-US"/>
        </a:p>
      </dgm:t>
    </dgm:pt>
    <dgm:pt modelId="{9DA891E8-D531-47D5-A2E2-35B1A48195B0}" type="sibTrans" cxnId="{D7C23F95-BDCA-434A-8F30-4FF7B0094997}">
      <dgm:prSet/>
      <dgm:spPr/>
      <dgm:t>
        <a:bodyPr/>
        <a:lstStyle/>
        <a:p>
          <a:endParaRPr lang="en-US"/>
        </a:p>
      </dgm:t>
    </dgm:pt>
    <dgm:pt modelId="{6F7D9D54-66D5-41A4-91B6-F32BF1E61D7D}">
      <dgm:prSet/>
      <dgm:spPr>
        <a:solidFill>
          <a:srgbClr val="002060">
            <a:alpha val="90000"/>
          </a:srgbClr>
        </a:solidFill>
      </dgm:spPr>
      <dgm:t>
        <a:bodyPr/>
        <a:lstStyle/>
        <a:p>
          <a:pPr rtl="0"/>
          <a:r>
            <a:rPr lang="en-US" b="1" dirty="0">
              <a:solidFill>
                <a:schemeClr val="tx1"/>
              </a:solidFill>
            </a:rPr>
            <a:t>Rating &amp; Ranking </a:t>
          </a:r>
        </a:p>
      </dgm:t>
    </dgm:pt>
    <dgm:pt modelId="{AEAAF52E-8F7C-442B-8428-48D2214FDEB3}" type="parTrans" cxnId="{BEEA40FA-EBBB-4DA3-A555-EB1EC4014BAF}">
      <dgm:prSet/>
      <dgm:spPr/>
      <dgm:t>
        <a:bodyPr/>
        <a:lstStyle/>
        <a:p>
          <a:endParaRPr lang="en-US"/>
        </a:p>
      </dgm:t>
    </dgm:pt>
    <dgm:pt modelId="{9F021E73-3ECF-45CF-865B-F1FAD0E73955}" type="sibTrans" cxnId="{BEEA40FA-EBBB-4DA3-A555-EB1EC4014BAF}">
      <dgm:prSet/>
      <dgm:spPr/>
      <dgm:t>
        <a:bodyPr/>
        <a:lstStyle/>
        <a:p>
          <a:endParaRPr lang="en-US"/>
        </a:p>
      </dgm:t>
    </dgm:pt>
    <dgm:pt modelId="{FA9C1A0D-ADA4-4F54-A2B5-F2256291150E}">
      <dgm:prSet/>
      <dgm:spPr>
        <a:solidFill>
          <a:srgbClr val="002060">
            <a:alpha val="90000"/>
          </a:srgbClr>
        </a:solidFill>
      </dgm:spPr>
      <dgm:t>
        <a:bodyPr/>
        <a:lstStyle/>
        <a:p>
          <a:pPr rtl="0"/>
          <a:r>
            <a:rPr lang="en-US" b="1" dirty="0">
              <a:solidFill>
                <a:schemeClr val="tx1"/>
              </a:solidFill>
            </a:rPr>
            <a:t>Documents requiring wet signatures</a:t>
          </a:r>
        </a:p>
      </dgm:t>
    </dgm:pt>
    <dgm:pt modelId="{B2B3DFD3-4DBE-40A5-9597-2E08FB3416BE}" type="parTrans" cxnId="{E3238A2A-CF3C-436F-9ADB-C0DEB935D8EE}">
      <dgm:prSet/>
      <dgm:spPr/>
      <dgm:t>
        <a:bodyPr/>
        <a:lstStyle/>
        <a:p>
          <a:endParaRPr lang="en-US"/>
        </a:p>
      </dgm:t>
    </dgm:pt>
    <dgm:pt modelId="{0A9563E8-F29D-4260-A2A1-8A5EA6F40922}" type="sibTrans" cxnId="{E3238A2A-CF3C-436F-9ADB-C0DEB935D8EE}">
      <dgm:prSet/>
      <dgm:spPr/>
      <dgm:t>
        <a:bodyPr/>
        <a:lstStyle/>
        <a:p>
          <a:endParaRPr lang="en-US"/>
        </a:p>
      </dgm:t>
    </dgm:pt>
    <dgm:pt modelId="{DB7079BC-7547-4664-870C-FDACE34B3B35}">
      <dgm:prSet/>
      <dgm:spPr>
        <a:solidFill>
          <a:srgbClr val="002060">
            <a:alpha val="90000"/>
          </a:srgbClr>
        </a:solidFill>
      </dgm:spPr>
      <dgm:t>
        <a:bodyPr/>
        <a:lstStyle/>
        <a:p>
          <a:pPr rtl="0"/>
          <a:r>
            <a:rPr lang="en-US" b="1" dirty="0">
              <a:solidFill>
                <a:schemeClr val="tx1"/>
              </a:solidFill>
            </a:rPr>
            <a:t>Application e-Form </a:t>
          </a:r>
        </a:p>
      </dgm:t>
    </dgm:pt>
    <dgm:pt modelId="{891519C5-FCED-4737-9822-0E25169E18C8}" type="parTrans" cxnId="{D78AC98E-E70C-4EB8-A1FD-62C3C9D60839}">
      <dgm:prSet/>
      <dgm:spPr/>
      <dgm:t>
        <a:bodyPr/>
        <a:lstStyle/>
        <a:p>
          <a:endParaRPr lang="en-US"/>
        </a:p>
      </dgm:t>
    </dgm:pt>
    <dgm:pt modelId="{D2578C04-89E6-4B1B-88DA-E676BD05C75E}" type="sibTrans" cxnId="{D78AC98E-E70C-4EB8-A1FD-62C3C9D60839}">
      <dgm:prSet/>
      <dgm:spPr/>
      <dgm:t>
        <a:bodyPr/>
        <a:lstStyle/>
        <a:p>
          <a:endParaRPr lang="en-US"/>
        </a:p>
      </dgm:t>
    </dgm:pt>
    <dgm:pt modelId="{1F755AE1-1DB6-4DB3-B7DC-A01C362B810D}" type="pres">
      <dgm:prSet presAssocID="{C95EC8C7-81AD-4F2E-BD4D-AD5FC6FE4C9A}" presName="compositeShape" presStyleCnt="0">
        <dgm:presLayoutVars>
          <dgm:dir/>
          <dgm:resizeHandles/>
        </dgm:presLayoutVars>
      </dgm:prSet>
      <dgm:spPr/>
    </dgm:pt>
    <dgm:pt modelId="{77C85747-89BF-4E5B-8B26-403FEBF2D035}" type="pres">
      <dgm:prSet presAssocID="{C95EC8C7-81AD-4F2E-BD4D-AD5FC6FE4C9A}" presName="pyramid" presStyleLbl="node1" presStyleIdx="0" presStyleCnt="1"/>
      <dgm:spPr>
        <a:solidFill>
          <a:srgbClr val="00B0F0"/>
        </a:solidFill>
      </dgm:spPr>
    </dgm:pt>
    <dgm:pt modelId="{88C9BB3A-9710-4123-83F6-13EF6C229347}" type="pres">
      <dgm:prSet presAssocID="{C95EC8C7-81AD-4F2E-BD4D-AD5FC6FE4C9A}" presName="theList" presStyleCnt="0"/>
      <dgm:spPr/>
    </dgm:pt>
    <dgm:pt modelId="{887F3D8A-BD74-4EFB-9798-AF34CF01CCA1}" type="pres">
      <dgm:prSet presAssocID="{73FFC882-4E11-4926-9A25-6B80F3F728BB}" presName="aNode" presStyleLbl="fgAcc1" presStyleIdx="0" presStyleCnt="7">
        <dgm:presLayoutVars>
          <dgm:bulletEnabled val="1"/>
        </dgm:presLayoutVars>
      </dgm:prSet>
      <dgm:spPr/>
    </dgm:pt>
    <dgm:pt modelId="{58F323A3-0B3F-48A4-A99D-A12BA8212DD5}" type="pres">
      <dgm:prSet presAssocID="{73FFC882-4E11-4926-9A25-6B80F3F728BB}" presName="aSpace" presStyleCnt="0"/>
      <dgm:spPr/>
    </dgm:pt>
    <dgm:pt modelId="{E8FFAA90-DAA0-477F-916E-CCF3AE01B85A}" type="pres">
      <dgm:prSet presAssocID="{DB7079BC-7547-4664-870C-FDACE34B3B35}" presName="aNode" presStyleLbl="fgAcc1" presStyleIdx="1" presStyleCnt="7">
        <dgm:presLayoutVars>
          <dgm:bulletEnabled val="1"/>
        </dgm:presLayoutVars>
      </dgm:prSet>
      <dgm:spPr/>
    </dgm:pt>
    <dgm:pt modelId="{5E33673C-9ABC-4181-BFFC-494BBAB3807E}" type="pres">
      <dgm:prSet presAssocID="{DB7079BC-7547-4664-870C-FDACE34B3B35}" presName="aSpace" presStyleCnt="0"/>
      <dgm:spPr/>
    </dgm:pt>
    <dgm:pt modelId="{C9A87D59-A497-4614-A62B-54566A66739B}" type="pres">
      <dgm:prSet presAssocID="{A3C6E83F-6A34-4C7E-A5CD-910D7E5393A9}" presName="aNode" presStyleLbl="fgAcc1" presStyleIdx="2" presStyleCnt="7">
        <dgm:presLayoutVars>
          <dgm:bulletEnabled val="1"/>
        </dgm:presLayoutVars>
      </dgm:prSet>
      <dgm:spPr/>
    </dgm:pt>
    <dgm:pt modelId="{B6587AAD-407B-401F-BD1A-85B009359E9A}" type="pres">
      <dgm:prSet presAssocID="{A3C6E83F-6A34-4C7E-A5CD-910D7E5393A9}" presName="aSpace" presStyleCnt="0"/>
      <dgm:spPr/>
    </dgm:pt>
    <dgm:pt modelId="{CE9E4A49-E92E-4E91-B7A0-1B81877E1ED4}" type="pres">
      <dgm:prSet presAssocID="{4571EE35-FB7B-4DC0-A042-82E8CA9CC185}" presName="aNode" presStyleLbl="fgAcc1" presStyleIdx="3" presStyleCnt="7">
        <dgm:presLayoutVars>
          <dgm:bulletEnabled val="1"/>
        </dgm:presLayoutVars>
      </dgm:prSet>
      <dgm:spPr/>
    </dgm:pt>
    <dgm:pt modelId="{60D0D045-D55F-4CD1-8FB8-4C225706678F}" type="pres">
      <dgm:prSet presAssocID="{4571EE35-FB7B-4DC0-A042-82E8CA9CC185}" presName="aSpace" presStyleCnt="0"/>
      <dgm:spPr/>
    </dgm:pt>
    <dgm:pt modelId="{42CABA1F-D74E-4A4F-B8F2-8D8CE30C0EC7}" type="pres">
      <dgm:prSet presAssocID="{FBE7458B-307A-4528-AD01-94FD77252375}" presName="aNode" presStyleLbl="fgAcc1" presStyleIdx="4" presStyleCnt="7">
        <dgm:presLayoutVars>
          <dgm:bulletEnabled val="1"/>
        </dgm:presLayoutVars>
      </dgm:prSet>
      <dgm:spPr/>
    </dgm:pt>
    <dgm:pt modelId="{D48191DD-69B5-49FD-A5DB-2CF83E72E85A}" type="pres">
      <dgm:prSet presAssocID="{FBE7458B-307A-4528-AD01-94FD77252375}" presName="aSpace" presStyleCnt="0"/>
      <dgm:spPr/>
    </dgm:pt>
    <dgm:pt modelId="{99E96CA1-5107-42F7-A20A-BCCDDEED48B5}" type="pres">
      <dgm:prSet presAssocID="{6F7D9D54-66D5-41A4-91B6-F32BF1E61D7D}" presName="aNode" presStyleLbl="fgAcc1" presStyleIdx="5" presStyleCnt="7">
        <dgm:presLayoutVars>
          <dgm:bulletEnabled val="1"/>
        </dgm:presLayoutVars>
      </dgm:prSet>
      <dgm:spPr/>
    </dgm:pt>
    <dgm:pt modelId="{B3431B32-AC90-4789-BA49-0B35F824D5F6}" type="pres">
      <dgm:prSet presAssocID="{6F7D9D54-66D5-41A4-91B6-F32BF1E61D7D}" presName="aSpace" presStyleCnt="0"/>
      <dgm:spPr/>
    </dgm:pt>
    <dgm:pt modelId="{00D7194B-16BC-4C93-8FB7-0A68926EA7E2}" type="pres">
      <dgm:prSet presAssocID="{FA9C1A0D-ADA4-4F54-A2B5-F2256291150E}" presName="aNode" presStyleLbl="fgAcc1" presStyleIdx="6" presStyleCnt="7">
        <dgm:presLayoutVars>
          <dgm:bulletEnabled val="1"/>
        </dgm:presLayoutVars>
      </dgm:prSet>
      <dgm:spPr/>
    </dgm:pt>
    <dgm:pt modelId="{043B8DE9-E58A-45C1-A9A0-567B424F767A}" type="pres">
      <dgm:prSet presAssocID="{FA9C1A0D-ADA4-4F54-A2B5-F2256291150E}" presName="aSpace" presStyleCnt="0"/>
      <dgm:spPr/>
    </dgm:pt>
  </dgm:ptLst>
  <dgm:cxnLst>
    <dgm:cxn modelId="{95D00121-12F6-44E6-BDC4-0B5265019127}" srcId="{C95EC8C7-81AD-4F2E-BD4D-AD5FC6FE4C9A}" destId="{4571EE35-FB7B-4DC0-A042-82E8CA9CC185}" srcOrd="3" destOrd="0" parTransId="{3888B27F-B29F-419F-BCA5-62B596EFB940}" sibTransId="{414525BA-D760-48F5-AE03-9788E3CD0442}"/>
    <dgm:cxn modelId="{003BD427-E59F-49F4-92E5-2A79DC792EE0}" type="presOf" srcId="{FBE7458B-307A-4528-AD01-94FD77252375}" destId="{42CABA1F-D74E-4A4F-B8F2-8D8CE30C0EC7}" srcOrd="0" destOrd="0" presId="urn:microsoft.com/office/officeart/2005/8/layout/pyramid2"/>
    <dgm:cxn modelId="{E3238A2A-CF3C-436F-9ADB-C0DEB935D8EE}" srcId="{C95EC8C7-81AD-4F2E-BD4D-AD5FC6FE4C9A}" destId="{FA9C1A0D-ADA4-4F54-A2B5-F2256291150E}" srcOrd="6" destOrd="0" parTransId="{B2B3DFD3-4DBE-40A5-9597-2E08FB3416BE}" sibTransId="{0A9563E8-F29D-4260-A2A1-8A5EA6F40922}"/>
    <dgm:cxn modelId="{6508DB5A-0E15-4F95-A0EC-28722DA9404B}" type="presOf" srcId="{4571EE35-FB7B-4DC0-A042-82E8CA9CC185}" destId="{CE9E4A49-E92E-4E91-B7A0-1B81877E1ED4}" srcOrd="0" destOrd="0" presId="urn:microsoft.com/office/officeart/2005/8/layout/pyramid2"/>
    <dgm:cxn modelId="{23DA7187-EFD6-42A8-B201-BBB93E2C672D}" type="presOf" srcId="{DB7079BC-7547-4664-870C-FDACE34B3B35}" destId="{E8FFAA90-DAA0-477F-916E-CCF3AE01B85A}" srcOrd="0" destOrd="0" presId="urn:microsoft.com/office/officeart/2005/8/layout/pyramid2"/>
    <dgm:cxn modelId="{7BA94188-F1C6-44FE-8DB9-B75391436EB9}" srcId="{C95EC8C7-81AD-4F2E-BD4D-AD5FC6FE4C9A}" destId="{A3C6E83F-6A34-4C7E-A5CD-910D7E5393A9}" srcOrd="2" destOrd="0" parTransId="{1B102FA0-BE83-4B66-B4FC-0A8680650C2A}" sibTransId="{6C94799D-B74D-465E-8EE5-B1BBD4C07846}"/>
    <dgm:cxn modelId="{D78AC98E-E70C-4EB8-A1FD-62C3C9D60839}" srcId="{C95EC8C7-81AD-4F2E-BD4D-AD5FC6FE4C9A}" destId="{DB7079BC-7547-4664-870C-FDACE34B3B35}" srcOrd="1" destOrd="0" parTransId="{891519C5-FCED-4737-9822-0E25169E18C8}" sibTransId="{D2578C04-89E6-4B1B-88DA-E676BD05C75E}"/>
    <dgm:cxn modelId="{D7C23F95-BDCA-434A-8F30-4FF7B0094997}" srcId="{C95EC8C7-81AD-4F2E-BD4D-AD5FC6FE4C9A}" destId="{FBE7458B-307A-4528-AD01-94FD77252375}" srcOrd="4" destOrd="0" parTransId="{9A42A791-FB03-494A-BC3B-B548E59DF978}" sibTransId="{9DA891E8-D531-47D5-A2E2-35B1A48195B0}"/>
    <dgm:cxn modelId="{6F765B99-E942-4A4C-942C-1A3D68B3EF34}" srcId="{C95EC8C7-81AD-4F2E-BD4D-AD5FC6FE4C9A}" destId="{73FFC882-4E11-4926-9A25-6B80F3F728BB}" srcOrd="0" destOrd="0" parTransId="{EB9AB885-EABC-451B-9B4D-3ABFBA68A5A8}" sibTransId="{B9CB4863-05A1-49A7-B81D-2CC90EBC7B35}"/>
    <dgm:cxn modelId="{38E47CBF-DCB7-40E0-BD77-0AB15F9FB1C7}" type="presOf" srcId="{6F7D9D54-66D5-41A4-91B6-F32BF1E61D7D}" destId="{99E96CA1-5107-42F7-A20A-BCCDDEED48B5}" srcOrd="0" destOrd="0" presId="urn:microsoft.com/office/officeart/2005/8/layout/pyramid2"/>
    <dgm:cxn modelId="{5B6C11E5-2839-4EB2-899E-C357E666B7FD}" type="presOf" srcId="{FA9C1A0D-ADA4-4F54-A2B5-F2256291150E}" destId="{00D7194B-16BC-4C93-8FB7-0A68926EA7E2}" srcOrd="0" destOrd="0" presId="urn:microsoft.com/office/officeart/2005/8/layout/pyramid2"/>
    <dgm:cxn modelId="{AC7E2FEF-EEF9-4254-BE42-9D172630DF16}" type="presOf" srcId="{A3C6E83F-6A34-4C7E-A5CD-910D7E5393A9}" destId="{C9A87D59-A497-4614-A62B-54566A66739B}" srcOrd="0" destOrd="0" presId="urn:microsoft.com/office/officeart/2005/8/layout/pyramid2"/>
    <dgm:cxn modelId="{AEABCAEF-7037-4B2C-8648-E1076EB9285E}" type="presOf" srcId="{73FFC882-4E11-4926-9A25-6B80F3F728BB}" destId="{887F3D8A-BD74-4EFB-9798-AF34CF01CCA1}" srcOrd="0" destOrd="0" presId="urn:microsoft.com/office/officeart/2005/8/layout/pyramid2"/>
    <dgm:cxn modelId="{872B8CF7-6ECE-4A90-A87D-370B4DE4D114}" type="presOf" srcId="{C95EC8C7-81AD-4F2E-BD4D-AD5FC6FE4C9A}" destId="{1F755AE1-1DB6-4DB3-B7DC-A01C362B810D}" srcOrd="0" destOrd="0" presId="urn:microsoft.com/office/officeart/2005/8/layout/pyramid2"/>
    <dgm:cxn modelId="{BEEA40FA-EBBB-4DA3-A555-EB1EC4014BAF}" srcId="{C95EC8C7-81AD-4F2E-BD4D-AD5FC6FE4C9A}" destId="{6F7D9D54-66D5-41A4-91B6-F32BF1E61D7D}" srcOrd="5" destOrd="0" parTransId="{AEAAF52E-8F7C-442B-8428-48D2214FDEB3}" sibTransId="{9F021E73-3ECF-45CF-865B-F1FAD0E73955}"/>
    <dgm:cxn modelId="{4A20EF03-1C0E-4125-84FE-083467557BD6}" type="presParOf" srcId="{1F755AE1-1DB6-4DB3-B7DC-A01C362B810D}" destId="{77C85747-89BF-4E5B-8B26-403FEBF2D035}" srcOrd="0" destOrd="0" presId="urn:microsoft.com/office/officeart/2005/8/layout/pyramid2"/>
    <dgm:cxn modelId="{D2D7E22F-99E2-4300-9F23-AD4915451289}" type="presParOf" srcId="{1F755AE1-1DB6-4DB3-B7DC-A01C362B810D}" destId="{88C9BB3A-9710-4123-83F6-13EF6C229347}" srcOrd="1" destOrd="0" presId="urn:microsoft.com/office/officeart/2005/8/layout/pyramid2"/>
    <dgm:cxn modelId="{49267645-BBA4-41DE-BF5E-E4CF5393F5BD}" type="presParOf" srcId="{88C9BB3A-9710-4123-83F6-13EF6C229347}" destId="{887F3D8A-BD74-4EFB-9798-AF34CF01CCA1}" srcOrd="0" destOrd="0" presId="urn:microsoft.com/office/officeart/2005/8/layout/pyramid2"/>
    <dgm:cxn modelId="{BC228F86-FEC7-40F4-868A-F6E13D7F12B2}" type="presParOf" srcId="{88C9BB3A-9710-4123-83F6-13EF6C229347}" destId="{58F323A3-0B3F-48A4-A99D-A12BA8212DD5}" srcOrd="1" destOrd="0" presId="urn:microsoft.com/office/officeart/2005/8/layout/pyramid2"/>
    <dgm:cxn modelId="{526665AE-DC6E-47EF-9202-1DFEBEA9DFD2}" type="presParOf" srcId="{88C9BB3A-9710-4123-83F6-13EF6C229347}" destId="{E8FFAA90-DAA0-477F-916E-CCF3AE01B85A}" srcOrd="2" destOrd="0" presId="urn:microsoft.com/office/officeart/2005/8/layout/pyramid2"/>
    <dgm:cxn modelId="{9D3EF66B-F743-4747-B0E1-DE8FA62999E6}" type="presParOf" srcId="{88C9BB3A-9710-4123-83F6-13EF6C229347}" destId="{5E33673C-9ABC-4181-BFFC-494BBAB3807E}" srcOrd="3" destOrd="0" presId="urn:microsoft.com/office/officeart/2005/8/layout/pyramid2"/>
    <dgm:cxn modelId="{56AE31CD-023A-4DFD-930F-B04936882C7D}" type="presParOf" srcId="{88C9BB3A-9710-4123-83F6-13EF6C229347}" destId="{C9A87D59-A497-4614-A62B-54566A66739B}" srcOrd="4" destOrd="0" presId="urn:microsoft.com/office/officeart/2005/8/layout/pyramid2"/>
    <dgm:cxn modelId="{83FAC91F-ADB9-471C-8604-818BB1FF361C}" type="presParOf" srcId="{88C9BB3A-9710-4123-83F6-13EF6C229347}" destId="{B6587AAD-407B-401F-BD1A-85B009359E9A}" srcOrd="5" destOrd="0" presId="urn:microsoft.com/office/officeart/2005/8/layout/pyramid2"/>
    <dgm:cxn modelId="{A9AD7217-BE06-4A0F-B934-141FCB3EE31A}" type="presParOf" srcId="{88C9BB3A-9710-4123-83F6-13EF6C229347}" destId="{CE9E4A49-E92E-4E91-B7A0-1B81877E1ED4}" srcOrd="6" destOrd="0" presId="urn:microsoft.com/office/officeart/2005/8/layout/pyramid2"/>
    <dgm:cxn modelId="{C4B0C880-5ED8-42F4-BAB3-E86F1856A394}" type="presParOf" srcId="{88C9BB3A-9710-4123-83F6-13EF6C229347}" destId="{60D0D045-D55F-4CD1-8FB8-4C225706678F}" srcOrd="7" destOrd="0" presId="urn:microsoft.com/office/officeart/2005/8/layout/pyramid2"/>
    <dgm:cxn modelId="{E6CBF59A-41B0-448A-ACC4-3C8D4B51621D}" type="presParOf" srcId="{88C9BB3A-9710-4123-83F6-13EF6C229347}" destId="{42CABA1F-D74E-4A4F-B8F2-8D8CE30C0EC7}" srcOrd="8" destOrd="0" presId="urn:microsoft.com/office/officeart/2005/8/layout/pyramid2"/>
    <dgm:cxn modelId="{8FB05160-4B38-4D0D-95DD-065E363E4D13}" type="presParOf" srcId="{88C9BB3A-9710-4123-83F6-13EF6C229347}" destId="{D48191DD-69B5-49FD-A5DB-2CF83E72E85A}" srcOrd="9" destOrd="0" presId="urn:microsoft.com/office/officeart/2005/8/layout/pyramid2"/>
    <dgm:cxn modelId="{B96264AD-E8BC-4533-95DF-B88C364A1BD3}" type="presParOf" srcId="{88C9BB3A-9710-4123-83F6-13EF6C229347}" destId="{99E96CA1-5107-42F7-A20A-BCCDDEED48B5}" srcOrd="10" destOrd="0" presId="urn:microsoft.com/office/officeart/2005/8/layout/pyramid2"/>
    <dgm:cxn modelId="{C02614B4-3A57-45AD-8CB2-4266E442F427}" type="presParOf" srcId="{88C9BB3A-9710-4123-83F6-13EF6C229347}" destId="{B3431B32-AC90-4789-BA49-0B35F824D5F6}" srcOrd="11" destOrd="0" presId="urn:microsoft.com/office/officeart/2005/8/layout/pyramid2"/>
    <dgm:cxn modelId="{983ACACE-AD32-45B2-8239-1A5BA3634AD7}" type="presParOf" srcId="{88C9BB3A-9710-4123-83F6-13EF6C229347}" destId="{00D7194B-16BC-4C93-8FB7-0A68926EA7E2}" srcOrd="12" destOrd="0" presId="urn:microsoft.com/office/officeart/2005/8/layout/pyramid2"/>
    <dgm:cxn modelId="{142F036B-2883-4651-8E16-7C12CB033943}" type="presParOf" srcId="{88C9BB3A-9710-4123-83F6-13EF6C229347}" destId="{043B8DE9-E58A-45C1-A9A0-567B424F767A}" srcOrd="13"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7EE230A-1D92-4D89-AC03-68588C6F6138}"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38B7F98D-ADC7-420D-8DC0-06962DB546CB}">
      <dgm:prSet/>
      <dgm:spPr/>
      <dgm:t>
        <a:bodyPr/>
        <a:lstStyle/>
        <a:p>
          <a:r>
            <a:rPr lang="en-US"/>
            <a:t>Fill in the table- answer the questions </a:t>
          </a:r>
        </a:p>
      </dgm:t>
    </dgm:pt>
    <dgm:pt modelId="{58B17811-07EC-49C8-B009-874366B5F2ED}" type="parTrans" cxnId="{3AFDD1E8-0ACE-4920-AB90-976DD676DAC4}">
      <dgm:prSet/>
      <dgm:spPr/>
      <dgm:t>
        <a:bodyPr/>
        <a:lstStyle/>
        <a:p>
          <a:endParaRPr lang="en-US"/>
        </a:p>
      </dgm:t>
    </dgm:pt>
    <dgm:pt modelId="{2D38CB6A-1E1F-4A24-8403-EB8CAD8D1441}" type="sibTrans" cxnId="{3AFDD1E8-0ACE-4920-AB90-976DD676DAC4}">
      <dgm:prSet/>
      <dgm:spPr/>
      <dgm:t>
        <a:bodyPr/>
        <a:lstStyle/>
        <a:p>
          <a:endParaRPr lang="en-US"/>
        </a:p>
      </dgm:t>
    </dgm:pt>
    <dgm:pt modelId="{075F62D0-E51A-4B1C-B743-7AEBEC3B3DAF}">
      <dgm:prSet/>
      <dgm:spPr/>
      <dgm:t>
        <a:bodyPr/>
        <a:lstStyle/>
        <a:p>
          <a:r>
            <a:rPr lang="en-US" dirty="0"/>
            <a:t>Upload </a:t>
          </a:r>
          <a:r>
            <a:rPr lang="en-US" dirty="0" err="1"/>
            <a:t>items..make</a:t>
          </a:r>
          <a:r>
            <a:rPr lang="en-US" dirty="0"/>
            <a:t> certain the minutes contain information about PI use/reuse (if applicable).  Get the admin staff or a super detail- oriented person to accurately capture the discussions at the public hearing.  </a:t>
          </a:r>
        </a:p>
      </dgm:t>
    </dgm:pt>
    <dgm:pt modelId="{EA769909-09EA-4C97-BCF5-D76C5CC03A6D}" type="parTrans" cxnId="{0766C600-0EF3-499F-BFFC-54B571259902}">
      <dgm:prSet/>
      <dgm:spPr/>
      <dgm:t>
        <a:bodyPr/>
        <a:lstStyle/>
        <a:p>
          <a:endParaRPr lang="en-US"/>
        </a:p>
      </dgm:t>
    </dgm:pt>
    <dgm:pt modelId="{149AF7CA-E93A-42F2-8568-70B9C1AC110E}" type="sibTrans" cxnId="{0766C600-0EF3-499F-BFFC-54B571259902}">
      <dgm:prSet/>
      <dgm:spPr/>
      <dgm:t>
        <a:bodyPr/>
        <a:lstStyle/>
        <a:p>
          <a:endParaRPr lang="en-US"/>
        </a:p>
      </dgm:t>
    </dgm:pt>
    <dgm:pt modelId="{2ABE55AC-73D2-4190-BE8D-D2A4C0D3B421}">
      <dgm:prSet/>
      <dgm:spPr/>
      <dgm:t>
        <a:bodyPr/>
        <a:lstStyle/>
        <a:p>
          <a:r>
            <a:rPr lang="en-US" dirty="0"/>
            <a:t>If the meeting minutes don’t share specific points, you will not be scored.  </a:t>
          </a:r>
          <a:r>
            <a:rPr lang="en-US" b="1" dirty="0"/>
            <a:t>Minutes must be approved and certified</a:t>
          </a:r>
          <a:r>
            <a:rPr lang="en-US" dirty="0"/>
            <a:t>. </a:t>
          </a:r>
        </a:p>
      </dgm:t>
    </dgm:pt>
    <dgm:pt modelId="{3A8BF784-A263-411C-99CC-1F399ED14D48}" type="parTrans" cxnId="{CA79981E-D323-408D-A205-C68C89ED0ADF}">
      <dgm:prSet/>
      <dgm:spPr/>
      <dgm:t>
        <a:bodyPr/>
        <a:lstStyle/>
        <a:p>
          <a:endParaRPr lang="en-US"/>
        </a:p>
      </dgm:t>
    </dgm:pt>
    <dgm:pt modelId="{F63DD347-A034-445B-90EE-57A8F482CB7E}" type="sibTrans" cxnId="{CA79981E-D323-408D-A205-C68C89ED0ADF}">
      <dgm:prSet/>
      <dgm:spPr/>
      <dgm:t>
        <a:bodyPr/>
        <a:lstStyle/>
        <a:p>
          <a:endParaRPr lang="en-US"/>
        </a:p>
      </dgm:t>
    </dgm:pt>
    <dgm:pt modelId="{29A68A71-BF48-45C2-8C78-16AB8E087E15}">
      <dgm:prSet/>
      <dgm:spPr/>
      <dgm:t>
        <a:bodyPr/>
        <a:lstStyle/>
        <a:p>
          <a:r>
            <a:rPr lang="en-US" dirty="0"/>
            <a:t>We need to determine whether or not you completed the CIT PAT accurately. </a:t>
          </a:r>
        </a:p>
      </dgm:t>
    </dgm:pt>
    <dgm:pt modelId="{C22B99E9-EB7C-4CF2-B9EB-982152E8AFDD}" type="parTrans" cxnId="{EB102ADD-7F02-4FB5-81BA-4B4E2541DA06}">
      <dgm:prSet/>
      <dgm:spPr/>
      <dgm:t>
        <a:bodyPr/>
        <a:lstStyle/>
        <a:p>
          <a:endParaRPr lang="en-US"/>
        </a:p>
      </dgm:t>
    </dgm:pt>
    <dgm:pt modelId="{36E428BE-2F2D-4451-B6A0-17B565023A81}" type="sibTrans" cxnId="{EB102ADD-7F02-4FB5-81BA-4B4E2541DA06}">
      <dgm:prSet/>
      <dgm:spPr/>
      <dgm:t>
        <a:bodyPr/>
        <a:lstStyle/>
        <a:p>
          <a:endParaRPr lang="en-US"/>
        </a:p>
      </dgm:t>
    </dgm:pt>
    <dgm:pt modelId="{244E24C0-D7C3-4F0C-95C5-AE408265B27D}" type="pres">
      <dgm:prSet presAssocID="{07EE230A-1D92-4D89-AC03-68588C6F6138}" presName="root" presStyleCnt="0">
        <dgm:presLayoutVars>
          <dgm:dir/>
          <dgm:resizeHandles val="exact"/>
        </dgm:presLayoutVars>
      </dgm:prSet>
      <dgm:spPr/>
    </dgm:pt>
    <dgm:pt modelId="{9428EAA8-9D57-4FDD-B718-A432A7912E53}" type="pres">
      <dgm:prSet presAssocID="{38B7F98D-ADC7-420D-8DC0-06962DB546CB}" presName="compNode" presStyleCnt="0"/>
      <dgm:spPr/>
    </dgm:pt>
    <dgm:pt modelId="{D5DE0C39-5E20-4E67-89E9-3475E7B1FAD7}" type="pres">
      <dgm:prSet presAssocID="{38B7F98D-ADC7-420D-8DC0-06962DB546CB}" presName="bgRect" presStyleLbl="bgShp" presStyleIdx="0" presStyleCnt="4"/>
      <dgm:spPr/>
    </dgm:pt>
    <dgm:pt modelId="{0D285689-FAC9-4DBF-AB0E-74C5860F8BDD}" type="pres">
      <dgm:prSet presAssocID="{38B7F98D-ADC7-420D-8DC0-06962DB546CB}" presName="iconRect" presStyleLbl="node1" presStyleIdx="0" presStyleCnt="4"/>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s"/>
        </a:ext>
      </dgm:extLst>
    </dgm:pt>
    <dgm:pt modelId="{7D533B1F-ACBA-4894-8601-011B1ECC2424}" type="pres">
      <dgm:prSet presAssocID="{38B7F98D-ADC7-420D-8DC0-06962DB546CB}" presName="spaceRect" presStyleCnt="0"/>
      <dgm:spPr/>
    </dgm:pt>
    <dgm:pt modelId="{04FC38FD-C14B-489E-8E26-957C292A7646}" type="pres">
      <dgm:prSet presAssocID="{38B7F98D-ADC7-420D-8DC0-06962DB546CB}" presName="parTx" presStyleLbl="revTx" presStyleIdx="0" presStyleCnt="4">
        <dgm:presLayoutVars>
          <dgm:chMax val="0"/>
          <dgm:chPref val="0"/>
        </dgm:presLayoutVars>
      </dgm:prSet>
      <dgm:spPr/>
    </dgm:pt>
    <dgm:pt modelId="{AFD0FA3E-B010-4FBB-B563-23A1D347C009}" type="pres">
      <dgm:prSet presAssocID="{2D38CB6A-1E1F-4A24-8403-EB8CAD8D1441}" presName="sibTrans" presStyleCnt="0"/>
      <dgm:spPr/>
    </dgm:pt>
    <dgm:pt modelId="{84696E26-8CE7-4B1B-B0C4-EE286C07288E}" type="pres">
      <dgm:prSet presAssocID="{075F62D0-E51A-4B1C-B743-7AEBEC3B3DAF}" presName="compNode" presStyleCnt="0"/>
      <dgm:spPr/>
    </dgm:pt>
    <dgm:pt modelId="{15A8D142-7520-4BD9-9FB2-7C871A9D449A}" type="pres">
      <dgm:prSet presAssocID="{075F62D0-E51A-4B1C-B743-7AEBEC3B3DAF}" presName="bgRect" presStyleLbl="bgShp" presStyleIdx="1" presStyleCnt="4"/>
      <dgm:spPr/>
    </dgm:pt>
    <dgm:pt modelId="{17E20128-43AC-4BB8-8B0C-EFAA2F15CE56}" type="pres">
      <dgm:prSet presAssocID="{075F62D0-E51A-4B1C-B743-7AEBEC3B3DAF}" presName="iconRect" presStyleLbl="node1" presStyleIdx="1" presStyleCnt="4"/>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RopeKnot"/>
        </a:ext>
      </dgm:extLst>
    </dgm:pt>
    <dgm:pt modelId="{CF63ACB3-9CD4-4ED3-A200-6AC0EF0B408C}" type="pres">
      <dgm:prSet presAssocID="{075F62D0-E51A-4B1C-B743-7AEBEC3B3DAF}" presName="spaceRect" presStyleCnt="0"/>
      <dgm:spPr/>
    </dgm:pt>
    <dgm:pt modelId="{B6AAF004-9D23-4636-9FE7-00B120C42566}" type="pres">
      <dgm:prSet presAssocID="{075F62D0-E51A-4B1C-B743-7AEBEC3B3DAF}" presName="parTx" presStyleLbl="revTx" presStyleIdx="1" presStyleCnt="4">
        <dgm:presLayoutVars>
          <dgm:chMax val="0"/>
          <dgm:chPref val="0"/>
        </dgm:presLayoutVars>
      </dgm:prSet>
      <dgm:spPr/>
    </dgm:pt>
    <dgm:pt modelId="{4A031237-3C76-49F6-9979-6C274CABB874}" type="pres">
      <dgm:prSet presAssocID="{149AF7CA-E93A-42F2-8568-70B9C1AC110E}" presName="sibTrans" presStyleCnt="0"/>
      <dgm:spPr/>
    </dgm:pt>
    <dgm:pt modelId="{2D39AFFD-00CA-4BBD-A714-66D63FC7E40A}" type="pres">
      <dgm:prSet presAssocID="{2ABE55AC-73D2-4190-BE8D-D2A4C0D3B421}" presName="compNode" presStyleCnt="0"/>
      <dgm:spPr/>
    </dgm:pt>
    <dgm:pt modelId="{EBC228C1-459A-4E3B-9894-1DC7908D65D8}" type="pres">
      <dgm:prSet presAssocID="{2ABE55AC-73D2-4190-BE8D-D2A4C0D3B421}" presName="bgRect" presStyleLbl="bgShp" presStyleIdx="2" presStyleCnt="4"/>
      <dgm:spPr/>
    </dgm:pt>
    <dgm:pt modelId="{DE298549-B837-4466-B85F-06CDC20BB011}" type="pres">
      <dgm:prSet presAssocID="{2ABE55AC-73D2-4190-BE8D-D2A4C0D3B421}" presName="iconRect" presStyleLbl="node1" presStyleIdx="2" presStyleCnt="4"/>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topwatch"/>
        </a:ext>
      </dgm:extLst>
    </dgm:pt>
    <dgm:pt modelId="{221C1608-1601-4C28-BD7D-42979D04DAE1}" type="pres">
      <dgm:prSet presAssocID="{2ABE55AC-73D2-4190-BE8D-D2A4C0D3B421}" presName="spaceRect" presStyleCnt="0"/>
      <dgm:spPr/>
    </dgm:pt>
    <dgm:pt modelId="{A3B325CA-E29E-4C7A-A041-3745AE1FAE0D}" type="pres">
      <dgm:prSet presAssocID="{2ABE55AC-73D2-4190-BE8D-D2A4C0D3B421}" presName="parTx" presStyleLbl="revTx" presStyleIdx="2" presStyleCnt="4">
        <dgm:presLayoutVars>
          <dgm:chMax val="0"/>
          <dgm:chPref val="0"/>
        </dgm:presLayoutVars>
      </dgm:prSet>
      <dgm:spPr/>
    </dgm:pt>
    <dgm:pt modelId="{A1D3A35F-0605-42EA-8ACF-210393720D00}" type="pres">
      <dgm:prSet presAssocID="{F63DD347-A034-445B-90EE-57A8F482CB7E}" presName="sibTrans" presStyleCnt="0"/>
      <dgm:spPr/>
    </dgm:pt>
    <dgm:pt modelId="{8CC367C8-D945-42E8-8799-5E4B27629A39}" type="pres">
      <dgm:prSet presAssocID="{29A68A71-BF48-45C2-8C78-16AB8E087E15}" presName="compNode" presStyleCnt="0"/>
      <dgm:spPr/>
    </dgm:pt>
    <dgm:pt modelId="{C0EE744C-F841-46D4-B58D-EE7B64D3FBEF}" type="pres">
      <dgm:prSet presAssocID="{29A68A71-BF48-45C2-8C78-16AB8E087E15}" presName="bgRect" presStyleLbl="bgShp" presStyleIdx="3" presStyleCnt="4"/>
      <dgm:spPr/>
    </dgm:pt>
    <dgm:pt modelId="{E69DE3FE-3ACE-4047-98C1-2CF41BE65DC8}" type="pres">
      <dgm:prSet presAssocID="{29A68A71-BF48-45C2-8C78-16AB8E087E15}" presName="iconRect" presStyleLbl="node1" presStyleIdx="3" presStyleCnt="4"/>
      <dgm:spPr>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Presentation with Checklist"/>
        </a:ext>
      </dgm:extLst>
    </dgm:pt>
    <dgm:pt modelId="{4655B25D-F635-43B7-A617-E4F2FCBAFBE2}" type="pres">
      <dgm:prSet presAssocID="{29A68A71-BF48-45C2-8C78-16AB8E087E15}" presName="spaceRect" presStyleCnt="0"/>
      <dgm:spPr/>
    </dgm:pt>
    <dgm:pt modelId="{18A08BCF-256D-45DF-8AD6-13E02AE99F5F}" type="pres">
      <dgm:prSet presAssocID="{29A68A71-BF48-45C2-8C78-16AB8E087E15}" presName="parTx" presStyleLbl="revTx" presStyleIdx="3" presStyleCnt="4">
        <dgm:presLayoutVars>
          <dgm:chMax val="0"/>
          <dgm:chPref val="0"/>
        </dgm:presLayoutVars>
      </dgm:prSet>
      <dgm:spPr/>
    </dgm:pt>
  </dgm:ptLst>
  <dgm:cxnLst>
    <dgm:cxn modelId="{0766C600-0EF3-499F-BFFC-54B571259902}" srcId="{07EE230A-1D92-4D89-AC03-68588C6F6138}" destId="{075F62D0-E51A-4B1C-B743-7AEBEC3B3DAF}" srcOrd="1" destOrd="0" parTransId="{EA769909-09EA-4C97-BCF5-D76C5CC03A6D}" sibTransId="{149AF7CA-E93A-42F2-8568-70B9C1AC110E}"/>
    <dgm:cxn modelId="{FEECF303-E98D-4FBB-9580-A87E805B6DEC}" type="presOf" srcId="{29A68A71-BF48-45C2-8C78-16AB8E087E15}" destId="{18A08BCF-256D-45DF-8AD6-13E02AE99F5F}" srcOrd="0" destOrd="0" presId="urn:microsoft.com/office/officeart/2018/2/layout/IconVerticalSolidList"/>
    <dgm:cxn modelId="{CA79981E-D323-408D-A205-C68C89ED0ADF}" srcId="{07EE230A-1D92-4D89-AC03-68588C6F6138}" destId="{2ABE55AC-73D2-4190-BE8D-D2A4C0D3B421}" srcOrd="2" destOrd="0" parTransId="{3A8BF784-A263-411C-99CC-1F399ED14D48}" sibTransId="{F63DD347-A034-445B-90EE-57A8F482CB7E}"/>
    <dgm:cxn modelId="{D1213D4F-BB75-4946-9C43-0641DCE81608}" type="presOf" srcId="{075F62D0-E51A-4B1C-B743-7AEBEC3B3DAF}" destId="{B6AAF004-9D23-4636-9FE7-00B120C42566}" srcOrd="0" destOrd="0" presId="urn:microsoft.com/office/officeart/2018/2/layout/IconVerticalSolidList"/>
    <dgm:cxn modelId="{7128B480-E2E1-4975-AE81-F2AEC724E5ED}" type="presOf" srcId="{2ABE55AC-73D2-4190-BE8D-D2A4C0D3B421}" destId="{A3B325CA-E29E-4C7A-A041-3745AE1FAE0D}" srcOrd="0" destOrd="0" presId="urn:microsoft.com/office/officeart/2018/2/layout/IconVerticalSolidList"/>
    <dgm:cxn modelId="{75531AA2-F017-4223-8B0B-720A0DE5E7DB}" type="presOf" srcId="{38B7F98D-ADC7-420D-8DC0-06962DB546CB}" destId="{04FC38FD-C14B-489E-8E26-957C292A7646}" srcOrd="0" destOrd="0" presId="urn:microsoft.com/office/officeart/2018/2/layout/IconVerticalSolidList"/>
    <dgm:cxn modelId="{C6C759C8-B575-469F-A6A4-18489C935CD6}" type="presOf" srcId="{07EE230A-1D92-4D89-AC03-68588C6F6138}" destId="{244E24C0-D7C3-4F0C-95C5-AE408265B27D}" srcOrd="0" destOrd="0" presId="urn:microsoft.com/office/officeart/2018/2/layout/IconVerticalSolidList"/>
    <dgm:cxn modelId="{EB102ADD-7F02-4FB5-81BA-4B4E2541DA06}" srcId="{07EE230A-1D92-4D89-AC03-68588C6F6138}" destId="{29A68A71-BF48-45C2-8C78-16AB8E087E15}" srcOrd="3" destOrd="0" parTransId="{C22B99E9-EB7C-4CF2-B9EB-982152E8AFDD}" sibTransId="{36E428BE-2F2D-4451-B6A0-17B565023A81}"/>
    <dgm:cxn modelId="{3AFDD1E8-0ACE-4920-AB90-976DD676DAC4}" srcId="{07EE230A-1D92-4D89-AC03-68588C6F6138}" destId="{38B7F98D-ADC7-420D-8DC0-06962DB546CB}" srcOrd="0" destOrd="0" parTransId="{58B17811-07EC-49C8-B009-874366B5F2ED}" sibTransId="{2D38CB6A-1E1F-4A24-8403-EB8CAD8D1441}"/>
    <dgm:cxn modelId="{BA495CEF-8757-40E8-BFE0-D9CBF435E81A}" type="presParOf" srcId="{244E24C0-D7C3-4F0C-95C5-AE408265B27D}" destId="{9428EAA8-9D57-4FDD-B718-A432A7912E53}" srcOrd="0" destOrd="0" presId="urn:microsoft.com/office/officeart/2018/2/layout/IconVerticalSolidList"/>
    <dgm:cxn modelId="{148B0345-926B-4F4D-AEE8-966303C29B1E}" type="presParOf" srcId="{9428EAA8-9D57-4FDD-B718-A432A7912E53}" destId="{D5DE0C39-5E20-4E67-89E9-3475E7B1FAD7}" srcOrd="0" destOrd="0" presId="urn:microsoft.com/office/officeart/2018/2/layout/IconVerticalSolidList"/>
    <dgm:cxn modelId="{3890EC3C-BC26-4966-A5AC-F713194A5D7D}" type="presParOf" srcId="{9428EAA8-9D57-4FDD-B718-A432A7912E53}" destId="{0D285689-FAC9-4DBF-AB0E-74C5860F8BDD}" srcOrd="1" destOrd="0" presId="urn:microsoft.com/office/officeart/2018/2/layout/IconVerticalSolidList"/>
    <dgm:cxn modelId="{CF5D17E7-81D4-47CE-A6F8-CEE46640C90D}" type="presParOf" srcId="{9428EAA8-9D57-4FDD-B718-A432A7912E53}" destId="{7D533B1F-ACBA-4894-8601-011B1ECC2424}" srcOrd="2" destOrd="0" presId="urn:microsoft.com/office/officeart/2018/2/layout/IconVerticalSolidList"/>
    <dgm:cxn modelId="{A7DE7251-4C76-452E-9347-015539E47FB8}" type="presParOf" srcId="{9428EAA8-9D57-4FDD-B718-A432A7912E53}" destId="{04FC38FD-C14B-489E-8E26-957C292A7646}" srcOrd="3" destOrd="0" presId="urn:microsoft.com/office/officeart/2018/2/layout/IconVerticalSolidList"/>
    <dgm:cxn modelId="{DD105510-0B18-4330-A523-26CB094BF22A}" type="presParOf" srcId="{244E24C0-D7C3-4F0C-95C5-AE408265B27D}" destId="{AFD0FA3E-B010-4FBB-B563-23A1D347C009}" srcOrd="1" destOrd="0" presId="urn:microsoft.com/office/officeart/2018/2/layout/IconVerticalSolidList"/>
    <dgm:cxn modelId="{9168B90A-D7C1-4E16-BAEC-303E5D3C4D38}" type="presParOf" srcId="{244E24C0-D7C3-4F0C-95C5-AE408265B27D}" destId="{84696E26-8CE7-4B1B-B0C4-EE286C07288E}" srcOrd="2" destOrd="0" presId="urn:microsoft.com/office/officeart/2018/2/layout/IconVerticalSolidList"/>
    <dgm:cxn modelId="{805B0DD0-30BB-4C1D-A574-D2C9A0B005C8}" type="presParOf" srcId="{84696E26-8CE7-4B1B-B0C4-EE286C07288E}" destId="{15A8D142-7520-4BD9-9FB2-7C871A9D449A}" srcOrd="0" destOrd="0" presId="urn:microsoft.com/office/officeart/2018/2/layout/IconVerticalSolidList"/>
    <dgm:cxn modelId="{E3D4DCFA-4EEF-4EA2-B8C5-CBEC13A4D146}" type="presParOf" srcId="{84696E26-8CE7-4B1B-B0C4-EE286C07288E}" destId="{17E20128-43AC-4BB8-8B0C-EFAA2F15CE56}" srcOrd="1" destOrd="0" presId="urn:microsoft.com/office/officeart/2018/2/layout/IconVerticalSolidList"/>
    <dgm:cxn modelId="{642A4421-F487-44CA-A3DF-1BC8D5AD635F}" type="presParOf" srcId="{84696E26-8CE7-4B1B-B0C4-EE286C07288E}" destId="{CF63ACB3-9CD4-4ED3-A200-6AC0EF0B408C}" srcOrd="2" destOrd="0" presId="urn:microsoft.com/office/officeart/2018/2/layout/IconVerticalSolidList"/>
    <dgm:cxn modelId="{1E75E74F-349B-4E9B-BC4A-5A32B6518CBB}" type="presParOf" srcId="{84696E26-8CE7-4B1B-B0C4-EE286C07288E}" destId="{B6AAF004-9D23-4636-9FE7-00B120C42566}" srcOrd="3" destOrd="0" presId="urn:microsoft.com/office/officeart/2018/2/layout/IconVerticalSolidList"/>
    <dgm:cxn modelId="{C5170682-6437-44F2-BE24-1180527BB59C}" type="presParOf" srcId="{244E24C0-D7C3-4F0C-95C5-AE408265B27D}" destId="{4A031237-3C76-49F6-9979-6C274CABB874}" srcOrd="3" destOrd="0" presId="urn:microsoft.com/office/officeart/2018/2/layout/IconVerticalSolidList"/>
    <dgm:cxn modelId="{F393B633-ED24-4E74-ADB3-9FE9CA2260AC}" type="presParOf" srcId="{244E24C0-D7C3-4F0C-95C5-AE408265B27D}" destId="{2D39AFFD-00CA-4BBD-A714-66D63FC7E40A}" srcOrd="4" destOrd="0" presId="urn:microsoft.com/office/officeart/2018/2/layout/IconVerticalSolidList"/>
    <dgm:cxn modelId="{F1FA3D53-41A0-4EC0-991A-0BE80722AF15}" type="presParOf" srcId="{2D39AFFD-00CA-4BBD-A714-66D63FC7E40A}" destId="{EBC228C1-459A-4E3B-9894-1DC7908D65D8}" srcOrd="0" destOrd="0" presId="urn:microsoft.com/office/officeart/2018/2/layout/IconVerticalSolidList"/>
    <dgm:cxn modelId="{9951DF97-9510-4C64-BB33-8ED55354DEB0}" type="presParOf" srcId="{2D39AFFD-00CA-4BBD-A714-66D63FC7E40A}" destId="{DE298549-B837-4466-B85F-06CDC20BB011}" srcOrd="1" destOrd="0" presId="urn:microsoft.com/office/officeart/2018/2/layout/IconVerticalSolidList"/>
    <dgm:cxn modelId="{42EB4F99-1452-4D36-A4CD-8A865DB8BDCC}" type="presParOf" srcId="{2D39AFFD-00CA-4BBD-A714-66D63FC7E40A}" destId="{221C1608-1601-4C28-BD7D-42979D04DAE1}" srcOrd="2" destOrd="0" presId="urn:microsoft.com/office/officeart/2018/2/layout/IconVerticalSolidList"/>
    <dgm:cxn modelId="{03BCEE5E-24B1-467D-862E-8C1D5FB770E7}" type="presParOf" srcId="{2D39AFFD-00CA-4BBD-A714-66D63FC7E40A}" destId="{A3B325CA-E29E-4C7A-A041-3745AE1FAE0D}" srcOrd="3" destOrd="0" presId="urn:microsoft.com/office/officeart/2018/2/layout/IconVerticalSolidList"/>
    <dgm:cxn modelId="{E10015CD-C6A5-43F4-9064-4B3146F8664C}" type="presParOf" srcId="{244E24C0-D7C3-4F0C-95C5-AE408265B27D}" destId="{A1D3A35F-0605-42EA-8ACF-210393720D00}" srcOrd="5" destOrd="0" presId="urn:microsoft.com/office/officeart/2018/2/layout/IconVerticalSolidList"/>
    <dgm:cxn modelId="{F6083D75-3F45-4820-8745-4E4AE9952D09}" type="presParOf" srcId="{244E24C0-D7C3-4F0C-95C5-AE408265B27D}" destId="{8CC367C8-D945-42E8-8799-5E4B27629A39}" srcOrd="6" destOrd="0" presId="urn:microsoft.com/office/officeart/2018/2/layout/IconVerticalSolidList"/>
    <dgm:cxn modelId="{EFA33111-498C-472A-8BAF-79C2B07ECE0E}" type="presParOf" srcId="{8CC367C8-D945-42E8-8799-5E4B27629A39}" destId="{C0EE744C-F841-46D4-B58D-EE7B64D3FBEF}" srcOrd="0" destOrd="0" presId="urn:microsoft.com/office/officeart/2018/2/layout/IconVerticalSolidList"/>
    <dgm:cxn modelId="{178A5E24-A231-4A06-8E74-FE924C218793}" type="presParOf" srcId="{8CC367C8-D945-42E8-8799-5E4B27629A39}" destId="{E69DE3FE-3ACE-4047-98C1-2CF41BE65DC8}" srcOrd="1" destOrd="0" presId="urn:microsoft.com/office/officeart/2018/2/layout/IconVerticalSolidList"/>
    <dgm:cxn modelId="{4E07990A-70EA-45BB-B3B3-9A9215C25981}" type="presParOf" srcId="{8CC367C8-D945-42E8-8799-5E4B27629A39}" destId="{4655B25D-F635-43B7-A617-E4F2FCBAFBE2}" srcOrd="2" destOrd="0" presId="urn:microsoft.com/office/officeart/2018/2/layout/IconVerticalSolidList"/>
    <dgm:cxn modelId="{ADF780C9-1C1A-470F-BFE4-BC6296FEF2D0}" type="presParOf" srcId="{8CC367C8-D945-42E8-8799-5E4B27629A39}" destId="{18A08BCF-256D-45DF-8AD6-13E02AE99F5F}"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E11D510-9B29-4FF6-A479-5DDF1A50BEE2}"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3A8AF9FC-2BAF-4701-A582-07EC17EE9ED8}">
      <dgm:prSet phldrT="[Text]" custT="1"/>
      <dgm:spPr/>
      <dgm:t>
        <a:bodyPr/>
        <a:lstStyle/>
        <a:p>
          <a:r>
            <a:rPr lang="en-US">
              <a:effectLst>
                <a:outerShdw blurRad="38100" dist="38100" dir="2700000" algn="tl">
                  <a:srgbClr val="000000">
                    <a:alpha val="43137"/>
                  </a:srgbClr>
                </a:outerShdw>
              </a:effectLst>
            </a:rPr>
            <a:t>General</a:t>
          </a:r>
          <a:r>
            <a:rPr lang="en-US"/>
            <a:t> </a:t>
          </a:r>
          <a:r>
            <a:rPr lang="en-US" sz="1400"/>
            <a:t> </a:t>
          </a:r>
          <a:endParaRPr lang="en-US" dirty="0"/>
        </a:p>
      </dgm:t>
    </dgm:pt>
    <dgm:pt modelId="{76916D87-77A4-447C-8E83-9C460750A685}" type="parTrans" cxnId="{5D853945-AACF-4713-ACAC-DE3FE495B39A}">
      <dgm:prSet/>
      <dgm:spPr/>
      <dgm:t>
        <a:bodyPr/>
        <a:lstStyle/>
        <a:p>
          <a:endParaRPr lang="en-US"/>
        </a:p>
      </dgm:t>
    </dgm:pt>
    <dgm:pt modelId="{7DF0AF4D-621B-4832-8CCD-5E7FE4741162}" type="sibTrans" cxnId="{5D853945-AACF-4713-ACAC-DE3FE495B39A}">
      <dgm:prSet/>
      <dgm:spPr/>
      <dgm:t>
        <a:bodyPr/>
        <a:lstStyle/>
        <a:p>
          <a:endParaRPr lang="en-US"/>
        </a:p>
      </dgm:t>
    </dgm:pt>
    <dgm:pt modelId="{E061CCF2-7A4D-4811-878D-D5FC9FB351B7}">
      <dgm:prSet phldrT="[Text]"/>
      <dgm:spPr/>
      <dgm:t>
        <a:bodyPr/>
        <a:lstStyle/>
        <a:p>
          <a:r>
            <a:rPr lang="en-US" b="1" dirty="0">
              <a:solidFill>
                <a:schemeClr val="tx1"/>
              </a:solidFill>
              <a:effectLst>
                <a:outerShdw blurRad="38100" dist="38100" dir="2700000" algn="tl">
                  <a:srgbClr val="000000">
                    <a:alpha val="43137"/>
                  </a:srgbClr>
                </a:outerShdw>
              </a:effectLst>
            </a:rPr>
            <a:t>Fair Housing</a:t>
          </a:r>
        </a:p>
      </dgm:t>
    </dgm:pt>
    <dgm:pt modelId="{3BDB87AE-0265-483C-9680-F56DA012ABF2}" type="parTrans" cxnId="{C8A00C43-51F8-413A-A453-4EA6C432C097}">
      <dgm:prSet/>
      <dgm:spPr/>
      <dgm:t>
        <a:bodyPr/>
        <a:lstStyle/>
        <a:p>
          <a:endParaRPr lang="en-US"/>
        </a:p>
      </dgm:t>
    </dgm:pt>
    <dgm:pt modelId="{093BDD56-641F-4EFC-B18D-B2EB433A894B}" type="sibTrans" cxnId="{C8A00C43-51F8-413A-A453-4EA6C432C097}">
      <dgm:prSet/>
      <dgm:spPr/>
      <dgm:t>
        <a:bodyPr/>
        <a:lstStyle/>
        <a:p>
          <a:endParaRPr lang="en-US"/>
        </a:p>
      </dgm:t>
    </dgm:pt>
    <dgm:pt modelId="{83E556B8-60D5-40E2-8CF5-BF1C868C7766}">
      <dgm:prSet phldrT="[Text]"/>
      <dgm:spPr/>
      <dgm:t>
        <a:bodyPr/>
        <a:lstStyle/>
        <a:p>
          <a:r>
            <a:rPr lang="en-US" b="1" dirty="0">
              <a:solidFill>
                <a:srgbClr val="FF0000"/>
              </a:solidFill>
            </a:rPr>
            <a:t>00.1</a:t>
          </a:r>
          <a:r>
            <a:rPr lang="en-US" dirty="0"/>
            <a:t> </a:t>
          </a:r>
          <a:r>
            <a:rPr lang="en-US" b="1" dirty="0">
              <a:solidFill>
                <a:srgbClr val="FF0000"/>
              </a:solidFill>
            </a:rPr>
            <a:t>FHO</a:t>
          </a:r>
          <a:r>
            <a:rPr lang="en-US" dirty="0"/>
            <a:t> 	(Fair Housing Ordinance)</a:t>
          </a:r>
        </a:p>
      </dgm:t>
    </dgm:pt>
    <dgm:pt modelId="{914FE6E5-6C1C-417B-AC16-02A7B911762D}" type="parTrans" cxnId="{1878E06B-0BF6-403C-A230-FC6D3EF08E52}">
      <dgm:prSet/>
      <dgm:spPr/>
      <dgm:t>
        <a:bodyPr/>
        <a:lstStyle/>
        <a:p>
          <a:endParaRPr lang="en-US"/>
        </a:p>
      </dgm:t>
    </dgm:pt>
    <dgm:pt modelId="{7984E78A-A37B-4B1D-B0BC-79450F00AD8E}" type="sibTrans" cxnId="{1878E06B-0BF6-403C-A230-FC6D3EF08E52}">
      <dgm:prSet/>
      <dgm:spPr/>
      <dgm:t>
        <a:bodyPr/>
        <a:lstStyle/>
        <a:p>
          <a:endParaRPr lang="en-US"/>
        </a:p>
      </dgm:t>
    </dgm:pt>
    <dgm:pt modelId="{8B56A0BC-3A42-49F0-8712-72461F792FDC}">
      <dgm:prSet phldrT="[Text]"/>
      <dgm:spPr/>
      <dgm:t>
        <a:bodyPr/>
        <a:lstStyle/>
        <a:p>
          <a:r>
            <a:rPr lang="en-US" b="1" dirty="0">
              <a:solidFill>
                <a:schemeClr val="tx1"/>
              </a:solidFill>
              <a:effectLst>
                <a:outerShdw blurRad="38100" dist="38100" dir="2700000" algn="tl">
                  <a:srgbClr val="000000">
                    <a:alpha val="43137"/>
                  </a:srgbClr>
                </a:outerShdw>
              </a:effectLst>
            </a:rPr>
            <a:t>Other</a:t>
          </a:r>
          <a:r>
            <a:rPr lang="en-US" dirty="0"/>
            <a:t> </a:t>
          </a:r>
        </a:p>
      </dgm:t>
    </dgm:pt>
    <dgm:pt modelId="{AF107BF9-578F-4DF0-B882-385F079E6FFB}" type="parTrans" cxnId="{F0F64525-6A88-4671-A996-8B504B2A41F3}">
      <dgm:prSet/>
      <dgm:spPr/>
      <dgm:t>
        <a:bodyPr/>
        <a:lstStyle/>
        <a:p>
          <a:endParaRPr lang="en-US"/>
        </a:p>
      </dgm:t>
    </dgm:pt>
    <dgm:pt modelId="{7BF14AC3-065D-400F-869D-2EA01F7B0FF5}" type="sibTrans" cxnId="{F0F64525-6A88-4671-A996-8B504B2A41F3}">
      <dgm:prSet/>
      <dgm:spPr/>
      <dgm:t>
        <a:bodyPr/>
        <a:lstStyle/>
        <a:p>
          <a:endParaRPr lang="en-US"/>
        </a:p>
      </dgm:t>
    </dgm:pt>
    <dgm:pt modelId="{8754CDF6-6A4B-4FD2-951D-677C433C4721}">
      <dgm:prSet phldrT="[Text]"/>
      <dgm:spPr/>
      <dgm:t>
        <a:bodyPr/>
        <a:lstStyle/>
        <a:p>
          <a:r>
            <a:rPr lang="en-US" sz="1400" b="1" kern="1200" dirty="0">
              <a:solidFill>
                <a:srgbClr val="FF0000"/>
              </a:solidFill>
            </a:rPr>
            <a:t>00.4 DFWP 	</a:t>
          </a:r>
          <a:r>
            <a:rPr lang="en-US" sz="1400" kern="1200" dirty="0"/>
            <a:t>(Drug Free Workplace Policy) </a:t>
          </a:r>
        </a:p>
      </dgm:t>
    </dgm:pt>
    <dgm:pt modelId="{9550A0D2-AB34-4A3B-8C04-2907904462CB}" type="parTrans" cxnId="{2E613993-BD31-4BD7-A8FE-F819A16EA58B}">
      <dgm:prSet/>
      <dgm:spPr/>
      <dgm:t>
        <a:bodyPr/>
        <a:lstStyle/>
        <a:p>
          <a:endParaRPr lang="en-US"/>
        </a:p>
      </dgm:t>
    </dgm:pt>
    <dgm:pt modelId="{218E7C3A-E94D-418B-85EE-5D6E9ABAC11E}" type="sibTrans" cxnId="{2E613993-BD31-4BD7-A8FE-F819A16EA58B}">
      <dgm:prSet/>
      <dgm:spPr/>
      <dgm:t>
        <a:bodyPr/>
        <a:lstStyle/>
        <a:p>
          <a:endParaRPr lang="en-US"/>
        </a:p>
      </dgm:t>
    </dgm:pt>
    <dgm:pt modelId="{CE134901-12C7-4C8D-87D6-BAAC735591B6}">
      <dgm:prSet phldrT="[Text]"/>
      <dgm:spPr/>
      <dgm:t>
        <a:bodyPr/>
        <a:lstStyle/>
        <a:p>
          <a:r>
            <a:rPr lang="en-US" b="1" dirty="0">
              <a:solidFill>
                <a:srgbClr val="FF0000"/>
              </a:solidFill>
            </a:rPr>
            <a:t>00.3 S3P 	</a:t>
          </a:r>
          <a:r>
            <a:rPr lang="en-US" dirty="0"/>
            <a:t>(Section 3 plan) </a:t>
          </a:r>
        </a:p>
      </dgm:t>
    </dgm:pt>
    <dgm:pt modelId="{E0AFB166-4205-4DAD-A5C6-96FAC57E9109}" type="parTrans" cxnId="{6DD71209-6AC5-4A09-96EE-FB125693D088}">
      <dgm:prSet/>
      <dgm:spPr/>
      <dgm:t>
        <a:bodyPr/>
        <a:lstStyle/>
        <a:p>
          <a:endParaRPr lang="en-US"/>
        </a:p>
      </dgm:t>
    </dgm:pt>
    <dgm:pt modelId="{15DBFC4A-D740-4AE3-B131-A637AB64F283}" type="sibTrans" cxnId="{6DD71209-6AC5-4A09-96EE-FB125693D088}">
      <dgm:prSet/>
      <dgm:spPr/>
      <dgm:t>
        <a:bodyPr/>
        <a:lstStyle/>
        <a:p>
          <a:endParaRPr lang="en-US"/>
        </a:p>
      </dgm:t>
    </dgm:pt>
    <dgm:pt modelId="{1D7DB90C-D2F4-4C80-A161-0CF0BCA81114}">
      <dgm:prSet phldrT="[Text]"/>
      <dgm:spPr/>
      <dgm:t>
        <a:bodyPr/>
        <a:lstStyle/>
        <a:p>
          <a:r>
            <a:rPr lang="en-US" sz="1400" b="1" kern="1200" dirty="0">
              <a:solidFill>
                <a:srgbClr val="FF0000"/>
              </a:solidFill>
            </a:rPr>
            <a:t>00.5 ERR 	</a:t>
          </a:r>
          <a:r>
            <a:rPr lang="en-US" sz="1400" kern="1200" dirty="0"/>
            <a:t>(Environmental Review Record) </a:t>
          </a:r>
          <a:r>
            <a:rPr lang="en-US" sz="1400" kern="1200" dirty="0">
              <a:effectLst/>
            </a:rPr>
            <a:t>Exempt, CENST 			and Broad level review for Housing Rehab.  </a:t>
          </a:r>
        </a:p>
      </dgm:t>
    </dgm:pt>
    <dgm:pt modelId="{8399CA0D-2FA6-412F-AE8B-C41F77D15242}" type="parTrans" cxnId="{FD9AAEF4-2EF1-4B89-AADC-642C087AEA92}">
      <dgm:prSet/>
      <dgm:spPr/>
      <dgm:t>
        <a:bodyPr/>
        <a:lstStyle/>
        <a:p>
          <a:endParaRPr lang="en-US"/>
        </a:p>
      </dgm:t>
    </dgm:pt>
    <dgm:pt modelId="{B4AB27F3-D5CF-4E7F-B9E7-9CDD04CAE221}" type="sibTrans" cxnId="{FD9AAEF4-2EF1-4B89-AADC-642C087AEA92}">
      <dgm:prSet/>
      <dgm:spPr/>
      <dgm:t>
        <a:bodyPr/>
        <a:lstStyle/>
        <a:p>
          <a:endParaRPr lang="en-US"/>
        </a:p>
      </dgm:t>
    </dgm:pt>
    <dgm:pt modelId="{7DFC00B8-B95B-4FC9-95E1-A04BBD348AFC}">
      <dgm:prSet phldrT="[Text]" custT="1"/>
      <dgm:spPr/>
      <dgm:t>
        <a:bodyPr/>
        <a:lstStyle/>
        <a:p>
          <a:pPr algn="l"/>
          <a:endParaRPr lang="en-US" sz="1600" dirty="0"/>
        </a:p>
      </dgm:t>
    </dgm:pt>
    <dgm:pt modelId="{53279847-5350-4F0A-9750-659301E26174}" type="parTrans" cxnId="{AFF1D66E-34A3-45B2-AF98-5BE800925773}">
      <dgm:prSet/>
      <dgm:spPr/>
      <dgm:t>
        <a:bodyPr/>
        <a:lstStyle/>
        <a:p>
          <a:endParaRPr lang="en-US"/>
        </a:p>
      </dgm:t>
    </dgm:pt>
    <dgm:pt modelId="{5E4C8C39-33A7-4D5B-BF5A-F6B23084AE3E}" type="sibTrans" cxnId="{AFF1D66E-34A3-45B2-AF98-5BE800925773}">
      <dgm:prSet/>
      <dgm:spPr/>
      <dgm:t>
        <a:bodyPr/>
        <a:lstStyle/>
        <a:p>
          <a:endParaRPr lang="en-US"/>
        </a:p>
      </dgm:t>
    </dgm:pt>
    <dgm:pt modelId="{DEBA9E9C-9ABB-4146-9606-F85D06E36C8A}">
      <dgm:prSet phldrT="[Text]" custT="1"/>
      <dgm:spPr/>
      <dgm:t>
        <a:bodyPr/>
        <a:lstStyle/>
        <a:p>
          <a:pPr algn="l"/>
          <a:r>
            <a:rPr lang="en-US" sz="1400" b="1" dirty="0">
              <a:solidFill>
                <a:srgbClr val="FF0000"/>
              </a:solidFill>
            </a:rPr>
            <a:t>000.3 GCOC 	</a:t>
          </a:r>
          <a:r>
            <a:rPr lang="en-US" sz="1400" dirty="0"/>
            <a:t>(General 3 Cert. of Compliance…)</a:t>
          </a:r>
        </a:p>
      </dgm:t>
    </dgm:pt>
    <dgm:pt modelId="{E80B5D7A-AF70-429D-B8B7-A8E59D41E42D}" type="parTrans" cxnId="{465989A1-D1D4-4851-95B8-870C3372DC8D}">
      <dgm:prSet/>
      <dgm:spPr/>
      <dgm:t>
        <a:bodyPr/>
        <a:lstStyle/>
        <a:p>
          <a:endParaRPr lang="en-US"/>
        </a:p>
      </dgm:t>
    </dgm:pt>
    <dgm:pt modelId="{27FEA4E7-CAF7-45DC-B5D0-303C6B6005D1}" type="sibTrans" cxnId="{465989A1-D1D4-4851-95B8-870C3372DC8D}">
      <dgm:prSet/>
      <dgm:spPr/>
      <dgm:t>
        <a:bodyPr/>
        <a:lstStyle/>
        <a:p>
          <a:endParaRPr lang="en-US"/>
        </a:p>
      </dgm:t>
    </dgm:pt>
    <dgm:pt modelId="{0F296CEF-4749-41EE-B917-1ED1120407BC}">
      <dgm:prSet phldrT="[Text]" custT="1"/>
      <dgm:spPr/>
      <dgm:t>
        <a:bodyPr/>
        <a:lstStyle/>
        <a:p>
          <a:pPr algn="l"/>
          <a:r>
            <a:rPr lang="en-US" sz="1400" b="1" dirty="0">
              <a:solidFill>
                <a:srgbClr val="FF0000"/>
              </a:solidFill>
            </a:rPr>
            <a:t>000.2 GALR 	</a:t>
          </a:r>
          <a:r>
            <a:rPr lang="en-US" sz="1400" dirty="0"/>
            <a:t>(General 2 Adopted Local Resolution)</a:t>
          </a:r>
        </a:p>
      </dgm:t>
    </dgm:pt>
    <dgm:pt modelId="{7EF11B41-077D-4C1F-8D70-F21B1C124218}" type="sibTrans" cxnId="{EFCEDBDE-3B6E-401F-86BC-F3F02FF54CEB}">
      <dgm:prSet/>
      <dgm:spPr/>
      <dgm:t>
        <a:bodyPr/>
        <a:lstStyle/>
        <a:p>
          <a:endParaRPr lang="en-US"/>
        </a:p>
      </dgm:t>
    </dgm:pt>
    <dgm:pt modelId="{D4A51E79-3300-4119-9ECE-CFFB5767B275}" type="parTrans" cxnId="{EFCEDBDE-3B6E-401F-86BC-F3F02FF54CEB}">
      <dgm:prSet/>
      <dgm:spPr/>
      <dgm:t>
        <a:bodyPr/>
        <a:lstStyle/>
        <a:p>
          <a:endParaRPr lang="en-US"/>
        </a:p>
      </dgm:t>
    </dgm:pt>
    <dgm:pt modelId="{EF762E3E-5CEC-4246-B72C-1A5D03F29630}">
      <dgm:prSet phldrT="[Text]" custT="1"/>
      <dgm:spPr/>
      <dgm:t>
        <a:bodyPr/>
        <a:lstStyle/>
        <a:p>
          <a:pPr algn="l"/>
          <a:r>
            <a:rPr lang="en-US" sz="1400" b="1" dirty="0">
              <a:solidFill>
                <a:srgbClr val="FF0000"/>
              </a:solidFill>
            </a:rPr>
            <a:t>000.4 GAC 	</a:t>
          </a:r>
          <a:r>
            <a:rPr lang="en-US" sz="1400" dirty="0"/>
            <a:t>(General 4 Application Certification)</a:t>
          </a:r>
        </a:p>
      </dgm:t>
    </dgm:pt>
    <dgm:pt modelId="{FF0A4714-8716-45D7-8773-EBF8269323CD}" type="parTrans" cxnId="{A5C3D1CD-92BD-41D9-8710-23B36EF63B10}">
      <dgm:prSet/>
      <dgm:spPr/>
      <dgm:t>
        <a:bodyPr/>
        <a:lstStyle/>
        <a:p>
          <a:endParaRPr lang="en-US"/>
        </a:p>
      </dgm:t>
    </dgm:pt>
    <dgm:pt modelId="{3D4DD220-5551-44CA-BAB0-DD5D729403A9}" type="sibTrans" cxnId="{A5C3D1CD-92BD-41D9-8710-23B36EF63B10}">
      <dgm:prSet/>
      <dgm:spPr/>
      <dgm:t>
        <a:bodyPr/>
        <a:lstStyle/>
        <a:p>
          <a:endParaRPr lang="en-US"/>
        </a:p>
      </dgm:t>
    </dgm:pt>
    <dgm:pt modelId="{42FC637B-5DE8-493D-A31B-DE23B5078920}">
      <dgm:prSet phldrT="[Text]" custT="1"/>
      <dgm:spPr/>
      <dgm:t>
        <a:bodyPr/>
        <a:lstStyle/>
        <a:p>
          <a:pPr algn="l"/>
          <a:r>
            <a:rPr lang="en-US" sz="1400" b="1" dirty="0">
              <a:solidFill>
                <a:srgbClr val="FF0000"/>
              </a:solidFill>
            </a:rPr>
            <a:t>000.5 GLA	 </a:t>
          </a:r>
          <a:r>
            <a:rPr lang="en-US" sz="1400" dirty="0"/>
            <a:t>(General 5 Local Assurance)………and so on </a:t>
          </a:r>
        </a:p>
      </dgm:t>
    </dgm:pt>
    <dgm:pt modelId="{0D2DAFB2-461C-4E04-A50D-983C77627DFC}" type="parTrans" cxnId="{985D12B8-941A-42EA-B1AE-E16A9C300D36}">
      <dgm:prSet/>
      <dgm:spPr/>
      <dgm:t>
        <a:bodyPr/>
        <a:lstStyle/>
        <a:p>
          <a:endParaRPr lang="en-US"/>
        </a:p>
      </dgm:t>
    </dgm:pt>
    <dgm:pt modelId="{E9BD4FB8-465F-48DB-A59E-1F120B282576}" type="sibTrans" cxnId="{985D12B8-941A-42EA-B1AE-E16A9C300D36}">
      <dgm:prSet/>
      <dgm:spPr/>
      <dgm:t>
        <a:bodyPr/>
        <a:lstStyle/>
        <a:p>
          <a:endParaRPr lang="en-US"/>
        </a:p>
      </dgm:t>
    </dgm:pt>
    <dgm:pt modelId="{336CA9A9-4CE1-4A79-8167-F5A6EC89D8E3}">
      <dgm:prSet phldrT="[Text]"/>
      <dgm:spPr/>
      <dgm:t>
        <a:bodyPr/>
        <a:lstStyle/>
        <a:p>
          <a:r>
            <a:rPr lang="en-US" b="1" dirty="0">
              <a:solidFill>
                <a:srgbClr val="FF0000"/>
              </a:solidFill>
            </a:rPr>
            <a:t>00.2 FHAO</a:t>
          </a:r>
          <a:r>
            <a:rPr lang="en-US" dirty="0"/>
            <a:t> 	(Fair Housing Action Plan) </a:t>
          </a:r>
        </a:p>
      </dgm:t>
    </dgm:pt>
    <dgm:pt modelId="{06892D30-E7BC-4AD9-A13E-6338ECA46B25}" type="parTrans" cxnId="{5EDE8D80-B4B8-4F0C-96D7-874C7114ED08}">
      <dgm:prSet/>
      <dgm:spPr/>
      <dgm:t>
        <a:bodyPr/>
        <a:lstStyle/>
        <a:p>
          <a:endParaRPr lang="en-US"/>
        </a:p>
      </dgm:t>
    </dgm:pt>
    <dgm:pt modelId="{0D27308D-9628-4840-8A79-6960C2CBF557}" type="sibTrans" cxnId="{5EDE8D80-B4B8-4F0C-96D7-874C7114ED08}">
      <dgm:prSet/>
      <dgm:spPr/>
      <dgm:t>
        <a:bodyPr/>
        <a:lstStyle/>
        <a:p>
          <a:endParaRPr lang="en-US"/>
        </a:p>
      </dgm:t>
    </dgm:pt>
    <dgm:pt modelId="{8DB00CCC-148A-4D6F-AF42-2EB5BA8688F2}">
      <dgm:prSet phldrT="[Text]" custT="1"/>
      <dgm:spPr/>
      <dgm:t>
        <a:bodyPr/>
        <a:lstStyle/>
        <a:p>
          <a:r>
            <a:rPr lang="en-US" sz="1400" b="1" kern="1200" dirty="0">
              <a:solidFill>
                <a:srgbClr val="FF0000"/>
              </a:solidFill>
              <a:latin typeface="Corbel" panose="020B0503020204020204"/>
              <a:ea typeface="+mn-ea"/>
              <a:cs typeface="+mn-cs"/>
            </a:rPr>
            <a:t>00.6 CEPA </a:t>
          </a:r>
          <a:r>
            <a:rPr lang="en-US" sz="1400" b="1" kern="1200" dirty="0">
              <a:solidFill>
                <a:srgbClr val="FF0000"/>
              </a:solidFill>
              <a:effectLst>
                <a:outerShdw blurRad="38100" dist="38100" dir="2700000" algn="tl">
                  <a:srgbClr val="000000">
                    <a:alpha val="43137"/>
                  </a:srgbClr>
                </a:outerShdw>
              </a:effectLst>
            </a:rPr>
            <a:t>	</a:t>
          </a:r>
          <a:r>
            <a:rPr lang="en-US" sz="1400" kern="1200" dirty="0">
              <a:effectLst>
                <a:outerShdw blurRad="38100" dist="38100" dir="2700000" algn="tl">
                  <a:srgbClr val="000000">
                    <a:alpha val="43137"/>
                  </a:srgbClr>
                </a:outerShdw>
              </a:effectLst>
            </a:rPr>
            <a:t>(</a:t>
          </a:r>
          <a:r>
            <a:rPr lang="en-US" sz="1400" kern="1200" dirty="0">
              <a:effectLst/>
            </a:rPr>
            <a:t>Connecticut Environmental Protection Act Checklist</a:t>
          </a:r>
          <a:r>
            <a:rPr lang="en-US" sz="1400" kern="1200" dirty="0">
              <a:effectLst>
                <a:outerShdw blurRad="38100" dist="38100" dir="2700000" algn="tl">
                  <a:srgbClr val="000000">
                    <a:alpha val="43137"/>
                  </a:srgbClr>
                </a:outerShdw>
              </a:effectLst>
            </a:rPr>
            <a:t>)</a:t>
          </a:r>
        </a:p>
      </dgm:t>
    </dgm:pt>
    <dgm:pt modelId="{A8C071E5-9176-49FF-AA46-BEEDECF26324}" type="parTrans" cxnId="{F266D55B-D33A-45B6-BD3B-8CC1C7C9F263}">
      <dgm:prSet/>
      <dgm:spPr/>
      <dgm:t>
        <a:bodyPr/>
        <a:lstStyle/>
        <a:p>
          <a:endParaRPr lang="en-US"/>
        </a:p>
      </dgm:t>
    </dgm:pt>
    <dgm:pt modelId="{D6608202-05FD-42DE-943A-FB75837EFBF3}" type="sibTrans" cxnId="{F266D55B-D33A-45B6-BD3B-8CC1C7C9F263}">
      <dgm:prSet/>
      <dgm:spPr/>
      <dgm:t>
        <a:bodyPr/>
        <a:lstStyle/>
        <a:p>
          <a:endParaRPr lang="en-US"/>
        </a:p>
      </dgm:t>
    </dgm:pt>
    <dgm:pt modelId="{9588CE3F-7A7B-47C5-BE68-ACBCD28E07DF}">
      <dgm:prSet phldrT="[Text]" custT="1"/>
      <dgm:spPr/>
      <dgm:t>
        <a:bodyPr/>
        <a:lstStyle/>
        <a:p>
          <a:pPr algn="l"/>
          <a:r>
            <a:rPr lang="en-US" sz="1400" b="1" dirty="0">
              <a:solidFill>
                <a:srgbClr val="FF0000"/>
              </a:solidFill>
            </a:rPr>
            <a:t>000.1 GCA  	</a:t>
          </a:r>
          <a:r>
            <a:rPr lang="en-US" sz="1400" dirty="0"/>
            <a:t>(</a:t>
          </a:r>
          <a:r>
            <a:rPr lang="en-US" sz="1400" dirty="0">
              <a:solidFill>
                <a:schemeClr val="bg1"/>
              </a:solidFill>
            </a:rPr>
            <a:t>General 1 Corporate Agreement)</a:t>
          </a:r>
        </a:p>
      </dgm:t>
    </dgm:pt>
    <dgm:pt modelId="{28E4FD46-FACA-4FE0-8DD3-4FBC60046DB8}" type="parTrans" cxnId="{7FF68002-F4B5-41A2-9923-C932CC1A3128}">
      <dgm:prSet/>
      <dgm:spPr/>
      <dgm:t>
        <a:bodyPr/>
        <a:lstStyle/>
        <a:p>
          <a:endParaRPr lang="en-US"/>
        </a:p>
      </dgm:t>
    </dgm:pt>
    <dgm:pt modelId="{20F1CE6A-E14E-4AE3-B274-0281311EA627}" type="sibTrans" cxnId="{7FF68002-F4B5-41A2-9923-C932CC1A3128}">
      <dgm:prSet/>
      <dgm:spPr/>
      <dgm:t>
        <a:bodyPr/>
        <a:lstStyle/>
        <a:p>
          <a:endParaRPr lang="en-US"/>
        </a:p>
      </dgm:t>
    </dgm:pt>
    <dgm:pt modelId="{AF316796-63DD-4802-ADB0-9DEA6FD869DA}">
      <dgm:prSet phldrT="[Text]" custT="1"/>
      <dgm:spPr/>
      <dgm:t>
        <a:bodyPr/>
        <a:lstStyle/>
        <a:p>
          <a:pPr algn="l"/>
          <a:endParaRPr lang="en-US" sz="1400" dirty="0"/>
        </a:p>
      </dgm:t>
    </dgm:pt>
    <dgm:pt modelId="{57AAB260-74BC-45E1-9796-0604AC16458A}" type="parTrans" cxnId="{8A27A90D-AC9E-4019-BED3-DA8213081CFD}">
      <dgm:prSet/>
      <dgm:spPr/>
      <dgm:t>
        <a:bodyPr/>
        <a:lstStyle/>
        <a:p>
          <a:endParaRPr lang="en-US"/>
        </a:p>
      </dgm:t>
    </dgm:pt>
    <dgm:pt modelId="{DFEB630B-107B-4C5B-AE3D-840127214C3E}" type="sibTrans" cxnId="{8A27A90D-AC9E-4019-BED3-DA8213081CFD}">
      <dgm:prSet/>
      <dgm:spPr/>
      <dgm:t>
        <a:bodyPr/>
        <a:lstStyle/>
        <a:p>
          <a:endParaRPr lang="en-US"/>
        </a:p>
      </dgm:t>
    </dgm:pt>
    <dgm:pt modelId="{D754131B-2BAB-41F3-A0EA-761367107B0B}" type="pres">
      <dgm:prSet presAssocID="{AE11D510-9B29-4FF6-A479-5DDF1A50BEE2}" presName="linearFlow" presStyleCnt="0">
        <dgm:presLayoutVars>
          <dgm:dir/>
          <dgm:animLvl val="lvl"/>
          <dgm:resizeHandles val="exact"/>
        </dgm:presLayoutVars>
      </dgm:prSet>
      <dgm:spPr/>
    </dgm:pt>
    <dgm:pt modelId="{4B06C10F-E45C-4604-91A6-2FF5034C7507}" type="pres">
      <dgm:prSet presAssocID="{3A8AF9FC-2BAF-4701-A582-07EC17EE9ED8}" presName="composite" presStyleCnt="0"/>
      <dgm:spPr/>
    </dgm:pt>
    <dgm:pt modelId="{2585AAC2-DAD5-4F7B-BA48-529C0BBB910D}" type="pres">
      <dgm:prSet presAssocID="{3A8AF9FC-2BAF-4701-A582-07EC17EE9ED8}" presName="parentText" presStyleLbl="alignNode1" presStyleIdx="0" presStyleCnt="3">
        <dgm:presLayoutVars>
          <dgm:chMax val="1"/>
          <dgm:bulletEnabled val="1"/>
        </dgm:presLayoutVars>
      </dgm:prSet>
      <dgm:spPr/>
    </dgm:pt>
    <dgm:pt modelId="{3CAFE3BA-3424-4F26-8B17-4B44058A02B2}" type="pres">
      <dgm:prSet presAssocID="{3A8AF9FC-2BAF-4701-A582-07EC17EE9ED8}" presName="descendantText" presStyleLbl="alignAcc1" presStyleIdx="0" presStyleCnt="3" custScaleX="91916" custScaleY="151492" custLinFactNeighborX="-102" custLinFactNeighborY="11097">
        <dgm:presLayoutVars>
          <dgm:bulletEnabled val="1"/>
        </dgm:presLayoutVars>
      </dgm:prSet>
      <dgm:spPr/>
    </dgm:pt>
    <dgm:pt modelId="{C2801657-6B0C-475C-99BC-C169786FF22D}" type="pres">
      <dgm:prSet presAssocID="{7DF0AF4D-621B-4832-8CCD-5E7FE4741162}" presName="sp" presStyleCnt="0"/>
      <dgm:spPr/>
    </dgm:pt>
    <dgm:pt modelId="{DD4BC1FD-120A-4F1F-8EE0-C297EC75D7E4}" type="pres">
      <dgm:prSet presAssocID="{E061CCF2-7A4D-4811-878D-D5FC9FB351B7}" presName="composite" presStyleCnt="0"/>
      <dgm:spPr/>
    </dgm:pt>
    <dgm:pt modelId="{CC9906C5-F19A-4D40-AF61-D29DCE4EF832}" type="pres">
      <dgm:prSet presAssocID="{E061CCF2-7A4D-4811-878D-D5FC9FB351B7}" presName="parentText" presStyleLbl="alignNode1" presStyleIdx="1" presStyleCnt="3">
        <dgm:presLayoutVars>
          <dgm:chMax val="1"/>
          <dgm:bulletEnabled val="1"/>
        </dgm:presLayoutVars>
      </dgm:prSet>
      <dgm:spPr/>
    </dgm:pt>
    <dgm:pt modelId="{BB86D527-F52E-4C78-9FC5-4DB4C0EA2A7C}" type="pres">
      <dgm:prSet presAssocID="{E061CCF2-7A4D-4811-878D-D5FC9FB351B7}" presName="descendantText" presStyleLbl="alignAcc1" presStyleIdx="1" presStyleCnt="3" custScaleX="95827" custScaleY="100000" custLinFactNeighborX="3486" custLinFactNeighborY="14611">
        <dgm:presLayoutVars>
          <dgm:bulletEnabled val="1"/>
        </dgm:presLayoutVars>
      </dgm:prSet>
      <dgm:spPr/>
    </dgm:pt>
    <dgm:pt modelId="{8960EA07-4B07-4B73-A3BF-17C7BD4933EE}" type="pres">
      <dgm:prSet presAssocID="{093BDD56-641F-4EFC-B18D-B2EB433A894B}" presName="sp" presStyleCnt="0"/>
      <dgm:spPr/>
    </dgm:pt>
    <dgm:pt modelId="{9854B43C-3FED-49E2-B84D-D873F2ED4297}" type="pres">
      <dgm:prSet presAssocID="{8B56A0BC-3A42-49F0-8712-72461F792FDC}" presName="composite" presStyleCnt="0"/>
      <dgm:spPr/>
    </dgm:pt>
    <dgm:pt modelId="{461723A6-3623-4318-BDD1-CB030E8DC69F}" type="pres">
      <dgm:prSet presAssocID="{8B56A0BC-3A42-49F0-8712-72461F792FDC}" presName="parentText" presStyleLbl="alignNode1" presStyleIdx="2" presStyleCnt="3">
        <dgm:presLayoutVars>
          <dgm:chMax val="1"/>
          <dgm:bulletEnabled val="1"/>
        </dgm:presLayoutVars>
      </dgm:prSet>
      <dgm:spPr/>
    </dgm:pt>
    <dgm:pt modelId="{181E20C4-CD5E-46CF-ADB6-D29FBD03DEE6}" type="pres">
      <dgm:prSet presAssocID="{8B56A0BC-3A42-49F0-8712-72461F792FDC}" presName="descendantText" presStyleLbl="alignAcc1" presStyleIdx="2" presStyleCnt="3" custScaleX="91613" custScaleY="158434">
        <dgm:presLayoutVars>
          <dgm:bulletEnabled val="1"/>
        </dgm:presLayoutVars>
      </dgm:prSet>
      <dgm:spPr/>
    </dgm:pt>
  </dgm:ptLst>
  <dgm:cxnLst>
    <dgm:cxn modelId="{DDCF8B00-7526-42B1-8F12-AB1FCED514CE}" type="presOf" srcId="{83E556B8-60D5-40E2-8CF5-BF1C868C7766}" destId="{BB86D527-F52E-4C78-9FC5-4DB4C0EA2A7C}" srcOrd="0" destOrd="0" presId="urn:microsoft.com/office/officeart/2005/8/layout/chevron2"/>
    <dgm:cxn modelId="{7FF68002-F4B5-41A2-9923-C932CC1A3128}" srcId="{3A8AF9FC-2BAF-4701-A582-07EC17EE9ED8}" destId="{9588CE3F-7A7B-47C5-BE68-ACBCD28E07DF}" srcOrd="1" destOrd="0" parTransId="{28E4FD46-FACA-4FE0-8DD3-4FBC60046DB8}" sibTransId="{20F1CE6A-E14E-4AE3-B274-0281311EA627}"/>
    <dgm:cxn modelId="{6DD71209-6AC5-4A09-96EE-FB125693D088}" srcId="{E061CCF2-7A4D-4811-878D-D5FC9FB351B7}" destId="{CE134901-12C7-4C8D-87D6-BAAC735591B6}" srcOrd="2" destOrd="0" parTransId="{E0AFB166-4205-4DAD-A5C6-96FAC57E9109}" sibTransId="{15DBFC4A-D740-4AE3-B131-A637AB64F283}"/>
    <dgm:cxn modelId="{2DEB2009-347F-4868-9078-A4D12CF69A77}" type="presOf" srcId="{AF316796-63DD-4802-ADB0-9DEA6FD869DA}" destId="{3CAFE3BA-3424-4F26-8B17-4B44058A02B2}" srcOrd="0" destOrd="0" presId="urn:microsoft.com/office/officeart/2005/8/layout/chevron2"/>
    <dgm:cxn modelId="{8A27A90D-AC9E-4019-BED3-DA8213081CFD}" srcId="{3A8AF9FC-2BAF-4701-A582-07EC17EE9ED8}" destId="{AF316796-63DD-4802-ADB0-9DEA6FD869DA}" srcOrd="0" destOrd="0" parTransId="{57AAB260-74BC-45E1-9796-0604AC16458A}" sibTransId="{DFEB630B-107B-4C5B-AE3D-840127214C3E}"/>
    <dgm:cxn modelId="{F0F64525-6A88-4671-A996-8B504B2A41F3}" srcId="{AE11D510-9B29-4FF6-A479-5DDF1A50BEE2}" destId="{8B56A0BC-3A42-49F0-8712-72461F792FDC}" srcOrd="2" destOrd="0" parTransId="{AF107BF9-578F-4DF0-B882-385F079E6FFB}" sibTransId="{7BF14AC3-065D-400F-869D-2EA01F7B0FF5}"/>
    <dgm:cxn modelId="{DA291B29-D0E4-4201-BE18-BFA5EBD96529}" type="presOf" srcId="{1D7DB90C-D2F4-4C80-A161-0CF0BCA81114}" destId="{181E20C4-CD5E-46CF-ADB6-D29FBD03DEE6}" srcOrd="0" destOrd="1" presId="urn:microsoft.com/office/officeart/2005/8/layout/chevron2"/>
    <dgm:cxn modelId="{F266D55B-D33A-45B6-BD3B-8CC1C7C9F263}" srcId="{8B56A0BC-3A42-49F0-8712-72461F792FDC}" destId="{8DB00CCC-148A-4D6F-AF42-2EB5BA8688F2}" srcOrd="2" destOrd="0" parTransId="{A8C071E5-9176-49FF-AA46-BEEDECF26324}" sibTransId="{D6608202-05FD-42DE-943A-FB75837EFBF3}"/>
    <dgm:cxn modelId="{C8A00C43-51F8-413A-A453-4EA6C432C097}" srcId="{AE11D510-9B29-4FF6-A479-5DDF1A50BEE2}" destId="{E061CCF2-7A4D-4811-878D-D5FC9FB351B7}" srcOrd="1" destOrd="0" parTransId="{3BDB87AE-0265-483C-9680-F56DA012ABF2}" sibTransId="{093BDD56-641F-4EFC-B18D-B2EB433A894B}"/>
    <dgm:cxn modelId="{5D853945-AACF-4713-ACAC-DE3FE495B39A}" srcId="{AE11D510-9B29-4FF6-A479-5DDF1A50BEE2}" destId="{3A8AF9FC-2BAF-4701-A582-07EC17EE9ED8}" srcOrd="0" destOrd="0" parTransId="{76916D87-77A4-447C-8E83-9C460750A685}" sibTransId="{7DF0AF4D-621B-4832-8CCD-5E7FE4741162}"/>
    <dgm:cxn modelId="{1878E06B-0BF6-403C-A230-FC6D3EF08E52}" srcId="{E061CCF2-7A4D-4811-878D-D5FC9FB351B7}" destId="{83E556B8-60D5-40E2-8CF5-BF1C868C7766}" srcOrd="0" destOrd="0" parTransId="{914FE6E5-6C1C-417B-AC16-02A7B911762D}" sibTransId="{7984E78A-A37B-4B1D-B0BC-79450F00AD8E}"/>
    <dgm:cxn modelId="{AFF1D66E-34A3-45B2-AF98-5BE800925773}" srcId="{3A8AF9FC-2BAF-4701-A582-07EC17EE9ED8}" destId="{7DFC00B8-B95B-4FC9-95E1-A04BBD348AFC}" srcOrd="6" destOrd="0" parTransId="{53279847-5350-4F0A-9750-659301E26174}" sibTransId="{5E4C8C39-33A7-4D5B-BF5A-F6B23084AE3E}"/>
    <dgm:cxn modelId="{BDF96B51-D11C-42DF-9DD7-B007A5723351}" type="presOf" srcId="{3A8AF9FC-2BAF-4701-A582-07EC17EE9ED8}" destId="{2585AAC2-DAD5-4F7B-BA48-529C0BBB910D}" srcOrd="0" destOrd="0" presId="urn:microsoft.com/office/officeart/2005/8/layout/chevron2"/>
    <dgm:cxn modelId="{60A6A374-82EF-4066-BD29-D8FEA7B84573}" type="presOf" srcId="{DEBA9E9C-9ABB-4146-9606-F85D06E36C8A}" destId="{3CAFE3BA-3424-4F26-8B17-4B44058A02B2}" srcOrd="0" destOrd="3" presId="urn:microsoft.com/office/officeart/2005/8/layout/chevron2"/>
    <dgm:cxn modelId="{AD5E857E-85D9-4DAB-AF51-BEE4D67A57BF}" type="presOf" srcId="{8754CDF6-6A4B-4FD2-951D-677C433C4721}" destId="{181E20C4-CD5E-46CF-ADB6-D29FBD03DEE6}" srcOrd="0" destOrd="0" presId="urn:microsoft.com/office/officeart/2005/8/layout/chevron2"/>
    <dgm:cxn modelId="{5EDE8D80-B4B8-4F0C-96D7-874C7114ED08}" srcId="{E061CCF2-7A4D-4811-878D-D5FC9FB351B7}" destId="{336CA9A9-4CE1-4A79-8167-F5A6EC89D8E3}" srcOrd="1" destOrd="0" parTransId="{06892D30-E7BC-4AD9-A13E-6338ECA46B25}" sibTransId="{0D27308D-9628-4840-8A79-6960C2CBF557}"/>
    <dgm:cxn modelId="{CCCD318C-9A5F-4323-8D58-AA9D103449A7}" type="presOf" srcId="{8B56A0BC-3A42-49F0-8712-72461F792FDC}" destId="{461723A6-3623-4318-BDD1-CB030E8DC69F}" srcOrd="0" destOrd="0" presId="urn:microsoft.com/office/officeart/2005/8/layout/chevron2"/>
    <dgm:cxn modelId="{49162490-88A2-4424-8AF8-1B4A785FC40A}" type="presOf" srcId="{0F296CEF-4749-41EE-B917-1ED1120407BC}" destId="{3CAFE3BA-3424-4F26-8B17-4B44058A02B2}" srcOrd="0" destOrd="2" presId="urn:microsoft.com/office/officeart/2005/8/layout/chevron2"/>
    <dgm:cxn modelId="{2E613993-BD31-4BD7-A8FE-F819A16EA58B}" srcId="{8B56A0BC-3A42-49F0-8712-72461F792FDC}" destId="{8754CDF6-6A4B-4FD2-951D-677C433C4721}" srcOrd="0" destOrd="0" parTransId="{9550A0D2-AB34-4A3B-8C04-2907904462CB}" sibTransId="{218E7C3A-E94D-418B-85EE-5D6E9ABAC11E}"/>
    <dgm:cxn modelId="{385EDBA0-63F6-4FEF-BEA3-DB7E8F8D3441}" type="presOf" srcId="{42FC637B-5DE8-493D-A31B-DE23B5078920}" destId="{3CAFE3BA-3424-4F26-8B17-4B44058A02B2}" srcOrd="0" destOrd="5" presId="urn:microsoft.com/office/officeart/2005/8/layout/chevron2"/>
    <dgm:cxn modelId="{517EE3A0-5D2C-4991-8A65-A23C9F76B076}" type="presOf" srcId="{E061CCF2-7A4D-4811-878D-D5FC9FB351B7}" destId="{CC9906C5-F19A-4D40-AF61-D29DCE4EF832}" srcOrd="0" destOrd="0" presId="urn:microsoft.com/office/officeart/2005/8/layout/chevron2"/>
    <dgm:cxn modelId="{465989A1-D1D4-4851-95B8-870C3372DC8D}" srcId="{3A8AF9FC-2BAF-4701-A582-07EC17EE9ED8}" destId="{DEBA9E9C-9ABB-4146-9606-F85D06E36C8A}" srcOrd="3" destOrd="0" parTransId="{E80B5D7A-AF70-429D-B8B7-A8E59D41E42D}" sibTransId="{27FEA4E7-CAF7-45DC-B5D0-303C6B6005D1}"/>
    <dgm:cxn modelId="{7D2E0AB2-ED11-4CB0-B6CF-5D618E17B19D}" type="presOf" srcId="{7DFC00B8-B95B-4FC9-95E1-A04BBD348AFC}" destId="{3CAFE3BA-3424-4F26-8B17-4B44058A02B2}" srcOrd="0" destOrd="6" presId="urn:microsoft.com/office/officeart/2005/8/layout/chevron2"/>
    <dgm:cxn modelId="{BED3ABB2-0E84-48E1-BB56-B3C22FEC07C9}" type="presOf" srcId="{AE11D510-9B29-4FF6-A479-5DDF1A50BEE2}" destId="{D754131B-2BAB-41F3-A0EA-761367107B0B}" srcOrd="0" destOrd="0" presId="urn:microsoft.com/office/officeart/2005/8/layout/chevron2"/>
    <dgm:cxn modelId="{985D12B8-941A-42EA-B1AE-E16A9C300D36}" srcId="{3A8AF9FC-2BAF-4701-A582-07EC17EE9ED8}" destId="{42FC637B-5DE8-493D-A31B-DE23B5078920}" srcOrd="5" destOrd="0" parTransId="{0D2DAFB2-461C-4E04-A50D-983C77627DFC}" sibTransId="{E9BD4FB8-465F-48DB-A59E-1F120B282576}"/>
    <dgm:cxn modelId="{D22A92BC-8D22-4359-86A4-C78D178D8BF6}" type="presOf" srcId="{336CA9A9-4CE1-4A79-8167-F5A6EC89D8E3}" destId="{BB86D527-F52E-4C78-9FC5-4DB4C0EA2A7C}" srcOrd="0" destOrd="1" presId="urn:microsoft.com/office/officeart/2005/8/layout/chevron2"/>
    <dgm:cxn modelId="{A5C3D1CD-92BD-41D9-8710-23B36EF63B10}" srcId="{3A8AF9FC-2BAF-4701-A582-07EC17EE9ED8}" destId="{EF762E3E-5CEC-4246-B72C-1A5D03F29630}" srcOrd="4" destOrd="0" parTransId="{FF0A4714-8716-45D7-8773-EBF8269323CD}" sibTransId="{3D4DD220-5551-44CA-BAB0-DD5D729403A9}"/>
    <dgm:cxn modelId="{1BBCB3DD-019C-4FB2-9B44-A3D325329DA9}" type="presOf" srcId="{EF762E3E-5CEC-4246-B72C-1A5D03F29630}" destId="{3CAFE3BA-3424-4F26-8B17-4B44058A02B2}" srcOrd="0" destOrd="4" presId="urn:microsoft.com/office/officeart/2005/8/layout/chevron2"/>
    <dgm:cxn modelId="{45D6B9DD-1401-4113-9117-ACBF022D09D6}" type="presOf" srcId="{8DB00CCC-148A-4D6F-AF42-2EB5BA8688F2}" destId="{181E20C4-CD5E-46CF-ADB6-D29FBD03DEE6}" srcOrd="0" destOrd="2" presId="urn:microsoft.com/office/officeart/2005/8/layout/chevron2"/>
    <dgm:cxn modelId="{EFCEDBDE-3B6E-401F-86BC-F3F02FF54CEB}" srcId="{3A8AF9FC-2BAF-4701-A582-07EC17EE9ED8}" destId="{0F296CEF-4749-41EE-B917-1ED1120407BC}" srcOrd="2" destOrd="0" parTransId="{D4A51E79-3300-4119-9ECE-CFFB5767B275}" sibTransId="{7EF11B41-077D-4C1F-8D70-F21B1C124218}"/>
    <dgm:cxn modelId="{3C1326E5-EC20-44BE-A8F5-7FE2384A35C7}" type="presOf" srcId="{CE134901-12C7-4C8D-87D6-BAAC735591B6}" destId="{BB86D527-F52E-4C78-9FC5-4DB4C0EA2A7C}" srcOrd="0" destOrd="2" presId="urn:microsoft.com/office/officeart/2005/8/layout/chevron2"/>
    <dgm:cxn modelId="{FD9AAEF4-2EF1-4B89-AADC-642C087AEA92}" srcId="{8B56A0BC-3A42-49F0-8712-72461F792FDC}" destId="{1D7DB90C-D2F4-4C80-A161-0CF0BCA81114}" srcOrd="1" destOrd="0" parTransId="{8399CA0D-2FA6-412F-AE8B-C41F77D15242}" sibTransId="{B4AB27F3-D5CF-4E7F-B9E7-9CDD04CAE221}"/>
    <dgm:cxn modelId="{BB8AF4F9-81F5-48BF-B719-AFB09FD993EE}" type="presOf" srcId="{9588CE3F-7A7B-47C5-BE68-ACBCD28E07DF}" destId="{3CAFE3BA-3424-4F26-8B17-4B44058A02B2}" srcOrd="0" destOrd="1" presId="urn:microsoft.com/office/officeart/2005/8/layout/chevron2"/>
    <dgm:cxn modelId="{3D31ED41-6D82-4230-B774-7033E1D75D0D}" type="presParOf" srcId="{D754131B-2BAB-41F3-A0EA-761367107B0B}" destId="{4B06C10F-E45C-4604-91A6-2FF5034C7507}" srcOrd="0" destOrd="0" presId="urn:microsoft.com/office/officeart/2005/8/layout/chevron2"/>
    <dgm:cxn modelId="{ACF76EC7-5333-4960-9415-E5D270E0B360}" type="presParOf" srcId="{4B06C10F-E45C-4604-91A6-2FF5034C7507}" destId="{2585AAC2-DAD5-4F7B-BA48-529C0BBB910D}" srcOrd="0" destOrd="0" presId="urn:microsoft.com/office/officeart/2005/8/layout/chevron2"/>
    <dgm:cxn modelId="{F06903B7-B4BB-486B-B44B-84F2841EF253}" type="presParOf" srcId="{4B06C10F-E45C-4604-91A6-2FF5034C7507}" destId="{3CAFE3BA-3424-4F26-8B17-4B44058A02B2}" srcOrd="1" destOrd="0" presId="urn:microsoft.com/office/officeart/2005/8/layout/chevron2"/>
    <dgm:cxn modelId="{EAD70E76-FCB1-4480-B53A-3FEFF5BF3790}" type="presParOf" srcId="{D754131B-2BAB-41F3-A0EA-761367107B0B}" destId="{C2801657-6B0C-475C-99BC-C169786FF22D}" srcOrd="1" destOrd="0" presId="urn:microsoft.com/office/officeart/2005/8/layout/chevron2"/>
    <dgm:cxn modelId="{53F166D6-2F93-4BC5-8721-AC14E3258D0D}" type="presParOf" srcId="{D754131B-2BAB-41F3-A0EA-761367107B0B}" destId="{DD4BC1FD-120A-4F1F-8EE0-C297EC75D7E4}" srcOrd="2" destOrd="0" presId="urn:microsoft.com/office/officeart/2005/8/layout/chevron2"/>
    <dgm:cxn modelId="{4283121F-E080-4880-B2FA-2F68DD03C40B}" type="presParOf" srcId="{DD4BC1FD-120A-4F1F-8EE0-C297EC75D7E4}" destId="{CC9906C5-F19A-4D40-AF61-D29DCE4EF832}" srcOrd="0" destOrd="0" presId="urn:microsoft.com/office/officeart/2005/8/layout/chevron2"/>
    <dgm:cxn modelId="{91ED136F-0EA5-4740-85DF-56BD301F3D14}" type="presParOf" srcId="{DD4BC1FD-120A-4F1F-8EE0-C297EC75D7E4}" destId="{BB86D527-F52E-4C78-9FC5-4DB4C0EA2A7C}" srcOrd="1" destOrd="0" presId="urn:microsoft.com/office/officeart/2005/8/layout/chevron2"/>
    <dgm:cxn modelId="{5E20FF8F-F42B-4C45-B062-AE8BC790D834}" type="presParOf" srcId="{D754131B-2BAB-41F3-A0EA-761367107B0B}" destId="{8960EA07-4B07-4B73-A3BF-17C7BD4933EE}" srcOrd="3" destOrd="0" presId="urn:microsoft.com/office/officeart/2005/8/layout/chevron2"/>
    <dgm:cxn modelId="{93FD5C20-3CFF-4B81-A0A2-6B18D5D5DA42}" type="presParOf" srcId="{D754131B-2BAB-41F3-A0EA-761367107B0B}" destId="{9854B43C-3FED-49E2-B84D-D873F2ED4297}" srcOrd="4" destOrd="0" presId="urn:microsoft.com/office/officeart/2005/8/layout/chevron2"/>
    <dgm:cxn modelId="{482ED4C4-06BE-4875-8537-30B8FE74D67B}" type="presParOf" srcId="{9854B43C-3FED-49E2-B84D-D873F2ED4297}" destId="{461723A6-3623-4318-BDD1-CB030E8DC69F}" srcOrd="0" destOrd="0" presId="urn:microsoft.com/office/officeart/2005/8/layout/chevron2"/>
    <dgm:cxn modelId="{67B11A5A-8EE0-4231-AB07-C0A93A7693CE}" type="presParOf" srcId="{9854B43C-3FED-49E2-B84D-D873F2ED4297}" destId="{181E20C4-CD5E-46CF-ADB6-D29FBD03DEE6}"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8728D31-C9FD-4257-A222-93C7CAC3605B}"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BAEB8111-09C0-40DF-AF79-62352D4A455C}">
      <dgm:prSet phldrT="[Text]"/>
      <dgm:spPr/>
      <dgm:t>
        <a:bodyPr/>
        <a:lstStyle/>
        <a:p>
          <a:r>
            <a:rPr lang="en-US" dirty="0"/>
            <a:t>Section 1 </a:t>
          </a:r>
        </a:p>
      </dgm:t>
    </dgm:pt>
    <dgm:pt modelId="{1C5EF4DC-7AB3-4931-9BF0-8010B6323E9B}" type="parTrans" cxnId="{F2BE0F52-2E38-40EB-A8A4-43F11D7D5155}">
      <dgm:prSet/>
      <dgm:spPr/>
      <dgm:t>
        <a:bodyPr/>
        <a:lstStyle/>
        <a:p>
          <a:endParaRPr lang="en-US"/>
        </a:p>
      </dgm:t>
    </dgm:pt>
    <dgm:pt modelId="{052A8E2C-6F5E-4CD0-85F8-0E92009681B7}" type="sibTrans" cxnId="{F2BE0F52-2E38-40EB-A8A4-43F11D7D5155}">
      <dgm:prSet/>
      <dgm:spPr/>
      <dgm:t>
        <a:bodyPr/>
        <a:lstStyle/>
        <a:p>
          <a:endParaRPr lang="en-US"/>
        </a:p>
      </dgm:t>
    </dgm:pt>
    <dgm:pt modelId="{B8F8E60D-ABA1-47DA-B8C9-347D74B93DA0}">
      <dgm:prSet phldrT="[Text]"/>
      <dgm:spPr/>
      <dgm:t>
        <a:bodyPr/>
        <a:lstStyle/>
        <a:p>
          <a:pPr marL="231775" indent="-115888"/>
          <a:r>
            <a:rPr lang="en-US" b="1" dirty="0"/>
            <a:t>1.1 PD 	</a:t>
          </a:r>
          <a:r>
            <a:rPr lang="en-US" dirty="0"/>
            <a:t>(Project Description) </a:t>
          </a:r>
        </a:p>
      </dgm:t>
    </dgm:pt>
    <dgm:pt modelId="{F897A57B-00BB-438D-A948-2843CF0E53A3}" type="parTrans" cxnId="{FAAC3101-89D8-4322-9889-EAE942682852}">
      <dgm:prSet/>
      <dgm:spPr/>
      <dgm:t>
        <a:bodyPr/>
        <a:lstStyle/>
        <a:p>
          <a:endParaRPr lang="en-US"/>
        </a:p>
      </dgm:t>
    </dgm:pt>
    <dgm:pt modelId="{09129AE9-000E-42A1-A4B6-C8789F9CD09F}" type="sibTrans" cxnId="{FAAC3101-89D8-4322-9889-EAE942682852}">
      <dgm:prSet/>
      <dgm:spPr/>
      <dgm:t>
        <a:bodyPr/>
        <a:lstStyle/>
        <a:p>
          <a:endParaRPr lang="en-US"/>
        </a:p>
      </dgm:t>
    </dgm:pt>
    <dgm:pt modelId="{EB97DB74-552A-4036-BB14-75AF8570D0EA}">
      <dgm:prSet phldrT="[Text]"/>
      <dgm:spPr/>
      <dgm:t>
        <a:bodyPr/>
        <a:lstStyle/>
        <a:p>
          <a:pPr marL="231775" indent="-115888"/>
          <a:r>
            <a:rPr lang="en-US" b="1" dirty="0"/>
            <a:t>1.4 GN 	</a:t>
          </a:r>
          <a:r>
            <a:rPr lang="en-US" dirty="0"/>
            <a:t>(GIN Notice) </a:t>
          </a:r>
        </a:p>
      </dgm:t>
    </dgm:pt>
    <dgm:pt modelId="{64216E6C-B6E4-43D1-BEF0-0429A353EB90}" type="parTrans" cxnId="{F70AA052-39C9-4F94-9CAC-5F266A7E21FF}">
      <dgm:prSet/>
      <dgm:spPr/>
      <dgm:t>
        <a:bodyPr/>
        <a:lstStyle/>
        <a:p>
          <a:endParaRPr lang="en-US"/>
        </a:p>
      </dgm:t>
    </dgm:pt>
    <dgm:pt modelId="{21EB8208-F9DD-4BDD-A5F7-EC03D4D49E11}" type="sibTrans" cxnId="{F70AA052-39C9-4F94-9CAC-5F266A7E21FF}">
      <dgm:prSet/>
      <dgm:spPr/>
      <dgm:t>
        <a:bodyPr/>
        <a:lstStyle/>
        <a:p>
          <a:endParaRPr lang="en-US"/>
        </a:p>
      </dgm:t>
    </dgm:pt>
    <dgm:pt modelId="{63795C6C-A442-4CFE-85B5-3FB062510B6E}">
      <dgm:prSet phldrT="[Text]"/>
      <dgm:spPr/>
      <dgm:t>
        <a:bodyPr/>
        <a:lstStyle/>
        <a:p>
          <a:r>
            <a:rPr lang="en-US" dirty="0"/>
            <a:t>Section 2 </a:t>
          </a:r>
        </a:p>
      </dgm:t>
    </dgm:pt>
    <dgm:pt modelId="{70413766-F1D9-456D-9262-7A394A8FA786}" type="parTrans" cxnId="{D092E2FB-74B4-4179-843C-F50E298EA78C}">
      <dgm:prSet/>
      <dgm:spPr/>
      <dgm:t>
        <a:bodyPr/>
        <a:lstStyle/>
        <a:p>
          <a:endParaRPr lang="en-US"/>
        </a:p>
      </dgm:t>
    </dgm:pt>
    <dgm:pt modelId="{C1F7B870-E769-46EF-AACB-55D09AEF57A0}" type="sibTrans" cxnId="{D092E2FB-74B4-4179-843C-F50E298EA78C}">
      <dgm:prSet/>
      <dgm:spPr/>
      <dgm:t>
        <a:bodyPr/>
        <a:lstStyle/>
        <a:p>
          <a:endParaRPr lang="en-US"/>
        </a:p>
      </dgm:t>
    </dgm:pt>
    <dgm:pt modelId="{D6A35E35-02EB-4E6B-A106-CFB43953FA9B}">
      <dgm:prSet phldrT="[Tex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b="1" dirty="0"/>
            <a:t>Project Need </a:t>
          </a:r>
        </a:p>
      </dgm:t>
    </dgm:pt>
    <dgm:pt modelId="{194573AC-BD5A-4F6E-8410-6FFC2704EF90}" type="parTrans" cxnId="{EEC860EC-1269-4F70-88B1-3068513C7805}">
      <dgm:prSet/>
      <dgm:spPr/>
      <dgm:t>
        <a:bodyPr/>
        <a:lstStyle/>
        <a:p>
          <a:endParaRPr lang="en-US"/>
        </a:p>
      </dgm:t>
    </dgm:pt>
    <dgm:pt modelId="{4294D08A-3F95-40A0-A8B3-A55259386453}" type="sibTrans" cxnId="{EEC860EC-1269-4F70-88B1-3068513C7805}">
      <dgm:prSet/>
      <dgm:spPr/>
      <dgm:t>
        <a:bodyPr/>
        <a:lstStyle/>
        <a:p>
          <a:endParaRPr lang="en-US"/>
        </a:p>
      </dgm:t>
    </dgm:pt>
    <dgm:pt modelId="{4E1DDF50-C2CF-4820-BDE2-734852BA1958}">
      <dgm:prSet phldrT="[Text]"/>
      <dgm:spPr/>
      <dgm:t>
        <a:bodyPr/>
        <a:lstStyle/>
        <a:p>
          <a:r>
            <a:rPr lang="en-US" dirty="0"/>
            <a:t>Section 3 </a:t>
          </a:r>
        </a:p>
      </dgm:t>
    </dgm:pt>
    <dgm:pt modelId="{9176D48B-7F21-4BD4-841F-AF42452F5B1A}" type="parTrans" cxnId="{9AA06C5C-DD8A-48A6-A867-CE0E91BAD440}">
      <dgm:prSet/>
      <dgm:spPr/>
      <dgm:t>
        <a:bodyPr/>
        <a:lstStyle/>
        <a:p>
          <a:endParaRPr lang="en-US"/>
        </a:p>
      </dgm:t>
    </dgm:pt>
    <dgm:pt modelId="{E65156A2-3CE6-4E36-A9A2-1DD2FC7BD190}" type="sibTrans" cxnId="{9AA06C5C-DD8A-48A6-A867-CE0E91BAD440}">
      <dgm:prSet/>
      <dgm:spPr/>
      <dgm:t>
        <a:bodyPr/>
        <a:lstStyle/>
        <a:p>
          <a:endParaRPr lang="en-US"/>
        </a:p>
      </dgm:t>
    </dgm:pt>
    <dgm:pt modelId="{3850DF37-99EA-4A3E-BA6C-89C0E416A767}">
      <dgm:prSet phldrT="[Text]"/>
      <dgm:spPr/>
      <dgm:t>
        <a:bodyPr/>
        <a:lstStyle/>
        <a:p>
          <a:r>
            <a:rPr lang="en-US" dirty="0"/>
            <a:t>3.1 R</a:t>
          </a:r>
        </a:p>
      </dgm:t>
    </dgm:pt>
    <dgm:pt modelId="{59721D89-1CA7-4F11-B467-9020F28AD18F}" type="parTrans" cxnId="{A0988185-1CAB-498F-AE28-E2125207CCE8}">
      <dgm:prSet/>
      <dgm:spPr/>
      <dgm:t>
        <a:bodyPr/>
        <a:lstStyle/>
        <a:p>
          <a:endParaRPr lang="en-US"/>
        </a:p>
      </dgm:t>
    </dgm:pt>
    <dgm:pt modelId="{45246E7D-7A2E-4145-9DD9-2928F4F8F787}" type="sibTrans" cxnId="{A0988185-1CAB-498F-AE28-E2125207CCE8}">
      <dgm:prSet/>
      <dgm:spPr/>
      <dgm:t>
        <a:bodyPr/>
        <a:lstStyle/>
        <a:p>
          <a:endParaRPr lang="en-US"/>
        </a:p>
      </dgm:t>
    </dgm:pt>
    <dgm:pt modelId="{DAA9CF2E-E638-4B4C-8410-1A3C30F05D9B}">
      <dgm:prSet phldrT="[Text]"/>
      <dgm:spPr/>
      <dgm:t>
        <a:bodyPr/>
        <a:lstStyle/>
        <a:p>
          <a:r>
            <a:rPr lang="en-US" dirty="0"/>
            <a:t>3.1.A</a:t>
          </a:r>
        </a:p>
      </dgm:t>
    </dgm:pt>
    <dgm:pt modelId="{C2A2BD4C-7751-42C7-A6E8-BCA7D92AE6B8}" type="parTrans" cxnId="{D40C25EA-4053-428A-AF06-360AB404BA6B}">
      <dgm:prSet/>
      <dgm:spPr/>
      <dgm:t>
        <a:bodyPr/>
        <a:lstStyle/>
        <a:p>
          <a:endParaRPr lang="en-US"/>
        </a:p>
      </dgm:t>
    </dgm:pt>
    <dgm:pt modelId="{14F92785-4AEF-463F-8FCF-47AD5BB3AE46}" type="sibTrans" cxnId="{D40C25EA-4053-428A-AF06-360AB404BA6B}">
      <dgm:prSet/>
      <dgm:spPr/>
      <dgm:t>
        <a:bodyPr/>
        <a:lstStyle/>
        <a:p>
          <a:endParaRPr lang="en-US"/>
        </a:p>
      </dgm:t>
    </dgm:pt>
    <dgm:pt modelId="{CE68FFE4-4272-4413-88CE-0350553D4AF3}">
      <dgm:prSet phldrT="[Text]"/>
      <dgm:spPr/>
      <dgm:t>
        <a:bodyPr/>
        <a:lstStyle/>
        <a:p>
          <a:pPr marL="228600" indent="-112713"/>
          <a:r>
            <a:rPr lang="en-US" b="1" dirty="0"/>
            <a:t>1.4.A RP 	</a:t>
          </a:r>
          <a:r>
            <a:rPr lang="en-US" dirty="0"/>
            <a:t>(Relocation Plan) </a:t>
          </a:r>
        </a:p>
      </dgm:t>
    </dgm:pt>
    <dgm:pt modelId="{6A39ECB1-DB07-40C6-9D85-3C83E57FDEAD}" type="parTrans" cxnId="{843D45A6-8B8E-47ED-A067-9C4F5C6924F3}">
      <dgm:prSet/>
      <dgm:spPr/>
      <dgm:t>
        <a:bodyPr/>
        <a:lstStyle/>
        <a:p>
          <a:endParaRPr lang="en-US"/>
        </a:p>
      </dgm:t>
    </dgm:pt>
    <dgm:pt modelId="{CBD981B4-3CCA-47B7-84D0-DB9F3BBD123F}" type="sibTrans" cxnId="{843D45A6-8B8E-47ED-A067-9C4F5C6924F3}">
      <dgm:prSet/>
      <dgm:spPr/>
      <dgm:t>
        <a:bodyPr/>
        <a:lstStyle/>
        <a:p>
          <a:endParaRPr lang="en-US"/>
        </a:p>
      </dgm:t>
    </dgm:pt>
    <dgm:pt modelId="{1E045B45-371E-4611-BBA7-7DF58CFE3B0F}">
      <dgm:prSet phldrT="[Text]"/>
      <dgm:spPr/>
      <dgm:t>
        <a:bodyPr/>
        <a:lstStyle/>
        <a:p>
          <a:r>
            <a:rPr lang="en-US" dirty="0"/>
            <a:t>3.1.B</a:t>
          </a:r>
        </a:p>
      </dgm:t>
    </dgm:pt>
    <dgm:pt modelId="{5297D974-AB5F-45E7-BFE4-4F828A740EAF}" type="parTrans" cxnId="{C13BBFE7-CD99-4B1A-93E6-4D52701459B4}">
      <dgm:prSet/>
      <dgm:spPr/>
      <dgm:t>
        <a:bodyPr/>
        <a:lstStyle/>
        <a:p>
          <a:endParaRPr lang="en-US"/>
        </a:p>
      </dgm:t>
    </dgm:pt>
    <dgm:pt modelId="{1F8DC371-B25D-4441-8DA2-F1326B1ACBA4}" type="sibTrans" cxnId="{C13BBFE7-CD99-4B1A-93E6-4D52701459B4}">
      <dgm:prSet/>
      <dgm:spPr/>
      <dgm:t>
        <a:bodyPr/>
        <a:lstStyle/>
        <a:p>
          <a:endParaRPr lang="en-US"/>
        </a:p>
      </dgm:t>
    </dgm:pt>
    <dgm:pt modelId="{F18FDF78-6F0C-424E-8732-4CD3B8B5E39F}">
      <dgm:prSet phldrT="[Text]"/>
      <dgm:spPr/>
      <dgm:t>
        <a:bodyPr/>
        <a:lstStyle/>
        <a:p>
          <a:pPr marL="114300" indent="0"/>
          <a:r>
            <a:rPr lang="en-US" b="1" dirty="0"/>
            <a:t>Project Information </a:t>
          </a:r>
        </a:p>
      </dgm:t>
    </dgm:pt>
    <dgm:pt modelId="{DEC5002D-5A91-49DA-8138-D9FC402341A2}" type="parTrans" cxnId="{9C559A89-9AC4-41D5-ABFB-77F6AE8E1725}">
      <dgm:prSet/>
      <dgm:spPr/>
      <dgm:t>
        <a:bodyPr/>
        <a:lstStyle/>
        <a:p>
          <a:endParaRPr lang="en-US"/>
        </a:p>
      </dgm:t>
    </dgm:pt>
    <dgm:pt modelId="{E9CC94B0-87E0-4392-90FE-F074D9E810C0}" type="sibTrans" cxnId="{9C559A89-9AC4-41D5-ABFB-77F6AE8E1725}">
      <dgm:prSet/>
      <dgm:spPr/>
      <dgm:t>
        <a:bodyPr/>
        <a:lstStyle/>
        <a:p>
          <a:endParaRPr lang="en-US"/>
        </a:p>
      </dgm:t>
    </dgm:pt>
    <dgm:pt modelId="{0DDBBBC3-AEE8-4D9E-94BE-CD7A09EE42D6}">
      <dgm:prSet phldrT="[Text]"/>
      <dgm:spPr/>
      <dgm:t>
        <a:bodyPr/>
        <a:lstStyle/>
        <a:p>
          <a:pPr marL="114300" indent="0" defTabSz="622300">
            <a:lnSpc>
              <a:spcPct val="90000"/>
            </a:lnSpc>
            <a:spcBef>
              <a:spcPct val="0"/>
            </a:spcBef>
            <a:spcAft>
              <a:spcPct val="15000"/>
            </a:spcAft>
            <a:buNone/>
          </a:pPr>
          <a:endParaRPr lang="en-US" dirty="0"/>
        </a:p>
      </dgm:t>
    </dgm:pt>
    <dgm:pt modelId="{3A2DC28D-9DAA-4AE0-8403-090855BC8862}" type="parTrans" cxnId="{0E3C92F3-7615-4FAB-9AAE-3C3DA981CE77}">
      <dgm:prSet/>
      <dgm:spPr/>
      <dgm:t>
        <a:bodyPr/>
        <a:lstStyle/>
        <a:p>
          <a:endParaRPr lang="en-US"/>
        </a:p>
      </dgm:t>
    </dgm:pt>
    <dgm:pt modelId="{8F26AA4C-DA25-4FA6-BAFB-09C5A92E2B07}" type="sibTrans" cxnId="{0E3C92F3-7615-4FAB-9AAE-3C3DA981CE77}">
      <dgm:prSet/>
      <dgm:spPr/>
      <dgm:t>
        <a:bodyPr/>
        <a:lstStyle/>
        <a:p>
          <a:endParaRPr lang="en-US"/>
        </a:p>
      </dgm:t>
    </dgm:pt>
    <dgm:pt modelId="{40D5747A-0BB4-4633-AC31-1EB246EBA874}">
      <dgm:prSet phldrT="[Text]"/>
      <dgm:spPr/>
      <dgm:t>
        <a:bodyPr/>
        <a:lstStyle/>
        <a:p>
          <a:pPr marL="114300" indent="0" defTabSz="622300">
            <a:lnSpc>
              <a:spcPct val="90000"/>
            </a:lnSpc>
            <a:spcBef>
              <a:spcPct val="0"/>
            </a:spcBef>
            <a:spcAft>
              <a:spcPct val="15000"/>
            </a:spcAft>
            <a:buFont typeface="Arial" panose="020B0604020202020204" pitchFamily="34" charset="0"/>
            <a:buChar char="•"/>
          </a:pPr>
          <a:r>
            <a:rPr lang="en-US" b="1" dirty="0"/>
            <a:t>2.1 PN 	</a:t>
          </a:r>
          <a:r>
            <a:rPr lang="en-US" b="0" dirty="0"/>
            <a:t>(Project Need Narrative)</a:t>
          </a:r>
        </a:p>
      </dgm:t>
    </dgm:pt>
    <dgm:pt modelId="{4C1EB849-AA2E-4548-BD2E-AFAC6C6CEB5A}" type="parTrans" cxnId="{65783BF3-1BCD-48A2-852A-72BDC9A8C947}">
      <dgm:prSet/>
      <dgm:spPr/>
      <dgm:t>
        <a:bodyPr/>
        <a:lstStyle/>
        <a:p>
          <a:endParaRPr lang="en-US"/>
        </a:p>
      </dgm:t>
    </dgm:pt>
    <dgm:pt modelId="{DF95CC3C-B9C1-4F6B-A754-23164F4FB9CE}" type="sibTrans" cxnId="{65783BF3-1BCD-48A2-852A-72BDC9A8C947}">
      <dgm:prSet/>
      <dgm:spPr/>
      <dgm:t>
        <a:bodyPr/>
        <a:lstStyle/>
        <a:p>
          <a:endParaRPr lang="en-US"/>
        </a:p>
      </dgm:t>
    </dgm:pt>
    <dgm:pt modelId="{D361A7B5-1191-4CBB-A184-EE9A00D99A5C}">
      <dgm:prSet phldrT="[Text]"/>
      <dgm:spPr/>
      <dgm:t>
        <a:bodyPr/>
        <a:lstStyle/>
        <a:p>
          <a:r>
            <a:rPr lang="en-US" b="1" dirty="0"/>
            <a:t>Capacity</a:t>
          </a:r>
          <a:r>
            <a:rPr lang="en-US" dirty="0"/>
            <a:t> </a:t>
          </a:r>
        </a:p>
      </dgm:t>
    </dgm:pt>
    <dgm:pt modelId="{216BE61B-2657-4A7E-AF6B-4CB1F0F64011}" type="parTrans" cxnId="{0273836C-1DF4-41B2-B447-29F9BFF81EED}">
      <dgm:prSet/>
      <dgm:spPr/>
      <dgm:t>
        <a:bodyPr/>
        <a:lstStyle/>
        <a:p>
          <a:endParaRPr lang="en-US"/>
        </a:p>
      </dgm:t>
    </dgm:pt>
    <dgm:pt modelId="{F3349DFB-5655-48A9-BC67-1CB6C7A6D5E2}" type="sibTrans" cxnId="{0273836C-1DF4-41B2-B447-29F9BFF81EED}">
      <dgm:prSet/>
      <dgm:spPr/>
      <dgm:t>
        <a:bodyPr/>
        <a:lstStyle/>
        <a:p>
          <a:endParaRPr lang="en-US"/>
        </a:p>
      </dgm:t>
    </dgm:pt>
    <dgm:pt modelId="{ADE520A3-9E77-4758-81C3-FF7BED54B24A}">
      <dgm:prSet phldrT="[Text]"/>
      <dgm:spPr/>
      <dgm:t>
        <a:bodyPr/>
        <a:lstStyle/>
        <a:p>
          <a:pPr marL="114300" indent="0" defTabSz="622300">
            <a:lnSpc>
              <a:spcPct val="90000"/>
            </a:lnSpc>
            <a:spcBef>
              <a:spcPct val="0"/>
            </a:spcBef>
            <a:spcAft>
              <a:spcPct val="15000"/>
            </a:spcAft>
            <a:buFont typeface="Arial" panose="020B0604020202020204" pitchFamily="34" charset="0"/>
            <a:buChar char="•"/>
          </a:pPr>
          <a:r>
            <a:rPr lang="en-US" b="1" dirty="0"/>
            <a:t>2.1.A WL 	</a:t>
          </a:r>
          <a:r>
            <a:rPr lang="en-US" b="0" dirty="0"/>
            <a:t>(Waiting List) </a:t>
          </a:r>
        </a:p>
      </dgm:t>
    </dgm:pt>
    <dgm:pt modelId="{59B6455F-A6E3-42A8-BD26-B2B38A4FF576}" type="parTrans" cxnId="{D62477C0-B234-48C6-8FAB-7397A04E58DF}">
      <dgm:prSet/>
      <dgm:spPr/>
      <dgm:t>
        <a:bodyPr/>
        <a:lstStyle/>
        <a:p>
          <a:endParaRPr lang="en-US"/>
        </a:p>
      </dgm:t>
    </dgm:pt>
    <dgm:pt modelId="{B4BC6A86-CD98-4B90-ACB1-12C5156514FF}" type="sibTrans" cxnId="{D62477C0-B234-48C6-8FAB-7397A04E58DF}">
      <dgm:prSet/>
      <dgm:spPr/>
      <dgm:t>
        <a:bodyPr/>
        <a:lstStyle/>
        <a:p>
          <a:endParaRPr lang="en-US"/>
        </a:p>
      </dgm:t>
    </dgm:pt>
    <dgm:pt modelId="{25909CC1-0A2A-43B6-A210-E361EF6C8185}" type="pres">
      <dgm:prSet presAssocID="{C8728D31-C9FD-4257-A222-93C7CAC3605B}" presName="linearFlow" presStyleCnt="0">
        <dgm:presLayoutVars>
          <dgm:dir/>
          <dgm:animLvl val="lvl"/>
          <dgm:resizeHandles val="exact"/>
        </dgm:presLayoutVars>
      </dgm:prSet>
      <dgm:spPr/>
    </dgm:pt>
    <dgm:pt modelId="{9A2EC739-0248-4543-B24B-09DD129E0484}" type="pres">
      <dgm:prSet presAssocID="{BAEB8111-09C0-40DF-AF79-62352D4A455C}" presName="composite" presStyleCnt="0"/>
      <dgm:spPr/>
    </dgm:pt>
    <dgm:pt modelId="{A41DC3B5-B3EA-4EE1-B482-E8161DCDD00A}" type="pres">
      <dgm:prSet presAssocID="{BAEB8111-09C0-40DF-AF79-62352D4A455C}" presName="parentText" presStyleLbl="alignNode1" presStyleIdx="0" presStyleCnt="3">
        <dgm:presLayoutVars>
          <dgm:chMax val="1"/>
          <dgm:bulletEnabled val="1"/>
        </dgm:presLayoutVars>
      </dgm:prSet>
      <dgm:spPr/>
    </dgm:pt>
    <dgm:pt modelId="{3C0A57EC-7FAA-48B7-82BB-97D8D16E0CCA}" type="pres">
      <dgm:prSet presAssocID="{BAEB8111-09C0-40DF-AF79-62352D4A455C}" presName="descendantText" presStyleLbl="alignAcc1" presStyleIdx="0" presStyleCnt="3">
        <dgm:presLayoutVars>
          <dgm:bulletEnabled val="1"/>
        </dgm:presLayoutVars>
      </dgm:prSet>
      <dgm:spPr/>
    </dgm:pt>
    <dgm:pt modelId="{DBCDCFBF-1F35-4A60-9388-D9C85FCF7EA8}" type="pres">
      <dgm:prSet presAssocID="{052A8E2C-6F5E-4CD0-85F8-0E92009681B7}" presName="sp" presStyleCnt="0"/>
      <dgm:spPr/>
    </dgm:pt>
    <dgm:pt modelId="{9C79AADF-E507-41D5-9845-4ECDBA6E6BD6}" type="pres">
      <dgm:prSet presAssocID="{63795C6C-A442-4CFE-85B5-3FB062510B6E}" presName="composite" presStyleCnt="0"/>
      <dgm:spPr/>
    </dgm:pt>
    <dgm:pt modelId="{619DBB9D-A9C8-4A57-9825-8176E54D3515}" type="pres">
      <dgm:prSet presAssocID="{63795C6C-A442-4CFE-85B5-3FB062510B6E}" presName="parentText" presStyleLbl="alignNode1" presStyleIdx="1" presStyleCnt="3">
        <dgm:presLayoutVars>
          <dgm:chMax val="1"/>
          <dgm:bulletEnabled val="1"/>
        </dgm:presLayoutVars>
      </dgm:prSet>
      <dgm:spPr/>
    </dgm:pt>
    <dgm:pt modelId="{D9E16161-3E28-4BC5-8DBE-586278210365}" type="pres">
      <dgm:prSet presAssocID="{63795C6C-A442-4CFE-85B5-3FB062510B6E}" presName="descendantText" presStyleLbl="alignAcc1" presStyleIdx="1" presStyleCnt="3">
        <dgm:presLayoutVars>
          <dgm:bulletEnabled val="1"/>
        </dgm:presLayoutVars>
      </dgm:prSet>
      <dgm:spPr/>
    </dgm:pt>
    <dgm:pt modelId="{FDB55FE0-C9BD-44C1-8B56-C9AA204EEDB6}" type="pres">
      <dgm:prSet presAssocID="{C1F7B870-E769-46EF-AACB-55D09AEF57A0}" presName="sp" presStyleCnt="0"/>
      <dgm:spPr/>
    </dgm:pt>
    <dgm:pt modelId="{8682F754-22B5-44FD-9C31-F89063C17713}" type="pres">
      <dgm:prSet presAssocID="{4E1DDF50-C2CF-4820-BDE2-734852BA1958}" presName="composite" presStyleCnt="0"/>
      <dgm:spPr/>
    </dgm:pt>
    <dgm:pt modelId="{781AF556-DCEA-43AE-B015-643A31E7636C}" type="pres">
      <dgm:prSet presAssocID="{4E1DDF50-C2CF-4820-BDE2-734852BA1958}" presName="parentText" presStyleLbl="alignNode1" presStyleIdx="2" presStyleCnt="3">
        <dgm:presLayoutVars>
          <dgm:chMax val="1"/>
          <dgm:bulletEnabled val="1"/>
        </dgm:presLayoutVars>
      </dgm:prSet>
      <dgm:spPr/>
    </dgm:pt>
    <dgm:pt modelId="{1D125974-036F-424A-ACF4-3D859BD2A1BF}" type="pres">
      <dgm:prSet presAssocID="{4E1DDF50-C2CF-4820-BDE2-734852BA1958}" presName="descendantText" presStyleLbl="alignAcc1" presStyleIdx="2" presStyleCnt="3">
        <dgm:presLayoutVars>
          <dgm:bulletEnabled val="1"/>
        </dgm:presLayoutVars>
      </dgm:prSet>
      <dgm:spPr/>
    </dgm:pt>
  </dgm:ptLst>
  <dgm:cxnLst>
    <dgm:cxn modelId="{FAAC3101-89D8-4322-9889-EAE942682852}" srcId="{F18FDF78-6F0C-424E-8732-4CD3B8B5E39F}" destId="{B8F8E60D-ABA1-47DA-B8C9-347D74B93DA0}" srcOrd="0" destOrd="0" parTransId="{F897A57B-00BB-438D-A948-2843CF0E53A3}" sibTransId="{09129AE9-000E-42A1-A4B6-C8789F9CD09F}"/>
    <dgm:cxn modelId="{84BF8210-86A4-414B-94EF-D80A7F316DB8}" type="presOf" srcId="{D6A35E35-02EB-4E6B-A106-CFB43953FA9B}" destId="{D9E16161-3E28-4BC5-8DBE-586278210365}" srcOrd="0" destOrd="0" presId="urn:microsoft.com/office/officeart/2005/8/layout/chevron2"/>
    <dgm:cxn modelId="{67396D11-AD8F-4746-A39B-B3CAB7616A96}" type="presOf" srcId="{CE68FFE4-4272-4413-88CE-0350553D4AF3}" destId="{3C0A57EC-7FAA-48B7-82BB-97D8D16E0CCA}" srcOrd="0" destOrd="3" presId="urn:microsoft.com/office/officeart/2005/8/layout/chevron2"/>
    <dgm:cxn modelId="{7D634F18-DDF6-47DA-AE30-CB3C9828ABE0}" type="presOf" srcId="{DAA9CF2E-E638-4B4C-8410-1A3C30F05D9B}" destId="{1D125974-036F-424A-ACF4-3D859BD2A1BF}" srcOrd="0" destOrd="2" presId="urn:microsoft.com/office/officeart/2005/8/layout/chevron2"/>
    <dgm:cxn modelId="{E2126519-5C9C-4158-9A45-5D3E8F22F7F2}" type="presOf" srcId="{1E045B45-371E-4611-BBA7-7DF58CFE3B0F}" destId="{1D125974-036F-424A-ACF4-3D859BD2A1BF}" srcOrd="0" destOrd="3" presId="urn:microsoft.com/office/officeart/2005/8/layout/chevron2"/>
    <dgm:cxn modelId="{D6368B1B-1EA4-488C-8743-7B74EF246F43}" type="presOf" srcId="{B8F8E60D-ABA1-47DA-B8C9-347D74B93DA0}" destId="{3C0A57EC-7FAA-48B7-82BB-97D8D16E0CCA}" srcOrd="0" destOrd="1" presId="urn:microsoft.com/office/officeart/2005/8/layout/chevron2"/>
    <dgm:cxn modelId="{66F90A1D-B5B2-4127-977E-7BE7D7CC3CAC}" type="presOf" srcId="{4E1DDF50-C2CF-4820-BDE2-734852BA1958}" destId="{781AF556-DCEA-43AE-B015-643A31E7636C}" srcOrd="0" destOrd="0" presId="urn:microsoft.com/office/officeart/2005/8/layout/chevron2"/>
    <dgm:cxn modelId="{3CA3EF2D-7A65-4F79-B14A-E70193B2D234}" type="presOf" srcId="{0DDBBBC3-AEE8-4D9E-94BE-CD7A09EE42D6}" destId="{D9E16161-3E28-4BC5-8DBE-586278210365}" srcOrd="0" destOrd="3" presId="urn:microsoft.com/office/officeart/2005/8/layout/chevron2"/>
    <dgm:cxn modelId="{9AA06C5C-DD8A-48A6-A867-CE0E91BAD440}" srcId="{C8728D31-C9FD-4257-A222-93C7CAC3605B}" destId="{4E1DDF50-C2CF-4820-BDE2-734852BA1958}" srcOrd="2" destOrd="0" parTransId="{9176D48B-7F21-4BD4-841F-AF42452F5B1A}" sibTransId="{E65156A2-3CE6-4E36-A9A2-1DD2FC7BD190}"/>
    <dgm:cxn modelId="{C1F71946-7D1D-4895-9639-31ADC16C3670}" type="presOf" srcId="{40D5747A-0BB4-4633-AC31-1EB246EBA874}" destId="{D9E16161-3E28-4BC5-8DBE-586278210365}" srcOrd="0" destOrd="1" presId="urn:microsoft.com/office/officeart/2005/8/layout/chevron2"/>
    <dgm:cxn modelId="{81D6ED4B-2B11-4B5A-ACD5-2289B1ED202F}" type="presOf" srcId="{3850DF37-99EA-4A3E-BA6C-89C0E416A767}" destId="{1D125974-036F-424A-ACF4-3D859BD2A1BF}" srcOrd="0" destOrd="1" presId="urn:microsoft.com/office/officeart/2005/8/layout/chevron2"/>
    <dgm:cxn modelId="{0273836C-1DF4-41B2-B447-29F9BFF81EED}" srcId="{4E1DDF50-C2CF-4820-BDE2-734852BA1958}" destId="{D361A7B5-1191-4CBB-A184-EE9A00D99A5C}" srcOrd="0" destOrd="0" parTransId="{216BE61B-2657-4A7E-AF6B-4CB1F0F64011}" sibTransId="{F3349DFB-5655-48A9-BC67-1CB6C7A6D5E2}"/>
    <dgm:cxn modelId="{F2BE0F52-2E38-40EB-A8A4-43F11D7D5155}" srcId="{C8728D31-C9FD-4257-A222-93C7CAC3605B}" destId="{BAEB8111-09C0-40DF-AF79-62352D4A455C}" srcOrd="0" destOrd="0" parTransId="{1C5EF4DC-7AB3-4931-9BF0-8010B6323E9B}" sibTransId="{052A8E2C-6F5E-4CD0-85F8-0E92009681B7}"/>
    <dgm:cxn modelId="{F70AA052-39C9-4F94-9CAC-5F266A7E21FF}" srcId="{F18FDF78-6F0C-424E-8732-4CD3B8B5E39F}" destId="{EB97DB74-552A-4036-BB14-75AF8570D0EA}" srcOrd="1" destOrd="0" parTransId="{64216E6C-B6E4-43D1-BEF0-0429A353EB90}" sibTransId="{21EB8208-F9DD-4BDD-A5F7-EC03D4D49E11}"/>
    <dgm:cxn modelId="{63ADAA7A-7141-46DD-8D8C-65BA09EA1A4E}" type="presOf" srcId="{EB97DB74-552A-4036-BB14-75AF8570D0EA}" destId="{3C0A57EC-7FAA-48B7-82BB-97D8D16E0CCA}" srcOrd="0" destOrd="2" presId="urn:microsoft.com/office/officeart/2005/8/layout/chevron2"/>
    <dgm:cxn modelId="{F6F5DF7D-DED2-4E04-884D-8CA31192FD55}" type="presOf" srcId="{ADE520A3-9E77-4758-81C3-FF7BED54B24A}" destId="{D9E16161-3E28-4BC5-8DBE-586278210365}" srcOrd="0" destOrd="2" presId="urn:microsoft.com/office/officeart/2005/8/layout/chevron2"/>
    <dgm:cxn modelId="{A0988185-1CAB-498F-AE28-E2125207CCE8}" srcId="{D361A7B5-1191-4CBB-A184-EE9A00D99A5C}" destId="{3850DF37-99EA-4A3E-BA6C-89C0E416A767}" srcOrd="0" destOrd="0" parTransId="{59721D89-1CA7-4F11-B467-9020F28AD18F}" sibTransId="{45246E7D-7A2E-4145-9DD9-2928F4F8F787}"/>
    <dgm:cxn modelId="{9C559A89-9AC4-41D5-ABFB-77F6AE8E1725}" srcId="{BAEB8111-09C0-40DF-AF79-62352D4A455C}" destId="{F18FDF78-6F0C-424E-8732-4CD3B8B5E39F}" srcOrd="0" destOrd="0" parTransId="{DEC5002D-5A91-49DA-8138-D9FC402341A2}" sibTransId="{E9CC94B0-87E0-4392-90FE-F074D9E810C0}"/>
    <dgm:cxn modelId="{B50B6791-2C61-4EA5-B487-F1C09AC03190}" type="presOf" srcId="{BAEB8111-09C0-40DF-AF79-62352D4A455C}" destId="{A41DC3B5-B3EA-4EE1-B482-E8161DCDD00A}" srcOrd="0" destOrd="0" presId="urn:microsoft.com/office/officeart/2005/8/layout/chevron2"/>
    <dgm:cxn modelId="{843D45A6-8B8E-47ED-A067-9C4F5C6924F3}" srcId="{F18FDF78-6F0C-424E-8732-4CD3B8B5E39F}" destId="{CE68FFE4-4272-4413-88CE-0350553D4AF3}" srcOrd="2" destOrd="0" parTransId="{6A39ECB1-DB07-40C6-9D85-3C83E57FDEAD}" sibTransId="{CBD981B4-3CCA-47B7-84D0-DB9F3BBD123F}"/>
    <dgm:cxn modelId="{28A671B4-AB85-48F6-A7B7-603C836DE730}" type="presOf" srcId="{F18FDF78-6F0C-424E-8732-4CD3B8B5E39F}" destId="{3C0A57EC-7FAA-48B7-82BB-97D8D16E0CCA}" srcOrd="0" destOrd="0" presId="urn:microsoft.com/office/officeart/2005/8/layout/chevron2"/>
    <dgm:cxn modelId="{6EDFE9B4-DCED-4FFD-9CF8-6FB065E630F1}" type="presOf" srcId="{D361A7B5-1191-4CBB-A184-EE9A00D99A5C}" destId="{1D125974-036F-424A-ACF4-3D859BD2A1BF}" srcOrd="0" destOrd="0" presId="urn:microsoft.com/office/officeart/2005/8/layout/chevron2"/>
    <dgm:cxn modelId="{D62477C0-B234-48C6-8FAB-7397A04E58DF}" srcId="{D6A35E35-02EB-4E6B-A106-CFB43953FA9B}" destId="{ADE520A3-9E77-4758-81C3-FF7BED54B24A}" srcOrd="1" destOrd="0" parTransId="{59B6455F-A6E3-42A8-BD26-B2B38A4FF576}" sibTransId="{B4BC6A86-CD98-4B90-ACB1-12C5156514FF}"/>
    <dgm:cxn modelId="{C13BBFE7-CD99-4B1A-93E6-4D52701459B4}" srcId="{D361A7B5-1191-4CBB-A184-EE9A00D99A5C}" destId="{1E045B45-371E-4611-BBA7-7DF58CFE3B0F}" srcOrd="2" destOrd="0" parTransId="{5297D974-AB5F-45E7-BFE4-4F828A740EAF}" sibTransId="{1F8DC371-B25D-4441-8DA2-F1326B1ACBA4}"/>
    <dgm:cxn modelId="{D40C25EA-4053-428A-AF06-360AB404BA6B}" srcId="{D361A7B5-1191-4CBB-A184-EE9A00D99A5C}" destId="{DAA9CF2E-E638-4B4C-8410-1A3C30F05D9B}" srcOrd="1" destOrd="0" parTransId="{C2A2BD4C-7751-42C7-A6E8-BCA7D92AE6B8}" sibTransId="{14F92785-4AEF-463F-8FCF-47AD5BB3AE46}"/>
    <dgm:cxn modelId="{EEC860EC-1269-4F70-88B1-3068513C7805}" srcId="{63795C6C-A442-4CFE-85B5-3FB062510B6E}" destId="{D6A35E35-02EB-4E6B-A106-CFB43953FA9B}" srcOrd="0" destOrd="0" parTransId="{194573AC-BD5A-4F6E-8410-6FFC2704EF90}" sibTransId="{4294D08A-3F95-40A0-A8B3-A55259386453}"/>
    <dgm:cxn modelId="{65783BF3-1BCD-48A2-852A-72BDC9A8C947}" srcId="{D6A35E35-02EB-4E6B-A106-CFB43953FA9B}" destId="{40D5747A-0BB4-4633-AC31-1EB246EBA874}" srcOrd="0" destOrd="0" parTransId="{4C1EB849-AA2E-4548-BD2E-AFAC6C6CEB5A}" sibTransId="{DF95CC3C-B9C1-4F6B-A754-23164F4FB9CE}"/>
    <dgm:cxn modelId="{0E3C92F3-7615-4FAB-9AAE-3C3DA981CE77}" srcId="{63795C6C-A442-4CFE-85B5-3FB062510B6E}" destId="{0DDBBBC3-AEE8-4D9E-94BE-CD7A09EE42D6}" srcOrd="1" destOrd="0" parTransId="{3A2DC28D-9DAA-4AE0-8403-090855BC8862}" sibTransId="{8F26AA4C-DA25-4FA6-BAFB-09C5A92E2B07}"/>
    <dgm:cxn modelId="{AB995EF4-4336-4AF1-AB7F-103004C1B287}" type="presOf" srcId="{C8728D31-C9FD-4257-A222-93C7CAC3605B}" destId="{25909CC1-0A2A-43B6-A210-E361EF6C8185}" srcOrd="0" destOrd="0" presId="urn:microsoft.com/office/officeart/2005/8/layout/chevron2"/>
    <dgm:cxn modelId="{D092E2FB-74B4-4179-843C-F50E298EA78C}" srcId="{C8728D31-C9FD-4257-A222-93C7CAC3605B}" destId="{63795C6C-A442-4CFE-85B5-3FB062510B6E}" srcOrd="1" destOrd="0" parTransId="{70413766-F1D9-456D-9262-7A394A8FA786}" sibTransId="{C1F7B870-E769-46EF-AACB-55D09AEF57A0}"/>
    <dgm:cxn modelId="{20D8A5FD-02DF-40C8-80C0-EDCEE32A0900}" type="presOf" srcId="{63795C6C-A442-4CFE-85B5-3FB062510B6E}" destId="{619DBB9D-A9C8-4A57-9825-8176E54D3515}" srcOrd="0" destOrd="0" presId="urn:microsoft.com/office/officeart/2005/8/layout/chevron2"/>
    <dgm:cxn modelId="{CE6FCCE5-14AB-4C74-859D-1E78582231D2}" type="presParOf" srcId="{25909CC1-0A2A-43B6-A210-E361EF6C8185}" destId="{9A2EC739-0248-4543-B24B-09DD129E0484}" srcOrd="0" destOrd="0" presId="urn:microsoft.com/office/officeart/2005/8/layout/chevron2"/>
    <dgm:cxn modelId="{034FDD8E-8205-4A99-9C6F-91526ABE9664}" type="presParOf" srcId="{9A2EC739-0248-4543-B24B-09DD129E0484}" destId="{A41DC3B5-B3EA-4EE1-B482-E8161DCDD00A}" srcOrd="0" destOrd="0" presId="urn:microsoft.com/office/officeart/2005/8/layout/chevron2"/>
    <dgm:cxn modelId="{211D460B-347C-463B-8528-65FD2027532B}" type="presParOf" srcId="{9A2EC739-0248-4543-B24B-09DD129E0484}" destId="{3C0A57EC-7FAA-48B7-82BB-97D8D16E0CCA}" srcOrd="1" destOrd="0" presId="urn:microsoft.com/office/officeart/2005/8/layout/chevron2"/>
    <dgm:cxn modelId="{DA919641-3B27-4DC6-A231-3E82C5ADCC79}" type="presParOf" srcId="{25909CC1-0A2A-43B6-A210-E361EF6C8185}" destId="{DBCDCFBF-1F35-4A60-9388-D9C85FCF7EA8}" srcOrd="1" destOrd="0" presId="urn:microsoft.com/office/officeart/2005/8/layout/chevron2"/>
    <dgm:cxn modelId="{3C23361E-7E99-4A4F-BF1A-60BF9F79F2CE}" type="presParOf" srcId="{25909CC1-0A2A-43B6-A210-E361EF6C8185}" destId="{9C79AADF-E507-41D5-9845-4ECDBA6E6BD6}" srcOrd="2" destOrd="0" presId="urn:microsoft.com/office/officeart/2005/8/layout/chevron2"/>
    <dgm:cxn modelId="{33F9E1B4-45CB-4DC1-911C-BCD1FE14B987}" type="presParOf" srcId="{9C79AADF-E507-41D5-9845-4ECDBA6E6BD6}" destId="{619DBB9D-A9C8-4A57-9825-8176E54D3515}" srcOrd="0" destOrd="0" presId="urn:microsoft.com/office/officeart/2005/8/layout/chevron2"/>
    <dgm:cxn modelId="{E69363B9-1955-4C3D-89FF-F4B2B731D8A2}" type="presParOf" srcId="{9C79AADF-E507-41D5-9845-4ECDBA6E6BD6}" destId="{D9E16161-3E28-4BC5-8DBE-586278210365}" srcOrd="1" destOrd="0" presId="urn:microsoft.com/office/officeart/2005/8/layout/chevron2"/>
    <dgm:cxn modelId="{8EE205BB-C147-4B06-9336-76D5A7D23608}" type="presParOf" srcId="{25909CC1-0A2A-43B6-A210-E361EF6C8185}" destId="{FDB55FE0-C9BD-44C1-8B56-C9AA204EEDB6}" srcOrd="3" destOrd="0" presId="urn:microsoft.com/office/officeart/2005/8/layout/chevron2"/>
    <dgm:cxn modelId="{B9717922-E256-4851-8617-363B6BFEBCE8}" type="presParOf" srcId="{25909CC1-0A2A-43B6-A210-E361EF6C8185}" destId="{8682F754-22B5-44FD-9C31-F89063C17713}" srcOrd="4" destOrd="0" presId="urn:microsoft.com/office/officeart/2005/8/layout/chevron2"/>
    <dgm:cxn modelId="{D8CC4074-0187-4FC2-850E-604CC00CD051}" type="presParOf" srcId="{8682F754-22B5-44FD-9C31-F89063C17713}" destId="{781AF556-DCEA-43AE-B015-643A31E7636C}" srcOrd="0" destOrd="0" presId="urn:microsoft.com/office/officeart/2005/8/layout/chevron2"/>
    <dgm:cxn modelId="{F19ECE41-113D-4C60-9CE3-8AB04A777248}" type="presParOf" srcId="{8682F754-22B5-44FD-9C31-F89063C17713}" destId="{1D125974-036F-424A-ACF4-3D859BD2A1BF}"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C85747-89BF-4E5B-8B26-403FEBF2D035}">
      <dsp:nvSpPr>
        <dsp:cNvPr id="0" name=""/>
        <dsp:cNvSpPr/>
      </dsp:nvSpPr>
      <dsp:spPr>
        <a:xfrm>
          <a:off x="504996" y="0"/>
          <a:ext cx="5795963" cy="5795963"/>
        </a:xfrm>
        <a:prstGeom prst="triangle">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7F3D8A-BD74-4EFB-9798-AF34CF01CCA1}">
      <dsp:nvSpPr>
        <dsp:cNvPr id="0" name=""/>
        <dsp:cNvSpPr/>
      </dsp:nvSpPr>
      <dsp:spPr>
        <a:xfrm>
          <a:off x="3402977" y="580162"/>
          <a:ext cx="3767375" cy="588652"/>
        </a:xfrm>
        <a:prstGeom prst="roundRect">
          <a:avLst/>
        </a:prstGeom>
        <a:solidFill>
          <a:srgbClr val="00206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US" sz="1500" b="1" kern="1200" dirty="0">
              <a:solidFill>
                <a:schemeClr val="tx1"/>
              </a:solidFill>
            </a:rPr>
            <a:t>Intent to Apply Form- Friday April 23, 2021</a:t>
          </a:r>
        </a:p>
      </dsp:txBody>
      <dsp:txXfrm>
        <a:off x="3431713" y="608898"/>
        <a:ext cx="3709903" cy="531180"/>
      </dsp:txXfrm>
    </dsp:sp>
    <dsp:sp modelId="{E8FFAA90-DAA0-477F-916E-CCF3AE01B85A}">
      <dsp:nvSpPr>
        <dsp:cNvPr id="0" name=""/>
        <dsp:cNvSpPr/>
      </dsp:nvSpPr>
      <dsp:spPr>
        <a:xfrm>
          <a:off x="3402977" y="1242396"/>
          <a:ext cx="3767375" cy="588652"/>
        </a:xfrm>
        <a:prstGeom prst="roundRect">
          <a:avLst/>
        </a:prstGeom>
        <a:solidFill>
          <a:srgbClr val="00206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US" sz="1500" b="1" kern="1200" dirty="0">
              <a:solidFill>
                <a:schemeClr val="tx1"/>
              </a:solidFill>
            </a:rPr>
            <a:t>Application e-Form </a:t>
          </a:r>
        </a:p>
      </dsp:txBody>
      <dsp:txXfrm>
        <a:off x="3431713" y="1271132"/>
        <a:ext cx="3709903" cy="531180"/>
      </dsp:txXfrm>
    </dsp:sp>
    <dsp:sp modelId="{C9A87D59-A497-4614-A62B-54566A66739B}">
      <dsp:nvSpPr>
        <dsp:cNvPr id="0" name=""/>
        <dsp:cNvSpPr/>
      </dsp:nvSpPr>
      <dsp:spPr>
        <a:xfrm>
          <a:off x="3402977" y="1904630"/>
          <a:ext cx="3767375" cy="588652"/>
        </a:xfrm>
        <a:prstGeom prst="roundRect">
          <a:avLst/>
        </a:prstGeom>
        <a:solidFill>
          <a:srgbClr val="00206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US" sz="1500" b="1" kern="1200" dirty="0">
              <a:solidFill>
                <a:schemeClr val="tx1"/>
              </a:solidFill>
            </a:rPr>
            <a:t>Application Handbook </a:t>
          </a:r>
        </a:p>
      </dsp:txBody>
      <dsp:txXfrm>
        <a:off x="3431713" y="1933366"/>
        <a:ext cx="3709903" cy="531180"/>
      </dsp:txXfrm>
    </dsp:sp>
    <dsp:sp modelId="{CE9E4A49-E92E-4E91-B7A0-1B81877E1ED4}">
      <dsp:nvSpPr>
        <dsp:cNvPr id="0" name=""/>
        <dsp:cNvSpPr/>
      </dsp:nvSpPr>
      <dsp:spPr>
        <a:xfrm>
          <a:off x="3402977" y="2566864"/>
          <a:ext cx="3767375" cy="588652"/>
        </a:xfrm>
        <a:prstGeom prst="roundRect">
          <a:avLst/>
        </a:prstGeom>
        <a:solidFill>
          <a:srgbClr val="00206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US" sz="1500" b="1" kern="1200" dirty="0">
              <a:solidFill>
                <a:schemeClr val="tx1"/>
              </a:solidFill>
            </a:rPr>
            <a:t>Application Exhibits </a:t>
          </a:r>
        </a:p>
      </dsp:txBody>
      <dsp:txXfrm>
        <a:off x="3431713" y="2595600"/>
        <a:ext cx="3709903" cy="531180"/>
      </dsp:txXfrm>
    </dsp:sp>
    <dsp:sp modelId="{42CABA1F-D74E-4A4F-B8F2-8D8CE30C0EC7}">
      <dsp:nvSpPr>
        <dsp:cNvPr id="0" name=""/>
        <dsp:cNvSpPr/>
      </dsp:nvSpPr>
      <dsp:spPr>
        <a:xfrm>
          <a:off x="3402977" y="3229098"/>
          <a:ext cx="3767375" cy="588652"/>
        </a:xfrm>
        <a:prstGeom prst="roundRect">
          <a:avLst/>
        </a:prstGeom>
        <a:solidFill>
          <a:srgbClr val="00206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US" sz="1500" b="1" kern="1200" dirty="0">
              <a:solidFill>
                <a:schemeClr val="tx1"/>
              </a:solidFill>
            </a:rPr>
            <a:t>Application Exhibit Checklist </a:t>
          </a:r>
        </a:p>
      </dsp:txBody>
      <dsp:txXfrm>
        <a:off x="3431713" y="3257834"/>
        <a:ext cx="3709903" cy="531180"/>
      </dsp:txXfrm>
    </dsp:sp>
    <dsp:sp modelId="{99E96CA1-5107-42F7-A20A-BCCDDEED48B5}">
      <dsp:nvSpPr>
        <dsp:cNvPr id="0" name=""/>
        <dsp:cNvSpPr/>
      </dsp:nvSpPr>
      <dsp:spPr>
        <a:xfrm>
          <a:off x="3402977" y="3891332"/>
          <a:ext cx="3767375" cy="588652"/>
        </a:xfrm>
        <a:prstGeom prst="roundRect">
          <a:avLst/>
        </a:prstGeom>
        <a:solidFill>
          <a:srgbClr val="00206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US" sz="1500" b="1" kern="1200" dirty="0">
              <a:solidFill>
                <a:schemeClr val="tx1"/>
              </a:solidFill>
            </a:rPr>
            <a:t>Rating &amp; Ranking </a:t>
          </a:r>
        </a:p>
      </dsp:txBody>
      <dsp:txXfrm>
        <a:off x="3431713" y="3920068"/>
        <a:ext cx="3709903" cy="531180"/>
      </dsp:txXfrm>
    </dsp:sp>
    <dsp:sp modelId="{00D7194B-16BC-4C93-8FB7-0A68926EA7E2}">
      <dsp:nvSpPr>
        <dsp:cNvPr id="0" name=""/>
        <dsp:cNvSpPr/>
      </dsp:nvSpPr>
      <dsp:spPr>
        <a:xfrm>
          <a:off x="3402977" y="4553566"/>
          <a:ext cx="3767375" cy="588652"/>
        </a:xfrm>
        <a:prstGeom prst="roundRect">
          <a:avLst/>
        </a:prstGeom>
        <a:solidFill>
          <a:srgbClr val="00206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US" sz="1500" b="1" kern="1200" dirty="0">
              <a:solidFill>
                <a:schemeClr val="tx1"/>
              </a:solidFill>
            </a:rPr>
            <a:t>Documents requiring wet signatures</a:t>
          </a:r>
        </a:p>
      </dsp:txBody>
      <dsp:txXfrm>
        <a:off x="3431713" y="4582302"/>
        <a:ext cx="3709903" cy="5311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DE0C39-5E20-4E67-89E9-3475E7B1FAD7}">
      <dsp:nvSpPr>
        <dsp:cNvPr id="0" name=""/>
        <dsp:cNvSpPr/>
      </dsp:nvSpPr>
      <dsp:spPr>
        <a:xfrm>
          <a:off x="0" y="1805"/>
          <a:ext cx="7674768" cy="915310"/>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D285689-FAC9-4DBF-AB0E-74C5860F8BDD}">
      <dsp:nvSpPr>
        <dsp:cNvPr id="0" name=""/>
        <dsp:cNvSpPr/>
      </dsp:nvSpPr>
      <dsp:spPr>
        <a:xfrm>
          <a:off x="276881" y="207750"/>
          <a:ext cx="503420" cy="503420"/>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4FC38FD-C14B-489E-8E26-957C292A7646}">
      <dsp:nvSpPr>
        <dsp:cNvPr id="0" name=""/>
        <dsp:cNvSpPr/>
      </dsp:nvSpPr>
      <dsp:spPr>
        <a:xfrm>
          <a:off x="1057183" y="1805"/>
          <a:ext cx="6617584"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755650">
            <a:lnSpc>
              <a:spcPct val="90000"/>
            </a:lnSpc>
            <a:spcBef>
              <a:spcPct val="0"/>
            </a:spcBef>
            <a:spcAft>
              <a:spcPct val="35000"/>
            </a:spcAft>
            <a:buNone/>
          </a:pPr>
          <a:r>
            <a:rPr lang="en-US" sz="1700" kern="1200"/>
            <a:t>Fill in the table- answer the questions </a:t>
          </a:r>
        </a:p>
      </dsp:txBody>
      <dsp:txXfrm>
        <a:off x="1057183" y="1805"/>
        <a:ext cx="6617584" cy="915310"/>
      </dsp:txXfrm>
    </dsp:sp>
    <dsp:sp modelId="{15A8D142-7520-4BD9-9FB2-7C871A9D449A}">
      <dsp:nvSpPr>
        <dsp:cNvPr id="0" name=""/>
        <dsp:cNvSpPr/>
      </dsp:nvSpPr>
      <dsp:spPr>
        <a:xfrm>
          <a:off x="0" y="1145944"/>
          <a:ext cx="7674768" cy="915310"/>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7E20128-43AC-4BB8-8B0C-EFAA2F15CE56}">
      <dsp:nvSpPr>
        <dsp:cNvPr id="0" name=""/>
        <dsp:cNvSpPr/>
      </dsp:nvSpPr>
      <dsp:spPr>
        <a:xfrm>
          <a:off x="276881" y="1351889"/>
          <a:ext cx="503420" cy="503420"/>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6AAF004-9D23-4636-9FE7-00B120C42566}">
      <dsp:nvSpPr>
        <dsp:cNvPr id="0" name=""/>
        <dsp:cNvSpPr/>
      </dsp:nvSpPr>
      <dsp:spPr>
        <a:xfrm>
          <a:off x="1057183" y="1145944"/>
          <a:ext cx="6617584"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755650">
            <a:lnSpc>
              <a:spcPct val="90000"/>
            </a:lnSpc>
            <a:spcBef>
              <a:spcPct val="0"/>
            </a:spcBef>
            <a:spcAft>
              <a:spcPct val="35000"/>
            </a:spcAft>
            <a:buNone/>
          </a:pPr>
          <a:r>
            <a:rPr lang="en-US" sz="1700" kern="1200" dirty="0"/>
            <a:t>Upload </a:t>
          </a:r>
          <a:r>
            <a:rPr lang="en-US" sz="1700" kern="1200" dirty="0" err="1"/>
            <a:t>items..make</a:t>
          </a:r>
          <a:r>
            <a:rPr lang="en-US" sz="1700" kern="1200" dirty="0"/>
            <a:t> certain the minutes contain information about PI use/reuse (if applicable).  Get the admin staff or a super detail- oriented person to accurately capture the discussions at the public hearing.  </a:t>
          </a:r>
        </a:p>
      </dsp:txBody>
      <dsp:txXfrm>
        <a:off x="1057183" y="1145944"/>
        <a:ext cx="6617584" cy="915310"/>
      </dsp:txXfrm>
    </dsp:sp>
    <dsp:sp modelId="{EBC228C1-459A-4E3B-9894-1DC7908D65D8}">
      <dsp:nvSpPr>
        <dsp:cNvPr id="0" name=""/>
        <dsp:cNvSpPr/>
      </dsp:nvSpPr>
      <dsp:spPr>
        <a:xfrm>
          <a:off x="0" y="2290082"/>
          <a:ext cx="7674768" cy="915310"/>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E298549-B837-4466-B85F-06CDC20BB011}">
      <dsp:nvSpPr>
        <dsp:cNvPr id="0" name=""/>
        <dsp:cNvSpPr/>
      </dsp:nvSpPr>
      <dsp:spPr>
        <a:xfrm>
          <a:off x="276881" y="2496027"/>
          <a:ext cx="503420" cy="503420"/>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3B325CA-E29E-4C7A-A041-3745AE1FAE0D}">
      <dsp:nvSpPr>
        <dsp:cNvPr id="0" name=""/>
        <dsp:cNvSpPr/>
      </dsp:nvSpPr>
      <dsp:spPr>
        <a:xfrm>
          <a:off x="1057183" y="2290082"/>
          <a:ext cx="6617584"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755650">
            <a:lnSpc>
              <a:spcPct val="90000"/>
            </a:lnSpc>
            <a:spcBef>
              <a:spcPct val="0"/>
            </a:spcBef>
            <a:spcAft>
              <a:spcPct val="35000"/>
            </a:spcAft>
            <a:buNone/>
          </a:pPr>
          <a:r>
            <a:rPr lang="en-US" sz="1700" kern="1200" dirty="0"/>
            <a:t>If the meeting minutes don’t share specific points, you will not be scored.  </a:t>
          </a:r>
          <a:r>
            <a:rPr lang="en-US" sz="1700" b="1" kern="1200" dirty="0"/>
            <a:t>Minutes must be approved and certified</a:t>
          </a:r>
          <a:r>
            <a:rPr lang="en-US" sz="1700" kern="1200" dirty="0"/>
            <a:t>. </a:t>
          </a:r>
        </a:p>
      </dsp:txBody>
      <dsp:txXfrm>
        <a:off x="1057183" y="2290082"/>
        <a:ext cx="6617584" cy="915310"/>
      </dsp:txXfrm>
    </dsp:sp>
    <dsp:sp modelId="{C0EE744C-F841-46D4-B58D-EE7B64D3FBEF}">
      <dsp:nvSpPr>
        <dsp:cNvPr id="0" name=""/>
        <dsp:cNvSpPr/>
      </dsp:nvSpPr>
      <dsp:spPr>
        <a:xfrm>
          <a:off x="0" y="3434221"/>
          <a:ext cx="7674768" cy="915310"/>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69DE3FE-3ACE-4047-98C1-2CF41BE65DC8}">
      <dsp:nvSpPr>
        <dsp:cNvPr id="0" name=""/>
        <dsp:cNvSpPr/>
      </dsp:nvSpPr>
      <dsp:spPr>
        <a:xfrm>
          <a:off x="276881" y="3640166"/>
          <a:ext cx="503420" cy="503420"/>
        </a:xfrm>
        <a:prstGeom prst="rect">
          <a:avLst/>
        </a:prstGeom>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8A08BCF-256D-45DF-8AD6-13E02AE99F5F}">
      <dsp:nvSpPr>
        <dsp:cNvPr id="0" name=""/>
        <dsp:cNvSpPr/>
      </dsp:nvSpPr>
      <dsp:spPr>
        <a:xfrm>
          <a:off x="1057183" y="3434221"/>
          <a:ext cx="6617584"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755650">
            <a:lnSpc>
              <a:spcPct val="90000"/>
            </a:lnSpc>
            <a:spcBef>
              <a:spcPct val="0"/>
            </a:spcBef>
            <a:spcAft>
              <a:spcPct val="35000"/>
            </a:spcAft>
            <a:buNone/>
          </a:pPr>
          <a:r>
            <a:rPr lang="en-US" sz="1700" kern="1200" dirty="0"/>
            <a:t>We need to determine whether or not you completed the CIT PAT accurately. </a:t>
          </a:r>
        </a:p>
      </dsp:txBody>
      <dsp:txXfrm>
        <a:off x="1057183" y="3434221"/>
        <a:ext cx="6617584" cy="9153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85AAC2-DAD5-4F7B-BA48-529C0BBB910D}">
      <dsp:nvSpPr>
        <dsp:cNvPr id="0" name=""/>
        <dsp:cNvSpPr/>
      </dsp:nvSpPr>
      <dsp:spPr>
        <a:xfrm rot="5400000">
          <a:off x="-165063" y="510133"/>
          <a:ext cx="1514273" cy="105999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666750">
            <a:lnSpc>
              <a:spcPct val="90000"/>
            </a:lnSpc>
            <a:spcBef>
              <a:spcPct val="0"/>
            </a:spcBef>
            <a:spcAft>
              <a:spcPct val="35000"/>
            </a:spcAft>
            <a:buNone/>
          </a:pPr>
          <a:r>
            <a:rPr lang="en-US" kern="1200">
              <a:effectLst>
                <a:outerShdw blurRad="38100" dist="38100" dir="2700000" algn="tl">
                  <a:srgbClr val="000000">
                    <a:alpha val="43137"/>
                  </a:srgbClr>
                </a:outerShdw>
              </a:effectLst>
            </a:rPr>
            <a:t>General</a:t>
          </a:r>
          <a:r>
            <a:rPr lang="en-US" kern="1200"/>
            <a:t> </a:t>
          </a:r>
          <a:r>
            <a:rPr lang="en-US" sz="1400" kern="1200"/>
            <a:t> </a:t>
          </a:r>
          <a:endParaRPr lang="en-US" kern="1200" dirty="0"/>
        </a:p>
      </dsp:txBody>
      <dsp:txXfrm rot="-5400000">
        <a:off x="62079" y="812988"/>
        <a:ext cx="1059991" cy="454282"/>
      </dsp:txXfrm>
    </dsp:sp>
    <dsp:sp modelId="{3CAFE3BA-3424-4F26-8B17-4B44058A02B2}">
      <dsp:nvSpPr>
        <dsp:cNvPr id="0" name=""/>
        <dsp:cNvSpPr/>
      </dsp:nvSpPr>
      <dsp:spPr>
        <a:xfrm rot="5400000">
          <a:off x="3345652" y="-1850331"/>
          <a:ext cx="1491102" cy="5469377"/>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endParaRPr lang="en-US" sz="1400" kern="1200" dirty="0"/>
        </a:p>
        <a:p>
          <a:pPr marL="114300" lvl="1" indent="-114300" algn="l" defTabSz="622300">
            <a:lnSpc>
              <a:spcPct val="90000"/>
            </a:lnSpc>
            <a:spcBef>
              <a:spcPct val="0"/>
            </a:spcBef>
            <a:spcAft>
              <a:spcPct val="15000"/>
            </a:spcAft>
            <a:buChar char="•"/>
          </a:pPr>
          <a:r>
            <a:rPr lang="en-US" sz="1400" b="1" kern="1200" dirty="0">
              <a:solidFill>
                <a:srgbClr val="FF0000"/>
              </a:solidFill>
            </a:rPr>
            <a:t>000.1 GCA  	</a:t>
          </a:r>
          <a:r>
            <a:rPr lang="en-US" sz="1400" kern="1200" dirty="0"/>
            <a:t>(</a:t>
          </a:r>
          <a:r>
            <a:rPr lang="en-US" sz="1400" kern="1200" dirty="0">
              <a:solidFill>
                <a:schemeClr val="bg1"/>
              </a:solidFill>
            </a:rPr>
            <a:t>General 1 Corporate Agreement)</a:t>
          </a:r>
        </a:p>
        <a:p>
          <a:pPr marL="114300" lvl="1" indent="-114300" algn="l" defTabSz="622300">
            <a:lnSpc>
              <a:spcPct val="90000"/>
            </a:lnSpc>
            <a:spcBef>
              <a:spcPct val="0"/>
            </a:spcBef>
            <a:spcAft>
              <a:spcPct val="15000"/>
            </a:spcAft>
            <a:buChar char="•"/>
          </a:pPr>
          <a:r>
            <a:rPr lang="en-US" sz="1400" b="1" kern="1200" dirty="0">
              <a:solidFill>
                <a:srgbClr val="FF0000"/>
              </a:solidFill>
            </a:rPr>
            <a:t>000.2 GALR 	</a:t>
          </a:r>
          <a:r>
            <a:rPr lang="en-US" sz="1400" kern="1200" dirty="0"/>
            <a:t>(General 2 Adopted Local Resolution)</a:t>
          </a:r>
        </a:p>
        <a:p>
          <a:pPr marL="114300" lvl="1" indent="-114300" algn="l" defTabSz="622300">
            <a:lnSpc>
              <a:spcPct val="90000"/>
            </a:lnSpc>
            <a:spcBef>
              <a:spcPct val="0"/>
            </a:spcBef>
            <a:spcAft>
              <a:spcPct val="15000"/>
            </a:spcAft>
            <a:buChar char="•"/>
          </a:pPr>
          <a:r>
            <a:rPr lang="en-US" sz="1400" b="1" kern="1200" dirty="0">
              <a:solidFill>
                <a:srgbClr val="FF0000"/>
              </a:solidFill>
            </a:rPr>
            <a:t>000.3 GCOC 	</a:t>
          </a:r>
          <a:r>
            <a:rPr lang="en-US" sz="1400" kern="1200" dirty="0"/>
            <a:t>(General 3 Cert. of Compliance…)</a:t>
          </a:r>
        </a:p>
        <a:p>
          <a:pPr marL="114300" lvl="1" indent="-114300" algn="l" defTabSz="622300">
            <a:lnSpc>
              <a:spcPct val="90000"/>
            </a:lnSpc>
            <a:spcBef>
              <a:spcPct val="0"/>
            </a:spcBef>
            <a:spcAft>
              <a:spcPct val="15000"/>
            </a:spcAft>
            <a:buChar char="•"/>
          </a:pPr>
          <a:r>
            <a:rPr lang="en-US" sz="1400" b="1" kern="1200" dirty="0">
              <a:solidFill>
                <a:srgbClr val="FF0000"/>
              </a:solidFill>
            </a:rPr>
            <a:t>000.4 GAC 	</a:t>
          </a:r>
          <a:r>
            <a:rPr lang="en-US" sz="1400" kern="1200" dirty="0"/>
            <a:t>(General 4 Application Certification)</a:t>
          </a:r>
        </a:p>
        <a:p>
          <a:pPr marL="114300" lvl="1" indent="-114300" algn="l" defTabSz="622300">
            <a:lnSpc>
              <a:spcPct val="90000"/>
            </a:lnSpc>
            <a:spcBef>
              <a:spcPct val="0"/>
            </a:spcBef>
            <a:spcAft>
              <a:spcPct val="15000"/>
            </a:spcAft>
            <a:buChar char="•"/>
          </a:pPr>
          <a:r>
            <a:rPr lang="en-US" sz="1400" b="1" kern="1200" dirty="0">
              <a:solidFill>
                <a:srgbClr val="FF0000"/>
              </a:solidFill>
            </a:rPr>
            <a:t>000.5 GLA	 </a:t>
          </a:r>
          <a:r>
            <a:rPr lang="en-US" sz="1400" kern="1200" dirty="0"/>
            <a:t>(General 5 Local Assurance)………and so on </a:t>
          </a:r>
        </a:p>
        <a:p>
          <a:pPr marL="171450" lvl="1" indent="-171450" algn="l" defTabSz="711200">
            <a:lnSpc>
              <a:spcPct val="90000"/>
            </a:lnSpc>
            <a:spcBef>
              <a:spcPct val="0"/>
            </a:spcBef>
            <a:spcAft>
              <a:spcPct val="15000"/>
            </a:spcAft>
            <a:buChar char="•"/>
          </a:pPr>
          <a:endParaRPr lang="en-US" sz="1600" kern="1200" dirty="0"/>
        </a:p>
      </dsp:txBody>
      <dsp:txXfrm rot="-5400000">
        <a:off x="1356515" y="211596"/>
        <a:ext cx="5396587" cy="1345522"/>
      </dsp:txXfrm>
    </dsp:sp>
    <dsp:sp modelId="{CC9906C5-F19A-4D40-AF61-D29DCE4EF832}">
      <dsp:nvSpPr>
        <dsp:cNvPr id="0" name=""/>
        <dsp:cNvSpPr/>
      </dsp:nvSpPr>
      <dsp:spPr>
        <a:xfrm rot="5400000">
          <a:off x="-165063" y="1855603"/>
          <a:ext cx="1514273" cy="105999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b="1" kern="1200" dirty="0">
              <a:solidFill>
                <a:schemeClr val="tx1"/>
              </a:solidFill>
              <a:effectLst>
                <a:outerShdw blurRad="38100" dist="38100" dir="2700000" algn="tl">
                  <a:srgbClr val="000000">
                    <a:alpha val="43137"/>
                  </a:srgbClr>
                </a:outerShdw>
              </a:effectLst>
            </a:rPr>
            <a:t>Fair Housing</a:t>
          </a:r>
        </a:p>
      </dsp:txBody>
      <dsp:txXfrm rot="-5400000">
        <a:off x="62079" y="2158458"/>
        <a:ext cx="1059991" cy="454282"/>
      </dsp:txXfrm>
    </dsp:sp>
    <dsp:sp modelId="{BB86D527-F52E-4C78-9FC5-4DB4C0EA2A7C}">
      <dsp:nvSpPr>
        <dsp:cNvPr id="0" name=""/>
        <dsp:cNvSpPr/>
      </dsp:nvSpPr>
      <dsp:spPr>
        <a:xfrm rot="5400000">
          <a:off x="3667212" y="-586634"/>
          <a:ext cx="984278" cy="5702097"/>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b="1" kern="1200" dirty="0">
              <a:solidFill>
                <a:srgbClr val="FF0000"/>
              </a:solidFill>
            </a:rPr>
            <a:t>00.1</a:t>
          </a:r>
          <a:r>
            <a:rPr lang="en-US" sz="1800" kern="1200" dirty="0"/>
            <a:t> </a:t>
          </a:r>
          <a:r>
            <a:rPr lang="en-US" sz="1800" b="1" kern="1200" dirty="0">
              <a:solidFill>
                <a:srgbClr val="FF0000"/>
              </a:solidFill>
            </a:rPr>
            <a:t>FHO</a:t>
          </a:r>
          <a:r>
            <a:rPr lang="en-US" sz="1800" kern="1200" dirty="0"/>
            <a:t> 	(Fair Housing Ordinance)</a:t>
          </a:r>
        </a:p>
        <a:p>
          <a:pPr marL="171450" lvl="1" indent="-171450" algn="l" defTabSz="800100">
            <a:lnSpc>
              <a:spcPct val="90000"/>
            </a:lnSpc>
            <a:spcBef>
              <a:spcPct val="0"/>
            </a:spcBef>
            <a:spcAft>
              <a:spcPct val="15000"/>
            </a:spcAft>
            <a:buChar char="•"/>
          </a:pPr>
          <a:r>
            <a:rPr lang="en-US" sz="1800" b="1" kern="1200" dirty="0">
              <a:solidFill>
                <a:srgbClr val="FF0000"/>
              </a:solidFill>
            </a:rPr>
            <a:t>00.2 FHAO</a:t>
          </a:r>
          <a:r>
            <a:rPr lang="en-US" sz="1800" kern="1200" dirty="0"/>
            <a:t> 	(Fair Housing Action Plan) </a:t>
          </a:r>
        </a:p>
        <a:p>
          <a:pPr marL="171450" lvl="1" indent="-171450" algn="l" defTabSz="800100">
            <a:lnSpc>
              <a:spcPct val="90000"/>
            </a:lnSpc>
            <a:spcBef>
              <a:spcPct val="0"/>
            </a:spcBef>
            <a:spcAft>
              <a:spcPct val="15000"/>
            </a:spcAft>
            <a:buChar char="•"/>
          </a:pPr>
          <a:r>
            <a:rPr lang="en-US" sz="1800" b="1" kern="1200" dirty="0">
              <a:solidFill>
                <a:srgbClr val="FF0000"/>
              </a:solidFill>
            </a:rPr>
            <a:t>00.3 S3P 	</a:t>
          </a:r>
          <a:r>
            <a:rPr lang="en-US" sz="1800" kern="1200" dirty="0"/>
            <a:t>(Section 3 plan) </a:t>
          </a:r>
        </a:p>
      </dsp:txBody>
      <dsp:txXfrm rot="-5400000">
        <a:off x="1308303" y="1820323"/>
        <a:ext cx="5654049" cy="888182"/>
      </dsp:txXfrm>
    </dsp:sp>
    <dsp:sp modelId="{461723A6-3623-4318-BDD1-CB030E8DC69F}">
      <dsp:nvSpPr>
        <dsp:cNvPr id="0" name=""/>
        <dsp:cNvSpPr/>
      </dsp:nvSpPr>
      <dsp:spPr>
        <a:xfrm rot="5400000">
          <a:off x="-165063" y="3488649"/>
          <a:ext cx="1514273" cy="105999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b="1" kern="1200" dirty="0">
              <a:solidFill>
                <a:schemeClr val="tx1"/>
              </a:solidFill>
              <a:effectLst>
                <a:outerShdw blurRad="38100" dist="38100" dir="2700000" algn="tl">
                  <a:srgbClr val="000000">
                    <a:alpha val="43137"/>
                  </a:srgbClr>
                </a:outerShdw>
              </a:effectLst>
            </a:rPr>
            <a:t>Other</a:t>
          </a:r>
          <a:r>
            <a:rPr lang="en-US" sz="1500" kern="1200" dirty="0"/>
            <a:t> </a:t>
          </a:r>
        </a:p>
      </dsp:txBody>
      <dsp:txXfrm rot="-5400000">
        <a:off x="62079" y="3791504"/>
        <a:ext cx="1059991" cy="454282"/>
      </dsp:txXfrm>
    </dsp:sp>
    <dsp:sp modelId="{181E20C4-CD5E-46CF-ADB6-D29FBD03DEE6}">
      <dsp:nvSpPr>
        <dsp:cNvPr id="0" name=""/>
        <dsp:cNvSpPr/>
      </dsp:nvSpPr>
      <dsp:spPr>
        <a:xfrm rot="5400000">
          <a:off x="3317557" y="1027973"/>
          <a:ext cx="1559431" cy="5451347"/>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b="1" kern="1200" dirty="0">
              <a:solidFill>
                <a:srgbClr val="FF0000"/>
              </a:solidFill>
            </a:rPr>
            <a:t>00.4 DFWP 	</a:t>
          </a:r>
          <a:r>
            <a:rPr lang="en-US" sz="1400" kern="1200" dirty="0"/>
            <a:t>(Drug Free Workplace Policy) </a:t>
          </a:r>
        </a:p>
        <a:p>
          <a:pPr marL="114300" lvl="1" indent="-114300" algn="l" defTabSz="622300">
            <a:lnSpc>
              <a:spcPct val="90000"/>
            </a:lnSpc>
            <a:spcBef>
              <a:spcPct val="0"/>
            </a:spcBef>
            <a:spcAft>
              <a:spcPct val="15000"/>
            </a:spcAft>
            <a:buChar char="•"/>
          </a:pPr>
          <a:r>
            <a:rPr lang="en-US" sz="1400" b="1" kern="1200" dirty="0">
              <a:solidFill>
                <a:srgbClr val="FF0000"/>
              </a:solidFill>
            </a:rPr>
            <a:t>00.5 ERR 	</a:t>
          </a:r>
          <a:r>
            <a:rPr lang="en-US" sz="1400" kern="1200" dirty="0"/>
            <a:t>(Environmental Review Record) </a:t>
          </a:r>
          <a:r>
            <a:rPr lang="en-US" sz="1400" kern="1200" dirty="0">
              <a:effectLst/>
            </a:rPr>
            <a:t>Exempt, CENST 			and Broad level review for Housing Rehab.  </a:t>
          </a:r>
        </a:p>
        <a:p>
          <a:pPr marL="114300" lvl="1" indent="-114300" algn="l" defTabSz="622300">
            <a:lnSpc>
              <a:spcPct val="90000"/>
            </a:lnSpc>
            <a:spcBef>
              <a:spcPct val="0"/>
            </a:spcBef>
            <a:spcAft>
              <a:spcPct val="15000"/>
            </a:spcAft>
            <a:buChar char="•"/>
          </a:pPr>
          <a:r>
            <a:rPr lang="en-US" sz="1400" b="1" kern="1200" dirty="0">
              <a:solidFill>
                <a:srgbClr val="FF0000"/>
              </a:solidFill>
              <a:latin typeface="Corbel" panose="020B0503020204020204"/>
              <a:ea typeface="+mn-ea"/>
              <a:cs typeface="+mn-cs"/>
            </a:rPr>
            <a:t>00.6 CEPA </a:t>
          </a:r>
          <a:r>
            <a:rPr lang="en-US" sz="1400" b="1" kern="1200" dirty="0">
              <a:solidFill>
                <a:srgbClr val="FF0000"/>
              </a:solidFill>
              <a:effectLst>
                <a:outerShdw blurRad="38100" dist="38100" dir="2700000" algn="tl">
                  <a:srgbClr val="000000">
                    <a:alpha val="43137"/>
                  </a:srgbClr>
                </a:outerShdw>
              </a:effectLst>
            </a:rPr>
            <a:t>	</a:t>
          </a:r>
          <a:r>
            <a:rPr lang="en-US" sz="1400" kern="1200" dirty="0">
              <a:effectLst>
                <a:outerShdw blurRad="38100" dist="38100" dir="2700000" algn="tl">
                  <a:srgbClr val="000000">
                    <a:alpha val="43137"/>
                  </a:srgbClr>
                </a:outerShdw>
              </a:effectLst>
            </a:rPr>
            <a:t>(</a:t>
          </a:r>
          <a:r>
            <a:rPr lang="en-US" sz="1400" kern="1200" dirty="0">
              <a:effectLst/>
            </a:rPr>
            <a:t>Connecticut Environmental Protection Act Checklist</a:t>
          </a:r>
          <a:r>
            <a:rPr lang="en-US" sz="1400" kern="1200" dirty="0">
              <a:effectLst>
                <a:outerShdw blurRad="38100" dist="38100" dir="2700000" algn="tl">
                  <a:srgbClr val="000000">
                    <a:alpha val="43137"/>
                  </a:srgbClr>
                </a:outerShdw>
              </a:effectLst>
            </a:rPr>
            <a:t>)</a:t>
          </a:r>
        </a:p>
      </dsp:txBody>
      <dsp:txXfrm rot="-5400000">
        <a:off x="1371600" y="3050056"/>
        <a:ext cx="5375222" cy="140718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1DC3B5-B3EA-4EE1-B482-E8161DCDD00A}">
      <dsp:nvSpPr>
        <dsp:cNvPr id="0" name=""/>
        <dsp:cNvSpPr/>
      </dsp:nvSpPr>
      <dsp:spPr>
        <a:xfrm rot="5400000">
          <a:off x="-236795" y="238852"/>
          <a:ext cx="1578634" cy="1105044"/>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dirty="0"/>
            <a:t>Section 1 </a:t>
          </a:r>
        </a:p>
      </dsp:txBody>
      <dsp:txXfrm rot="-5400000">
        <a:off x="0" y="554579"/>
        <a:ext cx="1105044" cy="473590"/>
      </dsp:txXfrm>
    </dsp:sp>
    <dsp:sp modelId="{3C0A57EC-7FAA-48B7-82BB-97D8D16E0CCA}">
      <dsp:nvSpPr>
        <dsp:cNvPr id="0" name=""/>
        <dsp:cNvSpPr/>
      </dsp:nvSpPr>
      <dsp:spPr>
        <a:xfrm rot="5400000">
          <a:off x="3877246" y="-2770144"/>
          <a:ext cx="1026112" cy="6570517"/>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0" algn="l" defTabSz="622300">
            <a:lnSpc>
              <a:spcPct val="90000"/>
            </a:lnSpc>
            <a:spcBef>
              <a:spcPct val="0"/>
            </a:spcBef>
            <a:spcAft>
              <a:spcPct val="15000"/>
            </a:spcAft>
            <a:buChar char="•"/>
          </a:pPr>
          <a:r>
            <a:rPr lang="en-US" sz="1400" b="1" kern="1200" dirty="0"/>
            <a:t>Project Information </a:t>
          </a:r>
        </a:p>
        <a:p>
          <a:pPr marL="231775" lvl="2" indent="-115888" algn="l" defTabSz="622300">
            <a:lnSpc>
              <a:spcPct val="90000"/>
            </a:lnSpc>
            <a:spcBef>
              <a:spcPct val="0"/>
            </a:spcBef>
            <a:spcAft>
              <a:spcPct val="15000"/>
            </a:spcAft>
            <a:buChar char="•"/>
          </a:pPr>
          <a:r>
            <a:rPr lang="en-US" sz="1400" b="1" kern="1200" dirty="0"/>
            <a:t>1.1 PD 	</a:t>
          </a:r>
          <a:r>
            <a:rPr lang="en-US" sz="1400" kern="1200" dirty="0"/>
            <a:t>(Project Description) </a:t>
          </a:r>
        </a:p>
        <a:p>
          <a:pPr marL="231775" lvl="2" indent="-115888" algn="l" defTabSz="622300">
            <a:lnSpc>
              <a:spcPct val="90000"/>
            </a:lnSpc>
            <a:spcBef>
              <a:spcPct val="0"/>
            </a:spcBef>
            <a:spcAft>
              <a:spcPct val="15000"/>
            </a:spcAft>
            <a:buChar char="•"/>
          </a:pPr>
          <a:r>
            <a:rPr lang="en-US" sz="1400" b="1" kern="1200" dirty="0"/>
            <a:t>1.4 GN 	</a:t>
          </a:r>
          <a:r>
            <a:rPr lang="en-US" sz="1400" kern="1200" dirty="0"/>
            <a:t>(GIN Notice) </a:t>
          </a:r>
        </a:p>
        <a:p>
          <a:pPr marL="228600" lvl="2" indent="-112713" algn="l" defTabSz="622300">
            <a:lnSpc>
              <a:spcPct val="90000"/>
            </a:lnSpc>
            <a:spcBef>
              <a:spcPct val="0"/>
            </a:spcBef>
            <a:spcAft>
              <a:spcPct val="15000"/>
            </a:spcAft>
            <a:buChar char="•"/>
          </a:pPr>
          <a:r>
            <a:rPr lang="en-US" sz="1400" b="1" kern="1200" dirty="0"/>
            <a:t>1.4.A RP 	</a:t>
          </a:r>
          <a:r>
            <a:rPr lang="en-US" sz="1400" kern="1200" dirty="0"/>
            <a:t>(Relocation Plan) </a:t>
          </a:r>
        </a:p>
      </dsp:txBody>
      <dsp:txXfrm rot="-5400000">
        <a:off x="1105044" y="52149"/>
        <a:ext cx="6520426" cy="925930"/>
      </dsp:txXfrm>
    </dsp:sp>
    <dsp:sp modelId="{619DBB9D-A9C8-4A57-9825-8176E54D3515}">
      <dsp:nvSpPr>
        <dsp:cNvPr id="0" name=""/>
        <dsp:cNvSpPr/>
      </dsp:nvSpPr>
      <dsp:spPr>
        <a:xfrm rot="5400000">
          <a:off x="-236795" y="1623146"/>
          <a:ext cx="1578634" cy="1105044"/>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dirty="0"/>
            <a:t>Section 2 </a:t>
          </a:r>
        </a:p>
      </dsp:txBody>
      <dsp:txXfrm rot="-5400000">
        <a:off x="0" y="1938873"/>
        <a:ext cx="1105044" cy="473590"/>
      </dsp:txXfrm>
    </dsp:sp>
    <dsp:sp modelId="{D9E16161-3E28-4BC5-8DBE-586278210365}">
      <dsp:nvSpPr>
        <dsp:cNvPr id="0" name=""/>
        <dsp:cNvSpPr/>
      </dsp:nvSpPr>
      <dsp:spPr>
        <a:xfrm rot="5400000">
          <a:off x="3877246" y="-1385850"/>
          <a:ext cx="1026112" cy="6570517"/>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0" marR="0" lvl="1" indent="0" algn="l" defTabSz="914400" eaLnBrk="1" fontAlgn="auto" latinLnBrk="0" hangingPunct="1">
            <a:lnSpc>
              <a:spcPct val="100000"/>
            </a:lnSpc>
            <a:spcBef>
              <a:spcPct val="0"/>
            </a:spcBef>
            <a:spcAft>
              <a:spcPts val="0"/>
            </a:spcAft>
            <a:buClrTx/>
            <a:buSzTx/>
            <a:buFontTx/>
            <a:buNone/>
            <a:tabLst/>
            <a:defRPr/>
          </a:pPr>
          <a:r>
            <a:rPr lang="en-US" sz="1400" b="1" kern="1200" dirty="0"/>
            <a:t>Project Need </a:t>
          </a:r>
        </a:p>
        <a:p>
          <a:pPr marL="114300" lvl="2" indent="0" algn="l" defTabSz="622300">
            <a:lnSpc>
              <a:spcPct val="90000"/>
            </a:lnSpc>
            <a:spcBef>
              <a:spcPct val="0"/>
            </a:spcBef>
            <a:spcAft>
              <a:spcPct val="15000"/>
            </a:spcAft>
            <a:buFont typeface="Arial" panose="020B0604020202020204" pitchFamily="34" charset="0"/>
            <a:buChar char="•"/>
          </a:pPr>
          <a:r>
            <a:rPr lang="en-US" sz="1400" b="1" kern="1200" dirty="0"/>
            <a:t>2.1 PN 	</a:t>
          </a:r>
          <a:r>
            <a:rPr lang="en-US" sz="1400" b="0" kern="1200" dirty="0"/>
            <a:t>(Project Need Narrative)</a:t>
          </a:r>
        </a:p>
        <a:p>
          <a:pPr marL="114300" lvl="2" indent="0" algn="l" defTabSz="622300">
            <a:lnSpc>
              <a:spcPct val="90000"/>
            </a:lnSpc>
            <a:spcBef>
              <a:spcPct val="0"/>
            </a:spcBef>
            <a:spcAft>
              <a:spcPct val="15000"/>
            </a:spcAft>
            <a:buFont typeface="Arial" panose="020B0604020202020204" pitchFamily="34" charset="0"/>
            <a:buChar char="•"/>
          </a:pPr>
          <a:r>
            <a:rPr lang="en-US" sz="1400" b="1" kern="1200" dirty="0"/>
            <a:t>2.1.A WL 	</a:t>
          </a:r>
          <a:r>
            <a:rPr lang="en-US" sz="1400" b="0" kern="1200" dirty="0"/>
            <a:t>(Waiting List) </a:t>
          </a:r>
        </a:p>
        <a:p>
          <a:pPr marL="114300" lvl="1" indent="0" algn="l" defTabSz="622300">
            <a:lnSpc>
              <a:spcPct val="90000"/>
            </a:lnSpc>
            <a:spcBef>
              <a:spcPct val="0"/>
            </a:spcBef>
            <a:spcAft>
              <a:spcPct val="15000"/>
            </a:spcAft>
            <a:buNone/>
          </a:pPr>
          <a:endParaRPr lang="en-US" sz="1400" kern="1200" dirty="0"/>
        </a:p>
      </dsp:txBody>
      <dsp:txXfrm rot="-5400000">
        <a:off x="1105044" y="1436443"/>
        <a:ext cx="6520426" cy="925930"/>
      </dsp:txXfrm>
    </dsp:sp>
    <dsp:sp modelId="{781AF556-DCEA-43AE-B015-643A31E7636C}">
      <dsp:nvSpPr>
        <dsp:cNvPr id="0" name=""/>
        <dsp:cNvSpPr/>
      </dsp:nvSpPr>
      <dsp:spPr>
        <a:xfrm rot="5400000">
          <a:off x="-236795" y="3007440"/>
          <a:ext cx="1578634" cy="1105044"/>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dirty="0"/>
            <a:t>Section 3 </a:t>
          </a:r>
        </a:p>
      </dsp:txBody>
      <dsp:txXfrm rot="-5400000">
        <a:off x="0" y="3323167"/>
        <a:ext cx="1105044" cy="473590"/>
      </dsp:txXfrm>
    </dsp:sp>
    <dsp:sp modelId="{1D125974-036F-424A-ACF4-3D859BD2A1BF}">
      <dsp:nvSpPr>
        <dsp:cNvPr id="0" name=""/>
        <dsp:cNvSpPr/>
      </dsp:nvSpPr>
      <dsp:spPr>
        <a:xfrm rot="5400000">
          <a:off x="3877246" y="-1557"/>
          <a:ext cx="1026112" cy="6570517"/>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b="1" kern="1200" dirty="0"/>
            <a:t>Capacity</a:t>
          </a:r>
          <a:r>
            <a:rPr lang="en-US" sz="1400" kern="1200" dirty="0"/>
            <a:t> </a:t>
          </a:r>
        </a:p>
        <a:p>
          <a:pPr marL="228600" lvl="2" indent="-114300" algn="l" defTabSz="622300">
            <a:lnSpc>
              <a:spcPct val="90000"/>
            </a:lnSpc>
            <a:spcBef>
              <a:spcPct val="0"/>
            </a:spcBef>
            <a:spcAft>
              <a:spcPct val="15000"/>
            </a:spcAft>
            <a:buChar char="•"/>
          </a:pPr>
          <a:r>
            <a:rPr lang="en-US" sz="1400" kern="1200" dirty="0"/>
            <a:t>3.1 R</a:t>
          </a:r>
        </a:p>
        <a:p>
          <a:pPr marL="228600" lvl="2" indent="-114300" algn="l" defTabSz="622300">
            <a:lnSpc>
              <a:spcPct val="90000"/>
            </a:lnSpc>
            <a:spcBef>
              <a:spcPct val="0"/>
            </a:spcBef>
            <a:spcAft>
              <a:spcPct val="15000"/>
            </a:spcAft>
            <a:buChar char="•"/>
          </a:pPr>
          <a:r>
            <a:rPr lang="en-US" sz="1400" kern="1200" dirty="0"/>
            <a:t>3.1.A</a:t>
          </a:r>
        </a:p>
        <a:p>
          <a:pPr marL="228600" lvl="2" indent="-114300" algn="l" defTabSz="622300">
            <a:lnSpc>
              <a:spcPct val="90000"/>
            </a:lnSpc>
            <a:spcBef>
              <a:spcPct val="0"/>
            </a:spcBef>
            <a:spcAft>
              <a:spcPct val="15000"/>
            </a:spcAft>
            <a:buChar char="•"/>
          </a:pPr>
          <a:r>
            <a:rPr lang="en-US" sz="1400" kern="1200" dirty="0"/>
            <a:t>3.1.B</a:t>
          </a:r>
        </a:p>
      </dsp:txBody>
      <dsp:txXfrm rot="-5400000">
        <a:off x="1105044" y="2820737"/>
        <a:ext cx="6520426" cy="925930"/>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562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9" y="0"/>
            <a:ext cx="3038475" cy="465621"/>
          </a:xfrm>
          <a:prstGeom prst="rect">
            <a:avLst/>
          </a:prstGeom>
        </p:spPr>
        <p:txBody>
          <a:bodyPr vert="horz" lIns="91440" tIns="45720" rIns="91440" bIns="45720" rtlCol="0"/>
          <a:lstStyle>
            <a:lvl1pPr algn="r">
              <a:defRPr sz="1200"/>
            </a:lvl1pPr>
          </a:lstStyle>
          <a:p>
            <a:fld id="{212A2879-F3AE-4487-9574-F326B0919C8A}" type="datetimeFigureOut">
              <a:rPr lang="en-US" smtClean="0"/>
              <a:t>3/29/2021</a:t>
            </a:fld>
            <a:endParaRPr lang="en-US"/>
          </a:p>
        </p:txBody>
      </p:sp>
      <p:sp>
        <p:nvSpPr>
          <p:cNvPr id="4" name="Footer Placeholder 3"/>
          <p:cNvSpPr>
            <a:spLocks noGrp="1"/>
          </p:cNvSpPr>
          <p:nvPr>
            <p:ph type="ftr" sz="quarter" idx="2"/>
          </p:nvPr>
        </p:nvSpPr>
        <p:spPr>
          <a:xfrm>
            <a:off x="1" y="8830782"/>
            <a:ext cx="3038475" cy="46562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9" y="8830782"/>
            <a:ext cx="3038475" cy="465620"/>
          </a:xfrm>
          <a:prstGeom prst="rect">
            <a:avLst/>
          </a:prstGeom>
        </p:spPr>
        <p:txBody>
          <a:bodyPr vert="horz" lIns="91440" tIns="45720" rIns="91440" bIns="45720" rtlCol="0" anchor="b"/>
          <a:lstStyle>
            <a:lvl1pPr algn="r">
              <a:defRPr sz="1200"/>
            </a:lvl1pPr>
          </a:lstStyle>
          <a:p>
            <a:fld id="{2E4E410C-DDBF-4A4C-8739-F03DE4E88300}" type="slidenum">
              <a:rPr lang="en-US" smtClean="0"/>
              <a:t>‹#›</a:t>
            </a:fld>
            <a:endParaRPr lang="en-US"/>
          </a:p>
        </p:txBody>
      </p:sp>
    </p:spTree>
    <p:extLst>
      <p:ext uri="{BB962C8B-B14F-4D97-AF65-F5344CB8AC3E}">
        <p14:creationId xmlns:p14="http://schemas.microsoft.com/office/powerpoint/2010/main" val="31692524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2757" tIns="46378" rIns="92757" bIns="46378"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2757" tIns="46378" rIns="92757" bIns="46378" rtlCol="0"/>
          <a:lstStyle>
            <a:lvl1pPr algn="r">
              <a:defRPr sz="1200"/>
            </a:lvl1pPr>
          </a:lstStyle>
          <a:p>
            <a:fld id="{63971056-33CD-4C09-AF07-C0E55475F1D4}" type="datetimeFigureOut">
              <a:rPr lang="en-US" smtClean="0"/>
              <a:t>3/29/2021</a:t>
            </a:fld>
            <a:endParaRPr lang="en-US"/>
          </a:p>
        </p:txBody>
      </p:sp>
      <p:sp>
        <p:nvSpPr>
          <p:cNvPr id="4" name="Slide Image Placeholder 3"/>
          <p:cNvSpPr>
            <a:spLocks noGrp="1" noRot="1" noChangeAspect="1"/>
          </p:cNvSpPr>
          <p:nvPr>
            <p:ph type="sldImg" idx="2"/>
          </p:nvPr>
        </p:nvSpPr>
        <p:spPr>
          <a:xfrm>
            <a:off x="1181100" y="696913"/>
            <a:ext cx="4648200" cy="3487737"/>
          </a:xfrm>
          <a:prstGeom prst="rect">
            <a:avLst/>
          </a:prstGeom>
          <a:noFill/>
          <a:ln w="12700">
            <a:solidFill>
              <a:prstClr val="black"/>
            </a:solidFill>
          </a:ln>
        </p:spPr>
        <p:txBody>
          <a:bodyPr vert="horz" lIns="92757" tIns="46378" rIns="92757" bIns="46378" rtlCol="0" anchor="ctr"/>
          <a:lstStyle/>
          <a:p>
            <a:endParaRPr lang="en-US"/>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2757" tIns="46378" rIns="92757" bIns="463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6"/>
            <a:ext cx="3037840" cy="464820"/>
          </a:xfrm>
          <a:prstGeom prst="rect">
            <a:avLst/>
          </a:prstGeom>
        </p:spPr>
        <p:txBody>
          <a:bodyPr vert="horz" lIns="92757" tIns="46378" rIns="92757" bIns="46378"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6"/>
            <a:ext cx="3037840" cy="464820"/>
          </a:xfrm>
          <a:prstGeom prst="rect">
            <a:avLst/>
          </a:prstGeom>
        </p:spPr>
        <p:txBody>
          <a:bodyPr vert="horz" lIns="92757" tIns="46378" rIns="92757" bIns="46378" rtlCol="0" anchor="b"/>
          <a:lstStyle>
            <a:lvl1pPr algn="r">
              <a:defRPr sz="1200"/>
            </a:lvl1pPr>
          </a:lstStyle>
          <a:p>
            <a:fld id="{1A80BD90-55DF-4866-BB74-6F68943FC1F8}" type="slidenum">
              <a:rPr lang="en-US" smtClean="0"/>
              <a:t>‹#›</a:t>
            </a:fld>
            <a:endParaRPr lang="en-US"/>
          </a:p>
        </p:txBody>
      </p:sp>
    </p:spTree>
    <p:extLst>
      <p:ext uri="{BB962C8B-B14F-4D97-AF65-F5344CB8AC3E}">
        <p14:creationId xmlns:p14="http://schemas.microsoft.com/office/powerpoint/2010/main" val="8453695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promised 2019 that we will deliver a paperless/web-based application to ring in the new year/new decade 2020…..Well Guess what?  Here we are in 2021 and the web-based version is still not available, but we have this fantastic one we will continue to use until further notice.   </a:t>
            </a:r>
          </a:p>
        </p:txBody>
      </p:sp>
      <p:sp>
        <p:nvSpPr>
          <p:cNvPr id="4" name="Slide Number Placeholder 3"/>
          <p:cNvSpPr>
            <a:spLocks noGrp="1"/>
          </p:cNvSpPr>
          <p:nvPr>
            <p:ph type="sldNum" sz="quarter" idx="5"/>
          </p:nvPr>
        </p:nvSpPr>
        <p:spPr/>
        <p:txBody>
          <a:bodyPr/>
          <a:lstStyle/>
          <a:p>
            <a:fld id="{1A80BD90-55DF-4866-BB74-6F68943FC1F8}" type="slidenum">
              <a:rPr lang="en-US" smtClean="0"/>
              <a:t>2</a:t>
            </a:fld>
            <a:endParaRPr lang="en-US"/>
          </a:p>
        </p:txBody>
      </p:sp>
    </p:spTree>
    <p:extLst>
      <p:ext uri="{BB962C8B-B14F-4D97-AF65-F5344CB8AC3E}">
        <p14:creationId xmlns:p14="http://schemas.microsoft.com/office/powerpoint/2010/main" val="21760992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fld id="{1A80BD90-55DF-4866-BB74-6F68943FC1F8}" type="slidenum">
              <a:rPr lang="en-US" smtClean="0"/>
              <a:t>11</a:t>
            </a:fld>
            <a:endParaRPr lang="en-US"/>
          </a:p>
        </p:txBody>
      </p:sp>
    </p:spTree>
    <p:extLst>
      <p:ext uri="{BB962C8B-B14F-4D97-AF65-F5344CB8AC3E}">
        <p14:creationId xmlns:p14="http://schemas.microsoft.com/office/powerpoint/2010/main" val="6513864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98463" lvl="0" indent="-398463">
              <a:lnSpc>
                <a:spcPct val="100000"/>
              </a:lnSpc>
              <a:spcBef>
                <a:spcPts val="0"/>
              </a:spcBef>
            </a:pPr>
            <a:r>
              <a:rPr lang="en-US" sz="1200" dirty="0">
                <a:solidFill>
                  <a:schemeClr val="tx1"/>
                </a:solidFill>
                <a:latin typeface="Calibri" panose="020F0502020204030204" pitchFamily="34" charset="0"/>
              </a:rPr>
              <a:t>Pretty straight forward.  Who will you be serving?</a:t>
            </a:r>
          </a:p>
        </p:txBody>
      </p:sp>
      <p:sp>
        <p:nvSpPr>
          <p:cNvPr id="4" name="Slide Number Placeholder 3"/>
          <p:cNvSpPr>
            <a:spLocks noGrp="1"/>
          </p:cNvSpPr>
          <p:nvPr>
            <p:ph type="sldNum" sz="quarter" idx="10"/>
          </p:nvPr>
        </p:nvSpPr>
        <p:spPr/>
        <p:txBody>
          <a:bodyPr/>
          <a:lstStyle/>
          <a:p>
            <a:fld id="{1A80BD90-55DF-4866-BB74-6F68943FC1F8}" type="slidenum">
              <a:rPr lang="en-US" smtClean="0"/>
              <a:t>12</a:t>
            </a:fld>
            <a:endParaRPr lang="en-US"/>
          </a:p>
        </p:txBody>
      </p:sp>
    </p:spTree>
    <p:extLst>
      <p:ext uri="{BB962C8B-B14F-4D97-AF65-F5344CB8AC3E}">
        <p14:creationId xmlns:p14="http://schemas.microsoft.com/office/powerpoint/2010/main" val="22904883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fld id="{1A80BD90-55DF-4866-BB74-6F68943FC1F8}" type="slidenum">
              <a:rPr lang="en-US" smtClean="0"/>
              <a:t>13</a:t>
            </a:fld>
            <a:endParaRPr lang="en-US"/>
          </a:p>
        </p:txBody>
      </p:sp>
    </p:spTree>
    <p:extLst>
      <p:ext uri="{BB962C8B-B14F-4D97-AF65-F5344CB8AC3E}">
        <p14:creationId xmlns:p14="http://schemas.microsoft.com/office/powerpoint/2010/main" val="14858701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98463" lvl="0" indent="-398463">
              <a:lnSpc>
                <a:spcPct val="100000"/>
              </a:lnSpc>
              <a:spcBef>
                <a:spcPts val="0"/>
              </a:spcBef>
            </a:pPr>
            <a:r>
              <a:rPr lang="en-US" sz="1200" dirty="0">
                <a:solidFill>
                  <a:schemeClr val="tx1"/>
                </a:solidFill>
                <a:latin typeface="Calibri" panose="020F0502020204030204" pitchFamily="34" charset="0"/>
              </a:rPr>
              <a:t>What do I do?  How do I fill 1000 words DOH will deem important and necessary…..what do you do? Reach for the handbook </a:t>
            </a:r>
          </a:p>
        </p:txBody>
      </p:sp>
      <p:sp>
        <p:nvSpPr>
          <p:cNvPr id="4" name="Slide Number Placeholder 3"/>
          <p:cNvSpPr>
            <a:spLocks noGrp="1"/>
          </p:cNvSpPr>
          <p:nvPr>
            <p:ph type="sldNum" sz="quarter" idx="10"/>
          </p:nvPr>
        </p:nvSpPr>
        <p:spPr/>
        <p:txBody>
          <a:bodyPr/>
          <a:lstStyle/>
          <a:p>
            <a:fld id="{1A80BD90-55DF-4866-BB74-6F68943FC1F8}" type="slidenum">
              <a:rPr lang="en-US" smtClean="0"/>
              <a:t>14</a:t>
            </a:fld>
            <a:endParaRPr lang="en-US"/>
          </a:p>
        </p:txBody>
      </p:sp>
    </p:spTree>
    <p:extLst>
      <p:ext uri="{BB962C8B-B14F-4D97-AF65-F5344CB8AC3E}">
        <p14:creationId xmlns:p14="http://schemas.microsoft.com/office/powerpoint/2010/main" val="20249540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Describe the need for the proposed project/program.  Limit to 500 words.</a:t>
            </a:r>
            <a:r>
              <a:rPr lang="en-US" dirty="0">
                <a:effectLst/>
              </a:rPr>
              <a:t> </a:t>
            </a:r>
          </a:p>
          <a:p>
            <a:r>
              <a:rPr lang="en-US" dirty="0">
                <a:effectLst/>
              </a:rPr>
              <a:t>Reach for the Handbook for the description on how to complete the 500 word narrative.  Basically you need to show and tell us your story with not just words but utilize very descriptive photos.    </a:t>
            </a:r>
          </a:p>
          <a:p>
            <a:endParaRPr lang="en-US" dirty="0">
              <a:effectLst/>
            </a:endParaRPr>
          </a:p>
          <a:p>
            <a:r>
              <a:rPr lang="en-US" dirty="0">
                <a:effectLst/>
              </a:rPr>
              <a:t>When you're</a:t>
            </a:r>
            <a:r>
              <a:rPr lang="en-US" baseline="0" dirty="0">
                <a:effectLst/>
              </a:rPr>
              <a:t> thinking/designing your project, think end goal.  What do you folks want to achieve?  Is it energy efficiency?  Do you want to utilize green energy?  Do you want the materials used on this project to be used responsibly?  How best can we reduce the carbon footprint?  Utilizing alternative energy sources?  What do our residents need to help them age in place?   </a:t>
            </a:r>
            <a:endParaRPr lang="en-US" dirty="0"/>
          </a:p>
        </p:txBody>
      </p:sp>
      <p:sp>
        <p:nvSpPr>
          <p:cNvPr id="4" name="Slide Number Placeholder 3"/>
          <p:cNvSpPr>
            <a:spLocks noGrp="1"/>
          </p:cNvSpPr>
          <p:nvPr>
            <p:ph type="sldNum" sz="quarter" idx="5"/>
          </p:nvPr>
        </p:nvSpPr>
        <p:spPr/>
        <p:txBody>
          <a:bodyPr/>
          <a:lstStyle/>
          <a:p>
            <a:fld id="{1A80BD90-55DF-4866-BB74-6F68943FC1F8}" type="slidenum">
              <a:rPr lang="en-US" smtClean="0"/>
              <a:t>15</a:t>
            </a:fld>
            <a:endParaRPr lang="en-US"/>
          </a:p>
        </p:txBody>
      </p:sp>
    </p:spTree>
    <p:extLst>
      <p:ext uri="{BB962C8B-B14F-4D97-AF65-F5344CB8AC3E}">
        <p14:creationId xmlns:p14="http://schemas.microsoft.com/office/powerpoint/2010/main" val="23390243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A80BD90-55DF-4866-BB74-6F68943FC1F8}" type="slidenum">
              <a:rPr lang="en-US" smtClean="0"/>
              <a:t>16</a:t>
            </a:fld>
            <a:endParaRPr lang="en-US"/>
          </a:p>
        </p:txBody>
      </p:sp>
    </p:spTree>
    <p:extLst>
      <p:ext uri="{BB962C8B-B14F-4D97-AF65-F5344CB8AC3E}">
        <p14:creationId xmlns:p14="http://schemas.microsoft.com/office/powerpoint/2010/main" val="10466655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Is</a:t>
            </a:r>
            <a:r>
              <a:rPr lang="en-US" baseline="0" dirty="0"/>
              <a:t> a particular area/neighborhood in our town with many homes that look like this? </a:t>
            </a:r>
            <a:endParaRPr lang="en-US" dirty="0"/>
          </a:p>
        </p:txBody>
      </p:sp>
      <p:sp>
        <p:nvSpPr>
          <p:cNvPr id="4" name="Slide Number Placeholder 3"/>
          <p:cNvSpPr>
            <a:spLocks noGrp="1"/>
          </p:cNvSpPr>
          <p:nvPr>
            <p:ph type="sldNum" sz="quarter" idx="10"/>
          </p:nvPr>
        </p:nvSpPr>
        <p:spPr/>
        <p:txBody>
          <a:bodyPr/>
          <a:lstStyle/>
          <a:p>
            <a:fld id="{1A80BD90-55DF-4866-BB74-6F68943FC1F8}" type="slidenum">
              <a:rPr lang="en-US" smtClean="0"/>
              <a:t>17</a:t>
            </a:fld>
            <a:endParaRPr lang="en-US"/>
          </a:p>
        </p:txBody>
      </p:sp>
    </p:spTree>
    <p:extLst>
      <p:ext uri="{BB962C8B-B14F-4D97-AF65-F5344CB8AC3E}">
        <p14:creationId xmlns:p14="http://schemas.microsoft.com/office/powerpoint/2010/main" val="22509563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Is</a:t>
            </a:r>
            <a:r>
              <a:rPr lang="en-US" baseline="0" dirty="0"/>
              <a:t> a particular area/neighborhood in our town with many homes that look like this? </a:t>
            </a:r>
            <a:endParaRPr lang="en-US" dirty="0"/>
          </a:p>
        </p:txBody>
      </p:sp>
      <p:sp>
        <p:nvSpPr>
          <p:cNvPr id="4" name="Slide Number Placeholder 3"/>
          <p:cNvSpPr>
            <a:spLocks noGrp="1"/>
          </p:cNvSpPr>
          <p:nvPr>
            <p:ph type="sldNum" sz="quarter" idx="10"/>
          </p:nvPr>
        </p:nvSpPr>
        <p:spPr/>
        <p:txBody>
          <a:bodyPr/>
          <a:lstStyle/>
          <a:p>
            <a:fld id="{1A80BD90-55DF-4866-BB74-6F68943FC1F8}" type="slidenum">
              <a:rPr lang="en-US" smtClean="0"/>
              <a:t>18</a:t>
            </a:fld>
            <a:endParaRPr lang="en-US"/>
          </a:p>
        </p:txBody>
      </p:sp>
    </p:spTree>
    <p:extLst>
      <p:ext uri="{BB962C8B-B14F-4D97-AF65-F5344CB8AC3E}">
        <p14:creationId xmlns:p14="http://schemas.microsoft.com/office/powerpoint/2010/main" val="9479530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Do you know of a Housing Authority in your town that look like this? </a:t>
            </a:r>
            <a:endParaRPr lang="en-US" dirty="0"/>
          </a:p>
        </p:txBody>
      </p:sp>
      <p:sp>
        <p:nvSpPr>
          <p:cNvPr id="4" name="Slide Number Placeholder 3"/>
          <p:cNvSpPr>
            <a:spLocks noGrp="1"/>
          </p:cNvSpPr>
          <p:nvPr>
            <p:ph type="sldNum" sz="quarter" idx="10"/>
          </p:nvPr>
        </p:nvSpPr>
        <p:spPr/>
        <p:txBody>
          <a:bodyPr/>
          <a:lstStyle/>
          <a:p>
            <a:fld id="{1A80BD90-55DF-4866-BB74-6F68943FC1F8}" type="slidenum">
              <a:rPr lang="en-US" smtClean="0"/>
              <a:t>19</a:t>
            </a:fld>
            <a:endParaRPr lang="en-US"/>
          </a:p>
        </p:txBody>
      </p:sp>
    </p:spTree>
    <p:extLst>
      <p:ext uri="{BB962C8B-B14F-4D97-AF65-F5344CB8AC3E}">
        <p14:creationId xmlns:p14="http://schemas.microsoft.com/office/powerpoint/2010/main" val="18577555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Do you know of a Housing Authority in your town that look like this? </a:t>
            </a:r>
            <a:endParaRPr lang="en-US" dirty="0"/>
          </a:p>
        </p:txBody>
      </p:sp>
      <p:sp>
        <p:nvSpPr>
          <p:cNvPr id="4" name="Slide Number Placeholder 3"/>
          <p:cNvSpPr>
            <a:spLocks noGrp="1"/>
          </p:cNvSpPr>
          <p:nvPr>
            <p:ph type="sldNum" sz="quarter" idx="10"/>
          </p:nvPr>
        </p:nvSpPr>
        <p:spPr/>
        <p:txBody>
          <a:bodyPr/>
          <a:lstStyle/>
          <a:p>
            <a:fld id="{1A80BD90-55DF-4866-BB74-6F68943FC1F8}" type="slidenum">
              <a:rPr lang="en-US" smtClean="0"/>
              <a:t>20</a:t>
            </a:fld>
            <a:endParaRPr lang="en-US"/>
          </a:p>
        </p:txBody>
      </p:sp>
    </p:spTree>
    <p:extLst>
      <p:ext uri="{BB962C8B-B14F-4D97-AF65-F5344CB8AC3E}">
        <p14:creationId xmlns:p14="http://schemas.microsoft.com/office/powerpoint/2010/main" val="36326173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a:t>
            </a:r>
            <a:r>
              <a:rPr lang="en-US" baseline="0" dirty="0"/>
              <a:t> are you going to need to get your application done this year?  </a:t>
            </a:r>
          </a:p>
          <a:p>
            <a:endParaRPr lang="en-US" dirty="0"/>
          </a:p>
          <a:p>
            <a:endParaRPr lang="en-US" dirty="0"/>
          </a:p>
          <a:p>
            <a:r>
              <a:rPr lang="en-US" dirty="0"/>
              <a:t>For Intent to Apply:</a:t>
            </a:r>
          </a:p>
          <a:p>
            <a:r>
              <a:rPr lang="en-US" b="1" dirty="0"/>
              <a:t>Indicate name and email of person responsible for submitting your grant.    </a:t>
            </a:r>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rPr>
              <a:t>All documents requiring wet signatures must be held and available upon request in your Application folder within your respective municipality. </a:t>
            </a:r>
            <a:endParaRPr lang="en-US" b="0"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1A80BD90-55DF-4866-BB74-6F68943FC1F8}" type="slidenum">
              <a:rPr lang="en-US" smtClean="0"/>
              <a:t>3</a:t>
            </a:fld>
            <a:endParaRPr lang="en-US"/>
          </a:p>
        </p:txBody>
      </p:sp>
    </p:spTree>
    <p:extLst>
      <p:ext uri="{BB962C8B-B14F-4D97-AF65-F5344CB8AC3E}">
        <p14:creationId xmlns:p14="http://schemas.microsoft.com/office/powerpoint/2010/main" val="1985768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really should get together with your Town and put plans together to get going…….</a:t>
            </a:r>
          </a:p>
        </p:txBody>
      </p:sp>
      <p:sp>
        <p:nvSpPr>
          <p:cNvPr id="4" name="Slide Number Placeholder 3"/>
          <p:cNvSpPr>
            <a:spLocks noGrp="1"/>
          </p:cNvSpPr>
          <p:nvPr>
            <p:ph type="sldNum" sz="quarter" idx="5"/>
          </p:nvPr>
        </p:nvSpPr>
        <p:spPr/>
        <p:txBody>
          <a:bodyPr/>
          <a:lstStyle/>
          <a:p>
            <a:fld id="{1A80BD90-55DF-4866-BB74-6F68943FC1F8}" type="slidenum">
              <a:rPr lang="en-US" smtClean="0"/>
              <a:t>23</a:t>
            </a:fld>
            <a:endParaRPr lang="en-US"/>
          </a:p>
        </p:txBody>
      </p:sp>
    </p:spTree>
    <p:extLst>
      <p:ext uri="{BB962C8B-B14F-4D97-AF65-F5344CB8AC3E}">
        <p14:creationId xmlns:p14="http://schemas.microsoft.com/office/powerpoint/2010/main" val="11292826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Who’s on your staff?</a:t>
            </a:r>
          </a:p>
          <a:p>
            <a:r>
              <a:rPr lang="en-US" dirty="0"/>
              <a:t>What are their qualifications? </a:t>
            </a:r>
          </a:p>
          <a:p>
            <a:r>
              <a:rPr lang="en-US" dirty="0"/>
              <a:t>Are there experienced folks on your team to help deliver a fantastic product?</a:t>
            </a:r>
          </a:p>
          <a:p>
            <a:r>
              <a:rPr lang="en-US" dirty="0"/>
              <a:t>How many years have they been practicing?   Do they hold a current/valid CGA certificate?</a:t>
            </a:r>
          </a:p>
          <a:p>
            <a:r>
              <a:rPr lang="en-US" dirty="0"/>
              <a:t>Are they capable of guiding your project successfully?</a:t>
            </a:r>
          </a:p>
          <a:p>
            <a:r>
              <a:rPr lang="en-US" dirty="0"/>
              <a:t>Do they have design people on staff?</a:t>
            </a:r>
          </a:p>
          <a:p>
            <a:endParaRPr lang="en-US" dirty="0"/>
          </a:p>
          <a:p>
            <a:r>
              <a:rPr lang="en-US" dirty="0"/>
              <a:t>For PS</a:t>
            </a:r>
          </a:p>
          <a:p>
            <a:r>
              <a:rPr lang="en-US" dirty="0"/>
              <a:t>Describe the organizations/affiliate’s experience……</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A80BD90-55DF-4866-BB74-6F68943FC1F8}" type="slidenum">
              <a:rPr lang="en-US" smtClean="0"/>
              <a:t>24</a:t>
            </a:fld>
            <a:endParaRPr lang="en-US"/>
          </a:p>
        </p:txBody>
      </p:sp>
    </p:spTree>
    <p:extLst>
      <p:ext uri="{BB962C8B-B14F-4D97-AF65-F5344CB8AC3E}">
        <p14:creationId xmlns:p14="http://schemas.microsoft.com/office/powerpoint/2010/main" val="42636584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General Includes</a:t>
            </a:r>
            <a:r>
              <a:rPr lang="en-US" sz="1200" dirty="0"/>
              <a:t> pages 1-6 of the application</a:t>
            </a:r>
          </a:p>
          <a:p>
            <a:r>
              <a:rPr lang="en-US" dirty="0"/>
              <a:t> </a:t>
            </a:r>
          </a:p>
        </p:txBody>
      </p:sp>
      <p:sp>
        <p:nvSpPr>
          <p:cNvPr id="4" name="Slide Number Placeholder 3"/>
          <p:cNvSpPr>
            <a:spLocks noGrp="1"/>
          </p:cNvSpPr>
          <p:nvPr>
            <p:ph type="sldNum" sz="quarter" idx="5"/>
          </p:nvPr>
        </p:nvSpPr>
        <p:spPr/>
        <p:txBody>
          <a:bodyPr/>
          <a:lstStyle/>
          <a:p>
            <a:fld id="{1A80BD90-55DF-4866-BB74-6F68943FC1F8}" type="slidenum">
              <a:rPr lang="en-US" smtClean="0"/>
              <a:t>26</a:t>
            </a:fld>
            <a:endParaRPr lang="en-US"/>
          </a:p>
        </p:txBody>
      </p:sp>
    </p:spTree>
    <p:extLst>
      <p:ext uri="{BB962C8B-B14F-4D97-AF65-F5344CB8AC3E}">
        <p14:creationId xmlns:p14="http://schemas.microsoft.com/office/powerpoint/2010/main" val="12178234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4.2 </a:t>
            </a:r>
            <a:r>
              <a:rPr lang="en-US" dirty="0"/>
              <a:t>local</a:t>
            </a:r>
            <a:r>
              <a:rPr lang="en-US" baseline="0" dirty="0"/>
              <a:t> leverage we are looking to see what your level of firm/Conditional commitment is at the time of application.   We prefer to see firm commitments so put some skin in the game</a:t>
            </a:r>
          </a:p>
          <a:p>
            <a:r>
              <a:rPr lang="en-US" b="1" baseline="0" dirty="0"/>
              <a:t>Our partners </a:t>
            </a:r>
            <a:r>
              <a:rPr lang="en-US" b="1" baseline="0" dirty="0" err="1"/>
              <a:t>Eversource</a:t>
            </a:r>
            <a:r>
              <a:rPr lang="en-US" baseline="0" dirty="0"/>
              <a:t>, this year will work with applicants to prepare a firm commitment letter</a:t>
            </a:r>
          </a:p>
          <a:p>
            <a:r>
              <a:rPr lang="en-US" b="1" baseline="0" dirty="0"/>
              <a:t>Sustainable CT </a:t>
            </a:r>
            <a:r>
              <a:rPr lang="en-US" baseline="0" dirty="0"/>
              <a:t>in collaboration with IOBY (in our back yard) </a:t>
            </a:r>
          </a:p>
          <a:p>
            <a:r>
              <a:rPr lang="en-US" b="1" baseline="0" dirty="0"/>
              <a:t>Green Bank/Green Initiatives</a:t>
            </a:r>
            <a:r>
              <a:rPr lang="en-US" baseline="0" dirty="0"/>
              <a:t>….you’ll hear from them too with innovative ways to get to you to the end goal.  </a:t>
            </a:r>
          </a:p>
          <a:p>
            <a:endParaRPr lang="en-US" dirty="0"/>
          </a:p>
        </p:txBody>
      </p:sp>
      <p:sp>
        <p:nvSpPr>
          <p:cNvPr id="4" name="Slide Number Placeholder 3"/>
          <p:cNvSpPr>
            <a:spLocks noGrp="1"/>
          </p:cNvSpPr>
          <p:nvPr>
            <p:ph type="sldNum" sz="quarter" idx="10"/>
          </p:nvPr>
        </p:nvSpPr>
        <p:spPr/>
        <p:txBody>
          <a:bodyPr/>
          <a:lstStyle/>
          <a:p>
            <a:fld id="{1A80BD90-55DF-4866-BB74-6F68943FC1F8}" type="slidenum">
              <a:rPr lang="en-US" smtClean="0"/>
              <a:t>28</a:t>
            </a:fld>
            <a:endParaRPr lang="en-US"/>
          </a:p>
        </p:txBody>
      </p:sp>
    </p:spTree>
    <p:extLst>
      <p:ext uri="{BB962C8B-B14F-4D97-AF65-F5344CB8AC3E}">
        <p14:creationId xmlns:p14="http://schemas.microsoft.com/office/powerpoint/2010/main" val="37680550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A80BD90-55DF-4866-BB74-6F68943FC1F8}" type="slidenum">
              <a:rPr lang="en-US" smtClean="0"/>
              <a:t>29</a:t>
            </a:fld>
            <a:endParaRPr lang="en-US"/>
          </a:p>
        </p:txBody>
      </p:sp>
    </p:spTree>
    <p:extLst>
      <p:ext uri="{BB962C8B-B14F-4D97-AF65-F5344CB8AC3E}">
        <p14:creationId xmlns:p14="http://schemas.microsoft.com/office/powerpoint/2010/main" val="4366587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sz="1200" b="1" kern="1200" dirty="0">
                <a:solidFill>
                  <a:schemeClr val="tx1"/>
                </a:solidFill>
                <a:effectLst/>
                <a:latin typeface="+mn-lt"/>
                <a:ea typeface="+mn-ea"/>
                <a:cs typeface="+mn-cs"/>
              </a:rPr>
              <a:t>5.1.B  Community Impact Map Narrative </a:t>
            </a:r>
            <a:r>
              <a:rPr lang="en-US" sz="1200" b="0" i="0" kern="1200" dirty="0">
                <a:solidFill>
                  <a:schemeClr val="tx1"/>
                </a:solidFill>
                <a:effectLst/>
                <a:latin typeface="+mn-lt"/>
                <a:ea typeface="+mn-ea"/>
                <a:cs typeface="+mn-cs"/>
              </a:rPr>
              <a:t>this year be sure to tell</a:t>
            </a:r>
            <a:r>
              <a:rPr lang="en-US" sz="1200" b="0" i="0" kern="1200" baseline="0" dirty="0">
                <a:solidFill>
                  <a:schemeClr val="tx1"/>
                </a:solidFill>
                <a:effectLst/>
                <a:latin typeface="+mn-lt"/>
                <a:ea typeface="+mn-ea"/>
                <a:cs typeface="+mn-cs"/>
              </a:rPr>
              <a:t> us about the neighborhood in the map, be sure to address all the points listed in the handbook   </a:t>
            </a:r>
          </a:p>
          <a:p>
            <a:r>
              <a:rPr lang="en-US" sz="1200" b="0" i="0" kern="1200" baseline="0" dirty="0" err="1">
                <a:solidFill>
                  <a:schemeClr val="tx1"/>
                </a:solidFill>
                <a:effectLst/>
                <a:latin typeface="+mn-lt"/>
                <a:ea typeface="+mn-ea"/>
                <a:cs typeface="+mn-cs"/>
              </a:rPr>
              <a:t>eg</a:t>
            </a:r>
            <a:r>
              <a:rPr lang="en-US" sz="1200" b="0" i="0" kern="1200" baseline="0" dirty="0">
                <a:solidFill>
                  <a:schemeClr val="tx1"/>
                </a:solidFill>
                <a:effectLst/>
                <a:latin typeface="+mn-lt"/>
                <a:ea typeface="+mn-ea"/>
                <a:cs typeface="+mn-cs"/>
              </a:rPr>
              <a:t>, </a:t>
            </a:r>
            <a:r>
              <a:rPr lang="en-US" sz="1200" b="0" kern="1200" dirty="0">
                <a:solidFill>
                  <a:schemeClr val="tx1"/>
                </a:solidFill>
                <a:effectLst/>
                <a:latin typeface="+mn-lt"/>
                <a:ea typeface="+mn-ea"/>
                <a:cs typeface="+mn-cs"/>
              </a:rPr>
              <a:t>Describe how the project will promote diversity and economic integration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Describe how this project will promote community members’ ability to contribute to their own well-being and that of their families and community (housing only).</a:t>
            </a: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Public Services Only </a:t>
            </a:r>
            <a:r>
              <a:rPr lang="en-US" sz="1200" b="0" kern="1200" dirty="0">
                <a:solidFill>
                  <a:schemeClr val="tx1"/>
                </a:solidFill>
                <a:effectLst/>
                <a:latin typeface="+mn-lt"/>
                <a:ea typeface="+mn-ea"/>
                <a:cs typeface="+mn-cs"/>
              </a:rPr>
              <a:t>– Identify locations where services will be provided.</a:t>
            </a:r>
            <a:endParaRPr lang="en-US" sz="1200" b="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lvl="0"/>
            <a:r>
              <a:rPr lang="en-US" b="1" dirty="0"/>
              <a:t>5.2</a:t>
            </a:r>
            <a:r>
              <a:rPr lang="en-US" dirty="0"/>
              <a:t> List all</a:t>
            </a:r>
            <a:r>
              <a:rPr lang="en-US" b="1" dirty="0"/>
              <a:t>  Community Letters of Support</a:t>
            </a:r>
            <a:r>
              <a:rPr lang="en-US" dirty="0"/>
              <a:t> letters of support received from those who provide and receive services in the project area, or represent those who are in need of services?  We are not</a:t>
            </a:r>
            <a:r>
              <a:rPr lang="en-US" baseline="0" dirty="0"/>
              <a:t> looking for letters from Town Department Heads. </a:t>
            </a:r>
          </a:p>
          <a:p>
            <a:r>
              <a:rPr lang="en-US" sz="1200" b="0" kern="1200" dirty="0">
                <a:solidFill>
                  <a:schemeClr val="tx1"/>
                </a:solidFill>
                <a:effectLst/>
                <a:latin typeface="+mn-lt"/>
                <a:ea typeface="+mn-ea"/>
                <a:cs typeface="+mn-cs"/>
              </a:rPr>
              <a:t>Yes letters</a:t>
            </a:r>
            <a:r>
              <a:rPr lang="en-US" sz="1200" b="0" kern="1200" baseline="0" dirty="0">
                <a:solidFill>
                  <a:schemeClr val="tx1"/>
                </a:solidFill>
                <a:effectLst/>
                <a:latin typeface="+mn-lt"/>
                <a:ea typeface="+mn-ea"/>
                <a:cs typeface="+mn-cs"/>
              </a:rPr>
              <a:t> from the selectman is great, but do a little extra work and get support from </a:t>
            </a:r>
            <a:r>
              <a:rPr lang="en-US" sz="1200" b="0" kern="1200" dirty="0">
                <a:solidFill>
                  <a:schemeClr val="tx1"/>
                </a:solidFill>
                <a:effectLst/>
                <a:latin typeface="+mn-lt"/>
                <a:ea typeface="+mn-ea"/>
                <a:cs typeface="+mn-cs"/>
              </a:rPr>
              <a:t>regional planning agencies or other regional </a:t>
            </a:r>
          </a:p>
          <a:p>
            <a:r>
              <a:rPr lang="en-US" sz="1200" b="0" kern="1200" dirty="0">
                <a:solidFill>
                  <a:schemeClr val="tx1"/>
                </a:solidFill>
                <a:effectLst/>
                <a:latin typeface="+mn-lt"/>
                <a:ea typeface="+mn-ea"/>
                <a:cs typeface="+mn-cs"/>
              </a:rPr>
              <a:t>organizations to demonstrate the relationship between the proposed activities and regional needs.</a:t>
            </a:r>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5.3  How does this project promote resident participation?  If a housing authority activity, does it have a Resident Participation Plan? </a:t>
            </a:r>
            <a:r>
              <a:rPr lang="en-US" sz="1200" b="0" kern="1200" dirty="0">
                <a:solidFill>
                  <a:schemeClr val="tx1"/>
                </a:solidFill>
                <a:effectLst/>
                <a:latin typeface="+mn-lt"/>
                <a:ea typeface="+mn-ea"/>
                <a:cs typeface="+mn-cs"/>
              </a:rPr>
              <a:t>Looking closely this</a:t>
            </a:r>
            <a:r>
              <a:rPr lang="en-US" sz="1200" b="0" kern="1200" baseline="0" dirty="0">
                <a:solidFill>
                  <a:schemeClr val="tx1"/>
                </a:solidFill>
                <a:effectLst/>
                <a:latin typeface="+mn-lt"/>
                <a:ea typeface="+mn-ea"/>
                <a:cs typeface="+mn-cs"/>
              </a:rPr>
              <a:t> year at how well, residents are integrated with the planning process that affects where they live.  Are there needs being met?    Are the designs or plans to renovate apartments include the end user?   Do they need  shower stalls rather as opposed to a shallow tub (the common trip hazard).   We are currently running a pilot with the project we are doing in Madison.  Concord Meadows.   The residents are actually shaping the design and improvements within the complex for the 2019 grant.</a:t>
            </a:r>
            <a:endParaRPr lang="en-US" b="0" dirty="0"/>
          </a:p>
          <a:p>
            <a:endParaRPr lang="en-US" b="0" i="0" dirty="0"/>
          </a:p>
        </p:txBody>
      </p:sp>
      <p:sp>
        <p:nvSpPr>
          <p:cNvPr id="4" name="Slide Number Placeholder 3"/>
          <p:cNvSpPr>
            <a:spLocks noGrp="1"/>
          </p:cNvSpPr>
          <p:nvPr>
            <p:ph type="sldNum" sz="quarter" idx="10"/>
          </p:nvPr>
        </p:nvSpPr>
        <p:spPr/>
        <p:txBody>
          <a:bodyPr/>
          <a:lstStyle/>
          <a:p>
            <a:fld id="{1A80BD90-55DF-4866-BB74-6F68943FC1F8}" type="slidenum">
              <a:rPr lang="en-US" smtClean="0"/>
              <a:t>30</a:t>
            </a:fld>
            <a:endParaRPr lang="en-US"/>
          </a:p>
        </p:txBody>
      </p:sp>
    </p:spTree>
    <p:extLst>
      <p:ext uri="{BB962C8B-B14F-4D97-AF65-F5344CB8AC3E}">
        <p14:creationId xmlns:p14="http://schemas.microsoft.com/office/powerpoint/2010/main" val="26982626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A80BD90-55DF-4866-BB74-6F68943FC1F8}" type="slidenum">
              <a:rPr lang="en-US" smtClean="0"/>
              <a:t>31</a:t>
            </a:fld>
            <a:endParaRPr lang="en-US"/>
          </a:p>
        </p:txBody>
      </p:sp>
    </p:spTree>
    <p:extLst>
      <p:ext uri="{BB962C8B-B14F-4D97-AF65-F5344CB8AC3E}">
        <p14:creationId xmlns:p14="http://schemas.microsoft.com/office/powerpoint/2010/main" val="24380762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Please list any non-required relevant Housing &amp; Community Development trainings attended by municipal staff within the last 2 years as it relates to this Small Cities grant application. </a:t>
            </a:r>
          </a:p>
          <a:p>
            <a:r>
              <a:rPr lang="en-US" sz="1200" kern="1200" dirty="0">
                <a:solidFill>
                  <a:schemeClr val="tx1"/>
                </a:solidFill>
                <a:effectLst/>
                <a:latin typeface="+mn-lt"/>
                <a:ea typeface="+mn-ea"/>
                <a:cs typeface="+mn-cs"/>
              </a:rPr>
              <a:t>1 point</a:t>
            </a:r>
            <a:r>
              <a:rPr lang="en-US" sz="1200" kern="1200" baseline="0" dirty="0">
                <a:solidFill>
                  <a:schemeClr val="tx1"/>
                </a:solidFill>
                <a:effectLst/>
                <a:latin typeface="+mn-lt"/>
                <a:ea typeface="+mn-ea"/>
                <a:cs typeface="+mn-cs"/>
              </a:rPr>
              <a:t> for every training accepted up to 3 points.  </a:t>
            </a:r>
            <a:endParaRPr lang="en-US" dirty="0"/>
          </a:p>
        </p:txBody>
      </p:sp>
      <p:sp>
        <p:nvSpPr>
          <p:cNvPr id="4" name="Slide Number Placeholder 3"/>
          <p:cNvSpPr>
            <a:spLocks noGrp="1"/>
          </p:cNvSpPr>
          <p:nvPr>
            <p:ph type="sldNum" sz="quarter" idx="10"/>
          </p:nvPr>
        </p:nvSpPr>
        <p:spPr/>
        <p:txBody>
          <a:bodyPr/>
          <a:lstStyle/>
          <a:p>
            <a:fld id="{1A80BD90-55DF-4866-BB74-6F68943FC1F8}" type="slidenum">
              <a:rPr lang="en-US" smtClean="0"/>
              <a:t>32</a:t>
            </a:fld>
            <a:endParaRPr lang="en-US"/>
          </a:p>
        </p:txBody>
      </p:sp>
    </p:spTree>
    <p:extLst>
      <p:ext uri="{BB962C8B-B14F-4D97-AF65-F5344CB8AC3E}">
        <p14:creationId xmlns:p14="http://schemas.microsoft.com/office/powerpoint/2010/main" val="33572493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related documents will be available on our website </a:t>
            </a:r>
          </a:p>
        </p:txBody>
      </p:sp>
      <p:sp>
        <p:nvSpPr>
          <p:cNvPr id="4" name="Slide Number Placeholder 3"/>
          <p:cNvSpPr>
            <a:spLocks noGrp="1"/>
          </p:cNvSpPr>
          <p:nvPr>
            <p:ph type="sldNum" sz="quarter" idx="5"/>
          </p:nvPr>
        </p:nvSpPr>
        <p:spPr/>
        <p:txBody>
          <a:bodyPr/>
          <a:lstStyle/>
          <a:p>
            <a:fld id="{1A80BD90-55DF-4866-BB74-6F68943FC1F8}" type="slidenum">
              <a:rPr lang="en-US" smtClean="0"/>
              <a:t>33</a:t>
            </a:fld>
            <a:endParaRPr lang="en-US"/>
          </a:p>
        </p:txBody>
      </p:sp>
    </p:spTree>
    <p:extLst>
      <p:ext uri="{BB962C8B-B14F-4D97-AF65-F5344CB8AC3E}">
        <p14:creationId xmlns:p14="http://schemas.microsoft.com/office/powerpoint/2010/main" val="40779894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effectLst>
                  <a:outerShdw blurRad="38100" dist="38100" dir="2700000" algn="tl">
                    <a:srgbClr val="000000">
                      <a:alpha val="43137"/>
                    </a:srgbClr>
                  </a:outerShdw>
                </a:effectLst>
              </a:rPr>
              <a:t>If you came back for more after last year’s application, couldn’t get enough of us, then you know what to do next…..</a:t>
            </a:r>
          </a:p>
          <a:p>
            <a:endParaRPr lang="en-US" baseline="0" dirty="0"/>
          </a:p>
        </p:txBody>
      </p:sp>
      <p:sp>
        <p:nvSpPr>
          <p:cNvPr id="4" name="Slide Number Placeholder 3"/>
          <p:cNvSpPr>
            <a:spLocks noGrp="1"/>
          </p:cNvSpPr>
          <p:nvPr>
            <p:ph type="sldNum" sz="quarter" idx="10"/>
          </p:nvPr>
        </p:nvSpPr>
        <p:spPr/>
        <p:txBody>
          <a:bodyPr/>
          <a:lstStyle/>
          <a:p>
            <a:fld id="{1A80BD90-55DF-4866-BB74-6F68943FC1F8}" type="slidenum">
              <a:rPr lang="en-US" smtClean="0"/>
              <a:t>35</a:t>
            </a:fld>
            <a:endParaRPr lang="en-US"/>
          </a:p>
        </p:txBody>
      </p:sp>
    </p:spTree>
    <p:extLst>
      <p:ext uri="{BB962C8B-B14F-4D97-AF65-F5344CB8AC3E}">
        <p14:creationId xmlns:p14="http://schemas.microsoft.com/office/powerpoint/2010/main" val="30293087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Again this year, if you don’t complete this section accurately, your score will be negatively impacted.  </a:t>
            </a:r>
          </a:p>
        </p:txBody>
      </p:sp>
      <p:sp>
        <p:nvSpPr>
          <p:cNvPr id="4" name="Slide Number Placeholder 3"/>
          <p:cNvSpPr>
            <a:spLocks noGrp="1"/>
          </p:cNvSpPr>
          <p:nvPr>
            <p:ph type="sldNum" sz="quarter" idx="10"/>
          </p:nvPr>
        </p:nvSpPr>
        <p:spPr/>
        <p:txBody>
          <a:bodyPr/>
          <a:lstStyle/>
          <a:p>
            <a:fld id="{1A80BD90-55DF-4866-BB74-6F68943FC1F8}" type="slidenum">
              <a:rPr lang="en-US" smtClean="0"/>
              <a:t>4</a:t>
            </a:fld>
            <a:endParaRPr lang="en-US"/>
          </a:p>
        </p:txBody>
      </p:sp>
    </p:spTree>
    <p:extLst>
      <p:ext uri="{BB962C8B-B14F-4D97-AF65-F5344CB8AC3E}">
        <p14:creationId xmlns:p14="http://schemas.microsoft.com/office/powerpoint/2010/main" val="661051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Include the</a:t>
            </a:r>
            <a:r>
              <a:rPr lang="en-US" baseline="0" dirty="0"/>
              <a:t> R&amp;R with your materials</a:t>
            </a:r>
          </a:p>
          <a:p>
            <a:r>
              <a:rPr lang="en-US" baseline="0" dirty="0"/>
              <a:t>Tweak it if you must in order to get that extra point here and there.</a:t>
            </a:r>
          </a:p>
          <a:p>
            <a:endParaRPr lang="en-US" dirty="0"/>
          </a:p>
        </p:txBody>
      </p:sp>
      <p:sp>
        <p:nvSpPr>
          <p:cNvPr id="4" name="Slide Number Placeholder 3"/>
          <p:cNvSpPr>
            <a:spLocks noGrp="1"/>
          </p:cNvSpPr>
          <p:nvPr>
            <p:ph type="sldNum" sz="quarter" idx="5"/>
          </p:nvPr>
        </p:nvSpPr>
        <p:spPr/>
        <p:txBody>
          <a:bodyPr/>
          <a:lstStyle/>
          <a:p>
            <a:fld id="{1A80BD90-55DF-4866-BB74-6F68943FC1F8}" type="slidenum">
              <a:rPr lang="en-US" smtClean="0"/>
              <a:t>36</a:t>
            </a:fld>
            <a:endParaRPr lang="en-US"/>
          </a:p>
        </p:txBody>
      </p:sp>
    </p:spTree>
    <p:extLst>
      <p:ext uri="{BB962C8B-B14F-4D97-AF65-F5344CB8AC3E}">
        <p14:creationId xmlns:p14="http://schemas.microsoft.com/office/powerpoint/2010/main" val="20481314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r>
              <a:rPr lang="en-US" dirty="0"/>
              <a:t>So take the time to give us the real skinny…so e.g. if on this form you indicate your first selectman as Tom X, and you provide Kathy Y’s email and phone number or the Town’s general answer line…and we</a:t>
            </a:r>
            <a:r>
              <a:rPr lang="en-US" baseline="0" dirty="0"/>
              <a:t> at </a:t>
            </a:r>
            <a:r>
              <a:rPr lang="en-US" dirty="0"/>
              <a:t>DOH in order</a:t>
            </a:r>
            <a:r>
              <a:rPr lang="en-US" baseline="0" dirty="0"/>
              <a:t> to review </a:t>
            </a:r>
            <a:r>
              <a:rPr lang="en-US" dirty="0"/>
              <a:t>your application, must</a:t>
            </a:r>
            <a:r>
              <a:rPr lang="en-US" baseline="0" dirty="0"/>
              <a:t> conduct d</a:t>
            </a:r>
            <a:r>
              <a:rPr lang="en-US" dirty="0"/>
              <a:t>etective work</a:t>
            </a:r>
            <a:r>
              <a:rPr lang="en-US" baseline="0" dirty="0"/>
              <a:t> (i.e. </a:t>
            </a:r>
            <a:r>
              <a:rPr lang="en-US" dirty="0"/>
              <a:t>speak with several different personnel in your offices before getting to the elected official), your application will be negatively scored appropriately so; </a:t>
            </a:r>
          </a:p>
          <a:p>
            <a:r>
              <a:rPr lang="en-US" dirty="0"/>
              <a:t>I believe it’s up to (-5).  </a:t>
            </a:r>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We won’t hunt you down</a:t>
            </a:r>
            <a:r>
              <a:rPr lang="en-US" sz="1200" b="1" baseline="0" dirty="0"/>
              <a:t> to get you the money you need.  </a:t>
            </a:r>
            <a:endParaRPr lang="en-US" dirty="0"/>
          </a:p>
          <a:p>
            <a:endParaRPr lang="en-US" dirty="0"/>
          </a:p>
          <a:p>
            <a:r>
              <a:rPr lang="en-US" dirty="0"/>
              <a:t>Federal</a:t>
            </a:r>
            <a:r>
              <a:rPr lang="en-US" baseline="0" dirty="0"/>
              <a:t> ID #</a:t>
            </a:r>
          </a:p>
          <a:p>
            <a:r>
              <a:rPr lang="en-US" baseline="0" dirty="0"/>
              <a:t>CAGE#/Cage Code  (5 digit number the government assigns once you have been awarded a contract.   if you get stuck not knowing the term or the question, you will have more help this year.  There will be </a:t>
            </a:r>
          </a:p>
          <a:p>
            <a:r>
              <a:rPr lang="en-US" baseline="0" dirty="0"/>
              <a:t>hints provided by mousing over the word and an explanation should pop up.  </a:t>
            </a:r>
            <a:r>
              <a:rPr lang="en-US" b="1" baseline="0" dirty="0">
                <a:solidFill>
                  <a:srgbClr val="FF0000"/>
                </a:solidFill>
              </a:rPr>
              <a:t>If not check the application handbook.   </a:t>
            </a:r>
          </a:p>
          <a:p>
            <a:endParaRPr lang="en-US" b="1" dirty="0"/>
          </a:p>
          <a:p>
            <a:endParaRPr lang="en-US" b="1" dirty="0"/>
          </a:p>
          <a:p>
            <a:endParaRPr lang="en-US" dirty="0"/>
          </a:p>
        </p:txBody>
      </p:sp>
      <p:sp>
        <p:nvSpPr>
          <p:cNvPr id="4" name="Slide Number Placeholder 3"/>
          <p:cNvSpPr>
            <a:spLocks noGrp="1"/>
          </p:cNvSpPr>
          <p:nvPr>
            <p:ph type="sldNum" sz="quarter" idx="5"/>
          </p:nvPr>
        </p:nvSpPr>
        <p:spPr/>
        <p:txBody>
          <a:bodyPr/>
          <a:lstStyle/>
          <a:p>
            <a:fld id="{1A80BD90-55DF-4866-BB74-6F68943FC1F8}" type="slidenum">
              <a:rPr lang="en-US" smtClean="0"/>
              <a:t>5</a:t>
            </a:fld>
            <a:endParaRPr lang="en-US"/>
          </a:p>
        </p:txBody>
      </p:sp>
    </p:spTree>
    <p:extLst>
      <p:ext uri="{BB962C8B-B14F-4D97-AF65-F5344CB8AC3E}">
        <p14:creationId xmlns:p14="http://schemas.microsoft.com/office/powerpoint/2010/main" val="26614286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Project Name</a:t>
            </a:r>
          </a:p>
          <a:p>
            <a:r>
              <a:rPr lang="en-US" dirty="0"/>
              <a:t>Give the address…we know not to leave sensitive information lying around or to redact addresses for a Domestic Violence shelter in the event of a FOIA.  If you refuse to include this information, you will see a point deduction.  </a:t>
            </a:r>
          </a:p>
          <a:p>
            <a:endParaRPr lang="en-US" dirty="0"/>
          </a:p>
          <a:p>
            <a:r>
              <a:rPr lang="en-US" dirty="0"/>
              <a:t>Indicate if your Consultant/Grant Administrator is CGA certified </a:t>
            </a:r>
          </a:p>
          <a:p>
            <a:r>
              <a:rPr lang="en-US" dirty="0"/>
              <a:t>Indicate if the local grant contact is CGA certified…</a:t>
            </a:r>
          </a:p>
          <a:p>
            <a:endParaRPr lang="en-US" b="1" dirty="0"/>
          </a:p>
          <a:p>
            <a:r>
              <a:rPr lang="en-US" b="1" dirty="0"/>
              <a:t>Listen up folks</a:t>
            </a:r>
          </a:p>
          <a:p>
            <a:r>
              <a:rPr lang="en-US" dirty="0"/>
              <a:t>If you are in this room today and </a:t>
            </a:r>
            <a:r>
              <a:rPr lang="en-US" b="1" dirty="0"/>
              <a:t>not CGA certified</a:t>
            </a:r>
            <a:r>
              <a:rPr lang="en-US" dirty="0"/>
              <a:t>, you must get certified by October 2021.</a:t>
            </a:r>
            <a:r>
              <a:rPr lang="en-US" baseline="0" dirty="0"/>
              <a:t>  The State will offer another opportunity this year for certification in Oct 2021. </a:t>
            </a:r>
            <a:endParaRPr lang="en-US" dirty="0"/>
          </a:p>
          <a:p>
            <a:endParaRPr lang="en-US" dirty="0"/>
          </a:p>
          <a:p>
            <a:r>
              <a:rPr lang="en-US" dirty="0"/>
              <a:t>If you have a current 2018, 2019, or 2020 grant and there is no CGA on staff/or not working with a Grant Administrator, your grant will be terminated for non-compliance. </a:t>
            </a:r>
          </a:p>
          <a:p>
            <a:endParaRPr lang="en-US" dirty="0"/>
          </a:p>
          <a:p>
            <a:r>
              <a:rPr lang="en-US" dirty="0"/>
              <a:t>Say goodbye to the days where municipalities state, “we are just the pass-through organization, we’re doing a favor for the HA”  </a:t>
            </a:r>
          </a:p>
          <a:p>
            <a:endParaRPr lang="en-US" dirty="0"/>
          </a:p>
          <a:p>
            <a:r>
              <a:rPr lang="en-US" dirty="0"/>
              <a:t>CGA is a threshold item.  If we don’t understand what you are doing when we do the initial review, your application will not be scored.  </a:t>
            </a:r>
          </a:p>
          <a:p>
            <a:endParaRPr lang="en-US" dirty="0"/>
          </a:p>
        </p:txBody>
      </p:sp>
      <p:sp>
        <p:nvSpPr>
          <p:cNvPr id="4" name="Slide Number Placeholder 3"/>
          <p:cNvSpPr>
            <a:spLocks noGrp="1"/>
          </p:cNvSpPr>
          <p:nvPr>
            <p:ph type="sldNum" sz="quarter" idx="5"/>
          </p:nvPr>
        </p:nvSpPr>
        <p:spPr/>
        <p:txBody>
          <a:bodyPr/>
          <a:lstStyle/>
          <a:p>
            <a:fld id="{1A80BD90-55DF-4866-BB74-6F68943FC1F8}" type="slidenum">
              <a:rPr lang="en-US" smtClean="0"/>
              <a:t>6</a:t>
            </a:fld>
            <a:endParaRPr lang="en-US"/>
          </a:p>
        </p:txBody>
      </p:sp>
    </p:spTree>
    <p:extLst>
      <p:ext uri="{BB962C8B-B14F-4D97-AF65-F5344CB8AC3E}">
        <p14:creationId xmlns:p14="http://schemas.microsoft.com/office/powerpoint/2010/main" val="16666358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98463" lvl="0" indent="-398463">
              <a:lnSpc>
                <a:spcPct val="100000"/>
              </a:lnSpc>
              <a:spcBef>
                <a:spcPts val="0"/>
              </a:spcBef>
            </a:pPr>
            <a:r>
              <a:rPr lang="en-US" sz="1200" dirty="0">
                <a:solidFill>
                  <a:schemeClr val="tx1"/>
                </a:solidFill>
                <a:latin typeface="Calibri" panose="020F0502020204030204" pitchFamily="34" charset="0"/>
              </a:rPr>
              <a:t>We will check the public notice used.  </a:t>
            </a:r>
            <a:r>
              <a:rPr lang="en-US" sz="1200" b="1" dirty="0">
                <a:solidFill>
                  <a:schemeClr val="tx1"/>
                </a:solidFill>
                <a:latin typeface="Calibri" panose="020F0502020204030204" pitchFamily="34" charset="0"/>
              </a:rPr>
              <a:t>Do not </a:t>
            </a:r>
            <a:r>
              <a:rPr lang="en-US" sz="1200" dirty="0">
                <a:solidFill>
                  <a:schemeClr val="tx1"/>
                </a:solidFill>
                <a:latin typeface="Calibri" panose="020F0502020204030204" pitchFamily="34" charset="0"/>
              </a:rPr>
              <a:t>use shortened versions</a:t>
            </a:r>
          </a:p>
          <a:p>
            <a:pPr marL="398463" lvl="0" indent="-398463">
              <a:lnSpc>
                <a:spcPct val="100000"/>
              </a:lnSpc>
              <a:spcBef>
                <a:spcPts val="0"/>
              </a:spcBef>
            </a:pPr>
            <a:r>
              <a:rPr lang="en-US" sz="1200" dirty="0">
                <a:solidFill>
                  <a:schemeClr val="tx1"/>
                </a:solidFill>
                <a:latin typeface="Calibri" panose="020F0502020204030204" pitchFamily="34" charset="0"/>
              </a:rPr>
              <a:t>We will check the dates of notices, times hearings held, </a:t>
            </a:r>
          </a:p>
          <a:p>
            <a:pPr marL="398463" lvl="0" indent="-398463">
              <a:lnSpc>
                <a:spcPct val="100000"/>
              </a:lnSpc>
              <a:spcBef>
                <a:spcPts val="0"/>
              </a:spcBef>
            </a:pPr>
            <a:r>
              <a:rPr lang="en-US" sz="1200" dirty="0">
                <a:solidFill>
                  <a:schemeClr val="tx1"/>
                </a:solidFill>
                <a:latin typeface="Calibri" panose="020F0502020204030204" pitchFamily="34" charset="0"/>
              </a:rPr>
              <a:t>We will read through the minutes…looking for the PI (if applicable) be sure to highlight that section.  </a:t>
            </a:r>
          </a:p>
        </p:txBody>
      </p:sp>
      <p:sp>
        <p:nvSpPr>
          <p:cNvPr id="4" name="Slide Number Placeholder 3"/>
          <p:cNvSpPr>
            <a:spLocks noGrp="1"/>
          </p:cNvSpPr>
          <p:nvPr>
            <p:ph type="sldNum" sz="quarter" idx="10"/>
          </p:nvPr>
        </p:nvSpPr>
        <p:spPr/>
        <p:txBody>
          <a:bodyPr/>
          <a:lstStyle/>
          <a:p>
            <a:fld id="{1A80BD90-55DF-4866-BB74-6F68943FC1F8}" type="slidenum">
              <a:rPr lang="en-US" smtClean="0"/>
              <a:t>7</a:t>
            </a:fld>
            <a:endParaRPr lang="en-US"/>
          </a:p>
        </p:txBody>
      </p:sp>
    </p:spTree>
    <p:extLst>
      <p:ext uri="{BB962C8B-B14F-4D97-AF65-F5344CB8AC3E}">
        <p14:creationId xmlns:p14="http://schemas.microsoft.com/office/powerpoint/2010/main" val="12574183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fld id="{1A80BD90-55DF-4866-BB74-6F68943FC1F8}" type="slidenum">
              <a:rPr lang="en-US" smtClean="0"/>
              <a:t>8</a:t>
            </a:fld>
            <a:endParaRPr lang="en-US"/>
          </a:p>
        </p:txBody>
      </p:sp>
    </p:spTree>
    <p:extLst>
      <p:ext uri="{BB962C8B-B14F-4D97-AF65-F5344CB8AC3E}">
        <p14:creationId xmlns:p14="http://schemas.microsoft.com/office/powerpoint/2010/main" val="26225801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fld id="{1A80BD90-55DF-4866-BB74-6F68943FC1F8}" type="slidenum">
              <a:rPr lang="en-US" smtClean="0"/>
              <a:t>9</a:t>
            </a:fld>
            <a:endParaRPr lang="en-US"/>
          </a:p>
        </p:txBody>
      </p:sp>
    </p:spTree>
    <p:extLst>
      <p:ext uri="{BB962C8B-B14F-4D97-AF65-F5344CB8AC3E}">
        <p14:creationId xmlns:p14="http://schemas.microsoft.com/office/powerpoint/2010/main" val="23514600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98463" lvl="0" indent="-398463">
              <a:lnSpc>
                <a:spcPct val="100000"/>
              </a:lnSpc>
              <a:spcBef>
                <a:spcPts val="0"/>
              </a:spcBef>
            </a:pPr>
            <a:r>
              <a:rPr lang="en-US" sz="1200" dirty="0">
                <a:solidFill>
                  <a:schemeClr val="tx1"/>
                </a:solidFill>
                <a:latin typeface="Calibri" panose="020F0502020204030204" pitchFamily="34" charset="0"/>
              </a:rPr>
              <a:t>Benefit Low Mod-</a:t>
            </a:r>
          </a:p>
          <a:p>
            <a:pPr marL="398463" lvl="0" indent="-398463">
              <a:lnSpc>
                <a:spcPct val="100000"/>
              </a:lnSpc>
              <a:spcBef>
                <a:spcPts val="0"/>
              </a:spcBef>
            </a:pPr>
            <a:r>
              <a:rPr lang="en-US" sz="1200" dirty="0">
                <a:solidFill>
                  <a:schemeClr val="tx1"/>
                </a:solidFill>
                <a:latin typeface="Calibri" panose="020F0502020204030204" pitchFamily="34" charset="0"/>
              </a:rPr>
              <a:t>Is it Housing? </a:t>
            </a:r>
          </a:p>
          <a:p>
            <a:pPr marL="398463" lvl="0" indent="-398463">
              <a:lnSpc>
                <a:spcPct val="100000"/>
              </a:lnSpc>
              <a:spcBef>
                <a:spcPts val="0"/>
              </a:spcBef>
            </a:pPr>
            <a:r>
              <a:rPr lang="en-US" sz="1200" dirty="0">
                <a:solidFill>
                  <a:schemeClr val="tx1"/>
                </a:solidFill>
                <a:latin typeface="Calibri" panose="020F0502020204030204" pitchFamily="34" charset="0"/>
              </a:rPr>
              <a:t>Limited Clientele </a:t>
            </a:r>
          </a:p>
          <a:p>
            <a:pPr marL="398463" lvl="0" indent="-398463">
              <a:lnSpc>
                <a:spcPct val="100000"/>
              </a:lnSpc>
              <a:spcBef>
                <a:spcPts val="0"/>
              </a:spcBef>
            </a:pPr>
            <a:r>
              <a:rPr lang="en-US" sz="1200" dirty="0">
                <a:solidFill>
                  <a:schemeClr val="tx1"/>
                </a:solidFill>
                <a:latin typeface="Calibri" panose="020F0502020204030204" pitchFamily="34" charset="0"/>
              </a:rPr>
              <a:t>Area Benefit</a:t>
            </a:r>
          </a:p>
          <a:p>
            <a:pPr marL="398463" lvl="0" indent="-398463">
              <a:lnSpc>
                <a:spcPct val="100000"/>
              </a:lnSpc>
              <a:spcBef>
                <a:spcPts val="0"/>
              </a:spcBef>
            </a:pPr>
            <a:r>
              <a:rPr lang="en-US" sz="1200" dirty="0">
                <a:solidFill>
                  <a:schemeClr val="tx1"/>
                </a:solidFill>
                <a:latin typeface="Calibri" panose="020F0502020204030204" pitchFamily="34" charset="0"/>
              </a:rPr>
              <a:t>Check one </a:t>
            </a:r>
          </a:p>
          <a:p>
            <a:pPr marL="398463" lvl="0" indent="-398463">
              <a:lnSpc>
                <a:spcPct val="100000"/>
              </a:lnSpc>
              <a:spcBef>
                <a:spcPts val="0"/>
              </a:spcBef>
            </a:pPr>
            <a:r>
              <a:rPr lang="en-US" sz="1200" dirty="0">
                <a:solidFill>
                  <a:schemeClr val="tx1"/>
                </a:solidFill>
                <a:latin typeface="Calibri" panose="020F0502020204030204" pitchFamily="34" charset="0"/>
              </a:rPr>
              <a:t> </a:t>
            </a:r>
          </a:p>
        </p:txBody>
      </p:sp>
      <p:sp>
        <p:nvSpPr>
          <p:cNvPr id="4" name="Slide Number Placeholder 3"/>
          <p:cNvSpPr>
            <a:spLocks noGrp="1"/>
          </p:cNvSpPr>
          <p:nvPr>
            <p:ph type="sldNum" sz="quarter" idx="10"/>
          </p:nvPr>
        </p:nvSpPr>
        <p:spPr/>
        <p:txBody>
          <a:bodyPr/>
          <a:lstStyle/>
          <a:p>
            <a:fld id="{1A80BD90-55DF-4866-BB74-6F68943FC1F8}" type="slidenum">
              <a:rPr lang="en-US" smtClean="0"/>
              <a:t>10</a:t>
            </a:fld>
            <a:endParaRPr lang="en-US"/>
          </a:p>
        </p:txBody>
      </p:sp>
    </p:spTree>
    <p:extLst>
      <p:ext uri="{BB962C8B-B14F-4D97-AF65-F5344CB8AC3E}">
        <p14:creationId xmlns:p14="http://schemas.microsoft.com/office/powerpoint/2010/main" val="29328452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57350" y="4464028"/>
            <a:ext cx="6858000" cy="1194650"/>
          </a:xfrm>
        </p:spPr>
        <p:txBody>
          <a:bodyPr wrap="none" anchor="t">
            <a:normAutofit/>
          </a:bodyPr>
          <a:lstStyle>
            <a:lvl1pPr algn="r">
              <a:defRPr sz="7200" b="0" spc="-225">
                <a:gradFill flip="none" rotWithShape="1">
                  <a:gsLst>
                    <a:gs pos="32000">
                      <a:schemeClr val="tx1">
                        <a:lumMod val="89000"/>
                      </a:schemeClr>
                    </a:gs>
                    <a:gs pos="100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1657349" y="3829878"/>
            <a:ext cx="6858000" cy="618523"/>
          </a:xfrm>
        </p:spPr>
        <p:txBody>
          <a:bodyPr anchor="b">
            <a:normAutofit/>
          </a:bodyPr>
          <a:lstStyle>
            <a:lvl1pPr marL="0" indent="0" algn="r">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44A788BD-12DF-4726-B2CE-58652C37B260}" type="datetime2">
              <a:rPr lang="en-US" smtClean="0"/>
              <a:t>Monday, March 29, 2021</a:t>
            </a:fld>
            <a:endParaRPr lang="en-US"/>
          </a:p>
        </p:txBody>
      </p:sp>
      <p:sp>
        <p:nvSpPr>
          <p:cNvPr id="8" name="Footer Placeholder 7"/>
          <p:cNvSpPr>
            <a:spLocks noGrp="1"/>
          </p:cNvSpPr>
          <p:nvPr>
            <p:ph type="ftr" sz="quarter" idx="11"/>
          </p:nvPr>
        </p:nvSpPr>
        <p:spPr/>
        <p:txBody>
          <a:bodyPr/>
          <a:lstStyle/>
          <a:p>
            <a:r>
              <a:rPr lang="en-US"/>
              <a:t>State of Connecticut - Department of Housing - Small Cities CDBG</a:t>
            </a:r>
          </a:p>
        </p:txBody>
      </p:sp>
      <p:sp>
        <p:nvSpPr>
          <p:cNvPr id="9" name="Slide Number Placeholder 8"/>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9051337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367161"/>
            <a:ext cx="7886700" cy="819355"/>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29841" y="987426"/>
            <a:ext cx="7886700" cy="337973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5186516"/>
            <a:ext cx="7885509" cy="682472"/>
          </a:xfrm>
        </p:spPr>
        <p:txBody>
          <a:bodyPr/>
          <a:lstStyle>
            <a:lvl1pPr marL="0" indent="0">
              <a:buNone/>
              <a:defRPr sz="12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F7342E87-458B-4019-823A-6A88D21B90AF}" type="datetime2">
              <a:rPr lang="en-US" smtClean="0"/>
              <a:t>Monday, March 29, 2021</a:t>
            </a:fld>
            <a:endParaRPr lang="en-US"/>
          </a:p>
        </p:txBody>
      </p:sp>
      <p:sp>
        <p:nvSpPr>
          <p:cNvPr id="6" name="Footer Placeholder 5"/>
          <p:cNvSpPr>
            <a:spLocks noGrp="1"/>
          </p:cNvSpPr>
          <p:nvPr>
            <p:ph type="ftr" sz="quarter" idx="11"/>
          </p:nvPr>
        </p:nvSpPr>
        <p:spPr/>
        <p:txBody>
          <a:bodyPr/>
          <a:lstStyle/>
          <a:p>
            <a:r>
              <a:rPr lang="en-US"/>
              <a:t>State of Connecticut - Department of Housing - Small Cities CDBG</a:t>
            </a:r>
          </a:p>
        </p:txBody>
      </p:sp>
      <p:sp>
        <p:nvSpPr>
          <p:cNvPr id="7" name="Slide Number Placeholder 6"/>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42363985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5"/>
            <a:ext cx="7886700" cy="3534344"/>
          </a:xfrm>
        </p:spPr>
        <p:txBody>
          <a:bodyPr anchor="ctr"/>
          <a:lstStyle>
            <a:lvl1pPr>
              <a:defRPr sz="2400"/>
            </a:lvl1pPr>
          </a:lstStyle>
          <a:p>
            <a:r>
              <a:rPr lang="en-US"/>
              <a:t>Click to edit Master title style</a:t>
            </a:r>
            <a:endParaRPr lang="en-US" dirty="0"/>
          </a:p>
        </p:txBody>
      </p:sp>
      <p:sp>
        <p:nvSpPr>
          <p:cNvPr id="4" name="Text Placeholder 3"/>
          <p:cNvSpPr>
            <a:spLocks noGrp="1"/>
          </p:cNvSpPr>
          <p:nvPr>
            <p:ph type="body" sz="half" idx="2"/>
          </p:nvPr>
        </p:nvSpPr>
        <p:spPr>
          <a:xfrm>
            <a:off x="629841" y="4489399"/>
            <a:ext cx="7885509" cy="1501826"/>
          </a:xfrm>
        </p:spPr>
        <p:txBody>
          <a:bodyPr anchor="ct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95A14305-3A80-4196-B0D0-BA1BD2F6CF59}" type="datetime2">
              <a:rPr lang="en-US" smtClean="0"/>
              <a:t>Monday, March 29, 2021</a:t>
            </a:fld>
            <a:endParaRPr lang="en-US"/>
          </a:p>
        </p:txBody>
      </p:sp>
      <p:sp>
        <p:nvSpPr>
          <p:cNvPr id="6" name="Footer Placeholder 5"/>
          <p:cNvSpPr>
            <a:spLocks noGrp="1"/>
          </p:cNvSpPr>
          <p:nvPr>
            <p:ph type="ftr" sz="quarter" idx="11"/>
          </p:nvPr>
        </p:nvSpPr>
        <p:spPr/>
        <p:txBody>
          <a:bodyPr/>
          <a:lstStyle/>
          <a:p>
            <a:r>
              <a:rPr lang="en-US"/>
              <a:t>State of Connecticut - Department of Housing - Small Cities CDBG</a:t>
            </a:r>
          </a:p>
        </p:txBody>
      </p:sp>
      <p:sp>
        <p:nvSpPr>
          <p:cNvPr id="7" name="Slide Number Placeholder 6"/>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11550486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59" y="365125"/>
            <a:ext cx="6977064" cy="2992904"/>
          </a:xfrm>
        </p:spPr>
        <p:txBody>
          <a:bodyPr anchor="ctr"/>
          <a:lstStyle>
            <a:lvl1pPr>
              <a:defRPr sz="33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365557"/>
            <a:ext cx="6564224" cy="548968"/>
          </a:xfrm>
        </p:spPr>
        <p:txBody>
          <a:bodyPr anchor="t">
            <a:normAutofit/>
          </a:bodyPr>
          <a:lstStyle>
            <a:lvl1pPr marL="0" indent="0">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4" name="Text Placeholder 3"/>
          <p:cNvSpPr>
            <a:spLocks noGrp="1"/>
          </p:cNvSpPr>
          <p:nvPr>
            <p:ph type="body" sz="half" idx="2"/>
          </p:nvPr>
        </p:nvSpPr>
        <p:spPr>
          <a:xfrm>
            <a:off x="628650" y="4501729"/>
            <a:ext cx="7884318" cy="1489496"/>
          </a:xfrm>
        </p:spPr>
        <p:txBody>
          <a:bodyPr anchor="ctr">
            <a:normAutofit/>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BCFAF672-D608-46C0-B559-2497C3356673}" type="datetime2">
              <a:rPr lang="en-US" smtClean="0"/>
              <a:t>Monday, March 29, 2021</a:t>
            </a:fld>
            <a:endParaRPr lang="en-US"/>
          </a:p>
        </p:txBody>
      </p:sp>
      <p:sp>
        <p:nvSpPr>
          <p:cNvPr id="6" name="Footer Placeholder 5"/>
          <p:cNvSpPr>
            <a:spLocks noGrp="1"/>
          </p:cNvSpPr>
          <p:nvPr>
            <p:ph type="ftr" sz="quarter" idx="11"/>
          </p:nvPr>
        </p:nvSpPr>
        <p:spPr/>
        <p:txBody>
          <a:bodyPr/>
          <a:lstStyle/>
          <a:p>
            <a:r>
              <a:rPr lang="en-US"/>
              <a:t>State of Connecticut - Department of Housing - Small Cities CDBG</a:t>
            </a:r>
          </a:p>
        </p:txBody>
      </p:sp>
      <p:sp>
        <p:nvSpPr>
          <p:cNvPr id="7" name="Slide Number Placeholder 6"/>
          <p:cNvSpPr>
            <a:spLocks noGrp="1"/>
          </p:cNvSpPr>
          <p:nvPr>
            <p:ph type="sldNum" sz="quarter" idx="12"/>
          </p:nvPr>
        </p:nvSpPr>
        <p:spPr/>
        <p:txBody>
          <a:bodyPr/>
          <a:lstStyle/>
          <a:p>
            <a:fld id="{3489B89A-7CA7-48A1-A15F-076DC2382239}" type="slidenum">
              <a:rPr lang="en-US" smtClean="0"/>
              <a:t>‹#›</a:t>
            </a:fld>
            <a:endParaRPr lang="en-US"/>
          </a:p>
        </p:txBody>
      </p:sp>
      <p:sp>
        <p:nvSpPr>
          <p:cNvPr id="9" name="TextBox 8"/>
          <p:cNvSpPr txBox="1"/>
          <p:nvPr/>
        </p:nvSpPr>
        <p:spPr>
          <a:xfrm>
            <a:off x="833283" y="786824"/>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6000" dirty="0">
                <a:solidFill>
                  <a:schemeClr val="tx1"/>
                </a:solidFill>
                <a:effectLst/>
              </a:rPr>
              <a:t>“</a:t>
            </a:r>
          </a:p>
        </p:txBody>
      </p:sp>
      <p:sp>
        <p:nvSpPr>
          <p:cNvPr id="10" name="TextBox 9"/>
          <p:cNvSpPr txBox="1"/>
          <p:nvPr/>
        </p:nvSpPr>
        <p:spPr>
          <a:xfrm>
            <a:off x="7828359"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Tree>
    <p:extLst>
      <p:ext uri="{BB962C8B-B14F-4D97-AF65-F5344CB8AC3E}">
        <p14:creationId xmlns:p14="http://schemas.microsoft.com/office/powerpoint/2010/main" val="11857167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29841" y="2326968"/>
            <a:ext cx="7886700" cy="2511835"/>
          </a:xfrm>
        </p:spPr>
        <p:txBody>
          <a:bodyPr anchor="b">
            <a:normAutofit/>
          </a:bodyPr>
          <a:lstStyle>
            <a:lvl1pPr>
              <a:defRPr sz="4050"/>
            </a:lvl1pPr>
          </a:lstStyle>
          <a:p>
            <a:r>
              <a:rPr lang="en-US"/>
              <a:t>Click to edit Master title style</a:t>
            </a:r>
            <a:endParaRPr lang="en-US" dirty="0"/>
          </a:p>
        </p:txBody>
      </p:sp>
      <p:sp>
        <p:nvSpPr>
          <p:cNvPr id="4" name="Text Placeholder 3"/>
          <p:cNvSpPr>
            <a:spLocks noGrp="1"/>
          </p:cNvSpPr>
          <p:nvPr>
            <p:ph type="body" sz="half" idx="2"/>
          </p:nvPr>
        </p:nvSpPr>
        <p:spPr>
          <a:xfrm>
            <a:off x="629841" y="4850581"/>
            <a:ext cx="7885509" cy="1140644"/>
          </a:xfrm>
        </p:spPr>
        <p:txBody>
          <a:bodyPr anchor="t"/>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4A52EA9-19A3-4BAB-9A6F-881F23AB5E42}" type="datetime2">
              <a:rPr lang="en-US" smtClean="0"/>
              <a:t>Monday, March 29, 2021</a:t>
            </a:fld>
            <a:endParaRPr lang="en-US"/>
          </a:p>
        </p:txBody>
      </p:sp>
      <p:sp>
        <p:nvSpPr>
          <p:cNvPr id="6" name="Footer Placeholder 5"/>
          <p:cNvSpPr>
            <a:spLocks noGrp="1"/>
          </p:cNvSpPr>
          <p:nvPr>
            <p:ph type="ftr" sz="quarter" idx="11"/>
          </p:nvPr>
        </p:nvSpPr>
        <p:spPr/>
        <p:txBody>
          <a:bodyPr/>
          <a:lstStyle/>
          <a:p>
            <a:r>
              <a:rPr lang="en-US"/>
              <a:t>State of Connecticut - Department of Housing - Small Cities CDBG</a:t>
            </a:r>
          </a:p>
        </p:txBody>
      </p:sp>
      <p:sp>
        <p:nvSpPr>
          <p:cNvPr id="7" name="Slide Number Placeholder 6"/>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35351074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28650" y="365126"/>
            <a:ext cx="7886700"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1002961" y="1885950"/>
            <a:ext cx="2210150" cy="576262"/>
          </a:xfrm>
        </p:spPr>
        <p:txBody>
          <a:bodyPr anchor="b">
            <a:noAutofit/>
          </a:bodyPr>
          <a:lstStyle>
            <a:lvl1pPr marL="0" indent="0">
              <a:buNone/>
              <a:defRPr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8" name="Text Placeholder 3"/>
          <p:cNvSpPr>
            <a:spLocks noGrp="1"/>
          </p:cNvSpPr>
          <p:nvPr>
            <p:ph type="body" sz="half" idx="15"/>
          </p:nvPr>
        </p:nvSpPr>
        <p:spPr>
          <a:xfrm>
            <a:off x="1017598" y="2571750"/>
            <a:ext cx="2195513"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9" name="Text Placeholder 4"/>
          <p:cNvSpPr>
            <a:spLocks noGrp="1"/>
          </p:cNvSpPr>
          <p:nvPr>
            <p:ph type="body" sz="quarter" idx="3"/>
          </p:nvPr>
        </p:nvSpPr>
        <p:spPr>
          <a:xfrm>
            <a:off x="3440996" y="1885950"/>
            <a:ext cx="2202181" cy="576262"/>
          </a:xfrm>
        </p:spPr>
        <p:txBody>
          <a:bodyPr vert="horz" lIns="91440" tIns="45720" rIns="91440" bIns="45720" rtlCol="0" anchor="b">
            <a:noAutofit/>
          </a:bodyPr>
          <a:lstStyle>
            <a:lvl1pPr>
              <a:buNone/>
              <a:defRPr lang="en-US"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0" name="Text Placeholder 3"/>
          <p:cNvSpPr>
            <a:spLocks noGrp="1"/>
          </p:cNvSpPr>
          <p:nvPr>
            <p:ph type="body" sz="half" idx="16"/>
          </p:nvPr>
        </p:nvSpPr>
        <p:spPr>
          <a:xfrm>
            <a:off x="3433081" y="2571750"/>
            <a:ext cx="2210096"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1" name="Text Placeholder 4"/>
          <p:cNvSpPr>
            <a:spLocks noGrp="1"/>
          </p:cNvSpPr>
          <p:nvPr>
            <p:ph type="body" sz="quarter" idx="13"/>
          </p:nvPr>
        </p:nvSpPr>
        <p:spPr>
          <a:xfrm>
            <a:off x="5871777" y="1885950"/>
            <a:ext cx="2199085" cy="576262"/>
          </a:xfrm>
        </p:spPr>
        <p:txBody>
          <a:bodyPr vert="horz" lIns="91440" tIns="45720" rIns="91440" bIns="45720" rtlCol="0" anchor="b">
            <a:noAutofit/>
          </a:bodyPr>
          <a:lstStyle>
            <a:lvl1pPr>
              <a:buNone/>
              <a:defRPr lang="en-US" sz="18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2" name="Text Placeholder 3"/>
          <p:cNvSpPr>
            <a:spLocks noGrp="1"/>
          </p:cNvSpPr>
          <p:nvPr>
            <p:ph type="body" sz="half" idx="17"/>
          </p:nvPr>
        </p:nvSpPr>
        <p:spPr>
          <a:xfrm>
            <a:off x="5871777" y="2571750"/>
            <a:ext cx="2199085"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fld id="{26CD13FB-91FC-46C8-B39A-AFCFEC8AA622}" type="datetime2">
              <a:rPr lang="en-US" smtClean="0"/>
              <a:t>Monday, March 29, 2021</a:t>
            </a:fld>
            <a:endParaRPr lang="en-US"/>
          </a:p>
        </p:txBody>
      </p:sp>
      <p:sp>
        <p:nvSpPr>
          <p:cNvPr id="4" name="Footer Placeholder 3"/>
          <p:cNvSpPr>
            <a:spLocks noGrp="1"/>
          </p:cNvSpPr>
          <p:nvPr>
            <p:ph type="ftr" sz="quarter" idx="11"/>
          </p:nvPr>
        </p:nvSpPr>
        <p:spPr/>
        <p:txBody>
          <a:bodyPr/>
          <a:lstStyle/>
          <a:p>
            <a:r>
              <a:rPr lang="en-US"/>
              <a:t>State of Connecticut - Department of Housing - Small Cities CDBG</a:t>
            </a:r>
          </a:p>
        </p:txBody>
      </p:sp>
      <p:sp>
        <p:nvSpPr>
          <p:cNvPr id="5" name="Slide Number Placeholder 4"/>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11497377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28650" y="365126"/>
            <a:ext cx="7886700"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99064" y="4297503"/>
            <a:ext cx="2205038"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0" name="Picture Placeholder 2"/>
          <p:cNvSpPr>
            <a:spLocks noGrp="1" noChangeAspect="1"/>
          </p:cNvSpPr>
          <p:nvPr>
            <p:ph type="pic" idx="15"/>
          </p:nvPr>
        </p:nvSpPr>
        <p:spPr>
          <a:xfrm>
            <a:off x="999064" y="2256354"/>
            <a:ext cx="220503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1" name="Text Placeholder 3"/>
          <p:cNvSpPr>
            <a:spLocks noGrp="1"/>
          </p:cNvSpPr>
          <p:nvPr>
            <p:ph type="body" sz="half" idx="18"/>
          </p:nvPr>
        </p:nvSpPr>
        <p:spPr>
          <a:xfrm>
            <a:off x="999064" y="4873766"/>
            <a:ext cx="220503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2" name="Text Placeholder 4"/>
          <p:cNvSpPr>
            <a:spLocks noGrp="1"/>
          </p:cNvSpPr>
          <p:nvPr>
            <p:ph type="body" sz="quarter" idx="3"/>
          </p:nvPr>
        </p:nvSpPr>
        <p:spPr>
          <a:xfrm>
            <a:off x="3426748" y="4297503"/>
            <a:ext cx="2197894"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3" name="Picture Placeholder 2"/>
          <p:cNvSpPr>
            <a:spLocks noGrp="1" noChangeAspect="1"/>
          </p:cNvSpPr>
          <p:nvPr>
            <p:ph type="pic" idx="21"/>
          </p:nvPr>
        </p:nvSpPr>
        <p:spPr>
          <a:xfrm>
            <a:off x="3426747" y="2256354"/>
            <a:ext cx="2197894"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4" name="Text Placeholder 3"/>
          <p:cNvSpPr>
            <a:spLocks noGrp="1"/>
          </p:cNvSpPr>
          <p:nvPr>
            <p:ph type="body" sz="half" idx="19"/>
          </p:nvPr>
        </p:nvSpPr>
        <p:spPr>
          <a:xfrm>
            <a:off x="3425733" y="4873765"/>
            <a:ext cx="2200805"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5" name="Text Placeholder 4"/>
          <p:cNvSpPr>
            <a:spLocks noGrp="1"/>
          </p:cNvSpPr>
          <p:nvPr>
            <p:ph type="body" sz="quarter" idx="13"/>
          </p:nvPr>
        </p:nvSpPr>
        <p:spPr>
          <a:xfrm>
            <a:off x="5853242" y="4297503"/>
            <a:ext cx="2199085"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6" name="Picture Placeholder 2"/>
          <p:cNvSpPr>
            <a:spLocks noGrp="1" noChangeAspect="1"/>
          </p:cNvSpPr>
          <p:nvPr>
            <p:ph type="pic" idx="22"/>
          </p:nvPr>
        </p:nvSpPr>
        <p:spPr>
          <a:xfrm>
            <a:off x="5853241" y="2256354"/>
            <a:ext cx="219908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7" name="Text Placeholder 3"/>
          <p:cNvSpPr>
            <a:spLocks noGrp="1"/>
          </p:cNvSpPr>
          <p:nvPr>
            <p:ph type="body" sz="half" idx="20"/>
          </p:nvPr>
        </p:nvSpPr>
        <p:spPr>
          <a:xfrm>
            <a:off x="5853148" y="4873763"/>
            <a:ext cx="220199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fld id="{AAE4AE45-935A-4CA7-AF08-F9BBEDFD0C27}" type="datetime2">
              <a:rPr lang="en-US" smtClean="0"/>
              <a:t>Monday, March 29, 2021</a:t>
            </a:fld>
            <a:endParaRPr lang="en-US"/>
          </a:p>
        </p:txBody>
      </p:sp>
      <p:sp>
        <p:nvSpPr>
          <p:cNvPr id="4" name="Footer Placeholder 3"/>
          <p:cNvSpPr>
            <a:spLocks noGrp="1"/>
          </p:cNvSpPr>
          <p:nvPr>
            <p:ph type="ftr" sz="quarter" idx="11"/>
          </p:nvPr>
        </p:nvSpPr>
        <p:spPr/>
        <p:txBody>
          <a:bodyPr/>
          <a:lstStyle/>
          <a:p>
            <a:r>
              <a:rPr lang="en-US"/>
              <a:t>State of Connecticut - Department of Housing - Small Cities CDBG</a:t>
            </a:r>
          </a:p>
        </p:txBody>
      </p:sp>
      <p:sp>
        <p:nvSpPr>
          <p:cNvPr id="5" name="Slide Number Placeholder 4"/>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28404949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5EB9BF-21B8-4BBE-BB81-2ED21A921C29}" type="datetime2">
              <a:rPr lang="en-US" smtClean="0"/>
              <a:t>Monday, March 29, 2021</a:t>
            </a:fld>
            <a:endParaRPr lang="en-US"/>
          </a:p>
        </p:txBody>
      </p:sp>
      <p:sp>
        <p:nvSpPr>
          <p:cNvPr id="5" name="Footer Placeholder 4"/>
          <p:cNvSpPr>
            <a:spLocks noGrp="1"/>
          </p:cNvSpPr>
          <p:nvPr>
            <p:ph type="ftr" sz="quarter" idx="11"/>
          </p:nvPr>
        </p:nvSpPr>
        <p:spPr/>
        <p:txBody>
          <a:bodyPr/>
          <a:lstStyle/>
          <a:p>
            <a:r>
              <a:rPr lang="en-US"/>
              <a:t>State of Connecticut - Department of Housing - Small Cities CDBG</a:t>
            </a:r>
          </a:p>
        </p:txBody>
      </p:sp>
      <p:sp>
        <p:nvSpPr>
          <p:cNvPr id="6" name="Slide Number Placeholder 5"/>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15812340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3225F20-DA8F-4817-9F82-ADE541B93C9D}" type="datetime2">
              <a:rPr lang="en-US" smtClean="0"/>
              <a:t>Monday, March 29, 2021</a:t>
            </a:fld>
            <a:endParaRPr lang="en-US"/>
          </a:p>
        </p:txBody>
      </p:sp>
      <p:sp>
        <p:nvSpPr>
          <p:cNvPr id="5" name="Footer Placeholder 4"/>
          <p:cNvSpPr>
            <a:spLocks noGrp="1"/>
          </p:cNvSpPr>
          <p:nvPr>
            <p:ph type="ftr" sz="quarter" idx="11"/>
          </p:nvPr>
        </p:nvSpPr>
        <p:spPr/>
        <p:txBody>
          <a:bodyPr/>
          <a:lstStyle/>
          <a:p>
            <a:r>
              <a:rPr lang="en-US"/>
              <a:t>State of Connecticut - Department of Housing - Small Cities CDBG</a:t>
            </a:r>
          </a:p>
        </p:txBody>
      </p:sp>
      <p:sp>
        <p:nvSpPr>
          <p:cNvPr id="6" name="Slide Number Placeholder 5"/>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32303646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154450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D351976-C275-4969-BEAC-31CF0ED3B0AA}" type="datetime2">
              <a:rPr lang="en-US" smtClean="0"/>
              <a:t>Monday, March 29, 2021</a:t>
            </a:fld>
            <a:endParaRPr lang="en-US"/>
          </a:p>
        </p:txBody>
      </p:sp>
      <p:sp>
        <p:nvSpPr>
          <p:cNvPr id="5" name="Footer Placeholder 4"/>
          <p:cNvSpPr>
            <a:spLocks noGrp="1"/>
          </p:cNvSpPr>
          <p:nvPr>
            <p:ph type="ftr" sz="quarter" idx="11"/>
          </p:nvPr>
        </p:nvSpPr>
        <p:spPr/>
        <p:txBody>
          <a:bodyPr/>
          <a:lstStyle/>
          <a:p>
            <a:r>
              <a:rPr lang="en-US"/>
              <a:t>State of Connecticut - Department of Housing - Small Cities CDBG</a:t>
            </a:r>
          </a:p>
        </p:txBody>
      </p:sp>
      <p:sp>
        <p:nvSpPr>
          <p:cNvPr id="6" name="Slide Number Placeholder 5"/>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41365093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640899" y="4464028"/>
            <a:ext cx="6858000" cy="1194650"/>
          </a:xfrm>
        </p:spPr>
        <p:txBody>
          <a:bodyPr wrap="none" anchor="t">
            <a:normAutofit/>
          </a:bodyPr>
          <a:lstStyle>
            <a:lvl1pPr algn="l">
              <a:defRPr sz="7200" b="0" spc="-225">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640899" y="3829878"/>
            <a:ext cx="6858000" cy="617822"/>
          </a:xfrm>
        </p:spPr>
        <p:txBody>
          <a:bodyPr anchor="b">
            <a:normAutofit/>
          </a:bodyPr>
          <a:lstStyle>
            <a:lvl1pPr marL="0" indent="0" algn="l">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912BCFD-6286-4C4D-A7F2-21703FCA8DCE}" type="datetime2">
              <a:rPr lang="en-US" smtClean="0"/>
              <a:t>Monday, March 29, 2021</a:t>
            </a:fld>
            <a:endParaRPr lang="en-US"/>
          </a:p>
        </p:txBody>
      </p:sp>
      <p:sp>
        <p:nvSpPr>
          <p:cNvPr id="5" name="Footer Placeholder 4"/>
          <p:cNvSpPr>
            <a:spLocks noGrp="1"/>
          </p:cNvSpPr>
          <p:nvPr>
            <p:ph type="ftr" sz="quarter" idx="11"/>
          </p:nvPr>
        </p:nvSpPr>
        <p:spPr/>
        <p:txBody>
          <a:bodyPr/>
          <a:lstStyle/>
          <a:p>
            <a:r>
              <a:rPr lang="en-US"/>
              <a:t>State of Connecticut - Department of Housing - Small Cities CDBG</a:t>
            </a:r>
          </a:p>
        </p:txBody>
      </p:sp>
      <p:sp>
        <p:nvSpPr>
          <p:cNvPr id="6" name="Slide Number Placeholder 5"/>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40074024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40000" y="1825625"/>
            <a:ext cx="3768912"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39880" y="1825625"/>
            <a:ext cx="377547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CCDF177-684B-4E07-9F13-E5C10E3BC528}" type="datetime2">
              <a:rPr lang="en-US" smtClean="0"/>
              <a:t>Monday, March 29, 2021</a:t>
            </a:fld>
            <a:endParaRPr lang="en-US"/>
          </a:p>
        </p:txBody>
      </p:sp>
      <p:sp>
        <p:nvSpPr>
          <p:cNvPr id="6" name="Footer Placeholder 5"/>
          <p:cNvSpPr>
            <a:spLocks noGrp="1"/>
          </p:cNvSpPr>
          <p:nvPr>
            <p:ph type="ftr" sz="quarter" idx="11"/>
          </p:nvPr>
        </p:nvSpPr>
        <p:spPr/>
        <p:txBody>
          <a:bodyPr/>
          <a:lstStyle/>
          <a:p>
            <a:r>
              <a:rPr lang="en-US"/>
              <a:t>State of Connecticut - Department of Housing - Small Cities CDBG</a:t>
            </a:r>
          </a:p>
        </p:txBody>
      </p:sp>
      <p:sp>
        <p:nvSpPr>
          <p:cNvPr id="7" name="Slide Number Placeholder 6"/>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375939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40000" y="1681163"/>
            <a:ext cx="3768912" cy="823912"/>
          </a:xfrm>
        </p:spPr>
        <p:txBody>
          <a:bodyPr anchor="b">
            <a:normAutofit/>
          </a:bodyPr>
          <a:lstStyle>
            <a:lvl1pPr marL="0" indent="0">
              <a:buNone/>
              <a:defRPr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40000" y="2505075"/>
            <a:ext cx="376891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39880" y="1681163"/>
            <a:ext cx="3776661" cy="823912"/>
          </a:xfrm>
        </p:spPr>
        <p:txBody>
          <a:bodyPr vert="horz" lIns="91440" tIns="45720" rIns="91440" bIns="45720" rtlCol="0" anchor="b">
            <a:normAutofit/>
          </a:bodyPr>
          <a:lstStyle>
            <a:lvl1pPr>
              <a:buNone/>
              <a:defRPr lang="en-US"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4739880" y="2505075"/>
            <a:ext cx="377666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3D233F-756E-4E64-B81D-BE20573412C6}" type="datetime2">
              <a:rPr lang="en-US" smtClean="0"/>
              <a:t>Monday, March 29, 2021</a:t>
            </a:fld>
            <a:endParaRPr lang="en-US"/>
          </a:p>
        </p:txBody>
      </p:sp>
      <p:sp>
        <p:nvSpPr>
          <p:cNvPr id="8" name="Footer Placeholder 7"/>
          <p:cNvSpPr>
            <a:spLocks noGrp="1"/>
          </p:cNvSpPr>
          <p:nvPr>
            <p:ph type="ftr" sz="quarter" idx="11"/>
          </p:nvPr>
        </p:nvSpPr>
        <p:spPr/>
        <p:txBody>
          <a:bodyPr/>
          <a:lstStyle/>
          <a:p>
            <a:r>
              <a:rPr lang="en-US"/>
              <a:t>State of Connecticut - Department of Housing - Small Cities CDBG</a:t>
            </a:r>
          </a:p>
        </p:txBody>
      </p:sp>
      <p:sp>
        <p:nvSpPr>
          <p:cNvPr id="9" name="Slide Number Placeholder 8"/>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34641477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BC5EDE1-39DC-4ACB-A20B-D85AE228A877}" type="datetime2">
              <a:rPr lang="en-US" smtClean="0"/>
              <a:t>Monday, March 29, 2021</a:t>
            </a:fld>
            <a:endParaRPr lang="en-US"/>
          </a:p>
        </p:txBody>
      </p:sp>
      <p:sp>
        <p:nvSpPr>
          <p:cNvPr id="4" name="Footer Placeholder 3"/>
          <p:cNvSpPr>
            <a:spLocks noGrp="1"/>
          </p:cNvSpPr>
          <p:nvPr>
            <p:ph type="ftr" sz="quarter" idx="11"/>
          </p:nvPr>
        </p:nvSpPr>
        <p:spPr/>
        <p:txBody>
          <a:bodyPr/>
          <a:lstStyle/>
          <a:p>
            <a:r>
              <a:rPr lang="en-US"/>
              <a:t>State of Connecticut - Department of Housing - Small Cities CDBG</a:t>
            </a:r>
          </a:p>
        </p:txBody>
      </p:sp>
      <p:sp>
        <p:nvSpPr>
          <p:cNvPr id="5" name="Slide Number Placeholder 4"/>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21882596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0D6A00-8CCB-4B9F-9030-695F6EA3DB2A}" type="datetime2">
              <a:rPr lang="en-US" smtClean="0"/>
              <a:t>Monday, March 29, 2021</a:t>
            </a:fld>
            <a:endParaRPr lang="en-US"/>
          </a:p>
        </p:txBody>
      </p:sp>
      <p:sp>
        <p:nvSpPr>
          <p:cNvPr id="3" name="Footer Placeholder 2"/>
          <p:cNvSpPr>
            <a:spLocks noGrp="1"/>
          </p:cNvSpPr>
          <p:nvPr>
            <p:ph type="ftr" sz="quarter" idx="11"/>
          </p:nvPr>
        </p:nvSpPr>
        <p:spPr/>
        <p:txBody>
          <a:bodyPr/>
          <a:lstStyle/>
          <a:p>
            <a:r>
              <a:rPr lang="en-US"/>
              <a:t>State of Connecticut - Department of Housing - Small Cities CDBG</a:t>
            </a:r>
          </a:p>
        </p:txBody>
      </p:sp>
      <p:sp>
        <p:nvSpPr>
          <p:cNvPr id="4" name="Slide Number Placeholder 3"/>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964836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0000" y="2057400"/>
            <a:ext cx="2739019" cy="3811588"/>
          </a:xfrm>
        </p:spPr>
        <p:txBody>
          <a:bodyPr>
            <a:normAutofit/>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D5605D9A-043E-4DAE-B1D2-3DE584CC7B92}" type="datetime2">
              <a:rPr lang="en-US" smtClean="0"/>
              <a:t>Monday, March 29, 2021</a:t>
            </a:fld>
            <a:endParaRPr lang="en-US"/>
          </a:p>
        </p:txBody>
      </p:sp>
      <p:sp>
        <p:nvSpPr>
          <p:cNvPr id="6" name="Footer Placeholder 5"/>
          <p:cNvSpPr>
            <a:spLocks noGrp="1"/>
          </p:cNvSpPr>
          <p:nvPr>
            <p:ph type="ftr" sz="quarter" idx="11"/>
          </p:nvPr>
        </p:nvSpPr>
        <p:spPr/>
        <p:txBody>
          <a:bodyPr/>
          <a:lstStyle/>
          <a:p>
            <a:r>
              <a:rPr lang="en-US"/>
              <a:t>State of Connecticut - Department of Housing - Small Cities CDBG</a:t>
            </a:r>
          </a:p>
        </p:txBody>
      </p:sp>
      <p:sp>
        <p:nvSpPr>
          <p:cNvPr id="7" name="Slide Number Placeholder 6"/>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22209551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40000" y="2057400"/>
            <a:ext cx="2739019" cy="3811588"/>
          </a:xfrm>
        </p:spPr>
        <p:txBody>
          <a:bodyPr>
            <a:normAutofit/>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D34330BF-4304-4252-ABD0-8C2F6CE024E4}" type="datetime2">
              <a:rPr lang="en-US" smtClean="0"/>
              <a:t>Monday, March 29, 2021</a:t>
            </a:fld>
            <a:endParaRPr lang="en-US"/>
          </a:p>
        </p:txBody>
      </p:sp>
      <p:sp>
        <p:nvSpPr>
          <p:cNvPr id="6" name="Footer Placeholder 5"/>
          <p:cNvSpPr>
            <a:spLocks noGrp="1"/>
          </p:cNvSpPr>
          <p:nvPr>
            <p:ph type="ftr" sz="quarter" idx="11"/>
          </p:nvPr>
        </p:nvSpPr>
        <p:spPr/>
        <p:txBody>
          <a:bodyPr/>
          <a:lstStyle/>
          <a:p>
            <a:r>
              <a:rPr lang="en-US"/>
              <a:t>State of Connecticut - Department of Housing - Small Cities CDBG</a:t>
            </a:r>
          </a:p>
        </p:txBody>
      </p:sp>
      <p:sp>
        <p:nvSpPr>
          <p:cNvPr id="7" name="Slide Number Placeholder 6"/>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34643927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00B0F0"/>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40000" y="1825625"/>
            <a:ext cx="767535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B21399F9-57DB-4AA4-BEC4-B9FADCB5E434}" type="datetime2">
              <a:rPr lang="en-US" smtClean="0"/>
              <a:t>Monday, March 29, 2021</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r>
              <a:rPr lang="en-US"/>
              <a:t>State of Connecticut - Department of Housing - Small Cities CDBG</a:t>
            </a: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3489B89A-7CA7-48A1-A15F-076DC2382239}" type="slidenum">
              <a:rPr lang="en-US" smtClean="0"/>
              <a:t>‹#›</a:t>
            </a:fld>
            <a:endParaRPr lang="en-US"/>
          </a:p>
        </p:txBody>
      </p:sp>
    </p:spTree>
    <p:extLst>
      <p:ext uri="{BB962C8B-B14F-4D97-AF65-F5344CB8AC3E}">
        <p14:creationId xmlns:p14="http://schemas.microsoft.com/office/powerpoint/2010/main" val="3329555482"/>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Lst>
  <p:hf hdr="0"/>
  <p:txStyles>
    <p:titleStyle>
      <a:lvl1pPr algn="l" defTabSz="685800" rtl="0" eaLnBrk="1" latinLnBrk="0" hangingPunct="1">
        <a:lnSpc>
          <a:spcPct val="90000"/>
        </a:lnSpc>
        <a:spcBef>
          <a:spcPct val="0"/>
        </a:spcBef>
        <a:buNone/>
        <a:defRPr sz="4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hyperlink" Target="https://www.peoplematters.in/article/culture/here-are-micro-behaviors-you-need-to-practice-in-a-multicultural-organ-17799"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14.xml"/><Relationship Id="rId5" Type="http://schemas.openxmlformats.org/officeDocument/2006/relationships/image" Target="../media/image22.jpeg"/><Relationship Id="rId4" Type="http://schemas.openxmlformats.org/officeDocument/2006/relationships/image" Target="../media/image21.jpe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24.jpeg"/><Relationship Id="rId4" Type="http://schemas.openxmlformats.org/officeDocument/2006/relationships/image" Target="../media/image23.jpeg"/></Relationships>
</file>

<file path=ppt/slides/_rels/slide17.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5.jpeg"/><Relationship Id="rId7"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15.xml"/><Relationship Id="rId6" Type="http://schemas.openxmlformats.org/officeDocument/2006/relationships/image" Target="../media/image27.png"/><Relationship Id="rId5" Type="http://schemas.openxmlformats.org/officeDocument/2006/relationships/image" Target="../media/image5.png"/><Relationship Id="rId4" Type="http://schemas.openxmlformats.org/officeDocument/2006/relationships/image" Target="../media/image26.jpe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15.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37.png"/><Relationship Id="rId2" Type="http://schemas.openxmlformats.org/officeDocument/2006/relationships/notesSlide" Target="../notesSlides/notesSlide18.xml"/><Relationship Id="rId1" Type="http://schemas.openxmlformats.org/officeDocument/2006/relationships/slideLayout" Target="../slideLayouts/slideLayout15.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jpe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15.xml"/><Relationship Id="rId6" Type="http://schemas.openxmlformats.org/officeDocument/2006/relationships/image" Target="../media/image40.png"/><Relationship Id="rId5" Type="http://schemas.openxmlformats.org/officeDocument/2006/relationships/image" Target="../media/image39.jpeg"/><Relationship Id="rId4" Type="http://schemas.openxmlformats.org/officeDocument/2006/relationships/image" Target="../media/image38.jpeg"/></Relationships>
</file>

<file path=ppt/slides/_rels/slide2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15.xml"/><Relationship Id="rId4" Type="http://schemas.openxmlformats.org/officeDocument/2006/relationships/image" Target="../media/image43.jpeg"/></Relationships>
</file>

<file path=ppt/slides/_rels/slide2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15.xml"/><Relationship Id="rId4" Type="http://schemas.openxmlformats.org/officeDocument/2006/relationships/image" Target="../media/image46.png"/></Relationships>
</file>

<file path=ppt/slides/_rels/slide2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0.xml"/><Relationship Id="rId1" Type="http://schemas.openxmlformats.org/officeDocument/2006/relationships/slideLayout" Target="../slideLayouts/slideLayout15.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51.emf"/></Relationships>
</file>

<file path=ppt/slides/_rels/slide2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5.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8.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23.xml"/><Relationship Id="rId1" Type="http://schemas.openxmlformats.org/officeDocument/2006/relationships/slideLayout" Target="../slideLayouts/slideLayout18.xml"/><Relationship Id="rId4" Type="http://schemas.openxmlformats.org/officeDocument/2006/relationships/image" Target="../media/image3.jpeg"/></Relationships>
</file>

<file path=ppt/slides/_rels/slide29.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24.xml"/><Relationship Id="rId1" Type="http://schemas.openxmlformats.org/officeDocument/2006/relationships/slideLayout" Target="../slideLayouts/slideLayout9.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portal.ct.gov/DOH/DOH/Programs/Small-Cities-Program"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55.png"/></Relationships>
</file>

<file path=ppt/slides/_rels/slide34.xml.rels><?xml version="1.0" encoding="UTF-8" standalone="yes"?>
<Relationships xmlns="http://schemas.openxmlformats.org/package/2006/relationships"><Relationship Id="rId3" Type="http://schemas.openxmlformats.org/officeDocument/2006/relationships/image" Target="../media/image57.svg"/><Relationship Id="rId2" Type="http://schemas.openxmlformats.org/officeDocument/2006/relationships/image" Target="../media/image56.png"/><Relationship Id="rId1" Type="http://schemas.openxmlformats.org/officeDocument/2006/relationships/slideLayout" Target="../slideLayouts/slideLayout18.xml"/><Relationship Id="rId5" Type="http://schemas.openxmlformats.org/officeDocument/2006/relationships/image" Target="../media/image59.PNG"/><Relationship Id="rId4" Type="http://schemas.openxmlformats.org/officeDocument/2006/relationships/image" Target="../media/image58.tiff"/></Relationships>
</file>

<file path=ppt/slides/_rels/slide3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jpeg"/><Relationship Id="rId7" Type="http://schemas.openxmlformats.org/officeDocument/2006/relationships/diagramColors" Target="../diagrams/colors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800" y="762000"/>
            <a:ext cx="6901132" cy="4572000"/>
          </a:xfrm>
          <a:prstGeom prst="rect">
            <a:avLst/>
          </a:prstGeom>
          <a:ln>
            <a:solidFill>
              <a:srgbClr val="0070C0"/>
            </a:solidFill>
          </a:ln>
          <a:effectLst>
            <a:glow rad="63500">
              <a:schemeClr val="accent1">
                <a:satMod val="175000"/>
                <a:alpha val="40000"/>
              </a:schemeClr>
            </a:glow>
            <a:outerShdw blurRad="50800" dist="38100" dir="2700000" algn="tl" rotWithShape="0">
              <a:prstClr val="black">
                <a:alpha val="40000"/>
              </a:prstClr>
            </a:outerShdw>
            <a:reflection blurRad="6350" stA="50000" endA="300" endPos="55000" dir="5400000" sy="-100000" algn="bl" rotWithShape="0"/>
            <a:softEdge rad="63500"/>
          </a:effectLst>
          <a:scene3d>
            <a:camera prst="isometricOffAxis1Right"/>
            <a:lightRig rig="threePt" dir="t"/>
          </a:scene3d>
        </p:spPr>
      </p:pic>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br>
              <a:rPr lang="en-US" b="1" dirty="0">
                <a:solidFill>
                  <a:schemeClr val="tx1"/>
                </a:solidFill>
                <a:latin typeface="Calibri" panose="020F0502020204030204" pitchFamily="34" charset="0"/>
              </a:rPr>
            </a:br>
            <a:r>
              <a:rPr lang="en-US" b="1" dirty="0">
                <a:solidFill>
                  <a:schemeClr val="tx1"/>
                </a:solidFill>
                <a:latin typeface="Calibri" panose="020F0502020204030204" pitchFamily="34" charset="0"/>
              </a:rPr>
              <a:t>…Next National Objective   </a:t>
            </a:r>
          </a:p>
        </p:txBody>
      </p:sp>
      <p:sp>
        <p:nvSpPr>
          <p:cNvPr id="8" name="Content Placeholder 7"/>
          <p:cNvSpPr>
            <a:spLocks noGrp="1"/>
          </p:cNvSpPr>
          <p:nvPr>
            <p:ph idx="1"/>
          </p:nvPr>
        </p:nvSpPr>
        <p:spPr>
          <a:xfrm>
            <a:off x="762000" y="1905000"/>
            <a:ext cx="7753350" cy="4271963"/>
          </a:xfrm>
        </p:spPr>
        <p:txBody>
          <a:bodyPr>
            <a:noAutofit/>
          </a:bodyPr>
          <a:lstStyle/>
          <a:p>
            <a:pPr marL="398463" lvl="0" indent="-398463">
              <a:lnSpc>
                <a:spcPct val="100000"/>
              </a:lnSpc>
              <a:spcBef>
                <a:spcPts val="0"/>
              </a:spcBef>
            </a:pPr>
            <a:r>
              <a:rPr lang="en-US" sz="3200" dirty="0">
                <a:solidFill>
                  <a:schemeClr val="tx1"/>
                </a:solidFill>
                <a:latin typeface="Calibri" panose="020F0502020204030204" pitchFamily="34" charset="0"/>
              </a:rPr>
              <a:t>Select/check the appropriate box</a:t>
            </a:r>
          </a:p>
          <a:p>
            <a:pPr marL="398463" lvl="0" indent="-398463">
              <a:lnSpc>
                <a:spcPct val="100000"/>
              </a:lnSpc>
              <a:spcBef>
                <a:spcPts val="0"/>
              </a:spcBef>
            </a:pPr>
            <a:endParaRPr lang="en-US" sz="3200" dirty="0">
              <a:solidFill>
                <a:schemeClr val="tx1"/>
              </a:solidFill>
              <a:latin typeface="Calibri" panose="020F0502020204030204" pitchFamily="34" charset="0"/>
            </a:endParaRPr>
          </a:p>
          <a:p>
            <a:pPr marL="398463" lvl="0" indent="-398463">
              <a:lnSpc>
                <a:spcPct val="100000"/>
              </a:lnSpc>
              <a:spcBef>
                <a:spcPts val="0"/>
              </a:spcBef>
            </a:pPr>
            <a:r>
              <a:rPr lang="en-US" sz="3200" dirty="0">
                <a:solidFill>
                  <a:schemeClr val="tx1"/>
                </a:solidFill>
                <a:latin typeface="Calibri" panose="020F0502020204030204" pitchFamily="34" charset="0"/>
              </a:rPr>
              <a:t>Benefit Low/Mod </a:t>
            </a:r>
          </a:p>
          <a:p>
            <a:pPr marL="0" lvl="0" indent="0">
              <a:lnSpc>
                <a:spcPct val="100000"/>
              </a:lnSpc>
              <a:spcBef>
                <a:spcPts val="0"/>
              </a:spcBef>
              <a:buNone/>
            </a:pPr>
            <a:r>
              <a:rPr lang="en-US" sz="3200" dirty="0">
                <a:solidFill>
                  <a:schemeClr val="tx1"/>
                </a:solidFill>
                <a:latin typeface="Calibri" panose="020F0502020204030204" pitchFamily="34" charset="0"/>
              </a:rPr>
              <a:t>(Limited Clientele, Area Benefit, Housing)</a:t>
            </a:r>
          </a:p>
          <a:p>
            <a:pPr marL="0" lvl="0" indent="0">
              <a:lnSpc>
                <a:spcPct val="100000"/>
              </a:lnSpc>
              <a:spcBef>
                <a:spcPts val="0"/>
              </a:spcBef>
              <a:buNone/>
            </a:pPr>
            <a:endParaRPr lang="en-US" sz="3200" dirty="0">
              <a:solidFill>
                <a:schemeClr val="tx1"/>
              </a:solidFill>
              <a:latin typeface="Calibri" panose="020F0502020204030204" pitchFamily="34" charset="0"/>
            </a:endParaRPr>
          </a:p>
          <a:p>
            <a:pPr>
              <a:lnSpc>
                <a:spcPct val="100000"/>
              </a:lnSpc>
              <a:spcBef>
                <a:spcPts val="0"/>
              </a:spcBef>
            </a:pPr>
            <a:r>
              <a:rPr lang="en-US" sz="3200" dirty="0">
                <a:solidFill>
                  <a:schemeClr val="tx1"/>
                </a:solidFill>
                <a:latin typeface="Calibri" panose="020F0502020204030204" pitchFamily="34" charset="0"/>
              </a:rPr>
              <a:t>Include census tract numbers if applicable </a:t>
            </a:r>
          </a:p>
        </p:txBody>
      </p:sp>
      <p:sp>
        <p:nvSpPr>
          <p:cNvPr id="2" name="Date Placeholder 1"/>
          <p:cNvSpPr>
            <a:spLocks noGrp="1"/>
          </p:cNvSpPr>
          <p:nvPr>
            <p:ph type="dt" sz="half" idx="10"/>
          </p:nvPr>
        </p:nvSpPr>
        <p:spPr/>
        <p:txBody>
          <a:bodyPr/>
          <a:lstStyle/>
          <a:p>
            <a:fld id="{995AF868-1EC6-4892-B20A-D5B66C99625C}" type="datetime2">
              <a:rPr lang="en-US" smtClean="0"/>
              <a:t>Monday, March 29, 2021</a:t>
            </a:fld>
            <a:endParaRPr lang="en-US"/>
          </a:p>
        </p:txBody>
      </p:sp>
      <p:sp>
        <p:nvSpPr>
          <p:cNvPr id="3" name="Footer Placeholder 2"/>
          <p:cNvSpPr>
            <a:spLocks noGrp="1"/>
          </p:cNvSpPr>
          <p:nvPr>
            <p:ph type="ftr" sz="quarter" idx="11"/>
          </p:nvPr>
        </p:nvSpPr>
        <p:spPr/>
        <p:txBody>
          <a:bodyPr/>
          <a:lstStyle/>
          <a:p>
            <a:r>
              <a:rPr lang="en-US"/>
              <a:t>State of Connecticut - Department of Housing - Small Cities CDBG</a:t>
            </a:r>
          </a:p>
        </p:txBody>
      </p:sp>
      <p:sp>
        <p:nvSpPr>
          <p:cNvPr id="4" name="Slide Number Placeholder 3"/>
          <p:cNvSpPr>
            <a:spLocks noGrp="1"/>
          </p:cNvSpPr>
          <p:nvPr>
            <p:ph type="sldNum" sz="quarter" idx="12"/>
          </p:nvPr>
        </p:nvSpPr>
        <p:spPr/>
        <p:txBody>
          <a:bodyPr/>
          <a:lstStyle/>
          <a:p>
            <a:fld id="{3489B89A-7CA7-48A1-A15F-076DC2382239}" type="slidenum">
              <a:rPr lang="en-US" smtClean="0"/>
              <a:t>10</a:t>
            </a:fld>
            <a:endParaRPr lang="en-US"/>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63773" y="0"/>
            <a:ext cx="1380227" cy="914400"/>
          </a:xfrm>
          <a:prstGeom prst="rect">
            <a:avLst/>
          </a:prstGeom>
          <a:effectLst>
            <a:softEdge rad="12700"/>
          </a:effectLst>
        </p:spPr>
      </p:pic>
      <p:sp>
        <p:nvSpPr>
          <p:cNvPr id="5" name="Rectangle 1">
            <a:extLst>
              <a:ext uri="{FF2B5EF4-FFF2-40B4-BE49-F238E27FC236}">
                <a16:creationId xmlns:a16="http://schemas.microsoft.com/office/drawing/2014/main" id="{0A0AF45B-0FBE-E544-9977-CAD5CF872A95}"/>
              </a:ext>
            </a:extLst>
          </p:cNvPr>
          <p:cNvSpPr>
            <a:spLocks noChangeArrowheads="1"/>
          </p:cNvSpPr>
          <p:nvPr/>
        </p:nvSpPr>
        <p:spPr bwMode="auto">
          <a:xfrm>
            <a:off x="0" y="-186898"/>
            <a:ext cx="991168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71450" algn="l"/>
              </a:tabLst>
              <a:defRPr>
                <a:solidFill>
                  <a:schemeClr val="tx1"/>
                </a:solidFill>
                <a:latin typeface="Arial" panose="020B0604020202020204" pitchFamily="34" charset="0"/>
              </a:defRPr>
            </a:lvl1pPr>
            <a:lvl2pPr eaLnBrk="0" fontAlgn="base" hangingPunct="0">
              <a:spcBef>
                <a:spcPct val="0"/>
              </a:spcBef>
              <a:spcAft>
                <a:spcPct val="0"/>
              </a:spcAft>
              <a:tabLst>
                <a:tab pos="171450" algn="l"/>
              </a:tabLst>
              <a:defRPr>
                <a:solidFill>
                  <a:schemeClr val="tx1"/>
                </a:solidFill>
                <a:latin typeface="Arial" panose="020B0604020202020204" pitchFamily="34" charset="0"/>
              </a:defRPr>
            </a:lvl2pPr>
            <a:lvl3pPr eaLnBrk="0" fontAlgn="base" hangingPunct="0">
              <a:spcBef>
                <a:spcPct val="0"/>
              </a:spcBef>
              <a:spcAft>
                <a:spcPct val="0"/>
              </a:spcAft>
              <a:tabLst>
                <a:tab pos="171450" algn="l"/>
              </a:tabLst>
              <a:defRPr>
                <a:solidFill>
                  <a:schemeClr val="tx1"/>
                </a:solidFill>
                <a:latin typeface="Arial" panose="020B0604020202020204" pitchFamily="34" charset="0"/>
              </a:defRPr>
            </a:lvl3pPr>
            <a:lvl4pPr eaLnBrk="0" fontAlgn="base" hangingPunct="0">
              <a:spcBef>
                <a:spcPct val="0"/>
              </a:spcBef>
              <a:spcAft>
                <a:spcPct val="0"/>
              </a:spcAft>
              <a:tabLst>
                <a:tab pos="171450" algn="l"/>
              </a:tabLst>
              <a:defRPr>
                <a:solidFill>
                  <a:schemeClr val="tx1"/>
                </a:solidFill>
                <a:latin typeface="Arial" panose="020B0604020202020204" pitchFamily="34" charset="0"/>
              </a:defRPr>
            </a:lvl4pPr>
            <a:lvl5pPr eaLnBrk="0" fontAlgn="base" hangingPunct="0">
              <a:spcBef>
                <a:spcPct val="0"/>
              </a:spcBef>
              <a:spcAft>
                <a:spcPct val="0"/>
              </a:spcAft>
              <a:tabLst>
                <a:tab pos="171450" algn="l"/>
              </a:tabLst>
              <a:defRPr>
                <a:solidFill>
                  <a:schemeClr val="tx1"/>
                </a:solidFill>
                <a:latin typeface="Arial" panose="020B0604020202020204" pitchFamily="34" charset="0"/>
              </a:defRPr>
            </a:lvl5pPr>
            <a:lvl6pPr eaLnBrk="0" fontAlgn="base" hangingPunct="0">
              <a:spcBef>
                <a:spcPct val="0"/>
              </a:spcBef>
              <a:spcAft>
                <a:spcPct val="0"/>
              </a:spcAft>
              <a:tabLst>
                <a:tab pos="171450" algn="l"/>
              </a:tabLst>
              <a:defRPr>
                <a:solidFill>
                  <a:schemeClr val="tx1"/>
                </a:solidFill>
                <a:latin typeface="Arial" panose="020B0604020202020204" pitchFamily="34" charset="0"/>
              </a:defRPr>
            </a:lvl6pPr>
            <a:lvl7pPr eaLnBrk="0" fontAlgn="base" hangingPunct="0">
              <a:spcBef>
                <a:spcPct val="0"/>
              </a:spcBef>
              <a:spcAft>
                <a:spcPct val="0"/>
              </a:spcAft>
              <a:tabLst>
                <a:tab pos="171450" algn="l"/>
              </a:tabLst>
              <a:defRPr>
                <a:solidFill>
                  <a:schemeClr val="tx1"/>
                </a:solidFill>
                <a:latin typeface="Arial" panose="020B0604020202020204" pitchFamily="34" charset="0"/>
              </a:defRPr>
            </a:lvl7pPr>
            <a:lvl8pPr eaLnBrk="0" fontAlgn="base" hangingPunct="0">
              <a:spcBef>
                <a:spcPct val="0"/>
              </a:spcBef>
              <a:spcAft>
                <a:spcPct val="0"/>
              </a:spcAft>
              <a:tabLst>
                <a:tab pos="171450" algn="l"/>
              </a:tabLst>
              <a:defRPr>
                <a:solidFill>
                  <a:schemeClr val="tx1"/>
                </a:solidFill>
                <a:latin typeface="Arial" panose="020B0604020202020204" pitchFamily="34" charset="0"/>
              </a:defRPr>
            </a:lvl8pPr>
            <a:lvl9pPr eaLnBrk="0" fontAlgn="base" hangingPunct="0">
              <a:spcBef>
                <a:spcPct val="0"/>
              </a:spcBef>
              <a:spcAft>
                <a:spcPct val="0"/>
              </a:spcAft>
              <a:tabLst>
                <a:tab pos="17145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71450" algn="l"/>
              </a:tabLst>
            </a:pP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71450" algn="l"/>
              </a:tabLst>
            </a:pPr>
            <a:r>
              <a:rPr kumimoji="0" lang="en-US" altLang="en-US" sz="11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Jobs			 Housing</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71450" algn="l"/>
              </a:tabLst>
            </a:pPr>
            <a:r>
              <a:rPr kumimoji="0" lang="en-US" altLang="en-US" sz="11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n-US" altLang="en-US" sz="1100" b="0" i="0" u="none" strike="noStrike" cap="none" normalizeH="0" baseline="0" dirty="0">
                <a:ln>
                  <a:noFill/>
                </a:ln>
                <a:solidFill>
                  <a:srgbClr val="A6A6A6"/>
                </a:solidFill>
                <a:effectLst/>
                <a:latin typeface="Calibri" panose="020F0502020204030204" pitchFamily="34" charset="0"/>
                <a:ea typeface="Times New Roman" panose="02020603050405020304" pitchFamily="18" charset="0"/>
                <a:cs typeface="Times New Roman" panose="02020603050405020304" pitchFamily="18" charset="0"/>
              </a:rPr>
              <a:t>Urgent Need</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71450" algn="l"/>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 name="Rectangle 2">
            <a:extLst>
              <a:ext uri="{FF2B5EF4-FFF2-40B4-BE49-F238E27FC236}">
                <a16:creationId xmlns:a16="http://schemas.microsoft.com/office/drawing/2014/main" id="{90E7217C-6C30-FD44-B6B0-7A6AB2FDEE19}"/>
              </a:ext>
            </a:extLst>
          </p:cNvPr>
          <p:cNvSpPr>
            <a:spLocks noChangeArrowheads="1"/>
          </p:cNvSpPr>
          <p:nvPr/>
        </p:nvSpPr>
        <p:spPr bwMode="auto">
          <a:xfrm>
            <a:off x="152400" y="50140"/>
            <a:ext cx="7414209" cy="661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71450" algn="l"/>
              </a:tabLst>
              <a:defRPr>
                <a:solidFill>
                  <a:schemeClr val="tx1"/>
                </a:solidFill>
                <a:latin typeface="Arial" panose="020B0604020202020204" pitchFamily="34" charset="0"/>
              </a:defRPr>
            </a:lvl1pPr>
            <a:lvl2pPr eaLnBrk="0" fontAlgn="base" hangingPunct="0">
              <a:spcBef>
                <a:spcPct val="0"/>
              </a:spcBef>
              <a:spcAft>
                <a:spcPct val="0"/>
              </a:spcAft>
              <a:tabLst>
                <a:tab pos="171450" algn="l"/>
              </a:tabLst>
              <a:defRPr>
                <a:solidFill>
                  <a:schemeClr val="tx1"/>
                </a:solidFill>
                <a:latin typeface="Arial" panose="020B0604020202020204" pitchFamily="34" charset="0"/>
              </a:defRPr>
            </a:lvl2pPr>
            <a:lvl3pPr eaLnBrk="0" fontAlgn="base" hangingPunct="0">
              <a:spcBef>
                <a:spcPct val="0"/>
              </a:spcBef>
              <a:spcAft>
                <a:spcPct val="0"/>
              </a:spcAft>
              <a:tabLst>
                <a:tab pos="171450" algn="l"/>
              </a:tabLst>
              <a:defRPr>
                <a:solidFill>
                  <a:schemeClr val="tx1"/>
                </a:solidFill>
                <a:latin typeface="Arial" panose="020B0604020202020204" pitchFamily="34" charset="0"/>
              </a:defRPr>
            </a:lvl3pPr>
            <a:lvl4pPr eaLnBrk="0" fontAlgn="base" hangingPunct="0">
              <a:spcBef>
                <a:spcPct val="0"/>
              </a:spcBef>
              <a:spcAft>
                <a:spcPct val="0"/>
              </a:spcAft>
              <a:tabLst>
                <a:tab pos="171450" algn="l"/>
              </a:tabLst>
              <a:defRPr>
                <a:solidFill>
                  <a:schemeClr val="tx1"/>
                </a:solidFill>
                <a:latin typeface="Arial" panose="020B0604020202020204" pitchFamily="34" charset="0"/>
              </a:defRPr>
            </a:lvl4pPr>
            <a:lvl5pPr eaLnBrk="0" fontAlgn="base" hangingPunct="0">
              <a:spcBef>
                <a:spcPct val="0"/>
              </a:spcBef>
              <a:spcAft>
                <a:spcPct val="0"/>
              </a:spcAft>
              <a:tabLst>
                <a:tab pos="171450" algn="l"/>
              </a:tabLst>
              <a:defRPr>
                <a:solidFill>
                  <a:schemeClr val="tx1"/>
                </a:solidFill>
                <a:latin typeface="Arial" panose="020B0604020202020204" pitchFamily="34" charset="0"/>
              </a:defRPr>
            </a:lvl5pPr>
            <a:lvl6pPr eaLnBrk="0" fontAlgn="base" hangingPunct="0">
              <a:spcBef>
                <a:spcPct val="0"/>
              </a:spcBef>
              <a:spcAft>
                <a:spcPct val="0"/>
              </a:spcAft>
              <a:tabLst>
                <a:tab pos="171450" algn="l"/>
              </a:tabLst>
              <a:defRPr>
                <a:solidFill>
                  <a:schemeClr val="tx1"/>
                </a:solidFill>
                <a:latin typeface="Arial" panose="020B0604020202020204" pitchFamily="34" charset="0"/>
              </a:defRPr>
            </a:lvl6pPr>
            <a:lvl7pPr eaLnBrk="0" fontAlgn="base" hangingPunct="0">
              <a:spcBef>
                <a:spcPct val="0"/>
              </a:spcBef>
              <a:spcAft>
                <a:spcPct val="0"/>
              </a:spcAft>
              <a:tabLst>
                <a:tab pos="171450" algn="l"/>
              </a:tabLst>
              <a:defRPr>
                <a:solidFill>
                  <a:schemeClr val="tx1"/>
                </a:solidFill>
                <a:latin typeface="Arial" panose="020B0604020202020204" pitchFamily="34" charset="0"/>
              </a:defRPr>
            </a:lvl7pPr>
            <a:lvl8pPr eaLnBrk="0" fontAlgn="base" hangingPunct="0">
              <a:spcBef>
                <a:spcPct val="0"/>
              </a:spcBef>
              <a:spcAft>
                <a:spcPct val="0"/>
              </a:spcAft>
              <a:tabLst>
                <a:tab pos="171450" algn="l"/>
              </a:tabLst>
              <a:defRPr>
                <a:solidFill>
                  <a:schemeClr val="tx1"/>
                </a:solidFill>
                <a:latin typeface="Arial" panose="020B0604020202020204" pitchFamily="34" charset="0"/>
              </a:defRPr>
            </a:lvl8pPr>
            <a:lvl9pPr eaLnBrk="0" fontAlgn="base" hangingPunct="0">
              <a:spcBef>
                <a:spcPct val="0"/>
              </a:spcBef>
              <a:spcAft>
                <a:spcPct val="0"/>
              </a:spcAft>
              <a:tabLst>
                <a:tab pos="17145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71450" algn="l"/>
              </a:tabLst>
            </a:pP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71450" algn="l"/>
              </a:tabLst>
            </a:pPr>
            <a:r>
              <a:rPr kumimoji="0" lang="en-US" altLang="en-US" sz="11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en-US" altLang="en-US" sz="1100" b="0" i="0" u="none" strike="noStrike" cap="none" normalizeH="0" baseline="0" dirty="0">
                <a:ln>
                  <a:noFill/>
                </a:ln>
                <a:solidFill>
                  <a:srgbClr val="A6A6A6"/>
                </a:solidFill>
                <a:effectLst/>
                <a:latin typeface="Calibri" panose="020F0502020204030204" pitchFamily="34" charset="0"/>
                <a:ea typeface="Times New Roman" panose="02020603050405020304" pitchFamily="18" charset="0"/>
                <a:cs typeface="Times New Roman" panose="02020603050405020304" pitchFamily="18" charset="0"/>
              </a:rPr>
              <a:t>Urgent Need</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71450" algn="l"/>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06275796"/>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6FAA901-46AF-8E48-A5D3-D72909AC292C}"/>
              </a:ext>
            </a:extLst>
          </p:cNvPr>
          <p:cNvSpPr>
            <a:spLocks noGrp="1"/>
          </p:cNvSpPr>
          <p:nvPr>
            <p:ph type="dt" sz="half" idx="10"/>
          </p:nvPr>
        </p:nvSpPr>
        <p:spPr>
          <a:xfrm>
            <a:off x="628650" y="6356350"/>
            <a:ext cx="2057400" cy="365125"/>
          </a:xfrm>
        </p:spPr>
        <p:txBody>
          <a:bodyPr vert="horz" lIns="91440" tIns="45720" rIns="91440" bIns="45720" rtlCol="0" anchor="ctr">
            <a:normAutofit/>
          </a:bodyPr>
          <a:lstStyle/>
          <a:p>
            <a:pPr defTabSz="457200">
              <a:spcAft>
                <a:spcPts val="600"/>
              </a:spcAft>
            </a:pPr>
            <a:fld id="{5D351976-C275-4969-BEAC-31CF0ED3B0AA}" type="datetime2">
              <a:rPr lang="en-US" sz="1200"/>
              <a:pPr defTabSz="457200">
                <a:spcAft>
                  <a:spcPts val="600"/>
                </a:spcAft>
              </a:pPr>
              <a:t>Monday, March 29, 2021</a:t>
            </a:fld>
            <a:endParaRPr lang="en-US" sz="1200"/>
          </a:p>
        </p:txBody>
      </p:sp>
      <p:sp>
        <p:nvSpPr>
          <p:cNvPr id="5" name="Footer Placeholder 4">
            <a:extLst>
              <a:ext uri="{FF2B5EF4-FFF2-40B4-BE49-F238E27FC236}">
                <a16:creationId xmlns:a16="http://schemas.microsoft.com/office/drawing/2014/main" id="{CACD8CDC-42F3-BD40-8032-724ACF3BBAD6}"/>
              </a:ext>
            </a:extLst>
          </p:cNvPr>
          <p:cNvSpPr>
            <a:spLocks noGrp="1"/>
          </p:cNvSpPr>
          <p:nvPr>
            <p:ph type="ftr" sz="quarter" idx="11"/>
          </p:nvPr>
        </p:nvSpPr>
        <p:spPr>
          <a:xfrm>
            <a:off x="3028950" y="6356350"/>
            <a:ext cx="3086100" cy="365125"/>
          </a:xfrm>
        </p:spPr>
        <p:txBody>
          <a:bodyPr vert="horz" lIns="91440" tIns="45720" rIns="91440" bIns="45720" rtlCol="0" anchor="ctr">
            <a:normAutofit/>
          </a:bodyPr>
          <a:lstStyle/>
          <a:p>
            <a:pPr defTabSz="457200">
              <a:lnSpc>
                <a:spcPct val="90000"/>
              </a:lnSpc>
              <a:spcAft>
                <a:spcPts val="600"/>
              </a:spcAft>
            </a:pPr>
            <a:r>
              <a:rPr lang="en-US" kern="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latin typeface="+mn-lt"/>
                <a:ea typeface="+mn-ea"/>
                <a:cs typeface="+mn-cs"/>
              </a:rPr>
              <a:t>State of Connecticut - Department of Housing - Small Cities CDBG</a:t>
            </a:r>
          </a:p>
        </p:txBody>
      </p:sp>
      <p:sp>
        <p:nvSpPr>
          <p:cNvPr id="6" name="Slide Number Placeholder 5">
            <a:extLst>
              <a:ext uri="{FF2B5EF4-FFF2-40B4-BE49-F238E27FC236}">
                <a16:creationId xmlns:a16="http://schemas.microsoft.com/office/drawing/2014/main" id="{7E0FF9C3-A4EA-414B-ADE3-07650F4E6C49}"/>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defTabSz="457200">
              <a:spcAft>
                <a:spcPts val="600"/>
              </a:spcAft>
            </a:pPr>
            <a:fld id="{3489B89A-7CA7-48A1-A15F-076DC2382239}" type="slidenum">
              <a:rPr lang="en-US" sz="1200"/>
              <a:pPr defTabSz="457200">
                <a:spcAft>
                  <a:spcPts val="600"/>
                </a:spcAft>
              </a:pPr>
              <a:t>11</a:t>
            </a:fld>
            <a:endParaRPr lang="en-US" sz="1200"/>
          </a:p>
        </p:txBody>
      </p:sp>
      <p:pic>
        <p:nvPicPr>
          <p:cNvPr id="9" name="Content Placeholder 8" descr="Table&#10;&#10;Description automatically generated">
            <a:extLst>
              <a:ext uri="{FF2B5EF4-FFF2-40B4-BE49-F238E27FC236}">
                <a16:creationId xmlns:a16="http://schemas.microsoft.com/office/drawing/2014/main" id="{79FF0546-F957-4E6F-9FAC-7BBB0EF609C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81200" y="381000"/>
            <a:ext cx="5029200" cy="5795963"/>
          </a:xfrm>
        </p:spPr>
      </p:pic>
      <p:pic>
        <p:nvPicPr>
          <p:cNvPr id="10" name="Picture 9">
            <a:extLst>
              <a:ext uri="{FF2B5EF4-FFF2-40B4-BE49-F238E27FC236}">
                <a16:creationId xmlns:a16="http://schemas.microsoft.com/office/drawing/2014/main" id="{B2189716-9F4E-4C36-8AD1-4472667F5BC2}"/>
              </a:ext>
            </a:extLst>
          </p:cNvPr>
          <p:cNvPicPr>
            <a:picLocks noChangeAspect="1"/>
          </p:cNvPicPr>
          <p:nvPr/>
        </p:nvPicPr>
        <p:blipFill>
          <a:blip r:embed="rId4"/>
          <a:stretch>
            <a:fillRect/>
          </a:stretch>
        </p:blipFill>
        <p:spPr>
          <a:xfrm>
            <a:off x="7766185" y="0"/>
            <a:ext cx="1377815" cy="914479"/>
          </a:xfrm>
          <a:prstGeom prst="rect">
            <a:avLst/>
          </a:prstGeom>
        </p:spPr>
      </p:pic>
    </p:spTree>
    <p:extLst>
      <p:ext uri="{BB962C8B-B14F-4D97-AF65-F5344CB8AC3E}">
        <p14:creationId xmlns:p14="http://schemas.microsoft.com/office/powerpoint/2010/main" val="15020202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b="1" dirty="0">
                <a:solidFill>
                  <a:schemeClr val="tx1"/>
                </a:solidFill>
                <a:latin typeface="Calibri" panose="020F0502020204030204" pitchFamily="34" charset="0"/>
              </a:rPr>
              <a:t>Complete Beneficiary info  </a:t>
            </a:r>
          </a:p>
        </p:txBody>
      </p:sp>
      <p:pic>
        <p:nvPicPr>
          <p:cNvPr id="6" name="Content Placeholder 5" descr="A group of people posing for the camera&#10;&#10;Description automatically generated">
            <a:extLst>
              <a:ext uri="{FF2B5EF4-FFF2-40B4-BE49-F238E27FC236}">
                <a16:creationId xmlns:a16="http://schemas.microsoft.com/office/drawing/2014/main" id="{44B19898-D561-E941-8DC1-A2FF654DF7C6}"/>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2057400" y="1556557"/>
            <a:ext cx="5029200" cy="2710644"/>
          </a:xfrm>
        </p:spPr>
      </p:pic>
      <p:sp>
        <p:nvSpPr>
          <p:cNvPr id="2" name="Date Placeholder 1"/>
          <p:cNvSpPr>
            <a:spLocks noGrp="1"/>
          </p:cNvSpPr>
          <p:nvPr>
            <p:ph type="dt" sz="half" idx="10"/>
          </p:nvPr>
        </p:nvSpPr>
        <p:spPr/>
        <p:txBody>
          <a:bodyPr/>
          <a:lstStyle/>
          <a:p>
            <a:fld id="{056F1021-AA51-427B-9799-92F646168792}" type="datetime2">
              <a:rPr lang="en-US" smtClean="0"/>
              <a:t>Monday, March 29, 2021</a:t>
            </a:fld>
            <a:endParaRPr lang="en-US"/>
          </a:p>
        </p:txBody>
      </p:sp>
      <p:sp>
        <p:nvSpPr>
          <p:cNvPr id="3" name="Footer Placeholder 2"/>
          <p:cNvSpPr>
            <a:spLocks noGrp="1"/>
          </p:cNvSpPr>
          <p:nvPr>
            <p:ph type="ftr" sz="quarter" idx="11"/>
          </p:nvPr>
        </p:nvSpPr>
        <p:spPr/>
        <p:txBody>
          <a:bodyPr/>
          <a:lstStyle/>
          <a:p>
            <a:r>
              <a:rPr lang="en-US"/>
              <a:t>State of Connecticut - Department of Housing - Small Cities CDBG</a:t>
            </a:r>
          </a:p>
        </p:txBody>
      </p:sp>
      <p:sp>
        <p:nvSpPr>
          <p:cNvPr id="4" name="Slide Number Placeholder 3"/>
          <p:cNvSpPr>
            <a:spLocks noGrp="1"/>
          </p:cNvSpPr>
          <p:nvPr>
            <p:ph type="sldNum" sz="quarter" idx="12"/>
          </p:nvPr>
        </p:nvSpPr>
        <p:spPr/>
        <p:txBody>
          <a:bodyPr/>
          <a:lstStyle/>
          <a:p>
            <a:fld id="{3489B89A-7CA7-48A1-A15F-076DC2382239}" type="slidenum">
              <a:rPr lang="en-US" smtClean="0"/>
              <a:t>12</a:t>
            </a:fld>
            <a:endParaRPr lang="en-US"/>
          </a:p>
        </p:txBody>
      </p:sp>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63773" y="76200"/>
            <a:ext cx="1380227" cy="914400"/>
          </a:xfrm>
          <a:prstGeom prst="rect">
            <a:avLst/>
          </a:prstGeom>
          <a:effectLst>
            <a:softEdge rad="12700"/>
          </a:effectLst>
        </p:spPr>
      </p:pic>
      <p:sp>
        <p:nvSpPr>
          <p:cNvPr id="11" name="TextBox 10">
            <a:extLst>
              <a:ext uri="{FF2B5EF4-FFF2-40B4-BE49-F238E27FC236}">
                <a16:creationId xmlns:a16="http://schemas.microsoft.com/office/drawing/2014/main" id="{B1B1E434-793B-414D-9215-E3C2FBF55477}"/>
              </a:ext>
            </a:extLst>
          </p:cNvPr>
          <p:cNvSpPr txBox="1"/>
          <p:nvPr/>
        </p:nvSpPr>
        <p:spPr>
          <a:xfrm>
            <a:off x="990600" y="4427316"/>
            <a:ext cx="7048845" cy="646331"/>
          </a:xfrm>
          <a:prstGeom prst="rect">
            <a:avLst/>
          </a:prstGeom>
          <a:noFill/>
        </p:spPr>
        <p:txBody>
          <a:bodyPr wrap="square" rtlCol="0">
            <a:spAutoFit/>
          </a:bodyPr>
          <a:lstStyle/>
          <a:p>
            <a:pPr algn="ctr"/>
            <a:r>
              <a:rPr lang="en-US" dirty="0"/>
              <a:t>#of Asians, # American/Native Indians, #Africans, #Hispanic, #Whites </a:t>
            </a:r>
          </a:p>
          <a:p>
            <a:pPr algn="ctr"/>
            <a:r>
              <a:rPr lang="en-US" dirty="0"/>
              <a:t>#Handicapped, #Elderly People, #Female-headed Households  etc.</a:t>
            </a:r>
          </a:p>
        </p:txBody>
      </p:sp>
    </p:spTree>
    <p:extLst>
      <p:ext uri="{BB962C8B-B14F-4D97-AF65-F5344CB8AC3E}">
        <p14:creationId xmlns:p14="http://schemas.microsoft.com/office/powerpoint/2010/main" val="149468023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6FAA901-46AF-8E48-A5D3-D72909AC292C}"/>
              </a:ext>
            </a:extLst>
          </p:cNvPr>
          <p:cNvSpPr>
            <a:spLocks noGrp="1"/>
          </p:cNvSpPr>
          <p:nvPr>
            <p:ph type="dt" sz="half" idx="10"/>
          </p:nvPr>
        </p:nvSpPr>
        <p:spPr>
          <a:xfrm>
            <a:off x="628650" y="6356350"/>
            <a:ext cx="2057400" cy="365125"/>
          </a:xfrm>
        </p:spPr>
        <p:txBody>
          <a:bodyPr vert="horz" lIns="91440" tIns="45720" rIns="91440" bIns="45720" rtlCol="0" anchor="ctr">
            <a:normAutofit/>
          </a:bodyPr>
          <a:lstStyle/>
          <a:p>
            <a:pPr defTabSz="457200">
              <a:spcAft>
                <a:spcPts val="600"/>
              </a:spcAft>
            </a:pPr>
            <a:fld id="{5D351976-C275-4969-BEAC-31CF0ED3B0AA}" type="datetime2">
              <a:rPr lang="en-US" sz="1200"/>
              <a:pPr defTabSz="457200">
                <a:spcAft>
                  <a:spcPts val="600"/>
                </a:spcAft>
              </a:pPr>
              <a:t>Monday, March 29, 2021</a:t>
            </a:fld>
            <a:endParaRPr lang="en-US" sz="1200"/>
          </a:p>
        </p:txBody>
      </p:sp>
      <p:sp>
        <p:nvSpPr>
          <p:cNvPr id="5" name="Footer Placeholder 4">
            <a:extLst>
              <a:ext uri="{FF2B5EF4-FFF2-40B4-BE49-F238E27FC236}">
                <a16:creationId xmlns:a16="http://schemas.microsoft.com/office/drawing/2014/main" id="{CACD8CDC-42F3-BD40-8032-724ACF3BBAD6}"/>
              </a:ext>
            </a:extLst>
          </p:cNvPr>
          <p:cNvSpPr>
            <a:spLocks noGrp="1"/>
          </p:cNvSpPr>
          <p:nvPr>
            <p:ph type="ftr" sz="quarter" idx="11"/>
          </p:nvPr>
        </p:nvSpPr>
        <p:spPr>
          <a:xfrm>
            <a:off x="3028950" y="6356350"/>
            <a:ext cx="3086100" cy="365125"/>
          </a:xfrm>
        </p:spPr>
        <p:txBody>
          <a:bodyPr vert="horz" lIns="91440" tIns="45720" rIns="91440" bIns="45720" rtlCol="0" anchor="ctr">
            <a:normAutofit/>
          </a:bodyPr>
          <a:lstStyle/>
          <a:p>
            <a:pPr defTabSz="457200">
              <a:lnSpc>
                <a:spcPct val="90000"/>
              </a:lnSpc>
              <a:spcAft>
                <a:spcPts val="600"/>
              </a:spcAft>
            </a:pPr>
            <a:r>
              <a:rPr lang="en-US" kern="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latin typeface="+mn-lt"/>
                <a:ea typeface="+mn-ea"/>
                <a:cs typeface="+mn-cs"/>
              </a:rPr>
              <a:t>State of Connecticut - Department of Housing - Small Cities CDBG</a:t>
            </a:r>
          </a:p>
        </p:txBody>
      </p:sp>
      <p:sp>
        <p:nvSpPr>
          <p:cNvPr id="6" name="Slide Number Placeholder 5">
            <a:extLst>
              <a:ext uri="{FF2B5EF4-FFF2-40B4-BE49-F238E27FC236}">
                <a16:creationId xmlns:a16="http://schemas.microsoft.com/office/drawing/2014/main" id="{7E0FF9C3-A4EA-414B-ADE3-07650F4E6C49}"/>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defTabSz="457200">
              <a:spcAft>
                <a:spcPts val="600"/>
              </a:spcAft>
            </a:pPr>
            <a:fld id="{3489B89A-7CA7-48A1-A15F-076DC2382239}" type="slidenum">
              <a:rPr lang="en-US" sz="1200"/>
              <a:pPr defTabSz="457200">
                <a:spcAft>
                  <a:spcPts val="600"/>
                </a:spcAft>
              </a:pPr>
              <a:t>13</a:t>
            </a:fld>
            <a:endParaRPr lang="en-US" sz="1200"/>
          </a:p>
        </p:txBody>
      </p:sp>
      <p:pic>
        <p:nvPicPr>
          <p:cNvPr id="9" name="Content Placeholder 8" descr="Table&#10;&#10;Description automatically generated">
            <a:extLst>
              <a:ext uri="{FF2B5EF4-FFF2-40B4-BE49-F238E27FC236}">
                <a16:creationId xmlns:a16="http://schemas.microsoft.com/office/drawing/2014/main" id="{6CE8AEA5-4FBF-4FEC-AA4F-656F13D7184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895600" y="201088"/>
            <a:ext cx="4671803" cy="5975875"/>
          </a:xfrm>
        </p:spPr>
      </p:pic>
      <p:pic>
        <p:nvPicPr>
          <p:cNvPr id="10" name="Picture 9">
            <a:extLst>
              <a:ext uri="{FF2B5EF4-FFF2-40B4-BE49-F238E27FC236}">
                <a16:creationId xmlns:a16="http://schemas.microsoft.com/office/drawing/2014/main" id="{E129D164-4EF1-4632-8E37-F1484DAA9201}"/>
              </a:ext>
            </a:extLst>
          </p:cNvPr>
          <p:cNvPicPr>
            <a:picLocks noChangeAspect="1"/>
          </p:cNvPicPr>
          <p:nvPr/>
        </p:nvPicPr>
        <p:blipFill>
          <a:blip r:embed="rId4"/>
          <a:stretch>
            <a:fillRect/>
          </a:stretch>
        </p:blipFill>
        <p:spPr>
          <a:xfrm>
            <a:off x="7766185" y="0"/>
            <a:ext cx="1377815" cy="914479"/>
          </a:xfrm>
          <a:prstGeom prst="rect">
            <a:avLst/>
          </a:prstGeom>
        </p:spPr>
      </p:pic>
    </p:spTree>
    <p:extLst>
      <p:ext uri="{BB962C8B-B14F-4D97-AF65-F5344CB8AC3E}">
        <p14:creationId xmlns:p14="http://schemas.microsoft.com/office/powerpoint/2010/main" val="25333981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23000">
              <a:schemeClr val="accent1">
                <a:lumMod val="45000"/>
                <a:lumOff val="55000"/>
              </a:schemeClr>
            </a:gs>
            <a:gs pos="94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05325879-C4B2-475E-B853-DC8F21A633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012C085F-3B19-420D-902A-B55695F503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63578" cy="6858000"/>
          </a:xfrm>
          <a:prstGeom prst="rect">
            <a:avLst/>
          </a:prstGeom>
          <a:blipFill>
            <a:blip r:embed="rId3"/>
            <a:stretch>
              <a:fillRect r="-164004"/>
            </a:stretch>
          </a:blipFill>
          <a:ln>
            <a:noFill/>
          </a:ln>
          <a:effectLst>
            <a:outerShdw blurRad="139700" dist="508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p:cNvSpPr>
            <a:spLocks noGrp="1"/>
          </p:cNvSpPr>
          <p:nvPr>
            <p:ph type="title"/>
          </p:nvPr>
        </p:nvSpPr>
        <p:spPr>
          <a:xfrm>
            <a:off x="0" y="0"/>
            <a:ext cx="3463578" cy="2362200"/>
          </a:xfrm>
          <a:gradFill>
            <a:gsLst>
              <a:gs pos="4000">
                <a:srgbClr val="00B0F0"/>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1"/>
          </a:gradFill>
        </p:spPr>
        <p:txBody>
          <a:bodyPr>
            <a:normAutofit/>
          </a:bodyPr>
          <a:lstStyle/>
          <a:p>
            <a:r>
              <a:rPr lang="en-US" sz="3500" b="1" dirty="0">
                <a:solidFill>
                  <a:schemeClr val="bg1"/>
                </a:solidFill>
                <a:effectLst>
                  <a:outerShdw blurRad="38100" dist="38100" dir="2700000" algn="tl">
                    <a:srgbClr val="000000">
                      <a:alpha val="43137"/>
                    </a:srgbClr>
                  </a:outerShdw>
                </a:effectLst>
                <a:latin typeface="Calibri" panose="020F0502020204030204" pitchFamily="34" charset="0"/>
              </a:rPr>
              <a:t>Sections 1.1</a:t>
            </a:r>
          </a:p>
        </p:txBody>
      </p:sp>
      <p:sp>
        <p:nvSpPr>
          <p:cNvPr id="8" name="Content Placeholder 7"/>
          <p:cNvSpPr>
            <a:spLocks noGrp="1"/>
          </p:cNvSpPr>
          <p:nvPr>
            <p:ph idx="1"/>
          </p:nvPr>
        </p:nvSpPr>
        <p:spPr>
          <a:xfrm>
            <a:off x="0" y="2057400"/>
            <a:ext cx="3463578" cy="4800600"/>
          </a:xfrm>
          <a:gradFill>
            <a:gsLst>
              <a:gs pos="4000">
                <a:srgbClr val="00B0F0"/>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1"/>
          </a:gradFill>
        </p:spPr>
        <p:txBody>
          <a:bodyPr>
            <a:normAutofit/>
          </a:bodyPr>
          <a:lstStyle/>
          <a:p>
            <a:pPr marL="0" lvl="0" indent="0">
              <a:spcBef>
                <a:spcPts val="0"/>
              </a:spcBef>
              <a:buNone/>
            </a:pPr>
            <a:endParaRPr lang="en-US" sz="1700" b="1" dirty="0">
              <a:solidFill>
                <a:schemeClr val="bg1"/>
              </a:solidFill>
              <a:effectLst>
                <a:outerShdw blurRad="38100" dist="38100" dir="2700000" algn="tl">
                  <a:srgbClr val="000000">
                    <a:alpha val="43137"/>
                  </a:srgbClr>
                </a:outerShdw>
              </a:effectLst>
            </a:endParaRPr>
          </a:p>
          <a:p>
            <a:pPr marL="0" lvl="0" indent="0" algn="ctr">
              <a:spcBef>
                <a:spcPts val="0"/>
              </a:spcBef>
              <a:buNone/>
            </a:pPr>
            <a:r>
              <a:rPr lang="en-US" sz="1700" b="1" dirty="0">
                <a:solidFill>
                  <a:schemeClr val="bg1"/>
                </a:solidFill>
                <a:effectLst>
                  <a:outerShdw blurRad="38100" dist="38100" dir="2700000" algn="tl">
                    <a:srgbClr val="000000">
                      <a:alpha val="43137"/>
                    </a:srgbClr>
                  </a:outerShdw>
                </a:effectLst>
              </a:rPr>
              <a:t>Project Description.  </a:t>
            </a:r>
          </a:p>
          <a:p>
            <a:pPr marL="0" lvl="0" indent="0" algn="ctr">
              <a:spcBef>
                <a:spcPts val="0"/>
              </a:spcBef>
              <a:buNone/>
            </a:pPr>
            <a:endParaRPr lang="en-US" sz="1700" b="1" dirty="0">
              <a:solidFill>
                <a:schemeClr val="bg1"/>
              </a:solidFill>
              <a:effectLst>
                <a:outerShdw blurRad="38100" dist="38100" dir="2700000" algn="tl">
                  <a:srgbClr val="000000">
                    <a:alpha val="43137"/>
                  </a:srgbClr>
                </a:outerShdw>
              </a:effectLst>
            </a:endParaRPr>
          </a:p>
          <a:p>
            <a:pPr marL="0" lvl="0" indent="0" algn="ctr">
              <a:spcBef>
                <a:spcPts val="0"/>
              </a:spcBef>
              <a:buNone/>
            </a:pPr>
            <a:r>
              <a:rPr lang="en-US" sz="1700" b="1" dirty="0">
                <a:solidFill>
                  <a:schemeClr val="bg1"/>
                </a:solidFill>
                <a:effectLst>
                  <a:outerShdw blurRad="38100" dist="38100" dir="2700000" algn="tl">
                    <a:srgbClr val="000000">
                      <a:alpha val="43137"/>
                    </a:srgbClr>
                  </a:outerShdw>
                </a:effectLst>
              </a:rPr>
              <a:t>Describe the proposed project/program.  </a:t>
            </a:r>
          </a:p>
          <a:p>
            <a:pPr marL="0" lvl="0" indent="0" algn="ctr">
              <a:spcBef>
                <a:spcPts val="0"/>
              </a:spcBef>
              <a:buNone/>
            </a:pPr>
            <a:endParaRPr lang="en-US" sz="1700" b="1" dirty="0">
              <a:solidFill>
                <a:schemeClr val="bg1"/>
              </a:solidFill>
              <a:effectLst>
                <a:outerShdw blurRad="38100" dist="38100" dir="2700000" algn="tl">
                  <a:srgbClr val="000000">
                    <a:alpha val="43137"/>
                  </a:srgbClr>
                </a:outerShdw>
              </a:effectLst>
            </a:endParaRPr>
          </a:p>
          <a:p>
            <a:pPr marL="0" lvl="0" indent="0" algn="ctr">
              <a:spcBef>
                <a:spcPts val="0"/>
              </a:spcBef>
              <a:buNone/>
            </a:pPr>
            <a:r>
              <a:rPr lang="en-US" sz="1700" b="1" dirty="0">
                <a:solidFill>
                  <a:schemeClr val="bg1"/>
                </a:solidFill>
                <a:effectLst>
                  <a:outerShdw blurRad="38100" dist="38100" dir="2700000" algn="tl">
                    <a:srgbClr val="000000">
                      <a:alpha val="43137"/>
                    </a:srgbClr>
                  </a:outerShdw>
                </a:effectLst>
              </a:rPr>
              <a:t>Limit to 1000 words. </a:t>
            </a:r>
          </a:p>
          <a:p>
            <a:pPr marL="0" lvl="0" indent="0">
              <a:buNone/>
            </a:pPr>
            <a:endParaRPr lang="en-US" sz="1700" dirty="0">
              <a:gradFill>
                <a:gsLst>
                  <a:gs pos="34000">
                    <a:srgbClr val="EDEDED"/>
                  </a:gs>
                  <a:gs pos="0">
                    <a:srgbClr val="BFBFBF"/>
                  </a:gs>
                  <a:gs pos="100000">
                    <a:srgbClr val="FFFFFF"/>
                  </a:gs>
                </a:gsLst>
                <a:lin ang="4800000" scaled="0"/>
              </a:gradFill>
            </a:endParaRPr>
          </a:p>
          <a:p>
            <a:pPr marL="0" lvl="0" indent="0">
              <a:buNone/>
            </a:pPr>
            <a:endParaRPr lang="en-US" sz="1700" dirty="0">
              <a:gradFill>
                <a:gsLst>
                  <a:gs pos="34000">
                    <a:srgbClr val="EDEDED"/>
                  </a:gs>
                  <a:gs pos="0">
                    <a:srgbClr val="BFBFBF"/>
                  </a:gs>
                  <a:gs pos="100000">
                    <a:srgbClr val="FFFFFF"/>
                  </a:gs>
                </a:gsLst>
                <a:lin ang="4800000" scaled="0"/>
              </a:gradFill>
            </a:endParaRPr>
          </a:p>
          <a:p>
            <a:pPr lvl="0"/>
            <a:endParaRPr lang="en-US" sz="1700" dirty="0">
              <a:gradFill>
                <a:gsLst>
                  <a:gs pos="34000">
                    <a:srgbClr val="EDEDED"/>
                  </a:gs>
                  <a:gs pos="0">
                    <a:srgbClr val="BFBFBF"/>
                  </a:gs>
                  <a:gs pos="100000">
                    <a:srgbClr val="FFFFFF"/>
                  </a:gs>
                </a:gsLst>
                <a:lin ang="4800000" scaled="0"/>
              </a:gradFill>
            </a:endParaRPr>
          </a:p>
          <a:p>
            <a:pPr marL="0" lvl="0" indent="0">
              <a:spcBef>
                <a:spcPts val="0"/>
              </a:spcBef>
              <a:buNone/>
            </a:pPr>
            <a:endParaRPr lang="en-US" sz="1700" dirty="0">
              <a:gradFill>
                <a:gsLst>
                  <a:gs pos="34000">
                    <a:srgbClr val="EDEDED"/>
                  </a:gs>
                  <a:gs pos="0">
                    <a:srgbClr val="BFBFBF"/>
                  </a:gs>
                  <a:gs pos="100000">
                    <a:srgbClr val="FFFFFF"/>
                  </a:gs>
                </a:gsLst>
                <a:lin ang="4800000" scaled="0"/>
              </a:gradFill>
              <a:latin typeface="Calibri" panose="020F0502020204030204" pitchFamily="34" charset="0"/>
            </a:endParaRPr>
          </a:p>
          <a:p>
            <a:pPr marL="0" lvl="0" indent="0">
              <a:spcBef>
                <a:spcPts val="0"/>
              </a:spcBef>
              <a:buNone/>
            </a:pPr>
            <a:endParaRPr lang="en-US" sz="1700" dirty="0">
              <a:gradFill>
                <a:gsLst>
                  <a:gs pos="34000">
                    <a:srgbClr val="EDEDED"/>
                  </a:gs>
                  <a:gs pos="0">
                    <a:srgbClr val="BFBFBF"/>
                  </a:gs>
                  <a:gs pos="100000">
                    <a:srgbClr val="FFFFFF"/>
                  </a:gs>
                </a:gsLst>
                <a:lin ang="4800000" scaled="0"/>
              </a:gradFill>
              <a:latin typeface="Calibri" panose="020F0502020204030204" pitchFamily="34" charset="0"/>
            </a:endParaRPr>
          </a:p>
        </p:txBody>
      </p:sp>
      <p:sp>
        <p:nvSpPr>
          <p:cNvPr id="2" name="Date Placeholder 1"/>
          <p:cNvSpPr>
            <a:spLocks noGrp="1"/>
          </p:cNvSpPr>
          <p:nvPr>
            <p:ph type="dt" sz="half" idx="10"/>
          </p:nvPr>
        </p:nvSpPr>
        <p:spPr>
          <a:xfrm>
            <a:off x="4303577" y="6356350"/>
            <a:ext cx="1692600" cy="365125"/>
          </a:xfrm>
        </p:spPr>
        <p:txBody>
          <a:bodyPr>
            <a:normAutofit/>
          </a:bodyPr>
          <a:lstStyle/>
          <a:p>
            <a:pPr>
              <a:spcAft>
                <a:spcPts val="600"/>
              </a:spcAft>
            </a:pPr>
            <a:fld id="{75568362-C79C-4FFD-9F68-4CB9E167AE23}" type="datetime2">
              <a:rPr lang="en-US">
                <a:gradFill flip="none" rotWithShape="1">
                  <a:gsLst>
                    <a:gs pos="28000">
                      <a:srgbClr val="7F7F7F"/>
                    </a:gs>
                    <a:gs pos="0">
                      <a:srgbClr val="9E9E9E"/>
                    </a:gs>
                    <a:gs pos="100000">
                      <a:srgbClr val="7F7F7F"/>
                    </a:gs>
                  </a:gsLst>
                  <a:lin ang="5400000" scaled="1"/>
                  <a:tileRect/>
                </a:gradFill>
              </a:rPr>
              <a:pPr>
                <a:spcAft>
                  <a:spcPts val="600"/>
                </a:spcAft>
              </a:pPr>
              <a:t>Monday, March 29, 2021</a:t>
            </a:fld>
            <a:endParaRPr lang="en-US" dirty="0">
              <a:gradFill flip="none" rotWithShape="1">
                <a:gsLst>
                  <a:gs pos="28000">
                    <a:srgbClr val="7F7F7F"/>
                  </a:gs>
                  <a:gs pos="0">
                    <a:srgbClr val="9E9E9E"/>
                  </a:gs>
                  <a:gs pos="100000">
                    <a:srgbClr val="7F7F7F"/>
                  </a:gs>
                </a:gsLst>
                <a:lin ang="5400000" scaled="1"/>
                <a:tileRect/>
              </a:gradFill>
            </a:endParaRPr>
          </a:p>
        </p:txBody>
      </p:sp>
      <p:sp>
        <p:nvSpPr>
          <p:cNvPr id="3" name="Footer Placeholder 2"/>
          <p:cNvSpPr>
            <a:spLocks noGrp="1"/>
          </p:cNvSpPr>
          <p:nvPr>
            <p:ph type="ftr" sz="quarter" idx="11"/>
          </p:nvPr>
        </p:nvSpPr>
        <p:spPr>
          <a:xfrm>
            <a:off x="839999" y="6356350"/>
            <a:ext cx="3405280" cy="365125"/>
          </a:xfrm>
        </p:spPr>
        <p:txBody>
          <a:bodyPr>
            <a:normAutofit/>
          </a:bodyPr>
          <a:lstStyle/>
          <a:p>
            <a:pPr algn="l">
              <a:spcAft>
                <a:spcPts val="600"/>
              </a:spcAft>
            </a:pPr>
            <a:r>
              <a:rPr lang="en-US" dirty="0">
                <a:solidFill>
                  <a:schemeClr val="bg1">
                    <a:lumMod val="50000"/>
                  </a:schemeClr>
                </a:solidFill>
              </a:rPr>
              <a:t>State of Connecticut - Department of Housing - Small Cities CDBG</a:t>
            </a:r>
          </a:p>
        </p:txBody>
      </p:sp>
      <p:sp>
        <p:nvSpPr>
          <p:cNvPr id="4" name="Slide Number Placeholder 3"/>
          <p:cNvSpPr>
            <a:spLocks noGrp="1"/>
          </p:cNvSpPr>
          <p:nvPr>
            <p:ph type="sldNum" sz="quarter" idx="12"/>
          </p:nvPr>
        </p:nvSpPr>
        <p:spPr>
          <a:xfrm>
            <a:off x="6457950" y="6356350"/>
            <a:ext cx="2057400" cy="365125"/>
          </a:xfrm>
        </p:spPr>
        <p:txBody>
          <a:bodyPr>
            <a:normAutofit/>
          </a:bodyPr>
          <a:lstStyle/>
          <a:p>
            <a:pPr>
              <a:spcAft>
                <a:spcPts val="600"/>
              </a:spcAft>
            </a:pPr>
            <a:fld id="{3489B89A-7CA7-48A1-A15F-076DC2382239}" type="slidenum">
              <a:rPr lang="en-US">
                <a:gradFill flip="none" rotWithShape="1">
                  <a:gsLst>
                    <a:gs pos="28000">
                      <a:srgbClr val="7F7F7F"/>
                    </a:gs>
                    <a:gs pos="0">
                      <a:srgbClr val="9E9E9E"/>
                    </a:gs>
                    <a:gs pos="100000">
                      <a:srgbClr val="7F7F7F"/>
                    </a:gs>
                  </a:gsLst>
                  <a:lin ang="5400000" scaled="1"/>
                  <a:tileRect/>
                </a:gradFill>
              </a:rPr>
              <a:pPr>
                <a:spcAft>
                  <a:spcPts val="600"/>
                </a:spcAft>
              </a:pPr>
              <a:t>14</a:t>
            </a:fld>
            <a:endParaRPr lang="en-US">
              <a:gradFill flip="none" rotWithShape="1">
                <a:gsLst>
                  <a:gs pos="28000">
                    <a:srgbClr val="7F7F7F"/>
                  </a:gs>
                  <a:gs pos="0">
                    <a:srgbClr val="9E9E9E"/>
                  </a:gs>
                  <a:gs pos="100000">
                    <a:srgbClr val="7F7F7F"/>
                  </a:gs>
                </a:gsLst>
                <a:lin ang="5400000" scaled="1"/>
                <a:tileRect/>
              </a:gradFill>
            </a:endParaRP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20000" y="0"/>
            <a:ext cx="1380227" cy="914400"/>
          </a:xfrm>
          <a:prstGeom prst="rect">
            <a:avLst/>
          </a:prstGeom>
          <a:effectLst>
            <a:softEdge rad="12700"/>
          </a:effectLst>
        </p:spPr>
      </p:pic>
      <p:sp>
        <p:nvSpPr>
          <p:cNvPr id="11" name="Rectangle 10">
            <a:extLst>
              <a:ext uri="{FF2B5EF4-FFF2-40B4-BE49-F238E27FC236}">
                <a16:creationId xmlns:a16="http://schemas.microsoft.com/office/drawing/2014/main" id="{945816EA-A1C0-492D-A336-AD4529DF6CC2}"/>
              </a:ext>
            </a:extLst>
          </p:cNvPr>
          <p:cNvSpPr/>
          <p:nvPr/>
        </p:nvSpPr>
        <p:spPr>
          <a:xfrm>
            <a:off x="3581400" y="1447800"/>
            <a:ext cx="4572000" cy="1836400"/>
          </a:xfrm>
          <a:prstGeom prst="rect">
            <a:avLst/>
          </a:prstGeom>
        </p:spPr>
        <p:txBody>
          <a:bodyPr>
            <a:spAutoFit/>
          </a:bodyPr>
          <a:lstStyle/>
          <a:p>
            <a:pPr marL="744538" lvl="1" indent="-287338">
              <a:buFont typeface="+mj-lt"/>
              <a:buAutoNum type="arabicPeriod"/>
            </a:pPr>
            <a:r>
              <a:rPr lang="en-US" sz="1100" dirty="0">
                <a:latin typeface="Calibri" panose="020F0502020204030204" pitchFamily="34" charset="0"/>
                <a:ea typeface="Calibri" panose="020F0502020204030204" pitchFamily="34" charset="0"/>
                <a:cs typeface="Times New Roman" panose="02020603050405020304" pitchFamily="18" charset="0"/>
              </a:rPr>
              <a:t>A detailed description of actual physical activities or services that would be undertaken; purpose of your </a:t>
            </a:r>
            <a:r>
              <a:rPr lang="en-US" sz="1200" dirty="0">
                <a:latin typeface="Calibri" panose="020F0502020204030204" pitchFamily="34" charset="0"/>
                <a:ea typeface="Calibri" panose="020F0502020204030204" pitchFamily="34" charset="0"/>
                <a:cs typeface="Times New Roman" panose="02020603050405020304" pitchFamily="18" charset="0"/>
              </a:rPr>
              <a:t>project? </a:t>
            </a:r>
          </a:p>
          <a:p>
            <a:pPr lvl="1"/>
            <a:endParaRPr lang="en-US" sz="1200" dirty="0">
              <a:latin typeface="Times New Roman" panose="02020603050405020304" pitchFamily="18" charset="0"/>
              <a:ea typeface="Times New Roman" panose="02020603050405020304" pitchFamily="18" charset="0"/>
            </a:endParaRPr>
          </a:p>
          <a:p>
            <a:pPr marL="744538" indent="-287338">
              <a:lnSpc>
                <a:spcPct val="107000"/>
              </a:lnSpc>
              <a:spcAft>
                <a:spcPts val="800"/>
              </a:spcAft>
            </a:pPr>
            <a:r>
              <a:rPr lang="en-US" sz="1100" dirty="0">
                <a:latin typeface="Calibri" panose="020F0502020204030204" pitchFamily="34" charset="0"/>
                <a:ea typeface="Calibri" panose="020F0502020204030204" pitchFamily="34" charset="0"/>
                <a:cs typeface="Times New Roman" panose="02020603050405020304" pitchFamily="18" charset="0"/>
              </a:rPr>
              <a:t>2.	 Is the project being completed in phases?  If so, why? </a:t>
            </a:r>
          </a:p>
          <a:p>
            <a:pPr marL="744538" indent="-287338">
              <a:lnSpc>
                <a:spcPct val="107000"/>
              </a:lnSpc>
              <a:spcAft>
                <a:spcPts val="800"/>
              </a:spcAft>
            </a:pPr>
            <a:r>
              <a:rPr lang="en-US" sz="1100" dirty="0">
                <a:latin typeface="Calibri" panose="020F0502020204030204" pitchFamily="34" charset="0"/>
                <a:ea typeface="Calibri" panose="020F0502020204030204" pitchFamily="34" charset="0"/>
                <a:cs typeface="Times New Roman" panose="02020603050405020304" pitchFamily="18" charset="0"/>
              </a:rPr>
              <a:t>3.	What is the nature of the project? </a:t>
            </a:r>
          </a:p>
          <a:p>
            <a:pPr marL="744538" indent="-287338">
              <a:lnSpc>
                <a:spcPct val="107000"/>
              </a:lnSpc>
              <a:spcAft>
                <a:spcPts val="800"/>
              </a:spcAft>
            </a:pPr>
            <a:r>
              <a:rPr lang="en-US" sz="1100" dirty="0">
                <a:latin typeface="Calibri" panose="020F0502020204030204" pitchFamily="34" charset="0"/>
                <a:ea typeface="Calibri" panose="020F0502020204030204" pitchFamily="34" charset="0"/>
                <a:cs typeface="Times New Roman" panose="02020603050405020304" pitchFamily="18" charset="0"/>
              </a:rPr>
              <a:t>4.	Whom is it designed to benefit?</a:t>
            </a:r>
          </a:p>
          <a:p>
            <a:pPr marL="744538" indent="-287338">
              <a:lnSpc>
                <a:spcPct val="107000"/>
              </a:lnSpc>
              <a:spcAft>
                <a:spcPts val="800"/>
              </a:spcAft>
            </a:pPr>
            <a:r>
              <a:rPr lang="en-US" sz="1100" dirty="0">
                <a:latin typeface="Calibri" panose="020F0502020204030204" pitchFamily="34" charset="0"/>
                <a:ea typeface="Calibri" panose="020F0502020204030204" pitchFamily="34" charset="0"/>
                <a:cs typeface="Times New Roman" panose="02020603050405020304" pitchFamily="18" charset="0"/>
              </a:rPr>
              <a:t>5. 	What is the impact of the problem on Low/ Mod income persons?</a:t>
            </a:r>
          </a:p>
        </p:txBody>
      </p:sp>
    </p:spTree>
    <p:extLst>
      <p:ext uri="{BB962C8B-B14F-4D97-AF65-F5344CB8AC3E}">
        <p14:creationId xmlns:p14="http://schemas.microsoft.com/office/powerpoint/2010/main" val="148796204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10338-8A50-4046-B431-3C32CBF83E40}"/>
              </a:ext>
            </a:extLst>
          </p:cNvPr>
          <p:cNvSpPr>
            <a:spLocks noGrp="1"/>
          </p:cNvSpPr>
          <p:nvPr>
            <p:ph type="title"/>
          </p:nvPr>
        </p:nvSpPr>
        <p:spPr/>
        <p:txBody>
          <a:bodyPr/>
          <a:lstStyle/>
          <a:p>
            <a:r>
              <a:rPr lang="en-US" dirty="0"/>
              <a:t>Section 2.1</a:t>
            </a:r>
            <a:br>
              <a:rPr lang="en-US" dirty="0"/>
            </a:br>
            <a:r>
              <a:rPr lang="en-US" dirty="0"/>
              <a:t>Project Need </a:t>
            </a:r>
          </a:p>
        </p:txBody>
      </p:sp>
      <p:sp>
        <p:nvSpPr>
          <p:cNvPr id="9" name="Date Placeholder 8">
            <a:extLst>
              <a:ext uri="{FF2B5EF4-FFF2-40B4-BE49-F238E27FC236}">
                <a16:creationId xmlns:a16="http://schemas.microsoft.com/office/drawing/2014/main" id="{FB22BC73-CF96-D24B-B9E2-343465BB6813}"/>
              </a:ext>
            </a:extLst>
          </p:cNvPr>
          <p:cNvSpPr>
            <a:spLocks noGrp="1"/>
          </p:cNvSpPr>
          <p:nvPr>
            <p:ph type="dt" sz="half" idx="10"/>
          </p:nvPr>
        </p:nvSpPr>
        <p:spPr/>
        <p:txBody>
          <a:bodyPr/>
          <a:lstStyle/>
          <a:p>
            <a:fld id="{26CD13FB-91FC-46C8-B39A-AFCFEC8AA622}" type="datetime2">
              <a:rPr lang="en-US" smtClean="0"/>
              <a:t>Monday, March 29, 2021</a:t>
            </a:fld>
            <a:endParaRPr lang="en-US"/>
          </a:p>
        </p:txBody>
      </p:sp>
      <p:sp>
        <p:nvSpPr>
          <p:cNvPr id="10" name="Footer Placeholder 9">
            <a:extLst>
              <a:ext uri="{FF2B5EF4-FFF2-40B4-BE49-F238E27FC236}">
                <a16:creationId xmlns:a16="http://schemas.microsoft.com/office/drawing/2014/main" id="{B6788F12-91FA-1B4F-91CC-A3DA25B8DD7A}"/>
              </a:ext>
            </a:extLst>
          </p:cNvPr>
          <p:cNvSpPr>
            <a:spLocks noGrp="1"/>
          </p:cNvSpPr>
          <p:nvPr>
            <p:ph type="ftr" sz="quarter" idx="11"/>
          </p:nvPr>
        </p:nvSpPr>
        <p:spPr/>
        <p:txBody>
          <a:bodyPr/>
          <a:lstStyle/>
          <a:p>
            <a:r>
              <a:rPr lang="en-US"/>
              <a:t>State of Connecticut - Department of Housing - Small Cities CDBG</a:t>
            </a:r>
          </a:p>
        </p:txBody>
      </p:sp>
      <p:sp>
        <p:nvSpPr>
          <p:cNvPr id="11" name="Slide Number Placeholder 10">
            <a:extLst>
              <a:ext uri="{FF2B5EF4-FFF2-40B4-BE49-F238E27FC236}">
                <a16:creationId xmlns:a16="http://schemas.microsoft.com/office/drawing/2014/main" id="{DAF3E6D8-9DF6-CB42-998B-8F00A79ADB03}"/>
              </a:ext>
            </a:extLst>
          </p:cNvPr>
          <p:cNvSpPr>
            <a:spLocks noGrp="1"/>
          </p:cNvSpPr>
          <p:nvPr>
            <p:ph type="sldNum" sz="quarter" idx="12"/>
          </p:nvPr>
        </p:nvSpPr>
        <p:spPr/>
        <p:txBody>
          <a:bodyPr/>
          <a:lstStyle/>
          <a:p>
            <a:fld id="{3489B89A-7CA7-48A1-A15F-076DC2382239}" type="slidenum">
              <a:rPr lang="en-US" smtClean="0"/>
              <a:t>15</a:t>
            </a:fld>
            <a:endParaRPr lang="en-US"/>
          </a:p>
        </p:txBody>
      </p:sp>
      <p:pic>
        <p:nvPicPr>
          <p:cNvPr id="28" name="Picture 27">
            <a:extLst>
              <a:ext uri="{FF2B5EF4-FFF2-40B4-BE49-F238E27FC236}">
                <a16:creationId xmlns:a16="http://schemas.microsoft.com/office/drawing/2014/main" id="{FF177097-0CAF-FD49-9FBA-771C45296FB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63773" y="-32273"/>
            <a:ext cx="1380227" cy="914400"/>
          </a:xfrm>
          <a:prstGeom prst="rect">
            <a:avLst/>
          </a:prstGeom>
          <a:effectLst>
            <a:softEdge rad="12700"/>
          </a:effectLst>
        </p:spPr>
      </p:pic>
      <p:pic>
        <p:nvPicPr>
          <p:cNvPr id="4" name="Picture 3">
            <a:extLst>
              <a:ext uri="{FF2B5EF4-FFF2-40B4-BE49-F238E27FC236}">
                <a16:creationId xmlns:a16="http://schemas.microsoft.com/office/drawing/2014/main" id="{5842E2DD-0F8B-4D30-BA9C-0FAE387475B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0" y="2028031"/>
            <a:ext cx="4286252" cy="3214689"/>
          </a:xfrm>
          <a:prstGeom prst="rect">
            <a:avLst/>
          </a:prstGeom>
        </p:spPr>
      </p:pic>
      <p:pic>
        <p:nvPicPr>
          <p:cNvPr id="6" name="Picture 5">
            <a:extLst>
              <a:ext uri="{FF2B5EF4-FFF2-40B4-BE49-F238E27FC236}">
                <a16:creationId xmlns:a16="http://schemas.microsoft.com/office/drawing/2014/main" id="{93E1B21E-88D0-482F-9F17-03879FD8AF4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5748" y="1690689"/>
            <a:ext cx="4057652" cy="4329111"/>
          </a:xfrm>
          <a:prstGeom prst="rect">
            <a:avLst/>
          </a:prstGeom>
        </p:spPr>
      </p:pic>
    </p:spTree>
    <p:extLst>
      <p:ext uri="{BB962C8B-B14F-4D97-AF65-F5344CB8AC3E}">
        <p14:creationId xmlns:p14="http://schemas.microsoft.com/office/powerpoint/2010/main" val="4560707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FC2F333-F83C-44D7-97EF-2A0202F8B51D}"/>
              </a:ext>
            </a:extLst>
          </p:cNvPr>
          <p:cNvPicPr>
            <a:picLocks noChangeAspect="1"/>
          </p:cNvPicPr>
          <p:nvPr/>
        </p:nvPicPr>
        <p:blipFill>
          <a:blip r:embed="rId3"/>
          <a:stretch>
            <a:fillRect/>
          </a:stretch>
        </p:blipFill>
        <p:spPr>
          <a:xfrm>
            <a:off x="7766185" y="0"/>
            <a:ext cx="1377815" cy="914479"/>
          </a:xfrm>
          <a:prstGeom prst="rect">
            <a:avLst/>
          </a:prstGeom>
        </p:spPr>
      </p:pic>
      <p:sp>
        <p:nvSpPr>
          <p:cNvPr id="2" name="Title 1"/>
          <p:cNvSpPr>
            <a:spLocks noGrp="1"/>
          </p:cNvSpPr>
          <p:nvPr>
            <p:ph type="title"/>
          </p:nvPr>
        </p:nvSpPr>
        <p:spPr>
          <a:xfrm>
            <a:off x="599963" y="1260078"/>
            <a:ext cx="7886700" cy="1325563"/>
          </a:xfrm>
        </p:spPr>
        <p:txBody>
          <a:bodyPr/>
          <a:lstStyle/>
          <a:p>
            <a:r>
              <a:rPr lang="en-US" dirty="0">
                <a:solidFill>
                  <a:schemeClr val="tx1"/>
                </a:solidFill>
                <a:effectLst>
                  <a:outerShdw blurRad="38100" dist="38100" dir="2700000" algn="tl">
                    <a:srgbClr val="000000">
                      <a:alpha val="43137"/>
                    </a:srgbClr>
                  </a:outerShdw>
                </a:effectLst>
              </a:rPr>
              <a:t>Campus Roofing, windows, </a:t>
            </a:r>
            <a:br>
              <a:rPr lang="en-US" dirty="0">
                <a:solidFill>
                  <a:schemeClr val="tx1"/>
                </a:solidFill>
                <a:effectLst>
                  <a:outerShdw blurRad="38100" dist="38100" dir="2700000" algn="tl">
                    <a:srgbClr val="000000">
                      <a:alpha val="43137"/>
                    </a:srgbClr>
                  </a:outerShdw>
                </a:effectLst>
              </a:rPr>
            </a:br>
            <a:r>
              <a:rPr lang="en-US" dirty="0">
                <a:solidFill>
                  <a:schemeClr val="tx1"/>
                </a:solidFill>
                <a:effectLst>
                  <a:outerShdw blurRad="38100" dist="38100" dir="2700000" algn="tl">
                    <a:srgbClr val="000000">
                      <a:alpha val="43137"/>
                    </a:srgbClr>
                  </a:outerShdw>
                </a:effectLst>
              </a:rPr>
              <a:t>entry doors </a:t>
            </a:r>
          </a:p>
        </p:txBody>
      </p:sp>
      <p:sp>
        <p:nvSpPr>
          <p:cNvPr id="5" name="Date Placeholder 4"/>
          <p:cNvSpPr>
            <a:spLocks noGrp="1"/>
          </p:cNvSpPr>
          <p:nvPr>
            <p:ph type="dt" sz="half" idx="10"/>
          </p:nvPr>
        </p:nvSpPr>
        <p:spPr/>
        <p:txBody>
          <a:bodyPr/>
          <a:lstStyle/>
          <a:p>
            <a:fld id="{FCCDF177-684B-4E07-9F13-E5C10E3BC528}" type="datetime2">
              <a:rPr lang="en-US" smtClean="0"/>
              <a:t>Monday, March 29, 2021</a:t>
            </a:fld>
            <a:endParaRPr lang="en-US"/>
          </a:p>
        </p:txBody>
      </p:sp>
      <p:sp>
        <p:nvSpPr>
          <p:cNvPr id="6" name="Footer Placeholder 5"/>
          <p:cNvSpPr>
            <a:spLocks noGrp="1"/>
          </p:cNvSpPr>
          <p:nvPr>
            <p:ph type="ftr" sz="quarter" idx="11"/>
          </p:nvPr>
        </p:nvSpPr>
        <p:spPr/>
        <p:txBody>
          <a:bodyPr/>
          <a:lstStyle/>
          <a:p>
            <a:r>
              <a:rPr lang="en-US"/>
              <a:t>State of Connecticut - Department of Housing - Small Cities CDBG</a:t>
            </a:r>
          </a:p>
        </p:txBody>
      </p:sp>
      <p:sp>
        <p:nvSpPr>
          <p:cNvPr id="7" name="Slide Number Placeholder 6"/>
          <p:cNvSpPr>
            <a:spLocks noGrp="1"/>
          </p:cNvSpPr>
          <p:nvPr>
            <p:ph type="sldNum" sz="quarter" idx="12"/>
          </p:nvPr>
        </p:nvSpPr>
        <p:spPr/>
        <p:txBody>
          <a:bodyPr/>
          <a:lstStyle/>
          <a:p>
            <a:fld id="{3489B89A-7CA7-48A1-A15F-076DC2382239}" type="slidenum">
              <a:rPr lang="en-US" smtClean="0"/>
              <a:t>16</a:t>
            </a:fld>
            <a:endParaRPr lang="en-US"/>
          </a:p>
        </p:txBody>
      </p:sp>
      <p:pic>
        <p:nvPicPr>
          <p:cNvPr id="12" name="Content Placeholder 11">
            <a:extLst>
              <a:ext uri="{FF2B5EF4-FFF2-40B4-BE49-F238E27FC236}">
                <a16:creationId xmlns:a16="http://schemas.microsoft.com/office/drawing/2014/main" id="{E9AAB7C1-1AF5-452D-B38F-F11F8BCCF04A}"/>
              </a:ext>
            </a:extLst>
          </p:cNvPr>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839788" y="2588022"/>
            <a:ext cx="3768725" cy="2826543"/>
          </a:xfrm>
        </p:spPr>
      </p:pic>
      <p:pic>
        <p:nvPicPr>
          <p:cNvPr id="16" name="Content Placeholder 15">
            <a:extLst>
              <a:ext uri="{FF2B5EF4-FFF2-40B4-BE49-F238E27FC236}">
                <a16:creationId xmlns:a16="http://schemas.microsoft.com/office/drawing/2014/main" id="{335A61B7-593A-4D2E-9459-95EA5628F98B}"/>
              </a:ext>
            </a:extLst>
          </p:cNvPr>
          <p:cNvPicPr>
            <a:picLocks noGrp="1" noChangeAspect="1"/>
          </p:cNvPicPr>
          <p:nvPr>
            <p:ph sz="half" idx="2"/>
          </p:nvPr>
        </p:nvPicPr>
        <p:blipFill>
          <a:blip r:embed="rId5" cstate="print">
            <a:extLst>
              <a:ext uri="{28A0092B-C50C-407E-A947-70E740481C1C}">
                <a14:useLocalDpi xmlns:a14="http://schemas.microsoft.com/office/drawing/2010/main" val="0"/>
              </a:ext>
            </a:extLst>
          </a:blip>
          <a:stretch>
            <a:fillRect/>
          </a:stretch>
        </p:blipFill>
        <p:spPr>
          <a:xfrm>
            <a:off x="4740275" y="2585641"/>
            <a:ext cx="3775075" cy="2831306"/>
          </a:xfrm>
        </p:spPr>
      </p:pic>
    </p:spTree>
    <p:extLst>
      <p:ext uri="{BB962C8B-B14F-4D97-AF65-F5344CB8AC3E}">
        <p14:creationId xmlns:p14="http://schemas.microsoft.com/office/powerpoint/2010/main" val="36857843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C57F1D-DF68-B14C-8029-BEA27AA2298C}"/>
              </a:ext>
            </a:extLst>
          </p:cNvPr>
          <p:cNvSpPr>
            <a:spLocks noGrp="1"/>
          </p:cNvSpPr>
          <p:nvPr>
            <p:ph type="title"/>
          </p:nvPr>
        </p:nvSpPr>
        <p:spPr>
          <a:xfrm>
            <a:off x="582345" y="460235"/>
            <a:ext cx="7886700" cy="1524000"/>
          </a:xfrm>
        </p:spPr>
        <p:txBody>
          <a:bodyPr>
            <a:normAutofit fontScale="90000"/>
          </a:bodyPr>
          <a:lstStyle/>
          <a:p>
            <a:r>
              <a:rPr lang="en-US" dirty="0">
                <a:solidFill>
                  <a:schemeClr val="tx1"/>
                </a:solidFill>
                <a:effectLst>
                  <a:outerShdw blurRad="38100" dist="38100" dir="2700000" algn="tl">
                    <a:srgbClr val="000000">
                      <a:alpha val="43137"/>
                    </a:srgbClr>
                  </a:outerShdw>
                </a:effectLst>
              </a:rPr>
              <a:t>Do you have bathrooms that look like this  and your residents are unable to age in place</a:t>
            </a:r>
          </a:p>
        </p:txBody>
      </p:sp>
      <p:pic>
        <p:nvPicPr>
          <p:cNvPr id="11" name="Content Placeholder 10">
            <a:extLst>
              <a:ext uri="{FF2B5EF4-FFF2-40B4-BE49-F238E27FC236}">
                <a16:creationId xmlns:a16="http://schemas.microsoft.com/office/drawing/2014/main" id="{932254DA-82C8-46CE-B90B-16DE4E134995}"/>
              </a:ext>
            </a:extLst>
          </p:cNvPr>
          <p:cNvPicPr>
            <a:picLocks noGrp="1" noChangeAspect="1"/>
          </p:cNvPicPr>
          <p:nvPr>
            <p:ph type="pic" idx="15"/>
          </p:nvPr>
        </p:nvPicPr>
        <p:blipFill>
          <a:blip r:embed="rId3" cstate="print">
            <a:extLst>
              <a:ext uri="{28A0092B-C50C-407E-A947-70E740481C1C}">
                <a14:useLocalDpi xmlns:a14="http://schemas.microsoft.com/office/drawing/2010/main" val="0"/>
              </a:ext>
            </a:extLst>
          </a:blip>
          <a:srcRect t="3924" b="3924"/>
          <a:stretch>
            <a:fillRect/>
          </a:stretch>
        </p:blipFill>
        <p:spPr>
          <a:xfrm rot="5400000">
            <a:off x="580769" y="2576796"/>
            <a:ext cx="2205038" cy="1524000"/>
          </a:xfrm>
        </p:spPr>
      </p:pic>
      <p:sp>
        <p:nvSpPr>
          <p:cNvPr id="28" name="Text Placeholder 27">
            <a:extLst>
              <a:ext uri="{FF2B5EF4-FFF2-40B4-BE49-F238E27FC236}">
                <a16:creationId xmlns:a16="http://schemas.microsoft.com/office/drawing/2014/main" id="{391D895C-50DF-460C-9B26-54A43818294D}"/>
              </a:ext>
            </a:extLst>
          </p:cNvPr>
          <p:cNvSpPr>
            <a:spLocks noGrp="1"/>
          </p:cNvSpPr>
          <p:nvPr>
            <p:ph type="body" sz="half" idx="19"/>
          </p:nvPr>
        </p:nvSpPr>
        <p:spPr>
          <a:xfrm>
            <a:off x="3409751" y="4005403"/>
            <a:ext cx="2200805" cy="659189"/>
          </a:xfrm>
        </p:spPr>
        <p:txBody>
          <a:bodyPr>
            <a:normAutofit/>
          </a:bodyPr>
          <a:lstStyle/>
          <a:p>
            <a:r>
              <a:rPr lang="en-US" sz="2000" b="1" dirty="0">
                <a:solidFill>
                  <a:schemeClr val="tx1"/>
                </a:solidFill>
                <a:effectLst>
                  <a:outerShdw blurRad="38100" dist="38100" dir="2700000" algn="tl">
                    <a:srgbClr val="000000">
                      <a:alpha val="43137"/>
                    </a:srgbClr>
                  </a:outerShdw>
                </a:effectLst>
              </a:rPr>
              <a:t>trip hazards</a:t>
            </a:r>
          </a:p>
        </p:txBody>
      </p:sp>
      <p:pic>
        <p:nvPicPr>
          <p:cNvPr id="32" name="Picture Placeholder 31">
            <a:extLst>
              <a:ext uri="{FF2B5EF4-FFF2-40B4-BE49-F238E27FC236}">
                <a16:creationId xmlns:a16="http://schemas.microsoft.com/office/drawing/2014/main" id="{BC22782C-7D5C-4F19-8CD2-220F566817A8}"/>
              </a:ext>
            </a:extLst>
          </p:cNvPr>
          <p:cNvPicPr>
            <a:picLocks noGrp="1" noChangeAspect="1"/>
          </p:cNvPicPr>
          <p:nvPr>
            <p:ph type="pic" idx="22"/>
          </p:nvPr>
        </p:nvPicPr>
        <p:blipFill>
          <a:blip r:embed="rId4" cstate="print">
            <a:extLst>
              <a:ext uri="{28A0092B-C50C-407E-A947-70E740481C1C}">
                <a14:useLocalDpi xmlns:a14="http://schemas.microsoft.com/office/drawing/2010/main" val="0"/>
              </a:ext>
            </a:extLst>
          </a:blip>
          <a:srcRect t="3791" b="3791"/>
          <a:stretch>
            <a:fillRect/>
          </a:stretch>
        </p:blipFill>
        <p:spPr>
          <a:xfrm>
            <a:off x="2895599" y="2236277"/>
            <a:ext cx="2739281" cy="1707576"/>
          </a:xfrm>
        </p:spPr>
      </p:pic>
      <p:sp>
        <p:nvSpPr>
          <p:cNvPr id="5" name="Date Placeholder 4">
            <a:extLst>
              <a:ext uri="{FF2B5EF4-FFF2-40B4-BE49-F238E27FC236}">
                <a16:creationId xmlns:a16="http://schemas.microsoft.com/office/drawing/2014/main" id="{313D8B69-33BF-5E46-BD50-3FDFBDDC70F0}"/>
              </a:ext>
            </a:extLst>
          </p:cNvPr>
          <p:cNvSpPr>
            <a:spLocks noGrp="1"/>
          </p:cNvSpPr>
          <p:nvPr>
            <p:ph type="dt" sz="half" idx="10"/>
          </p:nvPr>
        </p:nvSpPr>
        <p:spPr/>
        <p:txBody>
          <a:bodyPr/>
          <a:lstStyle/>
          <a:p>
            <a:fld id="{FCCDF177-684B-4E07-9F13-E5C10E3BC528}" type="datetime2">
              <a:rPr lang="en-US" smtClean="0"/>
              <a:t>Monday, March 29, 2021</a:t>
            </a:fld>
            <a:endParaRPr lang="en-US"/>
          </a:p>
        </p:txBody>
      </p:sp>
      <p:sp>
        <p:nvSpPr>
          <p:cNvPr id="6" name="Footer Placeholder 5">
            <a:extLst>
              <a:ext uri="{FF2B5EF4-FFF2-40B4-BE49-F238E27FC236}">
                <a16:creationId xmlns:a16="http://schemas.microsoft.com/office/drawing/2014/main" id="{A249D211-669A-4240-848E-8A37F3693BF5}"/>
              </a:ext>
            </a:extLst>
          </p:cNvPr>
          <p:cNvSpPr>
            <a:spLocks noGrp="1"/>
          </p:cNvSpPr>
          <p:nvPr>
            <p:ph type="ftr" sz="quarter" idx="11"/>
          </p:nvPr>
        </p:nvSpPr>
        <p:spPr/>
        <p:txBody>
          <a:bodyPr/>
          <a:lstStyle/>
          <a:p>
            <a:r>
              <a:rPr lang="en-US"/>
              <a:t>State of Connecticut - Department of Housing - Small Cities CDBG</a:t>
            </a:r>
          </a:p>
        </p:txBody>
      </p:sp>
      <p:sp>
        <p:nvSpPr>
          <p:cNvPr id="7" name="Slide Number Placeholder 6">
            <a:extLst>
              <a:ext uri="{FF2B5EF4-FFF2-40B4-BE49-F238E27FC236}">
                <a16:creationId xmlns:a16="http://schemas.microsoft.com/office/drawing/2014/main" id="{90C66D3C-2801-C746-8AE3-FB0F3B9235FD}"/>
              </a:ext>
            </a:extLst>
          </p:cNvPr>
          <p:cNvSpPr>
            <a:spLocks noGrp="1"/>
          </p:cNvSpPr>
          <p:nvPr>
            <p:ph type="sldNum" sz="quarter" idx="12"/>
          </p:nvPr>
        </p:nvSpPr>
        <p:spPr/>
        <p:txBody>
          <a:bodyPr/>
          <a:lstStyle/>
          <a:p>
            <a:fld id="{3489B89A-7CA7-48A1-A15F-076DC2382239}" type="slidenum">
              <a:rPr lang="en-US" smtClean="0"/>
              <a:t>17</a:t>
            </a:fld>
            <a:endParaRPr lang="en-US"/>
          </a:p>
        </p:txBody>
      </p:sp>
      <p:pic>
        <p:nvPicPr>
          <p:cNvPr id="3" name="Picture 2">
            <a:extLst>
              <a:ext uri="{FF2B5EF4-FFF2-40B4-BE49-F238E27FC236}">
                <a16:creationId xmlns:a16="http://schemas.microsoft.com/office/drawing/2014/main" id="{C210C320-D034-49E6-9FC9-3227BC32CCE2}"/>
              </a:ext>
            </a:extLst>
          </p:cNvPr>
          <p:cNvPicPr>
            <a:picLocks noChangeAspect="1"/>
          </p:cNvPicPr>
          <p:nvPr/>
        </p:nvPicPr>
        <p:blipFill>
          <a:blip r:embed="rId5"/>
          <a:stretch>
            <a:fillRect/>
          </a:stretch>
        </p:blipFill>
        <p:spPr>
          <a:xfrm>
            <a:off x="7777558" y="0"/>
            <a:ext cx="1377815" cy="914479"/>
          </a:xfrm>
          <a:prstGeom prst="rect">
            <a:avLst/>
          </a:prstGeom>
        </p:spPr>
      </p:pic>
      <p:pic>
        <p:nvPicPr>
          <p:cNvPr id="37" name="Picture 36">
            <a:extLst>
              <a:ext uri="{FF2B5EF4-FFF2-40B4-BE49-F238E27FC236}">
                <a16:creationId xmlns:a16="http://schemas.microsoft.com/office/drawing/2014/main" id="{03831108-0F38-4E59-854F-85A765297382}"/>
              </a:ext>
            </a:extLst>
          </p:cNvPr>
          <p:cNvPicPr>
            <a:picLocks noChangeAspect="1"/>
          </p:cNvPicPr>
          <p:nvPr/>
        </p:nvPicPr>
        <p:blipFill>
          <a:blip r:embed="rId6"/>
          <a:stretch>
            <a:fillRect/>
          </a:stretch>
        </p:blipFill>
        <p:spPr>
          <a:xfrm>
            <a:off x="6096509" y="2444470"/>
            <a:ext cx="2402032" cy="1524132"/>
          </a:xfrm>
          <a:prstGeom prst="rect">
            <a:avLst/>
          </a:prstGeom>
        </p:spPr>
      </p:pic>
      <p:pic>
        <p:nvPicPr>
          <p:cNvPr id="38" name="Picture 37">
            <a:extLst>
              <a:ext uri="{FF2B5EF4-FFF2-40B4-BE49-F238E27FC236}">
                <a16:creationId xmlns:a16="http://schemas.microsoft.com/office/drawing/2014/main" id="{38587FEC-8F4D-422D-8790-AFD133A8CDAD}"/>
              </a:ext>
            </a:extLst>
          </p:cNvPr>
          <p:cNvPicPr>
            <a:picLocks noChangeAspect="1"/>
          </p:cNvPicPr>
          <p:nvPr/>
        </p:nvPicPr>
        <p:blipFill>
          <a:blip r:embed="rId7"/>
          <a:stretch>
            <a:fillRect/>
          </a:stretch>
        </p:blipFill>
        <p:spPr>
          <a:xfrm>
            <a:off x="5758732" y="2185997"/>
            <a:ext cx="2463980" cy="1870802"/>
          </a:xfrm>
          <a:prstGeom prst="rect">
            <a:avLst/>
          </a:prstGeom>
        </p:spPr>
      </p:pic>
      <p:sp>
        <p:nvSpPr>
          <p:cNvPr id="39" name="Text Placeholder 9">
            <a:extLst>
              <a:ext uri="{FF2B5EF4-FFF2-40B4-BE49-F238E27FC236}">
                <a16:creationId xmlns:a16="http://schemas.microsoft.com/office/drawing/2014/main" id="{1969504D-011D-443F-86CA-B44887964429}"/>
              </a:ext>
            </a:extLst>
          </p:cNvPr>
          <p:cNvSpPr>
            <a:spLocks noGrp="1"/>
          </p:cNvSpPr>
          <p:nvPr>
            <p:ph type="body" sz="half" idx="18"/>
          </p:nvPr>
        </p:nvSpPr>
        <p:spPr>
          <a:xfrm>
            <a:off x="921289" y="4562845"/>
            <a:ext cx="1974312" cy="658813"/>
          </a:xfrm>
        </p:spPr>
        <p:txBody>
          <a:bodyPr/>
          <a:lstStyle/>
          <a:p>
            <a:r>
              <a:rPr lang="en-US" sz="1800" b="1" dirty="0">
                <a:solidFill>
                  <a:schemeClr val="tx1"/>
                </a:solidFill>
                <a:effectLst>
                  <a:outerShdw blurRad="38100" dist="38100" dir="2700000" algn="tl">
                    <a:srgbClr val="000000">
                      <a:alpha val="43137"/>
                    </a:srgbClr>
                  </a:outerShdw>
                </a:effectLst>
              </a:rPr>
              <a:t>Bathrooms that look like this……</a:t>
            </a:r>
          </a:p>
        </p:txBody>
      </p:sp>
      <p:sp>
        <p:nvSpPr>
          <p:cNvPr id="41" name="Text Placeholder 40">
            <a:extLst>
              <a:ext uri="{FF2B5EF4-FFF2-40B4-BE49-F238E27FC236}">
                <a16:creationId xmlns:a16="http://schemas.microsoft.com/office/drawing/2014/main" id="{0450A055-EC83-4BA6-89DE-75E3B48C957D}"/>
              </a:ext>
            </a:extLst>
          </p:cNvPr>
          <p:cNvSpPr>
            <a:spLocks noGrp="1"/>
          </p:cNvSpPr>
          <p:nvPr>
            <p:ph type="body" sz="half" idx="20"/>
          </p:nvPr>
        </p:nvSpPr>
        <p:spPr>
          <a:xfrm>
            <a:off x="5848696" y="4315272"/>
            <a:ext cx="2201998" cy="659189"/>
          </a:xfrm>
        </p:spPr>
        <p:txBody>
          <a:bodyPr>
            <a:normAutofit fontScale="85000" lnSpcReduction="20000"/>
          </a:bodyPr>
          <a:lstStyle/>
          <a:p>
            <a:r>
              <a:rPr lang="en-US" sz="2000" b="1" dirty="0">
                <a:solidFill>
                  <a:schemeClr val="tx1"/>
                </a:solidFill>
                <a:effectLst>
                  <a:outerShdw blurRad="38100" dist="38100" dir="2700000" algn="tl">
                    <a:srgbClr val="000000">
                      <a:alpha val="43137"/>
                    </a:srgbClr>
                  </a:outerShdw>
                </a:effectLst>
              </a:rPr>
              <a:t>Fixtures that look like this or are about to…. </a:t>
            </a:r>
          </a:p>
        </p:txBody>
      </p:sp>
      <p:pic>
        <p:nvPicPr>
          <p:cNvPr id="43" name="Picture 42">
            <a:extLst>
              <a:ext uri="{FF2B5EF4-FFF2-40B4-BE49-F238E27FC236}">
                <a16:creationId xmlns:a16="http://schemas.microsoft.com/office/drawing/2014/main" id="{05AE7410-F30D-462D-A483-0F81DA4DEF7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895600" y="4334997"/>
            <a:ext cx="2739281" cy="2054461"/>
          </a:xfrm>
          <a:prstGeom prst="rect">
            <a:avLst/>
          </a:prstGeom>
        </p:spPr>
      </p:pic>
    </p:spTree>
    <p:extLst>
      <p:ext uri="{BB962C8B-B14F-4D97-AF65-F5344CB8AC3E}">
        <p14:creationId xmlns:p14="http://schemas.microsoft.com/office/powerpoint/2010/main" val="20793384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C57F1D-DF68-B14C-8029-BEA27AA2298C}"/>
              </a:ext>
            </a:extLst>
          </p:cNvPr>
          <p:cNvSpPr>
            <a:spLocks noGrp="1"/>
          </p:cNvSpPr>
          <p:nvPr>
            <p:ph type="title"/>
          </p:nvPr>
        </p:nvSpPr>
        <p:spPr>
          <a:xfrm>
            <a:off x="628650" y="365126"/>
            <a:ext cx="7886700" cy="1524000"/>
          </a:xfrm>
        </p:spPr>
        <p:txBody>
          <a:bodyPr>
            <a:normAutofit fontScale="90000"/>
          </a:bodyPr>
          <a:lstStyle/>
          <a:p>
            <a:r>
              <a:rPr lang="en-US" dirty="0">
                <a:solidFill>
                  <a:schemeClr val="tx1"/>
                </a:solidFill>
                <a:effectLst>
                  <a:outerShdw blurRad="38100" dist="38100" dir="2700000" algn="tl">
                    <a:srgbClr val="000000">
                      <a:alpha val="43137"/>
                    </a:srgbClr>
                  </a:outerShdw>
                </a:effectLst>
              </a:rPr>
              <a:t>Campuses with ineffective </a:t>
            </a:r>
            <a:br>
              <a:rPr lang="en-US" dirty="0">
                <a:solidFill>
                  <a:schemeClr val="tx1"/>
                </a:solidFill>
                <a:effectLst>
                  <a:outerShdw blurRad="38100" dist="38100" dir="2700000" algn="tl">
                    <a:srgbClr val="000000">
                      <a:alpha val="43137"/>
                    </a:srgbClr>
                  </a:outerShdw>
                </a:effectLst>
              </a:rPr>
            </a:br>
            <a:r>
              <a:rPr lang="en-US" dirty="0">
                <a:solidFill>
                  <a:schemeClr val="tx1"/>
                </a:solidFill>
                <a:effectLst>
                  <a:outerShdw blurRad="38100" dist="38100" dir="2700000" algn="tl">
                    <a:srgbClr val="000000">
                      <a:alpha val="43137"/>
                    </a:srgbClr>
                  </a:outerShdw>
                </a:effectLst>
              </a:rPr>
              <a:t>health &amp; safety fixtures that look like this</a:t>
            </a:r>
          </a:p>
        </p:txBody>
      </p:sp>
      <p:sp>
        <p:nvSpPr>
          <p:cNvPr id="10" name="Text Placeholder 9">
            <a:extLst>
              <a:ext uri="{FF2B5EF4-FFF2-40B4-BE49-F238E27FC236}">
                <a16:creationId xmlns:a16="http://schemas.microsoft.com/office/drawing/2014/main" id="{53A3DDEA-7FBF-4B75-97A7-B7811DB88D55}"/>
              </a:ext>
            </a:extLst>
          </p:cNvPr>
          <p:cNvSpPr>
            <a:spLocks noGrp="1"/>
          </p:cNvSpPr>
          <p:nvPr>
            <p:ph type="body" sz="half" idx="18"/>
          </p:nvPr>
        </p:nvSpPr>
        <p:spPr>
          <a:xfrm>
            <a:off x="999064" y="4330163"/>
            <a:ext cx="2205038" cy="853004"/>
          </a:xfrm>
        </p:spPr>
        <p:txBody>
          <a:bodyPr/>
          <a:lstStyle/>
          <a:p>
            <a:r>
              <a:rPr lang="en-US" sz="1800" b="1" dirty="0">
                <a:solidFill>
                  <a:schemeClr val="tx1"/>
                </a:solidFill>
                <a:effectLst>
                  <a:outerShdw blurRad="38100" dist="38100" dir="2700000" algn="tl">
                    <a:srgbClr val="000000">
                      <a:alpha val="43137"/>
                    </a:srgbClr>
                  </a:outerShdw>
                </a:effectLst>
              </a:rPr>
              <a:t>Outdated Emergency Alarm Systems </a:t>
            </a:r>
          </a:p>
          <a:p>
            <a:endParaRPr lang="en-US" dirty="0"/>
          </a:p>
        </p:txBody>
      </p:sp>
      <p:sp>
        <p:nvSpPr>
          <p:cNvPr id="12" name="Text Placeholder 11">
            <a:extLst>
              <a:ext uri="{FF2B5EF4-FFF2-40B4-BE49-F238E27FC236}">
                <a16:creationId xmlns:a16="http://schemas.microsoft.com/office/drawing/2014/main" id="{56D2E8D0-8EDD-4A2F-B0BD-B1C50035906D}"/>
              </a:ext>
            </a:extLst>
          </p:cNvPr>
          <p:cNvSpPr>
            <a:spLocks noGrp="1"/>
          </p:cNvSpPr>
          <p:nvPr>
            <p:ph type="body" sz="half" idx="19"/>
          </p:nvPr>
        </p:nvSpPr>
        <p:spPr>
          <a:xfrm>
            <a:off x="3471597" y="3937091"/>
            <a:ext cx="2200805" cy="659189"/>
          </a:xfrm>
        </p:spPr>
        <p:txBody>
          <a:bodyPr>
            <a:normAutofit/>
          </a:bodyPr>
          <a:lstStyle/>
          <a:p>
            <a:r>
              <a:rPr lang="en-US" sz="1800" b="1" dirty="0">
                <a:solidFill>
                  <a:schemeClr val="tx1"/>
                </a:solidFill>
                <a:effectLst>
                  <a:outerShdw blurRad="38100" dist="38100" dir="2700000" algn="tl">
                    <a:srgbClr val="000000">
                      <a:alpha val="43137"/>
                    </a:srgbClr>
                  </a:outerShdw>
                </a:effectLst>
              </a:rPr>
              <a:t>Inefficient/Retired AC Units </a:t>
            </a:r>
          </a:p>
        </p:txBody>
      </p:sp>
      <p:sp>
        <p:nvSpPr>
          <p:cNvPr id="13" name="Text Placeholder 12">
            <a:extLst>
              <a:ext uri="{FF2B5EF4-FFF2-40B4-BE49-F238E27FC236}">
                <a16:creationId xmlns:a16="http://schemas.microsoft.com/office/drawing/2014/main" id="{FEFC1687-D0AA-41B9-9BC4-4E5490F8D3BA}"/>
              </a:ext>
            </a:extLst>
          </p:cNvPr>
          <p:cNvSpPr>
            <a:spLocks noGrp="1"/>
          </p:cNvSpPr>
          <p:nvPr>
            <p:ph type="body" sz="half" idx="20"/>
          </p:nvPr>
        </p:nvSpPr>
        <p:spPr>
          <a:xfrm>
            <a:off x="5850328" y="3954960"/>
            <a:ext cx="2201998" cy="659189"/>
          </a:xfrm>
        </p:spPr>
        <p:txBody>
          <a:bodyPr>
            <a:noAutofit/>
          </a:bodyPr>
          <a:lstStyle/>
          <a:p>
            <a:r>
              <a:rPr lang="en-US" sz="1800" b="1" dirty="0">
                <a:solidFill>
                  <a:schemeClr val="tx1"/>
                </a:solidFill>
                <a:effectLst>
                  <a:outerShdw blurRad="38100" dist="38100" dir="2700000" algn="tl">
                    <a:srgbClr val="000000">
                      <a:alpha val="43137"/>
                    </a:srgbClr>
                  </a:outerShdw>
                </a:effectLst>
              </a:rPr>
              <a:t>Poor Site Lighting/Unsafe for residents</a:t>
            </a:r>
          </a:p>
        </p:txBody>
      </p:sp>
      <p:sp>
        <p:nvSpPr>
          <p:cNvPr id="5" name="Date Placeholder 4">
            <a:extLst>
              <a:ext uri="{FF2B5EF4-FFF2-40B4-BE49-F238E27FC236}">
                <a16:creationId xmlns:a16="http://schemas.microsoft.com/office/drawing/2014/main" id="{313D8B69-33BF-5E46-BD50-3FDFBDDC70F0}"/>
              </a:ext>
            </a:extLst>
          </p:cNvPr>
          <p:cNvSpPr>
            <a:spLocks noGrp="1"/>
          </p:cNvSpPr>
          <p:nvPr>
            <p:ph type="dt" sz="half" idx="10"/>
          </p:nvPr>
        </p:nvSpPr>
        <p:spPr/>
        <p:txBody>
          <a:bodyPr/>
          <a:lstStyle/>
          <a:p>
            <a:fld id="{FCCDF177-684B-4E07-9F13-E5C10E3BC528}" type="datetime2">
              <a:rPr lang="en-US" smtClean="0"/>
              <a:t>Monday, March 29, 2021</a:t>
            </a:fld>
            <a:endParaRPr lang="en-US"/>
          </a:p>
        </p:txBody>
      </p:sp>
      <p:sp>
        <p:nvSpPr>
          <p:cNvPr id="6" name="Footer Placeholder 5">
            <a:extLst>
              <a:ext uri="{FF2B5EF4-FFF2-40B4-BE49-F238E27FC236}">
                <a16:creationId xmlns:a16="http://schemas.microsoft.com/office/drawing/2014/main" id="{A249D211-669A-4240-848E-8A37F3693BF5}"/>
              </a:ext>
            </a:extLst>
          </p:cNvPr>
          <p:cNvSpPr>
            <a:spLocks noGrp="1"/>
          </p:cNvSpPr>
          <p:nvPr>
            <p:ph type="ftr" sz="quarter" idx="11"/>
          </p:nvPr>
        </p:nvSpPr>
        <p:spPr/>
        <p:txBody>
          <a:bodyPr/>
          <a:lstStyle/>
          <a:p>
            <a:r>
              <a:rPr lang="en-US"/>
              <a:t>State of Connecticut - Department of Housing - Small Cities CDBG</a:t>
            </a:r>
          </a:p>
        </p:txBody>
      </p:sp>
      <p:sp>
        <p:nvSpPr>
          <p:cNvPr id="7" name="Slide Number Placeholder 6">
            <a:extLst>
              <a:ext uri="{FF2B5EF4-FFF2-40B4-BE49-F238E27FC236}">
                <a16:creationId xmlns:a16="http://schemas.microsoft.com/office/drawing/2014/main" id="{90C66D3C-2801-C746-8AE3-FB0F3B9235FD}"/>
              </a:ext>
            </a:extLst>
          </p:cNvPr>
          <p:cNvSpPr>
            <a:spLocks noGrp="1"/>
          </p:cNvSpPr>
          <p:nvPr>
            <p:ph type="sldNum" sz="quarter" idx="12"/>
          </p:nvPr>
        </p:nvSpPr>
        <p:spPr/>
        <p:txBody>
          <a:bodyPr/>
          <a:lstStyle/>
          <a:p>
            <a:fld id="{3489B89A-7CA7-48A1-A15F-076DC2382239}" type="slidenum">
              <a:rPr lang="en-US" smtClean="0"/>
              <a:t>18</a:t>
            </a:fld>
            <a:endParaRPr lang="en-US" dirty="0"/>
          </a:p>
        </p:txBody>
      </p:sp>
      <p:pic>
        <p:nvPicPr>
          <p:cNvPr id="3" name="Picture 2">
            <a:extLst>
              <a:ext uri="{FF2B5EF4-FFF2-40B4-BE49-F238E27FC236}">
                <a16:creationId xmlns:a16="http://schemas.microsoft.com/office/drawing/2014/main" id="{C210C320-D034-49E6-9FC9-3227BC32CCE2}"/>
              </a:ext>
            </a:extLst>
          </p:cNvPr>
          <p:cNvPicPr>
            <a:picLocks noChangeAspect="1"/>
          </p:cNvPicPr>
          <p:nvPr/>
        </p:nvPicPr>
        <p:blipFill>
          <a:blip r:embed="rId3"/>
          <a:stretch>
            <a:fillRect/>
          </a:stretch>
        </p:blipFill>
        <p:spPr>
          <a:xfrm>
            <a:off x="7777558" y="0"/>
            <a:ext cx="1377815" cy="914479"/>
          </a:xfrm>
          <a:prstGeom prst="rect">
            <a:avLst/>
          </a:prstGeom>
        </p:spPr>
      </p:pic>
      <p:pic>
        <p:nvPicPr>
          <p:cNvPr id="21" name="Picture Placeholder 20">
            <a:extLst>
              <a:ext uri="{FF2B5EF4-FFF2-40B4-BE49-F238E27FC236}">
                <a16:creationId xmlns:a16="http://schemas.microsoft.com/office/drawing/2014/main" id="{70E0B6A8-EEAC-47A5-BC5B-884E7E361FBE}"/>
              </a:ext>
            </a:extLst>
          </p:cNvPr>
          <p:cNvPicPr>
            <a:picLocks noGrp="1" noChangeAspect="1"/>
          </p:cNvPicPr>
          <p:nvPr>
            <p:ph type="pic" idx="15"/>
          </p:nvPr>
        </p:nvPicPr>
        <p:blipFill>
          <a:blip r:embed="rId4">
            <a:extLst>
              <a:ext uri="{28A0092B-C50C-407E-A947-70E740481C1C}">
                <a14:useLocalDpi xmlns:a14="http://schemas.microsoft.com/office/drawing/2010/main" val="0"/>
              </a:ext>
            </a:extLst>
          </a:blip>
          <a:srcRect t="3924" b="3924"/>
          <a:stretch>
            <a:fillRect/>
          </a:stretch>
        </p:blipFill>
        <p:spPr>
          <a:xfrm>
            <a:off x="999064" y="2256354"/>
            <a:ext cx="2205038" cy="1934646"/>
          </a:xfrm>
        </p:spPr>
      </p:pic>
      <p:pic>
        <p:nvPicPr>
          <p:cNvPr id="25" name="Picture Placeholder 24">
            <a:extLst>
              <a:ext uri="{FF2B5EF4-FFF2-40B4-BE49-F238E27FC236}">
                <a16:creationId xmlns:a16="http://schemas.microsoft.com/office/drawing/2014/main" id="{1B6F9DDD-AE4A-456D-9EFC-F56D1CD88DB1}"/>
              </a:ext>
            </a:extLst>
          </p:cNvPr>
          <p:cNvPicPr>
            <a:picLocks noGrp="1" noChangeAspect="1"/>
          </p:cNvPicPr>
          <p:nvPr>
            <p:ph type="pic" idx="21"/>
          </p:nvPr>
        </p:nvPicPr>
        <p:blipFill>
          <a:blip r:embed="rId5" cstate="print">
            <a:extLst>
              <a:ext uri="{28A0092B-C50C-407E-A947-70E740481C1C}">
                <a14:useLocalDpi xmlns:a14="http://schemas.microsoft.com/office/drawing/2010/main" val="0"/>
              </a:ext>
            </a:extLst>
          </a:blip>
          <a:srcRect t="3757" b="3757"/>
          <a:stretch>
            <a:fillRect/>
          </a:stretch>
        </p:blipFill>
        <p:spPr/>
      </p:pic>
      <p:pic>
        <p:nvPicPr>
          <p:cNvPr id="34" name="Picture Placeholder 33">
            <a:extLst>
              <a:ext uri="{FF2B5EF4-FFF2-40B4-BE49-F238E27FC236}">
                <a16:creationId xmlns:a16="http://schemas.microsoft.com/office/drawing/2014/main" id="{F3D897C0-AEF5-4B0D-B87D-A115BD1CB38F}"/>
              </a:ext>
            </a:extLst>
          </p:cNvPr>
          <p:cNvPicPr>
            <a:picLocks noGrp="1" noChangeAspect="1"/>
          </p:cNvPicPr>
          <p:nvPr>
            <p:ph type="pic" idx="22"/>
          </p:nvPr>
        </p:nvPicPr>
        <p:blipFill>
          <a:blip r:embed="rId6" cstate="print">
            <a:extLst>
              <a:ext uri="{28A0092B-C50C-407E-A947-70E740481C1C}">
                <a14:useLocalDpi xmlns:a14="http://schemas.microsoft.com/office/drawing/2010/main" val="0"/>
              </a:ext>
            </a:extLst>
          </a:blip>
          <a:srcRect t="3791" b="3791"/>
          <a:stretch>
            <a:fillRect/>
          </a:stretch>
        </p:blipFill>
        <p:spPr/>
      </p:pic>
      <p:pic>
        <p:nvPicPr>
          <p:cNvPr id="35" name="Picture 34">
            <a:extLst>
              <a:ext uri="{FF2B5EF4-FFF2-40B4-BE49-F238E27FC236}">
                <a16:creationId xmlns:a16="http://schemas.microsoft.com/office/drawing/2014/main" id="{1F517CD1-DCB0-42B2-A0A8-5A67F02FA975}"/>
              </a:ext>
            </a:extLst>
          </p:cNvPr>
          <p:cNvPicPr>
            <a:picLocks noChangeAspect="1"/>
          </p:cNvPicPr>
          <p:nvPr/>
        </p:nvPicPr>
        <p:blipFill>
          <a:blip r:embed="rId7"/>
          <a:stretch>
            <a:fillRect/>
          </a:stretch>
        </p:blipFill>
        <p:spPr>
          <a:xfrm>
            <a:off x="3471598" y="4461241"/>
            <a:ext cx="2153044" cy="1862851"/>
          </a:xfrm>
          <a:prstGeom prst="rect">
            <a:avLst/>
          </a:prstGeom>
        </p:spPr>
      </p:pic>
    </p:spTree>
    <p:extLst>
      <p:ext uri="{BB962C8B-B14F-4D97-AF65-F5344CB8AC3E}">
        <p14:creationId xmlns:p14="http://schemas.microsoft.com/office/powerpoint/2010/main" val="38495586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FEFC1687-D0AA-41B9-9BC4-4E5490F8D3BA}"/>
              </a:ext>
            </a:extLst>
          </p:cNvPr>
          <p:cNvSpPr>
            <a:spLocks noGrp="1"/>
          </p:cNvSpPr>
          <p:nvPr>
            <p:ph type="body" sz="half" idx="20"/>
          </p:nvPr>
        </p:nvSpPr>
        <p:spPr>
          <a:xfrm>
            <a:off x="6005999" y="5046158"/>
            <a:ext cx="2201998" cy="659189"/>
          </a:xfrm>
        </p:spPr>
        <p:txBody>
          <a:bodyPr>
            <a:normAutofit/>
          </a:bodyPr>
          <a:lstStyle/>
          <a:p>
            <a:r>
              <a:rPr lang="en-US" sz="1800" b="1" dirty="0">
                <a:solidFill>
                  <a:schemeClr val="tx1"/>
                </a:solidFill>
                <a:effectLst>
                  <a:outerShdw blurRad="38100" dist="38100" dir="2700000" algn="tl">
                    <a:srgbClr val="000000">
                      <a:alpha val="43137"/>
                    </a:srgbClr>
                  </a:outerShdw>
                </a:effectLst>
              </a:rPr>
              <a:t>Rotten siding </a:t>
            </a:r>
          </a:p>
        </p:txBody>
      </p:sp>
      <p:sp>
        <p:nvSpPr>
          <p:cNvPr id="5" name="Date Placeholder 4">
            <a:extLst>
              <a:ext uri="{FF2B5EF4-FFF2-40B4-BE49-F238E27FC236}">
                <a16:creationId xmlns:a16="http://schemas.microsoft.com/office/drawing/2014/main" id="{313D8B69-33BF-5E46-BD50-3FDFBDDC70F0}"/>
              </a:ext>
            </a:extLst>
          </p:cNvPr>
          <p:cNvSpPr>
            <a:spLocks noGrp="1"/>
          </p:cNvSpPr>
          <p:nvPr>
            <p:ph type="dt" sz="half" idx="10"/>
          </p:nvPr>
        </p:nvSpPr>
        <p:spPr/>
        <p:txBody>
          <a:bodyPr/>
          <a:lstStyle/>
          <a:p>
            <a:fld id="{FCCDF177-684B-4E07-9F13-E5C10E3BC528}" type="datetime2">
              <a:rPr lang="en-US" smtClean="0"/>
              <a:t>Monday, March 29, 2021</a:t>
            </a:fld>
            <a:endParaRPr lang="en-US"/>
          </a:p>
        </p:txBody>
      </p:sp>
      <p:sp>
        <p:nvSpPr>
          <p:cNvPr id="6" name="Footer Placeholder 5">
            <a:extLst>
              <a:ext uri="{FF2B5EF4-FFF2-40B4-BE49-F238E27FC236}">
                <a16:creationId xmlns:a16="http://schemas.microsoft.com/office/drawing/2014/main" id="{A249D211-669A-4240-848E-8A37F3693BF5}"/>
              </a:ext>
            </a:extLst>
          </p:cNvPr>
          <p:cNvSpPr>
            <a:spLocks noGrp="1"/>
          </p:cNvSpPr>
          <p:nvPr>
            <p:ph type="ftr" sz="quarter" idx="11"/>
          </p:nvPr>
        </p:nvSpPr>
        <p:spPr/>
        <p:txBody>
          <a:bodyPr/>
          <a:lstStyle/>
          <a:p>
            <a:r>
              <a:rPr lang="en-US"/>
              <a:t>State of Connecticut - Department of Housing - Small Cities CDBG</a:t>
            </a:r>
          </a:p>
        </p:txBody>
      </p:sp>
      <p:sp>
        <p:nvSpPr>
          <p:cNvPr id="7" name="Slide Number Placeholder 6">
            <a:extLst>
              <a:ext uri="{FF2B5EF4-FFF2-40B4-BE49-F238E27FC236}">
                <a16:creationId xmlns:a16="http://schemas.microsoft.com/office/drawing/2014/main" id="{90C66D3C-2801-C746-8AE3-FB0F3B9235FD}"/>
              </a:ext>
            </a:extLst>
          </p:cNvPr>
          <p:cNvSpPr>
            <a:spLocks noGrp="1"/>
          </p:cNvSpPr>
          <p:nvPr>
            <p:ph type="sldNum" sz="quarter" idx="12"/>
          </p:nvPr>
        </p:nvSpPr>
        <p:spPr/>
        <p:txBody>
          <a:bodyPr/>
          <a:lstStyle/>
          <a:p>
            <a:fld id="{3489B89A-7CA7-48A1-A15F-076DC2382239}" type="slidenum">
              <a:rPr lang="en-US" smtClean="0"/>
              <a:t>19</a:t>
            </a:fld>
            <a:endParaRPr lang="en-US"/>
          </a:p>
        </p:txBody>
      </p:sp>
      <p:pic>
        <p:nvPicPr>
          <p:cNvPr id="3" name="Picture 2">
            <a:extLst>
              <a:ext uri="{FF2B5EF4-FFF2-40B4-BE49-F238E27FC236}">
                <a16:creationId xmlns:a16="http://schemas.microsoft.com/office/drawing/2014/main" id="{C210C320-D034-49E6-9FC9-3227BC32CCE2}"/>
              </a:ext>
            </a:extLst>
          </p:cNvPr>
          <p:cNvPicPr>
            <a:picLocks noChangeAspect="1"/>
          </p:cNvPicPr>
          <p:nvPr/>
        </p:nvPicPr>
        <p:blipFill>
          <a:blip r:embed="rId3"/>
          <a:stretch>
            <a:fillRect/>
          </a:stretch>
        </p:blipFill>
        <p:spPr>
          <a:xfrm>
            <a:off x="7620000" y="39366"/>
            <a:ext cx="1377815" cy="914479"/>
          </a:xfrm>
          <a:prstGeom prst="rect">
            <a:avLst/>
          </a:prstGeom>
        </p:spPr>
      </p:pic>
      <p:pic>
        <p:nvPicPr>
          <p:cNvPr id="28" name="Picture 27">
            <a:extLst>
              <a:ext uri="{FF2B5EF4-FFF2-40B4-BE49-F238E27FC236}">
                <a16:creationId xmlns:a16="http://schemas.microsoft.com/office/drawing/2014/main" id="{2EAD8CB6-0D7F-4B5E-B29E-63411B14756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5479513" y="2309132"/>
            <a:ext cx="3208352" cy="1937277"/>
          </a:xfrm>
          <a:prstGeom prst="rect">
            <a:avLst/>
          </a:prstGeom>
        </p:spPr>
      </p:pic>
      <p:pic>
        <p:nvPicPr>
          <p:cNvPr id="31" name="Picture 30">
            <a:extLst>
              <a:ext uri="{FF2B5EF4-FFF2-40B4-BE49-F238E27FC236}">
                <a16:creationId xmlns:a16="http://schemas.microsoft.com/office/drawing/2014/main" id="{1D0616D1-28A2-446D-8278-36EFB832AC12}"/>
              </a:ext>
            </a:extLst>
          </p:cNvPr>
          <p:cNvPicPr>
            <a:picLocks noChangeAspect="1"/>
          </p:cNvPicPr>
          <p:nvPr/>
        </p:nvPicPr>
        <p:blipFill>
          <a:blip r:embed="rId5"/>
          <a:stretch>
            <a:fillRect/>
          </a:stretch>
        </p:blipFill>
        <p:spPr>
          <a:xfrm>
            <a:off x="3858998" y="2167361"/>
            <a:ext cx="1524132" cy="2194750"/>
          </a:xfrm>
          <a:prstGeom prst="rect">
            <a:avLst/>
          </a:prstGeom>
        </p:spPr>
      </p:pic>
      <p:pic>
        <p:nvPicPr>
          <p:cNvPr id="34" name="Picture 33">
            <a:extLst>
              <a:ext uri="{FF2B5EF4-FFF2-40B4-BE49-F238E27FC236}">
                <a16:creationId xmlns:a16="http://schemas.microsoft.com/office/drawing/2014/main" id="{A01B3785-6FF2-46F6-B0FA-648EB9E9C1CB}"/>
              </a:ext>
            </a:extLst>
          </p:cNvPr>
          <p:cNvPicPr>
            <a:picLocks noChangeAspect="1"/>
          </p:cNvPicPr>
          <p:nvPr/>
        </p:nvPicPr>
        <p:blipFill>
          <a:blip r:embed="rId6"/>
          <a:stretch>
            <a:fillRect/>
          </a:stretch>
        </p:blipFill>
        <p:spPr>
          <a:xfrm>
            <a:off x="3682320" y="4472363"/>
            <a:ext cx="2200847" cy="658425"/>
          </a:xfrm>
          <a:prstGeom prst="rect">
            <a:avLst/>
          </a:prstGeom>
        </p:spPr>
      </p:pic>
      <p:pic>
        <p:nvPicPr>
          <p:cNvPr id="35" name="Picture 34">
            <a:extLst>
              <a:ext uri="{FF2B5EF4-FFF2-40B4-BE49-F238E27FC236}">
                <a16:creationId xmlns:a16="http://schemas.microsoft.com/office/drawing/2014/main" id="{C668BDB9-3DF7-4F4C-A351-BECFBF83A185}"/>
              </a:ext>
            </a:extLst>
          </p:cNvPr>
          <p:cNvPicPr>
            <a:picLocks noChangeAspect="1"/>
          </p:cNvPicPr>
          <p:nvPr/>
        </p:nvPicPr>
        <p:blipFill>
          <a:blip r:embed="rId7"/>
          <a:stretch>
            <a:fillRect/>
          </a:stretch>
        </p:blipFill>
        <p:spPr>
          <a:xfrm>
            <a:off x="372743" y="953845"/>
            <a:ext cx="3251200" cy="2438400"/>
          </a:xfrm>
          <a:prstGeom prst="rect">
            <a:avLst/>
          </a:prstGeom>
        </p:spPr>
      </p:pic>
      <p:sp>
        <p:nvSpPr>
          <p:cNvPr id="37" name="Picture Placeholder 36">
            <a:extLst>
              <a:ext uri="{FF2B5EF4-FFF2-40B4-BE49-F238E27FC236}">
                <a16:creationId xmlns:a16="http://schemas.microsoft.com/office/drawing/2014/main" id="{0F84479B-998C-4BBB-BEA6-B1612E4E1777}"/>
              </a:ext>
            </a:extLst>
          </p:cNvPr>
          <p:cNvSpPr>
            <a:spLocks noGrp="1"/>
          </p:cNvSpPr>
          <p:nvPr>
            <p:ph type="pic" idx="22"/>
          </p:nvPr>
        </p:nvSpPr>
        <p:spPr/>
      </p:sp>
      <p:pic>
        <p:nvPicPr>
          <p:cNvPr id="38" name="Picture 37">
            <a:extLst>
              <a:ext uri="{FF2B5EF4-FFF2-40B4-BE49-F238E27FC236}">
                <a16:creationId xmlns:a16="http://schemas.microsoft.com/office/drawing/2014/main" id="{BD05CE6D-8A88-482C-A6D0-6BEE33CBD331}"/>
              </a:ext>
            </a:extLst>
          </p:cNvPr>
          <p:cNvPicPr>
            <a:picLocks noChangeAspect="1"/>
          </p:cNvPicPr>
          <p:nvPr/>
        </p:nvPicPr>
        <p:blipFill>
          <a:blip r:embed="rId6"/>
          <a:stretch>
            <a:fillRect/>
          </a:stretch>
        </p:blipFill>
        <p:spPr>
          <a:xfrm>
            <a:off x="485203" y="3581400"/>
            <a:ext cx="2200847" cy="658425"/>
          </a:xfrm>
          <a:prstGeom prst="rect">
            <a:avLst/>
          </a:prstGeom>
        </p:spPr>
      </p:pic>
    </p:spTree>
    <p:extLst>
      <p:ext uri="{BB962C8B-B14F-4D97-AF65-F5344CB8AC3E}">
        <p14:creationId xmlns:p14="http://schemas.microsoft.com/office/powerpoint/2010/main" val="27729043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4464028"/>
            <a:ext cx="8686800" cy="2089172"/>
          </a:xfrm>
        </p:spPr>
        <p:txBody>
          <a:bodyPr>
            <a:normAutofit/>
          </a:bodyPr>
          <a:lstStyle/>
          <a:p>
            <a:r>
              <a:rPr lang="en-US" sz="6000" b="1" kern="0" dirty="0">
                <a:solidFill>
                  <a:schemeClr val="tx1"/>
                </a:solidFill>
                <a:effectLst>
                  <a:outerShdw blurRad="38100" dist="38100" dir="2700000" algn="tl">
                    <a:srgbClr val="000000">
                      <a:alpha val="43137"/>
                    </a:srgbClr>
                  </a:outerShdw>
                </a:effectLst>
                <a:latin typeface="Calibri" panose="020F0502020204030204" pitchFamily="34" charset="0"/>
              </a:rPr>
              <a:t>Small Cities CDBG 2021 </a:t>
            </a:r>
            <a:br>
              <a:rPr lang="en-US" sz="6000" b="1" kern="0" dirty="0">
                <a:solidFill>
                  <a:schemeClr val="tx1"/>
                </a:solidFill>
                <a:effectLst>
                  <a:outerShdw blurRad="38100" dist="38100" dir="2700000" algn="tl">
                    <a:srgbClr val="000000">
                      <a:alpha val="43137"/>
                    </a:srgbClr>
                  </a:outerShdw>
                </a:effectLst>
                <a:latin typeface="Calibri" panose="020F0502020204030204" pitchFamily="34" charset="0"/>
              </a:rPr>
            </a:br>
            <a:r>
              <a:rPr lang="en-US" sz="6000" b="1" kern="0" dirty="0">
                <a:solidFill>
                  <a:schemeClr val="tx1"/>
                </a:solidFill>
                <a:effectLst>
                  <a:outerShdw blurRad="38100" dist="38100" dir="2700000" algn="tl">
                    <a:srgbClr val="000000">
                      <a:alpha val="43137"/>
                    </a:srgbClr>
                  </a:outerShdw>
                </a:effectLst>
                <a:latin typeface="Calibri" panose="020F0502020204030204" pitchFamily="34" charset="0"/>
              </a:rPr>
              <a:t>Virtual Application Workshop</a:t>
            </a:r>
            <a:endParaRPr lang="en-US" sz="6000" kern="0" dirty="0">
              <a:solidFill>
                <a:schemeClr val="tx1"/>
              </a:solidFill>
              <a:effectLst>
                <a:outerShdw blurRad="38100" dist="38100" dir="2700000" algn="tl">
                  <a:srgbClr val="000000">
                    <a:alpha val="43137"/>
                  </a:srgbClr>
                </a:outerShdw>
              </a:effectLst>
              <a:latin typeface="Calibri" panose="020F0502020204030204" pitchFamily="34" charset="0"/>
            </a:endParaRPr>
          </a:p>
        </p:txBody>
      </p:sp>
      <p:sp>
        <p:nvSpPr>
          <p:cNvPr id="3" name="Subtitle 2"/>
          <p:cNvSpPr>
            <a:spLocks noGrp="1"/>
          </p:cNvSpPr>
          <p:nvPr>
            <p:ph type="subTitle" idx="1"/>
          </p:nvPr>
        </p:nvSpPr>
        <p:spPr>
          <a:xfrm>
            <a:off x="990600" y="3124200"/>
            <a:ext cx="7524749" cy="1324201"/>
          </a:xfrm>
          <a:noFill/>
        </p:spPr>
        <p:txBody>
          <a:bodyPr>
            <a:noAutofit/>
          </a:bodyPr>
          <a:lstStyle/>
          <a:p>
            <a:r>
              <a:rPr lang="en-US" sz="4800" b="1" dirty="0">
                <a:solidFill>
                  <a:schemeClr val="tx1"/>
                </a:solidFill>
                <a:effectLst>
                  <a:outerShdw blurRad="38100" dist="38100" dir="2700000" algn="tl">
                    <a:srgbClr val="000000">
                      <a:alpha val="43137"/>
                    </a:srgbClr>
                  </a:outerShdw>
                </a:effectLst>
                <a:latin typeface="Calibri" panose="020F0502020204030204" pitchFamily="34" charset="0"/>
              </a:rPr>
              <a:t>Completing the e-Form</a:t>
            </a:r>
            <a:r>
              <a:rPr lang="en-US" sz="4800" b="1" dirty="0">
                <a:latin typeface="Calibri" panose="020F0502020204030204" pitchFamily="34" charset="0"/>
              </a:rPr>
              <a:t>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1" y="171450"/>
            <a:ext cx="3657600" cy="2423160"/>
          </a:xfrm>
          <a:prstGeom prst="rect">
            <a:avLst/>
          </a:prstGeom>
          <a:effectLst>
            <a:softEdge rad="12700"/>
          </a:effectLst>
        </p:spPr>
      </p:pic>
    </p:spTree>
    <p:extLst>
      <p:ext uri="{BB962C8B-B14F-4D97-AF65-F5344CB8AC3E}">
        <p14:creationId xmlns:p14="http://schemas.microsoft.com/office/powerpoint/2010/main" val="1476575191"/>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56D2E8D0-8EDD-4A2F-B0BD-B1C50035906D}"/>
              </a:ext>
            </a:extLst>
          </p:cNvPr>
          <p:cNvSpPr>
            <a:spLocks noGrp="1"/>
          </p:cNvSpPr>
          <p:nvPr>
            <p:ph type="body" sz="half" idx="19"/>
          </p:nvPr>
        </p:nvSpPr>
        <p:spPr>
          <a:xfrm>
            <a:off x="152400" y="5643365"/>
            <a:ext cx="2200805" cy="659189"/>
          </a:xfrm>
        </p:spPr>
        <p:txBody>
          <a:bodyPr>
            <a:normAutofit/>
          </a:bodyPr>
          <a:lstStyle/>
          <a:p>
            <a:r>
              <a:rPr lang="en-US" sz="1800" b="1" dirty="0">
                <a:solidFill>
                  <a:schemeClr val="tx1"/>
                </a:solidFill>
                <a:effectLst>
                  <a:outerShdw blurRad="38100" dist="38100" dir="2700000" algn="tl">
                    <a:srgbClr val="000000">
                      <a:alpha val="43137"/>
                    </a:srgbClr>
                  </a:outerShdw>
                </a:effectLst>
              </a:rPr>
              <a:t>Curb cuts/walkways that look like this</a:t>
            </a:r>
          </a:p>
          <a:p>
            <a:endParaRPr lang="en-US" sz="1800" dirty="0">
              <a:solidFill>
                <a:schemeClr val="tx1"/>
              </a:solidFill>
              <a:effectLst>
                <a:outerShdw blurRad="38100" dist="38100" dir="2700000" algn="tl">
                  <a:srgbClr val="000000">
                    <a:alpha val="43137"/>
                  </a:srgbClr>
                </a:outerShdw>
              </a:effectLst>
            </a:endParaRPr>
          </a:p>
        </p:txBody>
      </p:sp>
      <p:sp>
        <p:nvSpPr>
          <p:cNvPr id="13" name="Text Placeholder 12">
            <a:extLst>
              <a:ext uri="{FF2B5EF4-FFF2-40B4-BE49-F238E27FC236}">
                <a16:creationId xmlns:a16="http://schemas.microsoft.com/office/drawing/2014/main" id="{FEFC1687-D0AA-41B9-9BC4-4E5490F8D3BA}"/>
              </a:ext>
            </a:extLst>
          </p:cNvPr>
          <p:cNvSpPr>
            <a:spLocks noGrp="1"/>
          </p:cNvSpPr>
          <p:nvPr>
            <p:ph type="body" sz="half" idx="20"/>
          </p:nvPr>
        </p:nvSpPr>
        <p:spPr>
          <a:xfrm>
            <a:off x="6019800" y="4679991"/>
            <a:ext cx="2819400" cy="909577"/>
          </a:xfrm>
        </p:spPr>
        <p:txBody>
          <a:bodyPr>
            <a:normAutofit/>
          </a:bodyPr>
          <a:lstStyle/>
          <a:p>
            <a:r>
              <a:rPr lang="en-US" sz="1800" b="1" dirty="0">
                <a:solidFill>
                  <a:schemeClr val="tx1"/>
                </a:solidFill>
                <a:effectLst>
                  <a:outerShdw blurRad="38100" dist="38100" dir="2700000" algn="tl">
                    <a:srgbClr val="000000">
                      <a:alpha val="43137"/>
                    </a:srgbClr>
                  </a:outerShdw>
                </a:effectLst>
              </a:rPr>
              <a:t>Dangerous steep sloping walkways (once upon a time considered safe)…. </a:t>
            </a:r>
          </a:p>
        </p:txBody>
      </p:sp>
      <p:sp>
        <p:nvSpPr>
          <p:cNvPr id="5" name="Date Placeholder 4">
            <a:extLst>
              <a:ext uri="{FF2B5EF4-FFF2-40B4-BE49-F238E27FC236}">
                <a16:creationId xmlns:a16="http://schemas.microsoft.com/office/drawing/2014/main" id="{313D8B69-33BF-5E46-BD50-3FDFBDDC70F0}"/>
              </a:ext>
            </a:extLst>
          </p:cNvPr>
          <p:cNvSpPr>
            <a:spLocks noGrp="1"/>
          </p:cNvSpPr>
          <p:nvPr>
            <p:ph type="dt" sz="half" idx="10"/>
          </p:nvPr>
        </p:nvSpPr>
        <p:spPr/>
        <p:txBody>
          <a:bodyPr/>
          <a:lstStyle/>
          <a:p>
            <a:fld id="{FCCDF177-684B-4E07-9F13-E5C10E3BC528}" type="datetime2">
              <a:rPr lang="en-US" smtClean="0"/>
              <a:t>Monday, March 29, 2021</a:t>
            </a:fld>
            <a:endParaRPr lang="en-US"/>
          </a:p>
        </p:txBody>
      </p:sp>
      <p:sp>
        <p:nvSpPr>
          <p:cNvPr id="6" name="Footer Placeholder 5">
            <a:extLst>
              <a:ext uri="{FF2B5EF4-FFF2-40B4-BE49-F238E27FC236}">
                <a16:creationId xmlns:a16="http://schemas.microsoft.com/office/drawing/2014/main" id="{A249D211-669A-4240-848E-8A37F3693BF5}"/>
              </a:ext>
            </a:extLst>
          </p:cNvPr>
          <p:cNvSpPr>
            <a:spLocks noGrp="1"/>
          </p:cNvSpPr>
          <p:nvPr>
            <p:ph type="ftr" sz="quarter" idx="11"/>
          </p:nvPr>
        </p:nvSpPr>
        <p:spPr/>
        <p:txBody>
          <a:bodyPr/>
          <a:lstStyle/>
          <a:p>
            <a:r>
              <a:rPr lang="en-US"/>
              <a:t>State of Connecticut - Department of Housing - Small Cities CDBG</a:t>
            </a:r>
          </a:p>
        </p:txBody>
      </p:sp>
      <p:sp>
        <p:nvSpPr>
          <p:cNvPr id="7" name="Slide Number Placeholder 6">
            <a:extLst>
              <a:ext uri="{FF2B5EF4-FFF2-40B4-BE49-F238E27FC236}">
                <a16:creationId xmlns:a16="http://schemas.microsoft.com/office/drawing/2014/main" id="{90C66D3C-2801-C746-8AE3-FB0F3B9235FD}"/>
              </a:ext>
            </a:extLst>
          </p:cNvPr>
          <p:cNvSpPr>
            <a:spLocks noGrp="1"/>
          </p:cNvSpPr>
          <p:nvPr>
            <p:ph type="sldNum" sz="quarter" idx="12"/>
          </p:nvPr>
        </p:nvSpPr>
        <p:spPr/>
        <p:txBody>
          <a:bodyPr/>
          <a:lstStyle/>
          <a:p>
            <a:fld id="{3489B89A-7CA7-48A1-A15F-076DC2382239}" type="slidenum">
              <a:rPr lang="en-US" smtClean="0"/>
              <a:t>20</a:t>
            </a:fld>
            <a:endParaRPr lang="en-US"/>
          </a:p>
        </p:txBody>
      </p:sp>
      <p:pic>
        <p:nvPicPr>
          <p:cNvPr id="3" name="Picture 2">
            <a:extLst>
              <a:ext uri="{FF2B5EF4-FFF2-40B4-BE49-F238E27FC236}">
                <a16:creationId xmlns:a16="http://schemas.microsoft.com/office/drawing/2014/main" id="{C210C320-D034-49E6-9FC9-3227BC32CCE2}"/>
              </a:ext>
            </a:extLst>
          </p:cNvPr>
          <p:cNvPicPr>
            <a:picLocks noChangeAspect="1"/>
          </p:cNvPicPr>
          <p:nvPr/>
        </p:nvPicPr>
        <p:blipFill>
          <a:blip r:embed="rId3"/>
          <a:stretch>
            <a:fillRect/>
          </a:stretch>
        </p:blipFill>
        <p:spPr>
          <a:xfrm>
            <a:off x="7777558" y="0"/>
            <a:ext cx="1377815" cy="914479"/>
          </a:xfrm>
          <a:prstGeom prst="rect">
            <a:avLst/>
          </a:prstGeom>
        </p:spPr>
      </p:pic>
      <p:pic>
        <p:nvPicPr>
          <p:cNvPr id="9" name="Picture 8">
            <a:extLst>
              <a:ext uri="{FF2B5EF4-FFF2-40B4-BE49-F238E27FC236}">
                <a16:creationId xmlns:a16="http://schemas.microsoft.com/office/drawing/2014/main" id="{1F7FD512-6CDA-4EA2-BFFF-123065E2246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67476" y="2256354"/>
            <a:ext cx="3116204" cy="2337153"/>
          </a:xfrm>
          <a:prstGeom prst="rect">
            <a:avLst/>
          </a:prstGeom>
        </p:spPr>
      </p:pic>
      <p:pic>
        <p:nvPicPr>
          <p:cNvPr id="11" name="Picture 10">
            <a:extLst>
              <a:ext uri="{FF2B5EF4-FFF2-40B4-BE49-F238E27FC236}">
                <a16:creationId xmlns:a16="http://schemas.microsoft.com/office/drawing/2014/main" id="{6B38932F-612F-4244-A377-B4E53D79E8F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38400" y="457239"/>
            <a:ext cx="2844800" cy="2133600"/>
          </a:xfrm>
          <a:prstGeom prst="rect">
            <a:avLst/>
          </a:prstGeom>
        </p:spPr>
      </p:pic>
      <p:pic>
        <p:nvPicPr>
          <p:cNvPr id="18" name="Picture 17">
            <a:extLst>
              <a:ext uri="{FF2B5EF4-FFF2-40B4-BE49-F238E27FC236}">
                <a16:creationId xmlns:a16="http://schemas.microsoft.com/office/drawing/2014/main" id="{65DD8F91-25DE-48CD-9CFF-42CD5C9312E1}"/>
              </a:ext>
            </a:extLst>
          </p:cNvPr>
          <p:cNvPicPr>
            <a:picLocks noChangeAspect="1"/>
          </p:cNvPicPr>
          <p:nvPr/>
        </p:nvPicPr>
        <p:blipFill>
          <a:blip r:embed="rId6"/>
          <a:stretch>
            <a:fillRect/>
          </a:stretch>
        </p:blipFill>
        <p:spPr>
          <a:xfrm>
            <a:off x="214196" y="3321659"/>
            <a:ext cx="3231160" cy="2267909"/>
          </a:xfrm>
          <a:prstGeom prst="rect">
            <a:avLst/>
          </a:prstGeom>
        </p:spPr>
      </p:pic>
    </p:spTree>
    <p:extLst>
      <p:ext uri="{BB962C8B-B14F-4D97-AF65-F5344CB8AC3E}">
        <p14:creationId xmlns:p14="http://schemas.microsoft.com/office/powerpoint/2010/main" val="9164946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4CC136F9-39A7-439E-BC16-57B21CF7F47B}"/>
              </a:ext>
            </a:extLst>
          </p:cNvPr>
          <p:cNvSpPr>
            <a:spLocks noGrp="1"/>
          </p:cNvSpPr>
          <p:nvPr>
            <p:ph type="title"/>
          </p:nvPr>
        </p:nvSpPr>
        <p:spPr/>
        <p:txBody>
          <a:bodyPr/>
          <a:lstStyle/>
          <a:p>
            <a:endParaRPr lang="en-US"/>
          </a:p>
        </p:txBody>
      </p:sp>
      <p:pic>
        <p:nvPicPr>
          <p:cNvPr id="28" name="Picture Placeholder 27">
            <a:extLst>
              <a:ext uri="{FF2B5EF4-FFF2-40B4-BE49-F238E27FC236}">
                <a16:creationId xmlns:a16="http://schemas.microsoft.com/office/drawing/2014/main" id="{60B29B2E-ED9B-4AA3-B6D8-41D4E8E1C098}"/>
              </a:ext>
            </a:extLst>
          </p:cNvPr>
          <p:cNvPicPr>
            <a:picLocks noGrp="1" noChangeAspect="1"/>
          </p:cNvPicPr>
          <p:nvPr>
            <p:ph type="pic" idx="15"/>
          </p:nvPr>
        </p:nvPicPr>
        <p:blipFill>
          <a:blip r:embed="rId2" cstate="print">
            <a:extLst>
              <a:ext uri="{28A0092B-C50C-407E-A947-70E740481C1C}">
                <a14:useLocalDpi xmlns:a14="http://schemas.microsoft.com/office/drawing/2010/main" val="0"/>
              </a:ext>
            </a:extLst>
          </a:blip>
          <a:srcRect t="3924" b="3924"/>
          <a:stretch>
            <a:fillRect/>
          </a:stretch>
        </p:blipFill>
        <p:spPr/>
      </p:pic>
      <p:sp>
        <p:nvSpPr>
          <p:cNvPr id="17" name="Text Placeholder 16">
            <a:extLst>
              <a:ext uri="{FF2B5EF4-FFF2-40B4-BE49-F238E27FC236}">
                <a16:creationId xmlns:a16="http://schemas.microsoft.com/office/drawing/2014/main" id="{E8DA5DE1-7580-490C-91FA-C44B2DECF767}"/>
              </a:ext>
            </a:extLst>
          </p:cNvPr>
          <p:cNvSpPr>
            <a:spLocks noGrp="1"/>
          </p:cNvSpPr>
          <p:nvPr>
            <p:ph type="body" sz="quarter" idx="3"/>
          </p:nvPr>
        </p:nvSpPr>
        <p:spPr/>
        <p:txBody>
          <a:bodyPr/>
          <a:lstStyle/>
          <a:p>
            <a:endParaRPr lang="en-US" dirty="0"/>
          </a:p>
        </p:txBody>
      </p:sp>
      <p:pic>
        <p:nvPicPr>
          <p:cNvPr id="26" name="Picture Placeholder 25">
            <a:extLst>
              <a:ext uri="{FF2B5EF4-FFF2-40B4-BE49-F238E27FC236}">
                <a16:creationId xmlns:a16="http://schemas.microsoft.com/office/drawing/2014/main" id="{9BAFD019-3745-44FC-97EB-6D1BF61ACB7C}"/>
              </a:ext>
            </a:extLst>
          </p:cNvPr>
          <p:cNvPicPr>
            <a:picLocks noGrp="1" noChangeAspect="1"/>
          </p:cNvPicPr>
          <p:nvPr>
            <p:ph type="pic" idx="21"/>
          </p:nvPr>
        </p:nvPicPr>
        <p:blipFill>
          <a:blip r:embed="rId3" cstate="print">
            <a:extLst>
              <a:ext uri="{28A0092B-C50C-407E-A947-70E740481C1C}">
                <a14:useLocalDpi xmlns:a14="http://schemas.microsoft.com/office/drawing/2010/main" val="0"/>
              </a:ext>
            </a:extLst>
          </a:blip>
          <a:srcRect t="3757" b="3757"/>
          <a:stretch>
            <a:fillRect/>
          </a:stretch>
        </p:blipFill>
        <p:spPr/>
      </p:pic>
      <p:sp>
        <p:nvSpPr>
          <p:cNvPr id="18" name="Text Placeholder 17">
            <a:extLst>
              <a:ext uri="{FF2B5EF4-FFF2-40B4-BE49-F238E27FC236}">
                <a16:creationId xmlns:a16="http://schemas.microsoft.com/office/drawing/2014/main" id="{1F290A09-BBC6-4FDB-A9CD-163517BF6CDF}"/>
              </a:ext>
            </a:extLst>
          </p:cNvPr>
          <p:cNvSpPr>
            <a:spLocks noGrp="1"/>
          </p:cNvSpPr>
          <p:nvPr>
            <p:ph type="body" sz="quarter" idx="13"/>
          </p:nvPr>
        </p:nvSpPr>
        <p:spPr/>
        <p:txBody>
          <a:bodyPr/>
          <a:lstStyle/>
          <a:p>
            <a:r>
              <a:rPr lang="en-US" b="1" dirty="0">
                <a:solidFill>
                  <a:schemeClr val="tx1"/>
                </a:solidFill>
                <a:effectLst>
                  <a:outerShdw blurRad="38100" dist="38100" dir="2700000" algn="tl">
                    <a:srgbClr val="000000">
                      <a:alpha val="43137"/>
                    </a:srgbClr>
                  </a:outerShdw>
                </a:effectLst>
              </a:rPr>
              <a:t>Cabinet doors that no longer stay close </a:t>
            </a:r>
          </a:p>
        </p:txBody>
      </p:sp>
      <p:pic>
        <p:nvPicPr>
          <p:cNvPr id="30" name="Picture Placeholder 29">
            <a:extLst>
              <a:ext uri="{FF2B5EF4-FFF2-40B4-BE49-F238E27FC236}">
                <a16:creationId xmlns:a16="http://schemas.microsoft.com/office/drawing/2014/main" id="{F7345773-9BC0-4A6B-A068-0BD21FDFE766}"/>
              </a:ext>
            </a:extLst>
          </p:cNvPr>
          <p:cNvPicPr>
            <a:picLocks noGrp="1" noChangeAspect="1"/>
          </p:cNvPicPr>
          <p:nvPr>
            <p:ph type="pic" idx="22"/>
          </p:nvPr>
        </p:nvPicPr>
        <p:blipFill>
          <a:blip r:embed="rId4" cstate="print">
            <a:extLst>
              <a:ext uri="{28A0092B-C50C-407E-A947-70E740481C1C}">
                <a14:useLocalDpi xmlns:a14="http://schemas.microsoft.com/office/drawing/2010/main" val="0"/>
              </a:ext>
            </a:extLst>
          </a:blip>
          <a:srcRect t="3791" b="3791"/>
          <a:stretch>
            <a:fillRect/>
          </a:stretch>
        </p:blipFill>
        <p:spPr/>
      </p:pic>
      <p:sp>
        <p:nvSpPr>
          <p:cNvPr id="12" name="Date Placeholder 11">
            <a:extLst>
              <a:ext uri="{FF2B5EF4-FFF2-40B4-BE49-F238E27FC236}">
                <a16:creationId xmlns:a16="http://schemas.microsoft.com/office/drawing/2014/main" id="{9AE4D695-7B3A-4E18-9C15-F19FC6B1A24B}"/>
              </a:ext>
            </a:extLst>
          </p:cNvPr>
          <p:cNvSpPr>
            <a:spLocks noGrp="1"/>
          </p:cNvSpPr>
          <p:nvPr>
            <p:ph type="dt" sz="half" idx="10"/>
          </p:nvPr>
        </p:nvSpPr>
        <p:spPr/>
        <p:txBody>
          <a:bodyPr/>
          <a:lstStyle/>
          <a:p>
            <a:fld id="{AAE4AE45-935A-4CA7-AF08-F9BBEDFD0C27}" type="datetime2">
              <a:rPr lang="en-US" smtClean="0"/>
              <a:t>Monday, March 29, 2021</a:t>
            </a:fld>
            <a:endParaRPr lang="en-US"/>
          </a:p>
        </p:txBody>
      </p:sp>
      <p:sp>
        <p:nvSpPr>
          <p:cNvPr id="13" name="Footer Placeholder 12">
            <a:extLst>
              <a:ext uri="{FF2B5EF4-FFF2-40B4-BE49-F238E27FC236}">
                <a16:creationId xmlns:a16="http://schemas.microsoft.com/office/drawing/2014/main" id="{93B19FE5-4BFC-4D13-8A4D-797CE3DE58BB}"/>
              </a:ext>
            </a:extLst>
          </p:cNvPr>
          <p:cNvSpPr>
            <a:spLocks noGrp="1"/>
          </p:cNvSpPr>
          <p:nvPr>
            <p:ph type="ftr" sz="quarter" idx="11"/>
          </p:nvPr>
        </p:nvSpPr>
        <p:spPr/>
        <p:txBody>
          <a:bodyPr/>
          <a:lstStyle/>
          <a:p>
            <a:r>
              <a:rPr lang="en-US"/>
              <a:t>State of Connecticut - Department of Housing - Small Cities CDBG</a:t>
            </a:r>
          </a:p>
        </p:txBody>
      </p:sp>
      <p:sp>
        <p:nvSpPr>
          <p:cNvPr id="14" name="Slide Number Placeholder 13">
            <a:extLst>
              <a:ext uri="{FF2B5EF4-FFF2-40B4-BE49-F238E27FC236}">
                <a16:creationId xmlns:a16="http://schemas.microsoft.com/office/drawing/2014/main" id="{CFFDE52C-D484-47A6-BD66-8C6181D605B0}"/>
              </a:ext>
            </a:extLst>
          </p:cNvPr>
          <p:cNvSpPr>
            <a:spLocks noGrp="1"/>
          </p:cNvSpPr>
          <p:nvPr>
            <p:ph type="sldNum" sz="quarter" idx="12"/>
          </p:nvPr>
        </p:nvSpPr>
        <p:spPr/>
        <p:txBody>
          <a:bodyPr/>
          <a:lstStyle/>
          <a:p>
            <a:fld id="{3489B89A-7CA7-48A1-A15F-076DC2382239}" type="slidenum">
              <a:rPr lang="en-US" smtClean="0"/>
              <a:t>21</a:t>
            </a:fld>
            <a:endParaRPr lang="en-US"/>
          </a:p>
        </p:txBody>
      </p:sp>
      <p:sp>
        <p:nvSpPr>
          <p:cNvPr id="33" name="Text Placeholder 31">
            <a:extLst>
              <a:ext uri="{FF2B5EF4-FFF2-40B4-BE49-F238E27FC236}">
                <a16:creationId xmlns:a16="http://schemas.microsoft.com/office/drawing/2014/main" id="{0D54B3CA-FCC1-4B63-8B41-4071E688CB27}"/>
              </a:ext>
            </a:extLst>
          </p:cNvPr>
          <p:cNvSpPr>
            <a:spLocks noGrp="1"/>
          </p:cNvSpPr>
          <p:nvPr>
            <p:ph type="body" idx="1"/>
          </p:nvPr>
        </p:nvSpPr>
        <p:spPr>
          <a:xfrm>
            <a:off x="971273" y="4275375"/>
            <a:ext cx="2205038" cy="987565"/>
          </a:xfrm>
        </p:spPr>
        <p:txBody>
          <a:bodyPr/>
          <a:lstStyle/>
          <a:p>
            <a:r>
              <a:rPr lang="en-US" b="1" dirty="0">
                <a:solidFill>
                  <a:schemeClr val="tx1"/>
                </a:solidFill>
                <a:effectLst>
                  <a:outerShdw blurRad="38100" dist="38100" dir="2700000" algn="tl">
                    <a:srgbClr val="000000">
                      <a:alpha val="43137"/>
                    </a:srgbClr>
                  </a:outerShdw>
                </a:effectLst>
              </a:rPr>
              <a:t>Cabinet drawers that no longer stay close </a:t>
            </a:r>
          </a:p>
          <a:p>
            <a:endParaRPr lang="en-US" dirty="0"/>
          </a:p>
        </p:txBody>
      </p:sp>
    </p:spTree>
    <p:extLst>
      <p:ext uri="{BB962C8B-B14F-4D97-AF65-F5344CB8AC3E}">
        <p14:creationId xmlns:p14="http://schemas.microsoft.com/office/powerpoint/2010/main" val="40444823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8251439C-E904-46EB-AED8-99DAC741B23E}"/>
              </a:ext>
            </a:extLst>
          </p:cNvPr>
          <p:cNvSpPr>
            <a:spLocks noGrp="1"/>
          </p:cNvSpPr>
          <p:nvPr>
            <p:ph type="title"/>
          </p:nvPr>
        </p:nvSpPr>
        <p:spPr/>
        <p:txBody>
          <a:bodyPr/>
          <a:lstStyle/>
          <a:p>
            <a:endParaRPr lang="en-US"/>
          </a:p>
        </p:txBody>
      </p:sp>
      <p:sp>
        <p:nvSpPr>
          <p:cNvPr id="16" name="Text Placeholder 15">
            <a:extLst>
              <a:ext uri="{FF2B5EF4-FFF2-40B4-BE49-F238E27FC236}">
                <a16:creationId xmlns:a16="http://schemas.microsoft.com/office/drawing/2014/main" id="{579F2ED8-D7A3-47A5-B8EA-B917A9897D59}"/>
              </a:ext>
            </a:extLst>
          </p:cNvPr>
          <p:cNvSpPr>
            <a:spLocks noGrp="1"/>
          </p:cNvSpPr>
          <p:nvPr>
            <p:ph type="body" idx="1"/>
          </p:nvPr>
        </p:nvSpPr>
        <p:spPr>
          <a:xfrm>
            <a:off x="1003296" y="3962400"/>
            <a:ext cx="2200806" cy="911365"/>
          </a:xfrm>
        </p:spPr>
        <p:txBody>
          <a:bodyPr/>
          <a:lstStyle/>
          <a:p>
            <a:r>
              <a:rPr lang="en-US" b="1" dirty="0">
                <a:solidFill>
                  <a:schemeClr val="tx1"/>
                </a:solidFill>
                <a:effectLst>
                  <a:outerShdw blurRad="38100" dist="38100" dir="2700000" algn="tl">
                    <a:srgbClr val="000000">
                      <a:alpha val="43137"/>
                    </a:srgbClr>
                  </a:outerShdw>
                </a:effectLst>
              </a:rPr>
              <a:t>Insufficient turning radius to meet ADA  requirements </a:t>
            </a:r>
          </a:p>
        </p:txBody>
      </p:sp>
      <p:pic>
        <p:nvPicPr>
          <p:cNvPr id="26" name="Picture Placeholder 25">
            <a:extLst>
              <a:ext uri="{FF2B5EF4-FFF2-40B4-BE49-F238E27FC236}">
                <a16:creationId xmlns:a16="http://schemas.microsoft.com/office/drawing/2014/main" id="{1ED56FB1-2B39-4A5F-9805-532054E20A67}"/>
              </a:ext>
            </a:extLst>
          </p:cNvPr>
          <p:cNvPicPr>
            <a:picLocks noGrp="1" noChangeAspect="1"/>
          </p:cNvPicPr>
          <p:nvPr>
            <p:ph type="pic" idx="15"/>
          </p:nvPr>
        </p:nvPicPr>
        <p:blipFill>
          <a:blip r:embed="rId2" cstate="print">
            <a:extLst>
              <a:ext uri="{28A0092B-C50C-407E-A947-70E740481C1C}">
                <a14:useLocalDpi xmlns:a14="http://schemas.microsoft.com/office/drawing/2010/main" val="0"/>
              </a:ext>
            </a:extLst>
          </a:blip>
          <a:srcRect t="3924" b="3924"/>
          <a:stretch>
            <a:fillRect/>
          </a:stretch>
        </p:blipFill>
        <p:spPr/>
      </p:pic>
      <p:sp>
        <p:nvSpPr>
          <p:cNvPr id="17" name="Text Placeholder 16">
            <a:extLst>
              <a:ext uri="{FF2B5EF4-FFF2-40B4-BE49-F238E27FC236}">
                <a16:creationId xmlns:a16="http://schemas.microsoft.com/office/drawing/2014/main" id="{A652026E-BBA1-40FC-9FFE-22C6350BC565}"/>
              </a:ext>
            </a:extLst>
          </p:cNvPr>
          <p:cNvSpPr>
            <a:spLocks noGrp="1"/>
          </p:cNvSpPr>
          <p:nvPr>
            <p:ph type="body" sz="quarter" idx="3"/>
          </p:nvPr>
        </p:nvSpPr>
        <p:spPr/>
        <p:txBody>
          <a:bodyPr/>
          <a:lstStyle/>
          <a:p>
            <a:endParaRPr lang="en-US" dirty="0"/>
          </a:p>
        </p:txBody>
      </p:sp>
      <p:pic>
        <p:nvPicPr>
          <p:cNvPr id="29" name="Picture Placeholder 28">
            <a:extLst>
              <a:ext uri="{FF2B5EF4-FFF2-40B4-BE49-F238E27FC236}">
                <a16:creationId xmlns:a16="http://schemas.microsoft.com/office/drawing/2014/main" id="{2F39F2A0-D6F0-47F5-AC41-85B817833042}"/>
              </a:ext>
            </a:extLst>
          </p:cNvPr>
          <p:cNvPicPr>
            <a:picLocks noGrp="1" noChangeAspect="1"/>
          </p:cNvPicPr>
          <p:nvPr>
            <p:ph type="pic" idx="21"/>
          </p:nvPr>
        </p:nvPicPr>
        <p:blipFill>
          <a:blip r:embed="rId3"/>
          <a:srcRect t="770" b="770"/>
          <a:stretch>
            <a:fillRect/>
          </a:stretch>
        </p:blipFill>
        <p:spPr>
          <a:xfrm>
            <a:off x="5854433" y="2333699"/>
            <a:ext cx="2197894" cy="1524000"/>
          </a:xfrm>
          <a:prstGeom prst="rect">
            <a:avLst/>
          </a:prstGeom>
        </p:spPr>
      </p:pic>
      <p:sp>
        <p:nvSpPr>
          <p:cNvPr id="21" name="Text Placeholder 20">
            <a:extLst>
              <a:ext uri="{FF2B5EF4-FFF2-40B4-BE49-F238E27FC236}">
                <a16:creationId xmlns:a16="http://schemas.microsoft.com/office/drawing/2014/main" id="{BE3993BF-594F-4CF6-8AAB-FAFA5E93D5CD}"/>
              </a:ext>
            </a:extLst>
          </p:cNvPr>
          <p:cNvSpPr>
            <a:spLocks noGrp="1"/>
          </p:cNvSpPr>
          <p:nvPr>
            <p:ph type="body" sz="half" idx="19"/>
          </p:nvPr>
        </p:nvSpPr>
        <p:spPr/>
        <p:txBody>
          <a:bodyPr/>
          <a:lstStyle/>
          <a:p>
            <a:endParaRPr lang="en-US"/>
          </a:p>
        </p:txBody>
      </p:sp>
      <p:sp>
        <p:nvSpPr>
          <p:cNvPr id="12" name="Date Placeholder 11">
            <a:extLst>
              <a:ext uri="{FF2B5EF4-FFF2-40B4-BE49-F238E27FC236}">
                <a16:creationId xmlns:a16="http://schemas.microsoft.com/office/drawing/2014/main" id="{1ADFE5D6-436B-4E88-9B25-336B794133C4}"/>
              </a:ext>
            </a:extLst>
          </p:cNvPr>
          <p:cNvSpPr>
            <a:spLocks noGrp="1"/>
          </p:cNvSpPr>
          <p:nvPr>
            <p:ph type="dt" sz="half" idx="10"/>
          </p:nvPr>
        </p:nvSpPr>
        <p:spPr/>
        <p:txBody>
          <a:bodyPr/>
          <a:lstStyle/>
          <a:p>
            <a:fld id="{AAE4AE45-935A-4CA7-AF08-F9BBEDFD0C27}" type="datetime2">
              <a:rPr lang="en-US" smtClean="0"/>
              <a:t>Monday, March 29, 2021</a:t>
            </a:fld>
            <a:endParaRPr lang="en-US"/>
          </a:p>
        </p:txBody>
      </p:sp>
      <p:sp>
        <p:nvSpPr>
          <p:cNvPr id="13" name="Footer Placeholder 12">
            <a:extLst>
              <a:ext uri="{FF2B5EF4-FFF2-40B4-BE49-F238E27FC236}">
                <a16:creationId xmlns:a16="http://schemas.microsoft.com/office/drawing/2014/main" id="{5B79C8D2-1079-4F30-8492-9EFDF0C82E7B}"/>
              </a:ext>
            </a:extLst>
          </p:cNvPr>
          <p:cNvSpPr>
            <a:spLocks noGrp="1"/>
          </p:cNvSpPr>
          <p:nvPr>
            <p:ph type="ftr" sz="quarter" idx="11"/>
          </p:nvPr>
        </p:nvSpPr>
        <p:spPr/>
        <p:txBody>
          <a:bodyPr/>
          <a:lstStyle/>
          <a:p>
            <a:r>
              <a:rPr lang="en-US"/>
              <a:t>State of Connecticut - Department of Housing - Small Cities CDBG</a:t>
            </a:r>
          </a:p>
        </p:txBody>
      </p:sp>
      <p:sp>
        <p:nvSpPr>
          <p:cNvPr id="14" name="Slide Number Placeholder 13">
            <a:extLst>
              <a:ext uri="{FF2B5EF4-FFF2-40B4-BE49-F238E27FC236}">
                <a16:creationId xmlns:a16="http://schemas.microsoft.com/office/drawing/2014/main" id="{1466936C-EA1F-462A-A529-B5412C94D039}"/>
              </a:ext>
            </a:extLst>
          </p:cNvPr>
          <p:cNvSpPr>
            <a:spLocks noGrp="1"/>
          </p:cNvSpPr>
          <p:nvPr>
            <p:ph type="sldNum" sz="quarter" idx="12"/>
          </p:nvPr>
        </p:nvSpPr>
        <p:spPr/>
        <p:txBody>
          <a:bodyPr/>
          <a:lstStyle/>
          <a:p>
            <a:fld id="{3489B89A-7CA7-48A1-A15F-076DC2382239}" type="slidenum">
              <a:rPr lang="en-US" smtClean="0"/>
              <a:t>22</a:t>
            </a:fld>
            <a:endParaRPr lang="en-US"/>
          </a:p>
        </p:txBody>
      </p:sp>
      <p:pic>
        <p:nvPicPr>
          <p:cNvPr id="32" name="Picture Placeholder 31">
            <a:extLst>
              <a:ext uri="{FF2B5EF4-FFF2-40B4-BE49-F238E27FC236}">
                <a16:creationId xmlns:a16="http://schemas.microsoft.com/office/drawing/2014/main" id="{9FEBD0D1-0B36-4E87-9923-A0AF850EC8ED}"/>
              </a:ext>
            </a:extLst>
          </p:cNvPr>
          <p:cNvPicPr>
            <a:picLocks noGrp="1" noChangeAspect="1"/>
          </p:cNvPicPr>
          <p:nvPr>
            <p:ph type="pic" idx="22"/>
          </p:nvPr>
        </p:nvPicPr>
        <p:blipFill>
          <a:blip r:embed="rId4"/>
          <a:srcRect t="3791" b="3791"/>
          <a:stretch>
            <a:fillRect/>
          </a:stretch>
        </p:blipFill>
        <p:spPr>
          <a:xfrm>
            <a:off x="3425557" y="2274930"/>
            <a:ext cx="2199085" cy="1524000"/>
          </a:xfrm>
          <a:prstGeom prst="rect">
            <a:avLst/>
          </a:prstGeom>
        </p:spPr>
      </p:pic>
      <p:sp>
        <p:nvSpPr>
          <p:cNvPr id="35" name="Text Placeholder 17">
            <a:extLst>
              <a:ext uri="{FF2B5EF4-FFF2-40B4-BE49-F238E27FC236}">
                <a16:creationId xmlns:a16="http://schemas.microsoft.com/office/drawing/2014/main" id="{8808A5F2-FDC2-4F5C-BE86-11874839AF80}"/>
              </a:ext>
            </a:extLst>
          </p:cNvPr>
          <p:cNvSpPr>
            <a:spLocks noGrp="1"/>
          </p:cNvSpPr>
          <p:nvPr>
            <p:ph type="body" sz="quarter" idx="13"/>
          </p:nvPr>
        </p:nvSpPr>
        <p:spPr>
          <a:xfrm>
            <a:off x="5853113" y="4297363"/>
            <a:ext cx="2198687" cy="576262"/>
          </a:xfrm>
        </p:spPr>
        <p:txBody>
          <a:bodyPr/>
          <a:lstStyle/>
          <a:p>
            <a:r>
              <a:rPr lang="en-US" dirty="0">
                <a:solidFill>
                  <a:schemeClr val="tx1"/>
                </a:solidFill>
                <a:effectLst>
                  <a:outerShdw blurRad="38100" dist="38100" dir="2700000" algn="tl">
                    <a:srgbClr val="000000">
                      <a:alpha val="43137"/>
                    </a:srgbClr>
                  </a:outerShdw>
                </a:effectLst>
              </a:rPr>
              <a:t>Foundations that look like this….. </a:t>
            </a:r>
          </a:p>
          <a:p>
            <a:endParaRPr lang="en-US" dirty="0"/>
          </a:p>
        </p:txBody>
      </p:sp>
    </p:spTree>
    <p:extLst>
      <p:ext uri="{BB962C8B-B14F-4D97-AF65-F5344CB8AC3E}">
        <p14:creationId xmlns:p14="http://schemas.microsoft.com/office/powerpoint/2010/main" val="13993652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2D6B1B9-7068-4CD1-8E7B-131BAECE9B0B}"/>
              </a:ext>
            </a:extLst>
          </p:cNvPr>
          <p:cNvSpPr>
            <a:spLocks noGrp="1"/>
          </p:cNvSpPr>
          <p:nvPr>
            <p:ph type="title"/>
          </p:nvPr>
        </p:nvSpPr>
        <p:spPr/>
        <p:txBody>
          <a:bodyPr/>
          <a:lstStyle/>
          <a:p>
            <a:r>
              <a:rPr lang="en-US" dirty="0">
                <a:solidFill>
                  <a:schemeClr val="tx1"/>
                </a:solidFill>
                <a:effectLst>
                  <a:outerShdw blurRad="38100" dist="38100" dir="2700000" algn="tl">
                    <a:srgbClr val="000000">
                      <a:alpha val="43137"/>
                    </a:srgbClr>
                  </a:outerShdw>
                </a:effectLst>
              </a:rPr>
              <a:t>Residents complaining about </a:t>
            </a:r>
          </a:p>
        </p:txBody>
      </p:sp>
      <p:sp>
        <p:nvSpPr>
          <p:cNvPr id="8" name="Text Placeholder 7">
            <a:extLst>
              <a:ext uri="{FF2B5EF4-FFF2-40B4-BE49-F238E27FC236}">
                <a16:creationId xmlns:a16="http://schemas.microsoft.com/office/drawing/2014/main" id="{3707687F-728E-4E2A-854D-A58F28DA665D}"/>
              </a:ext>
            </a:extLst>
          </p:cNvPr>
          <p:cNvSpPr>
            <a:spLocks noGrp="1"/>
          </p:cNvSpPr>
          <p:nvPr>
            <p:ph type="body" idx="1"/>
          </p:nvPr>
        </p:nvSpPr>
        <p:spPr/>
        <p:txBody>
          <a:bodyPr/>
          <a:lstStyle/>
          <a:p>
            <a:endParaRPr lang="en-US"/>
          </a:p>
        </p:txBody>
      </p:sp>
      <p:sp>
        <p:nvSpPr>
          <p:cNvPr id="12" name="Text Placeholder 11">
            <a:extLst>
              <a:ext uri="{FF2B5EF4-FFF2-40B4-BE49-F238E27FC236}">
                <a16:creationId xmlns:a16="http://schemas.microsoft.com/office/drawing/2014/main" id="{9B369695-C806-485A-8855-D0BCD31FA818}"/>
              </a:ext>
            </a:extLst>
          </p:cNvPr>
          <p:cNvSpPr>
            <a:spLocks noGrp="1"/>
          </p:cNvSpPr>
          <p:nvPr>
            <p:ph type="body" sz="half" idx="18"/>
          </p:nvPr>
        </p:nvSpPr>
        <p:spPr/>
        <p:txBody>
          <a:bodyPr/>
          <a:lstStyle/>
          <a:p>
            <a:endParaRPr lang="en-US" dirty="0"/>
          </a:p>
        </p:txBody>
      </p:sp>
      <p:sp>
        <p:nvSpPr>
          <p:cNvPr id="9" name="Text Placeholder 8">
            <a:extLst>
              <a:ext uri="{FF2B5EF4-FFF2-40B4-BE49-F238E27FC236}">
                <a16:creationId xmlns:a16="http://schemas.microsoft.com/office/drawing/2014/main" id="{7BE3BEE2-94E9-4BC7-BE62-C9D57598C06A}"/>
              </a:ext>
            </a:extLst>
          </p:cNvPr>
          <p:cNvSpPr>
            <a:spLocks noGrp="1"/>
          </p:cNvSpPr>
          <p:nvPr>
            <p:ph type="body" sz="quarter" idx="3"/>
          </p:nvPr>
        </p:nvSpPr>
        <p:spPr/>
        <p:txBody>
          <a:bodyPr/>
          <a:lstStyle/>
          <a:p>
            <a:endParaRPr lang="en-US"/>
          </a:p>
        </p:txBody>
      </p:sp>
      <p:pic>
        <p:nvPicPr>
          <p:cNvPr id="18" name="Picture Placeholder 17">
            <a:extLst>
              <a:ext uri="{FF2B5EF4-FFF2-40B4-BE49-F238E27FC236}">
                <a16:creationId xmlns:a16="http://schemas.microsoft.com/office/drawing/2014/main" id="{9FE07EAC-35A7-4FC5-931F-BC0EF54AC539}"/>
              </a:ext>
            </a:extLst>
          </p:cNvPr>
          <p:cNvPicPr>
            <a:picLocks noGrp="1" noChangeAspect="1"/>
          </p:cNvPicPr>
          <p:nvPr>
            <p:ph type="pic" idx="21"/>
          </p:nvPr>
        </p:nvPicPr>
        <p:blipFill>
          <a:blip r:embed="rId3"/>
          <a:srcRect l="7900" r="7900"/>
          <a:stretch>
            <a:fillRect/>
          </a:stretch>
        </p:blipFill>
        <p:spPr>
          <a:xfrm>
            <a:off x="3350879" y="1929977"/>
            <a:ext cx="2680870" cy="1858891"/>
          </a:xfrm>
          <a:prstGeom prst="rect">
            <a:avLst/>
          </a:prstGeom>
        </p:spPr>
      </p:pic>
      <p:sp>
        <p:nvSpPr>
          <p:cNvPr id="13" name="Text Placeholder 12">
            <a:extLst>
              <a:ext uri="{FF2B5EF4-FFF2-40B4-BE49-F238E27FC236}">
                <a16:creationId xmlns:a16="http://schemas.microsoft.com/office/drawing/2014/main" id="{1DF4F7AE-C8C8-4D08-9A69-69FC6273A000}"/>
              </a:ext>
            </a:extLst>
          </p:cNvPr>
          <p:cNvSpPr>
            <a:spLocks noGrp="1"/>
          </p:cNvSpPr>
          <p:nvPr>
            <p:ph type="body" sz="half" idx="19"/>
          </p:nvPr>
        </p:nvSpPr>
        <p:spPr/>
        <p:txBody>
          <a:bodyPr/>
          <a:lstStyle/>
          <a:p>
            <a:endParaRPr lang="en-US"/>
          </a:p>
        </p:txBody>
      </p:sp>
      <p:sp>
        <p:nvSpPr>
          <p:cNvPr id="10" name="Text Placeholder 9">
            <a:extLst>
              <a:ext uri="{FF2B5EF4-FFF2-40B4-BE49-F238E27FC236}">
                <a16:creationId xmlns:a16="http://schemas.microsoft.com/office/drawing/2014/main" id="{5BF2A9C5-6376-4399-BCFF-7AE551D7AD5E}"/>
              </a:ext>
            </a:extLst>
          </p:cNvPr>
          <p:cNvSpPr>
            <a:spLocks noGrp="1"/>
          </p:cNvSpPr>
          <p:nvPr>
            <p:ph type="body" sz="quarter" idx="13"/>
          </p:nvPr>
        </p:nvSpPr>
        <p:spPr/>
        <p:txBody>
          <a:bodyPr/>
          <a:lstStyle/>
          <a:p>
            <a:endParaRPr lang="en-US"/>
          </a:p>
        </p:txBody>
      </p:sp>
      <p:sp>
        <p:nvSpPr>
          <p:cNvPr id="14" name="Text Placeholder 13">
            <a:extLst>
              <a:ext uri="{FF2B5EF4-FFF2-40B4-BE49-F238E27FC236}">
                <a16:creationId xmlns:a16="http://schemas.microsoft.com/office/drawing/2014/main" id="{8E77A1F8-252B-4D57-8F34-BEC18277B27A}"/>
              </a:ext>
            </a:extLst>
          </p:cNvPr>
          <p:cNvSpPr>
            <a:spLocks noGrp="1"/>
          </p:cNvSpPr>
          <p:nvPr>
            <p:ph type="body" sz="half" idx="20"/>
          </p:nvPr>
        </p:nvSpPr>
        <p:spPr/>
        <p:txBody>
          <a:bodyPr/>
          <a:lstStyle/>
          <a:p>
            <a:endParaRPr lang="en-US"/>
          </a:p>
        </p:txBody>
      </p:sp>
      <p:sp>
        <p:nvSpPr>
          <p:cNvPr id="4" name="Date Placeholder 3">
            <a:extLst>
              <a:ext uri="{FF2B5EF4-FFF2-40B4-BE49-F238E27FC236}">
                <a16:creationId xmlns:a16="http://schemas.microsoft.com/office/drawing/2014/main" id="{5454C885-7C1B-4D75-A8F7-1F6A97006945}"/>
              </a:ext>
            </a:extLst>
          </p:cNvPr>
          <p:cNvSpPr>
            <a:spLocks noGrp="1"/>
          </p:cNvSpPr>
          <p:nvPr>
            <p:ph type="dt" sz="half" idx="10"/>
          </p:nvPr>
        </p:nvSpPr>
        <p:spPr/>
        <p:txBody>
          <a:bodyPr/>
          <a:lstStyle/>
          <a:p>
            <a:fld id="{5D351976-C275-4969-BEAC-31CF0ED3B0AA}" type="datetime2">
              <a:rPr lang="en-US" smtClean="0"/>
              <a:t>Monday, March 29, 2021</a:t>
            </a:fld>
            <a:endParaRPr lang="en-US"/>
          </a:p>
        </p:txBody>
      </p:sp>
      <p:sp>
        <p:nvSpPr>
          <p:cNvPr id="5" name="Footer Placeholder 4">
            <a:extLst>
              <a:ext uri="{FF2B5EF4-FFF2-40B4-BE49-F238E27FC236}">
                <a16:creationId xmlns:a16="http://schemas.microsoft.com/office/drawing/2014/main" id="{E07DACB9-A683-41C9-922E-6A6D25607901}"/>
              </a:ext>
            </a:extLst>
          </p:cNvPr>
          <p:cNvSpPr>
            <a:spLocks noGrp="1"/>
          </p:cNvSpPr>
          <p:nvPr>
            <p:ph type="ftr" sz="quarter" idx="11"/>
          </p:nvPr>
        </p:nvSpPr>
        <p:spPr/>
        <p:txBody>
          <a:bodyPr/>
          <a:lstStyle/>
          <a:p>
            <a:r>
              <a:rPr lang="en-US"/>
              <a:t>State of Connecticut - Department of Housing - Small Cities CDBG</a:t>
            </a:r>
          </a:p>
        </p:txBody>
      </p:sp>
      <p:sp>
        <p:nvSpPr>
          <p:cNvPr id="6" name="Slide Number Placeholder 5">
            <a:extLst>
              <a:ext uri="{FF2B5EF4-FFF2-40B4-BE49-F238E27FC236}">
                <a16:creationId xmlns:a16="http://schemas.microsoft.com/office/drawing/2014/main" id="{3C66D191-EC81-40C8-9107-F233C1689882}"/>
              </a:ext>
            </a:extLst>
          </p:cNvPr>
          <p:cNvSpPr>
            <a:spLocks noGrp="1"/>
          </p:cNvSpPr>
          <p:nvPr>
            <p:ph type="sldNum" sz="quarter" idx="12"/>
          </p:nvPr>
        </p:nvSpPr>
        <p:spPr/>
        <p:txBody>
          <a:bodyPr/>
          <a:lstStyle/>
          <a:p>
            <a:fld id="{3489B89A-7CA7-48A1-A15F-076DC2382239}" type="slidenum">
              <a:rPr lang="en-US" smtClean="0"/>
              <a:t>23</a:t>
            </a:fld>
            <a:endParaRPr lang="en-US"/>
          </a:p>
        </p:txBody>
      </p:sp>
      <p:pic>
        <p:nvPicPr>
          <p:cNvPr id="19" name="Picture 18">
            <a:extLst>
              <a:ext uri="{FF2B5EF4-FFF2-40B4-BE49-F238E27FC236}">
                <a16:creationId xmlns:a16="http://schemas.microsoft.com/office/drawing/2014/main" id="{06134028-D8E3-40C7-946E-14426D7D61F5}"/>
              </a:ext>
            </a:extLst>
          </p:cNvPr>
          <p:cNvPicPr>
            <a:picLocks noChangeAspect="1"/>
          </p:cNvPicPr>
          <p:nvPr/>
        </p:nvPicPr>
        <p:blipFill>
          <a:blip r:embed="rId4"/>
          <a:stretch>
            <a:fillRect/>
          </a:stretch>
        </p:blipFill>
        <p:spPr>
          <a:xfrm>
            <a:off x="601980" y="1938362"/>
            <a:ext cx="2612484" cy="2255907"/>
          </a:xfrm>
          <a:prstGeom prst="rect">
            <a:avLst/>
          </a:prstGeom>
        </p:spPr>
      </p:pic>
      <p:pic>
        <p:nvPicPr>
          <p:cNvPr id="22" name="Picture Placeholder 21">
            <a:extLst>
              <a:ext uri="{FF2B5EF4-FFF2-40B4-BE49-F238E27FC236}">
                <a16:creationId xmlns:a16="http://schemas.microsoft.com/office/drawing/2014/main" id="{C2BB30B4-A9A0-435B-B0FA-B25223EAE209}"/>
              </a:ext>
            </a:extLst>
          </p:cNvPr>
          <p:cNvPicPr>
            <a:picLocks noGrp="1" noChangeAspect="1"/>
          </p:cNvPicPr>
          <p:nvPr>
            <p:ph type="pic" idx="15"/>
          </p:nvPr>
        </p:nvPicPr>
        <p:blipFill>
          <a:blip r:embed="rId5"/>
          <a:srcRect l="1771" r="1771"/>
          <a:stretch>
            <a:fillRect/>
          </a:stretch>
        </p:blipFill>
        <p:spPr>
          <a:xfrm>
            <a:off x="6248401" y="1981200"/>
            <a:ext cx="2479134" cy="1807668"/>
          </a:xfrm>
          <a:prstGeom prst="rect">
            <a:avLst/>
          </a:prstGeom>
        </p:spPr>
      </p:pic>
      <p:pic>
        <p:nvPicPr>
          <p:cNvPr id="23" name="Picture 22">
            <a:extLst>
              <a:ext uri="{FF2B5EF4-FFF2-40B4-BE49-F238E27FC236}">
                <a16:creationId xmlns:a16="http://schemas.microsoft.com/office/drawing/2014/main" id="{9E15DB0C-8F0C-4AB6-B30A-4FA2BC62E7FF}"/>
              </a:ext>
            </a:extLst>
          </p:cNvPr>
          <p:cNvPicPr>
            <a:picLocks noChangeAspect="1"/>
          </p:cNvPicPr>
          <p:nvPr/>
        </p:nvPicPr>
        <p:blipFill>
          <a:blip r:embed="rId6"/>
          <a:stretch>
            <a:fillRect/>
          </a:stretch>
        </p:blipFill>
        <p:spPr>
          <a:xfrm>
            <a:off x="5440306" y="3900558"/>
            <a:ext cx="3265714" cy="1714500"/>
          </a:xfrm>
          <a:prstGeom prst="rect">
            <a:avLst/>
          </a:prstGeom>
        </p:spPr>
      </p:pic>
    </p:spTree>
    <p:extLst>
      <p:ext uri="{BB962C8B-B14F-4D97-AF65-F5344CB8AC3E}">
        <p14:creationId xmlns:p14="http://schemas.microsoft.com/office/powerpoint/2010/main" val="24024226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38000">
              <a:srgbClr val="55C6E9"/>
            </a:gs>
            <a:gs pos="0">
              <a:srgbClr val="00B0F0"/>
            </a:gs>
            <a:gs pos="74000">
              <a:schemeClr val="accent1">
                <a:lumMod val="45000"/>
                <a:lumOff val="55000"/>
              </a:schemeClr>
            </a:gs>
            <a:gs pos="83000">
              <a:schemeClr val="accent1">
                <a:lumMod val="45000"/>
                <a:lumOff val="55000"/>
              </a:schemeClr>
            </a:gs>
            <a:gs pos="100000">
              <a:schemeClr val="accent1">
                <a:lumMod val="30000"/>
                <a:lumOff val="70000"/>
              </a:schemeClr>
            </a:gs>
          </a:gsLst>
          <a:lin ang="2700000" scaled="1"/>
        </a:gra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04D65EFB-5E87-4639-A481-956B52E9D2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2A3781C0-206F-4038-93FF-4CDA80B1D9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0" cy="6858000"/>
          </a:xfrm>
          <a:prstGeom prst="rect">
            <a:avLst/>
          </a:prstGeom>
          <a:blipFill>
            <a:blip r:embed="rId3"/>
            <a:stretch>
              <a:fillRect r="-100000"/>
            </a:stretch>
          </a:blipFill>
          <a:ln>
            <a:noFill/>
          </a:ln>
          <a:effectLst>
            <a:outerShdw blurRad="139700" dist="508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4046E1-14DA-4C45-9102-B7F8718452F0}"/>
              </a:ext>
            </a:extLst>
          </p:cNvPr>
          <p:cNvSpPr>
            <a:spLocks noGrp="1"/>
          </p:cNvSpPr>
          <p:nvPr>
            <p:ph type="title"/>
          </p:nvPr>
        </p:nvSpPr>
        <p:spPr>
          <a:xfrm>
            <a:off x="-1" y="1"/>
            <a:ext cx="5257801" cy="2285998"/>
          </a:xfrm>
          <a:gradFill>
            <a:gsLst>
              <a:gs pos="38000">
                <a:srgbClr val="55C6E9"/>
              </a:gs>
              <a:gs pos="0">
                <a:srgbClr val="00B0F0"/>
              </a:gs>
              <a:gs pos="74000">
                <a:schemeClr val="accent1">
                  <a:lumMod val="45000"/>
                  <a:lumOff val="55000"/>
                </a:schemeClr>
              </a:gs>
              <a:gs pos="83000">
                <a:schemeClr val="accent1">
                  <a:lumMod val="45000"/>
                  <a:lumOff val="55000"/>
                </a:schemeClr>
              </a:gs>
              <a:gs pos="100000">
                <a:schemeClr val="accent1">
                  <a:lumMod val="30000"/>
                  <a:lumOff val="70000"/>
                </a:schemeClr>
              </a:gs>
            </a:gsLst>
            <a:lin ang="2700000" scaled="1"/>
          </a:gradFill>
        </p:spPr>
        <p:txBody>
          <a:bodyPr>
            <a:normAutofit/>
          </a:bodyPr>
          <a:lstStyle/>
          <a:p>
            <a:r>
              <a:rPr lang="en-US" sz="2800" dirty="0">
                <a:gradFill flip="none" rotWithShape="1">
                  <a:gsLst>
                    <a:gs pos="28000">
                      <a:srgbClr val="EDEDED"/>
                    </a:gs>
                    <a:gs pos="0">
                      <a:srgbClr val="BFBFBF"/>
                    </a:gs>
                    <a:gs pos="100000">
                      <a:srgbClr val="FFFFFF"/>
                    </a:gs>
                  </a:gsLst>
                  <a:lin ang="4800000" scaled="0"/>
                  <a:tileRect/>
                </a:gradFill>
              </a:rPr>
              <a:t>3.1</a:t>
            </a:r>
            <a:br>
              <a:rPr lang="en-US" sz="2800" dirty="0">
                <a:gradFill flip="none" rotWithShape="1">
                  <a:gsLst>
                    <a:gs pos="28000">
                      <a:srgbClr val="EDEDED"/>
                    </a:gs>
                    <a:gs pos="0">
                      <a:srgbClr val="BFBFBF"/>
                    </a:gs>
                    <a:gs pos="100000">
                      <a:srgbClr val="FFFFFF"/>
                    </a:gs>
                  </a:gsLst>
                  <a:lin ang="4800000" scaled="0"/>
                  <a:tileRect/>
                </a:gradFill>
              </a:rPr>
            </a:br>
            <a:r>
              <a:rPr lang="en-US" sz="2800" dirty="0">
                <a:gradFill flip="none" rotWithShape="1">
                  <a:gsLst>
                    <a:gs pos="28000">
                      <a:srgbClr val="EDEDED"/>
                    </a:gs>
                    <a:gs pos="0">
                      <a:srgbClr val="BFBFBF"/>
                    </a:gs>
                    <a:gs pos="100000">
                      <a:srgbClr val="FFFFFF"/>
                    </a:gs>
                  </a:gsLst>
                  <a:lin ang="4800000" scaled="0"/>
                  <a:tileRect/>
                </a:gradFill>
              </a:rPr>
              <a:t>Applicant </a:t>
            </a:r>
            <a:br>
              <a:rPr lang="en-US" sz="2800" dirty="0">
                <a:gradFill flip="none" rotWithShape="1">
                  <a:gsLst>
                    <a:gs pos="28000">
                      <a:srgbClr val="EDEDED"/>
                    </a:gs>
                    <a:gs pos="0">
                      <a:srgbClr val="BFBFBF"/>
                    </a:gs>
                    <a:gs pos="100000">
                      <a:srgbClr val="FFFFFF"/>
                    </a:gs>
                  </a:gsLst>
                  <a:lin ang="4800000" scaled="0"/>
                  <a:tileRect/>
                </a:gradFill>
              </a:rPr>
            </a:br>
            <a:r>
              <a:rPr lang="en-US" sz="2800" dirty="0">
                <a:gradFill flip="none" rotWithShape="1">
                  <a:gsLst>
                    <a:gs pos="28000">
                      <a:srgbClr val="EDEDED"/>
                    </a:gs>
                    <a:gs pos="0">
                      <a:srgbClr val="BFBFBF"/>
                    </a:gs>
                    <a:gs pos="100000">
                      <a:srgbClr val="FFFFFF"/>
                    </a:gs>
                  </a:gsLst>
                  <a:lin ang="4800000" scaled="0"/>
                  <a:tileRect/>
                </a:gradFill>
              </a:rPr>
              <a:t>Capacity</a:t>
            </a:r>
          </a:p>
        </p:txBody>
      </p:sp>
      <p:pic>
        <p:nvPicPr>
          <p:cNvPr id="10" name="Content Placeholder 9">
            <a:extLst>
              <a:ext uri="{FF2B5EF4-FFF2-40B4-BE49-F238E27FC236}">
                <a16:creationId xmlns:a16="http://schemas.microsoft.com/office/drawing/2014/main" id="{CBDBA6A7-F70D-6744-9928-C7A790C0CC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50898" y="1073142"/>
            <a:ext cx="3640871" cy="4711715"/>
          </a:xfrm>
          <a:prstGeom prst="rect">
            <a:avLst/>
          </a:prstGeom>
          <a:noFill/>
        </p:spPr>
      </p:pic>
      <p:sp>
        <p:nvSpPr>
          <p:cNvPr id="5" name="Footer Placeholder 4">
            <a:extLst>
              <a:ext uri="{FF2B5EF4-FFF2-40B4-BE49-F238E27FC236}">
                <a16:creationId xmlns:a16="http://schemas.microsoft.com/office/drawing/2014/main" id="{DE13A79B-77B9-C649-BB45-AEAC986CC8D2}"/>
              </a:ext>
            </a:extLst>
          </p:cNvPr>
          <p:cNvSpPr>
            <a:spLocks noGrp="1"/>
          </p:cNvSpPr>
          <p:nvPr>
            <p:ph type="ftr" sz="quarter" idx="11"/>
          </p:nvPr>
        </p:nvSpPr>
        <p:spPr>
          <a:xfrm>
            <a:off x="839999" y="6356350"/>
            <a:ext cx="3405280" cy="365125"/>
          </a:xfrm>
        </p:spPr>
        <p:txBody>
          <a:bodyPr>
            <a:normAutofit/>
          </a:bodyPr>
          <a:lstStyle/>
          <a:p>
            <a:pPr algn="l">
              <a:spcAft>
                <a:spcPts val="600"/>
              </a:spcAft>
            </a:pPr>
            <a:r>
              <a:rPr lang="en-US">
                <a:gradFill flip="none" rotWithShape="1">
                  <a:gsLst>
                    <a:gs pos="28000">
                      <a:srgbClr val="EDEDED"/>
                    </a:gs>
                    <a:gs pos="0">
                      <a:srgbClr val="9E9E9E"/>
                    </a:gs>
                    <a:gs pos="100000">
                      <a:srgbClr val="FFFFFF"/>
                    </a:gs>
                  </a:gsLst>
                  <a:lin ang="5400000" scaled="1"/>
                  <a:tileRect/>
                </a:gradFill>
              </a:rPr>
              <a:t>State of Connecticut - Department of Housing - Small Cities CDBG</a:t>
            </a:r>
          </a:p>
        </p:txBody>
      </p:sp>
      <p:sp>
        <p:nvSpPr>
          <p:cNvPr id="4" name="Date Placeholder 3">
            <a:extLst>
              <a:ext uri="{FF2B5EF4-FFF2-40B4-BE49-F238E27FC236}">
                <a16:creationId xmlns:a16="http://schemas.microsoft.com/office/drawing/2014/main" id="{388098B9-4FD8-AD42-B357-3B7341614EFB}"/>
              </a:ext>
            </a:extLst>
          </p:cNvPr>
          <p:cNvSpPr>
            <a:spLocks noGrp="1"/>
          </p:cNvSpPr>
          <p:nvPr>
            <p:ph type="dt" sz="half" idx="10"/>
          </p:nvPr>
        </p:nvSpPr>
        <p:spPr>
          <a:xfrm>
            <a:off x="4895021" y="6356350"/>
            <a:ext cx="2057400" cy="365125"/>
          </a:xfrm>
        </p:spPr>
        <p:txBody>
          <a:bodyPr>
            <a:normAutofit/>
          </a:bodyPr>
          <a:lstStyle/>
          <a:p>
            <a:pPr>
              <a:spcAft>
                <a:spcPts val="600"/>
              </a:spcAft>
            </a:pPr>
            <a:fld id="{5D351976-C275-4969-BEAC-31CF0ED3B0AA}" type="datetime2">
              <a:rPr lang="en-US">
                <a:gradFill flip="none" rotWithShape="1">
                  <a:gsLst>
                    <a:gs pos="28000">
                      <a:srgbClr val="7F7F7F"/>
                    </a:gs>
                    <a:gs pos="0">
                      <a:srgbClr val="9E9E9E"/>
                    </a:gs>
                    <a:gs pos="100000">
                      <a:srgbClr val="7F7F7F"/>
                    </a:gs>
                  </a:gsLst>
                  <a:lin ang="5400000" scaled="1"/>
                  <a:tileRect/>
                </a:gradFill>
              </a:rPr>
              <a:pPr>
                <a:spcAft>
                  <a:spcPts val="600"/>
                </a:spcAft>
              </a:pPr>
              <a:t>Monday, March 29, 2021</a:t>
            </a:fld>
            <a:endParaRPr lang="en-US">
              <a:gradFill flip="none" rotWithShape="1">
                <a:gsLst>
                  <a:gs pos="28000">
                    <a:srgbClr val="7F7F7F"/>
                  </a:gs>
                  <a:gs pos="0">
                    <a:srgbClr val="9E9E9E"/>
                  </a:gs>
                  <a:gs pos="100000">
                    <a:srgbClr val="7F7F7F"/>
                  </a:gs>
                </a:gsLst>
                <a:lin ang="5400000" scaled="1"/>
                <a:tileRect/>
              </a:gradFill>
            </a:endParaRPr>
          </a:p>
        </p:txBody>
      </p:sp>
      <p:sp>
        <p:nvSpPr>
          <p:cNvPr id="6" name="Slide Number Placeholder 5">
            <a:extLst>
              <a:ext uri="{FF2B5EF4-FFF2-40B4-BE49-F238E27FC236}">
                <a16:creationId xmlns:a16="http://schemas.microsoft.com/office/drawing/2014/main" id="{CFD56BE4-A709-614F-899F-41DCB6DC3668}"/>
              </a:ext>
            </a:extLst>
          </p:cNvPr>
          <p:cNvSpPr>
            <a:spLocks noGrp="1"/>
          </p:cNvSpPr>
          <p:nvPr>
            <p:ph type="sldNum" sz="quarter" idx="12"/>
          </p:nvPr>
        </p:nvSpPr>
        <p:spPr>
          <a:xfrm>
            <a:off x="6457950" y="6356350"/>
            <a:ext cx="2057400" cy="365125"/>
          </a:xfrm>
        </p:spPr>
        <p:txBody>
          <a:bodyPr>
            <a:normAutofit/>
          </a:bodyPr>
          <a:lstStyle/>
          <a:p>
            <a:pPr>
              <a:spcAft>
                <a:spcPts val="600"/>
              </a:spcAft>
            </a:pPr>
            <a:fld id="{3489B89A-7CA7-48A1-A15F-076DC2382239}" type="slidenum">
              <a:rPr lang="en-US">
                <a:gradFill flip="none" rotWithShape="1">
                  <a:gsLst>
                    <a:gs pos="28000">
                      <a:srgbClr val="7F7F7F"/>
                    </a:gs>
                    <a:gs pos="0">
                      <a:srgbClr val="9E9E9E"/>
                    </a:gs>
                    <a:gs pos="100000">
                      <a:srgbClr val="7F7F7F"/>
                    </a:gs>
                  </a:gsLst>
                  <a:lin ang="5400000" scaled="1"/>
                  <a:tileRect/>
                </a:gradFill>
              </a:rPr>
              <a:pPr>
                <a:spcAft>
                  <a:spcPts val="600"/>
                </a:spcAft>
              </a:pPr>
              <a:t>24</a:t>
            </a:fld>
            <a:endParaRPr lang="en-US">
              <a:gradFill flip="none" rotWithShape="1">
                <a:gsLst>
                  <a:gs pos="28000">
                    <a:srgbClr val="7F7F7F"/>
                  </a:gs>
                  <a:gs pos="0">
                    <a:srgbClr val="9E9E9E"/>
                  </a:gs>
                  <a:gs pos="100000">
                    <a:srgbClr val="7F7F7F"/>
                  </a:gs>
                </a:gsLst>
                <a:lin ang="5400000" scaled="1"/>
                <a:tileRect/>
              </a:gradFill>
            </a:endParaRPr>
          </a:p>
        </p:txBody>
      </p:sp>
      <p:pic>
        <p:nvPicPr>
          <p:cNvPr id="3" name="Picture 2">
            <a:extLst>
              <a:ext uri="{FF2B5EF4-FFF2-40B4-BE49-F238E27FC236}">
                <a16:creationId xmlns:a16="http://schemas.microsoft.com/office/drawing/2014/main" id="{B362B8DD-D0FB-4705-B17A-014A02B91FDC}"/>
              </a:ext>
            </a:extLst>
          </p:cNvPr>
          <p:cNvPicPr>
            <a:picLocks noChangeAspect="1"/>
          </p:cNvPicPr>
          <p:nvPr/>
        </p:nvPicPr>
        <p:blipFill>
          <a:blip r:embed="rId5"/>
          <a:stretch>
            <a:fillRect/>
          </a:stretch>
        </p:blipFill>
        <p:spPr>
          <a:xfrm>
            <a:off x="7795755" y="-1"/>
            <a:ext cx="1377815" cy="914479"/>
          </a:xfrm>
          <a:prstGeom prst="rect">
            <a:avLst/>
          </a:prstGeom>
        </p:spPr>
      </p:pic>
    </p:spTree>
    <p:extLst>
      <p:ext uri="{BB962C8B-B14F-4D97-AF65-F5344CB8AC3E}">
        <p14:creationId xmlns:p14="http://schemas.microsoft.com/office/powerpoint/2010/main" val="3110250248"/>
      </p:ext>
    </p:extLst>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4800600"/>
            <a:ext cx="4114800" cy="547689"/>
          </a:xfrm>
        </p:spPr>
        <p:txBody>
          <a:bodyPr>
            <a:normAutofit fontScale="90000"/>
          </a:bodyPr>
          <a:lstStyle/>
          <a:p>
            <a:r>
              <a:rPr lang="en-US" b="1" dirty="0"/>
              <a:t>No thumb drive</a:t>
            </a:r>
            <a:endParaRPr lang="en-US" dirty="0"/>
          </a:p>
        </p:txBody>
      </p:sp>
      <p:pic>
        <p:nvPicPr>
          <p:cNvPr id="7" name="Content Placeholder 6" descr="Benefits of Using USB Pen &lt;strong&gt;Drive&lt;/strong&gt; to Storage Data | AWB"/>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2150181" y="609600"/>
            <a:ext cx="4843638" cy="3424237"/>
          </a:xfrm>
        </p:spPr>
      </p:pic>
      <p:sp>
        <p:nvSpPr>
          <p:cNvPr id="4" name="Date Placeholder 3"/>
          <p:cNvSpPr>
            <a:spLocks noGrp="1"/>
          </p:cNvSpPr>
          <p:nvPr>
            <p:ph type="dt" sz="half" idx="10"/>
          </p:nvPr>
        </p:nvSpPr>
        <p:spPr/>
        <p:txBody>
          <a:bodyPr/>
          <a:lstStyle/>
          <a:p>
            <a:fld id="{E7F699BD-F23A-4431-A680-E9ECBE578117}" type="datetime1">
              <a:rPr lang="en-US" smtClean="0"/>
              <a:t>3/29/2021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25</a:t>
            </a:fld>
            <a:endParaRPr lang="en-US" dirty="0"/>
          </a:p>
        </p:txBody>
      </p:sp>
      <p:sp>
        <p:nvSpPr>
          <p:cNvPr id="3" name="&quot;Not Allowed&quot; Symbol 2">
            <a:extLst>
              <a:ext uri="{FF2B5EF4-FFF2-40B4-BE49-F238E27FC236}">
                <a16:creationId xmlns:a16="http://schemas.microsoft.com/office/drawing/2014/main" id="{95522459-171A-465B-8900-5972EE4293B6}"/>
              </a:ext>
            </a:extLst>
          </p:cNvPr>
          <p:cNvSpPr/>
          <p:nvPr/>
        </p:nvSpPr>
        <p:spPr>
          <a:xfrm>
            <a:off x="1905000" y="-17462"/>
            <a:ext cx="4961620" cy="5212556"/>
          </a:xfrm>
          <a:prstGeom prst="noSmoking">
            <a:avLst/>
          </a:prstGeom>
          <a:solidFill>
            <a:srgbClr val="FF0000">
              <a:alpha val="6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6851621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effectLst>
                  <a:outerShdw blurRad="38100" dist="38100" dir="2700000" algn="tl">
                    <a:srgbClr val="000000">
                      <a:alpha val="43137"/>
                    </a:srgbClr>
                  </a:outerShdw>
                </a:effectLst>
              </a:rPr>
              <a:t>File Naming Convention </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908505218"/>
              </p:ext>
            </p:extLst>
          </p:nvPr>
        </p:nvGraphicFramePr>
        <p:xfrm>
          <a:off x="838200" y="1371600"/>
          <a:ext cx="7010400" cy="48053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p:cNvSpPr>
            <a:spLocks noGrp="1"/>
          </p:cNvSpPr>
          <p:nvPr>
            <p:ph type="dt" sz="half" idx="10"/>
          </p:nvPr>
        </p:nvSpPr>
        <p:spPr/>
        <p:txBody>
          <a:bodyPr/>
          <a:lstStyle/>
          <a:p>
            <a:fld id="{5D351976-C275-4969-BEAC-31CF0ED3B0AA}" type="datetime2">
              <a:rPr lang="en-US" smtClean="0"/>
              <a:t>Monday, March 29, 2021</a:t>
            </a:fld>
            <a:endParaRPr lang="en-US"/>
          </a:p>
        </p:txBody>
      </p:sp>
      <p:sp>
        <p:nvSpPr>
          <p:cNvPr id="5" name="Footer Placeholder 4"/>
          <p:cNvSpPr>
            <a:spLocks noGrp="1"/>
          </p:cNvSpPr>
          <p:nvPr>
            <p:ph type="ftr" sz="quarter" idx="11"/>
          </p:nvPr>
        </p:nvSpPr>
        <p:spPr/>
        <p:txBody>
          <a:bodyPr/>
          <a:lstStyle/>
          <a:p>
            <a:r>
              <a:rPr lang="en-US"/>
              <a:t>State of Connecticut - Department of Housing - Small Cities CDBG</a:t>
            </a:r>
          </a:p>
        </p:txBody>
      </p:sp>
      <p:sp>
        <p:nvSpPr>
          <p:cNvPr id="6" name="Slide Number Placeholder 5"/>
          <p:cNvSpPr>
            <a:spLocks noGrp="1"/>
          </p:cNvSpPr>
          <p:nvPr>
            <p:ph type="sldNum" sz="quarter" idx="12"/>
          </p:nvPr>
        </p:nvSpPr>
        <p:spPr/>
        <p:txBody>
          <a:bodyPr/>
          <a:lstStyle/>
          <a:p>
            <a:fld id="{3489B89A-7CA7-48A1-A15F-076DC2382239}" type="slidenum">
              <a:rPr lang="en-US" smtClean="0"/>
              <a:t>26</a:t>
            </a:fld>
            <a:endParaRPr lang="en-US"/>
          </a:p>
        </p:txBody>
      </p:sp>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763773" y="0"/>
            <a:ext cx="1380227" cy="914400"/>
          </a:xfrm>
          <a:prstGeom prst="rect">
            <a:avLst/>
          </a:prstGeom>
          <a:effectLst>
            <a:softEdge rad="12700"/>
          </a:effectLst>
        </p:spPr>
      </p:pic>
    </p:spTree>
    <p:extLst>
      <p:ext uri="{BB962C8B-B14F-4D97-AF65-F5344CB8AC3E}">
        <p14:creationId xmlns:p14="http://schemas.microsoft.com/office/powerpoint/2010/main" val="22975413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effectLst>
                  <a:outerShdw blurRad="38100" dist="38100" dir="2700000" algn="tl">
                    <a:srgbClr val="000000">
                      <a:alpha val="43137"/>
                    </a:srgbClr>
                  </a:outerShdw>
                </a:effectLst>
              </a:rPr>
              <a:t>File Naming Convention </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330868144"/>
              </p:ext>
            </p:extLst>
          </p:nvPr>
        </p:nvGraphicFramePr>
        <p:xfrm>
          <a:off x="839788" y="1825625"/>
          <a:ext cx="7675562"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ate Placeholder 3"/>
          <p:cNvSpPr>
            <a:spLocks noGrp="1"/>
          </p:cNvSpPr>
          <p:nvPr>
            <p:ph type="dt" sz="half" idx="10"/>
          </p:nvPr>
        </p:nvSpPr>
        <p:spPr/>
        <p:txBody>
          <a:bodyPr/>
          <a:lstStyle/>
          <a:p>
            <a:fld id="{5D351976-C275-4969-BEAC-31CF0ED3B0AA}" type="datetime2">
              <a:rPr lang="en-US" smtClean="0"/>
              <a:t>Monday, March 29, 2021</a:t>
            </a:fld>
            <a:endParaRPr lang="en-US"/>
          </a:p>
        </p:txBody>
      </p:sp>
      <p:sp>
        <p:nvSpPr>
          <p:cNvPr id="5" name="Footer Placeholder 4"/>
          <p:cNvSpPr>
            <a:spLocks noGrp="1"/>
          </p:cNvSpPr>
          <p:nvPr>
            <p:ph type="ftr" sz="quarter" idx="11"/>
          </p:nvPr>
        </p:nvSpPr>
        <p:spPr/>
        <p:txBody>
          <a:bodyPr/>
          <a:lstStyle/>
          <a:p>
            <a:r>
              <a:rPr lang="en-US"/>
              <a:t>State of Connecticut - Department of Housing - Small Cities CDBG</a:t>
            </a:r>
          </a:p>
        </p:txBody>
      </p:sp>
      <p:sp>
        <p:nvSpPr>
          <p:cNvPr id="6" name="Slide Number Placeholder 5"/>
          <p:cNvSpPr>
            <a:spLocks noGrp="1"/>
          </p:cNvSpPr>
          <p:nvPr>
            <p:ph type="sldNum" sz="quarter" idx="12"/>
          </p:nvPr>
        </p:nvSpPr>
        <p:spPr/>
        <p:txBody>
          <a:bodyPr/>
          <a:lstStyle/>
          <a:p>
            <a:fld id="{3489B89A-7CA7-48A1-A15F-076DC2382239}" type="slidenum">
              <a:rPr lang="en-US" smtClean="0"/>
              <a:t>27</a:t>
            </a:fld>
            <a:endParaRPr lang="en-US"/>
          </a:p>
        </p:txBody>
      </p:sp>
      <p:pic>
        <p:nvPicPr>
          <p:cNvPr id="3" name="Picture 2">
            <a:extLst>
              <a:ext uri="{FF2B5EF4-FFF2-40B4-BE49-F238E27FC236}">
                <a16:creationId xmlns:a16="http://schemas.microsoft.com/office/drawing/2014/main" id="{5DC954F4-3949-4A99-83F0-4976938DE6EC}"/>
              </a:ext>
            </a:extLst>
          </p:cNvPr>
          <p:cNvPicPr>
            <a:picLocks noChangeAspect="1"/>
          </p:cNvPicPr>
          <p:nvPr/>
        </p:nvPicPr>
        <p:blipFill>
          <a:blip r:embed="rId7"/>
          <a:stretch>
            <a:fillRect/>
          </a:stretch>
        </p:blipFill>
        <p:spPr>
          <a:xfrm>
            <a:off x="7766185" y="0"/>
            <a:ext cx="1377815" cy="914479"/>
          </a:xfrm>
          <a:prstGeom prst="rect">
            <a:avLst/>
          </a:prstGeom>
        </p:spPr>
      </p:pic>
    </p:spTree>
    <p:extLst>
      <p:ext uri="{BB962C8B-B14F-4D97-AF65-F5344CB8AC3E}">
        <p14:creationId xmlns:p14="http://schemas.microsoft.com/office/powerpoint/2010/main" val="16832465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effectLst>
                  <a:outerShdw blurRad="38100" dist="38100" dir="2700000" algn="tl">
                    <a:srgbClr val="000000">
                      <a:alpha val="43137"/>
                    </a:srgbClr>
                  </a:outerShdw>
                </a:effectLst>
              </a:rPr>
              <a:t>Section 4</a:t>
            </a:r>
            <a:br>
              <a:rPr lang="en-US" b="1" dirty="0">
                <a:effectLst>
                  <a:outerShdw blurRad="38100" dist="38100" dir="2700000" algn="tl">
                    <a:srgbClr val="000000">
                      <a:alpha val="43137"/>
                    </a:srgbClr>
                  </a:outerShdw>
                </a:effectLst>
              </a:rPr>
            </a:br>
            <a:r>
              <a:rPr lang="en-US" b="1" dirty="0">
                <a:effectLst>
                  <a:outerShdw blurRad="38100" dist="38100" dir="2700000" algn="tl">
                    <a:srgbClr val="000000">
                      <a:alpha val="43137"/>
                    </a:srgbClr>
                  </a:outerShdw>
                </a:effectLst>
              </a:rPr>
              <a:t> </a:t>
            </a:r>
            <a:r>
              <a:rPr lang="en-US" sz="3200" b="1" dirty="0">
                <a:effectLst>
                  <a:outerShdw blurRad="38100" dist="38100" dir="2700000" algn="tl">
                    <a:srgbClr val="000000">
                      <a:alpha val="43137"/>
                    </a:srgbClr>
                  </a:outerShdw>
                </a:effectLst>
              </a:rPr>
              <a:t>Project Feasibility &amp; Merit </a:t>
            </a:r>
          </a:p>
        </p:txBody>
      </p:sp>
      <p:pic>
        <p:nvPicPr>
          <p:cNvPr id="7" name="Content Placeholder 6" descr="Budget - Clipboard image"/>
          <p:cNvPicPr>
            <a:picLocks noGrp="1" noChangeAspect="1"/>
          </p:cNvPicPr>
          <p:nvPr>
            <p:ph sz="quarter" idx="13"/>
          </p:nvPr>
        </p:nvPicPr>
        <p:blipFill>
          <a:blip r:embed="rId3" cstate="print">
            <a:extLst>
              <a:ext uri="{28A0092B-C50C-407E-A947-70E740481C1C}">
                <a14:useLocalDpi xmlns:a14="http://schemas.microsoft.com/office/drawing/2010/main" val="0"/>
              </a:ext>
            </a:extLst>
          </a:blip>
          <a:stretch>
            <a:fillRect/>
          </a:stretch>
        </p:blipFill>
        <p:spPr>
          <a:xfrm>
            <a:off x="3200400" y="2020491"/>
            <a:ext cx="4648200" cy="2453480"/>
          </a:xfrm>
        </p:spPr>
      </p:pic>
      <p:sp>
        <p:nvSpPr>
          <p:cNvPr id="4" name="Date Placeholder 3"/>
          <p:cNvSpPr>
            <a:spLocks noGrp="1"/>
          </p:cNvSpPr>
          <p:nvPr>
            <p:ph type="dt" sz="half" idx="10"/>
          </p:nvPr>
        </p:nvSpPr>
        <p:spPr/>
        <p:txBody>
          <a:bodyPr/>
          <a:lstStyle/>
          <a:p>
            <a:fld id="{907151E2-ABD1-428A-B9A4-6E137132926D}" type="datetime1">
              <a:rPr lang="en-US" smtClean="0"/>
              <a:t>3/29/2021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28</a:t>
            </a:fld>
            <a:endParaRPr lang="en-US" dirty="0"/>
          </a:p>
        </p:txBody>
      </p:sp>
      <p:sp>
        <p:nvSpPr>
          <p:cNvPr id="12" name="Rectangle 11"/>
          <p:cNvSpPr/>
          <p:nvPr/>
        </p:nvSpPr>
        <p:spPr>
          <a:xfrm>
            <a:off x="762000" y="2662456"/>
            <a:ext cx="2495550" cy="584775"/>
          </a:xfrm>
          <a:prstGeom prst="rect">
            <a:avLst/>
          </a:prstGeom>
        </p:spPr>
        <p:txBody>
          <a:bodyPr wrap="square">
            <a:spAutoFit/>
          </a:bodyPr>
          <a:lstStyle/>
          <a:p>
            <a:r>
              <a:rPr lang="en-US" sz="1600" dirty="0">
                <a:effectLst>
                  <a:outerShdw blurRad="38100" dist="38100" dir="2700000" algn="tl">
                    <a:srgbClr val="000000">
                      <a:alpha val="43137"/>
                    </a:srgbClr>
                  </a:outerShdw>
                </a:effectLst>
              </a:rPr>
              <a:t>4.1 Budget Summary </a:t>
            </a:r>
          </a:p>
          <a:p>
            <a:r>
              <a:rPr lang="en-US" sz="1600" dirty="0">
                <a:effectLst>
                  <a:outerShdw blurRad="38100" dist="38100" dir="2700000" algn="tl">
                    <a:srgbClr val="000000">
                      <a:alpha val="43137"/>
                    </a:srgbClr>
                  </a:outerShdw>
                </a:effectLst>
              </a:rPr>
              <a:t>4.2 Local leverage </a:t>
            </a:r>
          </a:p>
        </p:txBody>
      </p:sp>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63773" y="0"/>
            <a:ext cx="1380227" cy="914400"/>
          </a:xfrm>
          <a:prstGeom prst="rect">
            <a:avLst/>
          </a:prstGeom>
          <a:effectLst>
            <a:softEdge rad="12700"/>
          </a:effectLst>
        </p:spPr>
      </p:pic>
    </p:spTree>
    <p:extLst>
      <p:ext uri="{BB962C8B-B14F-4D97-AF65-F5344CB8AC3E}">
        <p14:creationId xmlns:p14="http://schemas.microsoft.com/office/powerpoint/2010/main" val="8599996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28600"/>
            <a:ext cx="5238750" cy="914400"/>
          </a:xfrm>
        </p:spPr>
        <p:txBody>
          <a:bodyPr>
            <a:noAutofit/>
          </a:bodyPr>
          <a:lstStyle/>
          <a:p>
            <a:r>
              <a:rPr lang="en-US" sz="3200" b="1" dirty="0">
                <a:solidFill>
                  <a:schemeClr val="tx1"/>
                </a:solidFill>
                <a:effectLst>
                  <a:outerShdw blurRad="38100" dist="38100" dir="2700000" algn="tl">
                    <a:srgbClr val="000000">
                      <a:alpha val="43137"/>
                    </a:srgbClr>
                  </a:outerShdw>
                </a:effectLst>
              </a:rPr>
              <a:t>Section 4</a:t>
            </a:r>
            <a:br>
              <a:rPr lang="en-US" sz="3200" b="1" dirty="0">
                <a:solidFill>
                  <a:schemeClr val="tx1"/>
                </a:solidFill>
                <a:effectLst>
                  <a:outerShdw blurRad="38100" dist="38100" dir="2700000" algn="tl">
                    <a:srgbClr val="000000">
                      <a:alpha val="43137"/>
                    </a:srgbClr>
                  </a:outerShdw>
                </a:effectLst>
              </a:rPr>
            </a:br>
            <a:r>
              <a:rPr lang="en-US" sz="3200" b="1" dirty="0">
                <a:solidFill>
                  <a:schemeClr val="tx1"/>
                </a:solidFill>
                <a:effectLst>
                  <a:outerShdw blurRad="38100" dist="38100" dir="2700000" algn="tl">
                    <a:srgbClr val="000000">
                      <a:alpha val="43137"/>
                    </a:srgbClr>
                  </a:outerShdw>
                </a:effectLst>
              </a:rPr>
              <a:t>Project Feasibility &amp; Merit </a:t>
            </a:r>
          </a:p>
        </p:txBody>
      </p:sp>
      <p:pic>
        <p:nvPicPr>
          <p:cNvPr id="8" name="Picture Placeholder 7" descr="Three Major Approvals that a Quality Engineer Must Check ..."/>
          <p:cNvPicPr>
            <a:picLocks noGrp="1" noChangeAspect="1"/>
          </p:cNvPicPr>
          <p:nvPr>
            <p:ph type="pic" idx="1"/>
          </p:nvPr>
        </p:nvPicPr>
        <p:blipFill>
          <a:blip r:embed="rId3">
            <a:extLst>
              <a:ext uri="{28A0092B-C50C-407E-A947-70E740481C1C}">
                <a14:useLocalDpi xmlns:a14="http://schemas.microsoft.com/office/drawing/2010/main" val="0"/>
              </a:ext>
            </a:extLst>
          </a:blip>
          <a:srcRect l="14381" r="14381"/>
          <a:stretch>
            <a:fillRect/>
          </a:stretch>
        </p:blipFill>
        <p:spPr>
          <a:xfrm>
            <a:off x="3899848" y="1257300"/>
            <a:ext cx="4629150" cy="4873625"/>
          </a:xfrm>
        </p:spPr>
      </p:pic>
      <p:sp>
        <p:nvSpPr>
          <p:cNvPr id="4" name="Text Placeholder 3"/>
          <p:cNvSpPr>
            <a:spLocks noGrp="1"/>
          </p:cNvSpPr>
          <p:nvPr>
            <p:ph type="body" sz="half" idx="2"/>
          </p:nvPr>
        </p:nvSpPr>
        <p:spPr/>
        <p:txBody>
          <a:bodyPr/>
          <a:lstStyle/>
          <a:p>
            <a:r>
              <a:rPr lang="en-US" sz="2000" b="1" dirty="0">
                <a:solidFill>
                  <a:schemeClr val="tx1"/>
                </a:solidFill>
                <a:effectLst>
                  <a:outerShdw blurRad="38100" dist="38100" dir="2700000" algn="tl">
                    <a:srgbClr val="000000">
                      <a:alpha val="43137"/>
                    </a:srgbClr>
                  </a:outerShdw>
                </a:effectLst>
              </a:rPr>
              <a:t>Technical Compliance </a:t>
            </a:r>
          </a:p>
          <a:p>
            <a:r>
              <a:rPr lang="en-US" b="1" dirty="0">
                <a:solidFill>
                  <a:schemeClr val="tx1"/>
                </a:solidFill>
                <a:effectLst>
                  <a:outerShdw blurRad="38100" dist="38100" dir="2700000" algn="tl">
                    <a:srgbClr val="000000">
                      <a:alpha val="43137"/>
                    </a:srgbClr>
                  </a:outerShdw>
                </a:effectLst>
              </a:rPr>
              <a:t>4.4-4.7</a:t>
            </a:r>
          </a:p>
          <a:p>
            <a:r>
              <a:rPr lang="en-US" b="1" dirty="0">
                <a:solidFill>
                  <a:schemeClr val="tx1"/>
                </a:solidFill>
                <a:effectLst>
                  <a:outerShdw blurRad="38100" dist="38100" dir="2700000" algn="tl">
                    <a:srgbClr val="000000">
                      <a:alpha val="43137"/>
                    </a:srgbClr>
                  </a:outerShdw>
                </a:effectLst>
              </a:rPr>
              <a:t>4.5 and 4.5A Construction Documents- upload  </a:t>
            </a:r>
          </a:p>
          <a:p>
            <a:r>
              <a:rPr lang="en-US" dirty="0">
                <a:solidFill>
                  <a:schemeClr val="tx1"/>
                </a:solidFill>
                <a:effectLst>
                  <a:outerShdw blurRad="38100" dist="38100" dir="2700000" algn="tl">
                    <a:srgbClr val="000000">
                      <a:alpha val="43137"/>
                    </a:srgbClr>
                  </a:outerShdw>
                </a:effectLst>
              </a:rPr>
              <a:t>(Provide drawing and specs electronically)  </a:t>
            </a:r>
          </a:p>
        </p:txBody>
      </p:sp>
      <p:sp>
        <p:nvSpPr>
          <p:cNvPr id="5" name="Date Placeholder 4"/>
          <p:cNvSpPr>
            <a:spLocks noGrp="1"/>
          </p:cNvSpPr>
          <p:nvPr>
            <p:ph type="dt" sz="half" idx="10"/>
          </p:nvPr>
        </p:nvSpPr>
        <p:spPr/>
        <p:txBody>
          <a:bodyPr/>
          <a:lstStyle/>
          <a:p>
            <a:fld id="{D34330BF-4304-4252-ABD0-8C2F6CE024E4}" type="datetime2">
              <a:rPr lang="en-US" smtClean="0"/>
              <a:t>Monday, March 29, 2021</a:t>
            </a:fld>
            <a:endParaRPr lang="en-US"/>
          </a:p>
        </p:txBody>
      </p:sp>
      <p:sp>
        <p:nvSpPr>
          <p:cNvPr id="6" name="Footer Placeholder 5"/>
          <p:cNvSpPr>
            <a:spLocks noGrp="1"/>
          </p:cNvSpPr>
          <p:nvPr>
            <p:ph type="ftr" sz="quarter" idx="11"/>
          </p:nvPr>
        </p:nvSpPr>
        <p:spPr/>
        <p:txBody>
          <a:bodyPr/>
          <a:lstStyle/>
          <a:p>
            <a:r>
              <a:rPr lang="en-US"/>
              <a:t>State of Connecticut - Department of Housing - Small Cities CDBG</a:t>
            </a:r>
          </a:p>
        </p:txBody>
      </p:sp>
      <p:sp>
        <p:nvSpPr>
          <p:cNvPr id="7" name="Slide Number Placeholder 6"/>
          <p:cNvSpPr>
            <a:spLocks noGrp="1"/>
          </p:cNvSpPr>
          <p:nvPr>
            <p:ph type="sldNum" sz="quarter" idx="12"/>
          </p:nvPr>
        </p:nvSpPr>
        <p:spPr/>
        <p:txBody>
          <a:bodyPr/>
          <a:lstStyle/>
          <a:p>
            <a:fld id="{3489B89A-7CA7-48A1-A15F-076DC2382239}" type="slidenum">
              <a:rPr lang="en-US" smtClean="0"/>
              <a:t>29</a:t>
            </a:fld>
            <a:endParaRPr lang="en-US"/>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63773" y="0"/>
            <a:ext cx="1380227" cy="914400"/>
          </a:xfrm>
          <a:prstGeom prst="rect">
            <a:avLst/>
          </a:prstGeom>
          <a:effectLst>
            <a:softEdge rad="12700"/>
          </a:effectLst>
        </p:spPr>
      </p:pic>
    </p:spTree>
    <p:extLst>
      <p:ext uri="{BB962C8B-B14F-4D97-AF65-F5344CB8AC3E}">
        <p14:creationId xmlns:p14="http://schemas.microsoft.com/office/powerpoint/2010/main" val="31865175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FA3FE50-3A8A-46C7-BA8D-1FB9BB18CB56}" type="datetime2">
              <a:rPr lang="en-US" smtClean="0"/>
              <a:t>Monday, March 29, 2021</a:t>
            </a:fld>
            <a:endParaRPr lang="en-US" dirty="0"/>
          </a:p>
        </p:txBody>
      </p:sp>
      <p:sp>
        <p:nvSpPr>
          <p:cNvPr id="5" name="Footer Placeholder 4"/>
          <p:cNvSpPr>
            <a:spLocks noGrp="1"/>
          </p:cNvSpPr>
          <p:nvPr>
            <p:ph type="ftr" sz="quarter" idx="11"/>
          </p:nvPr>
        </p:nvSpPr>
        <p:spPr/>
        <p:txBody>
          <a:bodyPr/>
          <a:lstStyle/>
          <a:p>
            <a:r>
              <a:rPr lang="en-US"/>
              <a:t>State of Connecticut - Department of Housing - Small Cities CDBG</a:t>
            </a:r>
            <a:endParaRPr lang="en-US" dirty="0"/>
          </a:p>
        </p:txBody>
      </p:sp>
      <p:sp>
        <p:nvSpPr>
          <p:cNvPr id="6" name="Slide Number Placeholder 5"/>
          <p:cNvSpPr>
            <a:spLocks noGrp="1"/>
          </p:cNvSpPr>
          <p:nvPr>
            <p:ph type="sldNum" sz="quarter" idx="12"/>
          </p:nvPr>
        </p:nvSpPr>
        <p:spPr/>
        <p:txBody>
          <a:bodyPr/>
          <a:lstStyle/>
          <a:p>
            <a:fld id="{3489B89A-7CA7-48A1-A15F-076DC2382239}" type="slidenum">
              <a:rPr lang="en-US" smtClean="0"/>
              <a:t>3</a:t>
            </a:fld>
            <a:endParaRPr lang="en-US"/>
          </a:p>
        </p:txBody>
      </p:sp>
      <p:graphicFrame>
        <p:nvGraphicFramePr>
          <p:cNvPr id="31" name="Content Placeholder 30"/>
          <p:cNvGraphicFramePr>
            <a:graphicFrameLocks noGrp="1"/>
          </p:cNvGraphicFramePr>
          <p:nvPr>
            <p:ph idx="1"/>
            <p:extLst>
              <p:ext uri="{D42A27DB-BD31-4B8C-83A1-F6EECF244321}">
                <p14:modId xmlns:p14="http://schemas.microsoft.com/office/powerpoint/2010/main" val="4088476857"/>
              </p:ext>
            </p:extLst>
          </p:nvPr>
        </p:nvGraphicFramePr>
        <p:xfrm>
          <a:off x="840000" y="381000"/>
          <a:ext cx="7675350" cy="579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36755"/>
            <a:ext cx="1380227" cy="914400"/>
          </a:xfrm>
          <a:prstGeom prst="rect">
            <a:avLst/>
          </a:prstGeom>
          <a:effectLst>
            <a:softEdge rad="12700"/>
          </a:effectLst>
        </p:spPr>
      </p:pic>
    </p:spTree>
    <p:extLst>
      <p:ext uri="{BB962C8B-B14F-4D97-AF65-F5344CB8AC3E}">
        <p14:creationId xmlns:p14="http://schemas.microsoft.com/office/powerpoint/2010/main" val="136114579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557BB3-446D-374E-93BF-D1B1656D31AD}"/>
              </a:ext>
            </a:extLst>
          </p:cNvPr>
          <p:cNvSpPr>
            <a:spLocks noGrp="1"/>
          </p:cNvSpPr>
          <p:nvPr>
            <p:ph type="title"/>
          </p:nvPr>
        </p:nvSpPr>
        <p:spPr/>
        <p:txBody>
          <a:bodyPr/>
          <a:lstStyle/>
          <a:p>
            <a:br>
              <a:rPr lang="en-US" b="1" dirty="0"/>
            </a:br>
            <a:r>
              <a:rPr lang="en-US" b="1" dirty="0">
                <a:effectLst>
                  <a:outerShdw blurRad="38100" dist="38100" dir="2700000" algn="tl">
                    <a:srgbClr val="000000">
                      <a:alpha val="43137"/>
                    </a:srgbClr>
                  </a:outerShdw>
                </a:effectLst>
              </a:rPr>
              <a:t>Community Impact </a:t>
            </a:r>
          </a:p>
        </p:txBody>
      </p:sp>
      <p:sp>
        <p:nvSpPr>
          <p:cNvPr id="3" name="Content Placeholder 2">
            <a:extLst>
              <a:ext uri="{FF2B5EF4-FFF2-40B4-BE49-F238E27FC236}">
                <a16:creationId xmlns:a16="http://schemas.microsoft.com/office/drawing/2014/main" id="{68510005-3093-2E42-92EF-808632766659}"/>
              </a:ext>
            </a:extLst>
          </p:cNvPr>
          <p:cNvSpPr>
            <a:spLocks noGrp="1"/>
          </p:cNvSpPr>
          <p:nvPr>
            <p:ph idx="1"/>
          </p:nvPr>
        </p:nvSpPr>
        <p:spPr/>
        <p:txBody>
          <a:bodyPr/>
          <a:lstStyle/>
          <a:p>
            <a:pPr marL="0" indent="0">
              <a:buNone/>
            </a:pPr>
            <a:endParaRPr lang="en-US" sz="3200" dirty="0"/>
          </a:p>
          <a:p>
            <a:pPr marL="0" indent="0">
              <a:buNone/>
            </a:pPr>
            <a:r>
              <a:rPr lang="en-US" sz="3200" dirty="0">
                <a:effectLst>
                  <a:outerShdw blurRad="38100" dist="38100" dir="2700000" algn="tl">
                    <a:srgbClr val="000000">
                      <a:alpha val="43137"/>
                    </a:srgbClr>
                  </a:outerShdw>
                </a:effectLst>
              </a:rPr>
              <a:t>Section 5</a:t>
            </a:r>
          </a:p>
          <a:p>
            <a:pPr marL="0" indent="0">
              <a:buNone/>
            </a:pPr>
            <a:endParaRPr lang="en-US" b="1" dirty="0">
              <a:effectLst>
                <a:outerShdw blurRad="38100" dist="38100" dir="2700000" algn="tl">
                  <a:srgbClr val="000000">
                    <a:alpha val="43137"/>
                  </a:srgbClr>
                </a:outerShdw>
              </a:effectLst>
            </a:endParaRPr>
          </a:p>
          <a:p>
            <a:pPr marL="0" indent="0">
              <a:buNone/>
            </a:pPr>
            <a:r>
              <a:rPr lang="en-US" b="1" dirty="0">
                <a:effectLst>
                  <a:outerShdw blurRad="38100" dist="38100" dir="2700000" algn="tl">
                    <a:srgbClr val="000000">
                      <a:alpha val="43137"/>
                    </a:srgbClr>
                  </a:outerShdw>
                </a:effectLst>
              </a:rPr>
              <a:t>5.1.A  Community Impact Map </a:t>
            </a:r>
          </a:p>
          <a:p>
            <a:pPr marL="0" indent="0">
              <a:buNone/>
            </a:pPr>
            <a:r>
              <a:rPr lang="en-US" b="1" dirty="0">
                <a:effectLst>
                  <a:outerShdw blurRad="38100" dist="38100" dir="2700000" algn="tl">
                    <a:srgbClr val="000000">
                      <a:alpha val="43137"/>
                    </a:srgbClr>
                  </a:outerShdw>
                </a:effectLst>
              </a:rPr>
              <a:t>5.1.B  Community Impact Map Narrative</a:t>
            </a:r>
          </a:p>
          <a:p>
            <a:pPr marL="0" indent="0">
              <a:buNone/>
            </a:pPr>
            <a:r>
              <a:rPr lang="en-US" b="1" dirty="0">
                <a:effectLst>
                  <a:outerShdw blurRad="38100" dist="38100" dir="2700000" algn="tl">
                    <a:srgbClr val="000000">
                      <a:alpha val="43137"/>
                    </a:srgbClr>
                  </a:outerShdw>
                </a:effectLst>
              </a:rPr>
              <a:t>5.2   Community Letters of Support</a:t>
            </a:r>
          </a:p>
          <a:p>
            <a:pPr marL="0" indent="0">
              <a:buNone/>
            </a:pPr>
            <a:r>
              <a:rPr lang="en-US" b="1" dirty="0">
                <a:effectLst>
                  <a:outerShdw blurRad="38100" dist="38100" dir="2700000" algn="tl">
                    <a:srgbClr val="000000">
                      <a:alpha val="43137"/>
                    </a:srgbClr>
                  </a:outerShdw>
                </a:effectLst>
              </a:rPr>
              <a:t>5.3 Resident Participation </a:t>
            </a:r>
          </a:p>
          <a:p>
            <a:pPr marL="0" indent="0">
              <a:buNone/>
            </a:pPr>
            <a:endParaRPr lang="en-US" dirty="0"/>
          </a:p>
        </p:txBody>
      </p:sp>
      <p:sp>
        <p:nvSpPr>
          <p:cNvPr id="4" name="Date Placeholder 3">
            <a:extLst>
              <a:ext uri="{FF2B5EF4-FFF2-40B4-BE49-F238E27FC236}">
                <a16:creationId xmlns:a16="http://schemas.microsoft.com/office/drawing/2014/main" id="{F67D483C-4A05-804E-B149-A04BAF07FF16}"/>
              </a:ext>
            </a:extLst>
          </p:cNvPr>
          <p:cNvSpPr>
            <a:spLocks noGrp="1"/>
          </p:cNvSpPr>
          <p:nvPr>
            <p:ph type="dt" sz="half" idx="10"/>
          </p:nvPr>
        </p:nvSpPr>
        <p:spPr/>
        <p:txBody>
          <a:bodyPr/>
          <a:lstStyle/>
          <a:p>
            <a:fld id="{5D351976-C275-4969-BEAC-31CF0ED3B0AA}" type="datetime2">
              <a:rPr lang="en-US" smtClean="0"/>
              <a:t>Monday, March 29, 2021</a:t>
            </a:fld>
            <a:endParaRPr lang="en-US"/>
          </a:p>
        </p:txBody>
      </p:sp>
      <p:sp>
        <p:nvSpPr>
          <p:cNvPr id="5" name="Footer Placeholder 4">
            <a:extLst>
              <a:ext uri="{FF2B5EF4-FFF2-40B4-BE49-F238E27FC236}">
                <a16:creationId xmlns:a16="http://schemas.microsoft.com/office/drawing/2014/main" id="{467C483D-071B-CF47-B2EA-9EB41A666F6D}"/>
              </a:ext>
            </a:extLst>
          </p:cNvPr>
          <p:cNvSpPr>
            <a:spLocks noGrp="1"/>
          </p:cNvSpPr>
          <p:nvPr>
            <p:ph type="ftr" sz="quarter" idx="11"/>
          </p:nvPr>
        </p:nvSpPr>
        <p:spPr/>
        <p:txBody>
          <a:bodyPr/>
          <a:lstStyle/>
          <a:p>
            <a:r>
              <a:rPr lang="en-US"/>
              <a:t>State of Connecticut - Department of Housing - Small Cities CDBG</a:t>
            </a:r>
          </a:p>
        </p:txBody>
      </p:sp>
      <p:sp>
        <p:nvSpPr>
          <p:cNvPr id="6" name="Slide Number Placeholder 5">
            <a:extLst>
              <a:ext uri="{FF2B5EF4-FFF2-40B4-BE49-F238E27FC236}">
                <a16:creationId xmlns:a16="http://schemas.microsoft.com/office/drawing/2014/main" id="{C3AFE78F-D7A0-E441-86D6-2B3395F1A6EB}"/>
              </a:ext>
            </a:extLst>
          </p:cNvPr>
          <p:cNvSpPr>
            <a:spLocks noGrp="1"/>
          </p:cNvSpPr>
          <p:nvPr>
            <p:ph type="sldNum" sz="quarter" idx="12"/>
          </p:nvPr>
        </p:nvSpPr>
        <p:spPr/>
        <p:txBody>
          <a:bodyPr/>
          <a:lstStyle/>
          <a:p>
            <a:fld id="{3489B89A-7CA7-48A1-A15F-076DC2382239}" type="slidenum">
              <a:rPr lang="en-US" smtClean="0"/>
              <a:t>30</a:t>
            </a:fld>
            <a:endParaRPr lang="en-US"/>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63773" y="0"/>
            <a:ext cx="1380227" cy="914400"/>
          </a:xfrm>
          <a:prstGeom prst="rect">
            <a:avLst/>
          </a:prstGeom>
          <a:effectLst>
            <a:softEdge rad="12700"/>
          </a:effectLst>
        </p:spPr>
      </p:pic>
    </p:spTree>
    <p:extLst>
      <p:ext uri="{BB962C8B-B14F-4D97-AF65-F5344CB8AC3E}">
        <p14:creationId xmlns:p14="http://schemas.microsoft.com/office/powerpoint/2010/main" val="10504589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sz="3200" b="1" dirty="0"/>
            </a:br>
            <a:r>
              <a:rPr lang="en-US" sz="3200" b="1" dirty="0">
                <a:solidFill>
                  <a:schemeClr val="tx1"/>
                </a:solidFill>
                <a:effectLst>
                  <a:outerShdw blurRad="38100" dist="38100" dir="2700000" algn="tl">
                    <a:srgbClr val="000000">
                      <a:alpha val="43137"/>
                    </a:srgbClr>
                  </a:outerShdw>
                </a:effectLst>
              </a:rPr>
              <a:t>Fair Housing and Equal Opportunity</a:t>
            </a:r>
            <a:br>
              <a:rPr lang="en-US" sz="3200" b="1" dirty="0">
                <a:solidFill>
                  <a:schemeClr val="tx1"/>
                </a:solidFill>
                <a:effectLst>
                  <a:outerShdw blurRad="38100" dist="38100" dir="2700000" algn="tl">
                    <a:srgbClr val="000000">
                      <a:alpha val="43137"/>
                    </a:srgbClr>
                  </a:outerShdw>
                </a:effectLst>
              </a:rPr>
            </a:br>
            <a:br>
              <a:rPr lang="en-US" sz="3200" b="1" dirty="0">
                <a:solidFill>
                  <a:schemeClr val="tx1"/>
                </a:solidFill>
                <a:effectLst>
                  <a:outerShdw blurRad="38100" dist="38100" dir="2700000" algn="tl">
                    <a:srgbClr val="000000">
                      <a:alpha val="43137"/>
                    </a:srgbClr>
                  </a:outerShdw>
                </a:effectLst>
              </a:rPr>
            </a:br>
            <a:r>
              <a:rPr lang="en-US" sz="3200" dirty="0">
                <a:solidFill>
                  <a:schemeClr val="tx1"/>
                </a:solidFill>
                <a:effectLst>
                  <a:outerShdw blurRad="38100" dist="38100" dir="2700000" algn="tl">
                    <a:srgbClr val="000000">
                      <a:alpha val="43137"/>
                    </a:srgbClr>
                  </a:outerShdw>
                </a:effectLst>
              </a:rPr>
              <a:t>Section 6 </a:t>
            </a:r>
          </a:p>
        </p:txBody>
      </p:sp>
      <p:sp>
        <p:nvSpPr>
          <p:cNvPr id="3" name="Content Placeholder 2"/>
          <p:cNvSpPr>
            <a:spLocks noGrp="1"/>
          </p:cNvSpPr>
          <p:nvPr>
            <p:ph idx="1"/>
          </p:nvPr>
        </p:nvSpPr>
        <p:spPr/>
        <p:txBody>
          <a:bodyPr/>
          <a:lstStyle/>
          <a:p>
            <a:pPr marL="0" indent="0">
              <a:buNone/>
            </a:pPr>
            <a:endParaRPr lang="en-US" dirty="0"/>
          </a:p>
          <a:p>
            <a:pPr marL="0" indent="0">
              <a:buNone/>
            </a:pPr>
            <a:r>
              <a:rPr lang="en-US" dirty="0">
                <a:solidFill>
                  <a:schemeClr val="tx1"/>
                </a:solidFill>
                <a:effectLst>
                  <a:outerShdw blurRad="38100" dist="38100" dir="2700000" algn="tl">
                    <a:srgbClr val="000000">
                      <a:alpha val="43137"/>
                    </a:srgbClr>
                  </a:outerShdw>
                </a:effectLst>
              </a:rPr>
              <a:t>6.1 Local Fair Housing Action Steps-  </a:t>
            </a:r>
            <a:r>
              <a:rPr lang="en-US" sz="2000" dirty="0">
                <a:solidFill>
                  <a:schemeClr val="tx1"/>
                </a:solidFill>
                <a:effectLst>
                  <a:outerShdw blurRad="38100" dist="38100" dir="2700000" algn="tl">
                    <a:srgbClr val="000000">
                      <a:alpha val="43137"/>
                    </a:srgbClr>
                  </a:outerShdw>
                </a:effectLst>
              </a:rPr>
              <a:t>PAST GRANTEES ONLY</a:t>
            </a:r>
            <a:endParaRPr lang="en-US" dirty="0">
              <a:solidFill>
                <a:schemeClr val="tx1"/>
              </a:solidFill>
              <a:effectLst>
                <a:outerShdw blurRad="38100" dist="38100" dir="2700000" algn="tl">
                  <a:srgbClr val="000000">
                    <a:alpha val="43137"/>
                  </a:srgbClr>
                </a:outerShdw>
              </a:effectLst>
            </a:endParaRPr>
          </a:p>
          <a:p>
            <a:pPr marL="0" lvl="1" indent="0">
              <a:spcBef>
                <a:spcPts val="750"/>
              </a:spcBef>
              <a:buNone/>
            </a:pPr>
            <a:r>
              <a:rPr lang="en-US" sz="2400" dirty="0">
                <a:solidFill>
                  <a:schemeClr val="tx1"/>
                </a:solidFill>
                <a:effectLst>
                  <a:outerShdw blurRad="38100" dist="38100" dir="2700000" algn="tl">
                    <a:srgbClr val="000000">
                      <a:alpha val="43137"/>
                    </a:srgbClr>
                  </a:outerShdw>
                </a:effectLst>
              </a:rPr>
              <a:t>6.2 Section 3 Past Performance – </a:t>
            </a:r>
            <a:r>
              <a:rPr lang="en-US" dirty="0">
                <a:solidFill>
                  <a:schemeClr val="tx1"/>
                </a:solidFill>
                <a:effectLst>
                  <a:outerShdw blurRad="38100" dist="38100" dir="2700000" algn="tl">
                    <a:srgbClr val="000000">
                      <a:alpha val="43137"/>
                    </a:srgbClr>
                  </a:outerShdw>
                </a:effectLst>
              </a:rPr>
              <a:t>PAST GRANTEES ONLY</a:t>
            </a:r>
          </a:p>
          <a:p>
            <a:pPr marL="0" lvl="1" indent="0">
              <a:spcBef>
                <a:spcPts val="750"/>
              </a:spcBef>
              <a:buNone/>
            </a:pPr>
            <a:r>
              <a:rPr lang="en-US" sz="2400" dirty="0">
                <a:solidFill>
                  <a:schemeClr val="tx1"/>
                </a:solidFill>
                <a:effectLst>
                  <a:outerShdw blurRad="38100" dist="38100" dir="2700000" algn="tl">
                    <a:srgbClr val="000000">
                      <a:alpha val="43137"/>
                    </a:srgbClr>
                  </a:outerShdw>
                </a:effectLst>
              </a:rPr>
              <a:t>6.6 -6.10- </a:t>
            </a:r>
            <a:r>
              <a:rPr lang="en-US" dirty="0">
                <a:solidFill>
                  <a:schemeClr val="tx1"/>
                </a:solidFill>
                <a:effectLst>
                  <a:outerShdw blurRad="38100" dist="38100" dir="2700000" algn="tl">
                    <a:srgbClr val="000000">
                      <a:alpha val="43137"/>
                    </a:srgbClr>
                  </a:outerShdw>
                </a:effectLst>
              </a:rPr>
              <a:t>NEW GRANTEES ONLY</a:t>
            </a:r>
          </a:p>
          <a:p>
            <a:pPr marL="0" lvl="1" indent="0">
              <a:spcBef>
                <a:spcPts val="750"/>
              </a:spcBef>
              <a:buNone/>
            </a:pPr>
            <a:r>
              <a:rPr lang="en-US" dirty="0">
                <a:solidFill>
                  <a:schemeClr val="tx1"/>
                </a:solidFill>
                <a:effectLst>
                  <a:outerShdw blurRad="38100" dist="38100" dir="2700000" algn="tl">
                    <a:srgbClr val="000000">
                      <a:alpha val="43137"/>
                    </a:srgbClr>
                  </a:outerShdw>
                </a:effectLst>
              </a:rPr>
              <a:t>Section 504/ADA Notice</a:t>
            </a:r>
          </a:p>
          <a:p>
            <a:pPr marL="0" lvl="1" indent="0">
              <a:spcBef>
                <a:spcPts val="750"/>
              </a:spcBef>
              <a:buNone/>
            </a:pPr>
            <a:r>
              <a:rPr lang="en-US" dirty="0">
                <a:solidFill>
                  <a:schemeClr val="tx1"/>
                </a:solidFill>
                <a:effectLst>
                  <a:outerShdw blurRad="38100" dist="38100" dir="2700000" algn="tl">
                    <a:srgbClr val="000000">
                      <a:alpha val="43137"/>
                    </a:srgbClr>
                  </a:outerShdw>
                </a:effectLst>
              </a:rPr>
              <a:t>Section 504/ADA Grievance Procedure </a:t>
            </a:r>
          </a:p>
          <a:p>
            <a:pPr marL="0" lvl="1" indent="0">
              <a:spcBef>
                <a:spcPts val="750"/>
              </a:spcBef>
              <a:buNone/>
            </a:pPr>
            <a:r>
              <a:rPr lang="en-US" dirty="0">
                <a:solidFill>
                  <a:schemeClr val="tx1"/>
                </a:solidFill>
                <a:effectLst>
                  <a:outerShdw blurRad="38100" dist="38100" dir="2700000" algn="tl">
                    <a:srgbClr val="000000">
                      <a:alpha val="43137"/>
                    </a:srgbClr>
                  </a:outerShdw>
                </a:effectLst>
              </a:rPr>
              <a:t>Section 504/ADA Checklist for Existing Facilities  etc.  </a:t>
            </a:r>
            <a:endParaRPr lang="en-US" sz="2400" dirty="0">
              <a:solidFill>
                <a:schemeClr val="tx1"/>
              </a:solidFill>
              <a:effectLst>
                <a:outerShdw blurRad="38100" dist="38100" dir="2700000" algn="tl">
                  <a:srgbClr val="000000">
                    <a:alpha val="43137"/>
                  </a:srgbClr>
                </a:outerShdw>
              </a:effectLst>
            </a:endParaRPr>
          </a:p>
          <a:p>
            <a:endParaRPr lang="en-US" b="1" dirty="0"/>
          </a:p>
          <a:p>
            <a:endParaRPr lang="en-US" dirty="0"/>
          </a:p>
        </p:txBody>
      </p:sp>
      <p:sp>
        <p:nvSpPr>
          <p:cNvPr id="4" name="Date Placeholder 3"/>
          <p:cNvSpPr>
            <a:spLocks noGrp="1"/>
          </p:cNvSpPr>
          <p:nvPr>
            <p:ph type="dt" sz="half" idx="10"/>
          </p:nvPr>
        </p:nvSpPr>
        <p:spPr/>
        <p:txBody>
          <a:bodyPr/>
          <a:lstStyle/>
          <a:p>
            <a:fld id="{5D351976-C275-4969-BEAC-31CF0ED3B0AA}" type="datetime2">
              <a:rPr lang="en-US" smtClean="0"/>
              <a:t>Monday, March 29, 2021</a:t>
            </a:fld>
            <a:endParaRPr lang="en-US"/>
          </a:p>
        </p:txBody>
      </p:sp>
      <p:sp>
        <p:nvSpPr>
          <p:cNvPr id="5" name="Footer Placeholder 4"/>
          <p:cNvSpPr>
            <a:spLocks noGrp="1"/>
          </p:cNvSpPr>
          <p:nvPr>
            <p:ph type="ftr" sz="quarter" idx="11"/>
          </p:nvPr>
        </p:nvSpPr>
        <p:spPr/>
        <p:txBody>
          <a:bodyPr/>
          <a:lstStyle/>
          <a:p>
            <a:r>
              <a:rPr lang="en-US"/>
              <a:t>State of Connecticut - Department of Housing - Small Cities CDBG</a:t>
            </a:r>
          </a:p>
        </p:txBody>
      </p:sp>
      <p:sp>
        <p:nvSpPr>
          <p:cNvPr id="6" name="Slide Number Placeholder 5"/>
          <p:cNvSpPr>
            <a:spLocks noGrp="1"/>
          </p:cNvSpPr>
          <p:nvPr>
            <p:ph type="sldNum" sz="quarter" idx="12"/>
          </p:nvPr>
        </p:nvSpPr>
        <p:spPr/>
        <p:txBody>
          <a:bodyPr/>
          <a:lstStyle/>
          <a:p>
            <a:fld id="{3489B89A-7CA7-48A1-A15F-076DC2382239}" type="slidenum">
              <a:rPr lang="en-US" smtClean="0"/>
              <a:t>31</a:t>
            </a:fld>
            <a:endParaRPr lang="en-US"/>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63773" y="0"/>
            <a:ext cx="1380227" cy="914400"/>
          </a:xfrm>
          <a:prstGeom prst="rect">
            <a:avLst/>
          </a:prstGeom>
          <a:effectLst>
            <a:softEdge rad="12700"/>
          </a:effectLst>
        </p:spPr>
      </p:pic>
    </p:spTree>
    <p:extLst>
      <p:ext uri="{BB962C8B-B14F-4D97-AF65-F5344CB8AC3E}">
        <p14:creationId xmlns:p14="http://schemas.microsoft.com/office/powerpoint/2010/main" val="20287643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78FBA-1993-CF42-A5D2-D04EE8857D5C}"/>
              </a:ext>
            </a:extLst>
          </p:cNvPr>
          <p:cNvSpPr>
            <a:spLocks noGrp="1"/>
          </p:cNvSpPr>
          <p:nvPr>
            <p:ph type="title"/>
          </p:nvPr>
        </p:nvSpPr>
        <p:spPr/>
        <p:txBody>
          <a:bodyPr/>
          <a:lstStyle/>
          <a:p>
            <a:r>
              <a:rPr lang="en-US" dirty="0">
                <a:solidFill>
                  <a:schemeClr val="tx1"/>
                </a:solidFill>
                <a:effectLst>
                  <a:outerShdw blurRad="38100" dist="38100" dir="2700000" algn="tl">
                    <a:srgbClr val="000000">
                      <a:alpha val="43137"/>
                    </a:srgbClr>
                  </a:outerShdw>
                </a:effectLst>
              </a:rPr>
              <a:t>Other….</a:t>
            </a:r>
          </a:p>
        </p:txBody>
      </p:sp>
      <p:sp>
        <p:nvSpPr>
          <p:cNvPr id="3" name="Content Placeholder 2">
            <a:extLst>
              <a:ext uri="{FF2B5EF4-FFF2-40B4-BE49-F238E27FC236}">
                <a16:creationId xmlns:a16="http://schemas.microsoft.com/office/drawing/2014/main" id="{8DD157C4-FF4C-7A4D-A9A1-3B7956148639}"/>
              </a:ext>
            </a:extLst>
          </p:cNvPr>
          <p:cNvSpPr>
            <a:spLocks noGrp="1"/>
          </p:cNvSpPr>
          <p:nvPr>
            <p:ph idx="1"/>
          </p:nvPr>
        </p:nvSpPr>
        <p:spPr/>
        <p:txBody>
          <a:bodyPr/>
          <a:lstStyle/>
          <a:p>
            <a:pPr marL="0" indent="0">
              <a:buNone/>
            </a:pPr>
            <a:r>
              <a:rPr lang="en-US" sz="3200" b="1" dirty="0">
                <a:solidFill>
                  <a:schemeClr val="tx1"/>
                </a:solidFill>
                <a:effectLst>
                  <a:outerShdw blurRad="38100" dist="38100" dir="2700000" algn="tl">
                    <a:srgbClr val="000000">
                      <a:alpha val="43137"/>
                    </a:srgbClr>
                  </a:outerShdw>
                </a:effectLst>
              </a:rPr>
              <a:t>Sections 7-9</a:t>
            </a:r>
          </a:p>
          <a:p>
            <a:r>
              <a:rPr lang="en-US" b="1" dirty="0">
                <a:solidFill>
                  <a:schemeClr val="tx1"/>
                </a:solidFill>
                <a:effectLst>
                  <a:outerShdw blurRad="38100" dist="38100" dir="2700000" algn="tl">
                    <a:srgbClr val="000000">
                      <a:alpha val="43137"/>
                    </a:srgbClr>
                  </a:outerShdw>
                </a:effectLst>
              </a:rPr>
              <a:t>7.0 Fiscal and Grants Management</a:t>
            </a:r>
          </a:p>
          <a:p>
            <a:r>
              <a:rPr lang="en-US" b="1" dirty="0">
                <a:solidFill>
                  <a:schemeClr val="tx1"/>
                </a:solidFill>
                <a:effectLst>
                  <a:outerShdw blurRad="38100" dist="38100" dir="2700000" algn="tl">
                    <a:srgbClr val="000000">
                      <a:alpha val="43137"/>
                    </a:srgbClr>
                  </a:outerShdw>
                </a:effectLst>
              </a:rPr>
              <a:t>8.0 Consistency with State Consolidated Plan</a:t>
            </a:r>
            <a:endParaRPr lang="en-US" i="1" dirty="0">
              <a:solidFill>
                <a:schemeClr val="tx1"/>
              </a:solidFill>
              <a:effectLst>
                <a:outerShdw blurRad="38100" dist="38100" dir="2700000" algn="tl">
                  <a:srgbClr val="000000">
                    <a:alpha val="43137"/>
                  </a:srgbClr>
                </a:outerShdw>
              </a:effectLst>
            </a:endParaRPr>
          </a:p>
          <a:p>
            <a:r>
              <a:rPr lang="en-US" b="1" dirty="0">
                <a:solidFill>
                  <a:schemeClr val="tx1"/>
                </a:solidFill>
                <a:effectLst>
                  <a:outerShdw blurRad="38100" dist="38100" dir="2700000" algn="tl">
                    <a:srgbClr val="000000">
                      <a:alpha val="43137"/>
                    </a:srgbClr>
                  </a:outerShdw>
                </a:effectLst>
              </a:rPr>
              <a:t>9.0 DOH Training</a:t>
            </a:r>
          </a:p>
          <a:p>
            <a:r>
              <a:rPr lang="en-US" b="1" i="1" dirty="0">
                <a:solidFill>
                  <a:schemeClr val="tx1"/>
                </a:solidFill>
                <a:effectLst>
                  <a:outerShdw blurRad="38100" dist="38100" dir="2700000" algn="tl">
                    <a:srgbClr val="000000">
                      <a:alpha val="43137"/>
                    </a:srgbClr>
                  </a:outerShdw>
                </a:effectLst>
              </a:rPr>
              <a:t>9.1 </a:t>
            </a:r>
            <a:r>
              <a:rPr lang="en-US" dirty="0">
                <a:solidFill>
                  <a:schemeClr val="tx1"/>
                </a:solidFill>
                <a:effectLst>
                  <a:outerShdw blurRad="38100" dist="38100" dir="2700000" algn="tl">
                    <a:srgbClr val="000000">
                      <a:alpha val="43137"/>
                    </a:srgbClr>
                  </a:outerShdw>
                </a:effectLst>
              </a:rPr>
              <a:t>List any non-required yet relevant Housing &amp; Community Development trainings attended by municipal staff within the last 2 years</a:t>
            </a:r>
            <a:endParaRPr lang="en-US" i="1" dirty="0">
              <a:solidFill>
                <a:schemeClr val="tx1"/>
              </a:solidFill>
              <a:effectLst>
                <a:outerShdw blurRad="38100" dist="38100" dir="2700000" algn="tl">
                  <a:srgbClr val="000000">
                    <a:alpha val="43137"/>
                  </a:srgbClr>
                </a:outerShdw>
              </a:effectLst>
            </a:endParaRPr>
          </a:p>
          <a:p>
            <a:endParaRPr lang="en-US" dirty="0"/>
          </a:p>
        </p:txBody>
      </p:sp>
      <p:sp>
        <p:nvSpPr>
          <p:cNvPr id="4" name="Date Placeholder 3">
            <a:extLst>
              <a:ext uri="{FF2B5EF4-FFF2-40B4-BE49-F238E27FC236}">
                <a16:creationId xmlns:a16="http://schemas.microsoft.com/office/drawing/2014/main" id="{D02898A4-C0BA-0B4B-B7D6-EA9D03C6F097}"/>
              </a:ext>
            </a:extLst>
          </p:cNvPr>
          <p:cNvSpPr>
            <a:spLocks noGrp="1"/>
          </p:cNvSpPr>
          <p:nvPr>
            <p:ph type="dt" sz="half" idx="10"/>
          </p:nvPr>
        </p:nvSpPr>
        <p:spPr/>
        <p:txBody>
          <a:bodyPr/>
          <a:lstStyle/>
          <a:p>
            <a:fld id="{5D351976-C275-4969-BEAC-31CF0ED3B0AA}" type="datetime2">
              <a:rPr lang="en-US" smtClean="0"/>
              <a:t>Monday, March 29, 2021</a:t>
            </a:fld>
            <a:endParaRPr lang="en-US"/>
          </a:p>
        </p:txBody>
      </p:sp>
      <p:sp>
        <p:nvSpPr>
          <p:cNvPr id="5" name="Footer Placeholder 4">
            <a:extLst>
              <a:ext uri="{FF2B5EF4-FFF2-40B4-BE49-F238E27FC236}">
                <a16:creationId xmlns:a16="http://schemas.microsoft.com/office/drawing/2014/main" id="{28B99F93-0842-9745-BD62-B4CBF8D4D530}"/>
              </a:ext>
            </a:extLst>
          </p:cNvPr>
          <p:cNvSpPr>
            <a:spLocks noGrp="1"/>
          </p:cNvSpPr>
          <p:nvPr>
            <p:ph type="ftr" sz="quarter" idx="11"/>
          </p:nvPr>
        </p:nvSpPr>
        <p:spPr/>
        <p:txBody>
          <a:bodyPr/>
          <a:lstStyle/>
          <a:p>
            <a:r>
              <a:rPr lang="en-US"/>
              <a:t>State of Connecticut - Department of Housing - Small Cities CDBG</a:t>
            </a:r>
          </a:p>
        </p:txBody>
      </p:sp>
      <p:sp>
        <p:nvSpPr>
          <p:cNvPr id="6" name="Slide Number Placeholder 5">
            <a:extLst>
              <a:ext uri="{FF2B5EF4-FFF2-40B4-BE49-F238E27FC236}">
                <a16:creationId xmlns:a16="http://schemas.microsoft.com/office/drawing/2014/main" id="{C4A0E660-8746-554E-AA62-173B46CD0577}"/>
              </a:ext>
            </a:extLst>
          </p:cNvPr>
          <p:cNvSpPr>
            <a:spLocks noGrp="1"/>
          </p:cNvSpPr>
          <p:nvPr>
            <p:ph type="sldNum" sz="quarter" idx="12"/>
          </p:nvPr>
        </p:nvSpPr>
        <p:spPr/>
        <p:txBody>
          <a:bodyPr/>
          <a:lstStyle/>
          <a:p>
            <a:fld id="{3489B89A-7CA7-48A1-A15F-076DC2382239}" type="slidenum">
              <a:rPr lang="en-US" smtClean="0"/>
              <a:t>32</a:t>
            </a:fld>
            <a:endParaRPr lang="en-US"/>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63773" y="0"/>
            <a:ext cx="1380227" cy="914400"/>
          </a:xfrm>
          <a:prstGeom prst="rect">
            <a:avLst/>
          </a:prstGeom>
          <a:effectLst>
            <a:softEdge rad="12700"/>
          </a:effectLst>
        </p:spPr>
      </p:pic>
    </p:spTree>
    <p:extLst>
      <p:ext uri="{BB962C8B-B14F-4D97-AF65-F5344CB8AC3E}">
        <p14:creationId xmlns:p14="http://schemas.microsoft.com/office/powerpoint/2010/main" val="5405787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chemeClr val="tx1"/>
                </a:solidFill>
              </a:rPr>
              <a:t>End of Week/April 1,2021</a:t>
            </a:r>
            <a:br>
              <a:rPr lang="en-US" b="1" dirty="0">
                <a:solidFill>
                  <a:schemeClr val="tx1"/>
                </a:solidFill>
              </a:rPr>
            </a:br>
            <a:r>
              <a:rPr lang="en-US" sz="2000" b="1" dirty="0">
                <a:solidFill>
                  <a:schemeClr val="tx1"/>
                </a:solidFill>
                <a:effectLst>
                  <a:outerShdw blurRad="38100" dist="38100" dir="2700000" algn="tl">
                    <a:srgbClr val="000000">
                      <a:alpha val="43137"/>
                    </a:srgbClr>
                  </a:outerShdw>
                </a:effectLst>
                <a:hlinkClick r:id="rId3">
                  <a:extLst>
                    <a:ext uri="{A12FA001-AC4F-418D-AE19-62706E023703}">
                      <ahyp:hlinkClr xmlns:ahyp="http://schemas.microsoft.com/office/drawing/2018/hyperlinkcolor" val="tx"/>
                    </a:ext>
                  </a:extLst>
                </a:hlinkClick>
              </a:rPr>
              <a:t>https://portal.ct.gov/DOH/DOH/Programs/Small-Cities-Program</a:t>
            </a:r>
            <a:endParaRPr lang="en-US" sz="2000" b="1" dirty="0">
              <a:solidFill>
                <a:schemeClr val="tx1"/>
              </a:solidFill>
              <a:effectLst>
                <a:outerShdw blurRad="38100" dist="38100" dir="2700000" algn="tl">
                  <a:srgbClr val="000000">
                    <a:alpha val="43137"/>
                  </a:srgbClr>
                </a:outerShdw>
              </a:effectLst>
            </a:endParaRPr>
          </a:p>
        </p:txBody>
      </p:sp>
      <p:pic>
        <p:nvPicPr>
          <p:cNvPr id="7" name="Content Placeholder 6" descr="&lt;strong&gt;Calendar&lt;/strong&gt; PNG Transparent Images | PNG All"/>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501900" y="1825625"/>
            <a:ext cx="4351338" cy="4351338"/>
          </a:xfrm>
        </p:spPr>
      </p:pic>
      <p:sp>
        <p:nvSpPr>
          <p:cNvPr id="4" name="Date Placeholder 3"/>
          <p:cNvSpPr>
            <a:spLocks noGrp="1"/>
          </p:cNvSpPr>
          <p:nvPr>
            <p:ph type="dt" sz="half" idx="10"/>
          </p:nvPr>
        </p:nvSpPr>
        <p:spPr/>
        <p:txBody>
          <a:bodyPr/>
          <a:lstStyle/>
          <a:p>
            <a:fld id="{5D351976-C275-4969-BEAC-31CF0ED3B0AA}" type="datetime2">
              <a:rPr lang="en-US" smtClean="0"/>
              <a:t>Monday, March 29, 2021</a:t>
            </a:fld>
            <a:endParaRPr lang="en-US"/>
          </a:p>
        </p:txBody>
      </p:sp>
      <p:sp>
        <p:nvSpPr>
          <p:cNvPr id="5" name="Footer Placeholder 4"/>
          <p:cNvSpPr>
            <a:spLocks noGrp="1"/>
          </p:cNvSpPr>
          <p:nvPr>
            <p:ph type="ftr" sz="quarter" idx="11"/>
          </p:nvPr>
        </p:nvSpPr>
        <p:spPr/>
        <p:txBody>
          <a:bodyPr/>
          <a:lstStyle/>
          <a:p>
            <a:r>
              <a:rPr lang="en-US"/>
              <a:t>State of Connecticut - Department of Housing - Small Cities CDBG</a:t>
            </a:r>
          </a:p>
        </p:txBody>
      </p:sp>
      <p:sp>
        <p:nvSpPr>
          <p:cNvPr id="6" name="Slide Number Placeholder 5"/>
          <p:cNvSpPr>
            <a:spLocks noGrp="1"/>
          </p:cNvSpPr>
          <p:nvPr>
            <p:ph type="sldNum" sz="quarter" idx="12"/>
          </p:nvPr>
        </p:nvSpPr>
        <p:spPr/>
        <p:txBody>
          <a:bodyPr/>
          <a:lstStyle/>
          <a:p>
            <a:fld id="{3489B89A-7CA7-48A1-A15F-076DC2382239}" type="slidenum">
              <a:rPr lang="en-US" smtClean="0"/>
              <a:t>33</a:t>
            </a:fld>
            <a:endParaRPr lang="en-US"/>
          </a:p>
        </p:txBody>
      </p:sp>
      <p:sp>
        <p:nvSpPr>
          <p:cNvPr id="8" name="TextBox 7"/>
          <p:cNvSpPr txBox="1"/>
          <p:nvPr/>
        </p:nvSpPr>
        <p:spPr>
          <a:xfrm>
            <a:off x="228600" y="2743200"/>
            <a:ext cx="1828800" cy="923330"/>
          </a:xfrm>
          <a:prstGeom prst="rect">
            <a:avLst/>
          </a:prstGeom>
          <a:noFill/>
        </p:spPr>
        <p:txBody>
          <a:bodyPr wrap="square" rtlCol="0">
            <a:spAutoFit/>
          </a:bodyPr>
          <a:lstStyle/>
          <a:p>
            <a:r>
              <a:rPr lang="en-US" dirty="0">
                <a:effectLst>
                  <a:outerShdw blurRad="38100" dist="38100" dir="2700000" algn="tl">
                    <a:srgbClr val="000000">
                      <a:alpha val="43137"/>
                    </a:srgbClr>
                  </a:outerShdw>
                </a:effectLst>
              </a:rPr>
              <a:t>Check DOH’s Web site for application link </a:t>
            </a:r>
          </a:p>
        </p:txBody>
      </p:sp>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63773" y="0"/>
            <a:ext cx="1380227" cy="914400"/>
          </a:xfrm>
          <a:prstGeom prst="rect">
            <a:avLst/>
          </a:prstGeom>
          <a:effectLst>
            <a:softEdge rad="12700"/>
          </a:effectLst>
        </p:spPr>
      </p:pic>
    </p:spTree>
    <p:extLst>
      <p:ext uri="{BB962C8B-B14F-4D97-AF65-F5344CB8AC3E}">
        <p14:creationId xmlns:p14="http://schemas.microsoft.com/office/powerpoint/2010/main" val="15521847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descr="Right Pointing Backhand Index">
            <a:extLst>
              <a:ext uri="{FF2B5EF4-FFF2-40B4-BE49-F238E27FC236}">
                <a16:creationId xmlns:a16="http://schemas.microsoft.com/office/drawing/2014/main" id="{602F62A0-CCB8-433A-9D85-975CA914628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2020" y="2632570"/>
            <a:ext cx="2568080" cy="2568080"/>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sp>
        <p:nvSpPr>
          <p:cNvPr id="3" name="Content Placeholder 2">
            <a:extLst>
              <a:ext uri="{FF2B5EF4-FFF2-40B4-BE49-F238E27FC236}">
                <a16:creationId xmlns:a16="http://schemas.microsoft.com/office/drawing/2014/main" id="{A68522FB-5CFF-6241-813C-901B03FDB700}"/>
              </a:ext>
            </a:extLst>
          </p:cNvPr>
          <p:cNvSpPr>
            <a:spLocks noGrp="1"/>
          </p:cNvSpPr>
          <p:nvPr>
            <p:ph sz="quarter" idx="13"/>
          </p:nvPr>
        </p:nvSpPr>
        <p:spPr>
          <a:xfrm>
            <a:off x="3657600" y="2461070"/>
            <a:ext cx="4879428" cy="2739580"/>
          </a:xfrm>
        </p:spPr>
        <p:txBody>
          <a:bodyPr>
            <a:normAutofit/>
          </a:bodyPr>
          <a:lstStyle/>
          <a:p>
            <a:pPr marL="0" indent="0">
              <a:buNone/>
            </a:pPr>
            <a:r>
              <a:rPr lang="en-US" sz="2700" dirty="0">
                <a:solidFill>
                  <a:schemeClr val="accent2">
                    <a:lumMod val="50000"/>
                  </a:schemeClr>
                </a:solidFill>
              </a:rPr>
              <a:t>I’ll</a:t>
            </a:r>
            <a:br>
              <a:rPr lang="en-US" sz="2700" dirty="0">
                <a:solidFill>
                  <a:schemeClr val="accent2">
                    <a:lumMod val="50000"/>
                  </a:schemeClr>
                </a:solidFill>
              </a:rPr>
            </a:br>
            <a:r>
              <a:rPr lang="en-US" sz="2700" dirty="0">
                <a:solidFill>
                  <a:schemeClr val="accent2">
                    <a:lumMod val="50000"/>
                  </a:schemeClr>
                </a:solidFill>
              </a:rPr>
              <a:t>Leave you with these parting words……. </a:t>
            </a:r>
          </a:p>
          <a:p>
            <a:pPr marL="0" indent="0">
              <a:buNone/>
            </a:pPr>
            <a:endParaRPr lang="en-US" sz="2700" dirty="0">
              <a:solidFill>
                <a:schemeClr val="accent2">
                  <a:lumMod val="50000"/>
                </a:schemeClr>
              </a:solidFill>
            </a:endParaRPr>
          </a:p>
        </p:txBody>
      </p:sp>
      <p:pic>
        <p:nvPicPr>
          <p:cNvPr id="6" name="Content Placeholder 1">
            <a:extLst>
              <a:ext uri="{FF2B5EF4-FFF2-40B4-BE49-F238E27FC236}">
                <a16:creationId xmlns:a16="http://schemas.microsoft.com/office/drawing/2014/main" id="{F957A2C9-35FC-E340-B374-FF47EEB64617}"/>
              </a:ext>
            </a:extLst>
          </p:cNvPr>
          <p:cNvPicPr>
            <a:picLocks noChangeAspect="1"/>
          </p:cNvPicPr>
          <p:nvPr/>
        </p:nvPicPr>
        <p:blipFill>
          <a:blip r:embed="rId4"/>
          <a:stretch>
            <a:fillRect/>
          </a:stretch>
        </p:blipFill>
        <p:spPr>
          <a:xfrm>
            <a:off x="310521" y="2461070"/>
            <a:ext cx="2911077" cy="2911077"/>
          </a:xfrm>
          <a:prstGeom prst="rect">
            <a:avLst/>
          </a:prstGeom>
        </p:spPr>
      </p:pic>
      <p:pic>
        <p:nvPicPr>
          <p:cNvPr id="2" name="Picture 1" descr="Close your books: Saint Patrick's Day"/>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05400" y="3124200"/>
            <a:ext cx="2514600" cy="2514600"/>
          </a:xfrm>
          <a:prstGeom prst="rect">
            <a:avLst/>
          </a:prstGeom>
        </p:spPr>
      </p:pic>
    </p:spTree>
    <p:extLst>
      <p:ext uri="{BB962C8B-B14F-4D97-AF65-F5344CB8AC3E}">
        <p14:creationId xmlns:p14="http://schemas.microsoft.com/office/powerpoint/2010/main" val="34083125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gradFill>
          <a:gsLst>
            <a:gs pos="0">
              <a:srgbClr val="00B0F0"/>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E81E1-6064-3E45-BD75-28628C49A845}"/>
              </a:ext>
            </a:extLst>
          </p:cNvPr>
          <p:cNvSpPr>
            <a:spLocks noGrp="1"/>
          </p:cNvSpPr>
          <p:nvPr>
            <p:ph type="title"/>
          </p:nvPr>
        </p:nvSpPr>
        <p:spPr>
          <a:xfrm>
            <a:off x="628650" y="365125"/>
            <a:ext cx="7886700" cy="1325563"/>
          </a:xfrm>
        </p:spPr>
        <p:txBody>
          <a:bodyPr>
            <a:normAutofit fontScale="90000"/>
          </a:bodyPr>
          <a:lstStyle/>
          <a:p>
            <a:br>
              <a:rPr lang="en-US" sz="3400" dirty="0"/>
            </a:br>
            <a:r>
              <a:rPr lang="en-US" sz="3400" b="1" dirty="0">
                <a:solidFill>
                  <a:schemeClr val="tx1"/>
                </a:solidFill>
                <a:effectLst>
                  <a:outerShdw blurRad="38100" dist="38100" dir="2700000" algn="tl">
                    <a:srgbClr val="000000">
                      <a:alpha val="43137"/>
                    </a:srgbClr>
                  </a:outerShdw>
                </a:effectLst>
              </a:rPr>
              <a:t>Before you upload the 2021 application online  </a:t>
            </a:r>
          </a:p>
        </p:txBody>
      </p:sp>
      <p:sp>
        <p:nvSpPr>
          <p:cNvPr id="71" name="Rounded Rectangle 17">
            <a:extLst>
              <a:ext uri="{FF2B5EF4-FFF2-40B4-BE49-F238E27FC236}">
                <a16:creationId xmlns:a16="http://schemas.microsoft.com/office/drawing/2014/main" id="{15045B1D-AED4-407C-BC82-BF20E4E4FF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8650" y="1948070"/>
            <a:ext cx="3579874" cy="3896140"/>
          </a:xfrm>
          <a:prstGeom prst="roundRect">
            <a:avLst>
              <a:gd name="adj" fmla="val 2028"/>
            </a:avLst>
          </a:prstGeom>
          <a:solidFill>
            <a:schemeClr val="tx1"/>
          </a:solidFill>
          <a:ln>
            <a:solidFill>
              <a:schemeClr val="accent1">
                <a:shade val="50000"/>
              </a:schemeClr>
            </a:solidFill>
          </a:ln>
          <a:effectLst>
            <a:innerShdw blurRad="127000" dist="12700">
              <a:prstClr val="black"/>
            </a:innerShdw>
            <a:reflection blurRad="6350" stA="52000" endA="300" endPos="20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5" descr="Free Vector | Tired employee exhausted with work">
            <a:extLst>
              <a:ext uri="{FF2B5EF4-FFF2-40B4-BE49-F238E27FC236}">
                <a16:creationId xmlns:a16="http://schemas.microsoft.com/office/drawing/2014/main" id="{D3EABCC9-15C2-4BD3-8FCE-58400388983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454" t="14756" r="5750" b="11837"/>
          <a:stretch/>
        </p:blipFill>
        <p:spPr bwMode="auto">
          <a:xfrm>
            <a:off x="1143001" y="2895600"/>
            <a:ext cx="2666999" cy="2362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a:extLst>
              <a:ext uri="{FF2B5EF4-FFF2-40B4-BE49-F238E27FC236}">
                <a16:creationId xmlns:a16="http://schemas.microsoft.com/office/drawing/2014/main" id="{1B99619B-FE34-624E-8402-315E57E816EA}"/>
              </a:ext>
            </a:extLst>
          </p:cNvPr>
          <p:cNvSpPr>
            <a:spLocks noGrp="1"/>
          </p:cNvSpPr>
          <p:nvPr>
            <p:ph idx="1"/>
          </p:nvPr>
        </p:nvSpPr>
        <p:spPr>
          <a:xfrm>
            <a:off x="4572000" y="1948069"/>
            <a:ext cx="3943349" cy="4228893"/>
          </a:xfrm>
        </p:spPr>
        <p:txBody>
          <a:bodyPr>
            <a:normAutofit lnSpcReduction="10000"/>
          </a:bodyPr>
          <a:lstStyle/>
          <a:p>
            <a:pPr marL="0" indent="0">
              <a:buNone/>
            </a:pPr>
            <a:endParaRPr lang="en-US" sz="2200" i="1" dirty="0">
              <a:effectLst>
                <a:outerShdw blurRad="38100" dist="38100" dir="2700000" algn="tl">
                  <a:srgbClr val="000000">
                    <a:alpha val="43137"/>
                  </a:srgbClr>
                </a:outerShdw>
              </a:effectLst>
            </a:endParaRPr>
          </a:p>
          <a:p>
            <a:pPr marL="0" indent="0">
              <a:buNone/>
            </a:pPr>
            <a:endParaRPr lang="en-US" sz="2200" i="1" dirty="0">
              <a:effectLst>
                <a:outerShdw blurRad="38100" dist="38100" dir="2700000" algn="tl">
                  <a:srgbClr val="000000">
                    <a:alpha val="43137"/>
                  </a:srgbClr>
                </a:outerShdw>
              </a:effectLst>
            </a:endParaRPr>
          </a:p>
          <a:p>
            <a:pPr marL="0" indent="0">
              <a:buNone/>
            </a:pPr>
            <a:endParaRPr lang="en-US" sz="2200" i="1" dirty="0">
              <a:effectLst>
                <a:outerShdw blurRad="38100" dist="38100" dir="2700000" algn="tl">
                  <a:srgbClr val="000000">
                    <a:alpha val="43137"/>
                  </a:srgbClr>
                </a:outerShdw>
              </a:effectLst>
            </a:endParaRPr>
          </a:p>
          <a:p>
            <a:pPr marL="0" indent="0">
              <a:buNone/>
            </a:pPr>
            <a:r>
              <a:rPr lang="en-US" sz="2200" b="1" i="1" dirty="0">
                <a:solidFill>
                  <a:schemeClr val="tx1"/>
                </a:solidFill>
                <a:effectLst>
                  <a:outerShdw blurRad="38100" dist="38100" dir="2700000" algn="tl">
                    <a:srgbClr val="000000">
                      <a:alpha val="43137"/>
                    </a:srgbClr>
                  </a:outerShdw>
                </a:effectLst>
              </a:rPr>
              <a:t>Have a Martini, Whiskey, Rum, Tea or maybe a large bowl of Ice Cream (if that’s your thing). We think you’ll need a few of whatever your poison is after this……</a:t>
            </a:r>
          </a:p>
          <a:p>
            <a:pPr marL="0" indent="0">
              <a:buNone/>
            </a:pPr>
            <a:endParaRPr lang="en-US" sz="2200" b="1" i="1" dirty="0">
              <a:effectLst>
                <a:outerShdw blurRad="38100" dist="38100" dir="2700000" algn="tl">
                  <a:srgbClr val="000000">
                    <a:alpha val="43137"/>
                  </a:srgbClr>
                </a:outerShdw>
              </a:effectLst>
            </a:endParaRPr>
          </a:p>
          <a:p>
            <a:pPr marL="0" indent="0">
              <a:buNone/>
            </a:pPr>
            <a:endParaRPr lang="en-US" sz="2200" b="1" i="1" dirty="0">
              <a:effectLst>
                <a:outerShdw blurRad="38100" dist="38100" dir="2700000" algn="tl">
                  <a:srgbClr val="000000">
                    <a:alpha val="43137"/>
                  </a:srgbClr>
                </a:outerShdw>
              </a:effectLst>
            </a:endParaRPr>
          </a:p>
          <a:p>
            <a:pPr marL="0" indent="0">
              <a:buNone/>
            </a:pPr>
            <a:r>
              <a:rPr lang="en-US" sz="2200" dirty="0">
                <a:effectLst>
                  <a:outerShdw blurRad="38100" dist="38100" dir="2700000" algn="tl">
                    <a:srgbClr val="000000">
                      <a:alpha val="43137"/>
                    </a:srgbClr>
                  </a:outerShdw>
                </a:effectLst>
              </a:rPr>
              <a:t>	</a:t>
            </a:r>
            <a:endParaRPr lang="en-US" sz="2200" dirty="0"/>
          </a:p>
          <a:p>
            <a:endParaRPr lang="en-US" sz="2200" dirty="0"/>
          </a:p>
        </p:txBody>
      </p:sp>
      <p:sp>
        <p:nvSpPr>
          <p:cNvPr id="4" name="Date Placeholder 3">
            <a:extLst>
              <a:ext uri="{FF2B5EF4-FFF2-40B4-BE49-F238E27FC236}">
                <a16:creationId xmlns:a16="http://schemas.microsoft.com/office/drawing/2014/main" id="{E64F5BB5-E347-604D-B007-A36D0AC4B210}"/>
              </a:ext>
            </a:extLst>
          </p:cNvPr>
          <p:cNvSpPr>
            <a:spLocks noGrp="1"/>
          </p:cNvSpPr>
          <p:nvPr>
            <p:ph type="dt" sz="half" idx="10"/>
          </p:nvPr>
        </p:nvSpPr>
        <p:spPr>
          <a:xfrm>
            <a:off x="628650" y="6356350"/>
            <a:ext cx="2057400" cy="365125"/>
          </a:xfrm>
        </p:spPr>
        <p:txBody>
          <a:bodyPr>
            <a:normAutofit/>
          </a:bodyPr>
          <a:lstStyle/>
          <a:p>
            <a:pPr>
              <a:spcAft>
                <a:spcPts val="600"/>
              </a:spcAft>
            </a:pPr>
            <a:fld id="{5D351976-C275-4969-BEAC-31CF0ED3B0AA}" type="datetime2">
              <a:rPr lang="en-US" smtClean="0"/>
              <a:pPr>
                <a:spcAft>
                  <a:spcPts val="600"/>
                </a:spcAft>
              </a:pPr>
              <a:t>Monday, March 29, 2021</a:t>
            </a:fld>
            <a:endParaRPr lang="en-US"/>
          </a:p>
        </p:txBody>
      </p:sp>
      <p:sp>
        <p:nvSpPr>
          <p:cNvPr id="5" name="Footer Placeholder 4">
            <a:extLst>
              <a:ext uri="{FF2B5EF4-FFF2-40B4-BE49-F238E27FC236}">
                <a16:creationId xmlns:a16="http://schemas.microsoft.com/office/drawing/2014/main" id="{B9C59A76-1425-C94C-AF92-F64170BF0DD1}"/>
              </a:ext>
            </a:extLst>
          </p:cNvPr>
          <p:cNvSpPr>
            <a:spLocks noGrp="1"/>
          </p:cNvSpPr>
          <p:nvPr>
            <p:ph type="ftr" sz="quarter" idx="11"/>
          </p:nvPr>
        </p:nvSpPr>
        <p:spPr>
          <a:xfrm>
            <a:off x="3028950" y="6356350"/>
            <a:ext cx="3086100" cy="365125"/>
          </a:xfrm>
        </p:spPr>
        <p:txBody>
          <a:bodyPr>
            <a:normAutofit/>
          </a:bodyPr>
          <a:lstStyle/>
          <a:p>
            <a:pPr>
              <a:lnSpc>
                <a:spcPct val="90000"/>
              </a:lnSpc>
              <a:spcAft>
                <a:spcPts val="600"/>
              </a:spcAft>
            </a:pPr>
            <a:r>
              <a:rPr lang="en-US"/>
              <a:t>State of Connecticut - Department of Housing - Small Cities CDBG</a:t>
            </a:r>
          </a:p>
        </p:txBody>
      </p:sp>
      <p:sp>
        <p:nvSpPr>
          <p:cNvPr id="6" name="Slide Number Placeholder 5">
            <a:extLst>
              <a:ext uri="{FF2B5EF4-FFF2-40B4-BE49-F238E27FC236}">
                <a16:creationId xmlns:a16="http://schemas.microsoft.com/office/drawing/2014/main" id="{4BE7883C-E16D-B745-91E5-140F1D484301}"/>
              </a:ext>
            </a:extLst>
          </p:cNvPr>
          <p:cNvSpPr>
            <a:spLocks noGrp="1"/>
          </p:cNvSpPr>
          <p:nvPr>
            <p:ph type="sldNum" sz="quarter" idx="12"/>
          </p:nvPr>
        </p:nvSpPr>
        <p:spPr>
          <a:xfrm>
            <a:off x="6457950" y="6356350"/>
            <a:ext cx="2057400" cy="365125"/>
          </a:xfrm>
        </p:spPr>
        <p:txBody>
          <a:bodyPr>
            <a:normAutofit/>
          </a:bodyPr>
          <a:lstStyle/>
          <a:p>
            <a:pPr>
              <a:spcAft>
                <a:spcPts val="600"/>
              </a:spcAft>
            </a:pPr>
            <a:fld id="{3489B89A-7CA7-48A1-A15F-076DC2382239}" type="slidenum">
              <a:rPr lang="en-US" smtClean="0"/>
              <a:pPr>
                <a:spcAft>
                  <a:spcPts val="600"/>
                </a:spcAft>
              </a:pPr>
              <a:t>35</a:t>
            </a:fld>
            <a:endParaRPr lang="en-US"/>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63773" y="20472"/>
            <a:ext cx="1380227" cy="914400"/>
          </a:xfrm>
          <a:prstGeom prst="rect">
            <a:avLst/>
          </a:prstGeom>
          <a:effectLst>
            <a:softEdge rad="12700"/>
          </a:effectLst>
        </p:spPr>
      </p:pic>
    </p:spTree>
    <p:extLst>
      <p:ext uri="{BB962C8B-B14F-4D97-AF65-F5344CB8AC3E}">
        <p14:creationId xmlns:p14="http://schemas.microsoft.com/office/powerpoint/2010/main" val="106551894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3032-612B-430E-B8B4-2AE445F0B1C4}"/>
              </a:ext>
            </a:extLst>
          </p:cNvPr>
          <p:cNvSpPr>
            <a:spLocks noGrp="1"/>
          </p:cNvSpPr>
          <p:nvPr>
            <p:ph type="title"/>
          </p:nvPr>
        </p:nvSpPr>
        <p:spPr/>
        <p:txBody>
          <a:bodyPr>
            <a:normAutofit fontScale="90000"/>
          </a:bodyPr>
          <a:lstStyle/>
          <a:p>
            <a:br>
              <a:rPr lang="en-US" b="1" i="1" dirty="0">
                <a:effectLst>
                  <a:outerShdw blurRad="38100" dist="38100" dir="2700000" algn="tl">
                    <a:srgbClr val="000000">
                      <a:alpha val="43137"/>
                    </a:srgbClr>
                  </a:outerShdw>
                </a:effectLst>
              </a:rPr>
            </a:br>
            <a:r>
              <a:rPr lang="en-US" sz="4000" b="1" i="1" dirty="0">
                <a:solidFill>
                  <a:schemeClr val="tx1"/>
                </a:solidFill>
                <a:effectLst>
                  <a:outerShdw blurRad="38100" dist="38100" dir="2700000" algn="tl">
                    <a:srgbClr val="000000">
                      <a:alpha val="43137"/>
                    </a:srgbClr>
                  </a:outerShdw>
                </a:effectLst>
              </a:rPr>
              <a:t>But on a serious note….. </a:t>
            </a:r>
            <a:br>
              <a:rPr lang="en-US" b="1" i="1" dirty="0">
                <a:effectLst>
                  <a:outerShdw blurRad="38100" dist="38100" dir="2700000" algn="tl">
                    <a:srgbClr val="000000">
                      <a:alpha val="43137"/>
                    </a:srgbClr>
                  </a:outerShdw>
                </a:effectLst>
              </a:rPr>
            </a:br>
            <a:endParaRPr lang="en-US" dirty="0"/>
          </a:p>
        </p:txBody>
      </p:sp>
      <p:sp>
        <p:nvSpPr>
          <p:cNvPr id="3" name="Content Placeholder 2">
            <a:extLst>
              <a:ext uri="{FF2B5EF4-FFF2-40B4-BE49-F238E27FC236}">
                <a16:creationId xmlns:a16="http://schemas.microsoft.com/office/drawing/2014/main" id="{D80DBD63-2128-4FD7-BC38-111B537B1A5D}"/>
              </a:ext>
            </a:extLst>
          </p:cNvPr>
          <p:cNvSpPr>
            <a:spLocks noGrp="1"/>
          </p:cNvSpPr>
          <p:nvPr>
            <p:ph idx="1"/>
          </p:nvPr>
        </p:nvSpPr>
        <p:spPr>
          <a:xfrm>
            <a:off x="840000" y="1825625"/>
            <a:ext cx="7770600" cy="4351338"/>
          </a:xfrm>
        </p:spPr>
        <p:txBody>
          <a:bodyPr>
            <a:normAutofit/>
          </a:bodyPr>
          <a:lstStyle/>
          <a:p>
            <a:pPr marL="742950" indent="-398463">
              <a:lnSpc>
                <a:spcPct val="100000"/>
              </a:lnSpc>
              <a:spcBef>
                <a:spcPts val="0"/>
              </a:spcBef>
              <a:buNone/>
            </a:pPr>
            <a:r>
              <a:rPr lang="en-US" dirty="0">
                <a:solidFill>
                  <a:schemeClr val="tx1"/>
                </a:solidFill>
                <a:effectLst>
                  <a:outerShdw blurRad="38100" dist="38100" dir="2700000" algn="tl">
                    <a:srgbClr val="000000">
                      <a:alpha val="43137"/>
                    </a:srgbClr>
                  </a:outerShdw>
                </a:effectLst>
              </a:rPr>
              <a:t>√	</a:t>
            </a:r>
            <a:r>
              <a:rPr lang="en-US" sz="1800" dirty="0">
                <a:solidFill>
                  <a:schemeClr val="tx1"/>
                </a:solidFill>
                <a:effectLst>
                  <a:outerShdw blurRad="38100" dist="38100" dir="2700000" algn="tl">
                    <a:srgbClr val="000000">
                      <a:alpha val="43137"/>
                    </a:srgbClr>
                  </a:outerShdw>
                </a:effectLst>
              </a:rPr>
              <a:t>Review the application, cross check it against the </a:t>
            </a:r>
          </a:p>
          <a:p>
            <a:pPr marL="742950" indent="-398463">
              <a:lnSpc>
                <a:spcPct val="100000"/>
              </a:lnSpc>
              <a:spcBef>
                <a:spcPts val="0"/>
              </a:spcBef>
              <a:buNone/>
            </a:pPr>
            <a:r>
              <a:rPr lang="en-US" sz="1800" dirty="0">
                <a:solidFill>
                  <a:schemeClr val="tx1"/>
                </a:solidFill>
                <a:effectLst>
                  <a:outerShdw blurRad="38100" dist="38100" dir="2700000" algn="tl">
                    <a:srgbClr val="000000">
                      <a:alpha val="43137"/>
                    </a:srgbClr>
                  </a:outerShdw>
                </a:effectLst>
              </a:rPr>
              <a:t>	Application Handbook.</a:t>
            </a:r>
            <a:r>
              <a:rPr lang="en-US" sz="2000" dirty="0">
                <a:solidFill>
                  <a:schemeClr val="tx1"/>
                </a:solidFill>
                <a:effectLst>
                  <a:outerShdw blurRad="38100" dist="38100" dir="2700000" algn="tl">
                    <a:srgbClr val="000000">
                      <a:alpha val="43137"/>
                    </a:srgbClr>
                  </a:outerShdw>
                </a:effectLst>
              </a:rPr>
              <a:t>	</a:t>
            </a:r>
          </a:p>
          <a:p>
            <a:pPr marL="742950" indent="-398463">
              <a:buNone/>
            </a:pPr>
            <a:r>
              <a:rPr lang="en-US" dirty="0">
                <a:solidFill>
                  <a:schemeClr val="tx1"/>
                </a:solidFill>
                <a:effectLst>
                  <a:outerShdw blurRad="38100" dist="38100" dir="2700000" algn="tl">
                    <a:srgbClr val="000000">
                      <a:alpha val="43137"/>
                    </a:srgbClr>
                  </a:outerShdw>
                </a:effectLst>
              </a:rPr>
              <a:t>√	</a:t>
            </a:r>
            <a:r>
              <a:rPr lang="en-US" sz="1800" dirty="0">
                <a:solidFill>
                  <a:schemeClr val="tx1"/>
                </a:solidFill>
                <a:effectLst>
                  <a:outerShdw blurRad="38100" dist="38100" dir="2700000" algn="tl">
                    <a:srgbClr val="000000">
                      <a:alpha val="43137"/>
                    </a:srgbClr>
                  </a:outerShdw>
                </a:effectLst>
              </a:rPr>
              <a:t>Review and complete the Exhibit Checklist</a:t>
            </a:r>
          </a:p>
          <a:p>
            <a:pPr marL="742950" indent="-398463">
              <a:buNone/>
            </a:pPr>
            <a:r>
              <a:rPr lang="en-US" sz="1800" dirty="0">
                <a:solidFill>
                  <a:schemeClr val="tx1"/>
                </a:solidFill>
                <a:effectLst>
                  <a:outerShdw blurRad="38100" dist="38100" dir="2700000" algn="tl">
                    <a:srgbClr val="000000">
                      <a:alpha val="43137"/>
                    </a:srgbClr>
                  </a:outerShdw>
                </a:effectLst>
              </a:rPr>
              <a:t>√ 	If you’ve checked the upload box on the application, that means you have an exhibit to name e.g. </a:t>
            </a:r>
            <a:r>
              <a:rPr lang="en-US" sz="1800" b="1" dirty="0">
                <a:solidFill>
                  <a:srgbClr val="FF0000"/>
                </a:solidFill>
                <a:effectLst>
                  <a:outerShdw blurRad="38100" dist="38100" dir="2700000" algn="tl">
                    <a:srgbClr val="000000">
                      <a:alpha val="43137"/>
                    </a:srgbClr>
                  </a:outerShdw>
                </a:effectLst>
              </a:rPr>
              <a:t>000.3 GCOC </a:t>
            </a:r>
            <a:r>
              <a:rPr lang="en-US" sz="1800" dirty="0">
                <a:solidFill>
                  <a:schemeClr val="tx1"/>
                </a:solidFill>
                <a:effectLst>
                  <a:outerShdw blurRad="38100" dist="38100" dir="2700000" algn="tl">
                    <a:srgbClr val="000000">
                      <a:alpha val="43137"/>
                    </a:srgbClr>
                  </a:outerShdw>
                </a:effectLst>
              </a:rPr>
              <a:t>and upload</a:t>
            </a:r>
          </a:p>
          <a:p>
            <a:pPr marL="742950" indent="-398463">
              <a:buNone/>
            </a:pPr>
            <a:r>
              <a:rPr lang="en-US" dirty="0">
                <a:solidFill>
                  <a:schemeClr val="tx1"/>
                </a:solidFill>
                <a:effectLst>
                  <a:outerShdw blurRad="38100" dist="38100" dir="2700000" algn="tl">
                    <a:srgbClr val="000000">
                      <a:alpha val="43137"/>
                    </a:srgbClr>
                  </a:outerShdw>
                </a:effectLst>
              </a:rPr>
              <a:t>√	</a:t>
            </a:r>
            <a:r>
              <a:rPr lang="en-US" sz="2000" dirty="0">
                <a:solidFill>
                  <a:schemeClr val="tx1"/>
                </a:solidFill>
                <a:effectLst>
                  <a:outerShdw blurRad="38100" dist="38100" dir="2700000" algn="tl">
                    <a:srgbClr val="000000">
                      <a:alpha val="43137"/>
                    </a:srgbClr>
                  </a:outerShdw>
                </a:effectLst>
              </a:rPr>
              <a:t>Review the Rating and Ranking…see how you score  </a:t>
            </a:r>
          </a:p>
          <a:p>
            <a:pPr marL="742950" indent="-398463">
              <a:lnSpc>
                <a:spcPct val="100000"/>
              </a:lnSpc>
              <a:spcBef>
                <a:spcPts val="0"/>
              </a:spcBef>
              <a:buNone/>
            </a:pPr>
            <a:r>
              <a:rPr lang="en-US" dirty="0">
                <a:solidFill>
                  <a:schemeClr val="tx1"/>
                </a:solidFill>
                <a:effectLst>
                  <a:outerShdw blurRad="38100" dist="38100" dir="2700000" algn="tl">
                    <a:srgbClr val="000000">
                      <a:alpha val="43137"/>
                    </a:srgbClr>
                  </a:outerShdw>
                </a:effectLst>
              </a:rPr>
              <a:t>√	</a:t>
            </a:r>
            <a:r>
              <a:rPr lang="en-US" sz="1800" dirty="0">
                <a:solidFill>
                  <a:schemeClr val="tx1"/>
                </a:solidFill>
                <a:effectLst>
                  <a:outerShdw blurRad="38100" dist="38100" dir="2700000" algn="tl">
                    <a:srgbClr val="000000">
                      <a:alpha val="43137"/>
                    </a:srgbClr>
                  </a:outerShdw>
                </a:effectLst>
              </a:rPr>
              <a:t>Complete and scan all required WET SIGNATURE Docs in BLUE INK; </a:t>
            </a:r>
          </a:p>
          <a:p>
            <a:pPr marL="742950" indent="-398463">
              <a:lnSpc>
                <a:spcPct val="100000"/>
              </a:lnSpc>
              <a:spcBef>
                <a:spcPts val="0"/>
              </a:spcBef>
              <a:buNone/>
            </a:pPr>
            <a:r>
              <a:rPr lang="en-US" sz="1800" b="1" dirty="0">
                <a:solidFill>
                  <a:schemeClr val="tx1"/>
                </a:solidFill>
                <a:effectLst>
                  <a:outerShdw blurRad="38100" dist="38100" dir="2700000" algn="tl">
                    <a:srgbClr val="000000">
                      <a:alpha val="43137"/>
                    </a:srgbClr>
                  </a:outerShdw>
                </a:effectLst>
              </a:rPr>
              <a:t>	</a:t>
            </a:r>
            <a:r>
              <a:rPr lang="en-US" sz="1800" b="1" u="sng" dirty="0">
                <a:solidFill>
                  <a:schemeClr val="tx1"/>
                </a:solidFill>
                <a:effectLst>
                  <a:outerShdw blurRad="38100" dist="38100" dir="2700000" algn="tl">
                    <a:srgbClr val="000000">
                      <a:alpha val="43137"/>
                    </a:srgbClr>
                  </a:outerShdw>
                </a:effectLst>
              </a:rPr>
              <a:t>DO NOT </a:t>
            </a:r>
            <a:r>
              <a:rPr lang="en-US" sz="1800" b="1" dirty="0">
                <a:solidFill>
                  <a:schemeClr val="tx1"/>
                </a:solidFill>
                <a:effectLst>
                  <a:outerShdw blurRad="38100" dist="38100" dir="2700000" algn="tl">
                    <a:srgbClr val="000000">
                      <a:alpha val="43137"/>
                    </a:srgbClr>
                  </a:outerShdw>
                </a:effectLst>
              </a:rPr>
              <a:t>mail</a:t>
            </a:r>
            <a:r>
              <a:rPr lang="en-US" sz="1800" dirty="0">
                <a:solidFill>
                  <a:schemeClr val="tx1"/>
                </a:solidFill>
                <a:effectLst>
                  <a:outerShdw blurRad="38100" dist="38100" dir="2700000" algn="tl">
                    <a:srgbClr val="000000">
                      <a:alpha val="43137"/>
                    </a:srgbClr>
                  </a:outerShdw>
                </a:effectLst>
              </a:rPr>
              <a:t> wet signature pages to DOH unless we request them …keep the original  signature documents with the application.  </a:t>
            </a:r>
          </a:p>
          <a:p>
            <a:pPr marL="742950" indent="-398463">
              <a:buNone/>
            </a:pPr>
            <a:r>
              <a:rPr lang="en-US" dirty="0">
                <a:solidFill>
                  <a:schemeClr val="tx1"/>
                </a:solidFill>
                <a:effectLst>
                  <a:outerShdw blurRad="38100" dist="38100" dir="2700000" algn="tl">
                    <a:srgbClr val="000000">
                      <a:alpha val="43137"/>
                    </a:srgbClr>
                  </a:outerShdw>
                </a:effectLst>
              </a:rPr>
              <a:t>√	</a:t>
            </a:r>
            <a:r>
              <a:rPr lang="en-US" sz="2000" dirty="0">
                <a:solidFill>
                  <a:schemeClr val="tx1"/>
                </a:solidFill>
                <a:effectLst>
                  <a:outerShdw blurRad="38100" dist="38100" dir="2700000" algn="tl">
                    <a:srgbClr val="000000">
                      <a:alpha val="43137"/>
                    </a:srgbClr>
                  </a:outerShdw>
                </a:effectLst>
              </a:rPr>
              <a:t>Take a moment to congratulate </a:t>
            </a:r>
            <a:r>
              <a:rPr lang="en-US" sz="2000" u="sng" dirty="0">
                <a:solidFill>
                  <a:schemeClr val="tx1"/>
                </a:solidFill>
                <a:effectLst>
                  <a:outerShdw blurRad="38100" dist="38100" dir="2700000" algn="tl">
                    <a:srgbClr val="000000">
                      <a:alpha val="43137"/>
                    </a:srgbClr>
                  </a:outerShdw>
                </a:effectLst>
              </a:rPr>
              <a:t>all</a:t>
            </a:r>
            <a:r>
              <a:rPr lang="en-US" sz="2000" dirty="0">
                <a:solidFill>
                  <a:schemeClr val="tx1"/>
                </a:solidFill>
                <a:effectLst>
                  <a:outerShdw blurRad="38100" dist="38100" dir="2700000" algn="tl">
                    <a:srgbClr val="000000">
                      <a:alpha val="43137"/>
                    </a:srgbClr>
                  </a:outerShdw>
                </a:effectLst>
              </a:rPr>
              <a:t> the folks around you for a great job pulling this all together.</a:t>
            </a:r>
            <a:r>
              <a:rPr lang="en-US" dirty="0">
                <a:solidFill>
                  <a:schemeClr val="tx1"/>
                </a:solidFill>
                <a:effectLst>
                  <a:outerShdw blurRad="38100" dist="38100" dir="2700000" algn="tl">
                    <a:srgbClr val="000000">
                      <a:alpha val="43137"/>
                    </a:srgbClr>
                  </a:outerShdw>
                </a:effectLst>
              </a:rPr>
              <a:t>   </a:t>
            </a:r>
          </a:p>
          <a:p>
            <a:pPr marL="742950" indent="-398463">
              <a:buNone/>
            </a:pPr>
            <a:r>
              <a:rPr lang="en-US" dirty="0">
                <a:solidFill>
                  <a:schemeClr val="tx1"/>
                </a:solidFill>
                <a:effectLst>
                  <a:outerShdw blurRad="38100" dist="38100" dir="2700000" algn="tl">
                    <a:srgbClr val="000000">
                      <a:alpha val="43137"/>
                    </a:srgbClr>
                  </a:outerShdw>
                </a:effectLst>
              </a:rPr>
              <a:t>		This is great feel good work! </a:t>
            </a:r>
          </a:p>
          <a:p>
            <a:endParaRPr lang="en-US" dirty="0"/>
          </a:p>
        </p:txBody>
      </p:sp>
      <p:sp>
        <p:nvSpPr>
          <p:cNvPr id="4" name="Date Placeholder 3">
            <a:extLst>
              <a:ext uri="{FF2B5EF4-FFF2-40B4-BE49-F238E27FC236}">
                <a16:creationId xmlns:a16="http://schemas.microsoft.com/office/drawing/2014/main" id="{8719B6E6-A367-4C91-9304-9424F98C1F69}"/>
              </a:ext>
            </a:extLst>
          </p:cNvPr>
          <p:cNvSpPr>
            <a:spLocks noGrp="1"/>
          </p:cNvSpPr>
          <p:nvPr>
            <p:ph type="dt" sz="half" idx="10"/>
          </p:nvPr>
        </p:nvSpPr>
        <p:spPr/>
        <p:txBody>
          <a:bodyPr/>
          <a:lstStyle/>
          <a:p>
            <a:fld id="{5D351976-C275-4969-BEAC-31CF0ED3B0AA}" type="datetime2">
              <a:rPr lang="en-US" smtClean="0"/>
              <a:t>Monday, March 29, 2021</a:t>
            </a:fld>
            <a:endParaRPr lang="en-US"/>
          </a:p>
        </p:txBody>
      </p:sp>
      <p:sp>
        <p:nvSpPr>
          <p:cNvPr id="5" name="Footer Placeholder 4">
            <a:extLst>
              <a:ext uri="{FF2B5EF4-FFF2-40B4-BE49-F238E27FC236}">
                <a16:creationId xmlns:a16="http://schemas.microsoft.com/office/drawing/2014/main" id="{74AB7ADC-2A6D-4678-B4C8-3C2E0F379073}"/>
              </a:ext>
            </a:extLst>
          </p:cNvPr>
          <p:cNvSpPr>
            <a:spLocks noGrp="1"/>
          </p:cNvSpPr>
          <p:nvPr>
            <p:ph type="ftr" sz="quarter" idx="11"/>
          </p:nvPr>
        </p:nvSpPr>
        <p:spPr/>
        <p:txBody>
          <a:bodyPr/>
          <a:lstStyle/>
          <a:p>
            <a:r>
              <a:rPr lang="en-US"/>
              <a:t>State of Connecticut - Department of Housing - Small Cities CDBG</a:t>
            </a:r>
          </a:p>
        </p:txBody>
      </p:sp>
      <p:sp>
        <p:nvSpPr>
          <p:cNvPr id="6" name="Slide Number Placeholder 5">
            <a:extLst>
              <a:ext uri="{FF2B5EF4-FFF2-40B4-BE49-F238E27FC236}">
                <a16:creationId xmlns:a16="http://schemas.microsoft.com/office/drawing/2014/main" id="{FB55C554-41C6-4C8A-918B-D0AB28D8065A}"/>
              </a:ext>
            </a:extLst>
          </p:cNvPr>
          <p:cNvSpPr>
            <a:spLocks noGrp="1"/>
          </p:cNvSpPr>
          <p:nvPr>
            <p:ph type="sldNum" sz="quarter" idx="12"/>
          </p:nvPr>
        </p:nvSpPr>
        <p:spPr/>
        <p:txBody>
          <a:bodyPr/>
          <a:lstStyle/>
          <a:p>
            <a:fld id="{3489B89A-7CA7-48A1-A15F-076DC2382239}" type="slidenum">
              <a:rPr lang="en-US" smtClean="0"/>
              <a:t>36</a:t>
            </a:fld>
            <a:endParaRPr lang="en-US"/>
          </a:p>
        </p:txBody>
      </p:sp>
      <p:pic>
        <p:nvPicPr>
          <p:cNvPr id="7" name="Picture 6">
            <a:extLst>
              <a:ext uri="{FF2B5EF4-FFF2-40B4-BE49-F238E27FC236}">
                <a16:creationId xmlns:a16="http://schemas.microsoft.com/office/drawing/2014/main" id="{3BB8C464-B7F9-4077-81F5-81AEE5D300A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63773" y="20472"/>
            <a:ext cx="1380227" cy="914400"/>
          </a:xfrm>
          <a:prstGeom prst="rect">
            <a:avLst/>
          </a:prstGeom>
          <a:effectLst>
            <a:softEdge rad="12700"/>
          </a:effectLst>
        </p:spPr>
      </p:pic>
    </p:spTree>
    <p:extLst>
      <p:ext uri="{BB962C8B-B14F-4D97-AF65-F5344CB8AC3E}">
        <p14:creationId xmlns:p14="http://schemas.microsoft.com/office/powerpoint/2010/main" val="2260924127"/>
      </p:ext>
    </p:extLst>
  </p:cSld>
  <p:clrMapOvr>
    <a:masterClrMapping/>
  </p:clrMapOvr>
  <p:transition spd="slow">
    <p:push dir="u"/>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457200" y="1524000"/>
            <a:ext cx="3505200" cy="4652963"/>
          </a:xfrm>
        </p:spPr>
        <p:txBody>
          <a:bodyPr>
            <a:noAutofit/>
          </a:bodyPr>
          <a:lstStyle/>
          <a:p>
            <a:pPr marL="398463" lvl="0" indent="-398463">
              <a:lnSpc>
                <a:spcPct val="100000"/>
              </a:lnSpc>
              <a:spcBef>
                <a:spcPts val="0"/>
              </a:spcBef>
            </a:pPr>
            <a:endParaRPr lang="en-US" sz="3200" dirty="0">
              <a:solidFill>
                <a:schemeClr val="tx1"/>
              </a:solidFill>
              <a:latin typeface="Calibri" panose="020F0502020204030204" pitchFamily="34" charset="0"/>
            </a:endParaRPr>
          </a:p>
          <a:p>
            <a:pPr marL="0" lvl="0" indent="0">
              <a:lnSpc>
                <a:spcPct val="100000"/>
              </a:lnSpc>
              <a:spcBef>
                <a:spcPts val="0"/>
              </a:spcBef>
              <a:buNone/>
            </a:pPr>
            <a:endParaRPr lang="en-US" sz="3200" dirty="0">
              <a:solidFill>
                <a:schemeClr val="tx1"/>
              </a:solidFill>
              <a:latin typeface="Calibri" panose="020F0502020204030204" pitchFamily="34" charset="0"/>
            </a:endParaRPr>
          </a:p>
          <a:p>
            <a:pPr marL="0" lvl="0" indent="0">
              <a:lnSpc>
                <a:spcPct val="100000"/>
              </a:lnSpc>
              <a:spcBef>
                <a:spcPts val="0"/>
              </a:spcBef>
              <a:buNone/>
            </a:pPr>
            <a:endParaRPr lang="en-US" sz="3200" dirty="0">
              <a:solidFill>
                <a:schemeClr val="tx1"/>
              </a:solidFill>
              <a:latin typeface="Calibri" panose="020F0502020204030204" pitchFamily="34" charset="0"/>
            </a:endParaRPr>
          </a:p>
          <a:p>
            <a:pPr marL="0" indent="0">
              <a:lnSpc>
                <a:spcPct val="100000"/>
              </a:lnSpc>
              <a:spcBef>
                <a:spcPts val="0"/>
              </a:spcBef>
              <a:buNone/>
            </a:pPr>
            <a:r>
              <a:rPr lang="en-US" sz="4400" b="1" dirty="0">
                <a:solidFill>
                  <a:schemeClr val="tx1"/>
                </a:solidFill>
                <a:latin typeface="Calibri" panose="020F0502020204030204" pitchFamily="34" charset="0"/>
                <a:ea typeface="+mj-ea"/>
                <a:cs typeface="+mj-cs"/>
              </a:rPr>
              <a:t>Good Luck &amp; </a:t>
            </a:r>
          </a:p>
          <a:p>
            <a:pPr marL="0" lvl="0" indent="0">
              <a:lnSpc>
                <a:spcPct val="100000"/>
              </a:lnSpc>
              <a:spcBef>
                <a:spcPts val="0"/>
              </a:spcBef>
              <a:buNone/>
            </a:pPr>
            <a:r>
              <a:rPr lang="en-US" sz="4400" b="1" dirty="0">
                <a:solidFill>
                  <a:schemeClr val="tx1"/>
                </a:solidFill>
                <a:latin typeface="Calibri" panose="020F0502020204030204" pitchFamily="34" charset="0"/>
                <a:ea typeface="+mj-ea"/>
                <a:cs typeface="+mj-cs"/>
              </a:rPr>
              <a:t>Thank</a:t>
            </a:r>
            <a:r>
              <a:rPr lang="en-US" sz="3200" dirty="0">
                <a:solidFill>
                  <a:schemeClr val="tx1"/>
                </a:solidFill>
                <a:latin typeface="Calibri" panose="020F0502020204030204" pitchFamily="34" charset="0"/>
              </a:rPr>
              <a:t> </a:t>
            </a:r>
            <a:r>
              <a:rPr lang="en-US" sz="4400" b="1" dirty="0">
                <a:solidFill>
                  <a:schemeClr val="tx1"/>
                </a:solidFill>
                <a:latin typeface="Calibri" panose="020F0502020204030204" pitchFamily="34" charset="0"/>
                <a:ea typeface="+mj-ea"/>
                <a:cs typeface="+mj-cs"/>
              </a:rPr>
              <a:t>You</a:t>
            </a:r>
          </a:p>
          <a:p>
            <a:pPr marL="0" lvl="0" indent="0">
              <a:lnSpc>
                <a:spcPct val="100000"/>
              </a:lnSpc>
              <a:spcBef>
                <a:spcPts val="0"/>
              </a:spcBef>
              <a:buNone/>
            </a:pPr>
            <a:endParaRPr lang="en-US" sz="2000" b="1" dirty="0">
              <a:solidFill>
                <a:schemeClr val="tx1"/>
              </a:solidFill>
              <a:latin typeface="Calibri" panose="020F0502020204030204" pitchFamily="34" charset="0"/>
              <a:ea typeface="+mj-ea"/>
              <a:cs typeface="+mj-cs"/>
            </a:endParaRPr>
          </a:p>
          <a:p>
            <a:pPr marL="0" lvl="0" indent="0">
              <a:lnSpc>
                <a:spcPct val="100000"/>
              </a:lnSpc>
              <a:spcBef>
                <a:spcPts val="0"/>
              </a:spcBef>
              <a:buNone/>
            </a:pPr>
            <a:r>
              <a:rPr lang="en-US" dirty="0">
                <a:solidFill>
                  <a:schemeClr val="tx1"/>
                </a:solidFill>
                <a:latin typeface="Calibri" panose="020F0502020204030204" pitchFamily="34" charset="0"/>
                <a:ea typeface="+mj-ea"/>
                <a:cs typeface="+mj-cs"/>
              </a:rPr>
              <a:t>Dominic Carew</a:t>
            </a:r>
          </a:p>
          <a:p>
            <a:pPr marL="0" lvl="0" indent="0">
              <a:lnSpc>
                <a:spcPct val="100000"/>
              </a:lnSpc>
              <a:spcBef>
                <a:spcPts val="0"/>
              </a:spcBef>
              <a:buNone/>
            </a:pPr>
            <a:r>
              <a:rPr lang="en-US" dirty="0">
                <a:solidFill>
                  <a:schemeClr val="tx1"/>
                </a:solidFill>
                <a:latin typeface="Calibri" panose="020F0502020204030204" pitchFamily="34" charset="0"/>
                <a:ea typeface="+mj-ea"/>
                <a:cs typeface="+mj-cs"/>
              </a:rPr>
              <a:t>Dominic.carew@ct.gov </a:t>
            </a:r>
          </a:p>
          <a:p>
            <a:pPr marL="0" lvl="0" indent="0">
              <a:lnSpc>
                <a:spcPct val="100000"/>
              </a:lnSpc>
              <a:spcBef>
                <a:spcPts val="0"/>
              </a:spcBef>
              <a:buNone/>
            </a:pPr>
            <a:r>
              <a:rPr lang="en-US" dirty="0">
                <a:solidFill>
                  <a:schemeClr val="tx1"/>
                </a:solidFill>
                <a:latin typeface="Calibri" panose="020F0502020204030204" pitchFamily="34" charset="0"/>
                <a:ea typeface="+mj-ea"/>
                <a:cs typeface="+mj-cs"/>
              </a:rPr>
              <a:t>860-270-8164 </a:t>
            </a:r>
          </a:p>
          <a:p>
            <a:pPr marL="0" lvl="0" indent="0">
              <a:lnSpc>
                <a:spcPct val="100000"/>
              </a:lnSpc>
              <a:spcBef>
                <a:spcPts val="0"/>
              </a:spcBef>
              <a:buNone/>
            </a:pPr>
            <a:endParaRPr lang="en-US" sz="4400" b="1" dirty="0">
              <a:solidFill>
                <a:schemeClr val="tx1"/>
              </a:solidFill>
              <a:latin typeface="Calibri" panose="020F0502020204030204" pitchFamily="34" charset="0"/>
              <a:ea typeface="+mj-ea"/>
              <a:cs typeface="+mj-cs"/>
            </a:endParaRPr>
          </a:p>
        </p:txBody>
      </p:sp>
      <p:sp>
        <p:nvSpPr>
          <p:cNvPr id="2" name="Date Placeholder 1"/>
          <p:cNvSpPr>
            <a:spLocks noGrp="1"/>
          </p:cNvSpPr>
          <p:nvPr>
            <p:ph type="dt" sz="half" idx="10"/>
          </p:nvPr>
        </p:nvSpPr>
        <p:spPr/>
        <p:txBody>
          <a:bodyPr/>
          <a:lstStyle/>
          <a:p>
            <a:fld id="{D34D737D-FA86-4AFB-992C-C8E3E77EC699}" type="datetime2">
              <a:rPr lang="en-US" smtClean="0"/>
              <a:t>Monday, March 29, 2021</a:t>
            </a:fld>
            <a:endParaRPr lang="en-US"/>
          </a:p>
        </p:txBody>
      </p:sp>
      <p:sp>
        <p:nvSpPr>
          <p:cNvPr id="3" name="Footer Placeholder 2"/>
          <p:cNvSpPr>
            <a:spLocks noGrp="1"/>
          </p:cNvSpPr>
          <p:nvPr>
            <p:ph type="ftr" sz="quarter" idx="11"/>
          </p:nvPr>
        </p:nvSpPr>
        <p:spPr/>
        <p:txBody>
          <a:bodyPr/>
          <a:lstStyle/>
          <a:p>
            <a:r>
              <a:rPr lang="en-US"/>
              <a:t>State of Connecticut - Department of Housing - Small Cities CDBG</a:t>
            </a:r>
          </a:p>
        </p:txBody>
      </p:sp>
      <p:sp>
        <p:nvSpPr>
          <p:cNvPr id="4" name="Slide Number Placeholder 3"/>
          <p:cNvSpPr>
            <a:spLocks noGrp="1"/>
          </p:cNvSpPr>
          <p:nvPr>
            <p:ph type="sldNum" sz="quarter" idx="12"/>
          </p:nvPr>
        </p:nvSpPr>
        <p:spPr/>
        <p:txBody>
          <a:bodyPr/>
          <a:lstStyle/>
          <a:p>
            <a:fld id="{3489B89A-7CA7-48A1-A15F-076DC2382239}" type="slidenum">
              <a:rPr lang="en-US" smtClean="0"/>
              <a:t>37</a:t>
            </a:fld>
            <a:endParaRPr lang="en-US"/>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97497" y="1718480"/>
            <a:ext cx="5520906" cy="3657600"/>
          </a:xfrm>
          <a:prstGeom prst="rect">
            <a:avLst/>
          </a:prstGeom>
          <a:ln>
            <a:solidFill>
              <a:srgbClr val="0070C0"/>
            </a:solidFill>
          </a:ln>
          <a:effectLst>
            <a:glow rad="63500">
              <a:schemeClr val="accent1">
                <a:satMod val="175000"/>
                <a:alpha val="40000"/>
              </a:schemeClr>
            </a:glow>
            <a:outerShdw blurRad="50800" dist="38100" dir="2700000" algn="tl" rotWithShape="0">
              <a:prstClr val="black">
                <a:alpha val="40000"/>
              </a:prstClr>
            </a:outerShdw>
            <a:reflection blurRad="6350" stA="50000" endA="300" endPos="55000" dir="5400000" sy="-100000" algn="bl" rotWithShape="0"/>
            <a:softEdge rad="63500"/>
          </a:effectLst>
          <a:scene3d>
            <a:camera prst="isometricOffAxis2Left"/>
            <a:lightRig rig="threePt" dir="t"/>
          </a:scene3d>
        </p:spPr>
      </p:pic>
    </p:spTree>
    <p:extLst>
      <p:ext uri="{BB962C8B-B14F-4D97-AF65-F5344CB8AC3E}">
        <p14:creationId xmlns:p14="http://schemas.microsoft.com/office/powerpoint/2010/main" val="278617305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b="1" dirty="0">
                <a:solidFill>
                  <a:schemeClr val="tx1"/>
                </a:solidFill>
                <a:latin typeface="Calibri" panose="020F0502020204030204" pitchFamily="34" charset="0"/>
              </a:rPr>
              <a:t>Application </a:t>
            </a:r>
          </a:p>
        </p:txBody>
      </p:sp>
      <p:sp>
        <p:nvSpPr>
          <p:cNvPr id="8" name="Content Placeholder 7"/>
          <p:cNvSpPr>
            <a:spLocks noGrp="1"/>
          </p:cNvSpPr>
          <p:nvPr>
            <p:ph idx="1"/>
          </p:nvPr>
        </p:nvSpPr>
        <p:spPr>
          <a:xfrm>
            <a:off x="840000" y="1524000"/>
            <a:ext cx="7675350" cy="4652963"/>
          </a:xfrm>
        </p:spPr>
        <p:txBody>
          <a:bodyPr>
            <a:noAutofit/>
          </a:bodyPr>
          <a:lstStyle/>
          <a:p>
            <a:pPr marL="398463" lvl="0" indent="-398463">
              <a:lnSpc>
                <a:spcPct val="100000"/>
              </a:lnSpc>
              <a:spcBef>
                <a:spcPts val="0"/>
              </a:spcBef>
            </a:pPr>
            <a:endParaRPr lang="en-US" sz="3200" dirty="0">
              <a:solidFill>
                <a:schemeClr val="tx1"/>
              </a:solidFill>
              <a:latin typeface="Calibri" panose="020F0502020204030204" pitchFamily="34" charset="0"/>
            </a:endParaRPr>
          </a:p>
          <a:p>
            <a:pPr marL="398463" lvl="0" indent="-398463">
              <a:lnSpc>
                <a:spcPct val="100000"/>
              </a:lnSpc>
              <a:spcBef>
                <a:spcPts val="0"/>
              </a:spcBef>
            </a:pPr>
            <a:endParaRPr lang="en-US" sz="3200" dirty="0">
              <a:solidFill>
                <a:schemeClr val="tx1"/>
              </a:solidFill>
              <a:latin typeface="Calibri" panose="020F0502020204030204" pitchFamily="34" charset="0"/>
            </a:endParaRPr>
          </a:p>
          <a:p>
            <a:pPr marL="398463" lvl="0" indent="-398463">
              <a:lnSpc>
                <a:spcPct val="100000"/>
              </a:lnSpc>
              <a:spcBef>
                <a:spcPts val="0"/>
              </a:spcBef>
            </a:pPr>
            <a:r>
              <a:rPr lang="en-US" sz="3200" dirty="0">
                <a:solidFill>
                  <a:schemeClr val="tx1"/>
                </a:solidFill>
                <a:latin typeface="Calibri" panose="020F0502020204030204" pitchFamily="34" charset="0"/>
              </a:rPr>
              <a:t>General Information Page</a:t>
            </a:r>
          </a:p>
          <a:p>
            <a:pPr marL="398463" lvl="0" indent="-398463">
              <a:lnSpc>
                <a:spcPct val="100000"/>
              </a:lnSpc>
              <a:spcBef>
                <a:spcPts val="0"/>
              </a:spcBef>
            </a:pPr>
            <a:endParaRPr lang="en-US" sz="3200" dirty="0">
              <a:solidFill>
                <a:schemeClr val="tx1"/>
              </a:solidFill>
              <a:latin typeface="Calibri" panose="020F0502020204030204" pitchFamily="34" charset="0"/>
            </a:endParaRPr>
          </a:p>
          <a:p>
            <a:pPr marL="398463" lvl="0" indent="-398463">
              <a:lnSpc>
                <a:spcPct val="100000"/>
              </a:lnSpc>
              <a:spcBef>
                <a:spcPts val="0"/>
              </a:spcBef>
            </a:pPr>
            <a:r>
              <a:rPr lang="en-US" sz="3200" dirty="0">
                <a:solidFill>
                  <a:schemeClr val="tx1"/>
                </a:solidFill>
                <a:latin typeface="Calibri" panose="020F0502020204030204" pitchFamily="34" charset="0"/>
              </a:rPr>
              <a:t>Make sure to complete this section accurately </a:t>
            </a:r>
          </a:p>
          <a:p>
            <a:pPr marL="398463" lvl="0" indent="-398463">
              <a:lnSpc>
                <a:spcPct val="100000"/>
              </a:lnSpc>
              <a:spcBef>
                <a:spcPts val="0"/>
              </a:spcBef>
            </a:pPr>
            <a:endParaRPr lang="en-US" sz="3200" dirty="0">
              <a:solidFill>
                <a:schemeClr val="tx1"/>
              </a:solidFill>
              <a:latin typeface="Calibri" panose="020F0502020204030204" pitchFamily="34" charset="0"/>
            </a:endParaRPr>
          </a:p>
          <a:p>
            <a:pPr marL="398463" lvl="0" indent="-398463">
              <a:lnSpc>
                <a:spcPct val="100000"/>
              </a:lnSpc>
              <a:spcBef>
                <a:spcPts val="0"/>
              </a:spcBef>
            </a:pPr>
            <a:endParaRPr lang="en-US" sz="3200" dirty="0">
              <a:solidFill>
                <a:schemeClr val="tx1"/>
              </a:solidFill>
              <a:latin typeface="Calibri" panose="020F0502020204030204" pitchFamily="34" charset="0"/>
            </a:endParaRPr>
          </a:p>
          <a:p>
            <a:pPr marL="0" lvl="0" indent="0">
              <a:lnSpc>
                <a:spcPct val="100000"/>
              </a:lnSpc>
              <a:spcBef>
                <a:spcPts val="0"/>
              </a:spcBef>
              <a:buNone/>
            </a:pPr>
            <a:endParaRPr lang="en-US" sz="3200" dirty="0">
              <a:solidFill>
                <a:schemeClr val="tx1"/>
              </a:solidFill>
              <a:latin typeface="Calibri" panose="020F0502020204030204" pitchFamily="34" charset="0"/>
            </a:endParaRPr>
          </a:p>
        </p:txBody>
      </p:sp>
      <p:sp>
        <p:nvSpPr>
          <p:cNvPr id="2" name="Date Placeholder 1"/>
          <p:cNvSpPr>
            <a:spLocks noGrp="1"/>
          </p:cNvSpPr>
          <p:nvPr>
            <p:ph type="dt" sz="half" idx="10"/>
          </p:nvPr>
        </p:nvSpPr>
        <p:spPr/>
        <p:txBody>
          <a:bodyPr/>
          <a:lstStyle/>
          <a:p>
            <a:fld id="{74F9D8B5-6FEF-4591-AD16-02BDEAF6EEE1}" type="datetime2">
              <a:rPr lang="en-US" smtClean="0"/>
              <a:t>Monday, March 29, 2021</a:t>
            </a:fld>
            <a:endParaRPr lang="en-US"/>
          </a:p>
        </p:txBody>
      </p:sp>
      <p:sp>
        <p:nvSpPr>
          <p:cNvPr id="3" name="Footer Placeholder 2"/>
          <p:cNvSpPr>
            <a:spLocks noGrp="1"/>
          </p:cNvSpPr>
          <p:nvPr>
            <p:ph type="ftr" sz="quarter" idx="11"/>
          </p:nvPr>
        </p:nvSpPr>
        <p:spPr/>
        <p:txBody>
          <a:bodyPr/>
          <a:lstStyle/>
          <a:p>
            <a:r>
              <a:rPr lang="en-US"/>
              <a:t>State of Connecticut - Department of Housing - Small Cities CDBG</a:t>
            </a:r>
            <a:endParaRPr lang="en-US" dirty="0"/>
          </a:p>
        </p:txBody>
      </p:sp>
      <p:sp>
        <p:nvSpPr>
          <p:cNvPr id="4" name="Slide Number Placeholder 3"/>
          <p:cNvSpPr>
            <a:spLocks noGrp="1"/>
          </p:cNvSpPr>
          <p:nvPr>
            <p:ph type="sldNum" sz="quarter" idx="12"/>
          </p:nvPr>
        </p:nvSpPr>
        <p:spPr/>
        <p:txBody>
          <a:bodyPr/>
          <a:lstStyle/>
          <a:p>
            <a:fld id="{3489B89A-7CA7-48A1-A15F-076DC2382239}" type="slidenum">
              <a:rPr lang="en-US" smtClean="0"/>
              <a:t>4</a:t>
            </a:fld>
            <a:endParaRPr lang="en-US"/>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63773" y="0"/>
            <a:ext cx="1380227" cy="914400"/>
          </a:xfrm>
          <a:prstGeom prst="rect">
            <a:avLst/>
          </a:prstGeom>
          <a:effectLst>
            <a:softEdge rad="12700"/>
          </a:effectLst>
        </p:spPr>
      </p:pic>
    </p:spTree>
    <p:extLst>
      <p:ext uri="{BB962C8B-B14F-4D97-AF65-F5344CB8AC3E}">
        <p14:creationId xmlns:p14="http://schemas.microsoft.com/office/powerpoint/2010/main" val="31186919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6EF2FDD-4D42-0C46-A4BF-A7268CE03F5C}"/>
              </a:ext>
            </a:extLst>
          </p:cNvPr>
          <p:cNvSpPr>
            <a:spLocks noGrp="1"/>
          </p:cNvSpPr>
          <p:nvPr>
            <p:ph type="dt" sz="half" idx="10"/>
          </p:nvPr>
        </p:nvSpPr>
        <p:spPr/>
        <p:txBody>
          <a:bodyPr/>
          <a:lstStyle/>
          <a:p>
            <a:fld id="{5D351976-C275-4969-BEAC-31CF0ED3B0AA}" type="datetime2">
              <a:rPr lang="en-US" smtClean="0"/>
              <a:t>Monday, March 29, 2021</a:t>
            </a:fld>
            <a:endParaRPr lang="en-US" dirty="0"/>
          </a:p>
        </p:txBody>
      </p:sp>
      <p:sp>
        <p:nvSpPr>
          <p:cNvPr id="5" name="Footer Placeholder 4">
            <a:extLst>
              <a:ext uri="{FF2B5EF4-FFF2-40B4-BE49-F238E27FC236}">
                <a16:creationId xmlns:a16="http://schemas.microsoft.com/office/drawing/2014/main" id="{D3FED481-D75F-4F44-8E05-F6295FF4A3CC}"/>
              </a:ext>
            </a:extLst>
          </p:cNvPr>
          <p:cNvSpPr>
            <a:spLocks noGrp="1"/>
          </p:cNvSpPr>
          <p:nvPr>
            <p:ph type="ftr" sz="quarter" idx="11"/>
          </p:nvPr>
        </p:nvSpPr>
        <p:spPr/>
        <p:txBody>
          <a:bodyPr/>
          <a:lstStyle/>
          <a:p>
            <a:r>
              <a:rPr lang="en-US"/>
              <a:t>State of Connecticut - Department of Housing - Small Cities CDBG</a:t>
            </a:r>
          </a:p>
        </p:txBody>
      </p:sp>
      <p:sp>
        <p:nvSpPr>
          <p:cNvPr id="6" name="Slide Number Placeholder 5">
            <a:extLst>
              <a:ext uri="{FF2B5EF4-FFF2-40B4-BE49-F238E27FC236}">
                <a16:creationId xmlns:a16="http://schemas.microsoft.com/office/drawing/2014/main" id="{1C81C4DE-23A2-244F-B573-D9145E0A9085}"/>
              </a:ext>
            </a:extLst>
          </p:cNvPr>
          <p:cNvSpPr>
            <a:spLocks noGrp="1"/>
          </p:cNvSpPr>
          <p:nvPr>
            <p:ph type="sldNum" sz="quarter" idx="12"/>
          </p:nvPr>
        </p:nvSpPr>
        <p:spPr/>
        <p:txBody>
          <a:bodyPr/>
          <a:lstStyle/>
          <a:p>
            <a:fld id="{3489B89A-7CA7-48A1-A15F-076DC2382239}" type="slidenum">
              <a:rPr lang="en-US" smtClean="0"/>
              <a:t>5</a:t>
            </a:fld>
            <a:endParaRPr lang="en-US"/>
          </a:p>
        </p:txBody>
      </p:sp>
      <p:pic>
        <p:nvPicPr>
          <p:cNvPr id="13" name="Content Placeholder 12">
            <a:extLst>
              <a:ext uri="{FF2B5EF4-FFF2-40B4-BE49-F238E27FC236}">
                <a16:creationId xmlns:a16="http://schemas.microsoft.com/office/drawing/2014/main" id="{514BBB64-CF56-477B-A391-49F2D8ACDED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52600" y="204716"/>
            <a:ext cx="5109315" cy="6629400"/>
          </a:xfrm>
        </p:spPr>
      </p:pic>
      <p:pic>
        <p:nvPicPr>
          <p:cNvPr id="2" name="Picture 1">
            <a:extLst>
              <a:ext uri="{FF2B5EF4-FFF2-40B4-BE49-F238E27FC236}">
                <a16:creationId xmlns:a16="http://schemas.microsoft.com/office/drawing/2014/main" id="{F89EF94B-9E36-43CF-BA55-1C108367B7FA}"/>
              </a:ext>
            </a:extLst>
          </p:cNvPr>
          <p:cNvPicPr>
            <a:picLocks noChangeAspect="1"/>
          </p:cNvPicPr>
          <p:nvPr/>
        </p:nvPicPr>
        <p:blipFill>
          <a:blip r:embed="rId4"/>
          <a:stretch>
            <a:fillRect/>
          </a:stretch>
        </p:blipFill>
        <p:spPr>
          <a:xfrm>
            <a:off x="7696200" y="15922"/>
            <a:ext cx="1377815" cy="914479"/>
          </a:xfrm>
          <a:prstGeom prst="rect">
            <a:avLst/>
          </a:prstGeom>
        </p:spPr>
      </p:pic>
    </p:spTree>
    <p:extLst>
      <p:ext uri="{BB962C8B-B14F-4D97-AF65-F5344CB8AC3E}">
        <p14:creationId xmlns:p14="http://schemas.microsoft.com/office/powerpoint/2010/main" val="32536248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6FAA901-46AF-8E48-A5D3-D72909AC292C}"/>
              </a:ext>
            </a:extLst>
          </p:cNvPr>
          <p:cNvSpPr>
            <a:spLocks noGrp="1"/>
          </p:cNvSpPr>
          <p:nvPr>
            <p:ph type="dt" sz="half" idx="10"/>
          </p:nvPr>
        </p:nvSpPr>
        <p:spPr>
          <a:xfrm>
            <a:off x="628650" y="6356350"/>
            <a:ext cx="2057400" cy="365125"/>
          </a:xfrm>
        </p:spPr>
        <p:txBody>
          <a:bodyPr vert="horz" lIns="91440" tIns="45720" rIns="91440" bIns="45720" rtlCol="0" anchor="ctr">
            <a:normAutofit/>
          </a:bodyPr>
          <a:lstStyle/>
          <a:p>
            <a:pPr defTabSz="457200">
              <a:spcAft>
                <a:spcPts val="600"/>
              </a:spcAft>
            </a:pPr>
            <a:fld id="{5D351976-C275-4969-BEAC-31CF0ED3B0AA}" type="datetime2">
              <a:rPr lang="en-US" sz="1200"/>
              <a:pPr defTabSz="457200">
                <a:spcAft>
                  <a:spcPts val="600"/>
                </a:spcAft>
              </a:pPr>
              <a:t>Monday, March 29, 2021</a:t>
            </a:fld>
            <a:endParaRPr lang="en-US" sz="1200"/>
          </a:p>
        </p:txBody>
      </p:sp>
      <p:sp>
        <p:nvSpPr>
          <p:cNvPr id="5" name="Footer Placeholder 4">
            <a:extLst>
              <a:ext uri="{FF2B5EF4-FFF2-40B4-BE49-F238E27FC236}">
                <a16:creationId xmlns:a16="http://schemas.microsoft.com/office/drawing/2014/main" id="{CACD8CDC-42F3-BD40-8032-724ACF3BBAD6}"/>
              </a:ext>
            </a:extLst>
          </p:cNvPr>
          <p:cNvSpPr>
            <a:spLocks noGrp="1"/>
          </p:cNvSpPr>
          <p:nvPr>
            <p:ph type="ftr" sz="quarter" idx="11"/>
          </p:nvPr>
        </p:nvSpPr>
        <p:spPr>
          <a:xfrm>
            <a:off x="3028950" y="6356350"/>
            <a:ext cx="3086100" cy="365125"/>
          </a:xfrm>
        </p:spPr>
        <p:txBody>
          <a:bodyPr vert="horz" lIns="91440" tIns="45720" rIns="91440" bIns="45720" rtlCol="0" anchor="ctr">
            <a:normAutofit/>
          </a:bodyPr>
          <a:lstStyle/>
          <a:p>
            <a:pPr defTabSz="457200">
              <a:lnSpc>
                <a:spcPct val="90000"/>
              </a:lnSpc>
              <a:spcAft>
                <a:spcPts val="600"/>
              </a:spcAft>
            </a:pPr>
            <a:r>
              <a:rPr lang="en-US" kern="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latin typeface="+mn-lt"/>
                <a:ea typeface="+mn-ea"/>
                <a:cs typeface="+mn-cs"/>
              </a:rPr>
              <a:t>State of Connecticut - Department of Housing - Small Cities CDBG</a:t>
            </a:r>
          </a:p>
        </p:txBody>
      </p:sp>
      <p:sp>
        <p:nvSpPr>
          <p:cNvPr id="6" name="Slide Number Placeholder 5">
            <a:extLst>
              <a:ext uri="{FF2B5EF4-FFF2-40B4-BE49-F238E27FC236}">
                <a16:creationId xmlns:a16="http://schemas.microsoft.com/office/drawing/2014/main" id="{7E0FF9C3-A4EA-414B-ADE3-07650F4E6C49}"/>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defTabSz="457200">
              <a:spcAft>
                <a:spcPts val="600"/>
              </a:spcAft>
            </a:pPr>
            <a:fld id="{3489B89A-7CA7-48A1-A15F-076DC2382239}" type="slidenum">
              <a:rPr lang="en-US" sz="1200"/>
              <a:pPr defTabSz="457200">
                <a:spcAft>
                  <a:spcPts val="600"/>
                </a:spcAft>
              </a:pPr>
              <a:t>6</a:t>
            </a:fld>
            <a:endParaRPr lang="en-US" sz="1200"/>
          </a:p>
        </p:txBody>
      </p:sp>
      <p:pic>
        <p:nvPicPr>
          <p:cNvPr id="13" name="Content Placeholder 12" descr="Table&#10;&#10;Description automatically generated">
            <a:extLst>
              <a:ext uri="{FF2B5EF4-FFF2-40B4-BE49-F238E27FC236}">
                <a16:creationId xmlns:a16="http://schemas.microsoft.com/office/drawing/2014/main" id="{07248738-7EF9-4E88-9C49-611B0EFE228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19887" y="136525"/>
            <a:ext cx="4909513" cy="6219825"/>
          </a:xfrm>
        </p:spPr>
      </p:pic>
      <p:pic>
        <p:nvPicPr>
          <p:cNvPr id="2" name="Picture 1">
            <a:extLst>
              <a:ext uri="{FF2B5EF4-FFF2-40B4-BE49-F238E27FC236}">
                <a16:creationId xmlns:a16="http://schemas.microsoft.com/office/drawing/2014/main" id="{C7140277-E5C6-441D-BFAA-169EE239D0E3}"/>
              </a:ext>
            </a:extLst>
          </p:cNvPr>
          <p:cNvPicPr>
            <a:picLocks noChangeAspect="1"/>
          </p:cNvPicPr>
          <p:nvPr/>
        </p:nvPicPr>
        <p:blipFill>
          <a:blip r:embed="rId4"/>
          <a:stretch>
            <a:fillRect/>
          </a:stretch>
        </p:blipFill>
        <p:spPr>
          <a:xfrm>
            <a:off x="7720637" y="0"/>
            <a:ext cx="1377815" cy="914479"/>
          </a:xfrm>
          <a:prstGeom prst="rect">
            <a:avLst/>
          </a:prstGeom>
        </p:spPr>
      </p:pic>
    </p:spTree>
    <p:extLst>
      <p:ext uri="{BB962C8B-B14F-4D97-AF65-F5344CB8AC3E}">
        <p14:creationId xmlns:p14="http://schemas.microsoft.com/office/powerpoint/2010/main" val="234111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628650" y="365125"/>
            <a:ext cx="7886700" cy="1325563"/>
          </a:xfrm>
        </p:spPr>
        <p:txBody>
          <a:bodyPr>
            <a:normAutofit/>
          </a:bodyPr>
          <a:lstStyle/>
          <a:p>
            <a:r>
              <a:rPr lang="en-US" b="1" dirty="0">
                <a:solidFill>
                  <a:schemeClr val="tx1"/>
                </a:solidFill>
                <a:latin typeface="Calibri" panose="020F0502020204030204" pitchFamily="34" charset="0"/>
              </a:rPr>
              <a:t>Citizen Participation   </a:t>
            </a:r>
          </a:p>
        </p:txBody>
      </p:sp>
      <p:sp>
        <p:nvSpPr>
          <p:cNvPr id="2" name="Date Placeholder 1"/>
          <p:cNvSpPr>
            <a:spLocks noGrp="1"/>
          </p:cNvSpPr>
          <p:nvPr>
            <p:ph type="dt" sz="half" idx="10"/>
          </p:nvPr>
        </p:nvSpPr>
        <p:spPr>
          <a:xfrm>
            <a:off x="628650" y="6356350"/>
            <a:ext cx="2057400" cy="365125"/>
          </a:xfrm>
        </p:spPr>
        <p:txBody>
          <a:bodyPr>
            <a:normAutofit/>
          </a:bodyPr>
          <a:lstStyle/>
          <a:p>
            <a:pPr>
              <a:spcAft>
                <a:spcPts val="600"/>
              </a:spcAft>
            </a:pPr>
            <a:fld id="{30609D2A-09F4-4900-814D-696D0EA2039D}" type="datetime2">
              <a:rPr lang="en-US" smtClean="0"/>
              <a:pPr>
                <a:spcAft>
                  <a:spcPts val="600"/>
                </a:spcAft>
              </a:pPr>
              <a:t>Monday, March 29, 2021</a:t>
            </a:fld>
            <a:endParaRPr lang="en-US"/>
          </a:p>
        </p:txBody>
      </p:sp>
      <p:sp>
        <p:nvSpPr>
          <p:cNvPr id="3" name="Footer Placeholder 2"/>
          <p:cNvSpPr>
            <a:spLocks noGrp="1"/>
          </p:cNvSpPr>
          <p:nvPr>
            <p:ph type="ftr" sz="quarter" idx="11"/>
          </p:nvPr>
        </p:nvSpPr>
        <p:spPr>
          <a:xfrm>
            <a:off x="3028950" y="6356350"/>
            <a:ext cx="3086100" cy="365125"/>
          </a:xfrm>
        </p:spPr>
        <p:txBody>
          <a:bodyPr>
            <a:normAutofit/>
          </a:bodyPr>
          <a:lstStyle/>
          <a:p>
            <a:pPr>
              <a:lnSpc>
                <a:spcPct val="90000"/>
              </a:lnSpc>
              <a:spcAft>
                <a:spcPts val="600"/>
              </a:spcAft>
            </a:pPr>
            <a:r>
              <a:rPr lang="en-US"/>
              <a:t>State of Connecticut - Department of Housing - Small Cities CDBG</a:t>
            </a:r>
          </a:p>
        </p:txBody>
      </p:sp>
      <p:sp>
        <p:nvSpPr>
          <p:cNvPr id="4" name="Slide Number Placeholder 3"/>
          <p:cNvSpPr>
            <a:spLocks noGrp="1"/>
          </p:cNvSpPr>
          <p:nvPr>
            <p:ph type="sldNum" sz="quarter" idx="12"/>
          </p:nvPr>
        </p:nvSpPr>
        <p:spPr>
          <a:xfrm>
            <a:off x="6457950" y="6356350"/>
            <a:ext cx="2057400" cy="365125"/>
          </a:xfrm>
        </p:spPr>
        <p:txBody>
          <a:bodyPr>
            <a:normAutofit/>
          </a:bodyPr>
          <a:lstStyle/>
          <a:p>
            <a:pPr>
              <a:spcAft>
                <a:spcPts val="600"/>
              </a:spcAft>
            </a:pPr>
            <a:fld id="{3489B89A-7CA7-48A1-A15F-076DC2382239}" type="slidenum">
              <a:rPr lang="en-US" smtClean="0"/>
              <a:pPr>
                <a:spcAft>
                  <a:spcPts val="600"/>
                </a:spcAft>
              </a:pPr>
              <a:t>7</a:t>
            </a:fld>
            <a:endParaRPr lang="en-US"/>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63773" y="0"/>
            <a:ext cx="1380227" cy="914400"/>
          </a:xfrm>
          <a:prstGeom prst="rect">
            <a:avLst/>
          </a:prstGeom>
          <a:effectLst>
            <a:softEdge rad="12700"/>
          </a:effectLst>
        </p:spPr>
      </p:pic>
      <p:graphicFrame>
        <p:nvGraphicFramePr>
          <p:cNvPr id="11" name="Content Placeholder 7">
            <a:extLst>
              <a:ext uri="{FF2B5EF4-FFF2-40B4-BE49-F238E27FC236}">
                <a16:creationId xmlns:a16="http://schemas.microsoft.com/office/drawing/2014/main" id="{74FDE796-1216-47D7-B894-1A7D9AC9E956}"/>
              </a:ext>
            </a:extLst>
          </p:cNvPr>
          <p:cNvGraphicFramePr>
            <a:graphicFrameLocks noGrp="1"/>
          </p:cNvGraphicFramePr>
          <p:nvPr>
            <p:ph idx="1"/>
            <p:extLst>
              <p:ext uri="{D42A27DB-BD31-4B8C-83A1-F6EECF244321}">
                <p14:modId xmlns:p14="http://schemas.microsoft.com/office/powerpoint/2010/main" val="2894740336"/>
              </p:ext>
            </p:extLst>
          </p:nvPr>
        </p:nvGraphicFramePr>
        <p:xfrm>
          <a:off x="734616" y="1825625"/>
          <a:ext cx="7674768"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18785491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6FAA901-46AF-8E48-A5D3-D72909AC292C}"/>
              </a:ext>
            </a:extLst>
          </p:cNvPr>
          <p:cNvSpPr>
            <a:spLocks noGrp="1"/>
          </p:cNvSpPr>
          <p:nvPr>
            <p:ph type="dt" sz="half" idx="10"/>
          </p:nvPr>
        </p:nvSpPr>
        <p:spPr>
          <a:xfrm>
            <a:off x="628650" y="6356350"/>
            <a:ext cx="2057400" cy="365125"/>
          </a:xfrm>
        </p:spPr>
        <p:txBody>
          <a:bodyPr vert="horz" lIns="91440" tIns="45720" rIns="91440" bIns="45720" rtlCol="0" anchor="ctr">
            <a:normAutofit/>
          </a:bodyPr>
          <a:lstStyle/>
          <a:p>
            <a:pPr defTabSz="457200">
              <a:spcAft>
                <a:spcPts val="600"/>
              </a:spcAft>
            </a:pPr>
            <a:fld id="{5D351976-C275-4969-BEAC-31CF0ED3B0AA}" type="datetime2">
              <a:rPr lang="en-US" sz="1200"/>
              <a:pPr defTabSz="457200">
                <a:spcAft>
                  <a:spcPts val="600"/>
                </a:spcAft>
              </a:pPr>
              <a:t>Monday, March 29, 2021</a:t>
            </a:fld>
            <a:endParaRPr lang="en-US" sz="1200"/>
          </a:p>
        </p:txBody>
      </p:sp>
      <p:sp>
        <p:nvSpPr>
          <p:cNvPr id="5" name="Footer Placeholder 4">
            <a:extLst>
              <a:ext uri="{FF2B5EF4-FFF2-40B4-BE49-F238E27FC236}">
                <a16:creationId xmlns:a16="http://schemas.microsoft.com/office/drawing/2014/main" id="{CACD8CDC-42F3-BD40-8032-724ACF3BBAD6}"/>
              </a:ext>
            </a:extLst>
          </p:cNvPr>
          <p:cNvSpPr>
            <a:spLocks noGrp="1"/>
          </p:cNvSpPr>
          <p:nvPr>
            <p:ph type="ftr" sz="quarter" idx="11"/>
          </p:nvPr>
        </p:nvSpPr>
        <p:spPr>
          <a:xfrm>
            <a:off x="3028950" y="6356350"/>
            <a:ext cx="3086100" cy="365125"/>
          </a:xfrm>
        </p:spPr>
        <p:txBody>
          <a:bodyPr vert="horz" lIns="91440" tIns="45720" rIns="91440" bIns="45720" rtlCol="0" anchor="ctr">
            <a:normAutofit/>
          </a:bodyPr>
          <a:lstStyle/>
          <a:p>
            <a:pPr defTabSz="457200">
              <a:lnSpc>
                <a:spcPct val="90000"/>
              </a:lnSpc>
              <a:spcAft>
                <a:spcPts val="600"/>
              </a:spcAft>
            </a:pPr>
            <a:r>
              <a:rPr lang="en-US" kern="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latin typeface="+mn-lt"/>
                <a:ea typeface="+mn-ea"/>
                <a:cs typeface="+mn-cs"/>
              </a:rPr>
              <a:t>State of Connecticut - Department of Housing - Small Cities CDBG</a:t>
            </a:r>
          </a:p>
        </p:txBody>
      </p:sp>
      <p:sp>
        <p:nvSpPr>
          <p:cNvPr id="6" name="Slide Number Placeholder 5">
            <a:extLst>
              <a:ext uri="{FF2B5EF4-FFF2-40B4-BE49-F238E27FC236}">
                <a16:creationId xmlns:a16="http://schemas.microsoft.com/office/drawing/2014/main" id="{7E0FF9C3-A4EA-414B-ADE3-07650F4E6C49}"/>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defTabSz="457200">
              <a:spcAft>
                <a:spcPts val="600"/>
              </a:spcAft>
            </a:pPr>
            <a:fld id="{3489B89A-7CA7-48A1-A15F-076DC2382239}" type="slidenum">
              <a:rPr lang="en-US" sz="1200"/>
              <a:pPr defTabSz="457200">
                <a:spcAft>
                  <a:spcPts val="600"/>
                </a:spcAft>
              </a:pPr>
              <a:t>8</a:t>
            </a:fld>
            <a:endParaRPr lang="en-US" sz="1200"/>
          </a:p>
        </p:txBody>
      </p:sp>
      <p:pic>
        <p:nvPicPr>
          <p:cNvPr id="8" name="Content Placeholder 7" descr="Table&#10;&#10;Description automatically generated">
            <a:extLst>
              <a:ext uri="{FF2B5EF4-FFF2-40B4-BE49-F238E27FC236}">
                <a16:creationId xmlns:a16="http://schemas.microsoft.com/office/drawing/2014/main" id="{EB62F6B9-EE41-47E6-844C-8B1E03D066B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079312" y="228600"/>
            <a:ext cx="4367283" cy="6019800"/>
          </a:xfrm>
        </p:spPr>
      </p:pic>
      <p:pic>
        <p:nvPicPr>
          <p:cNvPr id="9" name="Picture 8">
            <a:extLst>
              <a:ext uri="{FF2B5EF4-FFF2-40B4-BE49-F238E27FC236}">
                <a16:creationId xmlns:a16="http://schemas.microsoft.com/office/drawing/2014/main" id="{195C6D31-8338-4151-BF5C-B9FBC89BA11F}"/>
              </a:ext>
            </a:extLst>
          </p:cNvPr>
          <p:cNvPicPr>
            <a:picLocks noChangeAspect="1"/>
          </p:cNvPicPr>
          <p:nvPr/>
        </p:nvPicPr>
        <p:blipFill>
          <a:blip r:embed="rId4"/>
          <a:stretch>
            <a:fillRect/>
          </a:stretch>
        </p:blipFill>
        <p:spPr>
          <a:xfrm>
            <a:off x="7766185" y="0"/>
            <a:ext cx="1377815" cy="914479"/>
          </a:xfrm>
          <a:prstGeom prst="rect">
            <a:avLst/>
          </a:prstGeom>
        </p:spPr>
      </p:pic>
    </p:spTree>
    <p:extLst>
      <p:ext uri="{BB962C8B-B14F-4D97-AF65-F5344CB8AC3E}">
        <p14:creationId xmlns:p14="http://schemas.microsoft.com/office/powerpoint/2010/main" val="39685224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6FAA901-46AF-8E48-A5D3-D72909AC292C}"/>
              </a:ext>
            </a:extLst>
          </p:cNvPr>
          <p:cNvSpPr>
            <a:spLocks noGrp="1"/>
          </p:cNvSpPr>
          <p:nvPr>
            <p:ph type="dt" sz="half" idx="10"/>
          </p:nvPr>
        </p:nvSpPr>
        <p:spPr>
          <a:xfrm>
            <a:off x="628650" y="6356350"/>
            <a:ext cx="2057400" cy="365125"/>
          </a:xfrm>
        </p:spPr>
        <p:txBody>
          <a:bodyPr vert="horz" lIns="91440" tIns="45720" rIns="91440" bIns="45720" rtlCol="0" anchor="ctr">
            <a:normAutofit/>
          </a:bodyPr>
          <a:lstStyle/>
          <a:p>
            <a:pPr defTabSz="457200">
              <a:spcAft>
                <a:spcPts val="600"/>
              </a:spcAft>
            </a:pPr>
            <a:fld id="{5D351976-C275-4969-BEAC-31CF0ED3B0AA}" type="datetime2">
              <a:rPr lang="en-US" sz="1200"/>
              <a:pPr defTabSz="457200">
                <a:spcAft>
                  <a:spcPts val="600"/>
                </a:spcAft>
              </a:pPr>
              <a:t>Monday, March 29, 2021</a:t>
            </a:fld>
            <a:endParaRPr lang="en-US" sz="1200"/>
          </a:p>
        </p:txBody>
      </p:sp>
      <p:sp>
        <p:nvSpPr>
          <p:cNvPr id="5" name="Footer Placeholder 4">
            <a:extLst>
              <a:ext uri="{FF2B5EF4-FFF2-40B4-BE49-F238E27FC236}">
                <a16:creationId xmlns:a16="http://schemas.microsoft.com/office/drawing/2014/main" id="{CACD8CDC-42F3-BD40-8032-724ACF3BBAD6}"/>
              </a:ext>
            </a:extLst>
          </p:cNvPr>
          <p:cNvSpPr>
            <a:spLocks noGrp="1"/>
          </p:cNvSpPr>
          <p:nvPr>
            <p:ph type="ftr" sz="quarter" idx="11"/>
          </p:nvPr>
        </p:nvSpPr>
        <p:spPr>
          <a:xfrm>
            <a:off x="3028950" y="6356350"/>
            <a:ext cx="3086100" cy="365125"/>
          </a:xfrm>
        </p:spPr>
        <p:txBody>
          <a:bodyPr vert="horz" lIns="91440" tIns="45720" rIns="91440" bIns="45720" rtlCol="0" anchor="ctr">
            <a:normAutofit/>
          </a:bodyPr>
          <a:lstStyle/>
          <a:p>
            <a:pPr defTabSz="457200">
              <a:lnSpc>
                <a:spcPct val="90000"/>
              </a:lnSpc>
              <a:spcAft>
                <a:spcPts val="600"/>
              </a:spcAft>
            </a:pPr>
            <a:r>
              <a:rPr lang="en-US" kern="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latin typeface="+mn-lt"/>
                <a:ea typeface="+mn-ea"/>
                <a:cs typeface="+mn-cs"/>
              </a:rPr>
              <a:t>State of Connecticut - Department of Housing - Small Cities CDBG</a:t>
            </a:r>
          </a:p>
        </p:txBody>
      </p:sp>
      <p:sp>
        <p:nvSpPr>
          <p:cNvPr id="6" name="Slide Number Placeholder 5">
            <a:extLst>
              <a:ext uri="{FF2B5EF4-FFF2-40B4-BE49-F238E27FC236}">
                <a16:creationId xmlns:a16="http://schemas.microsoft.com/office/drawing/2014/main" id="{7E0FF9C3-A4EA-414B-ADE3-07650F4E6C49}"/>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defTabSz="457200">
              <a:spcAft>
                <a:spcPts val="600"/>
              </a:spcAft>
            </a:pPr>
            <a:fld id="{3489B89A-7CA7-48A1-A15F-076DC2382239}" type="slidenum">
              <a:rPr lang="en-US" sz="1200"/>
              <a:pPr defTabSz="457200">
                <a:spcAft>
                  <a:spcPts val="600"/>
                </a:spcAft>
              </a:pPr>
              <a:t>9</a:t>
            </a:fld>
            <a:endParaRPr lang="en-US" sz="1200"/>
          </a:p>
        </p:txBody>
      </p:sp>
      <p:pic>
        <p:nvPicPr>
          <p:cNvPr id="8" name="Content Placeholder 7" descr="Table&#10;&#10;Description automatically generated">
            <a:extLst>
              <a:ext uri="{FF2B5EF4-FFF2-40B4-BE49-F238E27FC236}">
                <a16:creationId xmlns:a16="http://schemas.microsoft.com/office/drawing/2014/main" id="{D2122BB1-5754-4F21-B56E-A77591BE752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828800" y="228600"/>
            <a:ext cx="4920449" cy="6019799"/>
          </a:xfrm>
        </p:spPr>
      </p:pic>
      <p:pic>
        <p:nvPicPr>
          <p:cNvPr id="9" name="Picture 8">
            <a:extLst>
              <a:ext uri="{FF2B5EF4-FFF2-40B4-BE49-F238E27FC236}">
                <a16:creationId xmlns:a16="http://schemas.microsoft.com/office/drawing/2014/main" id="{8798F598-9487-48B1-904B-921AC438E3A1}"/>
              </a:ext>
            </a:extLst>
          </p:cNvPr>
          <p:cNvPicPr>
            <a:picLocks noChangeAspect="1"/>
          </p:cNvPicPr>
          <p:nvPr/>
        </p:nvPicPr>
        <p:blipFill>
          <a:blip r:embed="rId4"/>
          <a:stretch>
            <a:fillRect/>
          </a:stretch>
        </p:blipFill>
        <p:spPr>
          <a:xfrm>
            <a:off x="7766185" y="0"/>
            <a:ext cx="1377815" cy="914479"/>
          </a:xfrm>
          <a:prstGeom prst="rect">
            <a:avLst/>
          </a:prstGeom>
        </p:spPr>
      </p:pic>
    </p:spTree>
    <p:extLst>
      <p:ext uri="{BB962C8B-B14F-4D97-AF65-F5344CB8AC3E}">
        <p14:creationId xmlns:p14="http://schemas.microsoft.com/office/powerpoint/2010/main" val="2670792535"/>
      </p:ext>
    </p:extLst>
  </p:cSld>
  <p:clrMapOvr>
    <a:masterClrMapping/>
  </p:clrMapOvr>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3557</TotalTime>
  <Words>2827</Words>
  <Application>Microsoft Office PowerPoint</Application>
  <PresentationFormat>On-screen Show (4:3)</PresentationFormat>
  <Paragraphs>381</Paragraphs>
  <Slides>37</Slides>
  <Notes>30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Arial</vt:lpstr>
      <vt:lpstr>Calibri</vt:lpstr>
      <vt:lpstr>Corbel</vt:lpstr>
      <vt:lpstr>Times New Roman</vt:lpstr>
      <vt:lpstr>Depth</vt:lpstr>
      <vt:lpstr>PowerPoint Presentation</vt:lpstr>
      <vt:lpstr>Small Cities CDBG 2021  Virtual Application Workshop</vt:lpstr>
      <vt:lpstr>PowerPoint Presentation</vt:lpstr>
      <vt:lpstr>Application </vt:lpstr>
      <vt:lpstr>PowerPoint Presentation</vt:lpstr>
      <vt:lpstr>PowerPoint Presentation</vt:lpstr>
      <vt:lpstr>Citizen Participation   </vt:lpstr>
      <vt:lpstr>PowerPoint Presentation</vt:lpstr>
      <vt:lpstr>PowerPoint Presentation</vt:lpstr>
      <vt:lpstr> …Next National Objective   </vt:lpstr>
      <vt:lpstr>PowerPoint Presentation</vt:lpstr>
      <vt:lpstr>Complete Beneficiary info  </vt:lpstr>
      <vt:lpstr>PowerPoint Presentation</vt:lpstr>
      <vt:lpstr>Sections 1.1</vt:lpstr>
      <vt:lpstr>Section 2.1 Project Need </vt:lpstr>
      <vt:lpstr>Campus Roofing, windows,  entry doors </vt:lpstr>
      <vt:lpstr>Do you have bathrooms that look like this  and your residents are unable to age in place</vt:lpstr>
      <vt:lpstr>Campuses with ineffective  health &amp; safety fixtures that look like this</vt:lpstr>
      <vt:lpstr>PowerPoint Presentation</vt:lpstr>
      <vt:lpstr>PowerPoint Presentation</vt:lpstr>
      <vt:lpstr>PowerPoint Presentation</vt:lpstr>
      <vt:lpstr>PowerPoint Presentation</vt:lpstr>
      <vt:lpstr>Residents complaining about </vt:lpstr>
      <vt:lpstr>3.1 Applicant  Capacity</vt:lpstr>
      <vt:lpstr>No thumb drive</vt:lpstr>
      <vt:lpstr>File Naming Convention </vt:lpstr>
      <vt:lpstr>File Naming Convention </vt:lpstr>
      <vt:lpstr>Section 4  Project Feasibility &amp; Merit </vt:lpstr>
      <vt:lpstr>Section 4 Project Feasibility &amp; Merit </vt:lpstr>
      <vt:lpstr> Community Impact </vt:lpstr>
      <vt:lpstr> Fair Housing and Equal Opportunity  Section 6 </vt:lpstr>
      <vt:lpstr>Other….</vt:lpstr>
      <vt:lpstr>End of Week/April 1,2021 https://portal.ct.gov/DOH/DOH/Programs/Small-Cities-Program</vt:lpstr>
      <vt:lpstr>PowerPoint Presentation</vt:lpstr>
      <vt:lpstr> Before you upload the 2021 application online  </vt:lpstr>
      <vt:lpstr> But on a serious note…..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Carew, Dominic</dc:creator>
  <cp:lastModifiedBy>Carew, Dominic A</cp:lastModifiedBy>
  <cp:revision>115</cp:revision>
  <cp:lastPrinted>2020-01-27T20:28:17Z</cp:lastPrinted>
  <dcterms:created xsi:type="dcterms:W3CDTF">2020-01-27T06:51:11Z</dcterms:created>
  <dcterms:modified xsi:type="dcterms:W3CDTF">2021-03-30T04:00:35Z</dcterms:modified>
</cp:coreProperties>
</file>