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87" r:id="rId2"/>
    <p:sldId id="296" r:id="rId3"/>
    <p:sldId id="292" r:id="rId4"/>
    <p:sldId id="291" r:id="rId5"/>
    <p:sldId id="298" r:id="rId6"/>
    <p:sldId id="299" r:id="rId7"/>
    <p:sldId id="300" r:id="rId8"/>
    <p:sldId id="301" r:id="rId9"/>
    <p:sldId id="303" r:id="rId10"/>
    <p:sldId id="302" r:id="rId11"/>
    <p:sldId id="304" r:id="rId12"/>
    <p:sldId id="305" r:id="rId13"/>
    <p:sldId id="307" r:id="rId14"/>
    <p:sldId id="309" r:id="rId15"/>
    <p:sldId id="308" r:id="rId16"/>
    <p:sldId id="293" r:id="rId17"/>
    <p:sldId id="297" r:id="rId18"/>
    <p:sldId id="274" r:id="rId19"/>
    <p:sldId id="294" r:id="rId20"/>
    <p:sldId id="290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04" autoAdjust="0"/>
    <p:restoredTop sz="90221" autoAdjust="0"/>
  </p:normalViewPr>
  <p:slideViewPr>
    <p:cSldViewPr>
      <p:cViewPr varScale="1">
        <p:scale>
          <a:sx n="103" d="100"/>
          <a:sy n="103" d="100"/>
        </p:scale>
        <p:origin x="5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A2879-F3AE-4487-9574-F326B0919C8A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E410C-DDBF-4A4C-8739-F03DE4E8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52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63971056-33CD-4C09-AF07-C0E55475F1D4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2757" tIns="46378" rIns="92757" bIns="463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1A80BD90-55DF-4866-BB74-6F68943FC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6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C462B-CD43-481B-A524-296213843E03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3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B0F42-ACF6-4D2B-8F7A-386FF7727FEA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9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44D5-0F51-4EAB-9F87-3A3D0FF94DDF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8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5386-A964-4651-A18D-61EC8BA158FF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5716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E21F0-657E-4519-977D-FADBFCEF6FB7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07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B3B6-66E9-4E99-8234-E7A893203A92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37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857C-5A38-4863-A1E1-8971CCB1AF63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94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D6B0B-3289-4AB8-8E8C-BD604ABDEFD3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234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85D6E-628C-48CA-87DD-415B0272CD4D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6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C955-16DA-4057-8E83-A784F90DCE86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0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1803-2C56-4648-8DD2-C59EE73C7D8A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02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7B567-2EAB-450D-A74C-7FE5C5562355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9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B863-1439-4131-A619-E9820D8CA4F2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4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50B8F-6EEF-4752-B88B-03CC6D2D6211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59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11CD8-2C72-4DE9-BBE3-CDB661212CCD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3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23046-EDCF-4241-821E-ABBD9ACDEF92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5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BE5BD-2CF2-46B6-A171-C2E4BFEC1A5B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92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73D237C-E135-42C8-AFD4-9A35D9EA98A0}" type="datetime2">
              <a:rPr lang="en-US" smtClean="0"/>
              <a:t>Monday, March 22,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554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aw.cornell.edu/definitions/index.php?width=840&amp;height=800&amp;iframe=true&amp;def_id=1470abdf1851c0d1c2fee168d2c01223&amp;term_occur=999&amp;term_src=Title:24:Subtitle:A:Part:8:Subpart:C:8.23" TargetMode="External"/><Relationship Id="rId3" Type="http://schemas.openxmlformats.org/officeDocument/2006/relationships/hyperlink" Target="https://www.access-board.gov/guidelines-and-standards/buildings-and-sites/about-the-aba-standards/background/ufas" TargetMode="External"/><Relationship Id="rId7" Type="http://schemas.openxmlformats.org/officeDocument/2006/relationships/hyperlink" Target="https://www.law.cornell.edu/definitions/index.php?width=840&amp;height=800&amp;iframe=true&amp;def_id=957f873adc70ccd208b0204104c075bd&amp;term_occur=999&amp;term_src=Title:24:Subtitle:A:Part:8:Subpart:C:8.23" TargetMode="External"/><Relationship Id="rId2" Type="http://schemas.openxmlformats.org/officeDocument/2006/relationships/hyperlink" Target="http://www.hud.gov/program_offices/fair_housing_equal_opp/disabilities/accessibilit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aw.cornell.edu/cfr/text/24/8.22" TargetMode="External"/><Relationship Id="rId5" Type="http://schemas.openxmlformats.org/officeDocument/2006/relationships/hyperlink" Target="https://www.law.cornell.edu/definitions/index.php?width=840&amp;height=800&amp;iframe=true&amp;def_id=86397a0b5629948153a388c3a46da7da&amp;term_occur=999&amp;term_src=Title:24:Subtitle:A:Part:8:Subpart:C:8.23" TargetMode="External"/><Relationship Id="rId4" Type="http://schemas.openxmlformats.org/officeDocument/2006/relationships/hyperlink" Target="https://www.law.cornell.edu/definitions/index.php?width=840&amp;height=800&amp;iframe=true&amp;def_id=4639d46ea3f88923f96e89d26bab5d0f&amp;term_occur=999&amp;term_src=Title:24:Subtitle:A:Part:8:Subpart:C:8.2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267200" y="1447800"/>
            <a:ext cx="4724400" cy="4267200"/>
          </a:xfrm>
        </p:spPr>
        <p:txBody>
          <a:bodyPr>
            <a:normAutofit/>
          </a:bodyPr>
          <a:lstStyle/>
          <a:p>
            <a:pPr algn="ctr"/>
            <a:r>
              <a:rPr lang="en-US" sz="3600" b="1" spc="0" dirty="0">
                <a:effectLst/>
                <a:latin typeface="Calibri" panose="020F0502020204030204" pitchFamily="34" charset="0"/>
              </a:rPr>
              <a:t>CDBG 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Technical Compliance 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Environmental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Construction Documents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Accessibility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Procurement</a:t>
            </a:r>
            <a:br>
              <a:rPr lang="en-US" sz="3600" b="1" spc="0" dirty="0">
                <a:effectLst/>
                <a:latin typeface="Calibri" panose="020F0502020204030204" pitchFamily="34" charset="0"/>
              </a:rPr>
            </a:br>
            <a:r>
              <a:rPr lang="en-US" sz="3600" b="1" spc="0" dirty="0">
                <a:effectLst/>
                <a:latin typeface="Calibri" panose="020F0502020204030204" pitchFamily="34" charset="0"/>
              </a:rPr>
              <a:t>Energy &amp; Green Building</a:t>
            </a:r>
            <a:endParaRPr lang="en-US" sz="3600" b="1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0" y="990600"/>
            <a:ext cx="5520906" cy="365760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  <a:softEdge rad="63500"/>
          </a:effectLst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48921356"/>
      </p:ext>
    </p:extLst>
  </p:cSld>
  <p:clrMapOvr>
    <a:masterClrMapping/>
  </p:clrMapOvr>
  <p:transition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10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B12FDA-3650-402B-91C2-2D0010770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80869"/>
            <a:ext cx="7558930" cy="516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331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11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4DA71E-DF89-4EBC-83D3-A43A11280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07" y="1066564"/>
            <a:ext cx="7720693" cy="527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13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12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65E282-F932-4A4C-9FCA-631E5E886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07" y="1090489"/>
            <a:ext cx="7746893" cy="526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455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13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C821F4-F09E-4DFA-A495-5505E41F9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22" y="1082605"/>
            <a:ext cx="7653158" cy="522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48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14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825E62-798D-410E-98F9-C0769D8E0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359" y="1610229"/>
            <a:ext cx="7039377" cy="47990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EAAD25-F66E-4B21-B33A-10CAE0F59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35" y="1205665"/>
            <a:ext cx="7381134" cy="50155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F72E50-D913-4065-98E5-5739BE94A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25" y="1006703"/>
            <a:ext cx="7191777" cy="490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24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Project Manual &amp; Specifications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15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404859-6450-4064-AA58-0B4345381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18" y="1046702"/>
            <a:ext cx="3364543" cy="47286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1515CB-B093-498D-9CED-603D7F22E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876" y="1149648"/>
            <a:ext cx="3421220" cy="47286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2D9B21-B08B-43F8-8B77-DF9B0DA8F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2651" y="1300953"/>
            <a:ext cx="3424988" cy="47286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ED38EA-99A5-47A0-98C2-790EE8A92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400919"/>
            <a:ext cx="3292244" cy="47178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7FC263-2257-45DD-B144-49460A7246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7744" y="1561710"/>
            <a:ext cx="3341790" cy="469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736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9121" y="331820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16</a:t>
            </a:fld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762000" y="5627913"/>
            <a:ext cx="7886700" cy="724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856FE4-13F3-4681-A93D-7530FE451B10}"/>
              </a:ext>
            </a:extLst>
          </p:cNvPr>
          <p:cNvSpPr txBox="1"/>
          <p:nvPr/>
        </p:nvSpPr>
        <p:spPr>
          <a:xfrm>
            <a:off x="914400" y="5627913"/>
            <a:ext cx="9067798" cy="71358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>
            <a:defPPr>
              <a:defRPr lang="en-US"/>
            </a:defPPr>
            <a:lvl1pPr lvl="0" defTabSz="800100">
              <a:lnSpc>
                <a:spcPct val="90000"/>
              </a:lnSpc>
              <a:spcBef>
                <a:spcPct val="0"/>
              </a:spcBef>
              <a:defRPr b="1" i="1">
                <a:latin typeface="Calibri" panose="020F0502020204030204" pitchFamily="34" charset="0"/>
              </a:defRPr>
            </a:lvl1pPr>
          </a:lstStyle>
          <a:p>
            <a:r>
              <a:rPr lang="en-US" sz="1600" dirty="0">
                <a:hlinkClick r:id="rId2"/>
              </a:rPr>
              <a:t>www.hud.gov/program_offices/fair_housing_equal_opp/disabilities/accessibility</a:t>
            </a:r>
            <a:endParaRPr lang="en-US" sz="1600" dirty="0"/>
          </a:p>
          <a:p>
            <a:r>
              <a:rPr lang="en-US" sz="1600" dirty="0"/>
              <a:t>24 CFR Part 8.23 Alterations of existing housing</a:t>
            </a:r>
          </a:p>
          <a:p>
            <a:r>
              <a:rPr lang="en-US" sz="1600" dirty="0"/>
              <a:t>also review CT State Building Code, IBC, IEBC Model Codes, and ANSI ICC117-2009.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CBC7DFD-F337-4C67-A434-6488452DDF03}"/>
              </a:ext>
            </a:extLst>
          </p:cNvPr>
          <p:cNvSpPr txBox="1">
            <a:spLocks/>
          </p:cNvSpPr>
          <p:nvPr/>
        </p:nvSpPr>
        <p:spPr>
          <a:xfrm>
            <a:off x="387626" y="1027907"/>
            <a:ext cx="8368748" cy="4323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Requirements for Federally Assisted Housing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/>
              <a:t>Section 504 Rehabilitation Act 1973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New construction -  </a:t>
            </a:r>
            <a:r>
              <a:rPr lang="en-US" sz="1800" i="1" dirty="0">
                <a:solidFill>
                  <a:schemeClr val="tx1"/>
                </a:solidFill>
              </a:rPr>
              <a:t>housing developments with 5 or more units must design and construct 5 percent of the dwelling units in accordance with the </a:t>
            </a:r>
            <a:r>
              <a:rPr lang="en-US" sz="1800" i="1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Uniform Federal Accessibility Standards (UFAS)</a:t>
            </a:r>
            <a:r>
              <a:rPr lang="en-US" sz="1800" i="1" dirty="0">
                <a:solidFill>
                  <a:schemeClr val="tx1"/>
                </a:solidFill>
              </a:rPr>
              <a:t> or a stricter standard.   An additional 2 percent of the dwelling units, or at least one unit, whichever is greater, must be accessible for persons with hearing or visual disabilities (HVI). 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</a:rPr>
              <a:t>Substantial Renovation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– </a:t>
            </a:r>
            <a:r>
              <a:rPr lang="en-US" sz="1800" i="1" dirty="0">
                <a:solidFill>
                  <a:schemeClr val="tx1"/>
                </a:solidFill>
              </a:rPr>
              <a:t>If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are undertaken to a project .. that has 15 or more units and the cost of the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is 75 percent or more of the </a:t>
            </a:r>
            <a:r>
              <a:rPr lang="en-US" sz="1800" i="1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replacement cost of the completed facility</a:t>
            </a:r>
            <a:r>
              <a:rPr lang="en-US" sz="1800" i="1" dirty="0">
                <a:solidFill>
                  <a:schemeClr val="tx1"/>
                </a:solidFill>
              </a:rPr>
              <a:t>, then the provisions of </a:t>
            </a:r>
            <a:r>
              <a:rPr lang="en-US" sz="1800" i="1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§ 8.22</a:t>
            </a:r>
            <a:r>
              <a:rPr lang="en-US" sz="1800" i="1" dirty="0">
                <a:solidFill>
                  <a:schemeClr val="tx1"/>
                </a:solidFill>
              </a:rPr>
              <a:t> (new construction) shall apply.</a:t>
            </a:r>
            <a:endParaRPr lang="en-US" sz="18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</a:rPr>
              <a:t>Other Renovation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- 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to dwelling units in a </a:t>
            </a:r>
            <a:r>
              <a:rPr lang="en-US" sz="1800" i="1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multifamily housing project</a:t>
            </a:r>
            <a:r>
              <a:rPr lang="en-US" sz="1800" i="1" dirty="0">
                <a:solidFill>
                  <a:schemeClr val="tx1"/>
                </a:solidFill>
              </a:rPr>
              <a:t> shall, to the maximum extent feasible, be made to be readily </a:t>
            </a:r>
            <a:r>
              <a:rPr lang="en-US" sz="1800" i="1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accessible</a:t>
            </a:r>
            <a:r>
              <a:rPr lang="en-US" sz="1800" i="1" dirty="0">
                <a:solidFill>
                  <a:schemeClr val="tx1"/>
                </a:solidFill>
              </a:rPr>
              <a:t> to and usable by individuals with handicaps. If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alterations</a:t>
            </a:r>
            <a:r>
              <a:rPr lang="en-US" sz="1800" i="1" dirty="0">
                <a:solidFill>
                  <a:schemeClr val="tx1"/>
                </a:solidFill>
              </a:rPr>
              <a:t> of single elements or spaces of a dwelling unit, when considered together, amount to an </a:t>
            </a:r>
            <a:r>
              <a:rPr lang="en-US" sz="1800" i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alteration</a:t>
            </a:r>
            <a:r>
              <a:rPr lang="en-US" sz="1800" i="1" dirty="0">
                <a:solidFill>
                  <a:schemeClr val="tx1"/>
                </a:solidFill>
              </a:rPr>
              <a:t> of a dwelling unit, the entire dwelling unit shall be made </a:t>
            </a:r>
            <a:r>
              <a:rPr lang="en-US" sz="1800" i="1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accessible</a:t>
            </a:r>
            <a:r>
              <a:rPr lang="en-US" sz="1800" i="1" dirty="0">
                <a:solidFill>
                  <a:schemeClr val="tx1"/>
                </a:solidFill>
              </a:rPr>
              <a:t>…</a:t>
            </a:r>
            <a:endParaRPr lang="en-US" sz="18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58815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Accessibility/Adaptability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09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72456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UFAS/TYPE A Adaptable Units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17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684414" y="5979091"/>
            <a:ext cx="78867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FBFDFB-8E0E-4E4E-9F0D-6E9B7604B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14" y="1125366"/>
            <a:ext cx="3870286" cy="45127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7BBB81-584A-4AE4-8AC6-E23A1D3D7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849" y="1125365"/>
            <a:ext cx="1656015" cy="1729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89978A-1B84-444A-B9C2-F04744B42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806" y="1125365"/>
            <a:ext cx="1788184" cy="45181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4F9E98D-4822-44C2-8BA3-40544D5EE8D6}"/>
              </a:ext>
            </a:extLst>
          </p:cNvPr>
          <p:cNvSpPr txBox="1"/>
          <p:nvPr/>
        </p:nvSpPr>
        <p:spPr>
          <a:xfrm>
            <a:off x="727907" y="5951373"/>
            <a:ext cx="7820050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i="1" kern="1200" dirty="0">
                <a:latin typeface="Calibri" panose="020F0502020204030204" pitchFamily="34" charset="0"/>
              </a:rPr>
              <a:t>UFAS (Section 504) Dwelling Units are similar to ANSI Chapter 10 - Type A – Adaptable Units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B17752-976F-403B-B35C-96E0B7495D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119" b="22377"/>
          <a:stretch/>
        </p:blipFill>
        <p:spPr>
          <a:xfrm>
            <a:off x="6750849" y="2883344"/>
            <a:ext cx="1656015" cy="15195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91E0EF-B802-460A-8E1A-69CE7EA64E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875" y="4445157"/>
            <a:ext cx="1672989" cy="11983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4C5E457-4059-4970-B940-98F98B18E5BA}"/>
              </a:ext>
            </a:extLst>
          </p:cNvPr>
          <p:cNvSpPr txBox="1"/>
          <p:nvPr/>
        </p:nvSpPr>
        <p:spPr>
          <a:xfrm>
            <a:off x="1576681" y="5568725"/>
            <a:ext cx="1752600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kern="1200" dirty="0">
                <a:latin typeface="Calibri" panose="020F0502020204030204" pitchFamily="34" charset="0"/>
              </a:rPr>
              <a:t>DOOR CLEARANCES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7C5054-B094-4445-90E1-E917EB2D39ED}"/>
              </a:ext>
            </a:extLst>
          </p:cNvPr>
          <p:cNvSpPr txBox="1"/>
          <p:nvPr/>
        </p:nvSpPr>
        <p:spPr>
          <a:xfrm>
            <a:off x="5105399" y="5568725"/>
            <a:ext cx="1409341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kern="1200" dirty="0">
                <a:latin typeface="Calibri" panose="020F0502020204030204" pitchFamily="34" charset="0"/>
              </a:rPr>
              <a:t>KITCHENS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EEBD59-044C-4811-B5CA-AD3121D29AEE}"/>
              </a:ext>
            </a:extLst>
          </p:cNvPr>
          <p:cNvSpPr txBox="1"/>
          <p:nvPr/>
        </p:nvSpPr>
        <p:spPr>
          <a:xfrm>
            <a:off x="7050245" y="5568725"/>
            <a:ext cx="1409341" cy="462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</a:pPr>
            <a:r>
              <a:rPr lang="en-US" sz="1600" b="1" dirty="0">
                <a:latin typeface="Calibri" panose="020F0502020204030204" pitchFamily="34" charset="0"/>
              </a:rPr>
              <a:t>BATHROOMS</a:t>
            </a:r>
            <a:endParaRPr lang="en-US" sz="1600" b="1" kern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923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Procurement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18</a:t>
            </a:fld>
            <a:endParaRPr lang="en-US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210202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7F049B4D-8675-4D30-B295-2B77A9CFC25A}"/>
              </a:ext>
            </a:extLst>
          </p:cNvPr>
          <p:cNvSpPr txBox="1">
            <a:spLocks/>
          </p:cNvSpPr>
          <p:nvPr/>
        </p:nvSpPr>
        <p:spPr>
          <a:xfrm>
            <a:off x="-76200" y="1027907"/>
            <a:ext cx="9220200" cy="44801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u="sng" dirty="0">
                <a:solidFill>
                  <a:schemeClr val="tx1"/>
                </a:solidFill>
                <a:latin typeface="Calibri" panose="020F0502020204030204" pitchFamily="34" charset="0"/>
              </a:rPr>
              <a:t>Consultants, Architectural, Engineering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Open – Publicly Advertised in Major Daily Newspaper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Competitive – Request for Qualifications or Request for Proposal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Complete – At least 2 bids, RFP is Fixed Fee or Hourly Not to Exceed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Outreach &amp; Set-Asides - Section 3, MBE/WBE/SBE per CDBG Guidelines</a:t>
            </a:r>
          </a:p>
          <a:p>
            <a:pPr marL="0" indent="0" algn="ctr">
              <a:buNone/>
            </a:pPr>
            <a:r>
              <a:rPr lang="en-US" sz="3200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Open – Invitation to Bid Publicly Advertised in Major Daily Newspaper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Competitive - Sealed Bid, At least 2 bids, 5% Bid Bond, Fixed Fee Contract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Provide Performance Specifications and at Least 3 Manufacturers</a:t>
            </a:r>
          </a:p>
          <a:p>
            <a:pPr marL="0" indent="0" algn="ctr">
              <a:buNone/>
            </a:pP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</a:rPr>
              <a:t>Outreach &amp; Set-Asides - Section 3, MBE/WBE/SBE per CDBG Guidelines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237390-7E82-435D-BCB4-9FE9C374568F}"/>
              </a:ext>
            </a:extLst>
          </p:cNvPr>
          <p:cNvGrpSpPr/>
          <p:nvPr/>
        </p:nvGrpSpPr>
        <p:grpSpPr>
          <a:xfrm>
            <a:off x="638589" y="5749649"/>
            <a:ext cx="8917919" cy="606702"/>
            <a:chOff x="673390" y="5096788"/>
            <a:chExt cx="2054419" cy="69803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28AA354-0F7A-443B-8032-1F68FE9852C9}"/>
                </a:ext>
              </a:extLst>
            </p:cNvPr>
            <p:cNvSpPr/>
            <p:nvPr/>
          </p:nvSpPr>
          <p:spPr>
            <a:xfrm>
              <a:off x="673390" y="5096788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72AF7C-D265-460F-9E82-09C26E294467}"/>
                </a:ext>
              </a:extLst>
            </p:cNvPr>
            <p:cNvSpPr txBox="1"/>
            <p:nvPr/>
          </p:nvSpPr>
          <p:spPr>
            <a:xfrm>
              <a:off x="673390" y="5196328"/>
              <a:ext cx="2054419" cy="531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kern="1200" dirty="0">
                  <a:latin typeface="Calibri" panose="020F0502020204030204" pitchFamily="34" charset="0"/>
                </a:rPr>
                <a:t>2 CFR Part 200 Methods of Procurement, CDBG Grants Management Manual  Chapter 4</a:t>
              </a: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dirty="0">
                  <a:latin typeface="Calibri" panose="020F0502020204030204" pitchFamily="34" charset="0"/>
                </a:rPr>
                <a:t>DOH CDBG website includes sample Invitation to Bids, RFP, RFQ, Evaluations, Bid Tabulation</a:t>
              </a:r>
              <a:endParaRPr lang="en-US" sz="1600" b="1" i="1" kern="1200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2217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96998" cy="593880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547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Energy &amp; Green Building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19</a:t>
            </a:fld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21E11740-08F8-4CA3-90A8-F3DF5AB7E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23" y="1010215"/>
            <a:ext cx="8252460" cy="53265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240434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4.4 Site &amp; Building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Location Maps, Zoning, Flood Plain Maps 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Environmental Site Assessments Phase I/II, Hazardous Materials Survey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State Historic Preservation Office Determination Letter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Capital Needs Assessment Report, Interior &amp; Exterior Photos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Planning &amp; Zoning &amp; Related Approvals</a:t>
            </a:r>
          </a:p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4.5 Construction 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Drawings, Specifications (CSI format)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Project Development Budget &amp; Cost Estimate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Procurement Plans &amp; Contracts</a:t>
            </a:r>
          </a:p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4.6 Energy Efficiency &amp; Green Building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714500" y="30487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342900" y="5920581"/>
            <a:ext cx="8458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i="1" dirty="0"/>
              <a:t>https://portal.ct.gov/DOH/DOH/Additional-program-pages/CDBG-SC-Grants-Management-Manual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1F49C44-3960-4287-A19D-E78E0AE41EF7}"/>
              </a:ext>
            </a:extLst>
          </p:cNvPr>
          <p:cNvSpPr txBox="1">
            <a:spLocks/>
          </p:cNvSpPr>
          <p:nvPr/>
        </p:nvSpPr>
        <p:spPr>
          <a:xfrm>
            <a:off x="304800" y="365126"/>
            <a:ext cx="8458200" cy="7599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u="sng">
                <a:solidFill>
                  <a:schemeClr val="tx1"/>
                </a:solidFill>
                <a:latin typeface="Calibri" panose="020F0502020204030204" pitchFamily="34" charset="0"/>
              </a:rPr>
              <a:t>CDBG Technical Compliance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036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20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066800"/>
            <a:ext cx="5520906" cy="3657600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  <a:softEdge rad="63500"/>
          </a:effectLst>
          <a:scene3d>
            <a:camera prst="isometricLeftDown"/>
            <a:lightRig rig="threePt" dir="t"/>
          </a:scene3d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F59BBD5-352A-4D9A-AC87-48874489CAAD}"/>
              </a:ext>
            </a:extLst>
          </p:cNvPr>
          <p:cNvSpPr txBox="1">
            <a:spLocks/>
          </p:cNvSpPr>
          <p:nvPr/>
        </p:nvSpPr>
        <p:spPr>
          <a:xfrm>
            <a:off x="95250" y="3657600"/>
            <a:ext cx="5181600" cy="3450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Department of Housing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Architectural Technical Support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JC Frazier, Architectural Design Reviewer 2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Michele Helou, Architectural Design Reviewer 1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</a:rPr>
              <a:t>John Mesner, Construction Specialist</a:t>
            </a:r>
          </a:p>
        </p:txBody>
      </p:sp>
    </p:spTree>
    <p:extLst>
      <p:ext uri="{BB962C8B-B14F-4D97-AF65-F5344CB8AC3E}">
        <p14:creationId xmlns:p14="http://schemas.microsoft.com/office/powerpoint/2010/main" val="145630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blinds dir="vert"/>
      </p:transition>
    </mc:Choice>
    <mc:Fallback xmlns="">
      <p:transition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4.4 Site &amp; Building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Location Maps, Zoning, Flood Plain Maps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Environmental Site Assessments Phase I/II, Hazardous Materials Survey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State Historic Preservation Office Determination Letter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Capital Needs Assessment Report, Interior &amp; Exterior Photos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Planning &amp; Zoning &amp; Related Approvals</a:t>
            </a:r>
          </a:p>
          <a:p>
            <a:pPr marL="0" indent="0" algn="ctr">
              <a:buNone/>
            </a:pPr>
            <a:r>
              <a:rPr lang="en-US" b="1" u="sng" dirty="0">
                <a:solidFill>
                  <a:schemeClr val="tx1"/>
                </a:solidFill>
                <a:latin typeface="Calibri" panose="020F0502020204030204" pitchFamily="34" charset="0"/>
              </a:rPr>
              <a:t>4.5 Construction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Construction Drawings, Specifications (CSI format)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Project Development Budget &amp; Cost Estimate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Procurement Plans &amp; Contracts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4.6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Energy Efficiency &amp; Green Building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CDBG Technical Compliance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342900" y="5920581"/>
            <a:ext cx="8458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i="1" dirty="0"/>
              <a:t>https://portal.ct.gov/DOH/DOH/Additional-program-pages/CDBG-SC-Grants-Management-Manual</a:t>
            </a:r>
          </a:p>
        </p:txBody>
      </p:sp>
    </p:spTree>
    <p:extLst>
      <p:ext uri="{BB962C8B-B14F-4D97-AF65-F5344CB8AC3E}">
        <p14:creationId xmlns:p14="http://schemas.microsoft.com/office/powerpoint/2010/main" val="2299102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7F049B4D-8675-4D30-B295-2B77A9CFC25A}"/>
              </a:ext>
            </a:extLst>
          </p:cNvPr>
          <p:cNvSpPr txBox="1">
            <a:spLocks/>
          </p:cNvSpPr>
          <p:nvPr/>
        </p:nvSpPr>
        <p:spPr>
          <a:xfrm>
            <a:off x="304800" y="1019468"/>
            <a:ext cx="8458199" cy="44801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Environmental Site Assessments Phase I/II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Records Review, Site Reconnaissance &amp; Observations,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Summary of Findings, Areas of Concern, Recognized Environmental Conditions, Potential Release Areas </a:t>
            </a:r>
          </a:p>
          <a:p>
            <a:pPr marL="0" indent="0" algn="ctr">
              <a:buNone/>
            </a:pPr>
            <a:endParaRPr lang="en-US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Hazardous Materials Survey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Lead-Based-Paint, Asbestos, Radon, Lead in Soil, Lead in Water, Polychlorinated Biphenyls (PCBs), Mercury, Universal Waste, Urea-Formaldehyde Foam Insulation (UFFI), Mold   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findings may require Remedial Action Plans, Soil Management Plans, Remediation and Abatement Plans, Specifications, and Costs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42494316-5455-4A67-A8BD-24742445E5FA}"/>
              </a:ext>
            </a:extLst>
          </p:cNvPr>
          <p:cNvSpPr/>
          <p:nvPr/>
        </p:nvSpPr>
        <p:spPr>
          <a:xfrm>
            <a:off x="1650723" y="160506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54341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Environmental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84145" y="5499636"/>
            <a:ext cx="9221853" cy="836172"/>
            <a:chOff x="673015" y="5171449"/>
            <a:chExt cx="2089322" cy="698033"/>
          </a:xfrm>
        </p:grpSpPr>
        <p:sp>
          <p:nvSpPr>
            <p:cNvPr id="12" name="Rectangle 11"/>
            <p:cNvSpPr/>
            <p:nvPr/>
          </p:nvSpPr>
          <p:spPr>
            <a:xfrm>
              <a:off x="673015" y="5171449"/>
              <a:ext cx="1786827" cy="6980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07918" y="5254553"/>
              <a:ext cx="2054419" cy="531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kern="1200" dirty="0">
                  <a:latin typeface="Calibri" panose="020F0502020204030204" pitchFamily="34" charset="0"/>
                </a:rPr>
                <a:t>HUD Map Guidelines Chapter 9 -  December 2020</a:t>
              </a:r>
            </a:p>
            <a:p>
              <a:pPr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dirty="0">
                  <a:latin typeface="Calibri" panose="020F0502020204030204" pitchFamily="34" charset="0"/>
                </a:rPr>
                <a:t>CDBG Handbook.  Basically CDBG State Chapter 13 Lead</a:t>
              </a:r>
              <a:endParaRPr lang="en-US" sz="1600" b="1" i="1" kern="1200" dirty="0">
                <a:latin typeface="Calibri" panose="020F0502020204030204" pitchFamily="34" charset="0"/>
              </a:endParaRPr>
            </a:p>
            <a:p>
              <a:pPr lvl="0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en-US" sz="1600" b="1" i="1" kern="1200" dirty="0">
                  <a:latin typeface="Calibri" panose="020F0502020204030204" pitchFamily="34" charset="0"/>
                </a:rPr>
                <a:t>CHFA Environmental &amp; Hazardous Materials Review for joint funded projects</a:t>
              </a:r>
            </a:p>
          </p:txBody>
        </p:sp>
      </p:grp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A7A6923-C92A-4237-8416-16A2CCCD4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3489B89A-7CA7-48A1-A15F-076DC238223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148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 &amp; Specifications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5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772739" y="365126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8AA354-0F7A-443B-8032-1F68FE9852C9}"/>
              </a:ext>
            </a:extLst>
          </p:cNvPr>
          <p:cNvSpPr/>
          <p:nvPr/>
        </p:nvSpPr>
        <p:spPr>
          <a:xfrm>
            <a:off x="342900" y="5920581"/>
            <a:ext cx="8458200" cy="3651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i="1" dirty="0"/>
              <a:t>https://portal.ct.gov/DOH/DOH/Additional-program-pages/CDBG-SC-Grants-Management-Manual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9FEADFF-A031-434D-A209-463C5D4DA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149" y="1082605"/>
            <a:ext cx="3627651" cy="46927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B834A3-217B-4130-9F5B-845E71DC6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9231" y="4744824"/>
            <a:ext cx="2879369" cy="103057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5884BCD-BEAB-41E2-B1EC-4B241809F6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26"/>
          <a:stretch/>
        </p:blipFill>
        <p:spPr>
          <a:xfrm>
            <a:off x="4969230" y="1118208"/>
            <a:ext cx="2879369" cy="360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12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 &amp; Specifications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6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C1F31A-F850-4996-BECE-5AA0EC82F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18" y="1027907"/>
            <a:ext cx="7639164" cy="520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441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7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1DD1E4-AC87-488B-9FD8-36A1A9234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95" y="1082605"/>
            <a:ext cx="7306614" cy="497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653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8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BDC79F-C790-4429-A802-78E27D26A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004631"/>
            <a:ext cx="7753350" cy="526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093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2EB0B34-5645-4FAA-9B2C-E77B85633E00}"/>
              </a:ext>
            </a:extLst>
          </p:cNvPr>
          <p:cNvSpPr txBox="1">
            <a:spLocks/>
          </p:cNvSpPr>
          <p:nvPr/>
        </p:nvSpPr>
        <p:spPr>
          <a:xfrm>
            <a:off x="70402" y="1027907"/>
            <a:ext cx="9073598" cy="4747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	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365126"/>
            <a:ext cx="8458200" cy="759973"/>
          </a:xfrm>
        </p:spPr>
        <p:txBody>
          <a:bodyPr anchor="t">
            <a:norm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Calibri" panose="020F0502020204030204" pitchFamily="34" charset="0"/>
              </a:rPr>
              <a:t>Construction Drawings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Tuesday, March 30,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State of Connecticut - Department of Housing </a:t>
            </a:r>
          </a:p>
          <a:p>
            <a:r>
              <a:rPr lang="en-US" dirty="0"/>
              <a:t>Architectural Technical Support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9</a:t>
            </a:fld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B5A8B76-3ECA-42E6-930B-5AE0070369FF}"/>
              </a:ext>
            </a:extLst>
          </p:cNvPr>
          <p:cNvSpPr/>
          <p:nvPr/>
        </p:nvSpPr>
        <p:spPr>
          <a:xfrm>
            <a:off x="1670602" y="309594"/>
            <a:ext cx="5715000" cy="5830926"/>
          </a:xfrm>
          <a:prstGeom prst="triangl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C98D96-46CB-409D-BD31-EE6EDFF6B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082604"/>
            <a:ext cx="7647759" cy="518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73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26795</TotalTime>
  <Words>1129</Words>
  <Application>Microsoft Office PowerPoint</Application>
  <PresentationFormat>On-screen Show (4:3)</PresentationFormat>
  <Paragraphs>199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Corbel</vt:lpstr>
      <vt:lpstr>Depth</vt:lpstr>
      <vt:lpstr>CDBG  Technical Compliance   Environmental Construction Documents Accessibility Procurement Energy &amp; Green Building</vt:lpstr>
      <vt:lpstr>PowerPoint Presentation</vt:lpstr>
      <vt:lpstr>CDBG Technical Compliance</vt:lpstr>
      <vt:lpstr>Environmental</vt:lpstr>
      <vt:lpstr>Construction Drawings &amp; Specifications</vt:lpstr>
      <vt:lpstr>Construction Drawings &amp; Specifications</vt:lpstr>
      <vt:lpstr>Construction Drawings</vt:lpstr>
      <vt:lpstr>Construction Drawings</vt:lpstr>
      <vt:lpstr>Construction Drawings</vt:lpstr>
      <vt:lpstr>Construction Drawings</vt:lpstr>
      <vt:lpstr>Construction Drawings</vt:lpstr>
      <vt:lpstr>Construction Drawings</vt:lpstr>
      <vt:lpstr>Construction Drawings</vt:lpstr>
      <vt:lpstr>Construction Drawings</vt:lpstr>
      <vt:lpstr>Project Manual &amp; Specifications</vt:lpstr>
      <vt:lpstr>Accessibility/Adaptability</vt:lpstr>
      <vt:lpstr>UFAS/TYPE A Adaptable Units</vt:lpstr>
      <vt:lpstr>Procurement</vt:lpstr>
      <vt:lpstr>Energy &amp; Green Building</vt:lpstr>
      <vt:lpstr>PowerPoint Presentation</vt:lpstr>
    </vt:vector>
  </TitlesOfParts>
  <Company>DECD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Eligible Activities</dc:title>
  <dc:creator>DCarew</dc:creator>
  <cp:lastModifiedBy>Helou, Michele</cp:lastModifiedBy>
  <cp:revision>142</cp:revision>
  <cp:lastPrinted>2020-01-15T16:45:58Z</cp:lastPrinted>
  <dcterms:created xsi:type="dcterms:W3CDTF">2015-01-22T14:56:49Z</dcterms:created>
  <dcterms:modified xsi:type="dcterms:W3CDTF">2021-03-26T22:48:17Z</dcterms:modified>
</cp:coreProperties>
</file>