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9" r:id="rId4"/>
    <p:sldId id="258" r:id="rId5"/>
    <p:sldId id="272" r:id="rId6"/>
    <p:sldId id="273" r:id="rId7"/>
    <p:sldId id="277" r:id="rId8"/>
    <p:sldId id="278" r:id="rId9"/>
    <p:sldId id="265" r:id="rId10"/>
    <p:sldId id="279" r:id="rId11"/>
    <p:sldId id="280" r:id="rId12"/>
    <p:sldId id="281" r:id="rId13"/>
    <p:sldId id="282" r:id="rId14"/>
    <p:sldId id="283" r:id="rId15"/>
    <p:sldId id="284" r:id="rId16"/>
    <p:sldId id="285" r:id="rId1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92EFAD-F1FB-41FC-84EE-2AB7EC23E00B}"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1525CEA9-705B-4E23-9B9D-A21DC054EE42}">
      <dgm:prSet custT="1"/>
      <dgm:spPr/>
      <dgm:t>
        <a:bodyPr/>
        <a:lstStyle/>
        <a:p>
          <a:pPr rtl="0"/>
          <a:r>
            <a:rPr lang="en-US" sz="1600"/>
            <a:t>Plan Development</a:t>
          </a:r>
        </a:p>
      </dgm:t>
    </dgm:pt>
    <dgm:pt modelId="{A4F8A86B-A87E-418E-B797-96FF4CF68A5E}" type="parTrans" cxnId="{38463ACF-7451-40C9-876C-54CCBCAA63B1}">
      <dgm:prSet/>
      <dgm:spPr/>
      <dgm:t>
        <a:bodyPr/>
        <a:lstStyle/>
        <a:p>
          <a:endParaRPr lang="en-US"/>
        </a:p>
      </dgm:t>
    </dgm:pt>
    <dgm:pt modelId="{08FA7408-8E6D-4797-AC24-6D91805C2EBC}" type="sibTrans" cxnId="{38463ACF-7451-40C9-876C-54CCBCAA63B1}">
      <dgm:prSet/>
      <dgm:spPr/>
      <dgm:t>
        <a:bodyPr/>
        <a:lstStyle/>
        <a:p>
          <a:endParaRPr lang="en-US"/>
        </a:p>
      </dgm:t>
    </dgm:pt>
    <dgm:pt modelId="{53C1B2C1-3220-4FD8-998B-EB35C3682A05}">
      <dgm:prSet custT="1"/>
      <dgm:spPr/>
      <dgm:t>
        <a:bodyPr/>
        <a:lstStyle/>
        <a:p>
          <a:pPr rtl="0"/>
          <a:r>
            <a:rPr lang="en-US" sz="1600"/>
            <a:t>Roof Replacement</a:t>
          </a:r>
        </a:p>
      </dgm:t>
    </dgm:pt>
    <dgm:pt modelId="{B8E55D7B-4134-4DF4-A23E-5A78E7FCC221}" type="parTrans" cxnId="{64065BCE-9465-4B92-A00C-57F7B440422D}">
      <dgm:prSet/>
      <dgm:spPr/>
      <dgm:t>
        <a:bodyPr/>
        <a:lstStyle/>
        <a:p>
          <a:endParaRPr lang="en-US"/>
        </a:p>
      </dgm:t>
    </dgm:pt>
    <dgm:pt modelId="{4B650EC2-8BD7-49FD-AFC6-309EBABF4484}" type="sibTrans" cxnId="{64065BCE-9465-4B92-A00C-57F7B440422D}">
      <dgm:prSet/>
      <dgm:spPr/>
      <dgm:t>
        <a:bodyPr/>
        <a:lstStyle/>
        <a:p>
          <a:endParaRPr lang="en-US"/>
        </a:p>
      </dgm:t>
    </dgm:pt>
    <dgm:pt modelId="{6B3D4514-11DA-47E6-9F4E-EACC583C886F}">
      <dgm:prSet custT="1"/>
      <dgm:spPr/>
      <dgm:t>
        <a:bodyPr/>
        <a:lstStyle/>
        <a:p>
          <a:pPr rtl="0"/>
          <a:r>
            <a:rPr lang="en-US" sz="1600"/>
            <a:t>Window Replacement</a:t>
          </a:r>
        </a:p>
      </dgm:t>
    </dgm:pt>
    <dgm:pt modelId="{EDB1C761-71D5-4224-9CCE-75014F9E40CA}" type="parTrans" cxnId="{B16D56E0-C96A-4652-BD8C-9F095A62A8EB}">
      <dgm:prSet/>
      <dgm:spPr/>
      <dgm:t>
        <a:bodyPr/>
        <a:lstStyle/>
        <a:p>
          <a:endParaRPr lang="en-US"/>
        </a:p>
      </dgm:t>
    </dgm:pt>
    <dgm:pt modelId="{95BB55DD-44C1-4157-B312-2DB0E7BD628A}" type="sibTrans" cxnId="{B16D56E0-C96A-4652-BD8C-9F095A62A8EB}">
      <dgm:prSet/>
      <dgm:spPr/>
      <dgm:t>
        <a:bodyPr/>
        <a:lstStyle/>
        <a:p>
          <a:endParaRPr lang="en-US"/>
        </a:p>
      </dgm:t>
    </dgm:pt>
    <dgm:pt modelId="{764A4F32-C065-4EAB-9485-962AD13D6DE7}">
      <dgm:prSet custT="1"/>
      <dgm:spPr/>
      <dgm:t>
        <a:bodyPr/>
        <a:lstStyle/>
        <a:p>
          <a:pPr rtl="0"/>
          <a:r>
            <a:rPr lang="en-US" sz="1600"/>
            <a:t>Other Contracts- Interior Renovations</a:t>
          </a:r>
        </a:p>
      </dgm:t>
    </dgm:pt>
    <dgm:pt modelId="{03A736A6-649B-484C-95B3-0BA85E92120C}" type="parTrans" cxnId="{98D7A385-6280-4C47-87A3-31B6459EC1ED}">
      <dgm:prSet/>
      <dgm:spPr/>
      <dgm:t>
        <a:bodyPr/>
        <a:lstStyle/>
        <a:p>
          <a:endParaRPr lang="en-US"/>
        </a:p>
      </dgm:t>
    </dgm:pt>
    <dgm:pt modelId="{95346C1F-611B-407A-934D-F941E95F066F}" type="sibTrans" cxnId="{98D7A385-6280-4C47-87A3-31B6459EC1ED}">
      <dgm:prSet/>
      <dgm:spPr/>
      <dgm:t>
        <a:bodyPr/>
        <a:lstStyle/>
        <a:p>
          <a:endParaRPr lang="en-US"/>
        </a:p>
      </dgm:t>
    </dgm:pt>
    <dgm:pt modelId="{DB64C8A1-2659-409C-91AA-BB3BDCB56215}">
      <dgm:prSet custT="1"/>
      <dgm:spPr/>
      <dgm:t>
        <a:bodyPr/>
        <a:lstStyle/>
        <a:p>
          <a:pPr rtl="0"/>
          <a:r>
            <a:rPr lang="en-US" sz="1600"/>
            <a:t>ADA Improvements</a:t>
          </a:r>
        </a:p>
      </dgm:t>
    </dgm:pt>
    <dgm:pt modelId="{85E622EC-6B67-4BF4-8177-36560C46A457}" type="parTrans" cxnId="{ACBF28AE-9F86-418D-8ABC-FD508AE2014D}">
      <dgm:prSet/>
      <dgm:spPr/>
      <dgm:t>
        <a:bodyPr/>
        <a:lstStyle/>
        <a:p>
          <a:endParaRPr lang="en-US"/>
        </a:p>
      </dgm:t>
    </dgm:pt>
    <dgm:pt modelId="{033E2B77-749C-4C4F-B50E-84F872FC410B}" type="sibTrans" cxnId="{ACBF28AE-9F86-418D-8ABC-FD508AE2014D}">
      <dgm:prSet/>
      <dgm:spPr/>
      <dgm:t>
        <a:bodyPr/>
        <a:lstStyle/>
        <a:p>
          <a:endParaRPr lang="en-US"/>
        </a:p>
      </dgm:t>
    </dgm:pt>
    <dgm:pt modelId="{B19839A8-30C7-458A-946C-9B186787498C}" type="pres">
      <dgm:prSet presAssocID="{F792EFAD-F1FB-41FC-84EE-2AB7EC23E00B}" presName="CompostProcess" presStyleCnt="0">
        <dgm:presLayoutVars>
          <dgm:dir/>
          <dgm:resizeHandles val="exact"/>
        </dgm:presLayoutVars>
      </dgm:prSet>
      <dgm:spPr/>
    </dgm:pt>
    <dgm:pt modelId="{2DB8E3CB-E1B4-4A0B-B557-406C258BE2FE}" type="pres">
      <dgm:prSet presAssocID="{F792EFAD-F1FB-41FC-84EE-2AB7EC23E00B}" presName="arrow" presStyleLbl="bgShp" presStyleIdx="0" presStyleCnt="1"/>
      <dgm:spPr/>
    </dgm:pt>
    <dgm:pt modelId="{08DB4B63-9A0E-43DD-A7D9-E7C43B28CF8D}" type="pres">
      <dgm:prSet presAssocID="{F792EFAD-F1FB-41FC-84EE-2AB7EC23E00B}" presName="linearProcess" presStyleCnt="0"/>
      <dgm:spPr/>
    </dgm:pt>
    <dgm:pt modelId="{49106D08-F3EA-409F-A44E-4BD6817BAE21}" type="pres">
      <dgm:prSet presAssocID="{1525CEA9-705B-4E23-9B9D-A21DC054EE42}" presName="textNode" presStyleLbl="node1" presStyleIdx="0" presStyleCnt="5">
        <dgm:presLayoutVars>
          <dgm:bulletEnabled val="1"/>
        </dgm:presLayoutVars>
      </dgm:prSet>
      <dgm:spPr/>
    </dgm:pt>
    <dgm:pt modelId="{682090E6-D519-45D5-8D1C-7F7C740B245C}" type="pres">
      <dgm:prSet presAssocID="{08FA7408-8E6D-4797-AC24-6D91805C2EBC}" presName="sibTrans" presStyleCnt="0"/>
      <dgm:spPr/>
    </dgm:pt>
    <dgm:pt modelId="{B253C2B8-7BF1-46D8-9654-81A3B33A5826}" type="pres">
      <dgm:prSet presAssocID="{53C1B2C1-3220-4FD8-998B-EB35C3682A05}" presName="textNode" presStyleLbl="node1" presStyleIdx="1" presStyleCnt="5">
        <dgm:presLayoutVars>
          <dgm:bulletEnabled val="1"/>
        </dgm:presLayoutVars>
      </dgm:prSet>
      <dgm:spPr/>
    </dgm:pt>
    <dgm:pt modelId="{3CA2A32B-1E6D-4512-B913-74968DA28862}" type="pres">
      <dgm:prSet presAssocID="{4B650EC2-8BD7-49FD-AFC6-309EBABF4484}" presName="sibTrans" presStyleCnt="0"/>
      <dgm:spPr/>
    </dgm:pt>
    <dgm:pt modelId="{CEE0A11E-800D-4FAC-8625-EAA285269DA6}" type="pres">
      <dgm:prSet presAssocID="{6B3D4514-11DA-47E6-9F4E-EACC583C886F}" presName="textNode" presStyleLbl="node1" presStyleIdx="2" presStyleCnt="5">
        <dgm:presLayoutVars>
          <dgm:bulletEnabled val="1"/>
        </dgm:presLayoutVars>
      </dgm:prSet>
      <dgm:spPr/>
    </dgm:pt>
    <dgm:pt modelId="{D1ED620B-6B5E-402D-BE56-44B3FFB7D0DE}" type="pres">
      <dgm:prSet presAssocID="{95BB55DD-44C1-4157-B312-2DB0E7BD628A}" presName="sibTrans" presStyleCnt="0"/>
      <dgm:spPr/>
    </dgm:pt>
    <dgm:pt modelId="{FA0EA9DF-458B-40A5-9249-AF109FD2378F}" type="pres">
      <dgm:prSet presAssocID="{764A4F32-C065-4EAB-9485-962AD13D6DE7}" presName="textNode" presStyleLbl="node1" presStyleIdx="3" presStyleCnt="5">
        <dgm:presLayoutVars>
          <dgm:bulletEnabled val="1"/>
        </dgm:presLayoutVars>
      </dgm:prSet>
      <dgm:spPr/>
    </dgm:pt>
    <dgm:pt modelId="{A9D7F29F-D87B-4DCD-A192-00AACC23DBF2}" type="pres">
      <dgm:prSet presAssocID="{95346C1F-611B-407A-934D-F941E95F066F}" presName="sibTrans" presStyleCnt="0"/>
      <dgm:spPr/>
    </dgm:pt>
    <dgm:pt modelId="{D4208167-8D62-42CA-A8B2-176A8520ABC6}" type="pres">
      <dgm:prSet presAssocID="{DB64C8A1-2659-409C-91AA-BB3BDCB56215}" presName="textNode" presStyleLbl="node1" presStyleIdx="4" presStyleCnt="5">
        <dgm:presLayoutVars>
          <dgm:bulletEnabled val="1"/>
        </dgm:presLayoutVars>
      </dgm:prSet>
      <dgm:spPr/>
    </dgm:pt>
  </dgm:ptLst>
  <dgm:cxnLst>
    <dgm:cxn modelId="{A3166A13-C491-4D62-A170-79B18002A14A}" type="presOf" srcId="{F792EFAD-F1FB-41FC-84EE-2AB7EC23E00B}" destId="{B19839A8-30C7-458A-946C-9B186787498C}" srcOrd="0" destOrd="0" presId="urn:microsoft.com/office/officeart/2005/8/layout/hProcess9"/>
    <dgm:cxn modelId="{0B040119-E1E5-465A-AC90-8D50AD8C370A}" type="presOf" srcId="{764A4F32-C065-4EAB-9485-962AD13D6DE7}" destId="{FA0EA9DF-458B-40A5-9249-AF109FD2378F}" srcOrd="0" destOrd="0" presId="urn:microsoft.com/office/officeart/2005/8/layout/hProcess9"/>
    <dgm:cxn modelId="{1FA0715F-247E-46A7-BAC3-549C42F748DC}" type="presOf" srcId="{1525CEA9-705B-4E23-9B9D-A21DC054EE42}" destId="{49106D08-F3EA-409F-A44E-4BD6817BAE21}" srcOrd="0" destOrd="0" presId="urn:microsoft.com/office/officeart/2005/8/layout/hProcess9"/>
    <dgm:cxn modelId="{1991B948-E1F3-4C22-8B32-AD0BF9680406}" type="presOf" srcId="{DB64C8A1-2659-409C-91AA-BB3BDCB56215}" destId="{D4208167-8D62-42CA-A8B2-176A8520ABC6}" srcOrd="0" destOrd="0" presId="urn:microsoft.com/office/officeart/2005/8/layout/hProcess9"/>
    <dgm:cxn modelId="{98D7A385-6280-4C47-87A3-31B6459EC1ED}" srcId="{F792EFAD-F1FB-41FC-84EE-2AB7EC23E00B}" destId="{764A4F32-C065-4EAB-9485-962AD13D6DE7}" srcOrd="3" destOrd="0" parTransId="{03A736A6-649B-484C-95B3-0BA85E92120C}" sibTransId="{95346C1F-611B-407A-934D-F941E95F066F}"/>
    <dgm:cxn modelId="{ACBF28AE-9F86-418D-8ABC-FD508AE2014D}" srcId="{F792EFAD-F1FB-41FC-84EE-2AB7EC23E00B}" destId="{DB64C8A1-2659-409C-91AA-BB3BDCB56215}" srcOrd="4" destOrd="0" parTransId="{85E622EC-6B67-4BF4-8177-36560C46A457}" sibTransId="{033E2B77-749C-4C4F-B50E-84F872FC410B}"/>
    <dgm:cxn modelId="{64065BCE-9465-4B92-A00C-57F7B440422D}" srcId="{F792EFAD-F1FB-41FC-84EE-2AB7EC23E00B}" destId="{53C1B2C1-3220-4FD8-998B-EB35C3682A05}" srcOrd="1" destOrd="0" parTransId="{B8E55D7B-4134-4DF4-A23E-5A78E7FCC221}" sibTransId="{4B650EC2-8BD7-49FD-AFC6-309EBABF4484}"/>
    <dgm:cxn modelId="{38463ACF-7451-40C9-876C-54CCBCAA63B1}" srcId="{F792EFAD-F1FB-41FC-84EE-2AB7EC23E00B}" destId="{1525CEA9-705B-4E23-9B9D-A21DC054EE42}" srcOrd="0" destOrd="0" parTransId="{A4F8A86B-A87E-418E-B797-96FF4CF68A5E}" sibTransId="{08FA7408-8E6D-4797-AC24-6D91805C2EBC}"/>
    <dgm:cxn modelId="{6316B3D7-F353-460A-8D4E-6A228D18D05C}" type="presOf" srcId="{6B3D4514-11DA-47E6-9F4E-EACC583C886F}" destId="{CEE0A11E-800D-4FAC-8625-EAA285269DA6}" srcOrd="0" destOrd="0" presId="urn:microsoft.com/office/officeart/2005/8/layout/hProcess9"/>
    <dgm:cxn modelId="{B16D56E0-C96A-4652-BD8C-9F095A62A8EB}" srcId="{F792EFAD-F1FB-41FC-84EE-2AB7EC23E00B}" destId="{6B3D4514-11DA-47E6-9F4E-EACC583C886F}" srcOrd="2" destOrd="0" parTransId="{EDB1C761-71D5-4224-9CCE-75014F9E40CA}" sibTransId="{95BB55DD-44C1-4157-B312-2DB0E7BD628A}"/>
    <dgm:cxn modelId="{9C2D66E5-209C-442E-BC83-4EA831F1DF35}" type="presOf" srcId="{53C1B2C1-3220-4FD8-998B-EB35C3682A05}" destId="{B253C2B8-7BF1-46D8-9654-81A3B33A5826}" srcOrd="0" destOrd="0" presId="urn:microsoft.com/office/officeart/2005/8/layout/hProcess9"/>
    <dgm:cxn modelId="{DCF7EDD3-7387-491C-B47E-83CA0316AB92}" type="presParOf" srcId="{B19839A8-30C7-458A-946C-9B186787498C}" destId="{2DB8E3CB-E1B4-4A0B-B557-406C258BE2FE}" srcOrd="0" destOrd="0" presId="urn:microsoft.com/office/officeart/2005/8/layout/hProcess9"/>
    <dgm:cxn modelId="{2B8DCF2A-4AE2-434B-A84C-CD50EF8927E3}" type="presParOf" srcId="{B19839A8-30C7-458A-946C-9B186787498C}" destId="{08DB4B63-9A0E-43DD-A7D9-E7C43B28CF8D}" srcOrd="1" destOrd="0" presId="urn:microsoft.com/office/officeart/2005/8/layout/hProcess9"/>
    <dgm:cxn modelId="{C29663D9-94FF-4AE1-BE51-6D6BD8CC7D46}" type="presParOf" srcId="{08DB4B63-9A0E-43DD-A7D9-E7C43B28CF8D}" destId="{49106D08-F3EA-409F-A44E-4BD6817BAE21}" srcOrd="0" destOrd="0" presId="urn:microsoft.com/office/officeart/2005/8/layout/hProcess9"/>
    <dgm:cxn modelId="{73033D71-CEAC-4E4E-BF10-7A7A85A9D84A}" type="presParOf" srcId="{08DB4B63-9A0E-43DD-A7D9-E7C43B28CF8D}" destId="{682090E6-D519-45D5-8D1C-7F7C740B245C}" srcOrd="1" destOrd="0" presId="urn:microsoft.com/office/officeart/2005/8/layout/hProcess9"/>
    <dgm:cxn modelId="{431E3D70-6607-4EC6-9F77-52490672D610}" type="presParOf" srcId="{08DB4B63-9A0E-43DD-A7D9-E7C43B28CF8D}" destId="{B253C2B8-7BF1-46D8-9654-81A3B33A5826}" srcOrd="2" destOrd="0" presId="urn:microsoft.com/office/officeart/2005/8/layout/hProcess9"/>
    <dgm:cxn modelId="{DDD72D78-45AD-4E00-B6F8-6BB90E8CC781}" type="presParOf" srcId="{08DB4B63-9A0E-43DD-A7D9-E7C43B28CF8D}" destId="{3CA2A32B-1E6D-4512-B913-74968DA28862}" srcOrd="3" destOrd="0" presId="urn:microsoft.com/office/officeart/2005/8/layout/hProcess9"/>
    <dgm:cxn modelId="{35D7A130-0965-4EF4-84EF-EF983069C9AC}" type="presParOf" srcId="{08DB4B63-9A0E-43DD-A7D9-E7C43B28CF8D}" destId="{CEE0A11E-800D-4FAC-8625-EAA285269DA6}" srcOrd="4" destOrd="0" presId="urn:microsoft.com/office/officeart/2005/8/layout/hProcess9"/>
    <dgm:cxn modelId="{0C40B2CB-BBD6-4326-B4CB-4615972A50D4}" type="presParOf" srcId="{08DB4B63-9A0E-43DD-A7D9-E7C43B28CF8D}" destId="{D1ED620B-6B5E-402D-BE56-44B3FFB7D0DE}" srcOrd="5" destOrd="0" presId="urn:microsoft.com/office/officeart/2005/8/layout/hProcess9"/>
    <dgm:cxn modelId="{48BA84E6-60A4-470F-BD7D-F2F8E4519643}" type="presParOf" srcId="{08DB4B63-9A0E-43DD-A7D9-E7C43B28CF8D}" destId="{FA0EA9DF-458B-40A5-9249-AF109FD2378F}" srcOrd="6" destOrd="0" presId="urn:microsoft.com/office/officeart/2005/8/layout/hProcess9"/>
    <dgm:cxn modelId="{6301D511-0F58-4177-A02D-840953777E8B}" type="presParOf" srcId="{08DB4B63-9A0E-43DD-A7D9-E7C43B28CF8D}" destId="{A9D7F29F-D87B-4DCD-A192-00AACC23DBF2}" srcOrd="7" destOrd="0" presId="urn:microsoft.com/office/officeart/2005/8/layout/hProcess9"/>
    <dgm:cxn modelId="{3550A17F-8AA3-487C-BCC2-019DE6F29013}" type="presParOf" srcId="{08DB4B63-9A0E-43DD-A7D9-E7C43B28CF8D}" destId="{D4208167-8D62-42CA-A8B2-176A8520ABC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8E3CB-E1B4-4A0B-B557-406C258BE2FE}">
      <dsp:nvSpPr>
        <dsp:cNvPr id="0" name=""/>
        <dsp:cNvSpPr/>
      </dsp:nvSpPr>
      <dsp:spPr>
        <a:xfrm>
          <a:off x="668654" y="0"/>
          <a:ext cx="7578090" cy="34591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106D08-F3EA-409F-A44E-4BD6817BAE21}">
      <dsp:nvSpPr>
        <dsp:cNvPr id="0" name=""/>
        <dsp:cNvSpPr/>
      </dsp:nvSpPr>
      <dsp:spPr>
        <a:xfrm>
          <a:off x="2611" y="1037748"/>
          <a:ext cx="1572384" cy="13836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Plan Development</a:t>
          </a:r>
        </a:p>
      </dsp:txBody>
      <dsp:txXfrm>
        <a:off x="70156" y="1105293"/>
        <a:ext cx="1437294" cy="1248575"/>
      </dsp:txXfrm>
    </dsp:sp>
    <dsp:sp modelId="{B253C2B8-7BF1-46D8-9654-81A3B33A5826}">
      <dsp:nvSpPr>
        <dsp:cNvPr id="0" name=""/>
        <dsp:cNvSpPr/>
      </dsp:nvSpPr>
      <dsp:spPr>
        <a:xfrm>
          <a:off x="1837059" y="1037748"/>
          <a:ext cx="1572384" cy="13836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Roof Replacement</a:t>
          </a:r>
        </a:p>
      </dsp:txBody>
      <dsp:txXfrm>
        <a:off x="1904604" y="1105293"/>
        <a:ext cx="1437294" cy="1248575"/>
      </dsp:txXfrm>
    </dsp:sp>
    <dsp:sp modelId="{CEE0A11E-800D-4FAC-8625-EAA285269DA6}">
      <dsp:nvSpPr>
        <dsp:cNvPr id="0" name=""/>
        <dsp:cNvSpPr/>
      </dsp:nvSpPr>
      <dsp:spPr>
        <a:xfrm>
          <a:off x="3671507" y="1037748"/>
          <a:ext cx="1572384" cy="13836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Window Replacement</a:t>
          </a:r>
        </a:p>
      </dsp:txBody>
      <dsp:txXfrm>
        <a:off x="3739052" y="1105293"/>
        <a:ext cx="1437294" cy="1248575"/>
      </dsp:txXfrm>
    </dsp:sp>
    <dsp:sp modelId="{FA0EA9DF-458B-40A5-9249-AF109FD2378F}">
      <dsp:nvSpPr>
        <dsp:cNvPr id="0" name=""/>
        <dsp:cNvSpPr/>
      </dsp:nvSpPr>
      <dsp:spPr>
        <a:xfrm>
          <a:off x="5505956" y="1037748"/>
          <a:ext cx="1572384" cy="13836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Other Contracts- Interior Renovations</a:t>
          </a:r>
        </a:p>
      </dsp:txBody>
      <dsp:txXfrm>
        <a:off x="5573501" y="1105293"/>
        <a:ext cx="1437294" cy="1248575"/>
      </dsp:txXfrm>
    </dsp:sp>
    <dsp:sp modelId="{D4208167-8D62-42CA-A8B2-176A8520ABC6}">
      <dsp:nvSpPr>
        <dsp:cNvPr id="0" name=""/>
        <dsp:cNvSpPr/>
      </dsp:nvSpPr>
      <dsp:spPr>
        <a:xfrm>
          <a:off x="7340404" y="1037748"/>
          <a:ext cx="1572384" cy="13836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ADA Improvements</a:t>
          </a:r>
        </a:p>
      </dsp:txBody>
      <dsp:txXfrm>
        <a:off x="7407949" y="1105293"/>
        <a:ext cx="1437294" cy="124857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DCA967-FD4C-403C-8B00-ACEF087AD234}"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DCA967-FD4C-403C-8B00-ACEF087AD234}"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BDCA967-FD4C-403C-8B00-ACEF087AD234}"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47B98-749D-49D8-AEED-0A883947722F}"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DCA967-FD4C-403C-8B00-ACEF087AD234}"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47B98-749D-49D8-AEED-0A883947722F}"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DCA967-FD4C-403C-8B00-ACEF087AD234}"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CBDCA967-FD4C-403C-8B00-ACEF087AD234}"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47B98-749D-49D8-AEED-0A883947722F}"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DCA967-FD4C-403C-8B00-ACEF087AD234}"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DCA967-FD4C-403C-8B00-ACEF087AD234}"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BDCA967-FD4C-403C-8B00-ACEF087AD234}"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E47B98-749D-49D8-AEED-0A883947722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BDCA967-FD4C-403C-8B00-ACEF087AD234}"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47B98-749D-49D8-AEED-0A883947722F}"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DCA967-FD4C-403C-8B00-ACEF087AD234}"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47B98-749D-49D8-AEED-0A883947722F}"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BDCA967-FD4C-403C-8B00-ACEF087AD234}" type="datetimeFigureOut">
              <a:rPr lang="en-US" smtClean="0"/>
              <a:t>3/25/2021</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1E47B98-749D-49D8-AEED-0A883947722F}"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roton-ct.gov/departments/plandev/cdev.php"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2017 CDBG Small Cities Award</a:t>
            </a:r>
            <a:br>
              <a:rPr lang="en-US" dirty="0"/>
            </a:br>
            <a:r>
              <a:rPr lang="en-US" dirty="0"/>
              <a:t>MYSTIC RIVER HOMES</a:t>
            </a:r>
          </a:p>
        </p:txBody>
      </p:sp>
      <p:sp>
        <p:nvSpPr>
          <p:cNvPr id="3" name="Subtitle 2"/>
          <p:cNvSpPr>
            <a:spLocks noGrp="1"/>
          </p:cNvSpPr>
          <p:nvPr>
            <p:ph type="subTitle" idx="1"/>
          </p:nvPr>
        </p:nvSpPr>
        <p:spPr/>
        <p:txBody>
          <a:bodyPr>
            <a:normAutofit fontScale="92500"/>
          </a:bodyPr>
          <a:lstStyle/>
          <a:p>
            <a:r>
              <a:rPr lang="en-US" dirty="0"/>
              <a:t>Town of Groton </a:t>
            </a:r>
          </a:p>
          <a:p>
            <a:r>
              <a:rPr lang="en-US" dirty="0"/>
              <a:t>Community Development</a:t>
            </a:r>
          </a:p>
          <a:p>
            <a:r>
              <a:rPr lang="en-US" dirty="0"/>
              <a:t>134 Groton Long Pt Road</a:t>
            </a:r>
            <a:br>
              <a:rPr lang="en-US" dirty="0"/>
            </a:br>
            <a:r>
              <a:rPr lang="en-US" dirty="0">
                <a:hlinkClick r:id="rId2"/>
              </a:rPr>
              <a:t>https://www.groton-ct.gov/departments/plandev/cdev.php</a:t>
            </a:r>
            <a:r>
              <a:rPr lang="en-US"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100" y="5562600"/>
            <a:ext cx="2095501" cy="1143000"/>
          </a:xfrm>
          <a:prstGeom prst="rect">
            <a:avLst/>
          </a:prstGeom>
        </p:spPr>
      </p:pic>
    </p:spTree>
    <p:extLst>
      <p:ext uri="{BB962C8B-B14F-4D97-AF65-F5344CB8AC3E}">
        <p14:creationId xmlns:p14="http://schemas.microsoft.com/office/powerpoint/2010/main" val="1520358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59815" cy="5007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8238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8542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4" y="845566"/>
            <a:ext cx="9157033" cy="5174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6475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37011" cy="5185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4771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 y="839147"/>
            <a:ext cx="9145670" cy="518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4715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8" y="846301"/>
            <a:ext cx="9158338" cy="5173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912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15" y="838200"/>
            <a:ext cx="9084769" cy="5181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846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0"/>
            <a:ext cx="9220200" cy="68580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0150" y="3429000"/>
            <a:ext cx="3479063" cy="3315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4068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1400" y="838200"/>
            <a:ext cx="5105399" cy="5791200"/>
          </a:xfrm>
          <a:solidFill>
            <a:srgbClr val="FFFFFF">
              <a:alpha val="56078"/>
            </a:srgbClr>
          </a:solidFill>
        </p:spPr>
        <p:txBody>
          <a:bodyPr>
            <a:normAutofit fontScale="70000" lnSpcReduction="20000"/>
          </a:bodyPr>
          <a:lstStyle/>
          <a:p>
            <a:pPr marL="0" indent="0">
              <a:buNone/>
            </a:pPr>
            <a:r>
              <a:rPr lang="en-US" sz="4800" dirty="0">
                <a:latin typeface="+mj-lt"/>
                <a:ea typeface="+mj-ea"/>
                <a:cs typeface="+mj-cs"/>
              </a:rPr>
              <a:t>ABOUT</a:t>
            </a:r>
            <a:br>
              <a:rPr lang="en-US" sz="4800" dirty="0">
                <a:latin typeface="+mj-lt"/>
                <a:ea typeface="+mj-ea"/>
                <a:cs typeface="+mj-cs"/>
              </a:rPr>
            </a:br>
            <a:r>
              <a:rPr lang="en-US" sz="4800" dirty="0">
                <a:latin typeface="+mj-lt"/>
                <a:ea typeface="+mj-ea"/>
                <a:cs typeface="+mj-cs"/>
              </a:rPr>
              <a:t>MYSTIC RIVER HOMES</a:t>
            </a:r>
            <a:br>
              <a:rPr lang="en-US" sz="4800" dirty="0">
                <a:latin typeface="+mj-lt"/>
                <a:ea typeface="+mj-ea"/>
                <a:cs typeface="+mj-cs"/>
              </a:rPr>
            </a:br>
            <a:endParaRPr lang="en-US" sz="4800" dirty="0">
              <a:latin typeface="+mj-lt"/>
              <a:ea typeface="+mj-ea"/>
              <a:cs typeface="+mj-cs"/>
            </a:endParaRPr>
          </a:p>
          <a:p>
            <a:pPr marL="0" indent="0">
              <a:buNone/>
            </a:pPr>
            <a:endParaRPr lang="en-US" sz="4800" dirty="0">
              <a:solidFill>
                <a:srgbClr val="FFFFFF"/>
              </a:solidFill>
              <a:ea typeface="+mj-ea"/>
              <a:cs typeface="+mj-cs"/>
            </a:endParaRPr>
          </a:p>
          <a:p>
            <a:pPr marL="0" indent="0">
              <a:buNone/>
            </a:pPr>
            <a:r>
              <a:rPr lang="en-US" b="1" dirty="0">
                <a:cs typeface="Aharoni" panose="02010803020104030203" pitchFamily="2" charset="-79"/>
              </a:rPr>
              <a:t>The mission statement of Mystic River Homes, Inc. is to promote the social welfare of the community by providing, on a nonprofit basis, rental housing and related facilities and services appropriate for the special needs and living requirements of elderly or handicapped persons of low or moderate income without regard to their race, color, creed or national origin. </a:t>
            </a:r>
            <a:br>
              <a:rPr lang="en-US" b="1" dirty="0">
                <a:cs typeface="Aharoni" panose="02010803020104030203" pitchFamily="2" charset="-79"/>
              </a:rPr>
            </a:br>
            <a:endParaRPr lang="en-US" b="1" dirty="0">
              <a:cs typeface="Aharoni" panose="02010803020104030203" pitchFamily="2" charset="-79"/>
            </a:endParaRPr>
          </a:p>
          <a:p>
            <a:pPr marL="0" indent="0">
              <a:buNone/>
            </a:pPr>
            <a:r>
              <a:rPr lang="en-US" b="1" dirty="0">
                <a:cs typeface="Aharoni" panose="02010803020104030203" pitchFamily="2" charset="-79"/>
              </a:rPr>
              <a:t>There are two housing complexes:</a:t>
            </a:r>
          </a:p>
          <a:p>
            <a:r>
              <a:rPr lang="en-US" b="1" dirty="0">
                <a:cs typeface="Aharoni" panose="02010803020104030203" pitchFamily="2" charset="-79"/>
              </a:rPr>
              <a:t>Mystic River Homes I-The Cottages, and </a:t>
            </a:r>
          </a:p>
          <a:p>
            <a:r>
              <a:rPr lang="en-US" b="1" dirty="0">
                <a:cs typeface="Aharoni" panose="02010803020104030203" pitchFamily="2" charset="-79"/>
              </a:rPr>
              <a:t>Mystic River Homes II, the Congregate </a:t>
            </a:r>
          </a:p>
          <a:p>
            <a:pPr marL="0" indent="0">
              <a:buNone/>
            </a:pPr>
            <a:r>
              <a:rPr lang="en-US" b="1" dirty="0">
                <a:cs typeface="Aharoni" panose="02010803020104030203" pitchFamily="2" charset="-79"/>
              </a:rPr>
              <a:t>The Cottages provide 46 garden style apartments in four one-story buildings and the congregate provides 50 apartments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204" y="561665"/>
            <a:ext cx="2895600" cy="1689740"/>
          </a:xfrm>
          <a:prstGeom prst="rect">
            <a:avLst/>
          </a:prstGeom>
        </p:spPr>
      </p:pic>
      <p:sp>
        <p:nvSpPr>
          <p:cNvPr id="4" name="AutoShape 2" descr="Mystic River Homes Congreg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984" y="2466665"/>
            <a:ext cx="2892425" cy="1800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5" descr="Outreach — Noank Baptist Churc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b="15030"/>
          <a:stretch/>
        </p:blipFill>
        <p:spPr bwMode="auto">
          <a:xfrm>
            <a:off x="511984" y="4419600"/>
            <a:ext cx="2892425" cy="2170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915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rgbClr val="5E9EFF"/>
            </a:gs>
            <a:gs pos="39999">
              <a:srgbClr val="85C2FF"/>
            </a:gs>
            <a:gs pos="70000">
              <a:srgbClr val="C4D6EB"/>
            </a:gs>
          </a:gsLst>
          <a:lin ang="5400000" scaled="0"/>
        </a:gra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371600"/>
            <a:ext cx="8229599" cy="5257800"/>
          </a:xfrm>
        </p:spPr>
        <p:txBody>
          <a:bodyPr>
            <a:noAutofit/>
          </a:bodyPr>
          <a:lstStyle/>
          <a:p>
            <a:pPr>
              <a:buClr>
                <a:schemeClr val="tx2"/>
              </a:buClr>
              <a:buFont typeface="Wingdings" panose="05000000000000000000" pitchFamily="2" charset="2"/>
              <a:buChar char="§"/>
            </a:pPr>
            <a:r>
              <a:rPr lang="en-US" sz="2000" dirty="0"/>
              <a:t>This 2017 CDBG Small Cities application served the residents of Mystic River Homes.</a:t>
            </a:r>
            <a:br>
              <a:rPr lang="en-US" sz="2000" dirty="0"/>
            </a:br>
            <a:endParaRPr lang="en-US" sz="2000" dirty="0"/>
          </a:p>
          <a:p>
            <a:pPr>
              <a:buClr>
                <a:schemeClr val="tx2"/>
              </a:buClr>
              <a:buFont typeface="Wingdings" panose="05000000000000000000" pitchFamily="2" charset="2"/>
              <a:buChar char="§"/>
            </a:pPr>
            <a:r>
              <a:rPr lang="en-US" sz="2000" dirty="0"/>
              <a:t>The population served at Mystic River Homes is restricted by both age and income. (62/80% AMI)</a:t>
            </a:r>
            <a:br>
              <a:rPr lang="en-US" sz="2000" dirty="0"/>
            </a:br>
            <a:endParaRPr lang="en-US" sz="2000" dirty="0"/>
          </a:p>
          <a:p>
            <a:pPr>
              <a:buClr>
                <a:schemeClr val="tx2"/>
              </a:buClr>
              <a:buFont typeface="Wingdings" panose="05000000000000000000" pitchFamily="2" charset="2"/>
              <a:buChar char="§"/>
            </a:pPr>
            <a:r>
              <a:rPr lang="en-US" sz="2000" dirty="0"/>
              <a:t>The grant application was written for the town by the non-profit Eastern Connecticut Housing Opportunities (ECHO). The grant was administered through a three party relationship with the Town’s Economic and Community Development Division, Mystic River Homes, and ECHO. </a:t>
            </a:r>
            <a:br>
              <a:rPr lang="en-US" sz="2000" dirty="0"/>
            </a:br>
            <a:endParaRPr lang="en-US" sz="2000" dirty="0"/>
          </a:p>
          <a:p>
            <a:pPr>
              <a:buClr>
                <a:schemeClr val="tx2"/>
              </a:buClr>
              <a:buFont typeface="Wingdings" panose="05000000000000000000" pitchFamily="2" charset="2"/>
              <a:buChar char="§"/>
            </a:pPr>
            <a:r>
              <a:rPr lang="en-US" sz="2000" dirty="0"/>
              <a:t>$800,000 CDBG funding</a:t>
            </a:r>
          </a:p>
          <a:p>
            <a:pPr>
              <a:buClr>
                <a:schemeClr val="tx2"/>
              </a:buClr>
              <a:buFont typeface="Wingdings" panose="05000000000000000000" pitchFamily="2" charset="2"/>
              <a:buChar char="§"/>
            </a:pPr>
            <a:r>
              <a:rPr lang="en-US" sz="2000" dirty="0"/>
              <a:t>$500,000 Mystic River Homes Contribution (HTCC Funding)</a:t>
            </a:r>
          </a:p>
          <a:p>
            <a:pPr>
              <a:buClr>
                <a:schemeClr val="tx2"/>
              </a:buClr>
              <a:buFont typeface="Wingdings" panose="05000000000000000000" pitchFamily="2" charset="2"/>
              <a:buChar char="§"/>
            </a:pPr>
            <a:r>
              <a:rPr lang="en-US" sz="2000" dirty="0"/>
              <a:t>$178,488 Matching funds through USDA</a:t>
            </a:r>
            <a:br>
              <a:rPr lang="en-US" sz="2000" dirty="0"/>
            </a:br>
            <a:br>
              <a:rPr lang="en-US" sz="2000" dirty="0"/>
            </a:br>
            <a:r>
              <a:rPr lang="en-US" sz="2000" b="1" dirty="0"/>
              <a:t>Total Project Budget: $1,478,488</a:t>
            </a:r>
          </a:p>
        </p:txBody>
      </p:sp>
      <p:sp>
        <p:nvSpPr>
          <p:cNvPr id="3" name="Title 2"/>
          <p:cNvSpPr>
            <a:spLocks noGrp="1"/>
          </p:cNvSpPr>
          <p:nvPr>
            <p:ph type="title"/>
          </p:nvPr>
        </p:nvSpPr>
        <p:spPr/>
        <p:txBody>
          <a:bodyPr/>
          <a:lstStyle/>
          <a:p>
            <a:r>
              <a:rPr lang="en-US" dirty="0"/>
              <a:t>About the Project</a:t>
            </a:r>
          </a:p>
        </p:txBody>
      </p:sp>
    </p:spTree>
    <p:extLst>
      <p:ext uri="{BB962C8B-B14F-4D97-AF65-F5344CB8AC3E}">
        <p14:creationId xmlns:p14="http://schemas.microsoft.com/office/powerpoint/2010/main" val="1030145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rgbClr val="5E9EFF"/>
            </a:gs>
            <a:gs pos="39999">
              <a:srgbClr val="85C2FF"/>
            </a:gs>
            <a:gs pos="70000">
              <a:srgbClr val="C4D6EB"/>
            </a:gs>
          </a:gsLst>
          <a:lin ang="5400000" scaled="0"/>
        </a:gra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229599" cy="5257800"/>
          </a:xfrm>
        </p:spPr>
        <p:txBody>
          <a:bodyPr>
            <a:noAutofit/>
          </a:bodyPr>
          <a:lstStyle/>
          <a:p>
            <a:pPr>
              <a:buClr>
                <a:schemeClr val="tx2"/>
              </a:buClr>
              <a:buFont typeface="Wingdings" panose="05000000000000000000" pitchFamily="2" charset="2"/>
              <a:buChar char="§"/>
            </a:pPr>
            <a:r>
              <a:rPr lang="en-US" sz="2000" dirty="0"/>
              <a:t>The CDBG funds addressed ADA Accessibility as well as needed energy efficiency improvements including windows, storm and entry doors, walkway grading and resurfacing, and the installation of solar panels for the community room. Internal renovations included water heaters, kitchen cabinets and countertop replacements, flooring replacements, and bathroom upgrades.</a:t>
            </a:r>
            <a:br>
              <a:rPr lang="en-US" sz="2000" dirty="0"/>
            </a:br>
            <a:endParaRPr lang="en-US" sz="2000" dirty="0"/>
          </a:p>
          <a:p>
            <a:pPr>
              <a:buClr>
                <a:schemeClr val="tx2"/>
              </a:buClr>
              <a:buFont typeface="Wingdings" panose="05000000000000000000" pitchFamily="2" charset="2"/>
              <a:buChar char="§"/>
            </a:pPr>
            <a:r>
              <a:rPr lang="en-US" sz="2000" dirty="0"/>
              <a:t>MRH contributed a match in HTCC funds and in kind services allocated toward design and construction for roof replacements, including gutter work. </a:t>
            </a:r>
            <a:br>
              <a:rPr lang="en-US" sz="2000" dirty="0"/>
            </a:br>
            <a:endParaRPr lang="en-US" sz="2000" dirty="0"/>
          </a:p>
          <a:p>
            <a:pPr>
              <a:buClr>
                <a:schemeClr val="tx2"/>
              </a:buClr>
              <a:buFont typeface="Wingdings" panose="05000000000000000000" pitchFamily="2" charset="2"/>
              <a:buChar char="§"/>
            </a:pPr>
            <a:r>
              <a:rPr lang="en-US" sz="2000" dirty="0"/>
              <a:t>Funds were utilized to rehabilitate the facility on a unit by unit basis, incorporating code compliance improvements in all units as well as handicapped conversions to meet current codes in an additional three units.</a:t>
            </a:r>
          </a:p>
        </p:txBody>
      </p:sp>
      <p:sp>
        <p:nvSpPr>
          <p:cNvPr id="3" name="Title 2"/>
          <p:cNvSpPr>
            <a:spLocks noGrp="1"/>
          </p:cNvSpPr>
          <p:nvPr>
            <p:ph type="title"/>
          </p:nvPr>
        </p:nvSpPr>
        <p:spPr/>
        <p:txBody>
          <a:bodyPr/>
          <a:lstStyle/>
          <a:p>
            <a:r>
              <a:rPr lang="en-US" dirty="0"/>
              <a:t>About the Project</a:t>
            </a:r>
          </a:p>
        </p:txBody>
      </p:sp>
    </p:spTree>
    <p:extLst>
      <p:ext uri="{BB962C8B-B14F-4D97-AF65-F5344CB8AC3E}">
        <p14:creationId xmlns:p14="http://schemas.microsoft.com/office/powerpoint/2010/main" val="3773511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172885974"/>
              </p:ext>
            </p:extLst>
          </p:nvPr>
        </p:nvGraphicFramePr>
        <p:xfrm>
          <a:off x="76200" y="2667000"/>
          <a:ext cx="8915400" cy="3459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a:t>Project Timeline</a:t>
            </a:r>
          </a:p>
        </p:txBody>
      </p:sp>
    </p:spTree>
    <p:extLst>
      <p:ext uri="{BB962C8B-B14F-4D97-AF65-F5344CB8AC3E}">
        <p14:creationId xmlns:p14="http://schemas.microsoft.com/office/powerpoint/2010/main" val="1569059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5" y="838200"/>
            <a:ext cx="916201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9483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7649"/>
            <a:ext cx="9144000" cy="5282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486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2" y="914400"/>
            <a:ext cx="9195042" cy="500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7230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235</TotalTime>
  <Words>390</Words>
  <Application>Microsoft Office PowerPoint</Application>
  <PresentationFormat>On-screen Show (4:3)</PresentationFormat>
  <Paragraphs>28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Candara</vt:lpstr>
      <vt:lpstr>Symbol</vt:lpstr>
      <vt:lpstr>Wingdings</vt:lpstr>
      <vt:lpstr>Waveform</vt:lpstr>
      <vt:lpstr>2017 CDBG Small Cities Award MYSTIC RIVER HOMES</vt:lpstr>
      <vt:lpstr>PowerPoint Presentation</vt:lpstr>
      <vt:lpstr>PowerPoint Presentation</vt:lpstr>
      <vt:lpstr>About the Project</vt:lpstr>
      <vt:lpstr>About the Project</vt:lpstr>
      <vt:lpstr>Project Timeline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CDBG Small Cities Award MYSTIC RIVER HOMES</dc:title>
  <dc:creator>Harkin, Tabitha</dc:creator>
  <cp:lastModifiedBy>Geraldo</cp:lastModifiedBy>
  <cp:revision>23</cp:revision>
  <cp:lastPrinted>2021-03-19T14:10:07Z</cp:lastPrinted>
  <dcterms:created xsi:type="dcterms:W3CDTF">2021-03-16T14:58:14Z</dcterms:created>
  <dcterms:modified xsi:type="dcterms:W3CDTF">2021-03-25T12:45:15Z</dcterms:modified>
</cp:coreProperties>
</file>