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27" r:id="rId2"/>
    <p:sldId id="347" r:id="rId3"/>
    <p:sldId id="439" r:id="rId4"/>
    <p:sldId id="429" r:id="rId5"/>
    <p:sldId id="338" r:id="rId6"/>
    <p:sldId id="375" r:id="rId7"/>
    <p:sldId id="344" r:id="rId8"/>
    <p:sldId id="345" r:id="rId9"/>
    <p:sldId id="368" r:id="rId10"/>
    <p:sldId id="438" r:id="rId11"/>
    <p:sldId id="430" r:id="rId12"/>
    <p:sldId id="433" r:id="rId13"/>
    <p:sldId id="434" r:id="rId14"/>
    <p:sldId id="435" r:id="rId15"/>
    <p:sldId id="394" r:id="rId16"/>
    <p:sldId id="43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2463" autoAdjust="0"/>
  </p:normalViewPr>
  <p:slideViewPr>
    <p:cSldViewPr snapToGrid="0">
      <p:cViewPr varScale="1">
        <p:scale>
          <a:sx n="77" d="100"/>
          <a:sy n="77" d="100"/>
        </p:scale>
        <p:origin x="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AA3D4-A2DC-4965-BC1E-8FC35BF2A30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CAD7-393A-4FA8-83D3-7811C37C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4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18376-0191-4A27-ACA3-6D6E1BD6BE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13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e859046f9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e859046f9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4053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e859046f9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e859046f9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04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8376-0191-4A27-ACA3-6D6E1BD6BE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1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8376-0191-4A27-ACA3-6D6E1BD6BE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7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18376-0191-4A27-ACA3-6D6E1BD6BE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2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18376-0191-4A27-ACA3-6D6E1BD6BE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0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e851d7f57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e851d7f57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9436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e859046f9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e859046f9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2101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e859046f9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e859046f9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5326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e859046f9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e859046f9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89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066D-13E1-4B9B-A2B1-3C7B826C6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264D3-6FF9-41D8-B525-86D6669A7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CBA74-BB13-4F7B-B352-072A5419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DBA-DE98-43EE-85CC-5CEBE1C055B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23A49-A461-4309-B815-78D965C5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29718-75F9-418A-8DA6-B947407C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92B-418E-4B26-8FF0-FE448E37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9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2ED0-7335-4BB7-968E-9D6DB095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260F3-60DE-435B-B011-124251B8B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B93DC-C90D-48D4-B886-BFEB4424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DBA-DE98-43EE-85CC-5CEBE1C055B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63CE5-F9B6-42FD-8B30-C3B7D89B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FE71E-E313-49E6-89F8-1D8A9FA6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92B-418E-4B26-8FF0-FE448E37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FD6E3-C0FA-43CD-B8FD-8050ED175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F7F01-86AB-4CA4-BBDA-C43016C57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39E88-CE74-43B2-AB29-171137F83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DBA-DE98-43EE-85CC-5CEBE1C055B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B1FFA-C3A2-41B0-A392-D96461FE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7A05A-E27D-43D7-8D33-CB67BF09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92B-418E-4B26-8FF0-FE448E37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56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58DA08-ABFA-D94C-84F5-C6575D0A3275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0AA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5E5AFCA2-969F-B040-ADC6-2A272C01BC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2BD50A6-F696-6A44-A082-7A2020099C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4" y="2753139"/>
            <a:ext cx="9140825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One</a:t>
            </a:r>
          </a:p>
        </p:txBody>
      </p:sp>
    </p:spTree>
    <p:extLst>
      <p:ext uri="{BB962C8B-B14F-4D97-AF65-F5344CB8AC3E}">
        <p14:creationId xmlns:p14="http://schemas.microsoft.com/office/powerpoint/2010/main" val="36309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L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58DA08-ABFA-D94C-84F5-C6575D0A3275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5E5AFCA2-969F-B040-ADC6-2A272C01BC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2BD50A6-F696-6A44-A082-7A2020099C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4" y="2753139"/>
            <a:ext cx="9140825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One</a:t>
            </a:r>
          </a:p>
        </p:txBody>
      </p:sp>
    </p:spTree>
    <p:extLst>
      <p:ext uri="{BB962C8B-B14F-4D97-AF65-F5344CB8AC3E}">
        <p14:creationId xmlns:p14="http://schemas.microsoft.com/office/powerpoint/2010/main" val="2564088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Co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92581B-70B1-F141-AF75-D6648FB74992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358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6313B3A-29FC-5A46-AAF9-71C293D960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EF53FFA6-EC4E-EF44-B236-BBD5E8665F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8640" y="2743200"/>
            <a:ext cx="3471863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One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FF81B1B-EA6F-3B45-BAF6-C3F2A4E1566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60068" y="2743200"/>
            <a:ext cx="3471863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Two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68239AE2-AD6A-8543-B767-DD5003DEC3B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86633" y="2743200"/>
            <a:ext cx="3471863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Three</a:t>
            </a:r>
          </a:p>
        </p:txBody>
      </p:sp>
    </p:spTree>
    <p:extLst>
      <p:ext uri="{BB962C8B-B14F-4D97-AF65-F5344CB8AC3E}">
        <p14:creationId xmlns:p14="http://schemas.microsoft.com/office/powerpoint/2010/main" val="626459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L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58DA08-ABFA-D94C-84F5-C6575D0A3275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5E5AFCA2-969F-B040-ADC6-2A272C01BC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2BD50A6-F696-6A44-A082-7A2020099C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4" y="2753139"/>
            <a:ext cx="9140825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Column One</a:t>
            </a:r>
          </a:p>
        </p:txBody>
      </p:sp>
    </p:spTree>
    <p:extLst>
      <p:ext uri="{BB962C8B-B14F-4D97-AF65-F5344CB8AC3E}">
        <p14:creationId xmlns:p14="http://schemas.microsoft.com/office/powerpoint/2010/main" val="508588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EBE5DB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8886e9ca_1_8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5e8886e9ca_1_8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g5e8886e9ca_1_8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6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2986-8B59-4A3B-88C7-C5868EEA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FB772-0E7C-47A8-B96C-D4A9FA3FA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556CF-58E9-400D-B720-9377EE1B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DBA-DE98-43EE-85CC-5CEBE1C055B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CF655-201B-4868-87DA-2925C699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00786-A4E9-4CC2-A12E-CF8B1D24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92B-418E-4B26-8FF0-FE448E37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0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2468-47B3-43CE-90E0-E94FE7E9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279AE-9E50-45B3-BEA3-FA1A4D256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CD45A-273D-4BC6-809D-21596AED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DBA-DE98-43EE-85CC-5CEBE1C055B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84A02-92D4-4FE2-BE8A-DE1D375A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F25F7-DE14-42FE-BD1A-2C629D58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92B-418E-4B26-8FF0-FE448E37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2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0214-3572-48DD-BF9D-947FF9F9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A440-01E7-41B2-A623-FAF437F3C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618BE-6DBC-446B-B702-042DC77E5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8F944-BFF7-4094-8D58-56593AC7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DBA-DE98-43EE-85CC-5CEBE1C055B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E3F9C-19F3-4C12-B77C-8EA3FE9C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32229-A592-48C6-8D49-8A02CDE4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92B-418E-4B26-8FF0-FE448E37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94BE-E498-4109-87BE-86258824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C00B4-8998-450E-9A70-B7DF3B16F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821C8-DC2E-4D34-882B-5B34C172C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1311D-EE1C-447C-943B-B51570492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86CF3-954A-4295-A61D-C36230747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78F17B-374C-4B56-B89B-8DA8A02C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DBA-DE98-43EE-85CC-5CEBE1C055B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459D9-392C-45DA-8627-B73A5E5A2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B89FE-71DB-4287-9954-86CC34C3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92B-418E-4B26-8FF0-FE448E37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7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F296-C7E7-470D-B529-355218A9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FA558-04C4-436B-88CE-2BAF64E7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DBA-DE98-43EE-85CC-5CEBE1C055B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0AA53-55A4-41DA-84D0-154BC384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F662D-420D-4A66-823F-F3CC9382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92B-418E-4B26-8FF0-FE448E37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1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E7291-A102-4D71-BEE0-B31BCDFC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DBA-DE98-43EE-85CC-5CEBE1C055B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E8577A-326F-4971-A833-F323BEA2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6CD40-C2C9-49BC-80D1-D594BE2D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92B-418E-4B26-8FF0-FE448E37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9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C9C5-EF37-4B51-A63C-3EEFBCCA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C374B-31BD-4442-BFB1-7E3A4F50A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98BE4-4272-437D-84D9-F5B81A47E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0E726-9E3F-4D0C-BAE6-E35F96A8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DBA-DE98-43EE-85CC-5CEBE1C055B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3D35E-D7A1-4D86-A33F-F6E72A20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C81FF-EED0-44D8-A304-64D9756E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92B-418E-4B26-8FF0-FE448E37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EDAF-5161-4C4F-8FB2-12EC7B01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95E53-4BCD-4FCE-9776-5FEEE8707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E1989-CB13-4872-8452-7928D2E72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FF6C3-0AA7-4AE2-885B-B6C0AC9E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DBA-DE98-43EE-85CC-5CEBE1C055B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06E0D-5F7C-477A-A117-945BC43D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3358D-9AB9-4C36-A2D9-5610087F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692B-418E-4B26-8FF0-FE448E37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3BEAF-22A1-4ED1-9B76-6B8B9D0C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8E417-E037-4CB8-A55D-1B9747CDF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79043-B829-479A-9C87-4F8315633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7DDBA-DE98-43EE-85CC-5CEBE1C055B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E5639-6BBB-46E0-AD18-F757FE75A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F0972-0CFB-425A-9A06-7160C2186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692B-418E-4B26-8FF0-FE448E37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6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by.org/sustainablect/eligibili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by.org/sustainablect/eligibili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Sustainable CT Community Match Fund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50" y="3021412"/>
            <a:ext cx="2809970" cy="2756227"/>
          </a:xfrm>
          <a:prstGeom prst="rect">
            <a:avLst/>
          </a:prstGeom>
        </p:spPr>
      </p:pic>
      <p:pic>
        <p:nvPicPr>
          <p:cNvPr id="5" name="Picture 4" descr="Screen Shot 2019-10-14 at 7.28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50" y="3497825"/>
            <a:ext cx="3009900" cy="180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8FF381-D423-4223-BE6E-A31BE4092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38" y="3246652"/>
            <a:ext cx="3820523" cy="254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1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6C56BC19-C955-4CA3-989B-4FD774B204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75" y="1143000"/>
            <a:ext cx="10236712" cy="903288"/>
          </a:xfrm>
        </p:spPr>
        <p:txBody>
          <a:bodyPr/>
          <a:lstStyle/>
          <a:p>
            <a:r>
              <a:rPr lang="en-US" dirty="0"/>
              <a:t>What kinds of contributions can be matched?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4A6140CB-5194-4530-9355-1B4E22681D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3474" y="2881429"/>
            <a:ext cx="3053693" cy="3341779"/>
          </a:xfrm>
        </p:spPr>
        <p:txBody>
          <a:bodyPr/>
          <a:lstStyle/>
          <a:p>
            <a:r>
              <a:rPr lang="en-US" b="1" dirty="0"/>
              <a:t>Donations can come from: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Individuals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Businesses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Nonprofits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Municipalities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own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Grants</a:t>
            </a:r>
          </a:p>
        </p:txBody>
      </p:sp>
      <p:sp>
        <p:nvSpPr>
          <p:cNvPr id="26" name="Google Shape;134;g5e851d7f57_0_358">
            <a:extLst>
              <a:ext uri="{FF2B5EF4-FFF2-40B4-BE49-F238E27FC236}">
                <a16:creationId xmlns:a16="http://schemas.microsoft.com/office/drawing/2014/main" id="{A6C6389F-0652-4FF9-BE61-7537045707E4}"/>
              </a:ext>
            </a:extLst>
          </p:cNvPr>
          <p:cNvSpPr/>
          <p:nvPr/>
        </p:nvSpPr>
        <p:spPr>
          <a:xfrm rot="10800000">
            <a:off x="2602151" y="4140928"/>
            <a:ext cx="1784850" cy="82277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>
              <a:alpha val="72940"/>
            </a:srgbClr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F5F5212D-BBDD-4AE7-B99F-BE00A7005245}"/>
              </a:ext>
            </a:extLst>
          </p:cNvPr>
          <p:cNvSpPr txBox="1">
            <a:spLocks/>
          </p:cNvSpPr>
          <p:nvPr/>
        </p:nvSpPr>
        <p:spPr>
          <a:xfrm>
            <a:off x="4705491" y="3718392"/>
            <a:ext cx="3540372" cy="2186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/>
              <a:t>All of these will be matched by Sustainable CT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To be matched, they must be passed through to your ioby crowdfunding page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9EB3F49-A55A-4FAF-9D44-B99E131A8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42" y="2456525"/>
            <a:ext cx="3286584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0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1;p14" descr="hampline campaign goal reached.png"/>
          <p:cNvPicPr preferRelativeResize="0"/>
          <p:nvPr/>
        </p:nvPicPr>
        <p:blipFill rotWithShape="1">
          <a:blip r:embed="rId3">
            <a:alphaModFix/>
          </a:blip>
          <a:srcRect t="2670" r="5905" b="6081"/>
          <a:stretch/>
        </p:blipFill>
        <p:spPr>
          <a:xfrm>
            <a:off x="958042" y="0"/>
            <a:ext cx="1007797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80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0;p13" descr="hampline-map-11-3-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4737" y="0"/>
            <a:ext cx="920239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47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5e859046f9_1_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4267" y="441103"/>
            <a:ext cx="969103" cy="53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0;p12" descr="1 Donation Size_Zoom In_No Donors.png"/>
          <p:cNvPicPr preferRelativeResize="0"/>
          <p:nvPr/>
        </p:nvPicPr>
        <p:blipFill rotWithShape="1">
          <a:blip r:embed="rId4">
            <a:alphaModFix/>
          </a:blip>
          <a:srcRect b="989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914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5e859046f9_1_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4267" y="441103"/>
            <a:ext cx="969103" cy="53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2;p15" descr="2 Donation Size_Zoom In_Donors.png"/>
          <p:cNvPicPr preferRelativeResize="0"/>
          <p:nvPr/>
        </p:nvPicPr>
        <p:blipFill rotWithShape="1">
          <a:blip r:embed="rId4">
            <a:alphaModFix/>
          </a:blip>
          <a:srcRect b="975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38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5e859046f9_1_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4267" y="441103"/>
            <a:ext cx="969103" cy="539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79305" y="2603242"/>
            <a:ext cx="96616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Lato Black"/>
                <a:ea typeface="Lato Black"/>
                <a:cs typeface="Lato Black"/>
                <a:sym typeface="Lato Black"/>
              </a:rPr>
              <a:t>“To me the greatest value from the ioby campaign was the public awareness building/support. It will pay longer term dividends beyond the $75,000+ that we raised.”</a:t>
            </a:r>
            <a:br>
              <a:rPr lang="en-US" sz="3200" dirty="0"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3200" dirty="0">
                <a:latin typeface="Lato Black"/>
                <a:ea typeface="Lato Black"/>
                <a:cs typeface="Lato Black"/>
                <a:sym typeface="Lato Black"/>
              </a:rPr>
              <a:t/>
            </a:r>
            <a:br>
              <a:rPr lang="en-US" sz="3200" dirty="0"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3200" dirty="0">
                <a:latin typeface="Lato Black"/>
                <a:ea typeface="Lato Black"/>
                <a:cs typeface="Lato Black"/>
                <a:sym typeface="Lato Black"/>
              </a:rPr>
              <a:t>-Pat Brown</a:t>
            </a:r>
            <a:br>
              <a:rPr lang="en-US" sz="3200" dirty="0"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3200" dirty="0">
                <a:latin typeface="Lato Black"/>
                <a:ea typeface="Lato Black"/>
                <a:cs typeface="Lato Black"/>
                <a:sym typeface="Lato Black"/>
              </a:rPr>
              <a:t>Broad Avenue Arts Alliance</a:t>
            </a:r>
            <a:endParaRPr lang="en-US" sz="3200" dirty="0">
              <a:latin typeface="Lato Black"/>
              <a:cs typeface="Lato Black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453E9E9-99A1-4FD6-88F4-9C84000E80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75" y="1028700"/>
            <a:ext cx="9140825" cy="903288"/>
          </a:xfrm>
        </p:spPr>
        <p:txBody>
          <a:bodyPr/>
          <a:lstStyle/>
          <a:p>
            <a:r>
              <a:rPr lang="en-US" dirty="0"/>
              <a:t>Why crowdfunding and why </a:t>
            </a:r>
            <a:r>
              <a:rPr lang="en-US" dirty="0" err="1"/>
              <a:t>ioby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565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1B103A-16B4-4FF1-A48D-10D1A6EAFA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7A829-7B39-4D3B-A774-94B502099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65" y="2576946"/>
            <a:ext cx="5967846" cy="39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2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AE5AD1-AD5B-4580-AC59-BD2B533F77DA}"/>
              </a:ext>
            </a:extLst>
          </p:cNvPr>
          <p:cNvSpPr txBox="1">
            <a:spLocks/>
          </p:cNvSpPr>
          <p:nvPr/>
        </p:nvSpPr>
        <p:spPr>
          <a:xfrm>
            <a:off x="3371498" y="2475264"/>
            <a:ext cx="9140825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CC2323C-325A-4450-A5A0-B89DB9BC2F60}"/>
              </a:ext>
            </a:extLst>
          </p:cNvPr>
          <p:cNvSpPr txBox="1">
            <a:spLocks/>
          </p:cNvSpPr>
          <p:nvPr/>
        </p:nvSpPr>
        <p:spPr>
          <a:xfrm>
            <a:off x="408598" y="842588"/>
            <a:ext cx="9830672" cy="903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 Overview</a:t>
            </a:r>
          </a:p>
          <a:p>
            <a:r>
              <a:rPr lang="en-US" sz="2200" dirty="0"/>
              <a:t>	Up to </a:t>
            </a:r>
            <a:r>
              <a:rPr lang="en-US" sz="2200" b="1" u="sng" dirty="0"/>
              <a:t>$25,000</a:t>
            </a:r>
            <a:r>
              <a:rPr lang="en-US" sz="2200" u="sng" dirty="0"/>
              <a:t> </a:t>
            </a:r>
            <a:r>
              <a:rPr lang="en-US" sz="2200" dirty="0"/>
              <a:t>in dollar-for-dollar matching funds for sustainability projects </a:t>
            </a:r>
          </a:p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65F30FE-6F7E-4DCE-99E3-0070D47DCA04}"/>
              </a:ext>
            </a:extLst>
          </p:cNvPr>
          <p:cNvSpPr txBox="1">
            <a:spLocks/>
          </p:cNvSpPr>
          <p:nvPr/>
        </p:nvSpPr>
        <p:spPr>
          <a:xfrm>
            <a:off x="-225750" y="3145628"/>
            <a:ext cx="6623995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Fundraising through online crowdfunding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Contributions immediately matched by SCT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One-on-one fundraising coaching &amp; support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Community collaboration &amp; buy-in (literally!)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Connections to partners, other municipalities, &amp; other funding sources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3ED7AA-C7AD-4B79-B15E-308094582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076" y="2913694"/>
            <a:ext cx="5765777" cy="321917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38A387-2D84-439A-81DC-879C72AD45D2}"/>
              </a:ext>
            </a:extLst>
          </p:cNvPr>
          <p:cNvSpPr txBox="1">
            <a:spLocks/>
          </p:cNvSpPr>
          <p:nvPr/>
        </p:nvSpPr>
        <p:spPr>
          <a:xfrm>
            <a:off x="1" y="2290101"/>
            <a:ext cx="12078118" cy="4091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sz="3000" b="1" dirty="0"/>
              <a:t>We match what you raise as you raise it – contributions doubled in real-time </a:t>
            </a:r>
          </a:p>
          <a:p>
            <a:pPr lvl="1">
              <a:lnSpc>
                <a:spcPct val="100000"/>
              </a:lnSpc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4821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CCFAB2-D528-4414-9ACA-63BF1032B4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Our Focus: </a:t>
            </a:r>
            <a:r>
              <a:rPr lang="en-US" u="sng" dirty="0"/>
              <a:t>Energy Projects</a:t>
            </a:r>
          </a:p>
        </p:txBody>
      </p:sp>
      <p:sp>
        <p:nvSpPr>
          <p:cNvPr id="8" name="Google Shape;134;g5e851d7f57_0_358">
            <a:extLst>
              <a:ext uri="{FF2B5EF4-FFF2-40B4-BE49-F238E27FC236}">
                <a16:creationId xmlns:a16="http://schemas.microsoft.com/office/drawing/2014/main" id="{AF3EADC2-9533-4A93-9094-3CA69C78C1B6}"/>
              </a:ext>
            </a:extLst>
          </p:cNvPr>
          <p:cNvSpPr/>
          <p:nvPr/>
        </p:nvSpPr>
        <p:spPr>
          <a:xfrm rot="10800000">
            <a:off x="204938" y="3114070"/>
            <a:ext cx="548903" cy="21193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>
              <a:alpha val="72940"/>
            </a:srgbClr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highlight>
                <a:srgbClr val="008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4;g5e851d7f57_0_358">
            <a:extLst>
              <a:ext uri="{FF2B5EF4-FFF2-40B4-BE49-F238E27FC236}">
                <a16:creationId xmlns:a16="http://schemas.microsoft.com/office/drawing/2014/main" id="{EF319057-2346-432E-A005-483A5A1EB0B3}"/>
              </a:ext>
            </a:extLst>
          </p:cNvPr>
          <p:cNvSpPr/>
          <p:nvPr/>
        </p:nvSpPr>
        <p:spPr>
          <a:xfrm rot="10800000">
            <a:off x="204938" y="3531998"/>
            <a:ext cx="548903" cy="21193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>
              <a:alpha val="72940"/>
            </a:srgbClr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highlight>
                <a:srgbClr val="008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4;g5e851d7f57_0_358">
            <a:extLst>
              <a:ext uri="{FF2B5EF4-FFF2-40B4-BE49-F238E27FC236}">
                <a16:creationId xmlns:a16="http://schemas.microsoft.com/office/drawing/2014/main" id="{E5E2E419-4F4D-47EC-9812-66467149E1B0}"/>
              </a:ext>
            </a:extLst>
          </p:cNvPr>
          <p:cNvSpPr/>
          <p:nvPr/>
        </p:nvSpPr>
        <p:spPr>
          <a:xfrm rot="10800000">
            <a:off x="201553" y="4287818"/>
            <a:ext cx="548903" cy="21193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>
              <a:alpha val="72940"/>
            </a:srgbClr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highlight>
                <a:srgbClr val="008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4;g5e851d7f57_0_358">
            <a:extLst>
              <a:ext uri="{FF2B5EF4-FFF2-40B4-BE49-F238E27FC236}">
                <a16:creationId xmlns:a16="http://schemas.microsoft.com/office/drawing/2014/main" id="{87DF18A2-B351-42E4-B918-36F81F3F1C07}"/>
              </a:ext>
            </a:extLst>
          </p:cNvPr>
          <p:cNvSpPr/>
          <p:nvPr/>
        </p:nvSpPr>
        <p:spPr>
          <a:xfrm rot="10800000">
            <a:off x="201552" y="5887181"/>
            <a:ext cx="548903" cy="21193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>
              <a:alpha val="72940"/>
            </a:srgbClr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highlight>
                <a:srgbClr val="008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74BCE793-8B91-4732-A73F-4374971DA5B1}"/>
              </a:ext>
            </a:extLst>
          </p:cNvPr>
          <p:cNvSpPr txBox="1">
            <a:spLocks/>
          </p:cNvSpPr>
          <p:nvPr/>
        </p:nvSpPr>
        <p:spPr>
          <a:xfrm>
            <a:off x="549275" y="1143000"/>
            <a:ext cx="9961301" cy="903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Our Focus: </a:t>
            </a:r>
            <a:r>
              <a:rPr lang="en-US" u="sng"/>
              <a:t>Energy Projects</a:t>
            </a:r>
            <a:endParaRPr lang="en-US" u="sng" dirty="0"/>
          </a:p>
        </p:txBody>
      </p:sp>
      <p:pic>
        <p:nvPicPr>
          <p:cNvPr id="41" name="Content Placeholder 6">
            <a:extLst>
              <a:ext uri="{FF2B5EF4-FFF2-40B4-BE49-F238E27FC236}">
                <a16:creationId xmlns:a16="http://schemas.microsoft.com/office/drawing/2014/main" id="{58D054F8-B88A-434E-A86C-358351373EE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3" y="2194084"/>
            <a:ext cx="7837803" cy="4486224"/>
          </a:xfr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478FB21-76D1-44C9-A706-F99B07106891}"/>
              </a:ext>
            </a:extLst>
          </p:cNvPr>
          <p:cNvSpPr txBox="1"/>
          <p:nvPr/>
        </p:nvSpPr>
        <p:spPr>
          <a:xfrm>
            <a:off x="8420565" y="2924243"/>
            <a:ext cx="354702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Reduce energy use intensity for municipal buildings and public spaces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108060-87A6-4B07-B9B2-21EAB7BD6924}"/>
              </a:ext>
            </a:extLst>
          </p:cNvPr>
          <p:cNvSpPr txBox="1"/>
          <p:nvPr/>
        </p:nvSpPr>
        <p:spPr>
          <a:xfrm>
            <a:off x="8420565" y="3478241"/>
            <a:ext cx="354702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Reduce energy use in individual municipal buildings or unique facilities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A62DA3-B026-4059-9A5F-EF5630AE6910}"/>
              </a:ext>
            </a:extLst>
          </p:cNvPr>
          <p:cNvSpPr txBox="1"/>
          <p:nvPr/>
        </p:nvSpPr>
        <p:spPr>
          <a:xfrm>
            <a:off x="8420565" y="4180035"/>
            <a:ext cx="3547025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Increase the use of renewable energy in your municipal buildings and public spaces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9B5ABA-56B7-45AC-8850-E41FDE2E9094}"/>
              </a:ext>
            </a:extLst>
          </p:cNvPr>
          <p:cNvSpPr txBox="1"/>
          <p:nvPr/>
        </p:nvSpPr>
        <p:spPr>
          <a:xfrm>
            <a:off x="8420565" y="5714387"/>
            <a:ext cx="354702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Light your community with the most efficient bulbs available</a:t>
            </a:r>
          </a:p>
        </p:txBody>
      </p:sp>
    </p:spTree>
    <p:extLst>
      <p:ext uri="{BB962C8B-B14F-4D97-AF65-F5344CB8AC3E}">
        <p14:creationId xmlns:p14="http://schemas.microsoft.com/office/powerpoint/2010/main" val="338640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General Project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/>
              <a:t>Located in a Sustainable CT registered town(s)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/>
              <a:t>Align with Sustainable CT actions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/>
              <a:t>Have a public benefit and be inclusive of your 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24004-5D55-4C41-B3A1-F6DA99ECF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31" y="2649310"/>
            <a:ext cx="28575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7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AD1B5CA-5711-4648-9998-904C6E60DF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75" y="1143000"/>
            <a:ext cx="9140825" cy="903288"/>
          </a:xfrm>
        </p:spPr>
        <p:txBody>
          <a:bodyPr/>
          <a:lstStyle/>
          <a:p>
            <a:r>
              <a:rPr lang="en-US" dirty="0"/>
              <a:t>Detailed </a:t>
            </a:r>
            <a:r>
              <a:rPr lang="en-US" dirty="0">
                <a:hlinkClick r:id="rId3"/>
              </a:rPr>
              <a:t>eligibility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19E202-FF1F-4C97-8E52-583AC9E54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93" y="2209436"/>
            <a:ext cx="9739398" cy="448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3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>
                <a:hlinkClick r:id="rId3"/>
              </a:rPr>
              <a:t>eligibility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3676A-B2AB-41FD-8E16-755094CB7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048" y="2217767"/>
            <a:ext cx="9605422" cy="872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48D9D2-5F62-4DA9-9B68-CAEDB38EA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89" y="2989443"/>
            <a:ext cx="9605422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784AA3-138F-4131-8C15-BB55E028E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0"/>
          <a:stretch/>
        </p:blipFill>
        <p:spPr>
          <a:xfrm>
            <a:off x="0" y="1840089"/>
            <a:ext cx="7477793" cy="498404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A101AD0-6613-4688-8A2D-80BD14D5CD30}"/>
              </a:ext>
            </a:extLst>
          </p:cNvPr>
          <p:cNvSpPr/>
          <p:nvPr/>
        </p:nvSpPr>
        <p:spPr>
          <a:xfrm>
            <a:off x="4845208" y="3154793"/>
            <a:ext cx="3081867" cy="36693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2D0FE-3311-4798-97FC-D36087637CC9}"/>
              </a:ext>
            </a:extLst>
          </p:cNvPr>
          <p:cNvSpPr txBox="1"/>
          <p:nvPr/>
        </p:nvSpPr>
        <p:spPr>
          <a:xfrm>
            <a:off x="8272100" y="2754493"/>
            <a:ext cx="3996267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No application deadlines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No formal, standardized proposal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No lengthy review process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No staggered funds disbursement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No one-size-fits-all post-award reporting requirements</a:t>
            </a:r>
          </a:p>
        </p:txBody>
      </p:sp>
      <p:sp>
        <p:nvSpPr>
          <p:cNvPr id="11" name="AutoShape 2" descr="Image result for red x">
            <a:extLst>
              <a:ext uri="{FF2B5EF4-FFF2-40B4-BE49-F238E27FC236}">
                <a16:creationId xmlns:a16="http://schemas.microsoft.com/office/drawing/2014/main" id="{2EE173E0-F84B-4172-9DE9-5D852A4C63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Image result for red x">
            <a:extLst>
              <a:ext uri="{FF2B5EF4-FFF2-40B4-BE49-F238E27FC236}">
                <a16:creationId xmlns:a16="http://schemas.microsoft.com/office/drawing/2014/main" id="{581B259E-03D0-403F-8F9A-048F14879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A53B2F-56A2-464E-804C-623263130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103" y="2922934"/>
            <a:ext cx="697089" cy="466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5024B5-898D-4510-B125-B6D6663B7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102" y="3461012"/>
            <a:ext cx="697089" cy="4665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C2BC88-8449-41C5-AA6E-901BD6008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103" y="3999859"/>
            <a:ext cx="697089" cy="4665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BE927E-B847-40D2-8E6A-6E74E5E7A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103" y="4579106"/>
            <a:ext cx="697089" cy="4665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CE2691-3E3C-4516-92F2-08525EBE1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103" y="5158353"/>
            <a:ext cx="697089" cy="4665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43459D-3171-4A14-9F29-17B3369EC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1243" y="1782104"/>
            <a:ext cx="1822134" cy="1020395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7AC567C-407D-4A97-A716-C713CD57EA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3A626833-EB80-43C9-BD17-C9C0F73750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75" y="1143000"/>
            <a:ext cx="9140825" cy="903288"/>
          </a:xfrm>
        </p:spPr>
        <p:txBody>
          <a:bodyPr/>
          <a:lstStyle/>
          <a:p>
            <a:r>
              <a:rPr lang="en-US" dirty="0"/>
              <a:t>Access to the funding: fast, flexible, easy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5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1">
            <a:extLst>
              <a:ext uri="{FF2B5EF4-FFF2-40B4-BE49-F238E27FC236}">
                <a16:creationId xmlns:a16="http://schemas.microsoft.com/office/drawing/2014/main" id="{FDCA161C-73B6-436F-ACED-2D044A9F79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75" y="1143000"/>
            <a:ext cx="9140825" cy="903288"/>
          </a:xfrm>
        </p:spPr>
        <p:txBody>
          <a:bodyPr/>
          <a:lstStyle/>
          <a:p>
            <a:r>
              <a:rPr lang="en-US" dirty="0"/>
              <a:t>Starting up a Match Fund project </a:t>
            </a:r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7C691DF3-A5A9-479A-A76A-EA48BD28A0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58065" y="3886529"/>
            <a:ext cx="7592180" cy="287567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AA245"/>
                </a:solidFill>
              </a:rPr>
              <a:t>If determined eligible</a:t>
            </a:r>
            <a:r>
              <a:rPr lang="en-US" dirty="0">
                <a:solidFill>
                  <a:srgbClr val="0AA245"/>
                </a:solidFill>
              </a:rPr>
              <a:t>:</a:t>
            </a:r>
            <a:endParaRPr lang="en-US" sz="1600" dirty="0">
              <a:solidFill>
                <a:srgbClr val="0AA245"/>
              </a:solidFill>
            </a:endParaRPr>
          </a:p>
          <a:p>
            <a:pPr marL="800100" lvl="2" indent="-342900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Connect with the municipality to introduce project and receive support</a:t>
            </a:r>
          </a:p>
          <a:p>
            <a:pPr marL="800100" lvl="2" indent="-342900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Complete pre-fundraising survey with project timeline</a:t>
            </a:r>
          </a:p>
          <a:p>
            <a:pPr marL="800100" lvl="2" indent="-342900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Build your project: begin working with </a:t>
            </a:r>
            <a:r>
              <a:rPr lang="en-US" sz="1800" dirty="0" err="1"/>
              <a:t>ioby</a:t>
            </a:r>
            <a:r>
              <a:rPr lang="en-US" sz="1800" dirty="0"/>
              <a:t> to create fundraising page</a:t>
            </a:r>
          </a:p>
          <a:p>
            <a:pPr marL="800100" lvl="2" indent="-342900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Fundraise</a:t>
            </a:r>
          </a:p>
          <a:p>
            <a:pPr marL="800100" lvl="2" indent="-342900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Implement project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8" name="Content Placeholder 6">
            <a:extLst>
              <a:ext uri="{FF2B5EF4-FFF2-40B4-BE49-F238E27FC236}">
                <a16:creationId xmlns:a16="http://schemas.microsoft.com/office/drawing/2014/main" id="{B6962593-4387-46A6-85C0-336ABB7093F3}"/>
              </a:ext>
            </a:extLst>
          </p:cNvPr>
          <p:cNvSpPr txBox="1">
            <a:spLocks/>
          </p:cNvSpPr>
          <p:nvPr/>
        </p:nvSpPr>
        <p:spPr>
          <a:xfrm>
            <a:off x="110242" y="2947182"/>
            <a:ext cx="2484097" cy="49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Contact Abe to discuss project</a:t>
            </a:r>
          </a:p>
        </p:txBody>
      </p:sp>
      <p:sp>
        <p:nvSpPr>
          <p:cNvPr id="89" name="Content Placeholder 7">
            <a:extLst>
              <a:ext uri="{FF2B5EF4-FFF2-40B4-BE49-F238E27FC236}">
                <a16:creationId xmlns:a16="http://schemas.microsoft.com/office/drawing/2014/main" id="{70EBA5DA-4429-480C-B43D-325A3C8B07F4}"/>
              </a:ext>
            </a:extLst>
          </p:cNvPr>
          <p:cNvSpPr txBox="1">
            <a:spLocks/>
          </p:cNvSpPr>
          <p:nvPr/>
        </p:nvSpPr>
        <p:spPr>
          <a:xfrm>
            <a:off x="4433071" y="2947182"/>
            <a:ext cx="3342968" cy="4255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Submit a project description, timeline &amp; budget</a:t>
            </a:r>
          </a:p>
        </p:txBody>
      </p:sp>
      <p:sp>
        <p:nvSpPr>
          <p:cNvPr id="90" name="Content Placeholder 7">
            <a:extLst>
              <a:ext uri="{FF2B5EF4-FFF2-40B4-BE49-F238E27FC236}">
                <a16:creationId xmlns:a16="http://schemas.microsoft.com/office/drawing/2014/main" id="{589EECAA-1EE8-448E-9247-FCC8A238701F}"/>
              </a:ext>
            </a:extLst>
          </p:cNvPr>
          <p:cNvSpPr txBox="1">
            <a:spLocks/>
          </p:cNvSpPr>
          <p:nvPr/>
        </p:nvSpPr>
        <p:spPr>
          <a:xfrm>
            <a:off x="9614772" y="2937462"/>
            <a:ext cx="2484097" cy="5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Calibri body"/>
              </a:rPr>
              <a:t>Sustainable CT reviews for eligibility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D1E320-939A-4997-B07E-163BB3D86F44}"/>
              </a:ext>
            </a:extLst>
          </p:cNvPr>
          <p:cNvGrpSpPr/>
          <p:nvPr/>
        </p:nvGrpSpPr>
        <p:grpSpPr>
          <a:xfrm>
            <a:off x="1011226" y="2171545"/>
            <a:ext cx="731520" cy="731520"/>
            <a:chOff x="490972" y="3191800"/>
            <a:chExt cx="731520" cy="731520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EE8B4F3-0577-4E3B-81FA-AA8EFC62B047}"/>
                </a:ext>
              </a:extLst>
            </p:cNvPr>
            <p:cNvSpPr txBox="1"/>
            <p:nvPr/>
          </p:nvSpPr>
          <p:spPr>
            <a:xfrm>
              <a:off x="579748" y="3280561"/>
              <a:ext cx="55396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AA245"/>
                  </a:solidFill>
                  <a:latin typeface="+mj-lt"/>
                </a:rPr>
                <a:t>1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EAC4934-7541-42D9-8541-7C4A8E26DDCA}"/>
                </a:ext>
              </a:extLst>
            </p:cNvPr>
            <p:cNvSpPr/>
            <p:nvPr/>
          </p:nvSpPr>
          <p:spPr>
            <a:xfrm>
              <a:off x="490972" y="3191800"/>
              <a:ext cx="731520" cy="731520"/>
            </a:xfrm>
            <a:prstGeom prst="ellipse">
              <a:avLst/>
            </a:prstGeom>
            <a:noFill/>
            <a:ln w="25400">
              <a:solidFill>
                <a:srgbClr val="0AA2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F78FDF4-E5AD-4DC7-97CC-666F37D89D98}"/>
              </a:ext>
            </a:extLst>
          </p:cNvPr>
          <p:cNvGrpSpPr/>
          <p:nvPr/>
        </p:nvGrpSpPr>
        <p:grpSpPr>
          <a:xfrm>
            <a:off x="5719117" y="2171520"/>
            <a:ext cx="731520" cy="731520"/>
            <a:chOff x="490972" y="3191800"/>
            <a:chExt cx="731520" cy="73152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03A0F5C-6210-4FBE-BCE6-A62B7AD72871}"/>
                </a:ext>
              </a:extLst>
            </p:cNvPr>
            <p:cNvSpPr txBox="1"/>
            <p:nvPr/>
          </p:nvSpPr>
          <p:spPr>
            <a:xfrm>
              <a:off x="579748" y="3280561"/>
              <a:ext cx="55396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AA245"/>
                  </a:solidFill>
                  <a:latin typeface="+mj-lt"/>
                </a:rPr>
                <a:t>2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C6DBDB4-4A3C-4EC3-B1CE-45E32AAC3F03}"/>
                </a:ext>
              </a:extLst>
            </p:cNvPr>
            <p:cNvSpPr/>
            <p:nvPr/>
          </p:nvSpPr>
          <p:spPr>
            <a:xfrm>
              <a:off x="490972" y="3191800"/>
              <a:ext cx="731520" cy="731520"/>
            </a:xfrm>
            <a:prstGeom prst="ellipse">
              <a:avLst/>
            </a:prstGeom>
            <a:noFill/>
            <a:ln w="25400">
              <a:solidFill>
                <a:srgbClr val="0AA2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A84C735-E5F7-4903-8345-34785D2EEEE0}"/>
              </a:ext>
            </a:extLst>
          </p:cNvPr>
          <p:cNvGrpSpPr/>
          <p:nvPr/>
        </p:nvGrpSpPr>
        <p:grpSpPr>
          <a:xfrm>
            <a:off x="10508799" y="2171545"/>
            <a:ext cx="731520" cy="731520"/>
            <a:chOff x="490972" y="3191800"/>
            <a:chExt cx="731520" cy="73152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1EFCE7E-11BC-4DE6-8C73-CA66E51EB0F7}"/>
                </a:ext>
              </a:extLst>
            </p:cNvPr>
            <p:cNvSpPr txBox="1"/>
            <p:nvPr/>
          </p:nvSpPr>
          <p:spPr>
            <a:xfrm>
              <a:off x="579748" y="3280561"/>
              <a:ext cx="55396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AA245"/>
                  </a:solidFill>
                  <a:latin typeface="+mj-lt"/>
                </a:rPr>
                <a:t>3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A71400F-064F-45C8-9249-4A2CEC5C5695}"/>
                </a:ext>
              </a:extLst>
            </p:cNvPr>
            <p:cNvSpPr/>
            <p:nvPr/>
          </p:nvSpPr>
          <p:spPr>
            <a:xfrm>
              <a:off x="490972" y="3191800"/>
              <a:ext cx="731520" cy="731520"/>
            </a:xfrm>
            <a:prstGeom prst="ellipse">
              <a:avLst/>
            </a:prstGeom>
            <a:noFill/>
            <a:ln w="25400">
              <a:solidFill>
                <a:srgbClr val="0AA2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7950A5-B7BA-424F-BD52-48206BF91A37}"/>
              </a:ext>
            </a:extLst>
          </p:cNvPr>
          <p:cNvCxnSpPr>
            <a:cxnSpLocks/>
          </p:cNvCxnSpPr>
          <p:nvPr/>
        </p:nvCxnSpPr>
        <p:spPr>
          <a:xfrm>
            <a:off x="6475228" y="2537306"/>
            <a:ext cx="4022939" cy="0"/>
          </a:xfrm>
          <a:prstGeom prst="line">
            <a:avLst/>
          </a:prstGeom>
          <a:ln w="25400">
            <a:solidFill>
              <a:srgbClr val="0AA2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6F612F4-69B8-4F7F-8D7B-BBDC19716E30}"/>
              </a:ext>
            </a:extLst>
          </p:cNvPr>
          <p:cNvCxnSpPr>
            <a:cxnSpLocks/>
            <a:stCxn id="93" idx="6"/>
            <a:endCxn id="96" idx="2"/>
          </p:cNvCxnSpPr>
          <p:nvPr/>
        </p:nvCxnSpPr>
        <p:spPr>
          <a:xfrm flipV="1">
            <a:off x="1742746" y="2537280"/>
            <a:ext cx="3976371" cy="25"/>
          </a:xfrm>
          <a:prstGeom prst="line">
            <a:avLst/>
          </a:prstGeom>
          <a:ln w="25400">
            <a:solidFill>
              <a:srgbClr val="0AA2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32F01E23-C7CB-4C61-B23D-0949BDA44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32" t="22418" r="25616" b="28558"/>
          <a:stretch/>
        </p:blipFill>
        <p:spPr>
          <a:xfrm>
            <a:off x="1412318" y="4859105"/>
            <a:ext cx="1295378" cy="14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F95631-81DD-426C-910E-643C3739A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96" y="0"/>
            <a:ext cx="8678008" cy="6858000"/>
          </a:xfrm>
          <a:prstGeom prst="rect">
            <a:avLst/>
          </a:prstGeom>
        </p:spPr>
      </p:pic>
      <p:pic>
        <p:nvPicPr>
          <p:cNvPr id="130" name="Google Shape;130;g5e851d7f57_0_3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987" y="258964"/>
            <a:ext cx="1292135" cy="71933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5e851d7f57_0_358"/>
          <p:cNvSpPr/>
          <p:nvPr/>
        </p:nvSpPr>
        <p:spPr>
          <a:xfrm>
            <a:off x="10147543" y="4226499"/>
            <a:ext cx="1080000" cy="74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>
              <a:alpha val="72940"/>
            </a:srgbClr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5e851d7f57_0_358"/>
          <p:cNvSpPr/>
          <p:nvPr/>
        </p:nvSpPr>
        <p:spPr>
          <a:xfrm>
            <a:off x="9231747" y="3084598"/>
            <a:ext cx="1080000" cy="74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>
              <a:alpha val="72940"/>
            </a:srgbClr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e851d7f57_0_358"/>
          <p:cNvSpPr/>
          <p:nvPr/>
        </p:nvSpPr>
        <p:spPr>
          <a:xfrm rot="10800000">
            <a:off x="676996" y="2901564"/>
            <a:ext cx="1080000" cy="74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>
              <a:alpha val="72940"/>
            </a:srgbClr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413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338</Words>
  <Application>Microsoft Office PowerPoint</Application>
  <PresentationFormat>Widescreen</PresentationFormat>
  <Paragraphs>59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body</vt:lpstr>
      <vt:lpstr>Calibri Light</vt:lpstr>
      <vt:lpstr>Lato</vt:lpstr>
      <vt:lpstr>Lato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Hilding-Salorio,Abraham (Institute for Sustainable Energy)</dc:creator>
  <cp:lastModifiedBy>Maldonado, Geraldo</cp:lastModifiedBy>
  <cp:revision>10</cp:revision>
  <dcterms:created xsi:type="dcterms:W3CDTF">2019-12-06T18:09:18Z</dcterms:created>
  <dcterms:modified xsi:type="dcterms:W3CDTF">2020-02-05T18:49:50Z</dcterms:modified>
</cp:coreProperties>
</file>