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  <p:sldMasterId id="2147483664" r:id="rId3"/>
  </p:sldMasterIdLst>
  <p:notesMasterIdLst>
    <p:notesMasterId r:id="rId16"/>
  </p:notesMasterIdLst>
  <p:handoutMasterIdLst>
    <p:handoutMasterId r:id="rId17"/>
  </p:handoutMasterIdLst>
  <p:sldIdLst>
    <p:sldId id="742" r:id="rId4"/>
    <p:sldId id="764" r:id="rId5"/>
    <p:sldId id="755" r:id="rId6"/>
    <p:sldId id="768" r:id="rId7"/>
    <p:sldId id="761" r:id="rId8"/>
    <p:sldId id="765" r:id="rId9"/>
    <p:sldId id="762" r:id="rId10"/>
    <p:sldId id="767" r:id="rId11"/>
    <p:sldId id="770" r:id="rId12"/>
    <p:sldId id="766" r:id="rId13"/>
    <p:sldId id="758" r:id="rId14"/>
    <p:sldId id="733" r:id="rId15"/>
  </p:sldIdLst>
  <p:sldSz cx="9144000" cy="6858000" type="screen4x3"/>
  <p:notesSz cx="700405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>
          <p15:clr>
            <a:srgbClr val="A4A3A4"/>
          </p15:clr>
        </p15:guide>
        <p15:guide id="2" pos="220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nald J Araujo" initials="RJA" lastIdx="43" clrIdx="0"/>
  <p:cmAuthor id="1" name="Tasha T Perreault" initials="TTP" lastIdx="7" clrIdx="1"/>
  <p:cmAuthor id="2" name="Violette S Radomski" initials="VSR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89"/>
    <a:srgbClr val="089948"/>
    <a:srgbClr val="66CC33"/>
    <a:srgbClr val="F580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78" autoAdjust="0"/>
    <p:restoredTop sz="71606" autoAdjust="0"/>
  </p:normalViewPr>
  <p:slideViewPr>
    <p:cSldViewPr showGuides="1">
      <p:cViewPr varScale="1">
        <p:scale>
          <a:sx n="73" d="100"/>
          <a:sy n="73" d="100"/>
        </p:scale>
        <p:origin x="9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670"/>
    </p:cViewPr>
  </p:sorterViewPr>
  <p:notesViewPr>
    <p:cSldViewPr>
      <p:cViewPr varScale="1">
        <p:scale>
          <a:sx n="67" d="100"/>
          <a:sy n="67" d="100"/>
        </p:scale>
        <p:origin x="-2400" y="-114"/>
      </p:cViewPr>
      <p:guideLst>
        <p:guide orient="horz" pos="2905"/>
        <p:guide pos="22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96FA68-8AE4-4709-8BFA-1F5247E33D3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3C8583-4C7D-4CED-B163-1CF19DE659E8}">
      <dgm:prSet phldrT="[Text]"/>
      <dgm:spPr/>
      <dgm:t>
        <a:bodyPr/>
        <a:lstStyle/>
        <a:p>
          <a:r>
            <a:rPr lang="en-US" dirty="0"/>
            <a:t>MF Application Submitted</a:t>
          </a:r>
        </a:p>
      </dgm:t>
    </dgm:pt>
    <dgm:pt modelId="{B8EFCA11-C4D0-418C-92B5-AF888D9BB51E}" type="parTrans" cxnId="{3CFA0FB3-71B2-4087-B3EA-917131EE2535}">
      <dgm:prSet/>
      <dgm:spPr/>
      <dgm:t>
        <a:bodyPr/>
        <a:lstStyle/>
        <a:p>
          <a:endParaRPr lang="en-US"/>
        </a:p>
      </dgm:t>
    </dgm:pt>
    <dgm:pt modelId="{C14EC2AB-C502-4720-BF6F-2E425E211D5F}" type="sibTrans" cxnId="{3CFA0FB3-71B2-4087-B3EA-917131EE2535}">
      <dgm:prSet/>
      <dgm:spPr/>
      <dgm:t>
        <a:bodyPr/>
        <a:lstStyle/>
        <a:p>
          <a:endParaRPr lang="en-US"/>
        </a:p>
      </dgm:t>
    </dgm:pt>
    <dgm:pt modelId="{A28F9C3D-5DDC-4AF6-ACDB-DBFEF2487D2D}">
      <dgm:prSet phldrT="[Text]"/>
      <dgm:spPr/>
      <dgm:t>
        <a:bodyPr/>
        <a:lstStyle/>
        <a:p>
          <a:r>
            <a:rPr lang="en-US" dirty="0"/>
            <a:t>Submit “MF Project Fill Out Form” &amp; Proposals</a:t>
          </a:r>
        </a:p>
      </dgm:t>
    </dgm:pt>
    <dgm:pt modelId="{11D6009B-017E-463D-9876-5FB1608A5BD6}" type="parTrans" cxnId="{6656162F-ECC3-4B96-A924-DB56E50064E8}">
      <dgm:prSet/>
      <dgm:spPr/>
      <dgm:t>
        <a:bodyPr/>
        <a:lstStyle/>
        <a:p>
          <a:endParaRPr lang="en-US"/>
        </a:p>
      </dgm:t>
    </dgm:pt>
    <dgm:pt modelId="{8A57D630-CF47-41A5-8576-65A76EFDDC9B}" type="sibTrans" cxnId="{6656162F-ECC3-4B96-A924-DB56E50064E8}">
      <dgm:prSet/>
      <dgm:spPr/>
      <dgm:t>
        <a:bodyPr/>
        <a:lstStyle/>
        <a:p>
          <a:endParaRPr lang="en-US"/>
        </a:p>
      </dgm:t>
    </dgm:pt>
    <dgm:pt modelId="{23B2FBB5-EACD-4334-AE64-26D724F0F389}">
      <dgm:prSet phldrT="[Text]"/>
      <dgm:spPr/>
      <dgm:t>
        <a:bodyPr/>
        <a:lstStyle/>
        <a:p>
          <a:r>
            <a:rPr lang="en-US" dirty="0"/>
            <a:t>Utility Letter of Agreement</a:t>
          </a:r>
        </a:p>
      </dgm:t>
    </dgm:pt>
    <dgm:pt modelId="{04BE49C4-8041-46BA-941A-4B0670FFB470}" type="parTrans" cxnId="{C8C7239C-638F-4D0B-8BEB-88E0EA25370A}">
      <dgm:prSet/>
      <dgm:spPr/>
      <dgm:t>
        <a:bodyPr/>
        <a:lstStyle/>
        <a:p>
          <a:endParaRPr lang="en-US"/>
        </a:p>
      </dgm:t>
    </dgm:pt>
    <dgm:pt modelId="{B3246EA4-E038-4752-8968-CFB6EE1CD5F8}" type="sibTrans" cxnId="{C8C7239C-638F-4D0B-8BEB-88E0EA25370A}">
      <dgm:prSet/>
      <dgm:spPr/>
      <dgm:t>
        <a:bodyPr/>
        <a:lstStyle/>
        <a:p>
          <a:endParaRPr lang="en-US"/>
        </a:p>
      </dgm:t>
    </dgm:pt>
    <dgm:pt modelId="{A06FC3A1-073D-4379-9E22-2015CA422677}">
      <dgm:prSet phldrT="[Text]"/>
      <dgm:spPr/>
      <dgm:t>
        <a:bodyPr/>
        <a:lstStyle/>
        <a:p>
          <a:r>
            <a:rPr lang="en-US" dirty="0"/>
            <a:t>Energy Efficient Measures installed</a:t>
          </a:r>
        </a:p>
      </dgm:t>
    </dgm:pt>
    <dgm:pt modelId="{1DD9DAF6-DAA1-4E6C-8395-AADC5DDB1C82}" type="parTrans" cxnId="{EEBCAB58-B5CB-4669-BAC7-A4A0E7ECC16B}">
      <dgm:prSet/>
      <dgm:spPr/>
      <dgm:t>
        <a:bodyPr/>
        <a:lstStyle/>
        <a:p>
          <a:endParaRPr lang="en-US"/>
        </a:p>
      </dgm:t>
    </dgm:pt>
    <dgm:pt modelId="{37BB2F82-4F43-408B-876F-A1150FE3EFF1}" type="sibTrans" cxnId="{EEBCAB58-B5CB-4669-BAC7-A4A0E7ECC16B}">
      <dgm:prSet/>
      <dgm:spPr/>
      <dgm:t>
        <a:bodyPr/>
        <a:lstStyle/>
        <a:p>
          <a:endParaRPr lang="en-US"/>
        </a:p>
      </dgm:t>
    </dgm:pt>
    <dgm:pt modelId="{52D2DFD6-2BAB-4797-AF70-4F6BE902511C}">
      <dgm:prSet phldrT="[Text]"/>
      <dgm:spPr/>
      <dgm:t>
        <a:bodyPr/>
        <a:lstStyle/>
        <a:p>
          <a:r>
            <a:rPr lang="en-US" dirty="0"/>
            <a:t>Energy assessment of property</a:t>
          </a:r>
        </a:p>
      </dgm:t>
    </dgm:pt>
    <dgm:pt modelId="{581EC804-5464-4C51-9FA1-BE2D5E3CF766}" type="parTrans" cxnId="{3F240C0B-E504-41EB-B289-AD4EEB76D710}">
      <dgm:prSet/>
      <dgm:spPr/>
      <dgm:t>
        <a:bodyPr/>
        <a:lstStyle/>
        <a:p>
          <a:endParaRPr lang="en-US"/>
        </a:p>
      </dgm:t>
    </dgm:pt>
    <dgm:pt modelId="{A5DA728A-31B1-4367-AE5D-0F74D46107F1}" type="sibTrans" cxnId="{3F240C0B-E504-41EB-B289-AD4EEB76D710}">
      <dgm:prSet/>
      <dgm:spPr/>
      <dgm:t>
        <a:bodyPr/>
        <a:lstStyle/>
        <a:p>
          <a:endParaRPr lang="en-US"/>
        </a:p>
      </dgm:t>
    </dgm:pt>
    <dgm:pt modelId="{70655A1E-5319-4EB7-BBFF-316249EF62D3}">
      <dgm:prSet phldrT="[Text]"/>
      <dgm:spPr/>
      <dgm:t>
        <a:bodyPr/>
        <a:lstStyle/>
        <a:p>
          <a:r>
            <a:rPr lang="en-US" dirty="0"/>
            <a:t>Post Inspection &amp; Payment</a:t>
          </a:r>
        </a:p>
      </dgm:t>
    </dgm:pt>
    <dgm:pt modelId="{B5DEF683-4EC1-40D6-8F73-65D2A582B2E7}" type="parTrans" cxnId="{4CB728C6-3C0A-42C0-B498-B3CFF514229B}">
      <dgm:prSet/>
      <dgm:spPr/>
      <dgm:t>
        <a:bodyPr/>
        <a:lstStyle/>
        <a:p>
          <a:endParaRPr lang="en-US"/>
        </a:p>
      </dgm:t>
    </dgm:pt>
    <dgm:pt modelId="{32124D81-7618-4376-A85C-0A7D66B191E5}" type="sibTrans" cxnId="{4CB728C6-3C0A-42C0-B498-B3CFF514229B}">
      <dgm:prSet/>
      <dgm:spPr/>
      <dgm:t>
        <a:bodyPr/>
        <a:lstStyle/>
        <a:p>
          <a:endParaRPr lang="en-US"/>
        </a:p>
      </dgm:t>
    </dgm:pt>
    <dgm:pt modelId="{DA7BCF2A-00D0-4CB7-8577-F4597764EE93}">
      <dgm:prSet/>
      <dgm:spPr/>
      <dgm:t>
        <a:bodyPr/>
        <a:lstStyle/>
        <a:p>
          <a:r>
            <a:rPr lang="en-US" dirty="0"/>
            <a:t>Pre-Inspection (if necessary)</a:t>
          </a:r>
        </a:p>
      </dgm:t>
    </dgm:pt>
    <dgm:pt modelId="{568F048D-8FFE-46E3-902A-C249F515DDD8}" type="parTrans" cxnId="{6DCC133A-9B5B-468C-BF3E-09FD1783C0BD}">
      <dgm:prSet/>
      <dgm:spPr/>
      <dgm:t>
        <a:bodyPr/>
        <a:lstStyle/>
        <a:p>
          <a:endParaRPr lang="en-US"/>
        </a:p>
      </dgm:t>
    </dgm:pt>
    <dgm:pt modelId="{2D4B3FE1-A8B9-4B67-BC62-B6899A2F5B5C}" type="sibTrans" cxnId="{6DCC133A-9B5B-468C-BF3E-09FD1783C0BD}">
      <dgm:prSet/>
      <dgm:spPr/>
      <dgm:t>
        <a:bodyPr/>
        <a:lstStyle/>
        <a:p>
          <a:endParaRPr lang="en-US"/>
        </a:p>
      </dgm:t>
    </dgm:pt>
    <dgm:pt modelId="{790A0180-3166-4859-876F-36B755D69914}" type="pres">
      <dgm:prSet presAssocID="{DE96FA68-8AE4-4709-8BFA-1F5247E33D34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D84E3F9-2655-419F-829B-3BC9F3BC067B}" type="pres">
      <dgm:prSet presAssocID="{DE96FA68-8AE4-4709-8BFA-1F5247E33D34}" presName="arrow" presStyleLbl="bgShp" presStyleIdx="0" presStyleCnt="1"/>
      <dgm:spPr/>
    </dgm:pt>
    <dgm:pt modelId="{A5B53925-6765-4DBD-90F8-6DFCFB465421}" type="pres">
      <dgm:prSet presAssocID="{DE96FA68-8AE4-4709-8BFA-1F5247E33D34}" presName="linearProcess" presStyleCnt="0"/>
      <dgm:spPr/>
    </dgm:pt>
    <dgm:pt modelId="{8913F576-0CAA-4BC4-811C-A8E0E678BB1F}" type="pres">
      <dgm:prSet presAssocID="{853C8583-4C7D-4CED-B163-1CF19DE659E8}" presName="tex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58E345-C25C-43B9-81CD-3A955DBE1211}" type="pres">
      <dgm:prSet presAssocID="{C14EC2AB-C502-4720-BF6F-2E425E211D5F}" presName="sibTrans" presStyleCnt="0"/>
      <dgm:spPr/>
    </dgm:pt>
    <dgm:pt modelId="{C8710C80-CEDF-40C0-A99E-5D1E19DE8702}" type="pres">
      <dgm:prSet presAssocID="{52D2DFD6-2BAB-4797-AF70-4F6BE902511C}" presName="text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4501FD-D08C-4F15-8883-99644AB82971}" type="pres">
      <dgm:prSet presAssocID="{A5DA728A-31B1-4367-AE5D-0F74D46107F1}" presName="sibTrans" presStyleCnt="0"/>
      <dgm:spPr/>
    </dgm:pt>
    <dgm:pt modelId="{D5EC952E-6F55-49BF-B7A9-831237A00E0A}" type="pres">
      <dgm:prSet presAssocID="{A28F9C3D-5DDC-4AF6-ACDB-DBFEF2487D2D}" presName="text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86E4CF-8851-426D-83B6-80FBD0073F6F}" type="pres">
      <dgm:prSet presAssocID="{8A57D630-CF47-41A5-8576-65A76EFDDC9B}" presName="sibTrans" presStyleCnt="0"/>
      <dgm:spPr/>
    </dgm:pt>
    <dgm:pt modelId="{7AFB5477-2891-4B4F-AACA-5D437160933C}" type="pres">
      <dgm:prSet presAssocID="{DA7BCF2A-00D0-4CB7-8577-F4597764EE93}" presName="text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79C2C3-17A3-48D2-BCC0-D03EE08E17CD}" type="pres">
      <dgm:prSet presAssocID="{2D4B3FE1-A8B9-4B67-BC62-B6899A2F5B5C}" presName="sibTrans" presStyleCnt="0"/>
      <dgm:spPr/>
    </dgm:pt>
    <dgm:pt modelId="{E56A7533-CEB3-46BC-B21C-21832DD5D08A}" type="pres">
      <dgm:prSet presAssocID="{23B2FBB5-EACD-4334-AE64-26D724F0F389}" presName="text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DA9F04-CEB9-498C-910C-1880DCDAD8D9}" type="pres">
      <dgm:prSet presAssocID="{B3246EA4-E038-4752-8968-CFB6EE1CD5F8}" presName="sibTrans" presStyleCnt="0"/>
      <dgm:spPr/>
    </dgm:pt>
    <dgm:pt modelId="{4DD80675-EA8C-4581-B1F4-D0221CC0A216}" type="pres">
      <dgm:prSet presAssocID="{A06FC3A1-073D-4379-9E22-2015CA422677}" presName="text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385254-42F5-4AA7-BF73-05ABFF6C6BC7}" type="pres">
      <dgm:prSet presAssocID="{37BB2F82-4F43-408B-876F-A1150FE3EFF1}" presName="sibTrans" presStyleCnt="0"/>
      <dgm:spPr/>
    </dgm:pt>
    <dgm:pt modelId="{3BFADF5F-9199-4624-B02A-94A366C2AB1D}" type="pres">
      <dgm:prSet presAssocID="{70655A1E-5319-4EB7-BBFF-316249EF62D3}" presName="text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540017-427D-4B69-8070-3D8BD55147F7}" type="presOf" srcId="{DE96FA68-8AE4-4709-8BFA-1F5247E33D34}" destId="{790A0180-3166-4859-876F-36B755D69914}" srcOrd="0" destOrd="0" presId="urn:microsoft.com/office/officeart/2005/8/layout/hProcess9"/>
    <dgm:cxn modelId="{6656162F-ECC3-4B96-A924-DB56E50064E8}" srcId="{DE96FA68-8AE4-4709-8BFA-1F5247E33D34}" destId="{A28F9C3D-5DDC-4AF6-ACDB-DBFEF2487D2D}" srcOrd="2" destOrd="0" parTransId="{11D6009B-017E-463D-9876-5FB1608A5BD6}" sibTransId="{8A57D630-CF47-41A5-8576-65A76EFDDC9B}"/>
    <dgm:cxn modelId="{943BCE4A-85A3-4693-A81F-07D60A65EC72}" type="presOf" srcId="{A06FC3A1-073D-4379-9E22-2015CA422677}" destId="{4DD80675-EA8C-4581-B1F4-D0221CC0A216}" srcOrd="0" destOrd="0" presId="urn:microsoft.com/office/officeart/2005/8/layout/hProcess9"/>
    <dgm:cxn modelId="{6DCC133A-9B5B-468C-BF3E-09FD1783C0BD}" srcId="{DE96FA68-8AE4-4709-8BFA-1F5247E33D34}" destId="{DA7BCF2A-00D0-4CB7-8577-F4597764EE93}" srcOrd="3" destOrd="0" parTransId="{568F048D-8FFE-46E3-902A-C249F515DDD8}" sibTransId="{2D4B3FE1-A8B9-4B67-BC62-B6899A2F5B5C}"/>
    <dgm:cxn modelId="{09F866C6-ED02-4718-B5F2-B2D2D89EDC01}" type="presOf" srcId="{23B2FBB5-EACD-4334-AE64-26D724F0F389}" destId="{E56A7533-CEB3-46BC-B21C-21832DD5D08A}" srcOrd="0" destOrd="0" presId="urn:microsoft.com/office/officeart/2005/8/layout/hProcess9"/>
    <dgm:cxn modelId="{49124189-68EF-43DA-B27B-270C44DA6CA1}" type="presOf" srcId="{DA7BCF2A-00D0-4CB7-8577-F4597764EE93}" destId="{7AFB5477-2891-4B4F-AACA-5D437160933C}" srcOrd="0" destOrd="0" presId="urn:microsoft.com/office/officeart/2005/8/layout/hProcess9"/>
    <dgm:cxn modelId="{EEBCAB58-B5CB-4669-BAC7-A4A0E7ECC16B}" srcId="{DE96FA68-8AE4-4709-8BFA-1F5247E33D34}" destId="{A06FC3A1-073D-4379-9E22-2015CA422677}" srcOrd="5" destOrd="0" parTransId="{1DD9DAF6-DAA1-4E6C-8395-AADC5DDB1C82}" sibTransId="{37BB2F82-4F43-408B-876F-A1150FE3EFF1}"/>
    <dgm:cxn modelId="{C8C7239C-638F-4D0B-8BEB-88E0EA25370A}" srcId="{DE96FA68-8AE4-4709-8BFA-1F5247E33D34}" destId="{23B2FBB5-EACD-4334-AE64-26D724F0F389}" srcOrd="4" destOrd="0" parTransId="{04BE49C4-8041-46BA-941A-4B0670FFB470}" sibTransId="{B3246EA4-E038-4752-8968-CFB6EE1CD5F8}"/>
    <dgm:cxn modelId="{3F240C0B-E504-41EB-B289-AD4EEB76D710}" srcId="{DE96FA68-8AE4-4709-8BFA-1F5247E33D34}" destId="{52D2DFD6-2BAB-4797-AF70-4F6BE902511C}" srcOrd="1" destOrd="0" parTransId="{581EC804-5464-4C51-9FA1-BE2D5E3CF766}" sibTransId="{A5DA728A-31B1-4367-AE5D-0F74D46107F1}"/>
    <dgm:cxn modelId="{2A3ABD73-3F2A-46E1-9F5D-50FFE55A4D40}" type="presOf" srcId="{52D2DFD6-2BAB-4797-AF70-4F6BE902511C}" destId="{C8710C80-CEDF-40C0-A99E-5D1E19DE8702}" srcOrd="0" destOrd="0" presId="urn:microsoft.com/office/officeart/2005/8/layout/hProcess9"/>
    <dgm:cxn modelId="{3CFA0FB3-71B2-4087-B3EA-917131EE2535}" srcId="{DE96FA68-8AE4-4709-8BFA-1F5247E33D34}" destId="{853C8583-4C7D-4CED-B163-1CF19DE659E8}" srcOrd="0" destOrd="0" parTransId="{B8EFCA11-C4D0-418C-92B5-AF888D9BB51E}" sibTransId="{C14EC2AB-C502-4720-BF6F-2E425E211D5F}"/>
    <dgm:cxn modelId="{8BDCFDCB-1DEC-46B4-A03C-85FF6D4E5B13}" type="presOf" srcId="{853C8583-4C7D-4CED-B163-1CF19DE659E8}" destId="{8913F576-0CAA-4BC4-811C-A8E0E678BB1F}" srcOrd="0" destOrd="0" presId="urn:microsoft.com/office/officeart/2005/8/layout/hProcess9"/>
    <dgm:cxn modelId="{3E88B149-E849-46AC-8AC8-35D54D832B01}" type="presOf" srcId="{A28F9C3D-5DDC-4AF6-ACDB-DBFEF2487D2D}" destId="{D5EC952E-6F55-49BF-B7A9-831237A00E0A}" srcOrd="0" destOrd="0" presId="urn:microsoft.com/office/officeart/2005/8/layout/hProcess9"/>
    <dgm:cxn modelId="{1448C44B-E5AC-4C86-AAE2-0EC7B0741135}" type="presOf" srcId="{70655A1E-5319-4EB7-BBFF-316249EF62D3}" destId="{3BFADF5F-9199-4624-B02A-94A366C2AB1D}" srcOrd="0" destOrd="0" presId="urn:microsoft.com/office/officeart/2005/8/layout/hProcess9"/>
    <dgm:cxn modelId="{4CB728C6-3C0A-42C0-B498-B3CFF514229B}" srcId="{DE96FA68-8AE4-4709-8BFA-1F5247E33D34}" destId="{70655A1E-5319-4EB7-BBFF-316249EF62D3}" srcOrd="6" destOrd="0" parTransId="{B5DEF683-4EC1-40D6-8F73-65D2A582B2E7}" sibTransId="{32124D81-7618-4376-A85C-0A7D66B191E5}"/>
    <dgm:cxn modelId="{DA29D19B-8E9B-4F45-A7C4-53E474B475B0}" type="presParOf" srcId="{790A0180-3166-4859-876F-36B755D69914}" destId="{0D84E3F9-2655-419F-829B-3BC9F3BC067B}" srcOrd="0" destOrd="0" presId="urn:microsoft.com/office/officeart/2005/8/layout/hProcess9"/>
    <dgm:cxn modelId="{B6F7C229-5575-405F-9071-6E129AA5BF02}" type="presParOf" srcId="{790A0180-3166-4859-876F-36B755D69914}" destId="{A5B53925-6765-4DBD-90F8-6DFCFB465421}" srcOrd="1" destOrd="0" presId="urn:microsoft.com/office/officeart/2005/8/layout/hProcess9"/>
    <dgm:cxn modelId="{D23C00AA-0111-4C39-BA98-A3E78684CA37}" type="presParOf" srcId="{A5B53925-6765-4DBD-90F8-6DFCFB465421}" destId="{8913F576-0CAA-4BC4-811C-A8E0E678BB1F}" srcOrd="0" destOrd="0" presId="urn:microsoft.com/office/officeart/2005/8/layout/hProcess9"/>
    <dgm:cxn modelId="{EED00BF4-CF88-47DE-A20D-8D00C8FB5F9B}" type="presParOf" srcId="{A5B53925-6765-4DBD-90F8-6DFCFB465421}" destId="{AF58E345-C25C-43B9-81CD-3A955DBE1211}" srcOrd="1" destOrd="0" presId="urn:microsoft.com/office/officeart/2005/8/layout/hProcess9"/>
    <dgm:cxn modelId="{DE68C643-C7D7-411B-86F2-749A4A1565BA}" type="presParOf" srcId="{A5B53925-6765-4DBD-90F8-6DFCFB465421}" destId="{C8710C80-CEDF-40C0-A99E-5D1E19DE8702}" srcOrd="2" destOrd="0" presId="urn:microsoft.com/office/officeart/2005/8/layout/hProcess9"/>
    <dgm:cxn modelId="{8E141110-1340-4CB2-98AA-9ADD716FB8F1}" type="presParOf" srcId="{A5B53925-6765-4DBD-90F8-6DFCFB465421}" destId="{034501FD-D08C-4F15-8883-99644AB82971}" srcOrd="3" destOrd="0" presId="urn:microsoft.com/office/officeart/2005/8/layout/hProcess9"/>
    <dgm:cxn modelId="{835DE3ED-2D53-4814-9D00-D0D2F25C2754}" type="presParOf" srcId="{A5B53925-6765-4DBD-90F8-6DFCFB465421}" destId="{D5EC952E-6F55-49BF-B7A9-831237A00E0A}" srcOrd="4" destOrd="0" presId="urn:microsoft.com/office/officeart/2005/8/layout/hProcess9"/>
    <dgm:cxn modelId="{AA300569-C87F-4184-A036-B1E028EC0D8D}" type="presParOf" srcId="{A5B53925-6765-4DBD-90F8-6DFCFB465421}" destId="{B386E4CF-8851-426D-83B6-80FBD0073F6F}" srcOrd="5" destOrd="0" presId="urn:microsoft.com/office/officeart/2005/8/layout/hProcess9"/>
    <dgm:cxn modelId="{194FEE5B-5691-4DAE-AAB1-85F7CB15B50C}" type="presParOf" srcId="{A5B53925-6765-4DBD-90F8-6DFCFB465421}" destId="{7AFB5477-2891-4B4F-AACA-5D437160933C}" srcOrd="6" destOrd="0" presId="urn:microsoft.com/office/officeart/2005/8/layout/hProcess9"/>
    <dgm:cxn modelId="{4E305BE9-FCFC-4B50-B5BC-81121DFFEEAC}" type="presParOf" srcId="{A5B53925-6765-4DBD-90F8-6DFCFB465421}" destId="{4179C2C3-17A3-48D2-BCC0-D03EE08E17CD}" srcOrd="7" destOrd="0" presId="urn:microsoft.com/office/officeart/2005/8/layout/hProcess9"/>
    <dgm:cxn modelId="{FD68E1FC-3471-4ECE-A975-552590EAD0BA}" type="presParOf" srcId="{A5B53925-6765-4DBD-90F8-6DFCFB465421}" destId="{E56A7533-CEB3-46BC-B21C-21832DD5D08A}" srcOrd="8" destOrd="0" presId="urn:microsoft.com/office/officeart/2005/8/layout/hProcess9"/>
    <dgm:cxn modelId="{C256674E-A036-440B-AB51-6FB8B9231F64}" type="presParOf" srcId="{A5B53925-6765-4DBD-90F8-6DFCFB465421}" destId="{29DA9F04-CEB9-498C-910C-1880DCDAD8D9}" srcOrd="9" destOrd="0" presId="urn:microsoft.com/office/officeart/2005/8/layout/hProcess9"/>
    <dgm:cxn modelId="{8EFD4DFC-94FE-47CF-A3BC-1BFB0C5C56F1}" type="presParOf" srcId="{A5B53925-6765-4DBD-90F8-6DFCFB465421}" destId="{4DD80675-EA8C-4581-B1F4-D0221CC0A216}" srcOrd="10" destOrd="0" presId="urn:microsoft.com/office/officeart/2005/8/layout/hProcess9"/>
    <dgm:cxn modelId="{0F63D86B-AEB3-40DD-BC5D-AF4698BB434E}" type="presParOf" srcId="{A5B53925-6765-4DBD-90F8-6DFCFB465421}" destId="{D3385254-42F5-4AA7-BF73-05ABFF6C6BC7}" srcOrd="11" destOrd="0" presId="urn:microsoft.com/office/officeart/2005/8/layout/hProcess9"/>
    <dgm:cxn modelId="{BF15B51C-FF63-4971-BC87-C0E6D4099591}" type="presParOf" srcId="{A5B53925-6765-4DBD-90F8-6DFCFB465421}" destId="{3BFADF5F-9199-4624-B02A-94A366C2AB1D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94C4DE-187F-4F94-84BE-93C9BFD68C79}" type="doc">
      <dgm:prSet loTypeId="urn:microsoft.com/office/officeart/2005/8/layout/matrix2" loCatId="matrix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811549E-11B6-44F4-9566-54C72B5BD170}">
      <dgm:prSet phldrT="[Text]"/>
      <dgm:spPr>
        <a:solidFill>
          <a:schemeClr val="accent6"/>
        </a:solidFill>
      </dgm:spPr>
      <dgm:t>
        <a:bodyPr/>
        <a:lstStyle/>
        <a:p>
          <a:r>
            <a:rPr lang="en-US" b="1" dirty="0"/>
            <a:t>Up to 75%</a:t>
          </a:r>
          <a:r>
            <a:rPr lang="en-US" dirty="0"/>
            <a:t> of </a:t>
          </a:r>
          <a:r>
            <a:rPr lang="en-US" i="1" dirty="0"/>
            <a:t>project cost </a:t>
          </a:r>
          <a:r>
            <a:rPr lang="en-US" i="0" dirty="0"/>
            <a:t>based on estimated energy savings </a:t>
          </a:r>
          <a:r>
            <a:rPr lang="en-US" i="1" dirty="0"/>
            <a:t>measure value</a:t>
          </a:r>
          <a:endParaRPr lang="en-US" dirty="0"/>
        </a:p>
      </dgm:t>
    </dgm:pt>
    <dgm:pt modelId="{6DFD4A7B-8045-4B70-9C0A-E2E34EAFE5BE}" type="parTrans" cxnId="{2469AD9F-F0AE-4687-9878-0E23C1DE9370}">
      <dgm:prSet/>
      <dgm:spPr/>
      <dgm:t>
        <a:bodyPr/>
        <a:lstStyle/>
        <a:p>
          <a:endParaRPr lang="en-US"/>
        </a:p>
      </dgm:t>
    </dgm:pt>
    <dgm:pt modelId="{BFC0F988-44EC-48B0-B824-4E7F7E0245FC}" type="sibTrans" cxnId="{2469AD9F-F0AE-4687-9878-0E23C1DE9370}">
      <dgm:prSet/>
      <dgm:spPr/>
      <dgm:t>
        <a:bodyPr/>
        <a:lstStyle/>
        <a:p>
          <a:endParaRPr lang="en-US"/>
        </a:p>
      </dgm:t>
    </dgm:pt>
    <dgm:pt modelId="{D7DD9210-EBCE-4C11-BEEA-6B68F37543F9}">
      <dgm:prSet phldrT="[Text]"/>
      <dgm:spPr>
        <a:solidFill>
          <a:srgbClr val="00B050"/>
        </a:solidFill>
      </dgm:spPr>
      <dgm:t>
        <a:bodyPr/>
        <a:lstStyle/>
        <a:p>
          <a:r>
            <a:rPr lang="en-US" b="1" dirty="0"/>
            <a:t>Up to 80%</a:t>
          </a:r>
          <a:r>
            <a:rPr lang="en-US" dirty="0"/>
            <a:t> of </a:t>
          </a:r>
          <a:r>
            <a:rPr lang="en-US" i="1" dirty="0"/>
            <a:t>project cost</a:t>
          </a:r>
          <a:r>
            <a:rPr lang="en-US" i="0" dirty="0"/>
            <a:t> based on estimated energy savings </a:t>
          </a:r>
          <a:r>
            <a:rPr lang="en-US" i="1" dirty="0"/>
            <a:t>measure value</a:t>
          </a:r>
          <a:endParaRPr lang="en-US" dirty="0"/>
        </a:p>
      </dgm:t>
    </dgm:pt>
    <dgm:pt modelId="{87478237-C24F-4E80-BAB8-B1E341DF87A4}" type="parTrans" cxnId="{EC793BC7-1227-4455-A4ED-65AFE9D2F137}">
      <dgm:prSet/>
      <dgm:spPr/>
      <dgm:t>
        <a:bodyPr/>
        <a:lstStyle/>
        <a:p>
          <a:endParaRPr lang="en-US"/>
        </a:p>
      </dgm:t>
    </dgm:pt>
    <dgm:pt modelId="{57796497-851E-4F49-A8CC-FC7F931BD02F}" type="sibTrans" cxnId="{EC793BC7-1227-4455-A4ED-65AFE9D2F137}">
      <dgm:prSet/>
      <dgm:spPr/>
      <dgm:t>
        <a:bodyPr/>
        <a:lstStyle/>
        <a:p>
          <a:endParaRPr lang="en-US"/>
        </a:p>
      </dgm:t>
    </dgm:pt>
    <dgm:pt modelId="{E1EE9814-C33D-4860-BD33-1AC07BE1E0EF}">
      <dgm:prSet phldrT="[Text]"/>
      <dgm:spPr>
        <a:solidFill>
          <a:schemeClr val="accent1"/>
        </a:solidFill>
      </dgm:spPr>
      <dgm:t>
        <a:bodyPr/>
        <a:lstStyle/>
        <a:p>
          <a:r>
            <a:rPr lang="en-US" b="1" dirty="0"/>
            <a:t>Up to 40%</a:t>
          </a:r>
          <a:r>
            <a:rPr lang="en-US" dirty="0"/>
            <a:t> of </a:t>
          </a:r>
          <a:r>
            <a:rPr lang="en-US" i="1" dirty="0"/>
            <a:t>project cost </a:t>
          </a:r>
          <a:r>
            <a:rPr lang="en-US" i="0" dirty="0"/>
            <a:t>based on estimated energy savings </a:t>
          </a:r>
          <a:r>
            <a:rPr lang="en-US" i="1" dirty="0"/>
            <a:t>measure value</a:t>
          </a:r>
          <a:endParaRPr lang="en-US" i="0" dirty="0"/>
        </a:p>
      </dgm:t>
    </dgm:pt>
    <dgm:pt modelId="{3F3D7A9C-7B4F-4A86-AF24-0F0DE8948106}" type="parTrans" cxnId="{8A159E6A-69DE-4938-864B-67CF4BA5B4E3}">
      <dgm:prSet/>
      <dgm:spPr/>
      <dgm:t>
        <a:bodyPr/>
        <a:lstStyle/>
        <a:p>
          <a:endParaRPr lang="en-US"/>
        </a:p>
      </dgm:t>
    </dgm:pt>
    <dgm:pt modelId="{DD4EBFD8-A9BB-4EB2-AFFA-3A0A85677FCB}" type="sibTrans" cxnId="{8A159E6A-69DE-4938-864B-67CF4BA5B4E3}">
      <dgm:prSet/>
      <dgm:spPr/>
      <dgm:t>
        <a:bodyPr/>
        <a:lstStyle/>
        <a:p>
          <a:endParaRPr lang="en-US"/>
        </a:p>
      </dgm:t>
    </dgm:pt>
    <dgm:pt modelId="{B5C19BE5-160C-45B8-AB62-9EEBABC721B6}">
      <dgm:prSet phldrT="[Text]"/>
      <dgm:spPr>
        <a:solidFill>
          <a:srgbClr val="A162D0"/>
        </a:solidFill>
      </dgm:spPr>
      <dgm:t>
        <a:bodyPr/>
        <a:lstStyle/>
        <a:p>
          <a:r>
            <a:rPr lang="en-US" b="1" dirty="0"/>
            <a:t>Up to 50%</a:t>
          </a:r>
          <a:r>
            <a:rPr lang="en-US" dirty="0"/>
            <a:t> of </a:t>
          </a:r>
          <a:r>
            <a:rPr lang="en-US" i="1" dirty="0"/>
            <a:t>project cost </a:t>
          </a:r>
          <a:r>
            <a:rPr lang="en-US" i="0" dirty="0"/>
            <a:t>based on estimated energy savings </a:t>
          </a:r>
          <a:r>
            <a:rPr lang="en-US" i="1" dirty="0"/>
            <a:t>measure value</a:t>
          </a:r>
          <a:endParaRPr lang="en-US" dirty="0"/>
        </a:p>
      </dgm:t>
    </dgm:pt>
    <dgm:pt modelId="{F097D1ED-B962-435B-B6D6-45232EFD544D}" type="parTrans" cxnId="{556ECDFF-C472-4657-8346-09F19C9F6550}">
      <dgm:prSet/>
      <dgm:spPr/>
      <dgm:t>
        <a:bodyPr/>
        <a:lstStyle/>
        <a:p>
          <a:endParaRPr lang="en-US"/>
        </a:p>
      </dgm:t>
    </dgm:pt>
    <dgm:pt modelId="{6EC69561-01F4-4856-AD16-1A16123C2298}" type="sibTrans" cxnId="{556ECDFF-C472-4657-8346-09F19C9F6550}">
      <dgm:prSet/>
      <dgm:spPr/>
      <dgm:t>
        <a:bodyPr/>
        <a:lstStyle/>
        <a:p>
          <a:endParaRPr lang="en-US"/>
        </a:p>
      </dgm:t>
    </dgm:pt>
    <dgm:pt modelId="{52098933-B0E4-49A2-A169-F3FB367CD90D}" type="pres">
      <dgm:prSet presAssocID="{A294C4DE-187F-4F94-84BE-93C9BFD68C79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B5CA7B-23D3-4210-AFE6-6EA9B9A7F40B}" type="pres">
      <dgm:prSet presAssocID="{A294C4DE-187F-4F94-84BE-93C9BFD68C79}" presName="axisShape" presStyleLbl="bgShp" presStyleIdx="0" presStyleCnt="1"/>
      <dgm:spPr>
        <a:solidFill>
          <a:schemeClr val="accent6">
            <a:lumMod val="40000"/>
            <a:lumOff val="60000"/>
          </a:schemeClr>
        </a:solidFill>
      </dgm:spPr>
    </dgm:pt>
    <dgm:pt modelId="{73D8A02F-508E-41C1-A18B-20ADBF0C1933}" type="pres">
      <dgm:prSet presAssocID="{A294C4DE-187F-4F94-84BE-93C9BFD68C79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9058A6-EDD8-47D4-A1A5-CAC697062B7C}" type="pres">
      <dgm:prSet presAssocID="{A294C4DE-187F-4F94-84BE-93C9BFD68C79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16F645-5FE1-4ADF-91A9-F9F17CFCAF47}" type="pres">
      <dgm:prSet presAssocID="{A294C4DE-187F-4F94-84BE-93C9BFD68C79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D18415-0825-4261-88C5-3311D96F407B}" type="pres">
      <dgm:prSet presAssocID="{A294C4DE-187F-4F94-84BE-93C9BFD68C79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69AD9F-F0AE-4687-9878-0E23C1DE9370}" srcId="{A294C4DE-187F-4F94-84BE-93C9BFD68C79}" destId="{7811549E-11B6-44F4-9566-54C72B5BD170}" srcOrd="0" destOrd="0" parTransId="{6DFD4A7B-8045-4B70-9C0A-E2E34EAFE5BE}" sibTransId="{BFC0F988-44EC-48B0-B824-4E7F7E0245FC}"/>
    <dgm:cxn modelId="{297F7A49-171B-4FEA-A7B5-67F85ED7E554}" type="presOf" srcId="{B5C19BE5-160C-45B8-AB62-9EEBABC721B6}" destId="{90D18415-0825-4261-88C5-3311D96F407B}" srcOrd="0" destOrd="0" presId="urn:microsoft.com/office/officeart/2005/8/layout/matrix2"/>
    <dgm:cxn modelId="{7C9E399F-EBF8-4B34-BC8A-9DC56D4066B0}" type="presOf" srcId="{A294C4DE-187F-4F94-84BE-93C9BFD68C79}" destId="{52098933-B0E4-49A2-A169-F3FB367CD90D}" srcOrd="0" destOrd="0" presId="urn:microsoft.com/office/officeart/2005/8/layout/matrix2"/>
    <dgm:cxn modelId="{5885BD4D-1C0E-4A3C-8D94-1CCB6F2BFAE0}" type="presOf" srcId="{7811549E-11B6-44F4-9566-54C72B5BD170}" destId="{73D8A02F-508E-41C1-A18B-20ADBF0C1933}" srcOrd="0" destOrd="0" presId="urn:microsoft.com/office/officeart/2005/8/layout/matrix2"/>
    <dgm:cxn modelId="{0DADE6E7-45A0-4461-8F0E-B4740ED58A2D}" type="presOf" srcId="{D7DD9210-EBCE-4C11-BEEA-6B68F37543F9}" destId="{C89058A6-EDD8-47D4-A1A5-CAC697062B7C}" srcOrd="0" destOrd="0" presId="urn:microsoft.com/office/officeart/2005/8/layout/matrix2"/>
    <dgm:cxn modelId="{8A159E6A-69DE-4938-864B-67CF4BA5B4E3}" srcId="{A294C4DE-187F-4F94-84BE-93C9BFD68C79}" destId="{E1EE9814-C33D-4860-BD33-1AC07BE1E0EF}" srcOrd="2" destOrd="0" parTransId="{3F3D7A9C-7B4F-4A86-AF24-0F0DE8948106}" sibTransId="{DD4EBFD8-A9BB-4EB2-AFFA-3A0A85677FCB}"/>
    <dgm:cxn modelId="{9B21F8CF-DA3F-4AB4-B465-D4582647A9BF}" type="presOf" srcId="{E1EE9814-C33D-4860-BD33-1AC07BE1E0EF}" destId="{9116F645-5FE1-4ADF-91A9-F9F17CFCAF47}" srcOrd="0" destOrd="0" presId="urn:microsoft.com/office/officeart/2005/8/layout/matrix2"/>
    <dgm:cxn modelId="{EC793BC7-1227-4455-A4ED-65AFE9D2F137}" srcId="{A294C4DE-187F-4F94-84BE-93C9BFD68C79}" destId="{D7DD9210-EBCE-4C11-BEEA-6B68F37543F9}" srcOrd="1" destOrd="0" parTransId="{87478237-C24F-4E80-BAB8-B1E341DF87A4}" sibTransId="{57796497-851E-4F49-A8CC-FC7F931BD02F}"/>
    <dgm:cxn modelId="{556ECDFF-C472-4657-8346-09F19C9F6550}" srcId="{A294C4DE-187F-4F94-84BE-93C9BFD68C79}" destId="{B5C19BE5-160C-45B8-AB62-9EEBABC721B6}" srcOrd="3" destOrd="0" parTransId="{F097D1ED-B962-435B-B6D6-45232EFD544D}" sibTransId="{6EC69561-01F4-4856-AD16-1A16123C2298}"/>
    <dgm:cxn modelId="{34926C95-5071-40CF-93C2-7AA7C1582841}" type="presParOf" srcId="{52098933-B0E4-49A2-A169-F3FB367CD90D}" destId="{D6B5CA7B-23D3-4210-AFE6-6EA9B9A7F40B}" srcOrd="0" destOrd="0" presId="urn:microsoft.com/office/officeart/2005/8/layout/matrix2"/>
    <dgm:cxn modelId="{3B1F8CCD-3B10-47A1-B19B-EC23B549CF95}" type="presParOf" srcId="{52098933-B0E4-49A2-A169-F3FB367CD90D}" destId="{73D8A02F-508E-41C1-A18B-20ADBF0C1933}" srcOrd="1" destOrd="0" presId="urn:microsoft.com/office/officeart/2005/8/layout/matrix2"/>
    <dgm:cxn modelId="{7E680823-0C31-4119-AD00-3967E8AF6B7E}" type="presParOf" srcId="{52098933-B0E4-49A2-A169-F3FB367CD90D}" destId="{C89058A6-EDD8-47D4-A1A5-CAC697062B7C}" srcOrd="2" destOrd="0" presId="urn:microsoft.com/office/officeart/2005/8/layout/matrix2"/>
    <dgm:cxn modelId="{895FB6C0-7FC6-48CE-98A4-AD3014B7FEB1}" type="presParOf" srcId="{52098933-B0E4-49A2-A169-F3FB367CD90D}" destId="{9116F645-5FE1-4ADF-91A9-F9F17CFCAF47}" srcOrd="3" destOrd="0" presId="urn:microsoft.com/office/officeart/2005/8/layout/matrix2"/>
    <dgm:cxn modelId="{10CE0A12-39B1-409D-9034-FB51E1011F0A}" type="presParOf" srcId="{52098933-B0E4-49A2-A169-F3FB367CD90D}" destId="{90D18415-0825-4261-88C5-3311D96F407B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84E3F9-2655-419F-829B-3BC9F3BC067B}">
      <dsp:nvSpPr>
        <dsp:cNvPr id="0" name=""/>
        <dsp:cNvSpPr/>
      </dsp:nvSpPr>
      <dsp:spPr>
        <a:xfrm>
          <a:off x="548639" y="0"/>
          <a:ext cx="6217920" cy="381952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13F576-0CAA-4BC4-811C-A8E0E678BB1F}">
      <dsp:nvSpPr>
        <dsp:cNvPr id="0" name=""/>
        <dsp:cNvSpPr/>
      </dsp:nvSpPr>
      <dsp:spPr>
        <a:xfrm>
          <a:off x="625" y="1145857"/>
          <a:ext cx="1001910" cy="1527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MF Application Submitted</a:t>
          </a:r>
        </a:p>
      </dsp:txBody>
      <dsp:txXfrm>
        <a:off x="49534" y="1194766"/>
        <a:ext cx="904092" cy="1429992"/>
      </dsp:txXfrm>
    </dsp:sp>
    <dsp:sp modelId="{C8710C80-CEDF-40C0-A99E-5D1E19DE8702}">
      <dsp:nvSpPr>
        <dsp:cNvPr id="0" name=""/>
        <dsp:cNvSpPr/>
      </dsp:nvSpPr>
      <dsp:spPr>
        <a:xfrm>
          <a:off x="1052631" y="1145857"/>
          <a:ext cx="1001910" cy="1527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Energy assessment of property</a:t>
          </a:r>
        </a:p>
      </dsp:txBody>
      <dsp:txXfrm>
        <a:off x="1101540" y="1194766"/>
        <a:ext cx="904092" cy="1429992"/>
      </dsp:txXfrm>
    </dsp:sp>
    <dsp:sp modelId="{D5EC952E-6F55-49BF-B7A9-831237A00E0A}">
      <dsp:nvSpPr>
        <dsp:cNvPr id="0" name=""/>
        <dsp:cNvSpPr/>
      </dsp:nvSpPr>
      <dsp:spPr>
        <a:xfrm>
          <a:off x="2104638" y="1145857"/>
          <a:ext cx="1001910" cy="1527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Submit “MF Project Fill Out Form” &amp; Proposals</a:t>
          </a:r>
        </a:p>
      </dsp:txBody>
      <dsp:txXfrm>
        <a:off x="2153547" y="1194766"/>
        <a:ext cx="904092" cy="1429992"/>
      </dsp:txXfrm>
    </dsp:sp>
    <dsp:sp modelId="{7AFB5477-2891-4B4F-AACA-5D437160933C}">
      <dsp:nvSpPr>
        <dsp:cNvPr id="0" name=""/>
        <dsp:cNvSpPr/>
      </dsp:nvSpPr>
      <dsp:spPr>
        <a:xfrm>
          <a:off x="3156644" y="1145857"/>
          <a:ext cx="1001910" cy="1527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Pre-Inspection (if necessary)</a:t>
          </a:r>
        </a:p>
      </dsp:txBody>
      <dsp:txXfrm>
        <a:off x="3205553" y="1194766"/>
        <a:ext cx="904092" cy="1429992"/>
      </dsp:txXfrm>
    </dsp:sp>
    <dsp:sp modelId="{E56A7533-CEB3-46BC-B21C-21832DD5D08A}">
      <dsp:nvSpPr>
        <dsp:cNvPr id="0" name=""/>
        <dsp:cNvSpPr/>
      </dsp:nvSpPr>
      <dsp:spPr>
        <a:xfrm>
          <a:off x="4208651" y="1145857"/>
          <a:ext cx="1001910" cy="1527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Utility Letter of Agreement</a:t>
          </a:r>
        </a:p>
      </dsp:txBody>
      <dsp:txXfrm>
        <a:off x="4257560" y="1194766"/>
        <a:ext cx="904092" cy="1429992"/>
      </dsp:txXfrm>
    </dsp:sp>
    <dsp:sp modelId="{4DD80675-EA8C-4581-B1F4-D0221CC0A216}">
      <dsp:nvSpPr>
        <dsp:cNvPr id="0" name=""/>
        <dsp:cNvSpPr/>
      </dsp:nvSpPr>
      <dsp:spPr>
        <a:xfrm>
          <a:off x="5260657" y="1145857"/>
          <a:ext cx="1001910" cy="1527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Energy Efficient Measures installed</a:t>
          </a:r>
        </a:p>
      </dsp:txBody>
      <dsp:txXfrm>
        <a:off x="5309566" y="1194766"/>
        <a:ext cx="904092" cy="1429992"/>
      </dsp:txXfrm>
    </dsp:sp>
    <dsp:sp modelId="{3BFADF5F-9199-4624-B02A-94A366C2AB1D}">
      <dsp:nvSpPr>
        <dsp:cNvPr id="0" name=""/>
        <dsp:cNvSpPr/>
      </dsp:nvSpPr>
      <dsp:spPr>
        <a:xfrm>
          <a:off x="6312663" y="1145857"/>
          <a:ext cx="1001910" cy="1527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Post Inspection &amp; Payment</a:t>
          </a:r>
        </a:p>
      </dsp:txBody>
      <dsp:txXfrm>
        <a:off x="6361572" y="1194766"/>
        <a:ext cx="904092" cy="14299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B5CA7B-23D3-4210-AFE6-6EA9B9A7F40B}">
      <dsp:nvSpPr>
        <dsp:cNvPr id="0" name=""/>
        <dsp:cNvSpPr/>
      </dsp:nvSpPr>
      <dsp:spPr>
        <a:xfrm>
          <a:off x="1242790" y="0"/>
          <a:ext cx="4105720" cy="410572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D8A02F-508E-41C1-A18B-20ADBF0C1933}">
      <dsp:nvSpPr>
        <dsp:cNvPr id="0" name=""/>
        <dsp:cNvSpPr/>
      </dsp:nvSpPr>
      <dsp:spPr>
        <a:xfrm>
          <a:off x="1509661" y="266871"/>
          <a:ext cx="1642288" cy="1642288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Up to 75%</a:t>
          </a:r>
          <a:r>
            <a:rPr lang="en-US" sz="1600" kern="1200" dirty="0"/>
            <a:t> of </a:t>
          </a:r>
          <a:r>
            <a:rPr lang="en-US" sz="1600" i="1" kern="1200" dirty="0"/>
            <a:t>project cost </a:t>
          </a:r>
          <a:r>
            <a:rPr lang="en-US" sz="1600" i="0" kern="1200" dirty="0"/>
            <a:t>based on estimated energy savings </a:t>
          </a:r>
          <a:r>
            <a:rPr lang="en-US" sz="1600" i="1" kern="1200" dirty="0"/>
            <a:t>measure value</a:t>
          </a:r>
          <a:endParaRPr lang="en-US" sz="1600" kern="1200" dirty="0"/>
        </a:p>
      </dsp:txBody>
      <dsp:txXfrm>
        <a:off x="1589831" y="347041"/>
        <a:ext cx="1481948" cy="1481948"/>
      </dsp:txXfrm>
    </dsp:sp>
    <dsp:sp modelId="{C89058A6-EDD8-47D4-A1A5-CAC697062B7C}">
      <dsp:nvSpPr>
        <dsp:cNvPr id="0" name=""/>
        <dsp:cNvSpPr/>
      </dsp:nvSpPr>
      <dsp:spPr>
        <a:xfrm>
          <a:off x="3439350" y="266871"/>
          <a:ext cx="1642288" cy="1642288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Up to 80%</a:t>
          </a:r>
          <a:r>
            <a:rPr lang="en-US" sz="1600" kern="1200" dirty="0"/>
            <a:t> of </a:t>
          </a:r>
          <a:r>
            <a:rPr lang="en-US" sz="1600" i="1" kern="1200" dirty="0"/>
            <a:t>project cost</a:t>
          </a:r>
          <a:r>
            <a:rPr lang="en-US" sz="1600" i="0" kern="1200" dirty="0"/>
            <a:t> based on estimated energy savings </a:t>
          </a:r>
          <a:r>
            <a:rPr lang="en-US" sz="1600" i="1" kern="1200" dirty="0"/>
            <a:t>measure value</a:t>
          </a:r>
          <a:endParaRPr lang="en-US" sz="1600" kern="1200" dirty="0"/>
        </a:p>
      </dsp:txBody>
      <dsp:txXfrm>
        <a:off x="3519520" y="347041"/>
        <a:ext cx="1481948" cy="1481948"/>
      </dsp:txXfrm>
    </dsp:sp>
    <dsp:sp modelId="{9116F645-5FE1-4ADF-91A9-F9F17CFCAF47}">
      <dsp:nvSpPr>
        <dsp:cNvPr id="0" name=""/>
        <dsp:cNvSpPr/>
      </dsp:nvSpPr>
      <dsp:spPr>
        <a:xfrm>
          <a:off x="1509661" y="2196560"/>
          <a:ext cx="1642288" cy="1642288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Up to 40%</a:t>
          </a:r>
          <a:r>
            <a:rPr lang="en-US" sz="1600" kern="1200" dirty="0"/>
            <a:t> of </a:t>
          </a:r>
          <a:r>
            <a:rPr lang="en-US" sz="1600" i="1" kern="1200" dirty="0"/>
            <a:t>project cost </a:t>
          </a:r>
          <a:r>
            <a:rPr lang="en-US" sz="1600" i="0" kern="1200" dirty="0"/>
            <a:t>based on estimated energy savings </a:t>
          </a:r>
          <a:r>
            <a:rPr lang="en-US" sz="1600" i="1" kern="1200" dirty="0"/>
            <a:t>measure value</a:t>
          </a:r>
          <a:endParaRPr lang="en-US" sz="1600" i="0" kern="1200" dirty="0"/>
        </a:p>
      </dsp:txBody>
      <dsp:txXfrm>
        <a:off x="1589831" y="2276730"/>
        <a:ext cx="1481948" cy="1481948"/>
      </dsp:txXfrm>
    </dsp:sp>
    <dsp:sp modelId="{90D18415-0825-4261-88C5-3311D96F407B}">
      <dsp:nvSpPr>
        <dsp:cNvPr id="0" name=""/>
        <dsp:cNvSpPr/>
      </dsp:nvSpPr>
      <dsp:spPr>
        <a:xfrm>
          <a:off x="3439350" y="2196560"/>
          <a:ext cx="1642288" cy="1642288"/>
        </a:xfrm>
        <a:prstGeom prst="roundRect">
          <a:avLst/>
        </a:prstGeom>
        <a:solidFill>
          <a:srgbClr val="A162D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Up to 50%</a:t>
          </a:r>
          <a:r>
            <a:rPr lang="en-US" sz="1600" kern="1200" dirty="0"/>
            <a:t> of </a:t>
          </a:r>
          <a:r>
            <a:rPr lang="en-US" sz="1600" i="1" kern="1200" dirty="0"/>
            <a:t>project cost </a:t>
          </a:r>
          <a:r>
            <a:rPr lang="en-US" sz="1600" i="0" kern="1200" dirty="0"/>
            <a:t>based on estimated energy savings </a:t>
          </a:r>
          <a:r>
            <a:rPr lang="en-US" sz="1600" i="1" kern="1200" dirty="0"/>
            <a:t>measure value</a:t>
          </a:r>
          <a:endParaRPr lang="en-US" sz="1600" kern="1200" dirty="0"/>
        </a:p>
      </dsp:txBody>
      <dsp:txXfrm>
        <a:off x="3519520" y="2276730"/>
        <a:ext cx="1481948" cy="1481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9" cy="461169"/>
          </a:xfrm>
          <a:prstGeom prst="rect">
            <a:avLst/>
          </a:prstGeom>
        </p:spPr>
        <p:txBody>
          <a:bodyPr vert="horz" lIns="93027" tIns="46514" rIns="93027" bIns="46514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7341" y="0"/>
            <a:ext cx="3035089" cy="461169"/>
          </a:xfrm>
          <a:prstGeom prst="rect">
            <a:avLst/>
          </a:prstGeom>
        </p:spPr>
        <p:txBody>
          <a:bodyPr vert="horz" lIns="93027" tIns="46514" rIns="93027" bIns="46514" rtlCol="0"/>
          <a:lstStyle>
            <a:lvl1pPr algn="r">
              <a:defRPr sz="1300"/>
            </a:lvl1pPr>
          </a:lstStyle>
          <a:p>
            <a:fld id="{7A77FB55-D6F9-49B5-AB45-870316EF084D}" type="datetimeFigureOut">
              <a:rPr lang="en-US" smtClean="0"/>
              <a:t>2/5/2020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60606"/>
            <a:ext cx="3035089" cy="461169"/>
          </a:xfrm>
          <a:prstGeom prst="rect">
            <a:avLst/>
          </a:prstGeom>
        </p:spPr>
        <p:txBody>
          <a:bodyPr vert="horz" lIns="93027" tIns="46514" rIns="93027" bIns="46514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7341" y="8760606"/>
            <a:ext cx="3035089" cy="461169"/>
          </a:xfrm>
          <a:prstGeom prst="rect">
            <a:avLst/>
          </a:prstGeom>
        </p:spPr>
        <p:txBody>
          <a:bodyPr vert="horz" lIns="93027" tIns="46514" rIns="93027" bIns="46514" rtlCol="0" anchor="b"/>
          <a:lstStyle>
            <a:lvl1pPr algn="r">
              <a:defRPr sz="1300"/>
            </a:lvl1pPr>
          </a:lstStyle>
          <a:p>
            <a:fld id="{B0C922F9-47A3-4D0A-935B-BE73308EDA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032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9" cy="461169"/>
          </a:xfrm>
          <a:prstGeom prst="rect">
            <a:avLst/>
          </a:prstGeom>
        </p:spPr>
        <p:txBody>
          <a:bodyPr vert="horz" lIns="93027" tIns="46514" rIns="93027" bIns="46514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0"/>
            <a:ext cx="3035089" cy="461169"/>
          </a:xfrm>
          <a:prstGeom prst="rect">
            <a:avLst/>
          </a:prstGeom>
        </p:spPr>
        <p:txBody>
          <a:bodyPr vert="horz" lIns="93027" tIns="46514" rIns="93027" bIns="46514" rtlCol="0"/>
          <a:lstStyle>
            <a:lvl1pPr algn="r">
              <a:defRPr sz="1300"/>
            </a:lvl1pPr>
          </a:lstStyle>
          <a:p>
            <a:fld id="{D544564A-C8A8-401F-9440-47E797BBA329}" type="datetimeFigureOut">
              <a:rPr lang="en-US" smtClean="0"/>
              <a:pPr/>
              <a:t>2/5/2020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3275" cy="3459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27" tIns="46514" rIns="93027" bIns="465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381104"/>
            <a:ext cx="5603240" cy="4150519"/>
          </a:xfrm>
          <a:prstGeom prst="rect">
            <a:avLst/>
          </a:prstGeom>
        </p:spPr>
        <p:txBody>
          <a:bodyPr vert="horz" lIns="93027" tIns="46514" rIns="93027" bIns="465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6"/>
            <a:ext cx="3035089" cy="461169"/>
          </a:xfrm>
          <a:prstGeom prst="rect">
            <a:avLst/>
          </a:prstGeom>
        </p:spPr>
        <p:txBody>
          <a:bodyPr vert="horz" lIns="93027" tIns="46514" rIns="93027" bIns="46514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760606"/>
            <a:ext cx="3035089" cy="461169"/>
          </a:xfrm>
          <a:prstGeom prst="rect">
            <a:avLst/>
          </a:prstGeom>
        </p:spPr>
        <p:txBody>
          <a:bodyPr vert="horz" lIns="93027" tIns="46514" rIns="93027" bIns="46514" rtlCol="0" anchor="b"/>
          <a:lstStyle>
            <a:lvl1pPr algn="r">
              <a:defRPr sz="1300"/>
            </a:lvl1pPr>
          </a:lstStyle>
          <a:p>
            <a:fld id="{84B317B2-57B6-4A0B-8856-CB8E0E303B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012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5753A-7592-47B5-8029-62EDA1A8922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297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484F0E-1621-4310-B21B-7466707399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4729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EA1410D-19CC-4108-80D1-A47299C396B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317B2-57B6-4A0B-8856-CB8E0E303B2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61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B866F-C5AE-4853-A451-1F87CDA045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45040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484F0E-1621-4310-B21B-7466707399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56155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27F01A-A7CD-4B8F-B2FE-CF34B1FECBD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1594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94456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498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Clr>
                <a:srgbClr val="66CC33"/>
              </a:buClr>
              <a:buFont typeface="Arial" pitchFamily="34" charset="0"/>
              <a:buChar char="▪"/>
              <a:defRPr/>
            </a:lvl1pPr>
            <a:lvl2pPr>
              <a:buClr>
                <a:srgbClr val="66CC33"/>
              </a:buClr>
              <a:defRPr>
                <a:solidFill>
                  <a:schemeClr val="tx1"/>
                </a:solidFill>
              </a:defRPr>
            </a:lvl2pPr>
            <a:lvl4pPr>
              <a:buClr>
                <a:srgbClr val="66CC33"/>
              </a:buCl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A4E9724-46C2-4DBD-9A7E-526720DC847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00" y="6521615"/>
            <a:ext cx="5334000" cy="336386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2133600" y="-1037192"/>
            <a:ext cx="8153400" cy="0"/>
          </a:xfrm>
          <a:prstGeom prst="line">
            <a:avLst/>
          </a:prstGeom>
          <a:ln w="12700">
            <a:solidFill>
              <a:srgbClr val="089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1672181"/>
      </p:ext>
    </p:extLst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229600" cy="94456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457200" y="1371603"/>
            <a:ext cx="8229600" cy="4498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>
              <a:buClr>
                <a:srgbClr val="66CC33"/>
              </a:buClr>
              <a:buFont typeface="Arial" pitchFamily="34" charset="0"/>
              <a:buChar char="▪"/>
              <a:defRPr/>
            </a:lvl1pPr>
            <a:lvl2pPr>
              <a:buClr>
                <a:srgbClr val="66CC33"/>
              </a:buClr>
              <a:defRPr>
                <a:solidFill>
                  <a:schemeClr val="tx1"/>
                </a:solidFill>
              </a:defRPr>
            </a:lvl2pPr>
            <a:lvl4pPr>
              <a:buClr>
                <a:srgbClr val="66CC33"/>
              </a:buCl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7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0ECA7D8-9210-4ADC-B106-4680C46272F0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00" y="6521615"/>
            <a:ext cx="5334000" cy="336386"/>
          </a:xfrm>
          <a:prstGeom prst="rect">
            <a:avLst/>
          </a:prstGeom>
        </p:spPr>
        <p:txBody>
          <a:bodyPr/>
          <a:lstStyle>
            <a:lvl1pPr>
              <a:defRPr sz="825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2133600" y="-1037192"/>
            <a:ext cx="8153400" cy="0"/>
          </a:xfrm>
          <a:prstGeom prst="line">
            <a:avLst/>
          </a:prstGeom>
          <a:ln w="12700">
            <a:solidFill>
              <a:srgbClr val="089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5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1099435"/>
            <a:ext cx="2667000" cy="5769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0734"/>
            <a:ext cx="9144000" cy="6167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426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4591049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4591049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00" y="6521615"/>
            <a:ext cx="5334000" cy="336386"/>
          </a:xfrm>
          <a:prstGeom prst="rect">
            <a:avLst/>
          </a:prstGeom>
        </p:spPr>
        <p:txBody>
          <a:bodyPr/>
          <a:lstStyle>
            <a:lvl1pPr>
              <a:defRPr sz="825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CA7D8-9210-4ADC-B106-4680C46272F0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023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70014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5641975" y="4303064"/>
            <a:ext cx="3502025" cy="2554937"/>
          </a:xfrm>
          <a:custGeom>
            <a:avLst/>
            <a:gdLst>
              <a:gd name="connsiteX0" fmla="*/ 0 w 6057900"/>
              <a:gd name="connsiteY0" fmla="*/ 0 h 4419600"/>
              <a:gd name="connsiteX1" fmla="*/ 6057900 w 6057900"/>
              <a:gd name="connsiteY1" fmla="*/ 0 h 4419600"/>
              <a:gd name="connsiteX2" fmla="*/ 6057900 w 6057900"/>
              <a:gd name="connsiteY2" fmla="*/ 4419600 h 4419600"/>
              <a:gd name="connsiteX3" fmla="*/ 0 w 6057900"/>
              <a:gd name="connsiteY3" fmla="*/ 4419600 h 4419600"/>
              <a:gd name="connsiteX4" fmla="*/ 0 w 6057900"/>
              <a:gd name="connsiteY4" fmla="*/ 0 h 4419600"/>
              <a:gd name="connsiteX0" fmla="*/ 0 w 6057900"/>
              <a:gd name="connsiteY0" fmla="*/ 4419600 h 4419600"/>
              <a:gd name="connsiteX1" fmla="*/ 6057900 w 6057900"/>
              <a:gd name="connsiteY1" fmla="*/ 0 h 4419600"/>
              <a:gd name="connsiteX2" fmla="*/ 6057900 w 6057900"/>
              <a:gd name="connsiteY2" fmla="*/ 4419600 h 4419600"/>
              <a:gd name="connsiteX3" fmla="*/ 0 w 6057900"/>
              <a:gd name="connsiteY3" fmla="*/ 4419600 h 441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57900" h="4419600">
                <a:moveTo>
                  <a:pt x="0" y="4419600"/>
                </a:moveTo>
                <a:lnTo>
                  <a:pt x="6057900" y="0"/>
                </a:lnTo>
                <a:lnTo>
                  <a:pt x="6057900" y="4419600"/>
                </a:lnTo>
                <a:lnTo>
                  <a:pt x="0" y="44196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lIns="0" tIns="0" rIns="0" bIns="0" rtlCol="0" anchor="b">
            <a:noAutofit/>
          </a:bodyPr>
          <a:lstStyle>
            <a:lvl1pPr marL="0" indent="0" algn="ctr" defTabSz="342900" rtl="0" eaLnBrk="1" latinLnBrk="0" hangingPunct="1">
              <a:spcBef>
                <a:spcPts val="0"/>
              </a:spcBef>
              <a:spcAft>
                <a:spcPts val="450"/>
              </a:spcAft>
              <a:buFont typeface="Arial"/>
              <a:buNone/>
              <a:defRPr lang="en-US" sz="135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Image Area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F78A-E13B-774D-ADB8-E6F6A9A5D201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059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1099433"/>
            <a:ext cx="2667000" cy="5769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800"/>
            <a:ext cx="9144000" cy="616726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82040"/>
            <a:ext cx="2880089" cy="60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374676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45910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45910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00" y="6521615"/>
            <a:ext cx="5334000" cy="336386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E9724-46C2-4DBD-9A7E-526720DC84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958085"/>
      </p:ext>
    </p:extLst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4E9724-46C2-4DBD-9A7E-526720DC84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948875"/>
      </p:ext>
    </p:extLst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94456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498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Clr>
                <a:srgbClr val="66CC33"/>
              </a:buClr>
              <a:buFont typeface="Arial" pitchFamily="34" charset="0"/>
              <a:buChar char="▪"/>
              <a:defRPr/>
            </a:lvl1pPr>
            <a:lvl2pPr>
              <a:buClr>
                <a:srgbClr val="66CC33"/>
              </a:buClr>
              <a:defRPr>
                <a:solidFill>
                  <a:schemeClr val="tx1"/>
                </a:solidFill>
              </a:defRPr>
            </a:lvl2pPr>
            <a:lvl4pPr>
              <a:buClr>
                <a:srgbClr val="66CC33"/>
              </a:buCl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0ECA7D8-9210-4ADC-B106-4680C46272F0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00" y="6521615"/>
            <a:ext cx="5334000" cy="336386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2133600" y="-1037192"/>
            <a:ext cx="8153400" cy="0"/>
          </a:xfrm>
          <a:prstGeom prst="line">
            <a:avLst/>
          </a:prstGeom>
          <a:ln w="12700">
            <a:solidFill>
              <a:srgbClr val="089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377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1099433"/>
            <a:ext cx="2667000" cy="5769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0734"/>
            <a:ext cx="9144000" cy="6167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904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45910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45910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00" y="6521615"/>
            <a:ext cx="5334000" cy="336386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CA7D8-9210-4ADC-B106-4680C46272F0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33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2903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CA7D8-9210-4ADC-B106-4680C46272F0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929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0448"/>
            <a:ext cx="9144000" cy="98755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94456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1"/>
            <a:ext cx="8229600" cy="4754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A4E9724-46C2-4DBD-9A7E-526720DC847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4800" y="6521615"/>
            <a:ext cx="5410200" cy="336386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533400" y="1175656"/>
            <a:ext cx="8153400" cy="0"/>
          </a:xfrm>
          <a:prstGeom prst="line">
            <a:avLst/>
          </a:prstGeom>
          <a:ln w="12700">
            <a:solidFill>
              <a:srgbClr val="089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943600"/>
            <a:ext cx="2007335" cy="42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79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5" r:id="rId4"/>
  </p:sldLayoutIdLst>
  <p:transition spd="slow">
    <p:pull/>
  </p:transition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spcBef>
          <a:spcPct val="20000"/>
        </a:spcBef>
        <a:buClr>
          <a:srgbClr val="089948"/>
        </a:buClr>
        <a:buFont typeface="Arial" pitchFamily="34" charset="0"/>
        <a:buChar char="▪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79438" indent="-285750" algn="l" defTabSz="914400" rtl="0" eaLnBrk="1" latinLnBrk="0" hangingPunct="1">
        <a:spcBef>
          <a:spcPct val="20000"/>
        </a:spcBef>
        <a:buClr>
          <a:srgbClr val="089948"/>
        </a:buClr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4863" indent="-228600" algn="l" defTabSz="914400" rtl="0" eaLnBrk="1" latinLnBrk="0" hangingPunct="1">
        <a:spcBef>
          <a:spcPct val="20000"/>
        </a:spcBef>
        <a:buClr>
          <a:srgbClr val="089948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33463" indent="-228600" algn="l" defTabSz="914400" rtl="0" eaLnBrk="1" latinLnBrk="0" hangingPunct="1">
        <a:spcBef>
          <a:spcPct val="20000"/>
        </a:spcBef>
        <a:buClr>
          <a:srgbClr val="089948"/>
        </a:buClr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2063" indent="-228600" algn="l" defTabSz="914400" rtl="0" eaLnBrk="1" latinLnBrk="0" hangingPunct="1">
        <a:spcBef>
          <a:spcPct val="20000"/>
        </a:spcBef>
        <a:buClr>
          <a:srgbClr val="089948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0448"/>
            <a:ext cx="9144000" cy="98755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94456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1"/>
            <a:ext cx="8229600" cy="4754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0ECA7D8-9210-4ADC-B106-4680C46272F0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4800" y="6521615"/>
            <a:ext cx="5410200" cy="336386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1175656"/>
            <a:ext cx="8153400" cy="0"/>
          </a:xfrm>
          <a:prstGeom prst="line">
            <a:avLst/>
          </a:prstGeom>
          <a:ln w="12700">
            <a:solidFill>
              <a:srgbClr val="089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924487"/>
            <a:ext cx="2090737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685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spcBef>
          <a:spcPct val="20000"/>
        </a:spcBef>
        <a:buClr>
          <a:srgbClr val="089948"/>
        </a:buClr>
        <a:buFont typeface="Arial" pitchFamily="34" charset="0"/>
        <a:buChar char="▪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79438" indent="-285750" algn="l" defTabSz="914400" rtl="0" eaLnBrk="1" latinLnBrk="0" hangingPunct="1">
        <a:spcBef>
          <a:spcPct val="20000"/>
        </a:spcBef>
        <a:buClr>
          <a:srgbClr val="089948"/>
        </a:buClr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4863" indent="-228600" algn="l" defTabSz="914400" rtl="0" eaLnBrk="1" latinLnBrk="0" hangingPunct="1">
        <a:spcBef>
          <a:spcPct val="20000"/>
        </a:spcBef>
        <a:buClr>
          <a:srgbClr val="089948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33463" indent="-228600" algn="l" defTabSz="914400" rtl="0" eaLnBrk="1" latinLnBrk="0" hangingPunct="1">
        <a:spcBef>
          <a:spcPct val="20000"/>
        </a:spcBef>
        <a:buClr>
          <a:srgbClr val="089948"/>
        </a:buClr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2063" indent="-228600" algn="l" defTabSz="914400" rtl="0" eaLnBrk="1" latinLnBrk="0" hangingPunct="1">
        <a:spcBef>
          <a:spcPct val="20000"/>
        </a:spcBef>
        <a:buClr>
          <a:srgbClr val="089948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0448"/>
            <a:ext cx="9144000" cy="98755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229600" cy="94456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1"/>
            <a:ext cx="8229600" cy="4754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7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0ECA7D8-9210-4ADC-B106-4680C46272F0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4800" y="6521615"/>
            <a:ext cx="5410200" cy="336386"/>
          </a:xfrm>
          <a:prstGeom prst="rect">
            <a:avLst/>
          </a:prstGeom>
        </p:spPr>
        <p:txBody>
          <a:bodyPr/>
          <a:lstStyle>
            <a:lvl1pPr>
              <a:defRPr sz="825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1175656"/>
            <a:ext cx="8153400" cy="0"/>
          </a:xfrm>
          <a:prstGeom prst="line">
            <a:avLst/>
          </a:prstGeom>
          <a:ln w="12700">
            <a:solidFill>
              <a:srgbClr val="089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5818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70" r:id="rId5"/>
  </p:sldLayoutIdLst>
  <p:hf hdr="0" ftr="0" dt="0"/>
  <p:txStyles>
    <p:titleStyle>
      <a:lvl1pPr algn="l" defTabSz="685800" rtl="0" eaLnBrk="1" latinLnBrk="0" hangingPunct="1">
        <a:spcBef>
          <a:spcPct val="0"/>
        </a:spcBef>
        <a:buNone/>
        <a:defRPr sz="27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171450" indent="-171450" algn="l" defTabSz="685800" rtl="0" eaLnBrk="1" latinLnBrk="0" hangingPunct="1">
        <a:spcBef>
          <a:spcPct val="20000"/>
        </a:spcBef>
        <a:buClr>
          <a:srgbClr val="089948"/>
        </a:buClr>
        <a:buFont typeface="Arial" pitchFamily="34" charset="0"/>
        <a:buChar char="▪"/>
        <a:defRPr sz="2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34579" indent="-214313" algn="l" defTabSz="685800" rtl="0" eaLnBrk="1" latinLnBrk="0" hangingPunct="1">
        <a:spcBef>
          <a:spcPct val="20000"/>
        </a:spcBef>
        <a:buClr>
          <a:srgbClr val="089948"/>
        </a:buClr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603647" indent="-171450" algn="l" defTabSz="685800" rtl="0" eaLnBrk="1" latinLnBrk="0" hangingPunct="1">
        <a:spcBef>
          <a:spcPct val="20000"/>
        </a:spcBef>
        <a:buClr>
          <a:srgbClr val="089948"/>
        </a:buClr>
        <a:buFont typeface="Wingdings" pitchFamily="2" charset="2"/>
        <a:buChar char="§"/>
        <a:defRPr sz="1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775097" indent="-171450" algn="l" defTabSz="685800" rtl="0" eaLnBrk="1" latinLnBrk="0" hangingPunct="1">
        <a:spcBef>
          <a:spcPct val="20000"/>
        </a:spcBef>
        <a:buClr>
          <a:srgbClr val="089948"/>
        </a:buClr>
        <a:buFont typeface="Arial" pitchFamily="34" charset="0"/>
        <a:buChar char="–"/>
        <a:defRPr sz="135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946547" indent="-171450" algn="l" defTabSz="685800" rtl="0" eaLnBrk="1" latinLnBrk="0" hangingPunct="1">
        <a:spcBef>
          <a:spcPct val="20000"/>
        </a:spcBef>
        <a:buClr>
          <a:srgbClr val="089948"/>
        </a:buClr>
        <a:buFont typeface="Wingdings" pitchFamily="2" charset="2"/>
        <a:buChar char="§"/>
        <a:defRPr sz="135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multifamily@eversource.com" TargetMode="External"/><Relationship Id="rId2" Type="http://schemas.openxmlformats.org/officeDocument/2006/relationships/hyperlink" Target="mailto:Multifamily.Initiative@uinet.com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2819400"/>
            <a:ext cx="7772400" cy="1828800"/>
          </a:xfrm>
        </p:spPr>
        <p:txBody>
          <a:bodyPr>
            <a:noAutofit/>
          </a:bodyPr>
          <a:lstStyle/>
          <a:p>
            <a:pPr algn="ctr"/>
            <a:r>
              <a:rPr lang="en-US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CDBG 2020 Application Workshop</a:t>
            </a:r>
            <a:r>
              <a:rPr lang="en-US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n-US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January 28, 2020</a:t>
            </a:r>
            <a:endParaRPr lang="en-US" b="0" kern="0" dirty="0">
              <a:ea typeface="ＭＳ Ｐゴシック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525" y="5486400"/>
            <a:ext cx="91440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47D6BEA-FDFD-4519-9620-0BFFE2273D3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522" t="48790" b="17124"/>
          <a:stretch/>
        </p:blipFill>
        <p:spPr>
          <a:xfrm>
            <a:off x="4884075" y="5655848"/>
            <a:ext cx="1927033" cy="64008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7DD22B6-DA6D-4447-B414-59D304C6141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308" y="5903840"/>
            <a:ext cx="2057400" cy="249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272196"/>
      </p:ext>
    </p:extLst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9"/>
            <a:ext cx="8492836" cy="944561"/>
          </a:xfrm>
        </p:spPr>
        <p:txBody>
          <a:bodyPr>
            <a:normAutofit/>
          </a:bodyPr>
          <a:lstStyle/>
          <a:p>
            <a:r>
              <a:rPr lang="en-US" dirty="0"/>
              <a:t>Market Transformation Measure Case Study: </a:t>
            </a:r>
            <a:br>
              <a:rPr lang="en-US" dirty="0"/>
            </a:br>
            <a:r>
              <a:rPr lang="en-US" dirty="0"/>
              <a:t>The Triple Pane Window Story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27161"/>
            <a:ext cx="8229600" cy="2473834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/>
              <a:t>Renovation projects considering new windows</a:t>
            </a:r>
          </a:p>
          <a:p>
            <a:r>
              <a:rPr lang="en-US" sz="2400" dirty="0"/>
              <a:t>The need: first-generation double pane windows installed in the 70’s &amp; 80’s. These windows have broken seals, deteriorating sashes, and are inoperable</a:t>
            </a:r>
          </a:p>
          <a:p>
            <a:r>
              <a:rPr lang="en-US" sz="2400" dirty="0"/>
              <a:t>MF Initiative covered 100% of the cost to difference to go from </a:t>
            </a:r>
            <a:r>
              <a:rPr lang="en-US" sz="2400" dirty="0" err="1"/>
              <a:t>Estar</a:t>
            </a:r>
            <a:r>
              <a:rPr lang="en-US" sz="2400" dirty="0"/>
              <a:t> double pane to triple pane with U-value 0.22 or better</a:t>
            </a:r>
          </a:p>
          <a:p>
            <a:r>
              <a:rPr lang="en-US" sz="2400" dirty="0"/>
              <a:t>From 2015 to 2017 over 50 window projects completed in CT MF Initiative. Totaling over 14,000 windows &amp; $1.7 million in incentives</a:t>
            </a:r>
            <a:endParaRPr lang="en-US" sz="2000" dirty="0"/>
          </a:p>
          <a:p>
            <a:pPr marL="293688" lvl="1" indent="0">
              <a:buNone/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A4E9724-46C2-4DBD-9A7E-526720DC8474}" type="slidenum">
              <a:rPr lang="en-US" smtClean="0">
                <a:solidFill>
                  <a:prstClr val="white"/>
                </a:solidFill>
              </a:rPr>
              <a:pPr/>
              <a:t>10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190" y="5036403"/>
            <a:ext cx="2997491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Utilities helped remove these barriers. Manufacturers and suppliers have supported this.</a:t>
            </a: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C827BB2C-96BC-44C6-AAFB-8CB118126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0308" y="4420023"/>
            <a:ext cx="2333625" cy="2000250"/>
          </a:xfrm>
          <a:prstGeom prst="rect">
            <a:avLst/>
          </a:prstGeom>
          <a:solidFill>
            <a:srgbClr val="70AD47">
              <a:lumMod val="60000"/>
              <a:lumOff val="40000"/>
            </a:srgb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b="1">
                <a:effectLst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✔</a:t>
            </a:r>
            <a:r>
              <a:rPr lang="en-US" sz="1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Cost less than triple pane windows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b="1">
                <a:effectLst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✔</a:t>
            </a:r>
            <a:r>
              <a:rPr lang="en-US" sz="1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Can reduce up to 50% heat loss from existing windows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b="1">
                <a:effectLst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✔</a:t>
            </a:r>
            <a:r>
              <a:rPr lang="en-US" sz="1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Performs best with a fiberglass frame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b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1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Less energy efficient 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b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</a:t>
            </a:r>
            <a:r>
              <a:rPr lang="en-US" sz="1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Less durable than a triple pane unit         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437C23D0-7E00-4F63-A16C-8157420AF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0148" y="4094903"/>
            <a:ext cx="2371725" cy="324485"/>
          </a:xfrm>
          <a:prstGeom prst="rect">
            <a:avLst/>
          </a:prstGeom>
          <a:solidFill>
            <a:srgbClr val="70AD47">
              <a:lumMod val="75000"/>
            </a:srgb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b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Double Pane Windows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id="{0B6F78BC-4A66-466D-A00A-62C4E50CC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4408" y="4410498"/>
            <a:ext cx="2628900" cy="2009775"/>
          </a:xfrm>
          <a:prstGeom prst="rect">
            <a:avLst/>
          </a:prstGeom>
          <a:solidFill>
            <a:srgbClr val="70AD47">
              <a:lumMod val="60000"/>
              <a:lumOff val="40000"/>
            </a:srgb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b="1">
                <a:effectLst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✔</a:t>
            </a:r>
            <a:r>
              <a:rPr lang="en-US" sz="1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</a:t>
            </a:r>
            <a:r>
              <a:rPr lang="en-US" sz="1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 to 30% more efficient than double pane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b="1">
                <a:effectLst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✔</a:t>
            </a:r>
            <a:r>
              <a:rPr lang="en-US" sz="1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Saves up to 2-3% on heating bills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b="1">
                <a:effectLst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✔</a:t>
            </a:r>
            <a:r>
              <a:rPr lang="en-US" sz="1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Less window condensation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b="1">
                <a:effectLst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✔</a:t>
            </a:r>
            <a:r>
              <a:rPr lang="en-US" sz="1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Fewer noticeable drafts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b="1">
                <a:effectLst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✔</a:t>
            </a:r>
            <a:r>
              <a:rPr lang="en-US" sz="1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Heavy weight makes stronger &amp; longer life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b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</a:t>
            </a:r>
            <a:r>
              <a:rPr lang="en-US" sz="1000" b="1">
                <a:effectLst/>
                <a:latin typeface="Brush Script MT" panose="030608020404060703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More expensive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b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</a:t>
            </a:r>
            <a:r>
              <a:rPr lang="en-US" sz="1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Some companies overcharge for triple pane windows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 Box 2">
            <a:extLst>
              <a:ext uri="{FF2B5EF4-FFF2-40B4-BE49-F238E27FC236}">
                <a16:creationId xmlns:a16="http://schemas.microsoft.com/office/drawing/2014/main" id="{0ABC004D-E99F-4B60-B1C9-369FF4687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4883" y="4096173"/>
            <a:ext cx="2638425" cy="324485"/>
          </a:xfrm>
          <a:prstGeom prst="rect">
            <a:avLst/>
          </a:prstGeom>
          <a:solidFill>
            <a:srgbClr val="70AD47">
              <a:lumMod val="75000"/>
            </a:srgbClr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b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Triple Pane Windows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 descr="https://thewindowdog.com/wp-content/uploads/2014/03/double-pane-vs-triple-pane.gif">
            <a:extLst>
              <a:ext uri="{FF2B5EF4-FFF2-40B4-BE49-F238E27FC236}">
                <a16:creationId xmlns:a16="http://schemas.microsoft.com/office/drawing/2014/main" id="{1D6DEB66-1847-4615-AABF-7D06E6997BD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702265"/>
            <a:ext cx="2914650" cy="131286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Arrow Connector 5"/>
          <p:cNvCxnSpPr>
            <a:cxnSpLocks/>
            <a:endCxn id="5" idx="2"/>
          </p:cNvCxnSpPr>
          <p:nvPr/>
        </p:nvCxnSpPr>
        <p:spPr>
          <a:xfrm>
            <a:off x="3134627" y="5952384"/>
            <a:ext cx="2413319" cy="27686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BA037433-0523-484E-A527-026B349DEEFE}"/>
              </a:ext>
            </a:extLst>
          </p:cNvPr>
          <p:cNvSpPr/>
          <p:nvPr/>
        </p:nvSpPr>
        <p:spPr>
          <a:xfrm>
            <a:off x="5547946" y="5833054"/>
            <a:ext cx="2971800" cy="79238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19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 to Submit Project: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u="sng" dirty="0"/>
              <a:t>UI / SCG / CNG: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>
                <a:hlinkClick r:id="rId2"/>
              </a:rPr>
              <a:t>Multifamily.Initiative@uinet.com</a:t>
            </a:r>
            <a:endParaRPr lang="en-US" dirty="0"/>
          </a:p>
          <a:p>
            <a:pPr marL="0" indent="0">
              <a:lnSpc>
                <a:spcPct val="110000"/>
              </a:lnSpc>
              <a:buNone/>
            </a:pPr>
            <a:r>
              <a:rPr lang="en-US" dirty="0"/>
              <a:t>877-WISE USE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u="sng" dirty="0"/>
              <a:t>Eversource: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/>
              <a:t>Multifamily Initiative Team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>
                <a:hlinkClick r:id="rId3"/>
              </a:rPr>
              <a:t>multifamily@eversource.com</a:t>
            </a:r>
            <a:endParaRPr lang="en-US" dirty="0"/>
          </a:p>
          <a:p>
            <a:pPr marL="0" indent="0">
              <a:lnSpc>
                <a:spcPct val="110000"/>
              </a:lnSpc>
              <a:buNone/>
            </a:pPr>
            <a:r>
              <a:rPr lang="en-US" dirty="0"/>
              <a:t>877-WISE USE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F55DEE3-28BA-452B-B071-57ECBBAD6062}" type="slidenum">
              <a:rPr lang="en-US" smtClean="0">
                <a:solidFill>
                  <a:prstClr val="white"/>
                </a:solidFill>
              </a:rPr>
              <a:pPr/>
              <a:t>11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86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590800"/>
            <a:ext cx="7772400" cy="1362075"/>
          </a:xfrm>
        </p:spPr>
        <p:txBody>
          <a:bodyPr/>
          <a:lstStyle/>
          <a:p>
            <a:pPr algn="ctr"/>
            <a:r>
              <a:rPr lang="en-US" dirty="0"/>
              <a:t>Questions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4876800"/>
            <a:ext cx="91440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2" descr="C:\Users\olneye\AppData\Local\Microsoft\Windows\Temporary Internet Files\Content.Outlook\Q8PL0BAQ\ECT-Tag-Left-Avangrid-Eversource-UI-SCG-CNG-RGB (2)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07"/>
          <a:stretch/>
        </p:blipFill>
        <p:spPr bwMode="auto">
          <a:xfrm>
            <a:off x="1811142" y="4470800"/>
            <a:ext cx="4828891" cy="1538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305203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 anchor="ctr">
            <a:normAutofit/>
          </a:bodyPr>
          <a:lstStyle/>
          <a:p>
            <a:pPr algn="ctr"/>
            <a:r>
              <a:rPr lang="en-US" altLang="en-US" sz="3200" b="1" dirty="0">
                <a:latin typeface="Arial" charset="0"/>
                <a:cs typeface="Arial" charset="0"/>
              </a:rPr>
              <a:t>Goals of the Multifamily Initiative</a:t>
            </a:r>
          </a:p>
        </p:txBody>
      </p:sp>
      <p:sp>
        <p:nvSpPr>
          <p:cNvPr id="41988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49287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rgbClr val="089948"/>
              </a:buClr>
              <a:buFont typeface="Arial" charset="0"/>
              <a:buChar char="▪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89948"/>
              </a:buClr>
              <a:buFont typeface="Arial" charset="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89948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89948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89948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89948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89948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89948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89948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33419FB-BC37-476B-9194-FE3049A1C5F9}" type="slidenum">
              <a:rPr kumimoji="0" lang="en-US" alt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/>
              <a:t>To provide resources for energy efficiency, renewable energy and related improvements to multifamily segment customers</a:t>
            </a:r>
          </a:p>
          <a:p>
            <a:endParaRPr lang="en-US" sz="2800" dirty="0"/>
          </a:p>
          <a:p>
            <a:r>
              <a:rPr lang="en-US" sz="2800" dirty="0"/>
              <a:t>To implement cost effective, comprehensive projects</a:t>
            </a:r>
          </a:p>
          <a:p>
            <a:endParaRPr lang="en-US" sz="2800" dirty="0"/>
          </a:p>
          <a:p>
            <a:r>
              <a:rPr lang="en-US" sz="2800" dirty="0"/>
              <a:t>To combine elements of residential and commercial program analytics and incentive structures for one seamless offering, increasing ease of participation for the customer.</a:t>
            </a:r>
          </a:p>
        </p:txBody>
      </p:sp>
    </p:spTree>
    <p:extLst>
      <p:ext uri="{BB962C8B-B14F-4D97-AF65-F5344CB8AC3E}">
        <p14:creationId xmlns:p14="http://schemas.microsoft.com/office/powerpoint/2010/main" val="3851493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Eligible Multifamily Property Types</a:t>
            </a:r>
          </a:p>
        </p:txBody>
      </p:sp>
      <p:sp>
        <p:nvSpPr>
          <p:cNvPr id="4403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98975"/>
          </a:xfrm>
        </p:spPr>
        <p:txBody>
          <a:bodyPr/>
          <a:lstStyle/>
          <a:p>
            <a:pPr>
              <a:buFont typeface="Arial" charset="0"/>
              <a:buChar char="▪"/>
            </a:pPr>
            <a:r>
              <a:rPr lang="en-US" altLang="en-US" sz="3200" dirty="0">
                <a:latin typeface="Arial" charset="0"/>
                <a:cs typeface="Arial" charset="0"/>
              </a:rPr>
              <a:t>Any multifamily property with 5+ units</a:t>
            </a:r>
          </a:p>
          <a:p>
            <a:pPr>
              <a:buFont typeface="Arial" charset="0"/>
              <a:buChar char="▪"/>
            </a:pPr>
            <a:r>
              <a:rPr lang="en-US" altLang="en-US" sz="3200" dirty="0">
                <a:latin typeface="Arial" charset="0"/>
                <a:cs typeface="Arial" charset="0"/>
              </a:rPr>
              <a:t>Not-for-profit, market rate and income eligible customers, including:</a:t>
            </a:r>
          </a:p>
          <a:p>
            <a:pPr lvl="1"/>
            <a:r>
              <a:rPr lang="en-US" altLang="en-US" sz="2800" dirty="0">
                <a:latin typeface="Arial" charset="0"/>
                <a:cs typeface="Arial" charset="0"/>
              </a:rPr>
              <a:t>Private Owners / Landlords</a:t>
            </a:r>
          </a:p>
          <a:p>
            <a:pPr lvl="1"/>
            <a:r>
              <a:rPr lang="en-US" altLang="en-US" sz="2800" dirty="0">
                <a:latin typeface="Arial" charset="0"/>
                <a:cs typeface="Arial" charset="0"/>
              </a:rPr>
              <a:t>Housing Authorities</a:t>
            </a:r>
          </a:p>
          <a:p>
            <a:pPr lvl="1"/>
            <a:r>
              <a:rPr lang="en-US" altLang="en-US" sz="2800" dirty="0">
                <a:latin typeface="Arial" charset="0"/>
                <a:cs typeface="Arial" charset="0"/>
              </a:rPr>
              <a:t>Housing Associations</a:t>
            </a:r>
          </a:p>
          <a:p>
            <a:pPr lvl="2"/>
            <a:endParaRPr lang="en-US" altLang="en-US" sz="2300" dirty="0">
              <a:latin typeface="Arial" charset="0"/>
              <a:cs typeface="Arial" charset="0"/>
            </a:endParaRPr>
          </a:p>
          <a:p>
            <a:pPr lvl="2"/>
            <a:endParaRPr lang="en-US" altLang="en-US" sz="2300" dirty="0">
              <a:latin typeface="Arial" charset="0"/>
              <a:cs typeface="Arial" charset="0"/>
            </a:endParaRPr>
          </a:p>
          <a:p>
            <a:pPr lvl="2"/>
            <a:endParaRPr lang="en-US" altLang="en-US" sz="2300" dirty="0">
              <a:latin typeface="Arial" charset="0"/>
              <a:cs typeface="Arial" charset="0"/>
            </a:endParaRPr>
          </a:p>
          <a:p>
            <a:pPr lvl="2"/>
            <a:endParaRPr lang="en-US" altLang="en-US" sz="2700" dirty="0">
              <a:latin typeface="Arial" charset="0"/>
              <a:cs typeface="Arial" charset="0"/>
            </a:endParaRPr>
          </a:p>
          <a:p>
            <a:pPr>
              <a:buFont typeface="Arial" charset="0"/>
              <a:buChar char="▪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  <p:sp>
        <p:nvSpPr>
          <p:cNvPr id="44036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49287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rgbClr val="089948"/>
              </a:buClr>
              <a:buFont typeface="Arial" charset="0"/>
              <a:buChar char="▪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89948"/>
              </a:buClr>
              <a:buFont typeface="Arial" charset="0"/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89948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89948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89948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89948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89948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89948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89948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CA034B43-AC2D-4EF2-9EF7-54A1157255F7}" type="slidenum">
              <a:rPr lang="en-US" altLang="en-US" sz="1100" smtClean="0">
                <a:solidFill>
                  <a:srgbClr val="FFFFFF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3</a:t>
            </a:fld>
            <a:endParaRPr lang="en-US" altLang="en-US" sz="1100">
              <a:solidFill>
                <a:srgbClr val="FFFFFF"/>
              </a:solidFill>
            </a:endParaRPr>
          </a:p>
        </p:txBody>
      </p:sp>
      <p:pic>
        <p:nvPicPr>
          <p:cNvPr id="44037" name="Picture 3" descr="C:\Users\olneye\AppData\Local\Microsoft\Windows\Temporary Internet Files\Content.IE5\09CKE5BD\apartment_in_pixel_art_style_by_apprenticeofart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100" y="2565400"/>
            <a:ext cx="2806700" cy="383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4645440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Improvements to Consider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191000" cy="4591049"/>
          </a:xfrm>
          <a:ln>
            <a:noFill/>
          </a:ln>
        </p:spPr>
        <p:txBody>
          <a:bodyPr>
            <a:normAutofit fontScale="92500"/>
          </a:bodyPr>
          <a:lstStyle/>
          <a:p>
            <a:r>
              <a:rPr lang="en-US" sz="2400" dirty="0"/>
              <a:t>Building Envelope</a:t>
            </a:r>
          </a:p>
          <a:p>
            <a:pPr lvl="1"/>
            <a:r>
              <a:rPr lang="en-US" sz="2000" dirty="0"/>
              <a:t>Air sealing</a:t>
            </a:r>
          </a:p>
          <a:p>
            <a:pPr lvl="1"/>
            <a:r>
              <a:rPr lang="en-US" sz="2000" dirty="0"/>
              <a:t>Duct sealing</a:t>
            </a:r>
          </a:p>
          <a:p>
            <a:pPr lvl="1"/>
            <a:r>
              <a:rPr lang="en-US" sz="2000" dirty="0"/>
              <a:t>Insulation</a:t>
            </a:r>
          </a:p>
          <a:p>
            <a:pPr lvl="1"/>
            <a:r>
              <a:rPr lang="en-US" sz="2000" dirty="0"/>
              <a:t>Windows</a:t>
            </a:r>
            <a:endParaRPr lang="en-US" sz="2400" dirty="0"/>
          </a:p>
          <a:p>
            <a:r>
              <a:rPr lang="en-US" sz="2400" dirty="0"/>
              <a:t> Equipment Upgrades</a:t>
            </a:r>
          </a:p>
          <a:p>
            <a:pPr lvl="1"/>
            <a:r>
              <a:rPr lang="en-US" sz="2000" dirty="0"/>
              <a:t>Boiler &amp; furnace </a:t>
            </a:r>
          </a:p>
          <a:p>
            <a:pPr lvl="1"/>
            <a:r>
              <a:rPr lang="en-US" sz="2000" dirty="0"/>
              <a:t>Hot water heaters</a:t>
            </a:r>
          </a:p>
          <a:p>
            <a:pPr lvl="1"/>
            <a:r>
              <a:rPr lang="en-US" sz="2000" dirty="0"/>
              <a:t>Air conditioners &amp; heat pumps</a:t>
            </a:r>
          </a:p>
          <a:p>
            <a:pPr lvl="1"/>
            <a:r>
              <a:rPr lang="en-US" sz="2000" dirty="0"/>
              <a:t>ECM circulator pumps (heat loops and DHW recirculation)</a:t>
            </a:r>
          </a:p>
          <a:p>
            <a:pPr lvl="1"/>
            <a:r>
              <a:rPr lang="en-US" sz="2000" dirty="0"/>
              <a:t>Appliances – Refrigerators, Dishwashers, Clothes Washers</a:t>
            </a:r>
          </a:p>
          <a:p>
            <a:pPr marL="293688" lvl="1" indent="0">
              <a:buNone/>
            </a:pPr>
            <a:endParaRPr lang="en-US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343400" cy="5200649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Lighting</a:t>
            </a:r>
          </a:p>
          <a:p>
            <a:pPr lvl="1"/>
            <a:r>
              <a:rPr lang="en-US" sz="2000" dirty="0"/>
              <a:t>LED screw-in bulbs</a:t>
            </a:r>
          </a:p>
          <a:p>
            <a:pPr lvl="1"/>
            <a:r>
              <a:rPr lang="en-US" sz="2000" dirty="0"/>
              <a:t>LED dwelling unit fixtures</a:t>
            </a:r>
          </a:p>
          <a:p>
            <a:pPr lvl="1"/>
            <a:r>
              <a:rPr lang="en-US" sz="2000" dirty="0"/>
              <a:t>LED exterior &amp; common area fixtures</a:t>
            </a:r>
          </a:p>
          <a:p>
            <a:r>
              <a:rPr lang="en-US" sz="2400" dirty="0"/>
              <a:t> Water Saving Measures</a:t>
            </a:r>
          </a:p>
          <a:p>
            <a:pPr lvl="1"/>
            <a:r>
              <a:rPr lang="en-US" sz="2000" dirty="0"/>
              <a:t>Reduced flow showerheads</a:t>
            </a:r>
          </a:p>
          <a:p>
            <a:pPr lvl="1"/>
            <a:r>
              <a:rPr lang="en-US" sz="2000" dirty="0"/>
              <a:t>Reduced flow faucet aerators</a:t>
            </a:r>
          </a:p>
          <a:p>
            <a:r>
              <a:rPr lang="en-US" sz="2400" dirty="0"/>
              <a:t>Controls</a:t>
            </a:r>
          </a:p>
          <a:p>
            <a:pPr lvl="1"/>
            <a:r>
              <a:rPr lang="en-US" sz="2000" dirty="0"/>
              <a:t>Boiler reset controls</a:t>
            </a:r>
          </a:p>
          <a:p>
            <a:pPr lvl="1"/>
            <a:r>
              <a:rPr lang="en-US" sz="2000" dirty="0"/>
              <a:t>Occupancy sensors on lighting</a:t>
            </a:r>
          </a:p>
          <a:p>
            <a:pPr lvl="1"/>
            <a:r>
              <a:rPr lang="en-US" sz="2000" dirty="0"/>
              <a:t>Variable speed drives on HVAC</a:t>
            </a:r>
          </a:p>
          <a:p>
            <a:pPr lvl="1"/>
            <a:r>
              <a:rPr lang="en-US" sz="2000" dirty="0" err="1"/>
              <a:t>WiFi</a:t>
            </a:r>
            <a:r>
              <a:rPr lang="en-US" sz="2000" dirty="0"/>
              <a:t> Thermostats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E9724-46C2-4DBD-9A7E-526720DC847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326461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382000" cy="944561"/>
          </a:xfrm>
        </p:spPr>
        <p:txBody>
          <a:bodyPr>
            <a:normAutofit/>
          </a:bodyPr>
          <a:lstStyle/>
          <a:p>
            <a:r>
              <a:rPr lang="en-US" sz="2600" b="1" dirty="0"/>
              <a:t>Multifamily Retrofit Project: Standard Process Flow</a:t>
            </a: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762001" y="1752600"/>
          <a:ext cx="7315200" cy="3819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057900" y="5726907"/>
            <a:ext cx="1600200" cy="273844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ECA7D8-9210-4ADC-B106-4680C46272F0}" type="slidenum">
              <a:rPr kumimoji="0" lang="en-US" sz="82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825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772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19295"/>
            <a:ext cx="8229600" cy="944561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dirty="0">
                <a:latin typeface="Arial" charset="0"/>
                <a:cs typeface="Arial" charset="0"/>
              </a:rPr>
              <a:t>Multifamily Energy Efficiency</a:t>
            </a:r>
            <a:br>
              <a:rPr lang="en-US" altLang="en-US" b="1" dirty="0">
                <a:latin typeface="Arial" charset="0"/>
                <a:cs typeface="Arial" charset="0"/>
              </a:rPr>
            </a:br>
            <a:r>
              <a:rPr lang="en-US" altLang="en-US" b="1" dirty="0">
                <a:latin typeface="Arial" charset="0"/>
                <a:cs typeface="Arial" charset="0"/>
              </a:rPr>
              <a:t>Funding Process for CHFA/DOH Participation Letter</a:t>
            </a: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437732" y="6492875"/>
            <a:ext cx="249068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55DEE3-28BA-452B-B071-57ECBBAD6062}" type="slidenum">
              <a:rPr kumimoji="0" lang="en-US" sz="82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825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81000" y="1228724"/>
            <a:ext cx="8458200" cy="3648076"/>
            <a:chOff x="304800" y="1371600"/>
            <a:chExt cx="8132932" cy="3598290"/>
          </a:xfrm>
        </p:grpSpPr>
        <p:sp>
          <p:nvSpPr>
            <p:cNvPr id="10" name="Freeform: Shape 9"/>
            <p:cNvSpPr/>
            <p:nvPr/>
          </p:nvSpPr>
          <p:spPr>
            <a:xfrm>
              <a:off x="2898434" y="1379448"/>
              <a:ext cx="2885879" cy="756171"/>
            </a:xfrm>
            <a:custGeom>
              <a:avLst/>
              <a:gdLst>
                <a:gd name="connsiteX0" fmla="*/ 0 w 2192889"/>
                <a:gd name="connsiteY0" fmla="*/ 0 h 756171"/>
                <a:gd name="connsiteX1" fmla="*/ 1814804 w 2192889"/>
                <a:gd name="connsiteY1" fmla="*/ 0 h 756171"/>
                <a:gd name="connsiteX2" fmla="*/ 2192889 w 2192889"/>
                <a:gd name="connsiteY2" fmla="*/ 378086 h 756171"/>
                <a:gd name="connsiteX3" fmla="*/ 1814804 w 2192889"/>
                <a:gd name="connsiteY3" fmla="*/ 756171 h 756171"/>
                <a:gd name="connsiteX4" fmla="*/ 0 w 2192889"/>
                <a:gd name="connsiteY4" fmla="*/ 756171 h 756171"/>
                <a:gd name="connsiteX5" fmla="*/ 378086 w 2192889"/>
                <a:gd name="connsiteY5" fmla="*/ 378086 h 756171"/>
                <a:gd name="connsiteX6" fmla="*/ 0 w 2192889"/>
                <a:gd name="connsiteY6" fmla="*/ 0 h 756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92889" h="756171">
                  <a:moveTo>
                    <a:pt x="0" y="0"/>
                  </a:moveTo>
                  <a:lnTo>
                    <a:pt x="1814804" y="0"/>
                  </a:lnTo>
                  <a:lnTo>
                    <a:pt x="2192889" y="378086"/>
                  </a:lnTo>
                  <a:lnTo>
                    <a:pt x="1814804" y="756171"/>
                  </a:lnTo>
                  <a:lnTo>
                    <a:pt x="0" y="756171"/>
                  </a:lnTo>
                  <a:lnTo>
                    <a:pt x="378086" y="37808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946" tIns="11430" rIns="378085" bIns="11430" numCol="1" spcCol="1270" anchor="ctr" anchorCtr="0">
              <a:noAutofit/>
            </a:bodyPr>
            <a:lstStyle/>
            <a:p>
              <a:pPr marL="0" marR="0" lvl="0" indent="0" algn="ctr" defTabSz="800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Project Team Initiation &amp; Kick-Off Meeting</a:t>
              </a:r>
            </a:p>
          </p:txBody>
        </p:sp>
        <p:sp>
          <p:nvSpPr>
            <p:cNvPr id="11" name="Freeform: Shape 10"/>
            <p:cNvSpPr/>
            <p:nvPr/>
          </p:nvSpPr>
          <p:spPr>
            <a:xfrm>
              <a:off x="5477136" y="1379448"/>
              <a:ext cx="2885879" cy="756171"/>
            </a:xfrm>
            <a:custGeom>
              <a:avLst/>
              <a:gdLst>
                <a:gd name="connsiteX0" fmla="*/ 0 w 2192889"/>
                <a:gd name="connsiteY0" fmla="*/ 0 h 756171"/>
                <a:gd name="connsiteX1" fmla="*/ 1814804 w 2192889"/>
                <a:gd name="connsiteY1" fmla="*/ 0 h 756171"/>
                <a:gd name="connsiteX2" fmla="*/ 2192889 w 2192889"/>
                <a:gd name="connsiteY2" fmla="*/ 378086 h 756171"/>
                <a:gd name="connsiteX3" fmla="*/ 1814804 w 2192889"/>
                <a:gd name="connsiteY3" fmla="*/ 756171 h 756171"/>
                <a:gd name="connsiteX4" fmla="*/ 0 w 2192889"/>
                <a:gd name="connsiteY4" fmla="*/ 756171 h 756171"/>
                <a:gd name="connsiteX5" fmla="*/ 378086 w 2192889"/>
                <a:gd name="connsiteY5" fmla="*/ 378086 h 756171"/>
                <a:gd name="connsiteX6" fmla="*/ 0 w 2192889"/>
                <a:gd name="connsiteY6" fmla="*/ 0 h 756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92889" h="756171">
                  <a:moveTo>
                    <a:pt x="0" y="0"/>
                  </a:moveTo>
                  <a:lnTo>
                    <a:pt x="1814804" y="0"/>
                  </a:lnTo>
                  <a:lnTo>
                    <a:pt x="2192889" y="378086"/>
                  </a:lnTo>
                  <a:lnTo>
                    <a:pt x="1814804" y="756171"/>
                  </a:lnTo>
                  <a:lnTo>
                    <a:pt x="0" y="756171"/>
                  </a:lnTo>
                  <a:lnTo>
                    <a:pt x="378086" y="37808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946" tIns="11430" rIns="378085" bIns="11430" numCol="1" spcCol="1270" anchor="ctr" anchorCtr="0">
              <a:noAutofit/>
            </a:bodyPr>
            <a:lstStyle/>
            <a:p>
              <a:pPr marL="0" marR="0" lvl="0" indent="0" algn="ctr" defTabSz="800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*Proposal Review &amp; Initial Submittal to Utility</a:t>
              </a:r>
            </a:p>
          </p:txBody>
        </p:sp>
        <p:sp>
          <p:nvSpPr>
            <p:cNvPr id="13" name="Freeform: Shape 12"/>
            <p:cNvSpPr/>
            <p:nvPr/>
          </p:nvSpPr>
          <p:spPr>
            <a:xfrm>
              <a:off x="2748276" y="2349186"/>
              <a:ext cx="3007260" cy="756171"/>
            </a:xfrm>
            <a:custGeom>
              <a:avLst/>
              <a:gdLst>
                <a:gd name="connsiteX0" fmla="*/ 0 w 2192889"/>
                <a:gd name="connsiteY0" fmla="*/ 0 h 756171"/>
                <a:gd name="connsiteX1" fmla="*/ 1814804 w 2192889"/>
                <a:gd name="connsiteY1" fmla="*/ 0 h 756171"/>
                <a:gd name="connsiteX2" fmla="*/ 2192889 w 2192889"/>
                <a:gd name="connsiteY2" fmla="*/ 378086 h 756171"/>
                <a:gd name="connsiteX3" fmla="*/ 1814804 w 2192889"/>
                <a:gd name="connsiteY3" fmla="*/ 756171 h 756171"/>
                <a:gd name="connsiteX4" fmla="*/ 0 w 2192889"/>
                <a:gd name="connsiteY4" fmla="*/ 756171 h 756171"/>
                <a:gd name="connsiteX5" fmla="*/ 378086 w 2192889"/>
                <a:gd name="connsiteY5" fmla="*/ 378086 h 756171"/>
                <a:gd name="connsiteX6" fmla="*/ 0 w 2192889"/>
                <a:gd name="connsiteY6" fmla="*/ 0 h 756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92889" h="756171">
                  <a:moveTo>
                    <a:pt x="0" y="0"/>
                  </a:moveTo>
                  <a:lnTo>
                    <a:pt x="1814804" y="0"/>
                  </a:lnTo>
                  <a:lnTo>
                    <a:pt x="2192889" y="378086"/>
                  </a:lnTo>
                  <a:lnTo>
                    <a:pt x="1814804" y="756171"/>
                  </a:lnTo>
                  <a:lnTo>
                    <a:pt x="0" y="756171"/>
                  </a:lnTo>
                  <a:lnTo>
                    <a:pt x="378086" y="37808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946" tIns="11430" rIns="378085" bIns="11430" numCol="1" spcCol="1270" anchor="ctr" anchorCtr="0">
              <a:noAutofit/>
            </a:bodyPr>
            <a:lstStyle/>
            <a:p>
              <a:pPr marL="0" marR="0" lvl="0" indent="0" algn="ctr" defTabSz="800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Initial Review of Submittal</a:t>
              </a:r>
            </a:p>
          </p:txBody>
        </p:sp>
        <p:sp>
          <p:nvSpPr>
            <p:cNvPr id="14" name="Freeform: Shape 13"/>
            <p:cNvSpPr/>
            <p:nvPr/>
          </p:nvSpPr>
          <p:spPr>
            <a:xfrm>
              <a:off x="5430472" y="2349186"/>
              <a:ext cx="3007260" cy="756171"/>
            </a:xfrm>
            <a:custGeom>
              <a:avLst/>
              <a:gdLst>
                <a:gd name="connsiteX0" fmla="*/ 0 w 2192889"/>
                <a:gd name="connsiteY0" fmla="*/ 0 h 756171"/>
                <a:gd name="connsiteX1" fmla="*/ 1814804 w 2192889"/>
                <a:gd name="connsiteY1" fmla="*/ 0 h 756171"/>
                <a:gd name="connsiteX2" fmla="*/ 2192889 w 2192889"/>
                <a:gd name="connsiteY2" fmla="*/ 378086 h 756171"/>
                <a:gd name="connsiteX3" fmla="*/ 1814804 w 2192889"/>
                <a:gd name="connsiteY3" fmla="*/ 756171 h 756171"/>
                <a:gd name="connsiteX4" fmla="*/ 0 w 2192889"/>
                <a:gd name="connsiteY4" fmla="*/ 756171 h 756171"/>
                <a:gd name="connsiteX5" fmla="*/ 378086 w 2192889"/>
                <a:gd name="connsiteY5" fmla="*/ 378086 h 756171"/>
                <a:gd name="connsiteX6" fmla="*/ 0 w 2192889"/>
                <a:gd name="connsiteY6" fmla="*/ 0 h 756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92889" h="756171">
                  <a:moveTo>
                    <a:pt x="0" y="0"/>
                  </a:moveTo>
                  <a:lnTo>
                    <a:pt x="1814804" y="0"/>
                  </a:lnTo>
                  <a:lnTo>
                    <a:pt x="2192889" y="378086"/>
                  </a:lnTo>
                  <a:lnTo>
                    <a:pt x="1814804" y="756171"/>
                  </a:lnTo>
                  <a:lnTo>
                    <a:pt x="0" y="756171"/>
                  </a:lnTo>
                  <a:lnTo>
                    <a:pt x="378086" y="37808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946" tIns="11430" rIns="378085" bIns="11430" numCol="1" spcCol="1270" anchor="ctr" anchorCtr="0">
              <a:noAutofit/>
            </a:bodyPr>
            <a:lstStyle/>
            <a:p>
              <a:pPr marL="0" marR="0" lvl="0" indent="0" algn="ctr" defTabSz="800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Letter of Participation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(LOP) issued</a:t>
              </a:r>
            </a:p>
          </p:txBody>
        </p:sp>
        <p:sp>
          <p:nvSpPr>
            <p:cNvPr id="16" name="Freeform: Shape 15"/>
            <p:cNvSpPr/>
            <p:nvPr/>
          </p:nvSpPr>
          <p:spPr>
            <a:xfrm>
              <a:off x="2705463" y="3254483"/>
              <a:ext cx="3007260" cy="756171"/>
            </a:xfrm>
            <a:custGeom>
              <a:avLst/>
              <a:gdLst>
                <a:gd name="connsiteX0" fmla="*/ 0 w 2192889"/>
                <a:gd name="connsiteY0" fmla="*/ 0 h 756171"/>
                <a:gd name="connsiteX1" fmla="*/ 1814804 w 2192889"/>
                <a:gd name="connsiteY1" fmla="*/ 0 h 756171"/>
                <a:gd name="connsiteX2" fmla="*/ 2192889 w 2192889"/>
                <a:gd name="connsiteY2" fmla="*/ 378086 h 756171"/>
                <a:gd name="connsiteX3" fmla="*/ 1814804 w 2192889"/>
                <a:gd name="connsiteY3" fmla="*/ 756171 h 756171"/>
                <a:gd name="connsiteX4" fmla="*/ 0 w 2192889"/>
                <a:gd name="connsiteY4" fmla="*/ 756171 h 756171"/>
                <a:gd name="connsiteX5" fmla="*/ 378086 w 2192889"/>
                <a:gd name="connsiteY5" fmla="*/ 378086 h 756171"/>
                <a:gd name="connsiteX6" fmla="*/ 0 w 2192889"/>
                <a:gd name="connsiteY6" fmla="*/ 0 h 756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92889" h="756171">
                  <a:moveTo>
                    <a:pt x="0" y="0"/>
                  </a:moveTo>
                  <a:lnTo>
                    <a:pt x="1814804" y="0"/>
                  </a:lnTo>
                  <a:lnTo>
                    <a:pt x="2192889" y="378086"/>
                  </a:lnTo>
                  <a:lnTo>
                    <a:pt x="1814804" y="756171"/>
                  </a:lnTo>
                  <a:lnTo>
                    <a:pt x="0" y="756171"/>
                  </a:lnTo>
                  <a:lnTo>
                    <a:pt x="378086" y="37808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6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946" tIns="11430" rIns="378085" bIns="11430" numCol="1" spcCol="1270" anchor="ctr" anchorCtr="0">
              <a:noAutofit/>
            </a:bodyPr>
            <a:lstStyle/>
            <a:p>
              <a:pPr marL="0" marR="0" lvl="0" indent="0" algn="ctr" defTabSz="800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CHFA/DOH Funding Secured &amp; Construction Started</a:t>
              </a:r>
            </a:p>
          </p:txBody>
        </p:sp>
        <p:sp>
          <p:nvSpPr>
            <p:cNvPr id="17" name="Freeform: Shape 16"/>
            <p:cNvSpPr/>
            <p:nvPr/>
          </p:nvSpPr>
          <p:spPr>
            <a:xfrm>
              <a:off x="5416448" y="3241324"/>
              <a:ext cx="3007260" cy="756171"/>
            </a:xfrm>
            <a:custGeom>
              <a:avLst/>
              <a:gdLst>
                <a:gd name="connsiteX0" fmla="*/ 0 w 2192889"/>
                <a:gd name="connsiteY0" fmla="*/ 0 h 756171"/>
                <a:gd name="connsiteX1" fmla="*/ 1814804 w 2192889"/>
                <a:gd name="connsiteY1" fmla="*/ 0 h 756171"/>
                <a:gd name="connsiteX2" fmla="*/ 2192889 w 2192889"/>
                <a:gd name="connsiteY2" fmla="*/ 378086 h 756171"/>
                <a:gd name="connsiteX3" fmla="*/ 1814804 w 2192889"/>
                <a:gd name="connsiteY3" fmla="*/ 756171 h 756171"/>
                <a:gd name="connsiteX4" fmla="*/ 0 w 2192889"/>
                <a:gd name="connsiteY4" fmla="*/ 756171 h 756171"/>
                <a:gd name="connsiteX5" fmla="*/ 378086 w 2192889"/>
                <a:gd name="connsiteY5" fmla="*/ 378086 h 756171"/>
                <a:gd name="connsiteX6" fmla="*/ 0 w 2192889"/>
                <a:gd name="connsiteY6" fmla="*/ 0 h 756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92889" h="756171">
                  <a:moveTo>
                    <a:pt x="0" y="0"/>
                  </a:moveTo>
                  <a:lnTo>
                    <a:pt x="1814804" y="0"/>
                  </a:lnTo>
                  <a:lnTo>
                    <a:pt x="2192889" y="378086"/>
                  </a:lnTo>
                  <a:lnTo>
                    <a:pt x="1814804" y="756171"/>
                  </a:lnTo>
                  <a:lnTo>
                    <a:pt x="0" y="756171"/>
                  </a:lnTo>
                  <a:lnTo>
                    <a:pt x="378086" y="37808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946" tIns="11430" rIns="378085" bIns="11430" numCol="1" spcCol="1270" anchor="ctr" anchorCtr="0">
              <a:noAutofit/>
            </a:bodyPr>
            <a:lstStyle/>
            <a:p>
              <a:pPr marL="0" marR="0" lvl="0" indent="0" algn="ctr" defTabSz="800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Incentive Commitment from Utility Letter</a:t>
              </a:r>
              <a:r>
                <a:rPr kumimoji="0" lang="en-US" sz="1800" b="0" i="0" u="none" strike="noStrike" kern="1200" cap="none" spc="0" normalizeH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of Agreement (LOA)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Freeform: Shape 19"/>
            <p:cNvSpPr/>
            <p:nvPr/>
          </p:nvSpPr>
          <p:spPr>
            <a:xfrm>
              <a:off x="5416447" y="4167230"/>
              <a:ext cx="3007260" cy="756171"/>
            </a:xfrm>
            <a:custGeom>
              <a:avLst/>
              <a:gdLst>
                <a:gd name="connsiteX0" fmla="*/ 0 w 2192889"/>
                <a:gd name="connsiteY0" fmla="*/ 0 h 756171"/>
                <a:gd name="connsiteX1" fmla="*/ 1814804 w 2192889"/>
                <a:gd name="connsiteY1" fmla="*/ 0 h 756171"/>
                <a:gd name="connsiteX2" fmla="*/ 2192889 w 2192889"/>
                <a:gd name="connsiteY2" fmla="*/ 378086 h 756171"/>
                <a:gd name="connsiteX3" fmla="*/ 1814804 w 2192889"/>
                <a:gd name="connsiteY3" fmla="*/ 756171 h 756171"/>
                <a:gd name="connsiteX4" fmla="*/ 0 w 2192889"/>
                <a:gd name="connsiteY4" fmla="*/ 756171 h 756171"/>
                <a:gd name="connsiteX5" fmla="*/ 378086 w 2192889"/>
                <a:gd name="connsiteY5" fmla="*/ 378086 h 756171"/>
                <a:gd name="connsiteX6" fmla="*/ 0 w 2192889"/>
                <a:gd name="connsiteY6" fmla="*/ 0 h 756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92889" h="756171">
                  <a:moveTo>
                    <a:pt x="0" y="0"/>
                  </a:moveTo>
                  <a:lnTo>
                    <a:pt x="1814804" y="0"/>
                  </a:lnTo>
                  <a:lnTo>
                    <a:pt x="2192889" y="378086"/>
                  </a:lnTo>
                  <a:lnTo>
                    <a:pt x="1814804" y="756171"/>
                  </a:lnTo>
                  <a:lnTo>
                    <a:pt x="0" y="756171"/>
                  </a:lnTo>
                  <a:lnTo>
                    <a:pt x="378086" y="37808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946" tIns="11430" rIns="378085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Incentive Payments Issued by Utility</a:t>
              </a:r>
            </a:p>
          </p:txBody>
        </p:sp>
        <p:sp>
          <p:nvSpPr>
            <p:cNvPr id="9" name="Freeform: Shape 8"/>
            <p:cNvSpPr/>
            <p:nvPr/>
          </p:nvSpPr>
          <p:spPr>
            <a:xfrm>
              <a:off x="304800" y="1371600"/>
              <a:ext cx="2826093" cy="824914"/>
            </a:xfrm>
            <a:custGeom>
              <a:avLst/>
              <a:gdLst>
                <a:gd name="connsiteX0" fmla="*/ 0 w 1976846"/>
                <a:gd name="connsiteY0" fmla="*/ 0 h 824914"/>
                <a:gd name="connsiteX1" fmla="*/ 1564389 w 1976846"/>
                <a:gd name="connsiteY1" fmla="*/ 0 h 824914"/>
                <a:gd name="connsiteX2" fmla="*/ 1976846 w 1976846"/>
                <a:gd name="connsiteY2" fmla="*/ 412457 h 824914"/>
                <a:gd name="connsiteX3" fmla="*/ 1564389 w 1976846"/>
                <a:gd name="connsiteY3" fmla="*/ 824914 h 824914"/>
                <a:gd name="connsiteX4" fmla="*/ 0 w 1976846"/>
                <a:gd name="connsiteY4" fmla="*/ 824914 h 824914"/>
                <a:gd name="connsiteX5" fmla="*/ 412457 w 1976846"/>
                <a:gd name="connsiteY5" fmla="*/ 412457 h 824914"/>
                <a:gd name="connsiteX6" fmla="*/ 0 w 1976846"/>
                <a:gd name="connsiteY6" fmla="*/ 0 h 824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6846" h="824914">
                  <a:moveTo>
                    <a:pt x="0" y="0"/>
                  </a:moveTo>
                  <a:lnTo>
                    <a:pt x="1564389" y="0"/>
                  </a:lnTo>
                  <a:lnTo>
                    <a:pt x="1976846" y="412457"/>
                  </a:lnTo>
                  <a:lnTo>
                    <a:pt x="1564389" y="824914"/>
                  </a:lnTo>
                  <a:lnTo>
                    <a:pt x="0" y="824914"/>
                  </a:lnTo>
                  <a:lnTo>
                    <a:pt x="412457" y="41245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1507" tIns="9525" rIns="412457" bIns="9525" numCol="1" spcCol="1270" anchor="ctr" anchorCtr="0">
              <a:noAutofit/>
            </a:bodyPr>
            <a:lstStyle/>
            <a:p>
              <a:pPr marL="0" marR="0" lvl="0" indent="0" algn="ctr" defTabSz="6667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Project Initiation</a:t>
              </a:r>
              <a:endPara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Freeform: Shape 11"/>
            <p:cNvSpPr/>
            <p:nvPr/>
          </p:nvSpPr>
          <p:spPr>
            <a:xfrm>
              <a:off x="362354" y="2314814"/>
              <a:ext cx="2710985" cy="824914"/>
            </a:xfrm>
            <a:custGeom>
              <a:avLst/>
              <a:gdLst>
                <a:gd name="connsiteX0" fmla="*/ 0 w 1976846"/>
                <a:gd name="connsiteY0" fmla="*/ 0 h 824914"/>
                <a:gd name="connsiteX1" fmla="*/ 1564389 w 1976846"/>
                <a:gd name="connsiteY1" fmla="*/ 0 h 824914"/>
                <a:gd name="connsiteX2" fmla="*/ 1976846 w 1976846"/>
                <a:gd name="connsiteY2" fmla="*/ 412457 h 824914"/>
                <a:gd name="connsiteX3" fmla="*/ 1564389 w 1976846"/>
                <a:gd name="connsiteY3" fmla="*/ 824914 h 824914"/>
                <a:gd name="connsiteX4" fmla="*/ 0 w 1976846"/>
                <a:gd name="connsiteY4" fmla="*/ 824914 h 824914"/>
                <a:gd name="connsiteX5" fmla="*/ 412457 w 1976846"/>
                <a:gd name="connsiteY5" fmla="*/ 412457 h 824914"/>
                <a:gd name="connsiteX6" fmla="*/ 0 w 1976846"/>
                <a:gd name="connsiteY6" fmla="*/ 0 h 824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6846" h="824914">
                  <a:moveTo>
                    <a:pt x="0" y="0"/>
                  </a:moveTo>
                  <a:lnTo>
                    <a:pt x="1564389" y="0"/>
                  </a:lnTo>
                  <a:lnTo>
                    <a:pt x="1976846" y="412457"/>
                  </a:lnTo>
                  <a:lnTo>
                    <a:pt x="1564389" y="824914"/>
                  </a:lnTo>
                  <a:lnTo>
                    <a:pt x="0" y="824914"/>
                  </a:lnTo>
                  <a:lnTo>
                    <a:pt x="412457" y="41245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1507" tIns="9525" rIns="412457" bIns="9525" numCol="1" spcCol="1270" anchor="ctr" anchorCtr="0">
              <a:noAutofit/>
            </a:bodyPr>
            <a:lstStyle/>
            <a:p>
              <a:pPr marL="0" marR="0" lvl="0" indent="0" algn="ctr" defTabSz="6667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Utility Review</a:t>
              </a:r>
            </a:p>
          </p:txBody>
        </p:sp>
        <p:sp>
          <p:nvSpPr>
            <p:cNvPr id="15" name="Freeform: Shape 14"/>
            <p:cNvSpPr/>
            <p:nvPr/>
          </p:nvSpPr>
          <p:spPr>
            <a:xfrm>
              <a:off x="362354" y="3229895"/>
              <a:ext cx="2710985" cy="824914"/>
            </a:xfrm>
            <a:custGeom>
              <a:avLst/>
              <a:gdLst>
                <a:gd name="connsiteX0" fmla="*/ 0 w 1976846"/>
                <a:gd name="connsiteY0" fmla="*/ 0 h 824914"/>
                <a:gd name="connsiteX1" fmla="*/ 1564389 w 1976846"/>
                <a:gd name="connsiteY1" fmla="*/ 0 h 824914"/>
                <a:gd name="connsiteX2" fmla="*/ 1976846 w 1976846"/>
                <a:gd name="connsiteY2" fmla="*/ 412457 h 824914"/>
                <a:gd name="connsiteX3" fmla="*/ 1564389 w 1976846"/>
                <a:gd name="connsiteY3" fmla="*/ 824914 h 824914"/>
                <a:gd name="connsiteX4" fmla="*/ 0 w 1976846"/>
                <a:gd name="connsiteY4" fmla="*/ 824914 h 824914"/>
                <a:gd name="connsiteX5" fmla="*/ 412457 w 1976846"/>
                <a:gd name="connsiteY5" fmla="*/ 412457 h 824914"/>
                <a:gd name="connsiteX6" fmla="*/ 0 w 1976846"/>
                <a:gd name="connsiteY6" fmla="*/ 0 h 824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6846" h="824914">
                  <a:moveTo>
                    <a:pt x="0" y="0"/>
                  </a:moveTo>
                  <a:lnTo>
                    <a:pt x="1564389" y="0"/>
                  </a:lnTo>
                  <a:lnTo>
                    <a:pt x="1976846" y="412457"/>
                  </a:lnTo>
                  <a:lnTo>
                    <a:pt x="1564389" y="824914"/>
                  </a:lnTo>
                  <a:lnTo>
                    <a:pt x="0" y="824914"/>
                  </a:lnTo>
                  <a:lnTo>
                    <a:pt x="412457" y="41245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3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1507" tIns="9525" rIns="412457" bIns="9525" numCol="1" spcCol="1270" anchor="ctr" anchorCtr="0">
              <a:noAutofit/>
            </a:bodyPr>
            <a:lstStyle/>
            <a:p>
              <a:pPr marL="0" marR="0" lvl="0" indent="0" algn="ctr" defTabSz="6667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Construction &amp; Incentive Commitment</a:t>
              </a:r>
            </a:p>
          </p:txBody>
        </p:sp>
        <p:sp>
          <p:nvSpPr>
            <p:cNvPr id="18" name="Freeform: Shape 17"/>
            <p:cNvSpPr/>
            <p:nvPr/>
          </p:nvSpPr>
          <p:spPr>
            <a:xfrm>
              <a:off x="362354" y="4144976"/>
              <a:ext cx="2710985" cy="824914"/>
            </a:xfrm>
            <a:custGeom>
              <a:avLst/>
              <a:gdLst>
                <a:gd name="connsiteX0" fmla="*/ 0 w 1976846"/>
                <a:gd name="connsiteY0" fmla="*/ 0 h 824914"/>
                <a:gd name="connsiteX1" fmla="*/ 1564389 w 1976846"/>
                <a:gd name="connsiteY1" fmla="*/ 0 h 824914"/>
                <a:gd name="connsiteX2" fmla="*/ 1976846 w 1976846"/>
                <a:gd name="connsiteY2" fmla="*/ 412457 h 824914"/>
                <a:gd name="connsiteX3" fmla="*/ 1564389 w 1976846"/>
                <a:gd name="connsiteY3" fmla="*/ 824914 h 824914"/>
                <a:gd name="connsiteX4" fmla="*/ 0 w 1976846"/>
                <a:gd name="connsiteY4" fmla="*/ 824914 h 824914"/>
                <a:gd name="connsiteX5" fmla="*/ 412457 w 1976846"/>
                <a:gd name="connsiteY5" fmla="*/ 412457 h 824914"/>
                <a:gd name="connsiteX6" fmla="*/ 0 w 1976846"/>
                <a:gd name="connsiteY6" fmla="*/ 0 h 824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6846" h="824914">
                  <a:moveTo>
                    <a:pt x="0" y="0"/>
                  </a:moveTo>
                  <a:lnTo>
                    <a:pt x="1564389" y="0"/>
                  </a:lnTo>
                  <a:lnTo>
                    <a:pt x="1976846" y="412457"/>
                  </a:lnTo>
                  <a:lnTo>
                    <a:pt x="1564389" y="824914"/>
                  </a:lnTo>
                  <a:lnTo>
                    <a:pt x="0" y="824914"/>
                  </a:lnTo>
                  <a:lnTo>
                    <a:pt x="412457" y="41245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3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1507" tIns="9525" rIns="412457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US" sz="20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Project Completion</a:t>
              </a:r>
            </a:p>
          </p:txBody>
        </p:sp>
        <p:sp>
          <p:nvSpPr>
            <p:cNvPr id="27" name="Freeform: Shape 26"/>
            <p:cNvSpPr/>
            <p:nvPr/>
          </p:nvSpPr>
          <p:spPr>
            <a:xfrm>
              <a:off x="2705463" y="4167231"/>
              <a:ext cx="3007260" cy="756171"/>
            </a:xfrm>
            <a:custGeom>
              <a:avLst/>
              <a:gdLst>
                <a:gd name="connsiteX0" fmla="*/ 0 w 2192889"/>
                <a:gd name="connsiteY0" fmla="*/ 0 h 756171"/>
                <a:gd name="connsiteX1" fmla="*/ 1814804 w 2192889"/>
                <a:gd name="connsiteY1" fmla="*/ 0 h 756171"/>
                <a:gd name="connsiteX2" fmla="*/ 2192889 w 2192889"/>
                <a:gd name="connsiteY2" fmla="*/ 378086 h 756171"/>
                <a:gd name="connsiteX3" fmla="*/ 1814804 w 2192889"/>
                <a:gd name="connsiteY3" fmla="*/ 756171 h 756171"/>
                <a:gd name="connsiteX4" fmla="*/ 0 w 2192889"/>
                <a:gd name="connsiteY4" fmla="*/ 756171 h 756171"/>
                <a:gd name="connsiteX5" fmla="*/ 378086 w 2192889"/>
                <a:gd name="connsiteY5" fmla="*/ 378086 h 756171"/>
                <a:gd name="connsiteX6" fmla="*/ 0 w 2192889"/>
                <a:gd name="connsiteY6" fmla="*/ 0 h 756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92889" h="756171">
                  <a:moveTo>
                    <a:pt x="0" y="0"/>
                  </a:moveTo>
                  <a:lnTo>
                    <a:pt x="1814804" y="0"/>
                  </a:lnTo>
                  <a:lnTo>
                    <a:pt x="2192889" y="378086"/>
                  </a:lnTo>
                  <a:lnTo>
                    <a:pt x="1814804" y="756171"/>
                  </a:lnTo>
                  <a:lnTo>
                    <a:pt x="0" y="756171"/>
                  </a:lnTo>
                  <a:lnTo>
                    <a:pt x="378086" y="37808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946" tIns="11430" rIns="378085" bIns="11430" numCol="1" spcCol="1270" anchor="ctr" anchorCtr="0">
              <a:noAutofit/>
            </a:bodyPr>
            <a:lstStyle/>
            <a:p>
              <a:pPr marL="0" marR="0" lvl="0" indent="0" algn="ctr" defTabSz="800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Construction</a:t>
              </a:r>
              <a:r>
                <a:rPr kumimoji="0" lang="en-US" sz="1800" b="0" i="0" u="none" strike="noStrike" kern="1200" cap="none" spc="0" normalizeH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Complete &amp; Utility Post Inspection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5638800" y="5257800"/>
            <a:ext cx="327887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500" dirty="0"/>
              <a:t>*Proposal submittal must include:</a:t>
            </a:r>
          </a:p>
          <a:p>
            <a:pPr marL="342900" indent="-342900">
              <a:buAutoNum type="arabicParenR"/>
            </a:pPr>
            <a:r>
              <a:rPr lang="en-US" sz="1500" dirty="0"/>
              <a:t>Scope of work</a:t>
            </a:r>
          </a:p>
          <a:p>
            <a:pPr marL="342900" indent="-342900">
              <a:buAutoNum type="arabicParenR"/>
            </a:pPr>
            <a:r>
              <a:rPr lang="en-US" sz="1500" dirty="0"/>
              <a:t>Multifamily Initiative Application</a:t>
            </a:r>
          </a:p>
          <a:p>
            <a:pPr marL="342900" indent="-342900">
              <a:buAutoNum type="arabicParenR"/>
            </a:pPr>
            <a:r>
              <a:rPr lang="en-US" sz="1500" dirty="0"/>
              <a:t>Project Fill Out Form</a:t>
            </a:r>
          </a:p>
        </p:txBody>
      </p:sp>
    </p:spTree>
    <p:extLst>
      <p:ext uri="{BB962C8B-B14F-4D97-AF65-F5344CB8AC3E}">
        <p14:creationId xmlns:p14="http://schemas.microsoft.com/office/powerpoint/2010/main" val="4173029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b="1" dirty="0"/>
              <a:t>Multifamily Retrofit Incentive Structure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E9724-46C2-4DBD-9A7E-526720DC8474}" type="slidenum">
              <a:rPr kumimoji="0" lang="en-US" sz="825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825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095375" y="1256805"/>
            <a:ext cx="6591300" cy="4458194"/>
            <a:chOff x="-227213" y="804234"/>
            <a:chExt cx="8914014" cy="5248647"/>
          </a:xfrm>
        </p:grpSpPr>
        <p:graphicFrame>
          <p:nvGraphicFramePr>
            <p:cNvPr id="12" name="Diagram 11"/>
            <p:cNvGraphicFramePr/>
            <p:nvPr>
              <p:extLst/>
            </p:nvPr>
          </p:nvGraphicFramePr>
          <p:xfrm>
            <a:off x="-227213" y="1219203"/>
            <a:ext cx="8914014" cy="483367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3" name="TextBox 12"/>
            <p:cNvSpPr txBox="1"/>
            <p:nvPr/>
          </p:nvSpPr>
          <p:spPr>
            <a:xfrm>
              <a:off x="-75824" y="2193832"/>
              <a:ext cx="1925052" cy="770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Income Eligible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-75824" y="4495067"/>
              <a:ext cx="1925052" cy="4462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Market Rate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028239" y="804234"/>
              <a:ext cx="1925052" cy="770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Standard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Project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448134" y="836707"/>
              <a:ext cx="2261039" cy="770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Comprehensive Project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695575" y="5972174"/>
            <a:ext cx="630555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Note: 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 to 100% of project cost paid for </a:t>
            </a:r>
            <a:r>
              <a:rPr kumimoji="0" lang="en-US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Direct Install Dwelling Unit Measures</a:t>
            </a: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8677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60831-3B49-4225-8022-C4FE2E1C0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CDBG Past Participant Example </a:t>
            </a:r>
            <a:br>
              <a:rPr lang="en-US" dirty="0"/>
            </a:br>
            <a:r>
              <a:rPr lang="en-US" dirty="0"/>
              <a:t>New Horizons Village, Farmington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929D8EB-F56E-4800-BD9B-CDD2770B4D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2307799"/>
              </p:ext>
            </p:extLst>
          </p:nvPr>
        </p:nvGraphicFramePr>
        <p:xfrm>
          <a:off x="381000" y="1447800"/>
          <a:ext cx="8305800" cy="4420516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30904">
                  <a:extLst>
                    <a:ext uri="{9D8B030D-6E8A-4147-A177-3AD203B41FA5}">
                      <a16:colId xmlns:a16="http://schemas.microsoft.com/office/drawing/2014/main" val="3271274352"/>
                    </a:ext>
                  </a:extLst>
                </a:gridCol>
                <a:gridCol w="4740632">
                  <a:extLst>
                    <a:ext uri="{9D8B030D-6E8A-4147-A177-3AD203B41FA5}">
                      <a16:colId xmlns:a16="http://schemas.microsoft.com/office/drawing/2014/main" val="1014231239"/>
                    </a:ext>
                  </a:extLst>
                </a:gridCol>
                <a:gridCol w="1723845">
                  <a:extLst>
                    <a:ext uri="{9D8B030D-6E8A-4147-A177-3AD203B41FA5}">
                      <a16:colId xmlns:a16="http://schemas.microsoft.com/office/drawing/2014/main" val="619581022"/>
                    </a:ext>
                  </a:extLst>
                </a:gridCol>
                <a:gridCol w="1410419">
                  <a:extLst>
                    <a:ext uri="{9D8B030D-6E8A-4147-A177-3AD203B41FA5}">
                      <a16:colId xmlns:a16="http://schemas.microsoft.com/office/drawing/2014/main" val="3539763038"/>
                    </a:ext>
                  </a:extLst>
                </a:gridCol>
              </a:tblGrid>
              <a:tr h="584630"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en-US" sz="3200" b="1" u="none" strike="noStrike" dirty="0">
                          <a:effectLst/>
                        </a:rPr>
                        <a:t>New Horizons Village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797546"/>
                  </a:ext>
                </a:extLst>
              </a:tr>
              <a:tr h="1316075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Energy Efficiency Measures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Incentive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Annual kWh Savings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16830899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1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u="none" strike="noStrike" dirty="0">
                          <a:effectLst/>
                        </a:rPr>
                        <a:t>Exterior &amp; Common Area Lighting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$55,660.96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>
                          <a:effectLst/>
                        </a:rPr>
                        <a:t>60,234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10043407"/>
                  </a:ext>
                </a:extLst>
              </a:tr>
              <a:tr h="64264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2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u="none" strike="noStrike" dirty="0">
                          <a:effectLst/>
                        </a:rPr>
                        <a:t>Wall &amp; Attic Insulation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$3,068.35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>
                          <a:effectLst/>
                        </a:rPr>
                        <a:t>304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66938419"/>
                  </a:ext>
                </a:extLst>
              </a:tr>
              <a:tr h="610388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3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u="none" strike="noStrike" dirty="0">
                          <a:effectLst/>
                        </a:rPr>
                        <a:t>Community Room HVAC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$13,262.74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>
                          <a:effectLst/>
                        </a:rPr>
                        <a:t>17,682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7392648"/>
                  </a:ext>
                </a:extLst>
              </a:tr>
              <a:tr h="609728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Totals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4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$71,992.05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400" b="1" u="none" strike="noStrike" dirty="0">
                          <a:effectLst/>
                        </a:rPr>
                        <a:t>78,220 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9598900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8528A-9BC6-4FD8-BEAA-9148A6BE9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A4E9724-46C2-4DBD-9A7E-526720DC847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360222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60831-3B49-4225-8022-C4FE2E1C0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382000" cy="944561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CDBG Past Participant Example </a:t>
            </a:r>
            <a:br>
              <a:rPr lang="en-US" sz="2800" dirty="0"/>
            </a:br>
            <a:r>
              <a:rPr lang="en-US" sz="2800" dirty="0"/>
              <a:t>Nathan Hale Terrace, Willimantic Housing Authority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929D8EB-F56E-4800-BD9B-CDD2770B4D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5595625"/>
              </p:ext>
            </p:extLst>
          </p:nvPr>
        </p:nvGraphicFramePr>
        <p:xfrm>
          <a:off x="483972" y="1527768"/>
          <a:ext cx="8583828" cy="3958632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68563">
                  <a:extLst>
                    <a:ext uri="{9D8B030D-6E8A-4147-A177-3AD203B41FA5}">
                      <a16:colId xmlns:a16="http://schemas.microsoft.com/office/drawing/2014/main" val="3271274352"/>
                    </a:ext>
                  </a:extLst>
                </a:gridCol>
                <a:gridCol w="3790964">
                  <a:extLst>
                    <a:ext uri="{9D8B030D-6E8A-4147-A177-3AD203B41FA5}">
                      <a16:colId xmlns:a16="http://schemas.microsoft.com/office/drawing/2014/main" val="1014231239"/>
                    </a:ext>
                  </a:extLst>
                </a:gridCol>
                <a:gridCol w="1817124">
                  <a:extLst>
                    <a:ext uri="{9D8B030D-6E8A-4147-A177-3AD203B41FA5}">
                      <a16:colId xmlns:a16="http://schemas.microsoft.com/office/drawing/2014/main" val="619581022"/>
                    </a:ext>
                  </a:extLst>
                </a:gridCol>
                <a:gridCol w="1343091">
                  <a:extLst>
                    <a:ext uri="{9D8B030D-6E8A-4147-A177-3AD203B41FA5}">
                      <a16:colId xmlns:a16="http://schemas.microsoft.com/office/drawing/2014/main" val="3539763038"/>
                    </a:ext>
                  </a:extLst>
                </a:gridCol>
                <a:gridCol w="1264086">
                  <a:extLst>
                    <a:ext uri="{9D8B030D-6E8A-4147-A177-3AD203B41FA5}">
                      <a16:colId xmlns:a16="http://schemas.microsoft.com/office/drawing/2014/main" val="3305334420"/>
                    </a:ext>
                  </a:extLst>
                </a:gridCol>
              </a:tblGrid>
              <a:tr h="548452"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en-US" sz="3200" b="1" u="none" strike="noStrike" dirty="0">
                          <a:effectLst/>
                        </a:rPr>
                        <a:t>Nathan Hale Terrace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797546"/>
                  </a:ext>
                </a:extLst>
              </a:tr>
              <a:tr h="1234017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Energy Efficiency Measures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Incentive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Annual kWh Savings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Annual CCF Savings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16830899"/>
                  </a:ext>
                </a:extLst>
              </a:tr>
              <a:tr h="78177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>
                          <a:effectLst/>
                        </a:rPr>
                        <a:t>1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u="none" strike="noStrike" dirty="0">
                          <a:effectLst/>
                        </a:rPr>
                        <a:t>Central Boiler Upgrades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$57,253.08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7,642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10043407"/>
                  </a:ext>
                </a:extLst>
              </a:tr>
              <a:tr h="822678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2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u="none" strike="noStrike" dirty="0">
                          <a:effectLst/>
                        </a:rPr>
                        <a:t>Variable Frequency Drives (VFD)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$13,259.96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20,365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66938419"/>
                  </a:ext>
                </a:extLst>
              </a:tr>
              <a:tr h="571711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Totals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4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$70,513.05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 20,365 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u="none" strike="noStrike" dirty="0">
                          <a:effectLst/>
                        </a:rPr>
                        <a:t>7,642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9598900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8528A-9BC6-4FD8-BEAA-9148A6BE9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A4E9724-46C2-4DBD-9A7E-526720DC847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00736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Theme">
  <a:themeElements>
    <a:clrScheme name="Energize CT">
      <a:dk1>
        <a:sysClr val="windowText" lastClr="000000"/>
      </a:dk1>
      <a:lt1>
        <a:sysClr val="window" lastClr="FFFFFF"/>
      </a:lt1>
      <a:dk2>
        <a:srgbClr val="005189"/>
      </a:dk2>
      <a:lt2>
        <a:srgbClr val="00AEEF"/>
      </a:lt2>
      <a:accent1>
        <a:srgbClr val="F58220"/>
      </a:accent1>
      <a:accent2>
        <a:srgbClr val="000889"/>
      </a:accent2>
      <a:accent3>
        <a:srgbClr val="089948"/>
      </a:accent3>
      <a:accent4>
        <a:srgbClr val="FFFFFF"/>
      </a:accent4>
      <a:accent5>
        <a:srgbClr val="0093EF"/>
      </a:accent5>
      <a:accent6>
        <a:srgbClr val="F58220"/>
      </a:accent6>
      <a:hlink>
        <a:srgbClr val="0093EF"/>
      </a:hlink>
      <a:folHlink>
        <a:srgbClr val="005189"/>
      </a:folHlink>
    </a:clrScheme>
    <a:fontScheme name="Energize C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ergizeConnecticut_PPTemplateGre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nergizeConnecticut_PPTemplateGre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EnergizeCT Res</Template>
  <TotalTime>12924</TotalTime>
  <Words>723</Words>
  <Application>Microsoft Office PowerPoint</Application>
  <PresentationFormat>On-screen Show (4:3)</PresentationFormat>
  <Paragraphs>161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ＭＳ Ｐゴシック</vt:lpstr>
      <vt:lpstr>Arial</vt:lpstr>
      <vt:lpstr>Arial Black</vt:lpstr>
      <vt:lpstr>Brush Script MT</vt:lpstr>
      <vt:lpstr>Calibri</vt:lpstr>
      <vt:lpstr>Segoe UI Symbol</vt:lpstr>
      <vt:lpstr>Times New Roman</vt:lpstr>
      <vt:lpstr>Wingdings</vt:lpstr>
      <vt:lpstr>Office Theme</vt:lpstr>
      <vt:lpstr>EnergizeConnecticut_PPTemplateGreen</vt:lpstr>
      <vt:lpstr>1_EnergizeConnecticut_PPTemplateGreen</vt:lpstr>
      <vt:lpstr>CDBG 2020 Application Workshop January 28, 2020</vt:lpstr>
      <vt:lpstr>Goals of the Multifamily Initiative</vt:lpstr>
      <vt:lpstr>Eligible Multifamily Property Types</vt:lpstr>
      <vt:lpstr>Improvements to Consider</vt:lpstr>
      <vt:lpstr>Multifamily Retrofit Project: Standard Process Flow</vt:lpstr>
      <vt:lpstr>Multifamily Energy Efficiency Funding Process for CHFA/DOH Participation Letter</vt:lpstr>
      <vt:lpstr>Multifamily Retrofit Incentive Structure</vt:lpstr>
      <vt:lpstr>CDBG Past Participant Example  New Horizons Village, Farmington</vt:lpstr>
      <vt:lpstr>CDBG Past Participant Example  Nathan Hale Terrace, Willimantic Housing Authority </vt:lpstr>
      <vt:lpstr>Market Transformation Measure Case Study:  The Triple Pane Window Story</vt:lpstr>
      <vt:lpstr>Contact Information to Submit Project:</vt:lpstr>
      <vt:lpstr>Questions</vt:lpstr>
    </vt:vector>
  </TitlesOfParts>
  <Company>Fluid Market Strategies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clindstrom</dc:creator>
  <cp:lastModifiedBy>Maldonado, Geraldo</cp:lastModifiedBy>
  <cp:revision>654</cp:revision>
  <cp:lastPrinted>2015-04-21T20:12:26Z</cp:lastPrinted>
  <dcterms:created xsi:type="dcterms:W3CDTF">2012-07-02T18:31:41Z</dcterms:created>
  <dcterms:modified xsi:type="dcterms:W3CDTF">2020-02-05T18:44:29Z</dcterms:modified>
</cp:coreProperties>
</file>