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5"/>
  </p:notesMasterIdLst>
  <p:handoutMasterIdLst>
    <p:handoutMasterId r:id="rId16"/>
  </p:handoutMasterIdLst>
  <p:sldIdLst>
    <p:sldId id="256" r:id="rId5"/>
    <p:sldId id="273" r:id="rId6"/>
    <p:sldId id="275" r:id="rId7"/>
    <p:sldId id="268" r:id="rId8"/>
    <p:sldId id="279" r:id="rId9"/>
    <p:sldId id="278" r:id="rId10"/>
    <p:sldId id="285" r:id="rId11"/>
    <p:sldId id="259" r:id="rId12"/>
    <p:sldId id="280" r:id="rId13"/>
    <p:sldId id="281"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6DDFF94-7CC6-4362-A8AD-C37F75D5CAE2}">
          <p14:sldIdLst>
            <p14:sldId id="256"/>
            <p14:sldId id="273"/>
            <p14:sldId id="275"/>
            <p14:sldId id="268"/>
            <p14:sldId id="279"/>
            <p14:sldId id="278"/>
            <p14:sldId id="285"/>
            <p14:sldId id="259"/>
          </p14:sldIdLst>
        </p14:section>
        <p14:section name="Untitled Section" id="{C2A4E0A0-1189-4F4D-8ACA-E16A5015B885}">
          <p14:sldIdLst>
            <p14:sldId id="280"/>
            <p14:sldId id="28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0C1F"/>
    <a:srgbClr val="903163"/>
    <a:srgbClr val="E1E1E1"/>
    <a:srgbClr val="AA2C71"/>
    <a:srgbClr val="A62C6F"/>
    <a:srgbClr val="F9E7F1"/>
    <a:srgbClr val="852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48" autoAdjust="0"/>
    <p:restoredTop sz="82214" autoAdjust="0"/>
  </p:normalViewPr>
  <p:slideViewPr>
    <p:cSldViewPr snapToGrid="0">
      <p:cViewPr varScale="1">
        <p:scale>
          <a:sx n="71" d="100"/>
          <a:sy n="71" d="100"/>
        </p:scale>
        <p:origin x="72" y="372"/>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57150" cy="5715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B538F6-AC32-4C48-A241-2C319D94ED73}"/>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C02BACE3-EC2D-4898-B64D-08C196DE61FC}"/>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24D88D5-0AB9-479B-891B-76FAA2CC9968}" type="datetimeFigureOut">
              <a:rPr lang="en-US" smtClean="0"/>
              <a:t>2/5/2020</a:t>
            </a:fld>
            <a:endParaRPr lang="en-US" dirty="0"/>
          </a:p>
        </p:txBody>
      </p:sp>
      <p:sp>
        <p:nvSpPr>
          <p:cNvPr id="4" name="Footer Placeholder 3">
            <a:extLst>
              <a:ext uri="{FF2B5EF4-FFF2-40B4-BE49-F238E27FC236}">
                <a16:creationId xmlns:a16="http://schemas.microsoft.com/office/drawing/2014/main" id="{AF7CC0CC-D9A9-4658-833D-7168A941E94D}"/>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66B70F4-8768-4C94-98DC-BDBE0D58843C}"/>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3F20114-DE68-48DB-98CA-3A246173CE7D}" type="slidenum">
              <a:rPr lang="en-US" smtClean="0"/>
              <a:t>‹#›</a:t>
            </a:fld>
            <a:endParaRPr lang="en-US" dirty="0"/>
          </a:p>
        </p:txBody>
      </p:sp>
    </p:spTree>
    <p:extLst>
      <p:ext uri="{BB962C8B-B14F-4D97-AF65-F5344CB8AC3E}">
        <p14:creationId xmlns:p14="http://schemas.microsoft.com/office/powerpoint/2010/main" val="3071631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A395F94-0189-4A23-9895-35FA752439AB}" type="datetimeFigureOut">
              <a:rPr lang="en-US" smtClean="0"/>
              <a:t>2/5/2020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12E1C88-3939-4832-BAAB-091D6FA96EB5}" type="slidenum">
              <a:rPr lang="en-US" smtClean="0"/>
              <a:t>‹#›</a:t>
            </a:fld>
            <a:endParaRPr lang="en-US" dirty="0"/>
          </a:p>
        </p:txBody>
      </p:sp>
    </p:spTree>
    <p:extLst>
      <p:ext uri="{BB962C8B-B14F-4D97-AF65-F5344CB8AC3E}">
        <p14:creationId xmlns:p14="http://schemas.microsoft.com/office/powerpoint/2010/main" val="1310500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012E1C88-3939-4832-BAAB-091D6FA96EB5}" type="slidenum">
              <a:rPr lang="en-US" smtClean="0"/>
              <a:t>1</a:t>
            </a:fld>
            <a:endParaRPr lang="en-US" dirty="0"/>
          </a:p>
        </p:txBody>
      </p:sp>
    </p:spTree>
    <p:extLst>
      <p:ext uri="{BB962C8B-B14F-4D97-AF65-F5344CB8AC3E}">
        <p14:creationId xmlns:p14="http://schemas.microsoft.com/office/powerpoint/2010/main" val="49259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012E1C88-3939-4832-BAAB-091D6FA96EB5}" type="slidenum">
              <a:rPr lang="en-US" smtClean="0"/>
              <a:t>7</a:t>
            </a:fld>
            <a:endParaRPr lang="en-US" dirty="0"/>
          </a:p>
        </p:txBody>
      </p:sp>
    </p:spTree>
    <p:extLst>
      <p:ext uri="{BB962C8B-B14F-4D97-AF65-F5344CB8AC3E}">
        <p14:creationId xmlns:p14="http://schemas.microsoft.com/office/powerpoint/2010/main" val="285472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464567" y="3085765"/>
            <a:ext cx="11262867" cy="3304800"/>
          </a:xfrm>
          <a:prstGeom prst="rect">
            <a:avLst/>
          </a:prstGeom>
          <a:gradFill flip="none" rotWithShape="1">
            <a:gsLst>
              <a:gs pos="100000">
                <a:schemeClr val="accent2"/>
              </a:gs>
              <a:gs pos="58000">
                <a:schemeClr val="accent2">
                  <a:lumMod val="7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99227" y="1020431"/>
            <a:ext cx="10993549" cy="1475013"/>
          </a:xfrm>
          <a:effectLst/>
        </p:spPr>
        <p:txBody>
          <a:bodyPr anchor="ctr" anchorCtr="0">
            <a:normAutofit/>
          </a:bodyPr>
          <a:lstStyle>
            <a:lvl1pPr algn="ctr">
              <a:defRPr sz="5400">
                <a:solidFill>
                  <a:schemeClr val="accent1"/>
                </a:solidFill>
              </a:defRPr>
            </a:lvl1pPr>
          </a:lstStyle>
          <a:p>
            <a:r>
              <a:rPr lang="en-US" noProof="0" smtClean="0"/>
              <a:t>Click to edit Master title style</a:t>
            </a:r>
            <a:endParaRPr lang="en-US" noProof="0"/>
          </a:p>
        </p:txBody>
      </p:sp>
      <p:sp>
        <p:nvSpPr>
          <p:cNvPr id="3" name="Subtitle 2"/>
          <p:cNvSpPr>
            <a:spLocks noGrp="1"/>
          </p:cNvSpPr>
          <p:nvPr>
            <p:ph type="subTitle" idx="1"/>
          </p:nvPr>
        </p:nvSpPr>
        <p:spPr>
          <a:xfrm>
            <a:off x="581193" y="2495447"/>
            <a:ext cx="10993547" cy="590321"/>
          </a:xfrm>
        </p:spPr>
        <p:txBody>
          <a:bodyPr anchor="t">
            <a:normAutofit/>
          </a:bodyPr>
          <a:lstStyle>
            <a:lvl1pPr marL="0" indent="0" algn="ctr">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US" noProof="0"/>
          </a:p>
        </p:txBody>
      </p:sp>
      <p:sp>
        <p:nvSpPr>
          <p:cNvPr id="4" name="Date Placeholder 3"/>
          <p:cNvSpPr>
            <a:spLocks noGrp="1"/>
          </p:cNvSpPr>
          <p:nvPr>
            <p:ph type="dt" sz="half" idx="10"/>
          </p:nvPr>
        </p:nvSpPr>
        <p:spPr>
          <a:xfrm>
            <a:off x="7605951" y="5956139"/>
            <a:ext cx="2844800" cy="365125"/>
          </a:xfrm>
        </p:spPr>
        <p:txBody>
          <a:bodyPr/>
          <a:lstStyle>
            <a:lvl1pPr>
              <a:defRPr>
                <a:solidFill>
                  <a:schemeClr val="bg1"/>
                </a:solidFill>
              </a:defRPr>
            </a:lvl1pPr>
          </a:lstStyle>
          <a:p>
            <a:fld id="{77D86AA0-B889-4FC0-8908-A1A591CF11C0}" type="datetime8">
              <a:rPr lang="en-US" noProof="0" smtClean="0"/>
              <a:pPr/>
              <a:t>2/5/2020 1:25 PM</a:t>
            </a:fld>
            <a:endParaRPr lang="en-US" noProof="0" dirty="0"/>
          </a:p>
        </p:txBody>
      </p:sp>
      <p:sp>
        <p:nvSpPr>
          <p:cNvPr id="5" name="Footer Placeholder 4"/>
          <p:cNvSpPr>
            <a:spLocks noGrp="1"/>
          </p:cNvSpPr>
          <p:nvPr>
            <p:ph type="ftr" sz="quarter" idx="11"/>
          </p:nvPr>
        </p:nvSpPr>
        <p:spPr>
          <a:xfrm>
            <a:off x="581192" y="5951813"/>
            <a:ext cx="6917211" cy="365125"/>
          </a:xfrm>
        </p:spPr>
        <p:txBody>
          <a:bodyPr/>
          <a:lstStyle>
            <a:lvl1pPr>
              <a:defRPr>
                <a:solidFill>
                  <a:schemeClr val="bg1"/>
                </a:solidFill>
              </a:defRPr>
            </a:lvl1pPr>
          </a:lstStyle>
          <a:p>
            <a:r>
              <a:rPr lang="en-US" noProof="0" dirty="0"/>
              <a:t>ADD A FOOTER</a:t>
            </a:r>
          </a:p>
        </p:txBody>
      </p:sp>
      <p:sp>
        <p:nvSpPr>
          <p:cNvPr id="6" name="Slide Number Placeholder 5"/>
          <p:cNvSpPr>
            <a:spLocks noGrp="1"/>
          </p:cNvSpPr>
          <p:nvPr>
            <p:ph type="sldNum" sz="quarter" idx="12"/>
          </p:nvPr>
        </p:nvSpPr>
        <p:spPr>
          <a:xfrm>
            <a:off x="10558300" y="5956139"/>
            <a:ext cx="1016440" cy="365125"/>
          </a:xfrm>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168848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bwMode="white">
          <a:xfrm>
            <a:off x="447817" y="5141973"/>
            <a:ext cx="11298200" cy="1274702"/>
          </a:xfrm>
          <a:prstGeom prst="rect">
            <a:avLst/>
          </a:prstGeom>
          <a:gradFill flip="none" rotWithShape="1">
            <a:gsLst>
              <a:gs pos="100000">
                <a:schemeClr val="accent2"/>
              </a:gs>
              <a:gs pos="59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bg1"/>
                </a:solidFill>
              </a:defRPr>
            </a:lvl1pPr>
          </a:lstStyle>
          <a:p>
            <a:r>
              <a:rPr lang="en-US" noProof="0" smtClean="0"/>
              <a:t>Click to edit Master title style</a:t>
            </a:r>
            <a:endParaRPr lang="en-US" noProof="0"/>
          </a:p>
        </p:txBody>
      </p:sp>
      <p:sp>
        <p:nvSpPr>
          <p:cNvPr id="3" name="Content Placeholder 2"/>
          <p:cNvSpPr>
            <a:spLocks noGrp="1"/>
          </p:cNvSpPr>
          <p:nvPr>
            <p:ph idx="1"/>
          </p:nvPr>
        </p:nvSpPr>
        <p:spPr>
          <a:xfrm>
            <a:off x="447816" y="601200"/>
            <a:ext cx="11292840" cy="4204800"/>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5740824" y="5262298"/>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599E538E-6783-48BF-9DAA-8D73DA1DF735}" type="datetime8">
              <a:rPr lang="en-US" noProof="0" smtClean="0"/>
              <a:pPr/>
              <a:t>2/5/2020 1:25 PM</a:t>
            </a:fld>
            <a:endParaRPr lang="en-US" noProof="0"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noProof="0" dirty="0"/>
              <a:t>ADD A FOOTER</a:t>
            </a: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1416972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smtClean="0"/>
              <a:t>Click to edit Master title style</a:t>
            </a:r>
            <a:endParaRPr lang="en-US" noProof="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4" name="Text Placeholder 3"/>
          <p:cNvSpPr>
            <a:spLocks noGrp="1"/>
          </p:cNvSpPr>
          <p:nvPr>
            <p:ph type="body" sz="half" idx="2"/>
          </p:nvPr>
        </p:nvSpPr>
        <p:spPr>
          <a:xfrm>
            <a:off x="581193" y="5260129"/>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5" name="Date Placeholder 4"/>
          <p:cNvSpPr>
            <a:spLocks noGrp="1"/>
          </p:cNvSpPr>
          <p:nvPr>
            <p:ph type="dt" sz="half" idx="10"/>
          </p:nvPr>
        </p:nvSpPr>
        <p:spPr/>
        <p:txBody>
          <a:bodyPr/>
          <a:lstStyle/>
          <a:p>
            <a:fld id="{6DE2CD03-0ACB-4458-BBFE-1F9AEE665C1A}" type="datetime8">
              <a:rPr lang="en-US" noProof="0" smtClean="0"/>
              <a:t>2/5/2020 1:25 PM</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669210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C994CB-2BC6-164B-80D4-304B4CB6D8C3}"/>
              </a:ext>
            </a:extLst>
          </p:cNvPr>
          <p:cNvSpPr>
            <a:spLocks noChangeAspect="1"/>
          </p:cNvSpPr>
          <p:nvPr userDrawn="1"/>
        </p:nvSpPr>
        <p:spPr bwMode="white">
          <a:xfrm>
            <a:off x="445983" y="606556"/>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581194" y="2180498"/>
            <a:ext cx="11029615" cy="3678303"/>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10"/>
          </p:nvPr>
        </p:nvSpPr>
        <p:spPr/>
        <p:txBody>
          <a:bodyPr/>
          <a:lstStyle/>
          <a:p>
            <a:fld id="{E20D11B3-3F18-4FD1-BAEF-D15CC2EE16C2}" type="datetime8">
              <a:rPr lang="en-US" noProof="0" smtClean="0"/>
              <a:t>2/5/2020 1:25 PM</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558301" y="5956139"/>
            <a:ext cx="1052508" cy="365125"/>
          </a:xfrm>
        </p:spPr>
        <p:txBody>
          <a:bodyPr/>
          <a:lstStyle/>
          <a:p>
            <a:fld id="{C5C3056E-1632-4A65-A24F-3F10A1450A6E}" type="slidenum">
              <a:rPr lang="en-US" noProof="0" smtClean="0"/>
              <a:t>‹#›</a:t>
            </a:fld>
            <a:endParaRPr lang="en-US" noProof="0" dirty="0"/>
          </a:p>
        </p:txBody>
      </p:sp>
      <p:sp>
        <p:nvSpPr>
          <p:cNvPr id="9" name="Title 1">
            <a:extLst>
              <a:ext uri="{FF2B5EF4-FFF2-40B4-BE49-F238E27FC236}">
                <a16:creationId xmlns:a16="http://schemas.microsoft.com/office/drawing/2014/main" id="{B5BE0FDB-DB48-E242-8A1F-5B06F79B404A}"/>
              </a:ext>
            </a:extLst>
          </p:cNvPr>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smtClean="0"/>
              <a:t>Click to edit Master title style</a:t>
            </a:r>
            <a:endParaRPr lang="en-US" noProof="0"/>
          </a:p>
        </p:txBody>
      </p:sp>
    </p:spTree>
    <p:extLst>
      <p:ext uri="{BB962C8B-B14F-4D97-AF65-F5344CB8AC3E}">
        <p14:creationId xmlns:p14="http://schemas.microsoft.com/office/powerpoint/2010/main" val="2546653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mage and Caption">
    <p:spTree>
      <p:nvGrpSpPr>
        <p:cNvPr id="1" name=""/>
        <p:cNvGrpSpPr/>
        <p:nvPr/>
      </p:nvGrpSpPr>
      <p:grpSpPr>
        <a:xfrm>
          <a:off x="0" y="0"/>
          <a:ext cx="0" cy="0"/>
          <a:chOff x="0" y="0"/>
          <a:chExt cx="0" cy="0"/>
        </a:xfrm>
      </p:grpSpPr>
      <p:sp>
        <p:nvSpPr>
          <p:cNvPr id="7" name="Rectangle 6"/>
          <p:cNvSpPr>
            <a:spLocks noChangeAspect="1"/>
          </p:cNvSpPr>
          <p:nvPr/>
        </p:nvSpPr>
        <p:spPr>
          <a:xfrm>
            <a:off x="440285" y="614407"/>
            <a:ext cx="5655715" cy="5244392"/>
          </a:xfrm>
          <a:prstGeom prst="rect">
            <a:avLst/>
          </a:prstGeom>
          <a:gradFill flip="none" rotWithShape="1">
            <a:gsLst>
              <a:gs pos="100000">
                <a:schemeClr val="accent2"/>
              </a:gs>
              <a:gs pos="65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295293" y="773724"/>
            <a:ext cx="5315516" cy="4958862"/>
          </a:xfrm>
        </p:spPr>
        <p:txBody>
          <a:bodyPr anchor="ctr" anchorCtr="0"/>
          <a:lstStyle>
            <a:lvl1pPr>
              <a:defRPr>
                <a:solidFill>
                  <a:schemeClr val="accent1"/>
                </a:solidFill>
              </a:defRPr>
            </a:lvl1pPr>
          </a:lstStyle>
          <a:p>
            <a:r>
              <a:rPr lang="en-US" noProof="0" smtClean="0"/>
              <a:t>Click to edit Master title style</a:t>
            </a:r>
            <a:endParaRPr lang="en-US" noProof="0"/>
          </a:p>
        </p:txBody>
      </p:sp>
      <p:sp>
        <p:nvSpPr>
          <p:cNvPr id="3" name="Content Placeholder 2"/>
          <p:cNvSpPr>
            <a:spLocks noGrp="1"/>
          </p:cNvSpPr>
          <p:nvPr>
            <p:ph idx="1"/>
          </p:nvPr>
        </p:nvSpPr>
        <p:spPr>
          <a:xfrm>
            <a:off x="581193" y="773724"/>
            <a:ext cx="5388785" cy="49588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10"/>
          </p:nvPr>
        </p:nvSpPr>
        <p:spPr/>
        <p:txBody>
          <a:bodyPr/>
          <a:lstStyle/>
          <a:p>
            <a:fld id="{335304F6-55F4-45F8-BBB4-727BFFEADAA0}" type="datetime8">
              <a:rPr lang="en-US" noProof="0" smtClean="0"/>
              <a:t>2/5/2020 1:25 PM</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558301" y="5956139"/>
            <a:ext cx="1052508" cy="365125"/>
          </a:xfrm>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637820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bwMode="white">
          <a:xfrm>
            <a:off x="447818" y="5141976"/>
            <a:ext cx="11290860" cy="1258827"/>
          </a:xfrm>
          <a:prstGeom prst="rect">
            <a:avLst/>
          </a:prstGeom>
          <a:gradFill flip="none" rotWithShape="1">
            <a:gsLst>
              <a:gs pos="100000">
                <a:srgbClr val="903163"/>
              </a:gs>
              <a:gs pos="60000">
                <a:schemeClr val="accent1">
                  <a:lumMod val="95000"/>
                  <a:lumOff val="5000"/>
                </a:schemeClr>
              </a:gs>
              <a:gs pos="100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3043912"/>
            <a:ext cx="11029615" cy="1497507"/>
          </a:xfrm>
        </p:spPr>
        <p:txBody>
          <a:bodyPr anchor="b">
            <a:normAutofit/>
          </a:bodyPr>
          <a:lstStyle>
            <a:lvl1pPr algn="l">
              <a:defRPr sz="3600" b="0" cap="all">
                <a:solidFill>
                  <a:schemeClr val="accent1"/>
                </a:solidFill>
              </a:defRPr>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581194"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smtClean="0"/>
              <a:t>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3B20C59B-4134-42ED-BEFA-FCBF7FC8D035}" type="datetime8">
              <a:rPr lang="en-US" noProof="0" smtClean="0"/>
              <a:pPr/>
              <a:t>2/5/2020 1:25 PM</a:t>
            </a:fld>
            <a:endParaRPr lang="en-US" noProof="0"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noProof="0" dirty="0"/>
              <a:t>ADD A FOOTER</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4924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bwMode="white">
          <a:xfrm>
            <a:off x="445983" y="606556"/>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smtClean="0"/>
              <a:t>Click to edit Master title style</a:t>
            </a:r>
            <a:endParaRPr lang="en-US" noProof="0"/>
          </a:p>
        </p:txBody>
      </p:sp>
      <p:sp>
        <p:nvSpPr>
          <p:cNvPr id="3" name="Content Placeholder 2"/>
          <p:cNvSpPr>
            <a:spLocks noGrp="1"/>
          </p:cNvSpPr>
          <p:nvPr>
            <p:ph sz="half" idx="1"/>
          </p:nvPr>
        </p:nvSpPr>
        <p:spPr>
          <a:xfrm>
            <a:off x="581194" y="2228004"/>
            <a:ext cx="5422391" cy="3633047"/>
          </a:xfrm>
        </p:spPr>
        <p:txBody>
          <a:bodyPr>
            <a:normAutofit/>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Content Placeholder 3"/>
          <p:cNvSpPr>
            <a:spLocks noGrp="1"/>
          </p:cNvSpPr>
          <p:nvPr>
            <p:ph sz="half" idx="2"/>
          </p:nvPr>
        </p:nvSpPr>
        <p:spPr>
          <a:xfrm>
            <a:off x="6188417" y="2228004"/>
            <a:ext cx="5422392" cy="3633047"/>
          </a:xfrm>
        </p:spPr>
        <p:txBody>
          <a:bodyPr>
            <a:normAutofit/>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Date Placeholder 4"/>
          <p:cNvSpPr>
            <a:spLocks noGrp="1"/>
          </p:cNvSpPr>
          <p:nvPr>
            <p:ph type="dt" sz="half" idx="10"/>
          </p:nvPr>
        </p:nvSpPr>
        <p:spPr/>
        <p:txBody>
          <a:bodyPr/>
          <a:lstStyle/>
          <a:p>
            <a:fld id="{CF0AE2A5-5D3B-4ECC-9A5D-868F6C887DEE}" type="datetime8">
              <a:rPr lang="en-US" noProof="0" smtClean="0"/>
              <a:t>2/5/2020 1:25 PM</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423696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3 Colum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3" y="606556"/>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677396" y="2023141"/>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4" name="Content Placeholder 3"/>
          <p:cNvSpPr>
            <a:spLocks noGrp="1"/>
          </p:cNvSpPr>
          <p:nvPr>
            <p:ph sz="half" idx="2"/>
          </p:nvPr>
        </p:nvSpPr>
        <p:spPr>
          <a:xfrm>
            <a:off x="581195" y="2714626"/>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Date Placeholder 6"/>
          <p:cNvSpPr>
            <a:spLocks noGrp="1"/>
          </p:cNvSpPr>
          <p:nvPr>
            <p:ph type="dt" sz="half" idx="10"/>
          </p:nvPr>
        </p:nvSpPr>
        <p:spPr/>
        <p:txBody>
          <a:bodyPr/>
          <a:lstStyle>
            <a:lvl1pPr>
              <a:defRPr>
                <a:solidFill>
                  <a:srgbClr val="903163"/>
                </a:solidFill>
              </a:defRPr>
            </a:lvl1pPr>
          </a:lstStyle>
          <a:p>
            <a:fld id="{4551DAFA-20BD-4111-8F90-24432E23573D}" type="datetime8">
              <a:rPr lang="en-US" noProof="0" smtClean="0"/>
              <a:pPr/>
              <a:t>2/5/2020 1:25 PM</a:t>
            </a:fld>
            <a:endParaRPr lang="en-US" noProof="0" dirty="0"/>
          </a:p>
        </p:txBody>
      </p:sp>
      <p:sp>
        <p:nvSpPr>
          <p:cNvPr id="8" name="Footer Placeholder 7"/>
          <p:cNvSpPr>
            <a:spLocks noGrp="1"/>
          </p:cNvSpPr>
          <p:nvPr>
            <p:ph type="ftr" sz="quarter" idx="11"/>
          </p:nvPr>
        </p:nvSpPr>
        <p:spPr>
          <a:xfrm>
            <a:off x="581192" y="5951813"/>
            <a:ext cx="6917211" cy="365125"/>
          </a:xfrm>
        </p:spPr>
        <p:txBody>
          <a:bodyPr/>
          <a:lstStyle>
            <a:lvl1pPr>
              <a:defRPr>
                <a:solidFill>
                  <a:srgbClr val="903163"/>
                </a:solidFill>
              </a:defRPr>
            </a:lvl1pPr>
          </a:lstStyle>
          <a:p>
            <a:r>
              <a:rPr lang="en-US" noProof="0" dirty="0"/>
              <a:t>ADD A FOOTER</a:t>
            </a:r>
          </a:p>
        </p:txBody>
      </p:sp>
      <p:sp>
        <p:nvSpPr>
          <p:cNvPr id="23" name="Content Placeholder 3">
            <a:extLst>
              <a:ext uri="{FF2B5EF4-FFF2-40B4-BE49-F238E27FC236}">
                <a16:creationId xmlns:a16="http://schemas.microsoft.com/office/drawing/2014/main" id="{6D289ABA-BA71-41AF-AA30-58CB8F426F6C}"/>
              </a:ext>
            </a:extLst>
          </p:cNvPr>
          <p:cNvSpPr>
            <a:spLocks noGrp="1"/>
          </p:cNvSpPr>
          <p:nvPr>
            <p:ph sz="half" idx="15"/>
          </p:nvPr>
        </p:nvSpPr>
        <p:spPr>
          <a:xfrm>
            <a:off x="8145431" y="2714626"/>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Slide Number Placeholder 8"/>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
        <p:nvSpPr>
          <p:cNvPr id="22" name="Content Placeholder 3">
            <a:extLst>
              <a:ext uri="{FF2B5EF4-FFF2-40B4-BE49-F238E27FC236}">
                <a16:creationId xmlns:a16="http://schemas.microsoft.com/office/drawing/2014/main" id="{C06DFC81-3912-4844-B25C-E1D7CBCD80A0}"/>
              </a:ext>
            </a:extLst>
          </p:cNvPr>
          <p:cNvSpPr>
            <a:spLocks noGrp="1"/>
          </p:cNvSpPr>
          <p:nvPr>
            <p:ph sz="half" idx="14"/>
          </p:nvPr>
        </p:nvSpPr>
        <p:spPr>
          <a:xfrm>
            <a:off x="4400415" y="2714626"/>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4" name="Text Placeholder 2">
            <a:extLst>
              <a:ext uri="{FF2B5EF4-FFF2-40B4-BE49-F238E27FC236}">
                <a16:creationId xmlns:a16="http://schemas.microsoft.com/office/drawing/2014/main" id="{11556C46-FD2A-4916-B30C-DB066CAEA471}"/>
              </a:ext>
            </a:extLst>
          </p:cNvPr>
          <p:cNvSpPr>
            <a:spLocks noGrp="1"/>
          </p:cNvSpPr>
          <p:nvPr>
            <p:ph type="body" idx="16"/>
          </p:nvPr>
        </p:nvSpPr>
        <p:spPr>
          <a:xfrm>
            <a:off x="8241852" y="2023141"/>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cxnSp>
        <p:nvCxnSpPr>
          <p:cNvPr id="19" name="Straight Connector 18">
            <a:extLst>
              <a:ext uri="{FF2B5EF4-FFF2-40B4-BE49-F238E27FC236}">
                <a16:creationId xmlns:a16="http://schemas.microsoft.com/office/drawing/2014/main" id="{E2328988-0888-4C1A-8F73-17D455B6F882}"/>
              </a:ext>
              <a:ext uri="{C183D7F6-B498-43B3-948B-1728B52AA6E4}">
                <adec:decorative xmlns:adec="http://schemas.microsoft.com/office/drawing/2017/decorative" xmlns="" val="1"/>
              </a:ext>
            </a:extLst>
          </p:cNvPr>
          <p:cNvCxnSpPr>
            <a:cxnSpLocks/>
          </p:cNvCxnSpPr>
          <p:nvPr userDrawn="1"/>
        </p:nvCxnSpPr>
        <p:spPr>
          <a:xfrm>
            <a:off x="4180115" y="2714627"/>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Straight Connector 19">
            <a:extLst>
              <a:ext uri="{FF2B5EF4-FFF2-40B4-BE49-F238E27FC236}">
                <a16:creationId xmlns:a16="http://schemas.microsoft.com/office/drawing/2014/main" id="{D81892BA-72AB-4029-BF58-4D6F90C43628}"/>
              </a:ext>
              <a:ext uri="{C183D7F6-B498-43B3-948B-1728B52AA6E4}">
                <adec:decorative xmlns:adec="http://schemas.microsoft.com/office/drawing/2017/decorative" xmlns="" val="1"/>
              </a:ext>
            </a:extLst>
          </p:cNvPr>
          <p:cNvCxnSpPr>
            <a:cxnSpLocks/>
          </p:cNvCxnSpPr>
          <p:nvPr userDrawn="1"/>
        </p:nvCxnSpPr>
        <p:spPr>
          <a:xfrm>
            <a:off x="7962123" y="2714627"/>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Text Placeholder 2">
            <a:extLst>
              <a:ext uri="{FF2B5EF4-FFF2-40B4-BE49-F238E27FC236}">
                <a16:creationId xmlns:a16="http://schemas.microsoft.com/office/drawing/2014/main" id="{8E232301-6803-418F-8637-ABBAC64416DA}"/>
              </a:ext>
            </a:extLst>
          </p:cNvPr>
          <p:cNvSpPr>
            <a:spLocks noGrp="1"/>
          </p:cNvSpPr>
          <p:nvPr>
            <p:ph type="body" idx="13"/>
          </p:nvPr>
        </p:nvSpPr>
        <p:spPr>
          <a:xfrm>
            <a:off x="4496836" y="2023141"/>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Tree>
    <p:extLst>
      <p:ext uri="{BB962C8B-B14F-4D97-AF65-F5344CB8AC3E}">
        <p14:creationId xmlns:p14="http://schemas.microsoft.com/office/powerpoint/2010/main" val="57119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3" y="606556"/>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581194" y="2250894"/>
            <a:ext cx="5393103" cy="536005"/>
          </a:xfrm>
        </p:spPr>
        <p:txBody>
          <a:bodyPr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4" name="Content Placeholder 3"/>
          <p:cNvSpPr>
            <a:spLocks noGrp="1"/>
          </p:cNvSpPr>
          <p:nvPr>
            <p:ph sz="half" idx="2"/>
          </p:nvPr>
        </p:nvSpPr>
        <p:spPr>
          <a:xfrm>
            <a:off x="581195" y="2926054"/>
            <a:ext cx="5393100" cy="2934999"/>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Text Placeholder 4"/>
          <p:cNvSpPr>
            <a:spLocks noGrp="1"/>
          </p:cNvSpPr>
          <p:nvPr>
            <p:ph type="body" sz="quarter" idx="3"/>
          </p:nvPr>
        </p:nvSpPr>
        <p:spPr>
          <a:xfrm>
            <a:off x="6217707" y="2250894"/>
            <a:ext cx="5393103" cy="553373"/>
          </a:xfrm>
        </p:spPr>
        <p:txBody>
          <a:bodyPr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6" name="Content Placeholder 5"/>
          <p:cNvSpPr>
            <a:spLocks noGrp="1"/>
          </p:cNvSpPr>
          <p:nvPr>
            <p:ph sz="quarter" idx="4"/>
          </p:nvPr>
        </p:nvSpPr>
        <p:spPr>
          <a:xfrm>
            <a:off x="6217710" y="2926054"/>
            <a:ext cx="5393100" cy="2934999"/>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Date Placeholder 6"/>
          <p:cNvSpPr>
            <a:spLocks noGrp="1"/>
          </p:cNvSpPr>
          <p:nvPr>
            <p:ph type="dt" sz="half" idx="10"/>
          </p:nvPr>
        </p:nvSpPr>
        <p:spPr/>
        <p:txBody>
          <a:bodyPr/>
          <a:lstStyle>
            <a:lvl1pPr>
              <a:defRPr>
                <a:solidFill>
                  <a:srgbClr val="903163"/>
                </a:solidFill>
              </a:defRPr>
            </a:lvl1pPr>
          </a:lstStyle>
          <a:p>
            <a:fld id="{4551DAFA-20BD-4111-8F90-24432E23573D}" type="datetime8">
              <a:rPr lang="en-US" noProof="0" smtClean="0"/>
              <a:pPr/>
              <a:t>2/5/2020 1:25 PM</a:t>
            </a:fld>
            <a:endParaRPr lang="en-US" noProof="0" dirty="0"/>
          </a:p>
        </p:txBody>
      </p:sp>
      <p:sp>
        <p:nvSpPr>
          <p:cNvPr id="8" name="Footer Placeholder 7"/>
          <p:cNvSpPr>
            <a:spLocks noGrp="1"/>
          </p:cNvSpPr>
          <p:nvPr>
            <p:ph type="ftr" sz="quarter" idx="11"/>
          </p:nvPr>
        </p:nvSpPr>
        <p:spPr/>
        <p:txBody>
          <a:bodyPr/>
          <a:lstStyle>
            <a:lvl1pPr>
              <a:defRPr>
                <a:solidFill>
                  <a:srgbClr val="903163"/>
                </a:solidFill>
              </a:defRPr>
            </a:lvl1pPr>
          </a:lstStyle>
          <a:p>
            <a:r>
              <a:rPr lang="en-US" noProof="0" dirty="0"/>
              <a:t>ADD A FOOTER</a:t>
            </a:r>
          </a:p>
        </p:txBody>
      </p:sp>
      <p:sp>
        <p:nvSpPr>
          <p:cNvPr id="9" name="Slide Number Placeholder 8"/>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41669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p:cNvSpPr>
            <a:spLocks noChangeAspect="1"/>
          </p:cNvSpPr>
          <p:nvPr/>
        </p:nvSpPr>
        <p:spPr bwMode="white">
          <a:xfrm>
            <a:off x="440683" y="606556"/>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Date Placeholder 2"/>
          <p:cNvSpPr>
            <a:spLocks noGrp="1"/>
          </p:cNvSpPr>
          <p:nvPr>
            <p:ph type="dt" sz="half" idx="10"/>
          </p:nvPr>
        </p:nvSpPr>
        <p:spPr/>
        <p:txBody>
          <a:bodyPr/>
          <a:lstStyle/>
          <a:p>
            <a:fld id="{357A1812-3FD3-44A5-B738-8F3425664C1B}" type="datetime8">
              <a:rPr lang="en-US" noProof="0" smtClean="0"/>
              <a:t>2/5/2020 1:25 PM</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C5C3056E-1632-4A65-A24F-3F10A1450A6E}" type="slidenum">
              <a:rPr lang="en-US" noProof="0" smtClean="0"/>
              <a:t>‹#›</a:t>
            </a:fld>
            <a:endParaRPr lang="en-US" noProof="0" dirty="0"/>
          </a:p>
        </p:txBody>
      </p:sp>
      <p:sp>
        <p:nvSpPr>
          <p:cNvPr id="9" name="Title 1">
            <a:extLst>
              <a:ext uri="{FF2B5EF4-FFF2-40B4-BE49-F238E27FC236}">
                <a16:creationId xmlns:a16="http://schemas.microsoft.com/office/drawing/2014/main" id="{5CEC16FA-81A4-6F41-9FCE-6262A4533E5C}"/>
              </a:ext>
            </a:extLst>
          </p:cNvPr>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smtClean="0"/>
              <a:t>Click to edit Master title style</a:t>
            </a:r>
            <a:endParaRPr lang="en-US" noProof="0"/>
          </a:p>
        </p:txBody>
      </p:sp>
    </p:spTree>
    <p:extLst>
      <p:ext uri="{BB962C8B-B14F-4D97-AF65-F5344CB8AC3E}">
        <p14:creationId xmlns:p14="http://schemas.microsoft.com/office/powerpoint/2010/main" val="154544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903163"/>
                </a:solidFill>
              </a:defRPr>
            </a:lvl1pPr>
          </a:lstStyle>
          <a:p>
            <a:fld id="{E2E361C1-C0E3-47DF-8509-372F2F8B74E4}" type="datetime8">
              <a:rPr lang="en-US" noProof="0" smtClean="0"/>
              <a:pPr/>
              <a:t>2/5/2020 1:25 PM</a:t>
            </a:fld>
            <a:endParaRPr lang="en-US" noProof="0" dirty="0"/>
          </a:p>
        </p:txBody>
      </p:sp>
      <p:sp>
        <p:nvSpPr>
          <p:cNvPr id="3" name="Footer Placeholder 2"/>
          <p:cNvSpPr>
            <a:spLocks noGrp="1"/>
          </p:cNvSpPr>
          <p:nvPr>
            <p:ph type="ftr" sz="quarter" idx="11"/>
          </p:nvPr>
        </p:nvSpPr>
        <p:spPr/>
        <p:txBody>
          <a:bodyPr/>
          <a:lstStyle>
            <a:lvl1pPr>
              <a:defRPr>
                <a:solidFill>
                  <a:srgbClr val="903163"/>
                </a:solidFill>
              </a:defRPr>
            </a:lvl1pPr>
          </a:lstStyle>
          <a:p>
            <a:r>
              <a:rPr lang="en-US" noProof="0" dirty="0"/>
              <a:t>ADD A FOOTER</a:t>
            </a:r>
          </a:p>
        </p:txBody>
      </p:sp>
      <p:sp>
        <p:nvSpPr>
          <p:cNvPr id="4" name="Slide Number Placeholder 3"/>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
        <p:nvSpPr>
          <p:cNvPr id="5" name="Title 4">
            <a:extLst>
              <a:ext uri="{FF2B5EF4-FFF2-40B4-BE49-F238E27FC236}">
                <a16:creationId xmlns:a16="http://schemas.microsoft.com/office/drawing/2014/main" id="{DFBB0525-CFF9-4A39-B5EA-579253994F60}"/>
              </a:ext>
            </a:extLst>
          </p:cNvPr>
          <p:cNvSpPr>
            <a:spLocks noGrp="1"/>
          </p:cNvSpPr>
          <p:nvPr>
            <p:ph type="title"/>
          </p:nvPr>
        </p:nvSpPr>
        <p:spPr/>
        <p:txBody>
          <a:bodyPr/>
          <a:lstStyle>
            <a:lvl1pPr>
              <a:defRPr>
                <a:solidFill>
                  <a:schemeClr val="tx1"/>
                </a:solidFill>
              </a:defRPr>
            </a:lvl1pPr>
          </a:lstStyle>
          <a:p>
            <a:r>
              <a:rPr lang="en-US" noProof="0" smtClean="0"/>
              <a:t>Click to edit Master title style</a:t>
            </a:r>
            <a:endParaRPr lang="en-US" noProof="0"/>
          </a:p>
        </p:txBody>
      </p:sp>
    </p:spTree>
    <p:extLst>
      <p:ext uri="{BB962C8B-B14F-4D97-AF65-F5344CB8AC3E}">
        <p14:creationId xmlns:p14="http://schemas.microsoft.com/office/powerpoint/2010/main" val="7858699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gradFill flip="none" rotWithShape="1">
          <a:gsLst>
            <a:gs pos="0">
              <a:schemeClr val="bg1">
                <a:tint val="90000"/>
                <a:lumMod val="110000"/>
              </a:schemeClr>
            </a:gs>
            <a:gs pos="100000">
              <a:schemeClr val="accent4">
                <a:lumMod val="60000"/>
                <a:lumOff val="40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noProof="0" smtClean="0"/>
              <a:t>Click to edit Master title style</a:t>
            </a:r>
            <a:endParaRPr lang="en-US" noProof="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2"/>
          </p:nvPr>
        </p:nvSpPr>
        <p:spPr>
          <a:xfrm>
            <a:off x="7605953" y="5956139"/>
            <a:ext cx="2844799" cy="365125"/>
          </a:xfrm>
          <a:prstGeom prst="rect">
            <a:avLst/>
          </a:prstGeom>
        </p:spPr>
        <p:txBody>
          <a:bodyPr vert="horz" lIns="91440" tIns="45720" rIns="91440" bIns="45720" rtlCol="0" anchor="ctr"/>
          <a:lstStyle>
            <a:lvl1pPr algn="r">
              <a:defRPr sz="900">
                <a:solidFill>
                  <a:schemeClr val="accent2"/>
                </a:solidFill>
              </a:defRPr>
            </a:lvl1pPr>
          </a:lstStyle>
          <a:p>
            <a:fld id="{1E4BA81B-A36E-46D5-918F-749D311F4B4A}" type="datetime8">
              <a:rPr lang="en-US" noProof="0" smtClean="0"/>
              <a:t>2/5/2020 1:25 PM</a:t>
            </a:fld>
            <a:endParaRPr lang="en-US" noProof="0" dirty="0"/>
          </a:p>
        </p:txBody>
      </p:sp>
      <p:sp>
        <p:nvSpPr>
          <p:cNvPr id="5" name="Footer Placeholder 4"/>
          <p:cNvSpPr>
            <a:spLocks noGrp="1"/>
          </p:cNvSpPr>
          <p:nvPr>
            <p:ph type="ftr" sz="quarter" idx="3"/>
          </p:nvPr>
        </p:nvSpPr>
        <p:spPr>
          <a:xfrm>
            <a:off x="581192" y="5951813"/>
            <a:ext cx="6917211" cy="365125"/>
          </a:xfrm>
          <a:prstGeom prst="rect">
            <a:avLst/>
          </a:prstGeom>
        </p:spPr>
        <p:txBody>
          <a:bodyPr vert="horz" lIns="91440" tIns="45720" rIns="91440" bIns="45720" rtlCol="0" anchor="ctr"/>
          <a:lstStyle>
            <a:lvl1pPr algn="l">
              <a:defRPr sz="900" cap="all">
                <a:solidFill>
                  <a:schemeClr val="accent2"/>
                </a:solidFill>
              </a:defRPr>
            </a:lvl1pPr>
          </a:lstStyle>
          <a:p>
            <a:r>
              <a:rPr lang="en-US" noProof="0" dirty="0"/>
              <a:t>ADD A FOOTER</a:t>
            </a:r>
          </a:p>
        </p:txBody>
      </p:sp>
      <p:sp>
        <p:nvSpPr>
          <p:cNvPr id="6" name="Slide Number Placeholder 5"/>
          <p:cNvSpPr>
            <a:spLocks noGrp="1"/>
          </p:cNvSpPr>
          <p:nvPr>
            <p:ph type="sldNum" sz="quarter" idx="4"/>
          </p:nvPr>
        </p:nvSpPr>
        <p:spPr>
          <a:xfrm>
            <a:off x="10558301" y="5956139"/>
            <a:ext cx="1052511" cy="365125"/>
          </a:xfrm>
          <a:prstGeom prst="rect">
            <a:avLst/>
          </a:prstGeom>
        </p:spPr>
        <p:txBody>
          <a:bodyPr vert="horz" lIns="91440" tIns="45720" rIns="91440" bIns="45720" rtlCol="0" anchor="ctr"/>
          <a:lstStyle>
            <a:lvl1pPr algn="r">
              <a:defRPr sz="900">
                <a:solidFill>
                  <a:schemeClr val="accent2"/>
                </a:solidFill>
              </a:defRPr>
            </a:lvl1pPr>
          </a:lstStyle>
          <a:p>
            <a:fld id="{C5C3056E-1632-4A65-A24F-3F10A1450A6E}" type="slidenum">
              <a:rPr lang="en-US" noProof="0" smtClean="0"/>
              <a:t>‹#›</a:t>
            </a:fld>
            <a:endParaRPr lang="en-US" noProof="0" dirty="0"/>
          </a:p>
        </p:txBody>
      </p:sp>
      <p:sp>
        <p:nvSpPr>
          <p:cNvPr id="9" name="Rectangle 8"/>
          <p:cNvSpPr/>
          <p:nvPr/>
        </p:nvSpPr>
        <p:spPr>
          <a:xfrm>
            <a:off x="446535"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1"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707312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73" r:id="rId7"/>
    <p:sldLayoutId id="2147483666" r:id="rId8"/>
    <p:sldLayoutId id="2147483667" r:id="rId9"/>
    <p:sldLayoutId id="2147483668" r:id="rId10"/>
    <p:sldLayoutId id="2147483669"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accent4">
                <a:lumMod val="60000"/>
                <a:lumOff val="40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descr="title">
            <a:extLst>
              <a:ext uri="{FF2B5EF4-FFF2-40B4-BE49-F238E27FC236}">
                <a16:creationId xmlns:a16="http://schemas.microsoft.com/office/drawing/2014/main" id="{A6E9EA0F-FD88-464F-99D9-0E151D11E785}"/>
              </a:ext>
            </a:extLst>
          </p:cNvPr>
          <p:cNvSpPr>
            <a:spLocks noGrp="1"/>
          </p:cNvSpPr>
          <p:nvPr>
            <p:ph type="ctrTitle"/>
          </p:nvPr>
        </p:nvSpPr>
        <p:spPr>
          <a:xfrm>
            <a:off x="447675" y="965199"/>
            <a:ext cx="11243732" cy="1750010"/>
          </a:xfrm>
        </p:spPr>
        <p:txBody>
          <a:bodyPr anchor="ctr">
            <a:normAutofit fontScale="90000"/>
          </a:bodyPr>
          <a:lstStyle/>
          <a:p>
            <a:pPr algn="ctr"/>
            <a:r>
              <a:rPr lang="en-US" sz="4000" cap="none" dirty="0"/>
              <a:t>HUD Notice: CPD 13-07</a:t>
            </a:r>
            <a:br>
              <a:rPr lang="en-US" sz="4000" cap="none" dirty="0"/>
            </a:br>
            <a:r>
              <a:rPr lang="en-US" sz="4000" cap="none" dirty="0"/>
              <a:t>Allocating Staff Costs between Program Administration Costs vs. Activity Delivery Costs in CDBG Program</a:t>
            </a:r>
          </a:p>
        </p:txBody>
      </p:sp>
      <p:sp>
        <p:nvSpPr>
          <p:cNvPr id="3" name="Subtitle 2" descr="content">
            <a:extLst>
              <a:ext uri="{FF2B5EF4-FFF2-40B4-BE49-F238E27FC236}">
                <a16:creationId xmlns:a16="http://schemas.microsoft.com/office/drawing/2014/main" id="{7932A20C-8823-4E5C-BF21-C75BA56E76DE}"/>
              </a:ext>
            </a:extLst>
          </p:cNvPr>
          <p:cNvSpPr>
            <a:spLocks noGrp="1"/>
          </p:cNvSpPr>
          <p:nvPr>
            <p:ph type="subTitle" idx="1"/>
          </p:nvPr>
        </p:nvSpPr>
        <p:spPr bwMode="black">
          <a:xfrm>
            <a:off x="742951" y="3314702"/>
            <a:ext cx="10805583" cy="2800349"/>
          </a:xfrm>
        </p:spPr>
        <p:txBody>
          <a:bodyPr anchor="ctr">
            <a:normAutofit lnSpcReduction="10000"/>
          </a:bodyPr>
          <a:lstStyle/>
          <a:p>
            <a:pPr algn="l">
              <a:spcAft>
                <a:spcPts val="3000"/>
              </a:spcAft>
            </a:pPr>
            <a:r>
              <a:rPr lang="en-US" b="1" u="sng" cap="none" dirty="0" smtClean="0">
                <a:solidFill>
                  <a:srgbClr val="FFFFFF"/>
                </a:solidFill>
              </a:rPr>
              <a:t>Activities Delivery Costs </a:t>
            </a:r>
            <a:r>
              <a:rPr lang="en-US" cap="none" dirty="0" smtClean="0">
                <a:solidFill>
                  <a:srgbClr val="FFFFFF"/>
                </a:solidFill>
              </a:rPr>
              <a:t>(ADCs) </a:t>
            </a:r>
            <a:r>
              <a:rPr lang="en-US" cap="none" dirty="0">
                <a:solidFill>
                  <a:srgbClr val="FFFFFF"/>
                </a:solidFill>
              </a:rPr>
              <a:t>are allowable costs incurred for implementing and carrying out eligible CDBG activities. The </a:t>
            </a:r>
            <a:r>
              <a:rPr lang="en-US" cap="none" dirty="0" smtClean="0">
                <a:solidFill>
                  <a:srgbClr val="FFFFFF"/>
                </a:solidFill>
              </a:rPr>
              <a:t>ADCs </a:t>
            </a:r>
            <a:r>
              <a:rPr lang="en-US" cap="none" dirty="0">
                <a:solidFill>
                  <a:srgbClr val="FFFFFF"/>
                </a:solidFill>
              </a:rPr>
              <a:t>covers the costs of staff directly carrying out the activity </a:t>
            </a:r>
            <a:r>
              <a:rPr lang="en-US" cap="none" dirty="0" smtClean="0">
                <a:solidFill>
                  <a:srgbClr val="FFFFFF"/>
                </a:solidFill>
              </a:rPr>
              <a:t>including staff salary and fringe benefits that </a:t>
            </a:r>
            <a:r>
              <a:rPr lang="en-US" cap="none" dirty="0">
                <a:solidFill>
                  <a:srgbClr val="FFFFFF"/>
                </a:solidFill>
              </a:rPr>
              <a:t>are necessary for successful completion of the activity.  </a:t>
            </a:r>
          </a:p>
          <a:p>
            <a:pPr algn="l">
              <a:spcAft>
                <a:spcPts val="3000"/>
              </a:spcAft>
            </a:pPr>
            <a:r>
              <a:rPr lang="en-US" b="1" u="sng" cap="none" dirty="0" smtClean="0">
                <a:solidFill>
                  <a:srgbClr val="FFFFFF"/>
                </a:solidFill>
              </a:rPr>
              <a:t>Program Administration </a:t>
            </a:r>
            <a:r>
              <a:rPr lang="en-US" b="1" u="sng" cap="none" dirty="0">
                <a:solidFill>
                  <a:srgbClr val="FFFFFF"/>
                </a:solidFill>
              </a:rPr>
              <a:t>Costs </a:t>
            </a:r>
            <a:r>
              <a:rPr lang="en-US" cap="none" dirty="0" smtClean="0">
                <a:solidFill>
                  <a:srgbClr val="FFFFFF"/>
                </a:solidFill>
              </a:rPr>
              <a:t>(PACs</a:t>
            </a:r>
            <a:r>
              <a:rPr lang="en-US" cap="none" dirty="0">
                <a:solidFill>
                  <a:srgbClr val="FFFFFF"/>
                </a:solidFill>
              </a:rPr>
              <a:t>) are costs for staff-time and overhead costs for planning and general administration of the CDBG program.  </a:t>
            </a:r>
            <a:r>
              <a:rPr lang="en-US" cap="none" dirty="0" smtClean="0">
                <a:solidFill>
                  <a:srgbClr val="FFFFFF"/>
                </a:solidFill>
              </a:rPr>
              <a:t>PACs </a:t>
            </a:r>
            <a:r>
              <a:rPr lang="en-US" cap="none" dirty="0">
                <a:solidFill>
                  <a:srgbClr val="FFFFFF"/>
                </a:solidFill>
              </a:rPr>
              <a:t>cover the cost of planning, general management, oversight, coordination, </a:t>
            </a:r>
            <a:r>
              <a:rPr lang="en-US" cap="none" dirty="0" smtClean="0">
                <a:solidFill>
                  <a:srgbClr val="FFFFFF"/>
                </a:solidFill>
              </a:rPr>
              <a:t>in addition to equipment, general office supplies, travel/mileage and </a:t>
            </a:r>
            <a:r>
              <a:rPr lang="en-US" cap="none" dirty="0">
                <a:solidFill>
                  <a:srgbClr val="FFFFFF"/>
                </a:solidFill>
              </a:rPr>
              <a:t>implementation </a:t>
            </a:r>
            <a:r>
              <a:rPr lang="en-US" cap="none" dirty="0" smtClean="0">
                <a:solidFill>
                  <a:srgbClr val="FFFFFF"/>
                </a:solidFill>
              </a:rPr>
              <a:t>costs of </a:t>
            </a:r>
            <a:r>
              <a:rPr lang="en-US" cap="none" dirty="0">
                <a:solidFill>
                  <a:srgbClr val="FFFFFF"/>
                </a:solidFill>
              </a:rPr>
              <a:t>the CDBG program as a whole. </a:t>
            </a:r>
          </a:p>
        </p:txBody>
      </p:sp>
    </p:spTree>
    <p:extLst>
      <p:ext uri="{BB962C8B-B14F-4D97-AF65-F5344CB8AC3E}">
        <p14:creationId xmlns:p14="http://schemas.microsoft.com/office/powerpoint/2010/main" val="180603781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3228" y="382385"/>
            <a:ext cx="6098771" cy="5539617"/>
          </a:xfrm>
        </p:spPr>
        <p:txBody>
          <a:bodyPr>
            <a:normAutofit/>
          </a:bodyPr>
          <a:lstStyle/>
          <a:p>
            <a:pPr>
              <a:spcBef>
                <a:spcPts val="0"/>
              </a:spcBef>
            </a:pPr>
            <a:r>
              <a:rPr lang="en-US" sz="3200" b="1" cap="none" dirty="0" smtClean="0"/>
              <a:t>For more information, please contact:</a:t>
            </a:r>
            <a:br>
              <a:rPr lang="en-US" sz="3200" b="1" cap="none" dirty="0" smtClean="0"/>
            </a:br>
            <a:r>
              <a:rPr lang="en-US" sz="3200" cap="none" dirty="0" smtClean="0"/>
              <a:t/>
            </a:r>
            <a:br>
              <a:rPr lang="en-US" sz="3200" cap="none" dirty="0" smtClean="0"/>
            </a:br>
            <a:r>
              <a:rPr lang="en-US" b="1" cap="none" dirty="0" smtClean="0"/>
              <a:t>Paula</a:t>
            </a:r>
            <a:r>
              <a:rPr lang="en-US" b="1" u="sng" cap="none" dirty="0" smtClean="0"/>
              <a:t/>
            </a:r>
            <a:br>
              <a:rPr lang="en-US" b="1" u="sng" cap="none" dirty="0" smtClean="0"/>
            </a:br>
            <a:r>
              <a:rPr lang="en-US" sz="2200" cap="none" dirty="0" smtClean="0"/>
              <a:t>(</a:t>
            </a:r>
            <a:r>
              <a:rPr lang="en-US" sz="2200" i="1" cap="none" dirty="0" smtClean="0"/>
              <a:t>Ploynapas Thantaha)</a:t>
            </a:r>
            <a:r>
              <a:rPr lang="en-US" sz="2200" cap="none" dirty="0" smtClean="0"/>
              <a:t/>
            </a:r>
            <a:br>
              <a:rPr lang="en-US" sz="2200" cap="none" dirty="0" smtClean="0"/>
            </a:br>
            <a:r>
              <a:rPr lang="en-US" sz="2200" cap="none" dirty="0" smtClean="0"/>
              <a:t>Economic &amp; Community Development Agent</a:t>
            </a:r>
            <a:br>
              <a:rPr lang="en-US" sz="2200" cap="none" dirty="0" smtClean="0"/>
            </a:br>
            <a:r>
              <a:rPr lang="en-US" sz="2200" cap="none" dirty="0" smtClean="0"/>
              <a:t>Department of housing</a:t>
            </a:r>
            <a:br>
              <a:rPr lang="en-US" sz="2200" cap="none" dirty="0" smtClean="0"/>
            </a:br>
            <a:r>
              <a:rPr lang="en-US" sz="2200" cap="none" dirty="0" smtClean="0"/>
              <a:t>505 Hudson </a:t>
            </a:r>
            <a:r>
              <a:rPr lang="en-US" sz="2200" cap="none" dirty="0"/>
              <a:t>S</a:t>
            </a:r>
            <a:r>
              <a:rPr lang="en-US" sz="2200" cap="none" dirty="0" smtClean="0"/>
              <a:t>t., (2</a:t>
            </a:r>
            <a:r>
              <a:rPr lang="en-US" sz="2200" cap="none" baseline="30000" dirty="0" smtClean="0"/>
              <a:t>nd</a:t>
            </a:r>
            <a:r>
              <a:rPr lang="en-US" sz="2200" cap="none" dirty="0" smtClean="0"/>
              <a:t> floor)</a:t>
            </a:r>
            <a:br>
              <a:rPr lang="en-US" sz="2200" cap="none" dirty="0" smtClean="0"/>
            </a:br>
            <a:r>
              <a:rPr lang="en-US" sz="2200" cap="none" dirty="0" smtClean="0"/>
              <a:t>Hartford, CT 06106</a:t>
            </a:r>
            <a:br>
              <a:rPr lang="en-US" sz="2200" cap="none" dirty="0" smtClean="0"/>
            </a:br>
            <a:r>
              <a:rPr lang="en-US" sz="2200" cap="none" dirty="0" smtClean="0"/>
              <a:t/>
            </a:r>
            <a:br>
              <a:rPr lang="en-US" sz="2200" cap="none" dirty="0" smtClean="0"/>
            </a:br>
            <a:r>
              <a:rPr lang="en-US" sz="2200" cap="none" dirty="0" smtClean="0"/>
              <a:t>Phone: 860-270-8181</a:t>
            </a:r>
            <a:br>
              <a:rPr lang="en-US" sz="2200" cap="none" dirty="0" smtClean="0"/>
            </a:br>
            <a:r>
              <a:rPr lang="en-US" sz="2200" cap="none" dirty="0" smtClean="0"/>
              <a:t>Email: </a:t>
            </a:r>
            <a:r>
              <a:rPr lang="en-US" sz="2200" u="sng" cap="none" dirty="0" smtClean="0"/>
              <a:t>Ploynapas.Thantaha@ct.gov</a:t>
            </a:r>
            <a:endParaRPr lang="en-US" sz="2200" u="sng" cap="none" dirty="0"/>
          </a:p>
        </p:txBody>
      </p:sp>
      <p:pic>
        <p:nvPicPr>
          <p:cNvPr id="7" name="Content Placeholder 6" descr="Female Student Clip Art at Clker.com - vector clip art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0575" y="565265"/>
            <a:ext cx="5652653" cy="5356737"/>
          </a:xfrm>
        </p:spPr>
      </p:pic>
    </p:spTree>
    <p:extLst>
      <p:ext uri="{BB962C8B-B14F-4D97-AF65-F5344CB8AC3E}">
        <p14:creationId xmlns:p14="http://schemas.microsoft.com/office/powerpoint/2010/main" val="97577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cap="none" dirty="0"/>
              <a:t>What are Activities Delivery Costs?</a:t>
            </a:r>
          </a:p>
        </p:txBody>
      </p:sp>
      <p:sp>
        <p:nvSpPr>
          <p:cNvPr id="4"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3" y="2180496"/>
            <a:ext cx="11029615" cy="4444748"/>
          </a:xfrm>
        </p:spPr>
        <p:txBody>
          <a:bodyPr>
            <a:normAutofit fontScale="70000" lnSpcReduction="20000"/>
          </a:bodyPr>
          <a:lstStyle/>
          <a:p>
            <a:pPr marL="0" indent="0">
              <a:buNone/>
            </a:pPr>
            <a:r>
              <a:rPr lang="en-US" sz="4600" b="1" u="sng" dirty="0"/>
              <a:t>Activities Delivery Costs </a:t>
            </a:r>
            <a:r>
              <a:rPr lang="en-US" sz="4600" dirty="0"/>
              <a:t>(ADCs) in this Public Service/Shelter Diversion Program are non-profit staff costs for carrying out eligible CDBG activities, providing the non-profit meet the compliance requirements under the public service provision and the CDBG program in general. The ADCs covers the salary and fringe benefits of staff directly carrying out the activity (rather than an Executive Director or Chief Operating Officer); staff positions are: case worker, diversion specialist, youth crisis specialist, etc…</a:t>
            </a:r>
          </a:p>
          <a:p>
            <a:pPr marL="0" indent="0">
              <a:lnSpc>
                <a:spcPct val="120000"/>
              </a:lnSpc>
              <a:spcBef>
                <a:spcPts val="0"/>
              </a:spcBef>
              <a:spcAft>
                <a:spcPts val="0"/>
              </a:spcAft>
              <a:buNone/>
            </a:pPr>
            <a:endParaRPr lang="en-US" sz="2400" b="1" dirty="0"/>
          </a:p>
          <a:p>
            <a:pPr>
              <a:lnSpc>
                <a:spcPct val="120000"/>
              </a:lnSpc>
              <a:spcBef>
                <a:spcPts val="0"/>
              </a:spcBef>
              <a:spcAft>
                <a:spcPts val="0"/>
              </a:spcAft>
            </a:pPr>
            <a:endParaRPr lang="en-US" sz="2400" dirty="0"/>
          </a:p>
          <a:p>
            <a:pPr marL="0" indent="0">
              <a:lnSpc>
                <a:spcPct val="120000"/>
              </a:lnSpc>
              <a:spcBef>
                <a:spcPts val="0"/>
              </a:spcBef>
              <a:spcAft>
                <a:spcPts val="0"/>
              </a:spcAft>
              <a:buNone/>
            </a:pP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2828370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cap="none" dirty="0"/>
              <a:t>What are Activities Delivery Costs?</a:t>
            </a:r>
          </a:p>
        </p:txBody>
      </p:sp>
      <p:sp>
        <p:nvSpPr>
          <p:cNvPr id="4"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3" y="2180496"/>
            <a:ext cx="11029615" cy="4261868"/>
          </a:xfrm>
        </p:spPr>
        <p:txBody>
          <a:bodyPr>
            <a:normAutofit fontScale="92500" lnSpcReduction="20000"/>
          </a:bodyPr>
          <a:lstStyle/>
          <a:p>
            <a:pPr marL="0" indent="0">
              <a:lnSpc>
                <a:spcPct val="120000"/>
              </a:lnSpc>
              <a:spcBef>
                <a:spcPts val="0"/>
              </a:spcBef>
              <a:spcAft>
                <a:spcPts val="0"/>
              </a:spcAft>
              <a:buNone/>
            </a:pPr>
            <a:endParaRPr lang="en-US" sz="2400" b="1" dirty="0"/>
          </a:p>
          <a:p>
            <a:pPr marL="0" indent="0">
              <a:lnSpc>
                <a:spcPct val="120000"/>
              </a:lnSpc>
              <a:spcBef>
                <a:spcPts val="0"/>
              </a:spcBef>
              <a:spcAft>
                <a:spcPts val="0"/>
              </a:spcAft>
              <a:buNone/>
            </a:pPr>
            <a:r>
              <a:rPr lang="en-US" sz="3200" b="1" dirty="0"/>
              <a:t>Examples of CDBG ADCs:</a:t>
            </a:r>
          </a:p>
          <a:p>
            <a:pPr marL="0" indent="0">
              <a:lnSpc>
                <a:spcPct val="120000"/>
              </a:lnSpc>
              <a:spcBef>
                <a:spcPts val="0"/>
              </a:spcBef>
              <a:spcAft>
                <a:spcPts val="0"/>
              </a:spcAft>
              <a:buNone/>
            </a:pPr>
            <a:endParaRPr lang="en-US" sz="3200" b="1" dirty="0"/>
          </a:p>
          <a:p>
            <a:pPr>
              <a:lnSpc>
                <a:spcPct val="120000"/>
              </a:lnSpc>
              <a:spcBef>
                <a:spcPts val="0"/>
              </a:spcBef>
              <a:spcAft>
                <a:spcPts val="0"/>
              </a:spcAft>
            </a:pPr>
            <a:r>
              <a:rPr lang="en-US" sz="3200" dirty="0"/>
              <a:t>Salaries of employees for the time devoted to implementing and carrying out specific eligible CDBG activities.</a:t>
            </a:r>
          </a:p>
          <a:p>
            <a:pPr>
              <a:lnSpc>
                <a:spcPct val="120000"/>
              </a:lnSpc>
              <a:spcBef>
                <a:spcPts val="0"/>
              </a:spcBef>
              <a:spcAft>
                <a:spcPts val="0"/>
              </a:spcAft>
            </a:pPr>
            <a:endParaRPr lang="en-US" sz="3200" dirty="0"/>
          </a:p>
          <a:p>
            <a:pPr>
              <a:lnSpc>
                <a:spcPct val="120000"/>
              </a:lnSpc>
              <a:spcBef>
                <a:spcPts val="0"/>
              </a:spcBef>
              <a:spcAft>
                <a:spcPts val="0"/>
              </a:spcAft>
            </a:pPr>
            <a:r>
              <a:rPr lang="en-US" sz="3200" dirty="0"/>
              <a:t>The fringe benefits may include: Medical Benefits, unemployment comp, Social Sec. (FICA), Worker’s Comp.</a:t>
            </a:r>
          </a:p>
          <a:p>
            <a:pPr>
              <a:lnSpc>
                <a:spcPct val="120000"/>
              </a:lnSpc>
              <a:spcBef>
                <a:spcPts val="0"/>
              </a:spcBef>
              <a:spcAft>
                <a:spcPts val="0"/>
              </a:spcAft>
            </a:pPr>
            <a:endParaRPr lang="en-US" sz="2400" dirty="0"/>
          </a:p>
          <a:p>
            <a:pPr marL="0" indent="0">
              <a:lnSpc>
                <a:spcPct val="120000"/>
              </a:lnSpc>
              <a:spcBef>
                <a:spcPts val="0"/>
              </a:spcBef>
              <a:spcAft>
                <a:spcPts val="0"/>
              </a:spcAft>
              <a:buNone/>
            </a:pP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2277402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193" y="2180496"/>
            <a:ext cx="11029615" cy="4286806"/>
          </a:xfrm>
        </p:spPr>
        <p:txBody>
          <a:bodyPr>
            <a:normAutofit lnSpcReduction="10000"/>
          </a:bodyPr>
          <a:lstStyle/>
          <a:p>
            <a:pPr marL="0" indent="0">
              <a:spcAft>
                <a:spcPts val="3000"/>
              </a:spcAft>
              <a:buNone/>
            </a:pPr>
            <a:r>
              <a:rPr lang="en-US" sz="3600" b="1" u="sng" dirty="0">
                <a:solidFill>
                  <a:schemeClr val="tx1"/>
                </a:solidFill>
              </a:rPr>
              <a:t>Program Administration Costs </a:t>
            </a:r>
            <a:r>
              <a:rPr lang="en-US" sz="3600" dirty="0">
                <a:solidFill>
                  <a:schemeClr val="tx1"/>
                </a:solidFill>
              </a:rPr>
              <a:t>(PACs) are costs for staff-time and overhead costs for planning and general administration of the CDBG program.  PACs cover the cost of planning, general management, oversight, coordination, in addition to equipment, general office supplies, travel/mileage and implementation costs of the CDBG program as a whole. </a:t>
            </a:r>
          </a:p>
          <a:p>
            <a:pPr marL="0" indent="0">
              <a:buNone/>
            </a:pPr>
            <a:endParaRPr lang="en-US" b="1" dirty="0"/>
          </a:p>
          <a:p>
            <a:endParaRPr lang="en-US" dirty="0"/>
          </a:p>
          <a:p>
            <a:endParaRPr lang="en-US" dirty="0"/>
          </a:p>
          <a:p>
            <a:pPr marL="0" indent="0">
              <a:buNone/>
            </a:pPr>
            <a:endParaRPr lang="en-US" dirty="0"/>
          </a:p>
        </p:txBody>
      </p:sp>
      <p:sp>
        <p:nvSpPr>
          <p:cNvPr id="3" name="Title 2"/>
          <p:cNvSpPr>
            <a:spLocks noGrp="1"/>
          </p:cNvSpPr>
          <p:nvPr>
            <p:ph type="title"/>
          </p:nvPr>
        </p:nvSpPr>
        <p:spPr>
          <a:xfrm>
            <a:off x="473826" y="407323"/>
            <a:ext cx="11280370" cy="1429790"/>
          </a:xfrm>
        </p:spPr>
        <p:txBody>
          <a:bodyPr/>
          <a:lstStyle/>
          <a:p>
            <a:r>
              <a:rPr lang="en-US" sz="4400" b="1" cap="none" dirty="0"/>
              <a:t>What are Program Administrative Costs?</a:t>
            </a:r>
          </a:p>
        </p:txBody>
      </p:sp>
    </p:spTree>
    <p:extLst>
      <p:ext uri="{BB962C8B-B14F-4D97-AF65-F5344CB8AC3E}">
        <p14:creationId xmlns:p14="http://schemas.microsoft.com/office/powerpoint/2010/main" val="3810149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193" y="2180496"/>
            <a:ext cx="11029615" cy="4444748"/>
          </a:xfrm>
        </p:spPr>
        <p:txBody>
          <a:bodyPr>
            <a:normAutofit fontScale="92500" lnSpcReduction="10000"/>
          </a:bodyPr>
          <a:lstStyle/>
          <a:p>
            <a:pPr marL="0" indent="0">
              <a:buNone/>
            </a:pPr>
            <a:r>
              <a:rPr lang="en-US" sz="2400" b="1" dirty="0"/>
              <a:t>Examples of CDBG PACs</a:t>
            </a:r>
            <a:r>
              <a:rPr lang="en-US" sz="2400" dirty="0"/>
              <a:t>:</a:t>
            </a:r>
          </a:p>
          <a:p>
            <a:r>
              <a:rPr lang="en-US" sz="2400" dirty="0"/>
              <a:t>Salaries of executive officers and staff with general program oversight responsibilities such as Community Development Directors, Planners, and their administrative staff. (Specifically for CDBG-DOH Shelter Diversion Program, this will cover the cost for; the town staff-time, the program administrator from United Way or Supportive Housing Works, Always Homes, etc…)</a:t>
            </a:r>
          </a:p>
          <a:p>
            <a:r>
              <a:rPr lang="en-US" sz="2400" dirty="0"/>
              <a:t>Leased office space for staff carrying out the CDBG program. </a:t>
            </a:r>
          </a:p>
          <a:p>
            <a:r>
              <a:rPr lang="en-US" sz="2400" dirty="0"/>
              <a:t>Time spent developing general CDBG program policies and procedures, such as CDBG application and development of  procedures for monitoring sub-recipients for performance. </a:t>
            </a:r>
          </a:p>
          <a:p>
            <a:r>
              <a:rPr lang="en-US" sz="2400" dirty="0"/>
              <a:t>Staff time to develop the Consolidated Plan/Action Plan and Consolidated Annual Performance and Evaluation Report. </a:t>
            </a:r>
          </a:p>
          <a:p>
            <a:endParaRPr lang="en-US" dirty="0"/>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cap="none" dirty="0" smtClean="0"/>
              <a:t>What are Program Administrative Costs?</a:t>
            </a:r>
            <a:endParaRPr lang="en-US" cap="none" dirty="0"/>
          </a:p>
        </p:txBody>
      </p:sp>
    </p:spTree>
    <p:extLst>
      <p:ext uri="{BB962C8B-B14F-4D97-AF65-F5344CB8AC3E}">
        <p14:creationId xmlns:p14="http://schemas.microsoft.com/office/powerpoint/2010/main" val="1788918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193" y="2180498"/>
            <a:ext cx="11029615" cy="4369933"/>
          </a:xfrm>
        </p:spPr>
        <p:txBody>
          <a:bodyPr>
            <a:normAutofit fontScale="92500" lnSpcReduction="20000"/>
          </a:bodyPr>
          <a:lstStyle/>
          <a:p>
            <a:pPr marL="0" indent="0">
              <a:buNone/>
            </a:pPr>
            <a:r>
              <a:rPr lang="en-US" sz="2800" b="1" dirty="0"/>
              <a:t>Examples of CDBG PACs</a:t>
            </a:r>
            <a:r>
              <a:rPr lang="en-US" sz="2800" dirty="0"/>
              <a:t>: (continued)</a:t>
            </a:r>
          </a:p>
          <a:p>
            <a:r>
              <a:rPr lang="en-US" sz="2800" dirty="0"/>
              <a:t>Dissemination of information on the CDBG program, eligible activities, and how to apply. </a:t>
            </a:r>
          </a:p>
          <a:p>
            <a:r>
              <a:rPr lang="en-US" sz="2800" dirty="0"/>
              <a:t>Dissemination of education on fair housing. </a:t>
            </a:r>
          </a:p>
          <a:p>
            <a:r>
              <a:rPr lang="en-US" sz="2800" dirty="0"/>
              <a:t>Costs of data gathering and studies on the need in a CDBG-eligible area. </a:t>
            </a:r>
          </a:p>
          <a:p>
            <a:r>
              <a:rPr lang="en-US" sz="2800" dirty="0"/>
              <a:t>Travel costs incurred specifically for carrying out eligible activities, i.e.; mileage reimbursement for meeting with targeted clients, transportation to and from the meetings</a:t>
            </a:r>
          </a:p>
          <a:p>
            <a:r>
              <a:rPr lang="en-US" sz="2800" dirty="0"/>
              <a:t>General office supplies such as, computers, desk, chairs, paper, pens, pencils, staplers, paper clips, etc…</a:t>
            </a:r>
          </a:p>
          <a:p>
            <a:endParaRPr lang="en-US" sz="2800" dirty="0"/>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sz="4400" b="1" cap="none" dirty="0"/>
              <a:t>What are Program Administrative Costs?</a:t>
            </a:r>
          </a:p>
        </p:txBody>
      </p:sp>
    </p:spTree>
    <p:extLst>
      <p:ext uri="{BB962C8B-B14F-4D97-AF65-F5344CB8AC3E}">
        <p14:creationId xmlns:p14="http://schemas.microsoft.com/office/powerpoint/2010/main" val="3394558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title">
            <a:extLst>
              <a:ext uri="{FF2B5EF4-FFF2-40B4-BE49-F238E27FC236}">
                <a16:creationId xmlns:a16="http://schemas.microsoft.com/office/drawing/2014/main" id="{A6E9EA0F-FD88-464F-99D9-0E151D11E785}"/>
              </a:ext>
            </a:extLst>
          </p:cNvPr>
          <p:cNvSpPr>
            <a:spLocks noGrp="1"/>
          </p:cNvSpPr>
          <p:nvPr>
            <p:ph type="ctrTitle"/>
          </p:nvPr>
        </p:nvSpPr>
        <p:spPr>
          <a:xfrm>
            <a:off x="447675" y="965199"/>
            <a:ext cx="11243732" cy="1750010"/>
          </a:xfrm>
        </p:spPr>
        <p:txBody>
          <a:bodyPr anchor="ctr">
            <a:normAutofit/>
          </a:bodyPr>
          <a:lstStyle/>
          <a:p>
            <a:pPr algn="ctr"/>
            <a:r>
              <a:rPr lang="en-US" b="1" cap="none" dirty="0" smtClean="0"/>
              <a:t>DOH CDBG Public Services </a:t>
            </a:r>
            <a:br>
              <a:rPr lang="en-US" b="1" cap="none" dirty="0" smtClean="0"/>
            </a:br>
            <a:r>
              <a:rPr lang="en-US" b="1" cap="none" dirty="0" smtClean="0"/>
              <a:t>(Shelter Diversion Program)</a:t>
            </a:r>
            <a:endParaRPr lang="en-US" b="1" cap="none" dirty="0"/>
          </a:p>
        </p:txBody>
      </p:sp>
      <p:sp>
        <p:nvSpPr>
          <p:cNvPr id="3" name="Subtitle 2" descr="content">
            <a:extLst>
              <a:ext uri="{FF2B5EF4-FFF2-40B4-BE49-F238E27FC236}">
                <a16:creationId xmlns:a16="http://schemas.microsoft.com/office/drawing/2014/main" id="{7932A20C-8823-4E5C-BF21-C75BA56E76DE}"/>
              </a:ext>
            </a:extLst>
          </p:cNvPr>
          <p:cNvSpPr>
            <a:spLocks noGrp="1"/>
          </p:cNvSpPr>
          <p:nvPr>
            <p:ph type="subTitle" idx="1"/>
          </p:nvPr>
        </p:nvSpPr>
        <p:spPr bwMode="black">
          <a:xfrm>
            <a:off x="742951" y="3314702"/>
            <a:ext cx="10805583" cy="2800349"/>
          </a:xfrm>
        </p:spPr>
        <p:txBody>
          <a:bodyPr anchor="ctr">
            <a:normAutofit/>
          </a:bodyPr>
          <a:lstStyle/>
          <a:p>
            <a:pPr algn="l">
              <a:spcAft>
                <a:spcPts val="3000"/>
              </a:spcAft>
            </a:pPr>
            <a:r>
              <a:rPr lang="en-US" sz="3600" b="1" u="sng" cap="none" dirty="0">
                <a:solidFill>
                  <a:srgbClr val="FFFFFF"/>
                </a:solidFill>
              </a:rPr>
              <a:t>Activities Delivery Costs </a:t>
            </a:r>
            <a:r>
              <a:rPr lang="en-US" sz="3600" cap="none" dirty="0">
                <a:solidFill>
                  <a:srgbClr val="FFFFFF"/>
                </a:solidFill>
              </a:rPr>
              <a:t>(ADCs) are categorized as Program Costs.</a:t>
            </a:r>
          </a:p>
          <a:p>
            <a:pPr algn="l">
              <a:spcAft>
                <a:spcPts val="3000"/>
              </a:spcAft>
            </a:pPr>
            <a:r>
              <a:rPr lang="en-US" sz="3600" b="1" u="sng" cap="none" dirty="0">
                <a:solidFill>
                  <a:srgbClr val="FFFFFF"/>
                </a:solidFill>
              </a:rPr>
              <a:t>Program Administration Costs </a:t>
            </a:r>
            <a:r>
              <a:rPr lang="en-US" sz="3600" cap="none" dirty="0">
                <a:solidFill>
                  <a:srgbClr val="FFFFFF"/>
                </a:solidFill>
              </a:rPr>
              <a:t>(PACs) are categorized as Admin. Costs</a:t>
            </a:r>
          </a:p>
        </p:txBody>
      </p:sp>
    </p:spTree>
    <p:extLst>
      <p:ext uri="{BB962C8B-B14F-4D97-AF65-F5344CB8AC3E}">
        <p14:creationId xmlns:p14="http://schemas.microsoft.com/office/powerpoint/2010/main" val="682128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ightbulb">
            <a:extLst>
              <a:ext uri="{FF2B5EF4-FFF2-40B4-BE49-F238E27FC236}">
                <a16:creationId xmlns:a16="http://schemas.microsoft.com/office/drawing/2014/main" id="{E9661DC4-D526-4678-A1C8-58A8BEB68D38}"/>
              </a:ext>
              <a:ext uri="{C183D7F6-B498-43B3-948B-1728B52AA6E4}">
                <adec:decorative xmlns:adec="http://schemas.microsoft.com/office/drawing/2017/decorative" xmlns=""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866900" y="1939155"/>
            <a:ext cx="2628000" cy="2628000"/>
          </a:xfrm>
          <a:prstGeom prst="rect">
            <a:avLst/>
          </a:prstGeom>
        </p:spPr>
      </p:pic>
      <p:sp>
        <p:nvSpPr>
          <p:cNvPr id="2" name="Title 1" descr="content">
            <a:extLst>
              <a:ext uri="{FF2B5EF4-FFF2-40B4-BE49-F238E27FC236}">
                <a16:creationId xmlns:a16="http://schemas.microsoft.com/office/drawing/2014/main" id="{B6FA4435-3751-4780-9A9B-F91171E793F2}"/>
              </a:ext>
            </a:extLst>
          </p:cNvPr>
          <p:cNvSpPr>
            <a:spLocks noGrp="1"/>
          </p:cNvSpPr>
          <p:nvPr>
            <p:ph type="title"/>
          </p:nvPr>
        </p:nvSpPr>
        <p:spPr>
          <a:xfrm>
            <a:off x="6295292" y="0"/>
            <a:ext cx="5315516" cy="6924502"/>
          </a:xfrm>
        </p:spPr>
        <p:txBody>
          <a:bodyPr>
            <a:normAutofit fontScale="90000"/>
          </a:bodyPr>
          <a:lstStyle/>
          <a:p>
            <a:r>
              <a:rPr lang="en-US" sz="4000" b="1" cap="none" dirty="0" smtClean="0">
                <a:latin typeface="+mn-lt"/>
                <a:ea typeface="Tahoma" panose="020B0604030504040204" pitchFamily="34" charset="0"/>
                <a:cs typeface="Tahoma" panose="020B0604030504040204" pitchFamily="34" charset="0"/>
              </a:rPr>
              <a:t/>
            </a:r>
            <a:br>
              <a:rPr lang="en-US" sz="4000" b="1" cap="none" dirty="0" smtClean="0">
                <a:latin typeface="+mn-lt"/>
                <a:ea typeface="Tahoma" panose="020B0604030504040204" pitchFamily="34" charset="0"/>
                <a:cs typeface="Tahoma" panose="020B0604030504040204" pitchFamily="34" charset="0"/>
              </a:rPr>
            </a:br>
            <a:r>
              <a:rPr lang="en-US" sz="4000" b="1" cap="none" dirty="0" smtClean="0">
                <a:latin typeface="+mn-lt"/>
                <a:ea typeface="Tahoma" panose="020B0604030504040204" pitchFamily="34" charset="0"/>
                <a:cs typeface="Tahoma" panose="020B0604030504040204" pitchFamily="34" charset="0"/>
              </a:rPr>
              <a:t>Budget </a:t>
            </a:r>
            <a:r>
              <a:rPr lang="en-US" sz="4000" b="1" cap="none" dirty="0">
                <a:latin typeface="+mn-lt"/>
                <a:ea typeface="Tahoma" panose="020B0604030504040204" pitchFamily="34" charset="0"/>
                <a:cs typeface="Tahoma" panose="020B0604030504040204" pitchFamily="34" charset="0"/>
              </a:rPr>
              <a:t>details for CDBG Public Service Activities:</a:t>
            </a:r>
            <a:br>
              <a:rPr lang="en-US" sz="4000" b="1" cap="none" dirty="0">
                <a:latin typeface="+mn-lt"/>
                <a:ea typeface="Tahoma" panose="020B0604030504040204" pitchFamily="34" charset="0"/>
                <a:cs typeface="Tahoma" panose="020B0604030504040204" pitchFamily="34" charset="0"/>
              </a:rPr>
            </a:br>
            <a:r>
              <a:rPr lang="en-US" sz="3600" cap="none" dirty="0">
                <a:latin typeface="+mn-lt"/>
                <a:ea typeface="Tahoma" panose="020B0604030504040204" pitchFamily="34" charset="0"/>
                <a:cs typeface="Tahoma" panose="020B0604030504040204" pitchFamily="34" charset="0"/>
              </a:rPr>
              <a:t/>
            </a:r>
            <a:br>
              <a:rPr lang="en-US" sz="3600" cap="none" dirty="0">
                <a:latin typeface="+mn-lt"/>
                <a:ea typeface="Tahoma" panose="020B0604030504040204" pitchFamily="34" charset="0"/>
                <a:cs typeface="Tahoma" panose="020B0604030504040204" pitchFamily="34" charset="0"/>
              </a:rPr>
            </a:br>
            <a:r>
              <a:rPr lang="en-US" sz="3600" cap="none" dirty="0">
                <a:latin typeface="+mn-lt"/>
                <a:ea typeface="Tahoma" panose="020B0604030504040204" pitchFamily="34" charset="0"/>
                <a:cs typeface="Tahoma" panose="020B0604030504040204" pitchFamily="34" charset="0"/>
              </a:rPr>
              <a:t>- </a:t>
            </a:r>
            <a:r>
              <a:rPr lang="en-US" sz="4000" cap="none" dirty="0">
                <a:latin typeface="+mn-lt"/>
                <a:ea typeface="Tahoma" panose="020B0604030504040204" pitchFamily="34" charset="0"/>
                <a:cs typeface="Tahoma" panose="020B0604030504040204" pitchFamily="34" charset="0"/>
              </a:rPr>
              <a:t>Activities Delivery Costs (ADCs) = Program </a:t>
            </a:r>
            <a:br>
              <a:rPr lang="en-US" sz="4000" cap="none" dirty="0">
                <a:latin typeface="+mn-lt"/>
                <a:ea typeface="Tahoma" panose="020B0604030504040204" pitchFamily="34" charset="0"/>
                <a:cs typeface="Tahoma" panose="020B0604030504040204" pitchFamily="34" charset="0"/>
              </a:rPr>
            </a:br>
            <a:r>
              <a:rPr lang="en-US" sz="4000" cap="none" dirty="0">
                <a:latin typeface="+mn-lt"/>
                <a:ea typeface="Tahoma" panose="020B0604030504040204" pitchFamily="34" charset="0"/>
                <a:cs typeface="Tahoma" panose="020B0604030504040204" pitchFamily="34" charset="0"/>
              </a:rPr>
              <a:t>Costs</a:t>
            </a:r>
            <a:br>
              <a:rPr lang="en-US" sz="4000" cap="none" dirty="0">
                <a:latin typeface="+mn-lt"/>
                <a:ea typeface="Tahoma" panose="020B0604030504040204" pitchFamily="34" charset="0"/>
                <a:cs typeface="Tahoma" panose="020B0604030504040204" pitchFamily="34" charset="0"/>
              </a:rPr>
            </a:br>
            <a:r>
              <a:rPr lang="en-US" sz="3600" cap="none" dirty="0">
                <a:latin typeface="+mn-lt"/>
                <a:ea typeface="Tahoma" panose="020B0604030504040204" pitchFamily="34" charset="0"/>
                <a:cs typeface="Tahoma" panose="020B0604030504040204" pitchFamily="34" charset="0"/>
              </a:rPr>
              <a:t/>
            </a:r>
            <a:br>
              <a:rPr lang="en-US" sz="3600" cap="none" dirty="0">
                <a:latin typeface="+mn-lt"/>
                <a:ea typeface="Tahoma" panose="020B0604030504040204" pitchFamily="34" charset="0"/>
                <a:cs typeface="Tahoma" panose="020B0604030504040204" pitchFamily="34" charset="0"/>
              </a:rPr>
            </a:br>
            <a:r>
              <a:rPr lang="en-US" sz="3600" cap="none" dirty="0">
                <a:latin typeface="+mn-lt"/>
                <a:ea typeface="Tahoma" panose="020B0604030504040204" pitchFamily="34" charset="0"/>
                <a:cs typeface="Tahoma" panose="020B0604030504040204" pitchFamily="34" charset="0"/>
              </a:rPr>
              <a:t>- </a:t>
            </a:r>
            <a:r>
              <a:rPr lang="en-US" sz="4000" cap="none" dirty="0">
                <a:latin typeface="+mn-lt"/>
                <a:ea typeface="Tahoma" panose="020B0604030504040204" pitchFamily="34" charset="0"/>
                <a:cs typeface="Tahoma" panose="020B0604030504040204" pitchFamily="34" charset="0"/>
              </a:rPr>
              <a:t>Program Administrative Costs  (PACs) = Admin. Costs</a:t>
            </a:r>
            <a:r>
              <a:rPr lang="en-US" sz="4000" dirty="0">
                <a:latin typeface="+mn-lt"/>
                <a:ea typeface="Tahoma" panose="020B0604030504040204" pitchFamily="34" charset="0"/>
                <a:cs typeface="Tahoma" panose="020B0604030504040204" pitchFamily="34" charset="0"/>
              </a:rPr>
              <a:t/>
            </a:r>
            <a:br>
              <a:rPr lang="en-US" sz="4000" dirty="0">
                <a:latin typeface="+mn-lt"/>
                <a:ea typeface="Tahoma" panose="020B0604030504040204" pitchFamily="34" charset="0"/>
                <a:cs typeface="Tahoma" panose="020B0604030504040204" pitchFamily="34" charset="0"/>
              </a:rPr>
            </a:br>
            <a:r>
              <a:rPr lang="en-US" sz="4000" dirty="0">
                <a:latin typeface="+mn-lt"/>
                <a:ea typeface="Tahoma" panose="020B0604030504040204" pitchFamily="34" charset="0"/>
                <a:cs typeface="Tahoma" panose="020B0604030504040204" pitchFamily="34" charset="0"/>
              </a:rPr>
              <a:t/>
            </a:r>
            <a:br>
              <a:rPr lang="en-US" sz="4000" dirty="0">
                <a:latin typeface="+mn-lt"/>
                <a:ea typeface="Tahoma" panose="020B0604030504040204" pitchFamily="34" charset="0"/>
                <a:cs typeface="Tahoma" panose="020B0604030504040204" pitchFamily="34" charset="0"/>
              </a:rPr>
            </a:br>
            <a:endParaRPr lang="en-US" sz="40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2515421289"/>
              </p:ext>
            </p:extLst>
          </p:nvPr>
        </p:nvGraphicFramePr>
        <p:xfrm>
          <a:off x="448887" y="457202"/>
          <a:ext cx="5664047" cy="5943599"/>
        </p:xfrm>
        <a:graphic>
          <a:graphicData uri="http://schemas.openxmlformats.org/drawingml/2006/table">
            <a:tbl>
              <a:tblPr>
                <a:tableStyleId>{5C22544A-7EE6-4342-B048-85BDC9FD1C3A}</a:tableStyleId>
              </a:tblPr>
              <a:tblGrid>
                <a:gridCol w="1046036">
                  <a:extLst>
                    <a:ext uri="{9D8B030D-6E8A-4147-A177-3AD203B41FA5}">
                      <a16:colId xmlns:a16="http://schemas.microsoft.com/office/drawing/2014/main" val="134565746"/>
                    </a:ext>
                  </a:extLst>
                </a:gridCol>
                <a:gridCol w="1628488">
                  <a:extLst>
                    <a:ext uri="{9D8B030D-6E8A-4147-A177-3AD203B41FA5}">
                      <a16:colId xmlns:a16="http://schemas.microsoft.com/office/drawing/2014/main" val="3671589547"/>
                    </a:ext>
                  </a:extLst>
                </a:gridCol>
                <a:gridCol w="469527">
                  <a:extLst>
                    <a:ext uri="{9D8B030D-6E8A-4147-A177-3AD203B41FA5}">
                      <a16:colId xmlns:a16="http://schemas.microsoft.com/office/drawing/2014/main" val="4022888739"/>
                    </a:ext>
                  </a:extLst>
                </a:gridCol>
                <a:gridCol w="380377">
                  <a:extLst>
                    <a:ext uri="{9D8B030D-6E8A-4147-A177-3AD203B41FA5}">
                      <a16:colId xmlns:a16="http://schemas.microsoft.com/office/drawing/2014/main" val="4099461662"/>
                    </a:ext>
                  </a:extLst>
                </a:gridCol>
                <a:gridCol w="427924">
                  <a:extLst>
                    <a:ext uri="{9D8B030D-6E8A-4147-A177-3AD203B41FA5}">
                      <a16:colId xmlns:a16="http://schemas.microsoft.com/office/drawing/2014/main" val="876179713"/>
                    </a:ext>
                  </a:extLst>
                </a:gridCol>
                <a:gridCol w="491320">
                  <a:extLst>
                    <a:ext uri="{9D8B030D-6E8A-4147-A177-3AD203B41FA5}">
                      <a16:colId xmlns:a16="http://schemas.microsoft.com/office/drawing/2014/main" val="1848024506"/>
                    </a:ext>
                  </a:extLst>
                </a:gridCol>
                <a:gridCol w="427924">
                  <a:extLst>
                    <a:ext uri="{9D8B030D-6E8A-4147-A177-3AD203B41FA5}">
                      <a16:colId xmlns:a16="http://schemas.microsoft.com/office/drawing/2014/main" val="2885534678"/>
                    </a:ext>
                  </a:extLst>
                </a:gridCol>
                <a:gridCol w="792451">
                  <a:extLst>
                    <a:ext uri="{9D8B030D-6E8A-4147-A177-3AD203B41FA5}">
                      <a16:colId xmlns:a16="http://schemas.microsoft.com/office/drawing/2014/main" val="2659201478"/>
                    </a:ext>
                  </a:extLst>
                </a:gridCol>
              </a:tblGrid>
              <a:tr h="205845">
                <a:tc gridSpan="8">
                  <a:txBody>
                    <a:bodyPr/>
                    <a:lstStyle/>
                    <a:p>
                      <a:pPr algn="l" fontAlgn="b"/>
                      <a:endParaRPr lang="en-US" sz="500" b="0" i="0" u="none" strike="noStrike" dirty="0">
                        <a:effectLst/>
                        <a:latin typeface="Arial" panose="020B0604020202020204" pitchFamily="34"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1942470"/>
                  </a:ext>
                </a:extLst>
              </a:tr>
              <a:tr h="227301">
                <a:tc>
                  <a:txBody>
                    <a:bodyPr/>
                    <a:lstStyle/>
                    <a:p>
                      <a:pPr algn="l" fontAlgn="b"/>
                      <a:r>
                        <a:rPr lang="en-US" sz="800" u="none" strike="noStrike">
                          <a:effectLst/>
                        </a:rPr>
                        <a:t> </a:t>
                      </a:r>
                      <a:endParaRPr lang="en-US" sz="800" b="0" i="0" u="none" strike="noStrike">
                        <a:effectLst/>
                        <a:latin typeface="Times New Roman" panose="02020603050405020304" pitchFamily="18" charset="0"/>
                      </a:endParaRPr>
                    </a:p>
                  </a:txBody>
                  <a:tcPr marL="0" marR="0" marT="0" marB="0" anchor="b"/>
                </a:tc>
                <a:tc gridSpan="6">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800" u="none" strike="noStrike" baseline="0" dirty="0" smtClean="0">
                          <a:effectLst/>
                        </a:rPr>
                        <a:t>Connecticut Department of Housing</a:t>
                      </a:r>
                      <a:endParaRPr lang="en-US" sz="800" b="0" i="0" u="none" strike="noStrike" baseline="0" dirty="0">
                        <a:effectLst/>
                        <a:latin typeface="Times New Roman" panose="02020603050405020304" pitchFamily="18" charset="0"/>
                      </a:endParaRPr>
                    </a:p>
                  </a:txBody>
                  <a:tcPr marL="0" marR="0" marT="0" marB="0" anchor="b"/>
                </a:tc>
                <a:tc hMerge="1">
                  <a:txBody>
                    <a:bodyPr/>
                    <a:lstStyle/>
                    <a:p>
                      <a:pPr algn="ctr" fontAlgn="b"/>
                      <a:endParaRPr lang="en-US" sz="800" b="0" i="0" u="none" strike="noStrike" baseline="0" dirty="0">
                        <a:effectLst/>
                        <a:latin typeface="Times New Roman" panose="02020603050405020304" pitchFamily="18" charset="0"/>
                      </a:endParaRPr>
                    </a:p>
                  </a:txBody>
                  <a:tcPr marL="0" marR="0" marT="0" marB="0" anchor="ctr"/>
                </a:tc>
                <a:tc hMerge="1">
                  <a:txBody>
                    <a:bodyPr/>
                    <a:lstStyle/>
                    <a:p>
                      <a:pPr algn="ctr" fontAlgn="b"/>
                      <a:endParaRPr lang="en-US" sz="800" b="0" i="0" u="none" strike="noStrike" baseline="0" dirty="0">
                        <a:effectLst/>
                        <a:latin typeface="Times New Roman" panose="02020603050405020304" pitchFamily="18" charset="0"/>
                      </a:endParaRPr>
                    </a:p>
                  </a:txBody>
                  <a:tcPr marL="0" marR="0" marT="0" marB="0" anchor="ctr"/>
                </a:tc>
                <a:tc hMerge="1">
                  <a:txBody>
                    <a:bodyPr/>
                    <a:lstStyle/>
                    <a:p>
                      <a:pPr algn="ctr" fontAlgn="b"/>
                      <a:endParaRPr lang="en-US" sz="800" b="0" i="0" u="none" strike="noStrike" baseline="0" dirty="0">
                        <a:effectLst/>
                        <a:latin typeface="Times New Roman" panose="02020603050405020304" pitchFamily="18" charset="0"/>
                      </a:endParaRPr>
                    </a:p>
                  </a:txBody>
                  <a:tcPr marL="0" marR="0" marT="0" marB="0" anchor="ctr"/>
                </a:tc>
                <a:tc hMerge="1">
                  <a:txBody>
                    <a:bodyPr/>
                    <a:lstStyle/>
                    <a:p>
                      <a:pPr algn="ctr" fontAlgn="b"/>
                      <a:endParaRPr lang="en-US" sz="800" b="0" i="0" u="none" strike="noStrike" baseline="0" dirty="0">
                        <a:effectLst/>
                        <a:latin typeface="Times New Roman" panose="02020603050405020304" pitchFamily="18" charset="0"/>
                      </a:endParaRPr>
                    </a:p>
                  </a:txBody>
                  <a:tcPr marL="0" marR="0" marT="0" marB="0" anchor="ctr"/>
                </a:tc>
                <a:tc hMerge="1">
                  <a:txBody>
                    <a:bodyPr/>
                    <a:lstStyle/>
                    <a:p>
                      <a:pPr algn="ctr" fontAlgn="b"/>
                      <a:endParaRPr lang="en-US" sz="800" b="0" i="0" u="none" strike="noStrike" baseline="0" dirty="0">
                        <a:effectLst/>
                        <a:latin typeface="Times New Roman" panose="02020603050405020304" pitchFamily="18" charset="0"/>
                      </a:endParaRPr>
                    </a:p>
                  </a:txBody>
                  <a:tcPr marL="0" marR="0" marT="0" marB="0" anchor="ctr"/>
                </a:tc>
                <a:tc>
                  <a:txBody>
                    <a:bodyPr/>
                    <a:lstStyle/>
                    <a:p>
                      <a:pPr algn="l" fontAlgn="b"/>
                      <a:r>
                        <a:rPr lang="en-US" sz="800" u="none" strike="noStrike" dirty="0">
                          <a:effectLst/>
                        </a:rPr>
                        <a:t>Exhibit 4.7I.2</a:t>
                      </a:r>
                      <a:endParaRPr lang="en-US" sz="800" b="0" i="0" u="none" strike="noStrike" dirty="0">
                        <a:effectLst/>
                        <a:latin typeface="Times New Roman" panose="02020603050405020304" pitchFamily="18" charset="0"/>
                      </a:endParaRPr>
                    </a:p>
                  </a:txBody>
                  <a:tcPr marL="0" marR="0" marT="0" marB="0" anchor="b"/>
                </a:tc>
                <a:extLst>
                  <a:ext uri="{0D108BD9-81ED-4DB2-BD59-A6C34878D82A}">
                    <a16:rowId xmlns:a16="http://schemas.microsoft.com/office/drawing/2014/main" val="2704908814"/>
                  </a:ext>
                </a:extLst>
              </a:tr>
              <a:tr h="210463">
                <a:tc gridSpan="8">
                  <a:txBody>
                    <a:bodyPr/>
                    <a:lstStyle/>
                    <a:p>
                      <a:pPr algn="ctr" fontAlgn="b"/>
                      <a:r>
                        <a:rPr lang="en-US" sz="700" u="none" strike="noStrike">
                          <a:effectLst/>
                        </a:rPr>
                        <a:t>Budget for CDBG Public Service Activities</a:t>
                      </a:r>
                      <a:endParaRPr lang="en-US" sz="700" b="1" i="0" u="none" strike="noStrike">
                        <a:effectLst/>
                        <a:latin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97495160"/>
                  </a:ext>
                </a:extLst>
              </a:tr>
              <a:tr h="176789">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gridSpan="5">
                  <a:txBody>
                    <a:bodyPr/>
                    <a:lstStyle/>
                    <a:p>
                      <a:pPr algn="ctr" fontAlgn="b"/>
                      <a:r>
                        <a:rPr lang="en-US" sz="600" u="none" strike="noStrike" dirty="0">
                          <a:effectLst/>
                        </a:rPr>
                        <a:t>(Shelter Diversion Program only)</a:t>
                      </a:r>
                      <a:endParaRPr lang="en-US" sz="600" b="1" i="0" u="none" strike="noStrike" dirty="0">
                        <a:effectLst/>
                        <a:latin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091779064"/>
                  </a:ext>
                </a:extLst>
              </a:tr>
              <a:tr h="218882">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39706816"/>
                  </a:ext>
                </a:extLst>
              </a:tr>
              <a:tr h="176789">
                <a:tc>
                  <a:txBody>
                    <a:bodyPr/>
                    <a:lstStyle/>
                    <a:p>
                      <a:pPr algn="l" fontAlgn="b"/>
                      <a:r>
                        <a:rPr lang="en-US" sz="600" u="none" strike="noStrike">
                          <a:effectLst/>
                        </a:rPr>
                        <a:t>Agency Name:</a:t>
                      </a:r>
                      <a:endParaRPr lang="en-US" sz="600" b="1" i="0" u="none" strike="noStrike">
                        <a:effectLst/>
                        <a:latin typeface="Times New Roman" panose="02020603050405020304" pitchFamily="18" charset="0"/>
                      </a:endParaRPr>
                    </a:p>
                  </a:txBody>
                  <a:tcPr marL="0" marR="0" marT="0" marB="0" anchor="b"/>
                </a:tc>
                <a:tc>
                  <a:txBody>
                    <a:bodyPr/>
                    <a:lstStyle/>
                    <a:p>
                      <a:pPr algn="l" fontAlgn="b"/>
                      <a:endParaRPr lang="en-US" sz="500" b="1"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897543471"/>
                  </a:ext>
                </a:extLst>
              </a:tr>
              <a:tr h="176789">
                <a:tc>
                  <a:txBody>
                    <a:bodyPr/>
                    <a:lstStyle/>
                    <a:p>
                      <a:pPr algn="l" fontAlgn="b"/>
                      <a:r>
                        <a:rPr lang="en-US" sz="600" u="none" strike="noStrike">
                          <a:effectLst/>
                        </a:rPr>
                        <a:t> </a:t>
                      </a:r>
                      <a:endParaRPr lang="en-US" sz="600" b="1"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816133316"/>
                  </a:ext>
                </a:extLst>
              </a:tr>
              <a:tr h="176789">
                <a:tc>
                  <a:txBody>
                    <a:bodyPr/>
                    <a:lstStyle/>
                    <a:p>
                      <a:pPr algn="l" fontAlgn="b"/>
                      <a:r>
                        <a:rPr lang="en-US" sz="600" u="none" strike="noStrike">
                          <a:effectLst/>
                        </a:rPr>
                        <a:t>Program Name:</a:t>
                      </a:r>
                      <a:endParaRPr lang="en-US" sz="600" b="1" i="0" u="none" strike="noStrike">
                        <a:effectLst/>
                        <a:latin typeface="Times New Roman" panose="02020603050405020304" pitchFamily="18" charset="0"/>
                      </a:endParaRPr>
                    </a:p>
                  </a:txBody>
                  <a:tcPr marL="0" marR="0" marT="0" marB="0" anchor="b"/>
                </a:tc>
                <a:tc>
                  <a:txBody>
                    <a:bodyPr/>
                    <a:lstStyle/>
                    <a:p>
                      <a:pPr algn="l" fontAlgn="b"/>
                      <a:endParaRPr lang="en-US" sz="500" b="1" i="0" u="none" strike="noStrike" dirty="0">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243382363"/>
                  </a:ext>
                </a:extLst>
              </a:tr>
              <a:tr h="143114">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581673243"/>
                  </a:ext>
                </a:extLst>
              </a:tr>
              <a:tr h="488278">
                <a:tc>
                  <a:txBody>
                    <a:bodyPr/>
                    <a:lstStyle/>
                    <a:p>
                      <a:pPr algn="ctr" fontAlgn="ctr"/>
                      <a:r>
                        <a:rPr lang="en-US" sz="600" u="none" strike="noStrike">
                          <a:effectLst/>
                        </a:rPr>
                        <a:t>Allocated Program Expenses   (1)</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Details</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Amount</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 CDBG</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CDBG </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 Other Funding Sources</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Other Funding Sources</a:t>
                      </a:r>
                      <a:endParaRPr lang="en-US" sz="600" b="1" i="0" u="none" strike="noStrike">
                        <a:effectLst/>
                        <a:latin typeface="Times New Roman" panose="02020603050405020304" pitchFamily="18" charset="0"/>
                      </a:endParaRPr>
                    </a:p>
                  </a:txBody>
                  <a:tcPr marL="0" marR="0" marT="0" marB="0" anchor="ctr"/>
                </a:tc>
                <a:tc>
                  <a:txBody>
                    <a:bodyPr/>
                    <a:lstStyle/>
                    <a:p>
                      <a:pPr algn="ctr" fontAlgn="ctr"/>
                      <a:r>
                        <a:rPr lang="en-US" sz="600" u="none" strike="noStrike">
                          <a:effectLst/>
                        </a:rPr>
                        <a:t>Other Funding Details</a:t>
                      </a:r>
                      <a:endParaRPr lang="en-US" sz="600" b="1" i="0" u="none" strike="noStrike">
                        <a:effectLst/>
                        <a:latin typeface="Times New Roman" panose="02020603050405020304" pitchFamily="18" charset="0"/>
                      </a:endParaRPr>
                    </a:p>
                  </a:txBody>
                  <a:tcPr marL="0" marR="0" marT="0" marB="0" anchor="ctr"/>
                </a:tc>
                <a:extLst>
                  <a:ext uri="{0D108BD9-81ED-4DB2-BD59-A6C34878D82A}">
                    <a16:rowId xmlns:a16="http://schemas.microsoft.com/office/drawing/2014/main" val="1473639660"/>
                  </a:ext>
                </a:extLst>
              </a:tr>
              <a:tr h="143114">
                <a:tc gridSpan="2">
                  <a:txBody>
                    <a:bodyPr/>
                    <a:lstStyle/>
                    <a:p>
                      <a:pPr algn="l" fontAlgn="b"/>
                      <a:r>
                        <a:rPr lang="en-US" sz="500" u="none" strike="noStrike">
                          <a:effectLst/>
                        </a:rPr>
                        <a:t>A.   Program Cost/Activity Delivery Costs (ADCs)</a:t>
                      </a:r>
                      <a:endParaRPr lang="en-US" sz="500" b="1" i="0" u="none" strike="noStrike">
                        <a:effectLst/>
                        <a:latin typeface="Times New Roman" panose="02020603050405020304" pitchFamily="18" charset="0"/>
                      </a:endParaRPr>
                    </a:p>
                  </a:txBody>
                  <a:tcPr marL="0" marR="0" marT="0" marB="0" anchor="b"/>
                </a:tc>
                <a:tc hMerge="1">
                  <a:txBody>
                    <a:bodyPr/>
                    <a:lstStyle/>
                    <a:p>
                      <a:endParaRPr lang="en-US"/>
                    </a:p>
                  </a:txBody>
                  <a:tcPr/>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080967006"/>
                  </a:ext>
                </a:extLst>
              </a:tr>
              <a:tr h="143114">
                <a:tc>
                  <a:txBody>
                    <a:bodyPr/>
                    <a:lstStyle/>
                    <a:p>
                      <a:pPr algn="l" fontAlgn="b"/>
                      <a:r>
                        <a:rPr lang="en-US" sz="500" u="none" strike="noStrike">
                          <a:effectLst/>
                        </a:rPr>
                        <a:t>   Salaries &amp; Wages</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Diversion Specialist, Case Manager</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595584424"/>
                  </a:ext>
                </a:extLst>
              </a:tr>
              <a:tr h="143114">
                <a:tc>
                  <a:txBody>
                    <a:bodyPr/>
                    <a:lstStyle/>
                    <a:p>
                      <a:pPr algn="l" fontAlgn="b"/>
                      <a:r>
                        <a:rPr lang="en-US" sz="500" u="none" strike="noStrike">
                          <a:effectLst/>
                        </a:rPr>
                        <a:t>   Fringe Benefits</a:t>
                      </a:r>
                      <a:endParaRPr lang="en-US" sz="500" b="0" i="0" u="none" strike="noStrike">
                        <a:effectLst/>
                        <a:latin typeface="Times New Roman" panose="02020603050405020304" pitchFamily="18" charset="0"/>
                      </a:endParaRPr>
                    </a:p>
                  </a:txBody>
                  <a:tcPr marL="59834" marR="0" marT="0" marB="0" anchor="b"/>
                </a:tc>
                <a:tc gridSpan="2">
                  <a:txBody>
                    <a:bodyPr/>
                    <a:lstStyle/>
                    <a:p>
                      <a:pPr algn="l" fontAlgn="b"/>
                      <a:r>
                        <a:rPr lang="en-US" sz="500" u="none" strike="noStrike">
                          <a:effectLst/>
                        </a:rPr>
                        <a:t>Med. Ins., Workman Comp, Soc. Sec. (FICA), etc…</a:t>
                      </a:r>
                      <a:endParaRPr lang="en-US" sz="500" b="0" i="0" u="none" strike="noStrike">
                        <a:effectLst/>
                        <a:latin typeface="Times New Roman" panose="02020603050405020304" pitchFamily="18" charset="0"/>
                      </a:endParaRPr>
                    </a:p>
                  </a:txBody>
                  <a:tcPr marL="0" marR="0" marT="0" marB="0" anchor="b"/>
                </a:tc>
                <a:tc hMerge="1">
                  <a:txBody>
                    <a:bodyPr/>
                    <a:lstStyle/>
                    <a:p>
                      <a:endParaRPr lang="en-US"/>
                    </a:p>
                  </a:txBody>
                  <a:tcPr/>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993329969"/>
                  </a:ext>
                </a:extLst>
              </a:tr>
              <a:tr h="143114">
                <a:tc>
                  <a:txBody>
                    <a:bodyPr/>
                    <a:lstStyle/>
                    <a:p>
                      <a:pPr algn="l" fontAlgn="b"/>
                      <a:r>
                        <a:rPr lang="en-US" sz="500" u="none" strike="noStrike">
                          <a:effectLst/>
                        </a:rPr>
                        <a:t>Total Program Cost</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113750988"/>
                  </a:ext>
                </a:extLst>
              </a:tr>
              <a:tr h="143114">
                <a:tc>
                  <a:txBody>
                    <a:bodyPr/>
                    <a:lstStyle/>
                    <a:p>
                      <a:pPr algn="l" fontAlgn="b"/>
                      <a:r>
                        <a:rPr lang="en-US" sz="500" u="none" strike="noStrike" dirty="0">
                          <a:effectLst/>
                        </a:rPr>
                        <a:t> </a:t>
                      </a:r>
                      <a:endParaRPr lang="en-US" sz="500" b="0" i="0" u="none" strike="noStrike" dirty="0">
                        <a:effectLst/>
                        <a:latin typeface="Times New Roman" panose="02020603050405020304" pitchFamily="18" charset="0"/>
                      </a:endParaRPr>
                    </a:p>
                  </a:txBody>
                  <a:tcPr marL="119669"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802599804"/>
                  </a:ext>
                </a:extLst>
              </a:tr>
              <a:tr h="143114">
                <a:tc gridSpan="2">
                  <a:txBody>
                    <a:bodyPr/>
                    <a:lstStyle/>
                    <a:p>
                      <a:pPr algn="l" fontAlgn="b"/>
                      <a:r>
                        <a:rPr lang="en-US" sz="500" u="none" strike="noStrike">
                          <a:effectLst/>
                        </a:rPr>
                        <a:t>B.   Program Administrative Costs (PACs)</a:t>
                      </a:r>
                      <a:endParaRPr lang="en-US" sz="500" b="1" i="0" u="none" strike="noStrike">
                        <a:effectLst/>
                        <a:latin typeface="Times New Roman" panose="02020603050405020304" pitchFamily="18" charset="0"/>
                      </a:endParaRPr>
                    </a:p>
                  </a:txBody>
                  <a:tcPr marL="0" marR="0" marT="0" marB="0" anchor="b"/>
                </a:tc>
                <a:tc hMerge="1">
                  <a:txBody>
                    <a:bodyPr/>
                    <a:lstStyle/>
                    <a:p>
                      <a:endParaRPr lang="en-US"/>
                    </a:p>
                  </a:txBody>
                  <a:tcPr/>
                </a:tc>
                <a:tc>
                  <a:txBody>
                    <a:bodyPr/>
                    <a:lstStyle/>
                    <a:p>
                      <a:pPr algn="l" fontAlgn="b"/>
                      <a:endParaRPr lang="en-US" sz="500" b="0" i="0" u="none" strike="noStrike" dirty="0">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867939092"/>
                  </a:ext>
                </a:extLst>
              </a:tr>
              <a:tr h="143114">
                <a:tc>
                  <a:txBody>
                    <a:bodyPr/>
                    <a:lstStyle/>
                    <a:p>
                      <a:pPr algn="l" fontAlgn="b"/>
                      <a:r>
                        <a:rPr lang="en-US" sz="500" u="none" strike="noStrike">
                          <a:effectLst/>
                        </a:rPr>
                        <a:t>   Rent</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Annual Expense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655030710"/>
                  </a:ext>
                </a:extLst>
              </a:tr>
              <a:tr h="143114">
                <a:tc>
                  <a:txBody>
                    <a:bodyPr/>
                    <a:lstStyle/>
                    <a:p>
                      <a:pPr algn="l" fontAlgn="b"/>
                      <a:r>
                        <a:rPr lang="en-US" sz="500" u="none" strike="noStrike">
                          <a:effectLst/>
                        </a:rPr>
                        <a:t>  Telephones</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Annual Expense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933955066"/>
                  </a:ext>
                </a:extLst>
              </a:tr>
              <a:tr h="143114">
                <a:tc>
                  <a:txBody>
                    <a:bodyPr/>
                    <a:lstStyle/>
                    <a:p>
                      <a:pPr algn="l" fontAlgn="b"/>
                      <a:r>
                        <a:rPr lang="en-US" sz="500" u="none" strike="noStrike">
                          <a:effectLst/>
                        </a:rPr>
                        <a:t>  Electricity</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Annual Expense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405459258"/>
                  </a:ext>
                </a:extLst>
              </a:tr>
              <a:tr h="143114">
                <a:tc>
                  <a:txBody>
                    <a:bodyPr/>
                    <a:lstStyle/>
                    <a:p>
                      <a:pPr algn="l" fontAlgn="b"/>
                      <a:r>
                        <a:rPr lang="en-US" sz="500" u="none" strike="noStrike">
                          <a:effectLst/>
                        </a:rPr>
                        <a:t>  Gas/Heating Fuel</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Annual Expense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002351790"/>
                  </a:ext>
                </a:extLst>
              </a:tr>
              <a:tr h="143114">
                <a:tc>
                  <a:txBody>
                    <a:bodyPr/>
                    <a:lstStyle/>
                    <a:p>
                      <a:pPr algn="l" fontAlgn="b"/>
                      <a:r>
                        <a:rPr lang="en-US" sz="500" u="none" strike="noStrike">
                          <a:effectLst/>
                        </a:rPr>
                        <a:t>  Postage</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Annual Expense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622349794"/>
                  </a:ext>
                </a:extLst>
              </a:tr>
              <a:tr h="143114">
                <a:tc>
                  <a:txBody>
                    <a:bodyPr/>
                    <a:lstStyle/>
                    <a:p>
                      <a:pPr algn="l" fontAlgn="b"/>
                      <a:r>
                        <a:rPr lang="en-US" sz="500" u="none" strike="noStrike">
                          <a:effectLst/>
                        </a:rPr>
                        <a:t>  Supplies</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All Supplies Associated with Program</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411339476"/>
                  </a:ext>
                </a:extLst>
              </a:tr>
              <a:tr h="143114">
                <a:tc>
                  <a:txBody>
                    <a:bodyPr/>
                    <a:lstStyle/>
                    <a:p>
                      <a:pPr algn="l" fontAlgn="b"/>
                      <a:r>
                        <a:rPr lang="en-US" sz="500" u="none" strike="noStrike">
                          <a:effectLst/>
                        </a:rPr>
                        <a:t>  Insurance</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Proportionate Share of Total GL Insurance</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717627206"/>
                  </a:ext>
                </a:extLst>
              </a:tr>
              <a:tr h="143114">
                <a:tc>
                  <a:txBody>
                    <a:bodyPr/>
                    <a:lstStyle/>
                    <a:p>
                      <a:pPr algn="l" fontAlgn="b"/>
                      <a:r>
                        <a:rPr lang="en-US" sz="500" u="none" strike="noStrike">
                          <a:effectLst/>
                        </a:rPr>
                        <a:t>  Travel/Mileage</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Travel between Sights and Client Homes</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618321085"/>
                  </a:ext>
                </a:extLst>
              </a:tr>
              <a:tr h="143114">
                <a:tc>
                  <a:txBody>
                    <a:bodyPr/>
                    <a:lstStyle/>
                    <a:p>
                      <a:pPr algn="l" fontAlgn="b"/>
                      <a:r>
                        <a:rPr lang="en-US" sz="500" u="none" strike="noStrike">
                          <a:effectLst/>
                        </a:rPr>
                        <a:t>  Consultant Services</a:t>
                      </a:r>
                      <a:endParaRPr lang="en-US" sz="500" b="0" i="0" u="none" strike="noStrike">
                        <a:effectLst/>
                        <a:latin typeface="Times New Roman" panose="02020603050405020304" pitchFamily="18" charset="0"/>
                      </a:endParaRPr>
                    </a:p>
                  </a:txBody>
                  <a:tcPr marL="59834" marR="0" marT="0" marB="0" anchor="b"/>
                </a:tc>
                <a:tc>
                  <a:txBody>
                    <a:bodyPr/>
                    <a:lstStyle/>
                    <a:p>
                      <a:pPr algn="l" fontAlgn="b"/>
                      <a:r>
                        <a:rPr lang="en-US" sz="500" u="none" strike="noStrike">
                          <a:effectLst/>
                        </a:rPr>
                        <a:t>Program oversight administration</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793095238"/>
                  </a:ext>
                </a:extLst>
              </a:tr>
              <a:tr h="143114">
                <a:tc>
                  <a:txBody>
                    <a:bodyPr/>
                    <a:lstStyle/>
                    <a:p>
                      <a:pPr algn="l" fontAlgn="b"/>
                      <a:r>
                        <a:rPr lang="en-US" sz="500" u="none" strike="noStrike">
                          <a:effectLst/>
                        </a:rPr>
                        <a:t>Total Admin. Costs  (2)</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328724448"/>
                  </a:ext>
                </a:extLst>
              </a:tr>
              <a:tr h="143114">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995042834"/>
                  </a:ext>
                </a:extLst>
              </a:tr>
              <a:tr h="151533">
                <a:tc>
                  <a:txBody>
                    <a:bodyPr/>
                    <a:lstStyle/>
                    <a:p>
                      <a:pPr algn="l" fontAlgn="b"/>
                      <a:r>
                        <a:rPr lang="en-US" sz="500" u="none" strike="noStrike">
                          <a:effectLst/>
                        </a:rPr>
                        <a:t>Total Program + Admin. Costs</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071881340"/>
                  </a:ext>
                </a:extLst>
              </a:tr>
              <a:tr h="151533">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644592870"/>
                  </a:ext>
                </a:extLst>
              </a:tr>
              <a:tr h="143114">
                <a:tc>
                  <a:txBody>
                    <a:bodyPr/>
                    <a:lstStyle/>
                    <a:p>
                      <a:pPr algn="l" fontAlgn="b"/>
                      <a:r>
                        <a:rPr lang="en-US" sz="500" u="none" strike="noStrike">
                          <a:effectLst/>
                        </a:rPr>
                        <a:t>Total Unduplicated Clients</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ctr" fontAlgn="b"/>
                      <a:r>
                        <a:rPr lang="en-US" sz="500" u="none" strike="noStrike">
                          <a:effectLst/>
                        </a:rPr>
                        <a:t>0</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3118260817"/>
                  </a:ext>
                </a:extLst>
              </a:tr>
              <a:tr h="143114">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2220700945"/>
                  </a:ext>
                </a:extLst>
              </a:tr>
              <a:tr h="159953">
                <a:tc>
                  <a:txBody>
                    <a:bodyPr/>
                    <a:lstStyle/>
                    <a:p>
                      <a:pPr algn="l" fontAlgn="b"/>
                      <a:r>
                        <a:rPr lang="en-US" sz="600" u="none" strike="noStrike">
                          <a:effectLst/>
                        </a:rPr>
                        <a:t>Notes:</a:t>
                      </a:r>
                      <a:endParaRPr lang="en-US" sz="600" b="1"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1233890255"/>
                  </a:ext>
                </a:extLst>
              </a:tr>
              <a:tr h="134697">
                <a:tc gridSpan="8">
                  <a:txBody>
                    <a:bodyPr/>
                    <a:lstStyle/>
                    <a:p>
                      <a:pPr algn="just" fontAlgn="ctr"/>
                      <a:r>
                        <a:rPr lang="en-US" sz="500" u="none" strike="noStrike">
                          <a:effectLst/>
                        </a:rPr>
                        <a:t> </a:t>
                      </a:r>
                      <a:endParaRPr lang="en-US" sz="500" b="0" i="0" u="none" strike="noStrike">
                        <a:effectLst/>
                        <a:latin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11334134"/>
                  </a:ext>
                </a:extLst>
              </a:tr>
              <a:tr h="257307">
                <a:tc gridSpan="5">
                  <a:txBody>
                    <a:bodyPr/>
                    <a:lstStyle/>
                    <a:p>
                      <a:pPr algn="l" fontAlgn="b"/>
                      <a:r>
                        <a:rPr lang="en-US" sz="500" u="none" strike="noStrike">
                          <a:effectLst/>
                        </a:rPr>
                        <a:t>(1) Allocated Program Expenses are the proportionate share of total agency expenses related to the operation of this specific program.</a:t>
                      </a:r>
                      <a:endParaRPr lang="en-US" sz="500" b="1" i="0" u="none" strike="noStrike">
                        <a:effectLst/>
                        <a:latin typeface="Times New Roman" panose="02020603050405020304" pitchFamily="18"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extLst>
                  <a:ext uri="{0D108BD9-81ED-4DB2-BD59-A6C34878D82A}">
                    <a16:rowId xmlns:a16="http://schemas.microsoft.com/office/drawing/2014/main" val="4157614396"/>
                  </a:ext>
                </a:extLst>
              </a:tr>
              <a:tr h="168371">
                <a:tc gridSpan="2">
                  <a:txBody>
                    <a:bodyPr/>
                    <a:lstStyle/>
                    <a:p>
                      <a:pPr algn="l" fontAlgn="b"/>
                      <a:r>
                        <a:rPr lang="en-US" sz="500" u="none" strike="noStrike">
                          <a:effectLst/>
                        </a:rPr>
                        <a:t>(2) Administrative costs must not exceed 20% of the CDBG grant amount.</a:t>
                      </a:r>
                      <a:endParaRPr lang="en-US" sz="500" b="0" i="0" u="none" strike="noStrike">
                        <a:effectLst/>
                        <a:latin typeface="Times New Roman" panose="02020603050405020304" pitchFamily="18" charset="0"/>
                      </a:endParaRPr>
                    </a:p>
                  </a:txBody>
                  <a:tcPr marL="0" marR="0" marT="0" marB="0" anchor="b"/>
                </a:tc>
                <a:tc hMerge="1">
                  <a:txBody>
                    <a:bodyPr/>
                    <a:lstStyle/>
                    <a:p>
                      <a:endParaRPr lang="en-US"/>
                    </a:p>
                  </a:txBody>
                  <a:tcPr/>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a:effectLst/>
                        </a:rPr>
                        <a:t> </a:t>
                      </a:r>
                      <a:endParaRPr lang="en-US" sz="500" b="0" i="0" u="none" strike="noStrike">
                        <a:effectLst/>
                        <a:latin typeface="Times New Roman" panose="02020603050405020304" pitchFamily="18" charset="0"/>
                      </a:endParaRPr>
                    </a:p>
                  </a:txBody>
                  <a:tcPr marL="0" marR="0" marT="0" marB="0" anchor="b"/>
                </a:tc>
                <a:tc>
                  <a:txBody>
                    <a:bodyPr/>
                    <a:lstStyle/>
                    <a:p>
                      <a:pPr algn="l" fontAlgn="b"/>
                      <a:r>
                        <a:rPr lang="en-US" sz="500" u="none" strike="noStrike" dirty="0">
                          <a:effectLst/>
                        </a:rPr>
                        <a:t> </a:t>
                      </a:r>
                      <a:endParaRPr lang="en-US" sz="500" b="0" i="0" u="none" strike="noStrike" dirty="0">
                        <a:effectLst/>
                        <a:latin typeface="Times New Roman" panose="02020603050405020304" pitchFamily="18" charset="0"/>
                      </a:endParaRPr>
                    </a:p>
                  </a:txBody>
                  <a:tcPr marL="0" marR="0" marT="0" marB="0" anchor="b"/>
                </a:tc>
                <a:extLst>
                  <a:ext uri="{0D108BD9-81ED-4DB2-BD59-A6C34878D82A}">
                    <a16:rowId xmlns:a16="http://schemas.microsoft.com/office/drawing/2014/main" val="1090042981"/>
                  </a:ext>
                </a:extLst>
              </a:tr>
            </a:tbl>
          </a:graphicData>
        </a:graphic>
      </p:graphicFrame>
      <p:pic>
        <p:nvPicPr>
          <p:cNvPr id="7"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8887" y="606839"/>
            <a:ext cx="1676400" cy="115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8514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6484776" y="-1"/>
            <a:ext cx="5707224" cy="7305870"/>
          </a:xfrm>
        </p:spPr>
      </p:pic>
      <p:pic>
        <p:nvPicPr>
          <p:cNvPr id="7" name="Content Placeholder 6"/>
          <p:cNvPicPr>
            <a:picLocks noGrp="1" noChangeAspect="1"/>
          </p:cNvPicPr>
          <p:nvPr>
            <p:ph sz="half" idx="4294967295"/>
          </p:nvPr>
        </p:nvPicPr>
        <p:blipFill>
          <a:blip r:embed="rId3"/>
          <a:stretch>
            <a:fillRect/>
          </a:stretch>
        </p:blipFill>
        <p:spPr>
          <a:xfrm>
            <a:off x="0" y="0"/>
            <a:ext cx="6484776" cy="7305869"/>
          </a:xfrm>
          <a:prstGeom prst="rect">
            <a:avLst/>
          </a:prstGeom>
        </p:spPr>
      </p:pic>
    </p:spTree>
    <p:extLst>
      <p:ext uri="{BB962C8B-B14F-4D97-AF65-F5344CB8AC3E}">
        <p14:creationId xmlns:p14="http://schemas.microsoft.com/office/powerpoint/2010/main" val="1901444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Custom 11">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Custom 2">
      <a:majorFont>
        <a:latin typeface="Candara"/>
        <a:ea typeface=""/>
        <a:cs typeface=""/>
      </a:majorFont>
      <a:minorFont>
        <a:latin typeface="Candar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ln>
          <a:noFill/>
        </a:ln>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extLst>
    <a:ext uri="{05A4C25C-085E-4340-85A3-A5531E510DB2}">
      <thm15:themeFamily xmlns:thm15="http://schemas.microsoft.com/office/thememl/2012/main" name="Presentation1" id="{F529A05C-9967-417B-A795-0EE2DA56A977}" vid="{B371D623-29EC-4410-98F2-D4F69349AE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732F72-BAE4-4D8F-B5A8-4D4D584BF69E}">
  <ds:schemaRefs>
    <ds:schemaRef ds:uri="http://www.w3.org/XML/1998/namespace"/>
    <ds:schemaRef ds:uri="http://schemas.microsoft.com/office/2006/metadata/properties"/>
    <ds:schemaRef ds:uri="http://schemas.openxmlformats.org/package/2006/metadata/core-properties"/>
    <ds:schemaRef ds:uri="http://purl.org/dc/dcmitype/"/>
    <ds:schemaRef ds:uri="http://schemas.microsoft.com/office/2006/documentManagement/types"/>
    <ds:schemaRef ds:uri="http://purl.org/dc/elements/1.1/"/>
    <ds:schemaRef ds:uri="71af3243-3dd4-4a8d-8c0d-dd76da1f02a5"/>
    <ds:schemaRef ds:uri="http://schemas.microsoft.com/office/infopath/2007/PartnerControls"/>
    <ds:schemaRef ds:uri="16c05727-aa75-4e4a-9b5f-8a80a1165891"/>
    <ds:schemaRef ds:uri="http://purl.org/dc/terms/"/>
  </ds:schemaRefs>
</ds:datastoreItem>
</file>

<file path=customXml/itemProps2.xml><?xml version="1.0" encoding="utf-8"?>
<ds:datastoreItem xmlns:ds="http://schemas.openxmlformats.org/officeDocument/2006/customXml" ds:itemID="{A531C3B7-F137-4B62-A714-55F90281BDA7}">
  <ds:schemaRefs>
    <ds:schemaRef ds:uri="http://schemas.microsoft.com/sharepoint/v3/contenttype/forms"/>
  </ds:schemaRefs>
</ds:datastoreItem>
</file>

<file path=customXml/itemProps3.xml><?xml version="1.0" encoding="utf-8"?>
<ds:datastoreItem xmlns:ds="http://schemas.openxmlformats.org/officeDocument/2006/customXml" ds:itemID="{0B8FDF75-6DB0-420B-9CE9-4E2094004A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Looks like sounds like presentation</Template>
  <TotalTime>0</TotalTime>
  <Words>1025</Words>
  <Application>Microsoft Office PowerPoint</Application>
  <PresentationFormat>Widescreen</PresentationFormat>
  <Paragraphs>181</Paragraphs>
  <Slides>10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Candara</vt:lpstr>
      <vt:lpstr>Tahoma</vt:lpstr>
      <vt:lpstr>Times New Roman</vt:lpstr>
      <vt:lpstr>Wingdings 2</vt:lpstr>
      <vt:lpstr>Dividend</vt:lpstr>
      <vt:lpstr>HUD Notice: CPD 13-07 Allocating Staff Costs between Program Administration Costs vs. Activity Delivery Costs in CDBG Program</vt:lpstr>
      <vt:lpstr>What are Activities Delivery Costs?</vt:lpstr>
      <vt:lpstr>What are Activities Delivery Costs?</vt:lpstr>
      <vt:lpstr>What are Program Administrative Costs?</vt:lpstr>
      <vt:lpstr>What are Program Administrative Costs?</vt:lpstr>
      <vt:lpstr>What are Program Administrative Costs?</vt:lpstr>
      <vt:lpstr>DOH CDBG Public Services  (Shelter Diversion Program)</vt:lpstr>
      <vt:lpstr> Budget details for CDBG Public Service Activities:  - Activities Delivery Costs (ADCs) = Program  Costs  - Program Administrative Costs  (PACs) = Admin. Costs  </vt:lpstr>
      <vt:lpstr>PowerPoint Presentation</vt:lpstr>
      <vt:lpstr>For more information, please contact:  Paula (Ploynapas Thantaha) Economic &amp; Community Development Agent Department of housing 505 Hudson St., (2nd floor) Hartford, CT 06106  Phone: 860-270-8181 Email: Ploynapas.Thantaha@ct.gov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2020-01-10T17:44:56Z</dcterms:created>
  <dcterms:modified xsi:type="dcterms:W3CDTF">2020-02-05T18:26:17Z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