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6" r:id="rId2"/>
    <p:sldId id="352" r:id="rId3"/>
    <p:sldId id="353" r:id="rId4"/>
    <p:sldId id="354"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78A22F"/>
    <a:srgbClr val="0055A4"/>
    <a:srgbClr val="B32317"/>
    <a:srgbClr val="F0CB00"/>
    <a:srgbClr val="7DFF7D"/>
    <a:srgbClr val="FF7D7D"/>
    <a:srgbClr val="8BD766"/>
    <a:srgbClr val="F9BEEB"/>
    <a:srgbClr val="009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96" autoAdjust="0"/>
    <p:restoredTop sz="79229" autoAdjust="0"/>
  </p:normalViewPr>
  <p:slideViewPr>
    <p:cSldViewPr snapToGrid="0">
      <p:cViewPr varScale="1">
        <p:scale>
          <a:sx n="69" d="100"/>
          <a:sy n="69" d="100"/>
        </p:scale>
        <p:origin x="102" y="3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3842AA2-C6E9-4050-82FD-C876FF92C1B9}" type="datetimeFigureOut">
              <a:rPr lang="en-US" smtClean="0"/>
              <a:t>2/5/2020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1513DF7-E605-4C75-A80C-602FFA1A1AFC}" type="slidenum">
              <a:rPr lang="en-US" smtClean="0"/>
              <a:t>‹#›</a:t>
            </a:fld>
            <a:endParaRPr lang="en-US"/>
          </a:p>
        </p:txBody>
      </p:sp>
    </p:spTree>
    <p:extLst>
      <p:ext uri="{BB962C8B-B14F-4D97-AF65-F5344CB8AC3E}">
        <p14:creationId xmlns:p14="http://schemas.microsoft.com/office/powerpoint/2010/main" val="3711449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513DF7-E605-4C75-A80C-602FFA1A1AFC}" type="slidenum">
              <a:rPr lang="en-US" smtClean="0"/>
              <a:t>1</a:t>
            </a:fld>
            <a:endParaRPr lang="en-US"/>
          </a:p>
        </p:txBody>
      </p:sp>
    </p:spTree>
    <p:extLst>
      <p:ext uri="{BB962C8B-B14F-4D97-AF65-F5344CB8AC3E}">
        <p14:creationId xmlns:p14="http://schemas.microsoft.com/office/powerpoint/2010/main" val="2932482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513DF7-E605-4C75-A80C-602FFA1A1AFC}" type="slidenum">
              <a:rPr lang="en-US" smtClean="0"/>
              <a:t>2</a:t>
            </a:fld>
            <a:endParaRPr lang="en-US"/>
          </a:p>
        </p:txBody>
      </p:sp>
    </p:spTree>
    <p:extLst>
      <p:ext uri="{BB962C8B-B14F-4D97-AF65-F5344CB8AC3E}">
        <p14:creationId xmlns:p14="http://schemas.microsoft.com/office/powerpoint/2010/main" val="2784360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Footer Placeholder 4"/>
          <p:cNvSpPr>
            <a:spLocks noGrp="1"/>
          </p:cNvSpPr>
          <p:nvPr>
            <p:ph type="ftr" sz="quarter" idx="3"/>
          </p:nvPr>
        </p:nvSpPr>
        <p:spPr>
          <a:xfrm>
            <a:off x="238540" y="6460525"/>
            <a:ext cx="5708212" cy="365125"/>
          </a:xfrm>
          <a:prstGeom prst="rect">
            <a:avLst/>
          </a:prstGeom>
        </p:spPr>
        <p:txBody>
          <a:bodyPr/>
          <a:lstStyle>
            <a:lvl1pPr algn="l">
              <a:defRPr sz="1200" b="0" i="1">
                <a:solidFill>
                  <a:schemeClr val="bg1">
                    <a:lumMod val="50000"/>
                  </a:schemeClr>
                </a:solidFill>
                <a:latin typeface="Arial Narrow" panose="020B0606020202030204" pitchFamily="34" charset="0"/>
              </a:defRPr>
            </a:lvl1pPr>
          </a:lstStyle>
          <a:p>
            <a:r>
              <a:rPr lang="en-US" dirty="0"/>
              <a:t>Footer</a:t>
            </a:r>
          </a:p>
        </p:txBody>
      </p:sp>
      <p:sp>
        <p:nvSpPr>
          <p:cNvPr id="5" name="Slide Number Placeholder 5"/>
          <p:cNvSpPr>
            <a:spLocks noGrp="1"/>
          </p:cNvSpPr>
          <p:nvPr>
            <p:ph type="sldNum" sz="quarter" idx="4"/>
          </p:nvPr>
        </p:nvSpPr>
        <p:spPr>
          <a:xfrm>
            <a:off x="11608904" y="6460525"/>
            <a:ext cx="430696" cy="365125"/>
          </a:xfrm>
          <a:prstGeom prst="rect">
            <a:avLst/>
          </a:prstGeom>
        </p:spPr>
        <p:txBody>
          <a:bodyPr/>
          <a:lstStyle>
            <a:lvl1pPr>
              <a:defRPr sz="1200">
                <a:solidFill>
                  <a:schemeClr val="bg1">
                    <a:lumMod val="50000"/>
                  </a:schemeClr>
                </a:solidFill>
                <a:latin typeface="Arial Narrow" panose="020B0606020202030204" pitchFamily="34" charset="0"/>
              </a:defRPr>
            </a:lvl1pPr>
          </a:lstStyle>
          <a:p>
            <a:fld id="{E293E5BE-657C-4A7E-A710-8F5D72316E6F}" type="slidenum">
              <a:rPr lang="en-US" smtClean="0"/>
              <a:pPr/>
              <a:t>‹#›</a:t>
            </a:fld>
            <a:endParaRPr lang="en-US" dirty="0"/>
          </a:p>
        </p:txBody>
      </p:sp>
    </p:spTree>
    <p:extLst>
      <p:ext uri="{BB962C8B-B14F-4D97-AF65-F5344CB8AC3E}">
        <p14:creationId xmlns:p14="http://schemas.microsoft.com/office/powerpoint/2010/main" val="1169866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502393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4220931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11608904" y="6411137"/>
            <a:ext cx="430696" cy="365125"/>
          </a:xfrm>
          <a:prstGeom prst="rect">
            <a:avLst/>
          </a:prstGeom>
        </p:spPr>
        <p:txBody>
          <a:bodyPr anchor="b"/>
          <a:lstStyle>
            <a:lvl1pPr algn="r">
              <a:defRPr sz="1200">
                <a:solidFill>
                  <a:schemeClr val="bg1">
                    <a:lumMod val="50000"/>
                  </a:schemeClr>
                </a:solidFill>
                <a:latin typeface="Arial Narrow" panose="020B0606020202030204" pitchFamily="34" charset="0"/>
              </a:defRPr>
            </a:lvl1pPr>
          </a:lstStyle>
          <a:p>
            <a:fld id="{E293E5BE-657C-4A7E-A710-8F5D72316E6F}" type="slidenum">
              <a:rPr lang="en-US" smtClean="0"/>
              <a:pPr/>
              <a:t>‹#›</a:t>
            </a:fld>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79428" y="6274040"/>
            <a:ext cx="793702" cy="498057"/>
          </a:xfrm>
          <a:prstGeom prst="rect">
            <a:avLst/>
          </a:prstGeom>
        </p:spPr>
      </p:pic>
      <p:sp>
        <p:nvSpPr>
          <p:cNvPr id="15" name="Flowchart: Process 14"/>
          <p:cNvSpPr/>
          <p:nvPr userDrawn="1"/>
        </p:nvSpPr>
        <p:spPr>
          <a:xfrm>
            <a:off x="6415624" y="6255778"/>
            <a:ext cx="5157506" cy="540483"/>
          </a:xfrm>
          <a:prstGeom prst="flowChartProcess">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06C7B5E1-FB59-40E9-8C27-2BE3A44C9512}"/>
              </a:ext>
            </a:extLst>
          </p:cNvPr>
          <p:cNvCxnSpPr>
            <a:cxnSpLocks/>
          </p:cNvCxnSpPr>
          <p:nvPr userDrawn="1"/>
        </p:nvCxnSpPr>
        <p:spPr>
          <a:xfrm>
            <a:off x="-10391" y="28919"/>
            <a:ext cx="12207240"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0DD92354-6745-4D0D-86ED-C0633CED66DE}"/>
              </a:ext>
            </a:extLst>
          </p:cNvPr>
          <p:cNvGrpSpPr/>
          <p:nvPr userDrawn="1"/>
        </p:nvGrpSpPr>
        <p:grpSpPr>
          <a:xfrm>
            <a:off x="-10391" y="6829525"/>
            <a:ext cx="12211652" cy="0"/>
            <a:chOff x="-10391" y="6829525"/>
            <a:chExt cx="12211652" cy="0"/>
          </a:xfrm>
        </p:grpSpPr>
        <p:cxnSp>
          <p:nvCxnSpPr>
            <p:cNvPr id="10" name="Straight Connector 9">
              <a:extLst>
                <a:ext uri="{FF2B5EF4-FFF2-40B4-BE49-F238E27FC236}">
                  <a16:creationId xmlns:a16="http://schemas.microsoft.com/office/drawing/2014/main" id="{ECEE9571-0C86-42E3-8797-62CC6082342F}"/>
                </a:ext>
              </a:extLst>
            </p:cNvPr>
            <p:cNvCxnSpPr>
              <a:cxnSpLocks/>
            </p:cNvCxnSpPr>
            <p:nvPr userDrawn="1"/>
          </p:nvCxnSpPr>
          <p:spPr>
            <a:xfrm>
              <a:off x="-10391" y="6829525"/>
              <a:ext cx="2990088" cy="0"/>
            </a:xfrm>
            <a:prstGeom prst="line">
              <a:avLst/>
            </a:prstGeom>
            <a:ln w="57150">
              <a:solidFill>
                <a:srgbClr val="F0CB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6080DE9-046B-4CB7-8844-3616410046DA}"/>
                </a:ext>
              </a:extLst>
            </p:cNvPr>
            <p:cNvCxnSpPr>
              <a:cxnSpLocks/>
            </p:cNvCxnSpPr>
            <p:nvPr userDrawn="1"/>
          </p:nvCxnSpPr>
          <p:spPr>
            <a:xfrm>
              <a:off x="3060188" y="6829525"/>
              <a:ext cx="2990088" cy="0"/>
            </a:xfrm>
            <a:prstGeom prst="line">
              <a:avLst/>
            </a:prstGeom>
            <a:ln w="57150">
              <a:solidFill>
                <a:srgbClr val="B32317"/>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56FCAD8-2032-4914-99F1-D8EE5EAD7649}"/>
                </a:ext>
              </a:extLst>
            </p:cNvPr>
            <p:cNvCxnSpPr>
              <a:cxnSpLocks/>
            </p:cNvCxnSpPr>
            <p:nvPr userDrawn="1"/>
          </p:nvCxnSpPr>
          <p:spPr>
            <a:xfrm>
              <a:off x="6130767" y="6829525"/>
              <a:ext cx="2990088" cy="0"/>
            </a:xfrm>
            <a:prstGeom prst="line">
              <a:avLst/>
            </a:prstGeom>
            <a:ln w="57150">
              <a:solidFill>
                <a:srgbClr val="0055A4"/>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B17310C-0173-4649-8B34-8B0C99419DFE}"/>
                </a:ext>
              </a:extLst>
            </p:cNvPr>
            <p:cNvCxnSpPr>
              <a:cxnSpLocks/>
            </p:cNvCxnSpPr>
            <p:nvPr userDrawn="1"/>
          </p:nvCxnSpPr>
          <p:spPr>
            <a:xfrm>
              <a:off x="9211173" y="6829525"/>
              <a:ext cx="2990088" cy="0"/>
            </a:xfrm>
            <a:prstGeom prst="line">
              <a:avLst/>
            </a:prstGeom>
            <a:ln w="57150">
              <a:solidFill>
                <a:srgbClr val="78A22F"/>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36942" y="45813"/>
            <a:ext cx="11115260" cy="781504"/>
          </a:xfrm>
        </p:spPr>
        <p:txBody>
          <a:bodyPr/>
          <a:lstStyle>
            <a:lvl1pPr>
              <a:defRPr>
                <a:latin typeface="Tw Cen MT" panose="020B0602020104020603" pitchFamily="34" charset="0"/>
              </a:defRPr>
            </a:lvl1pPr>
          </a:lstStyle>
          <a:p>
            <a:r>
              <a:rPr lang="en-US"/>
              <a:t>Click to edit Master title style</a:t>
            </a:r>
          </a:p>
        </p:txBody>
      </p:sp>
    </p:spTree>
    <p:extLst>
      <p:ext uri="{BB962C8B-B14F-4D97-AF65-F5344CB8AC3E}">
        <p14:creationId xmlns:p14="http://schemas.microsoft.com/office/powerpoint/2010/main" val="2497516745"/>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57377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6767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341840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2339242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425348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294030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113F74-208E-403B-A90C-922292DBB915}" type="datetimeFigureOut">
              <a:rPr lang="en-US" smtClean="0"/>
              <a:t>2/5/2020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293E5BE-657C-4A7E-A710-8F5D72316E6F}" type="slidenum">
              <a:rPr lang="en-US" smtClean="0"/>
              <a:t>‹#›</a:t>
            </a:fld>
            <a:endParaRPr lang="en-US"/>
          </a:p>
        </p:txBody>
      </p:sp>
    </p:spTree>
    <p:extLst>
      <p:ext uri="{BB962C8B-B14F-4D97-AF65-F5344CB8AC3E}">
        <p14:creationId xmlns:p14="http://schemas.microsoft.com/office/powerpoint/2010/main" val="2185821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6008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we do it</a:t>
            </a:r>
          </a:p>
        </p:txBody>
      </p:sp>
      <p:sp>
        <p:nvSpPr>
          <p:cNvPr id="10" name="Slide Number Placeholder 9"/>
          <p:cNvSpPr>
            <a:spLocks noGrp="1"/>
          </p:cNvSpPr>
          <p:nvPr>
            <p:ph type="sldNum" sz="quarter" idx="12"/>
          </p:nvPr>
        </p:nvSpPr>
        <p:spPr/>
        <p:txBody>
          <a:bodyPr/>
          <a:lstStyle/>
          <a:p>
            <a:fld id="{E293E5BE-657C-4A7E-A710-8F5D72316E6F}" type="slidenum">
              <a:rPr lang="en-US" smtClean="0"/>
              <a:pPr/>
              <a:t>1</a:t>
            </a:fld>
            <a:endParaRPr lang="en-US" dirty="0"/>
          </a:p>
        </p:txBody>
      </p:sp>
      <p:sp>
        <p:nvSpPr>
          <p:cNvPr id="5" name="Content Placeholder 2"/>
          <p:cNvSpPr txBox="1">
            <a:spLocks/>
          </p:cNvSpPr>
          <p:nvPr/>
        </p:nvSpPr>
        <p:spPr>
          <a:xfrm>
            <a:off x="139144" y="1773279"/>
            <a:ext cx="11716883" cy="49463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7975" indent="-285750">
              <a:lnSpc>
                <a:spcPct val="80000"/>
              </a:lnSpc>
              <a:spcBef>
                <a:spcPct val="0"/>
              </a:spcBef>
              <a:spcAft>
                <a:spcPts val="600"/>
              </a:spcAft>
            </a:pPr>
            <a:r>
              <a:rPr lang="en-US" altLang="en-US" sz="2000" dirty="0">
                <a:latin typeface="Arial" panose="020B0604020202020204" pitchFamily="34" charset="0"/>
                <a:cs typeface="Arial" panose="020B0604020202020204" pitchFamily="34" charset="0"/>
              </a:rPr>
              <a:t>Using a </a:t>
            </a:r>
            <a:r>
              <a:rPr lang="en-US" altLang="en-US" sz="2000" b="1" dirty="0">
                <a:latin typeface="Arial" panose="020B0604020202020204" pitchFamily="34" charset="0"/>
                <a:cs typeface="Arial" panose="020B0604020202020204" pitchFamily="34" charset="0"/>
              </a:rPr>
              <a:t>Housing First approach</a:t>
            </a:r>
            <a:r>
              <a:rPr lang="en-US" altLang="en-US" sz="2000" dirty="0">
                <a:latin typeface="Arial" panose="020B0604020202020204" pitchFamily="34" charset="0"/>
                <a:cs typeface="Arial" panose="020B0604020202020204" pitchFamily="34" charset="0"/>
              </a:rPr>
              <a:t>, which removes barriers to help homeless individuals obtain permanent housing as quickly as possible, without unnecessary prerequisites.</a:t>
            </a:r>
          </a:p>
          <a:p>
            <a:pPr marL="307975" indent="-285750">
              <a:lnSpc>
                <a:spcPct val="80000"/>
              </a:lnSpc>
              <a:spcBef>
                <a:spcPct val="0"/>
              </a:spcBef>
              <a:spcAft>
                <a:spcPts val="600"/>
              </a:spcAft>
            </a:pPr>
            <a:endParaRPr lang="en-US" altLang="en-US" sz="600" dirty="0">
              <a:latin typeface="Arial" panose="020B0604020202020204" pitchFamily="34" charset="0"/>
              <a:cs typeface="Arial" panose="020B0604020202020204" pitchFamily="34" charset="0"/>
            </a:endParaRPr>
          </a:p>
          <a:p>
            <a:pPr marL="307975" indent="-285750">
              <a:lnSpc>
                <a:spcPct val="80000"/>
              </a:lnSpc>
              <a:spcBef>
                <a:spcPct val="0"/>
              </a:spcBef>
              <a:spcAft>
                <a:spcPts val="600"/>
              </a:spcAft>
            </a:pPr>
            <a:r>
              <a:rPr lang="en-US" altLang="en-US" sz="2000" dirty="0">
                <a:latin typeface="Arial" panose="020B0604020202020204" pitchFamily="34" charset="0"/>
                <a:cs typeface="Arial" panose="020B0604020202020204" pitchFamily="34" charset="0"/>
              </a:rPr>
              <a:t>Coordinating outreach efforts </a:t>
            </a:r>
            <a:r>
              <a:rPr lang="en-US" altLang="en-US" sz="2000" b="1" dirty="0">
                <a:latin typeface="Arial" panose="020B0604020202020204" pitchFamily="34" charset="0"/>
                <a:cs typeface="Arial" panose="020B0604020202020204" pitchFamily="34" charset="0"/>
              </a:rPr>
              <a:t>to identify and engage every individual experiencing homelessness </a:t>
            </a:r>
            <a:r>
              <a:rPr lang="en-US" altLang="en-US" sz="2000" dirty="0">
                <a:latin typeface="Arial" panose="020B0604020202020204" pitchFamily="34" charset="0"/>
                <a:cs typeface="Arial" panose="020B0604020202020204" pitchFamily="34" charset="0"/>
              </a:rPr>
              <a:t>and focus outreach efforts on achieving housing outcomes.</a:t>
            </a:r>
          </a:p>
          <a:p>
            <a:pPr marL="307975" indent="-285750">
              <a:lnSpc>
                <a:spcPct val="80000"/>
              </a:lnSpc>
              <a:spcBef>
                <a:spcPct val="0"/>
              </a:spcBef>
              <a:spcAft>
                <a:spcPts val="600"/>
              </a:spcAft>
            </a:pPr>
            <a:endParaRPr lang="en-US" altLang="en-US" sz="600" dirty="0">
              <a:latin typeface="Arial" panose="020B0604020202020204" pitchFamily="34" charset="0"/>
              <a:cs typeface="Arial" panose="020B0604020202020204" pitchFamily="34" charset="0"/>
            </a:endParaRPr>
          </a:p>
          <a:p>
            <a:pPr marL="307975" lvl="2" indent="-285750">
              <a:lnSpc>
                <a:spcPct val="80000"/>
              </a:lnSpc>
              <a:spcBef>
                <a:spcPct val="0"/>
              </a:spcBef>
              <a:spcAft>
                <a:spcPts val="600"/>
              </a:spcAft>
            </a:pPr>
            <a:r>
              <a:rPr lang="en-US" altLang="en-US" dirty="0">
                <a:latin typeface="Arial" panose="020B0604020202020204" pitchFamily="34" charset="0"/>
                <a:cs typeface="Arial" panose="020B0604020202020204" pitchFamily="34" charset="0"/>
              </a:rPr>
              <a:t>Developing CAN By-Name Lists </a:t>
            </a:r>
            <a:r>
              <a:rPr lang="en-US" altLang="en-US" b="1" dirty="0">
                <a:latin typeface="Arial" panose="020B0604020202020204" pitchFamily="34" charset="0"/>
                <a:cs typeface="Arial" panose="020B0604020202020204" pitchFamily="34" charset="0"/>
              </a:rPr>
              <a:t>to prioritize the most vulnerable individuals</a:t>
            </a:r>
            <a:r>
              <a:rPr lang="en-US" altLang="en-US" dirty="0">
                <a:latin typeface="Arial" panose="020B0604020202020204" pitchFamily="34" charset="0"/>
                <a:cs typeface="Arial" panose="020B0604020202020204" pitchFamily="34" charset="0"/>
              </a:rPr>
              <a:t> </a:t>
            </a:r>
            <a:r>
              <a:rPr lang="en-US" dirty="0">
                <a:solidFill>
                  <a:schemeClr val="tx1">
                    <a:lumMod val="50000"/>
                  </a:schemeClr>
                </a:solidFill>
                <a:latin typeface="Arial" panose="020B0604020202020204" pitchFamily="34" charset="0"/>
                <a:cs typeface="Arial" panose="020B0604020202020204" pitchFamily="34" charset="0"/>
              </a:rPr>
              <a:t>using the Vulnerability Index - Service Prioritization Decision Assistance Tool (VI-SPDAT).</a:t>
            </a:r>
          </a:p>
          <a:p>
            <a:pPr marL="307975" indent="-285750">
              <a:lnSpc>
                <a:spcPct val="80000"/>
              </a:lnSpc>
              <a:spcBef>
                <a:spcPct val="0"/>
              </a:spcBef>
              <a:spcAft>
                <a:spcPts val="600"/>
              </a:spcAft>
            </a:pPr>
            <a:endParaRPr lang="en-US" altLang="en-US" sz="600" b="1" dirty="0">
              <a:latin typeface="Arial" panose="020B0604020202020204" pitchFamily="34" charset="0"/>
              <a:cs typeface="Arial" panose="020B0604020202020204" pitchFamily="34" charset="0"/>
            </a:endParaRPr>
          </a:p>
          <a:p>
            <a:pPr marL="307975" indent="-285750">
              <a:lnSpc>
                <a:spcPct val="80000"/>
              </a:lnSpc>
              <a:spcBef>
                <a:spcPct val="0"/>
              </a:spcBef>
              <a:spcAft>
                <a:spcPts val="600"/>
              </a:spcAft>
            </a:pPr>
            <a:r>
              <a:rPr lang="en-US" altLang="en-US" sz="2000" b="1" dirty="0">
                <a:latin typeface="Arial" panose="020B0604020202020204" pitchFamily="34" charset="0"/>
                <a:cs typeface="Arial" panose="020B0604020202020204" pitchFamily="34" charset="0"/>
              </a:rPr>
              <a:t>Closely monitoring progress toward the goal</a:t>
            </a:r>
            <a:r>
              <a:rPr lang="en-US" altLang="en-US" sz="2000" dirty="0">
                <a:latin typeface="Arial" panose="020B0604020202020204" pitchFamily="34" charset="0"/>
                <a:cs typeface="Arial" panose="020B0604020202020204" pitchFamily="34" charset="0"/>
              </a:rPr>
              <a:t>, including the success of programs achieving permanent housing outcomes.</a:t>
            </a:r>
          </a:p>
          <a:p>
            <a:pPr marL="307975" indent="-285750">
              <a:lnSpc>
                <a:spcPct val="80000"/>
              </a:lnSpc>
              <a:spcBef>
                <a:spcPct val="0"/>
              </a:spcBef>
              <a:spcAft>
                <a:spcPts val="600"/>
              </a:spcAft>
            </a:pPr>
            <a:endParaRPr lang="en-US" sz="600" b="1" dirty="0">
              <a:latin typeface="Arial" panose="020B0604020202020204" pitchFamily="34" charset="0"/>
              <a:cs typeface="Arial" panose="020B0604020202020204" pitchFamily="34" charset="0"/>
            </a:endParaRPr>
          </a:p>
          <a:p>
            <a:pPr marL="307975" indent="-285750">
              <a:lnSpc>
                <a:spcPct val="80000"/>
              </a:lnSpc>
              <a:spcBef>
                <a:spcPct val="0"/>
              </a:spcBef>
              <a:spcAft>
                <a:spcPts val="600"/>
              </a:spcAft>
            </a:pPr>
            <a:r>
              <a:rPr lang="en-US" sz="2000" b="1" dirty="0">
                <a:latin typeface="Arial" panose="020B0604020202020204" pitchFamily="34" charset="0"/>
                <a:cs typeface="Arial" panose="020B0604020202020204" pitchFamily="34" charset="0"/>
              </a:rPr>
              <a:t>Aligning housing and supportive service resources</a:t>
            </a:r>
            <a:r>
              <a:rPr lang="en-US" sz="2000" dirty="0">
                <a:latin typeface="Arial" panose="020B0604020202020204" pitchFamily="34" charset="0"/>
                <a:cs typeface="Arial" panose="020B0604020202020204" pitchFamily="34" charset="0"/>
              </a:rPr>
              <a:t> to ensure that everyone can ultimately have a safe, stable place to call home. </a:t>
            </a:r>
          </a:p>
          <a:p>
            <a:pPr marL="307975" indent="-285750">
              <a:lnSpc>
                <a:spcPct val="80000"/>
              </a:lnSpc>
              <a:spcBef>
                <a:spcPct val="0"/>
              </a:spcBef>
              <a:spcAft>
                <a:spcPts val="600"/>
              </a:spcAft>
            </a:pPr>
            <a:endParaRPr lang="en-US" sz="600" b="1" dirty="0">
              <a:latin typeface="Arial" panose="020B0604020202020204" pitchFamily="34" charset="0"/>
              <a:cs typeface="Arial" panose="020B0604020202020204" pitchFamily="34" charset="0"/>
            </a:endParaRPr>
          </a:p>
          <a:p>
            <a:pPr marL="307975" indent="-285750">
              <a:lnSpc>
                <a:spcPct val="80000"/>
              </a:lnSpc>
              <a:spcBef>
                <a:spcPct val="0"/>
              </a:spcBef>
              <a:spcAft>
                <a:spcPts val="600"/>
              </a:spcAft>
            </a:pPr>
            <a:r>
              <a:rPr lang="en-US" sz="2000" b="1" dirty="0">
                <a:latin typeface="Arial" panose="020B0604020202020204" pitchFamily="34" charset="0"/>
                <a:cs typeface="Arial" panose="020B0604020202020204" pitchFamily="34" charset="0"/>
              </a:rPr>
              <a:t>Reducing barriers to quickly move people </a:t>
            </a:r>
            <a:r>
              <a:rPr lang="en-US" sz="2000" dirty="0">
                <a:latin typeface="Arial" panose="020B0604020202020204" pitchFamily="34" charset="0"/>
                <a:cs typeface="Arial" panose="020B0604020202020204" pitchFamily="34" charset="0"/>
              </a:rPr>
              <a:t>experiencing homelessness into housing.</a:t>
            </a:r>
          </a:p>
          <a:p>
            <a:pPr marL="22225" indent="0">
              <a:lnSpc>
                <a:spcPct val="80000"/>
              </a:lnSpc>
              <a:spcBef>
                <a:spcPct val="0"/>
              </a:spcBef>
              <a:spcAft>
                <a:spcPts val="600"/>
              </a:spcAft>
              <a:buNone/>
            </a:pPr>
            <a:endParaRPr lang="en-US" altLang="en-US" sz="1000" dirty="0">
              <a:latin typeface="Arial" panose="020B0604020202020204" pitchFamily="34" charset="0"/>
              <a:cs typeface="Arial" panose="020B0604020202020204" pitchFamily="34" charset="0"/>
            </a:endParaRPr>
          </a:p>
          <a:p>
            <a:pPr marL="307975" indent="-285750">
              <a:lnSpc>
                <a:spcPct val="80000"/>
              </a:lnSpc>
              <a:spcBef>
                <a:spcPct val="0"/>
              </a:spcBef>
              <a:spcAft>
                <a:spcPts val="600"/>
              </a:spcAft>
            </a:pPr>
            <a:r>
              <a:rPr lang="en-US" altLang="en-US" sz="2000" b="1" dirty="0">
                <a:latin typeface="Arial" panose="020B0604020202020204" pitchFamily="34" charset="0"/>
                <a:cs typeface="Arial" panose="020B0604020202020204" pitchFamily="34" charset="0"/>
              </a:rPr>
              <a:t>Collaboration and cooperation</a:t>
            </a:r>
            <a:r>
              <a:rPr lang="en-US" altLang="en-US" sz="2000" dirty="0">
                <a:latin typeface="Arial" panose="020B0604020202020204" pitchFamily="34" charset="0"/>
                <a:cs typeface="Arial" panose="020B0604020202020204" pitchFamily="34" charset="0"/>
              </a:rPr>
              <a:t> among state agencies, over 200 programs, and other stakeholders committed to ending homelessness</a:t>
            </a:r>
            <a:endParaRPr lang="en-US" altLang="en-US" sz="2000" b="1" dirty="0">
              <a:latin typeface="Arial" panose="020B0604020202020204" pitchFamily="34" charset="0"/>
              <a:cs typeface="Arial" panose="020B0604020202020204" pitchFamily="34" charset="0"/>
            </a:endParaRPr>
          </a:p>
          <a:p>
            <a:pPr>
              <a:lnSpc>
                <a:spcPct val="80000"/>
              </a:lnSpc>
            </a:pPr>
            <a:endParaRPr lang="en-US" sz="2000" dirty="0">
              <a:latin typeface="Arial" panose="020B0604020202020204" pitchFamily="34" charset="0"/>
              <a:cs typeface="Arial" panose="020B0604020202020204" pitchFamily="34" charset="0"/>
            </a:endParaRPr>
          </a:p>
        </p:txBody>
      </p:sp>
      <p:sp>
        <p:nvSpPr>
          <p:cNvPr id="6" name="Content Placeholder 2"/>
          <p:cNvSpPr txBox="1">
            <a:spLocks/>
          </p:cNvSpPr>
          <p:nvPr/>
        </p:nvSpPr>
        <p:spPr>
          <a:xfrm>
            <a:off x="136942" y="749245"/>
            <a:ext cx="12055058" cy="88469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225" indent="0">
              <a:spcBef>
                <a:spcPct val="0"/>
              </a:spcBef>
              <a:spcAft>
                <a:spcPts val="600"/>
              </a:spcAft>
              <a:buNone/>
            </a:pPr>
            <a:r>
              <a:rPr lang="en-US" altLang="en-US" dirty="0">
                <a:latin typeface="Arial" panose="020B0604020202020204" pitchFamily="34" charset="0"/>
                <a:cs typeface="Arial" panose="020B0604020202020204" pitchFamily="34" charset="0"/>
              </a:rPr>
              <a:t>The Connecticut homelessness response system is built on principles and practices that enable us to effectively end homelessness</a:t>
            </a:r>
          </a:p>
        </p:txBody>
      </p:sp>
    </p:spTree>
    <p:extLst>
      <p:ext uri="{BB962C8B-B14F-4D97-AF65-F5344CB8AC3E}">
        <p14:creationId xmlns:p14="http://schemas.microsoft.com/office/powerpoint/2010/main" val="2782282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0CB6B22B-7E7C-482A-8C15-2F03810DDD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056" y="722376"/>
            <a:ext cx="8047305" cy="5806440"/>
          </a:xfrm>
          <a:prstGeom prst="rect">
            <a:avLst/>
          </a:prstGeom>
        </p:spPr>
      </p:pic>
      <p:sp>
        <p:nvSpPr>
          <p:cNvPr id="2" name="Title 1"/>
          <p:cNvSpPr>
            <a:spLocks noGrp="1"/>
          </p:cNvSpPr>
          <p:nvPr>
            <p:ph type="title"/>
          </p:nvPr>
        </p:nvSpPr>
        <p:spPr>
          <a:xfrm>
            <a:off x="136942" y="45813"/>
            <a:ext cx="12055058" cy="781504"/>
          </a:xfrm>
        </p:spPr>
        <p:txBody>
          <a:bodyPr>
            <a:normAutofit/>
          </a:bodyPr>
          <a:lstStyle/>
          <a:p>
            <a:r>
              <a:rPr lang="en-US" dirty="0"/>
              <a:t>CANs are how we organize our statewide system</a:t>
            </a:r>
          </a:p>
        </p:txBody>
      </p:sp>
      <p:sp>
        <p:nvSpPr>
          <p:cNvPr id="10" name="Slide Number Placeholder 9"/>
          <p:cNvSpPr>
            <a:spLocks noGrp="1"/>
          </p:cNvSpPr>
          <p:nvPr>
            <p:ph type="sldNum" sz="quarter" idx="12"/>
          </p:nvPr>
        </p:nvSpPr>
        <p:spPr/>
        <p:txBody>
          <a:bodyPr/>
          <a:lstStyle/>
          <a:p>
            <a:fld id="{E293E5BE-657C-4A7E-A710-8F5D72316E6F}" type="slidenum">
              <a:rPr lang="en-US" smtClean="0"/>
              <a:pPr/>
              <a:t>2</a:t>
            </a:fld>
            <a:endParaRPr lang="en-US" dirty="0"/>
          </a:p>
        </p:txBody>
      </p:sp>
      <p:sp>
        <p:nvSpPr>
          <p:cNvPr id="7" name="Rectangle 6"/>
          <p:cNvSpPr/>
          <p:nvPr/>
        </p:nvSpPr>
        <p:spPr>
          <a:xfrm>
            <a:off x="1028765" y="4105035"/>
            <a:ext cx="182880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Fairfield County </a:t>
            </a:r>
          </a:p>
          <a:p>
            <a:pPr algn="ctr"/>
            <a:r>
              <a:rPr lang="en-US" dirty="0">
                <a:solidFill>
                  <a:schemeClr val="tx1"/>
                </a:solidFill>
                <a:latin typeface="Arial" panose="020B0604020202020204" pitchFamily="34" charset="0"/>
                <a:cs typeface="Arial" panose="020B0604020202020204" pitchFamily="34" charset="0"/>
              </a:rPr>
              <a:t>CAN</a:t>
            </a:r>
          </a:p>
        </p:txBody>
      </p:sp>
      <p:sp>
        <p:nvSpPr>
          <p:cNvPr id="59" name="Rectangle 58"/>
          <p:cNvSpPr/>
          <p:nvPr/>
        </p:nvSpPr>
        <p:spPr>
          <a:xfrm>
            <a:off x="1481826" y="1523456"/>
            <a:ext cx="219456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Northwest CAN</a:t>
            </a:r>
          </a:p>
        </p:txBody>
      </p:sp>
      <p:sp>
        <p:nvSpPr>
          <p:cNvPr id="60" name="Rectangle 59"/>
          <p:cNvSpPr/>
          <p:nvPr/>
        </p:nvSpPr>
        <p:spPr>
          <a:xfrm>
            <a:off x="3576576" y="2646222"/>
            <a:ext cx="100584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Central</a:t>
            </a:r>
          </a:p>
          <a:p>
            <a:pPr algn="ctr"/>
            <a:r>
              <a:rPr lang="en-US" dirty="0">
                <a:solidFill>
                  <a:schemeClr val="tx1"/>
                </a:solidFill>
                <a:latin typeface="Arial" panose="020B0604020202020204" pitchFamily="34" charset="0"/>
                <a:cs typeface="Arial" panose="020B0604020202020204" pitchFamily="34" charset="0"/>
              </a:rPr>
              <a:t>CAN</a:t>
            </a:r>
          </a:p>
        </p:txBody>
      </p:sp>
      <p:sp>
        <p:nvSpPr>
          <p:cNvPr id="61" name="Rectangle 60"/>
          <p:cNvSpPr/>
          <p:nvPr/>
        </p:nvSpPr>
        <p:spPr>
          <a:xfrm>
            <a:off x="2971539" y="4241339"/>
            <a:ext cx="192024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Greater New Haven CAN</a:t>
            </a:r>
          </a:p>
        </p:txBody>
      </p:sp>
      <p:sp>
        <p:nvSpPr>
          <p:cNvPr id="62" name="Rectangle 61"/>
          <p:cNvSpPr/>
          <p:nvPr/>
        </p:nvSpPr>
        <p:spPr>
          <a:xfrm>
            <a:off x="3892149" y="1546576"/>
            <a:ext cx="192024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Greater Hartford</a:t>
            </a:r>
          </a:p>
          <a:p>
            <a:pPr algn="ctr"/>
            <a:r>
              <a:rPr lang="en-US" dirty="0">
                <a:solidFill>
                  <a:schemeClr val="tx1"/>
                </a:solidFill>
                <a:latin typeface="Arial" panose="020B0604020202020204" pitchFamily="34" charset="0"/>
                <a:cs typeface="Arial" panose="020B0604020202020204" pitchFamily="34" charset="0"/>
              </a:rPr>
              <a:t>CAN</a:t>
            </a:r>
          </a:p>
        </p:txBody>
      </p:sp>
      <p:sp>
        <p:nvSpPr>
          <p:cNvPr id="63" name="Rectangle 62"/>
          <p:cNvSpPr/>
          <p:nvPr/>
        </p:nvSpPr>
        <p:spPr>
          <a:xfrm>
            <a:off x="6502477" y="2587868"/>
            <a:ext cx="1726368" cy="60989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Eastern CAN</a:t>
            </a:r>
          </a:p>
        </p:txBody>
      </p:sp>
      <p:sp>
        <p:nvSpPr>
          <p:cNvPr id="65" name="Rectangle 64"/>
          <p:cNvSpPr/>
          <p:nvPr/>
        </p:nvSpPr>
        <p:spPr>
          <a:xfrm>
            <a:off x="4080075" y="3486357"/>
            <a:ext cx="2103120" cy="706056"/>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Middlesex Meriden Wallingford CAN</a:t>
            </a:r>
          </a:p>
        </p:txBody>
      </p:sp>
      <p:sp>
        <p:nvSpPr>
          <p:cNvPr id="67" name="Content Placeholder 2"/>
          <p:cNvSpPr txBox="1">
            <a:spLocks/>
          </p:cNvSpPr>
          <p:nvPr/>
        </p:nvSpPr>
        <p:spPr>
          <a:xfrm>
            <a:off x="9155653" y="2251121"/>
            <a:ext cx="2814498" cy="874665"/>
          </a:xfrm>
          <a:prstGeom prst="rect">
            <a:avLst/>
          </a:prstGeom>
        </p:spPr>
        <p:txBody>
          <a:bodyPr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tabLst>
                <a:tab pos="0" algn="l"/>
              </a:tabLst>
            </a:pPr>
            <a:r>
              <a:rPr lang="en-US" sz="6600" b="1" dirty="0">
                <a:latin typeface="Arial" panose="020B0604020202020204" pitchFamily="34" charset="0"/>
                <a:cs typeface="Arial" panose="020B0604020202020204" pitchFamily="34" charset="0"/>
              </a:rPr>
              <a:t>7</a:t>
            </a:r>
            <a:endParaRPr lang="en-US" sz="2400" dirty="0">
              <a:latin typeface="Arial" panose="020B0604020202020204" pitchFamily="34" charset="0"/>
              <a:cs typeface="Arial" panose="020B0604020202020204" pitchFamily="34" charset="0"/>
            </a:endParaRPr>
          </a:p>
        </p:txBody>
      </p:sp>
      <p:sp>
        <p:nvSpPr>
          <p:cNvPr id="16" name="Rectangle 15"/>
          <p:cNvSpPr/>
          <p:nvPr/>
        </p:nvSpPr>
        <p:spPr>
          <a:xfrm>
            <a:off x="9653804" y="2262696"/>
            <a:ext cx="2355447" cy="646331"/>
          </a:xfrm>
          <a:prstGeom prst="rect">
            <a:avLst/>
          </a:prstGeom>
        </p:spPr>
        <p:txBody>
          <a:bodyPr wrap="square">
            <a:spAutoFit/>
          </a:bodyPr>
          <a:lstStyle/>
          <a:p>
            <a:pPr>
              <a:tabLst>
                <a:tab pos="0" algn="l"/>
              </a:tabLst>
            </a:pPr>
            <a:r>
              <a:rPr lang="en-US" dirty="0">
                <a:latin typeface="Arial" panose="020B0604020202020204" pitchFamily="34" charset="0"/>
                <a:cs typeface="Arial" panose="020B0604020202020204" pitchFamily="34" charset="0"/>
              </a:rPr>
              <a:t>Coordinated Access Networks (CANs)</a:t>
            </a:r>
          </a:p>
        </p:txBody>
      </p:sp>
    </p:spTree>
    <p:extLst>
      <p:ext uri="{BB962C8B-B14F-4D97-AF65-F5344CB8AC3E}">
        <p14:creationId xmlns:p14="http://schemas.microsoft.com/office/powerpoint/2010/main" val="740730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Homeless Shelter Diversion</a:t>
            </a:r>
          </a:p>
        </p:txBody>
      </p:sp>
      <p:sp>
        <p:nvSpPr>
          <p:cNvPr id="4" name="Slide Number Placeholder 3"/>
          <p:cNvSpPr>
            <a:spLocks noGrp="1"/>
          </p:cNvSpPr>
          <p:nvPr>
            <p:ph type="sldNum" sz="quarter" idx="12"/>
          </p:nvPr>
        </p:nvSpPr>
        <p:spPr/>
        <p:txBody>
          <a:bodyPr/>
          <a:lstStyle/>
          <a:p>
            <a:fld id="{E293E5BE-657C-4A7E-A710-8F5D72316E6F}" type="slidenum">
              <a:rPr lang="en-US" smtClean="0"/>
              <a:pPr/>
              <a:t>3</a:t>
            </a:fld>
            <a:endParaRPr lang="en-US" dirty="0"/>
          </a:p>
        </p:txBody>
      </p:sp>
      <p:sp>
        <p:nvSpPr>
          <p:cNvPr id="5" name="Rectangle 4"/>
          <p:cNvSpPr/>
          <p:nvPr/>
        </p:nvSpPr>
        <p:spPr>
          <a:xfrm>
            <a:off x="152401" y="751117"/>
            <a:ext cx="6747248" cy="5909310"/>
          </a:xfrm>
          <a:prstGeom prst="rect">
            <a:avLst/>
          </a:prstGeom>
        </p:spPr>
        <p:txBody>
          <a:bodyPr wrap="square">
            <a:spAutoFit/>
          </a:bodyPr>
          <a:lstStyle/>
          <a:p>
            <a:r>
              <a:rPr lang="en-US" dirty="0">
                <a:latin typeface="Arial" panose="020B0604020202020204" pitchFamily="34" charset="0"/>
                <a:cs typeface="Arial" panose="020B0604020202020204" pitchFamily="34" charset="0"/>
              </a:rPr>
              <a:t>Shelter diversion is a strategy that prevents homelessness for people seeking shelter by helping them identify immediate alternate housing arrangements and, if necessary, connecting them with services and financial assistance to help them return to permanent housing. Shelter diversion programs can reduce the number of households becoming homeless, the demand for shelter beds, and the size of program wait lists.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Connecticut homeless providers working through CANs diverted 13,737 households (6,378 individuals, 7,359 families) from July 14, 2014 through December 31, 2019. 11,654 of these households (85%) did not subsequently enter shelter.  Of the 4,411 households diverted in calendar year 2018, only 20% (874) entered shelter.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Shelter diversion can save funds that are otherwise lost due to the impact of homelessness:  research from the University of Connecticut reflects that the cost of a family’s homelessness in Connecticut can be as much as $122,460 per family homeless, or $33,360 per person, when the costs of homelessness as well as the additional costs of system utilization are accounted for.</a:t>
            </a:r>
          </a:p>
        </p:txBody>
      </p:sp>
      <p:pic>
        <p:nvPicPr>
          <p:cNvPr id="6" name="Picture 5">
            <a:extLst>
              <a:ext uri="{FF2B5EF4-FFF2-40B4-BE49-F238E27FC236}">
                <a16:creationId xmlns:a16="http://schemas.microsoft.com/office/drawing/2014/main" id="{252EA70B-55A4-406E-B5EA-9C28BA8C681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1026" t="14588" r="20584" b="6740"/>
          <a:stretch/>
        </p:blipFill>
        <p:spPr>
          <a:xfrm>
            <a:off x="7071584" y="1056083"/>
            <a:ext cx="4968015" cy="5020251"/>
          </a:xfrm>
          <a:prstGeom prst="rect">
            <a:avLst/>
          </a:prstGeom>
        </p:spPr>
      </p:pic>
    </p:spTree>
    <p:extLst>
      <p:ext uri="{BB962C8B-B14F-4D97-AF65-F5344CB8AC3E}">
        <p14:creationId xmlns:p14="http://schemas.microsoft.com/office/powerpoint/2010/main" val="378222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Homeless Shelter Diversion Activities</a:t>
            </a:r>
          </a:p>
        </p:txBody>
      </p:sp>
      <p:sp>
        <p:nvSpPr>
          <p:cNvPr id="4" name="Slide Number Placeholder 3"/>
          <p:cNvSpPr>
            <a:spLocks noGrp="1"/>
          </p:cNvSpPr>
          <p:nvPr>
            <p:ph type="sldNum" sz="quarter" idx="12"/>
          </p:nvPr>
        </p:nvSpPr>
        <p:spPr/>
        <p:txBody>
          <a:bodyPr/>
          <a:lstStyle/>
          <a:p>
            <a:fld id="{E293E5BE-657C-4A7E-A710-8F5D72316E6F}" type="slidenum">
              <a:rPr lang="en-US" smtClean="0"/>
              <a:pPr/>
              <a:t>4</a:t>
            </a:fld>
            <a:endParaRPr lang="en-US" dirty="0"/>
          </a:p>
        </p:txBody>
      </p:sp>
      <p:sp>
        <p:nvSpPr>
          <p:cNvPr id="5" name="Rectangle 4"/>
          <p:cNvSpPr/>
          <p:nvPr/>
        </p:nvSpPr>
        <p:spPr>
          <a:xfrm>
            <a:off x="136942" y="827317"/>
            <a:ext cx="11234064" cy="5607048"/>
          </a:xfrm>
          <a:prstGeom prst="rect">
            <a:avLst/>
          </a:prstGeom>
        </p:spPr>
        <p:txBody>
          <a:bodyPr wrap="square">
            <a:spAutoFit/>
          </a:bodyPr>
          <a:lstStyle/>
          <a:p>
            <a:pPr>
              <a:lnSpc>
                <a:spcPct val="107000"/>
              </a:lnSpc>
            </a:pPr>
            <a:r>
              <a:rPr lang="en-US" dirty="0">
                <a:latin typeface="Arial" panose="020B0604020202020204" pitchFamily="34" charset="0"/>
                <a:ea typeface="Calibri" panose="020F0502020204030204" pitchFamily="34" charset="0"/>
                <a:cs typeface="Arial" panose="020B0604020202020204" pitchFamily="34" charset="0"/>
              </a:rPr>
              <a:t>The case manager at the local-level CAN intake appointment will explore all possible housing alternatives, employing the approach learned through the shelter diversion training, seeking to empower clients to identify their own best housing resolutions, rather than seeking to dictate solutions to them.  Shelter diversion services are tailored to each household’s needs, and can include any of the following:</a:t>
            </a:r>
          </a:p>
          <a:p>
            <a:pPr>
              <a:lnSpc>
                <a:spcPct val="107000"/>
              </a:lnSpc>
            </a:pPr>
            <a:r>
              <a:rPr lang="en-US" dirty="0">
                <a:latin typeface="Arial" panose="020B0604020202020204" pitchFamily="34" charset="0"/>
                <a:ea typeface="Calibri" panose="020F0502020204030204" pitchFamily="34" charset="0"/>
                <a:cs typeface="Arial" panose="020B0604020202020204" pitchFamily="34" charset="0"/>
              </a:rPr>
              <a:t> </a:t>
            </a: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dirty="0">
                <a:latin typeface="Arial" panose="020B0604020202020204" pitchFamily="34" charset="0"/>
                <a:ea typeface="Calibri" panose="020F0502020204030204" pitchFamily="34" charset="0"/>
                <a:cs typeface="Arial" panose="020B0604020202020204" pitchFamily="34" charset="0"/>
              </a:rPr>
              <a:t> </a:t>
            </a: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07000"/>
              </a:lnSpc>
            </a:pPr>
            <a:endParaRPr lang="en-US" dirty="0">
              <a:latin typeface="Arial" panose="020B0604020202020204" pitchFamily="34" charset="0"/>
              <a:ea typeface="Calibri" panose="020F0502020204030204" pitchFamily="34" charset="0"/>
              <a:cs typeface="Arial" panose="020B0604020202020204" pitchFamily="34" charset="0"/>
            </a:endParaRPr>
          </a:p>
          <a:p>
            <a:r>
              <a:rPr lang="en-US" dirty="0">
                <a:latin typeface="Arial" panose="020B0604020202020204" pitchFamily="34" charset="0"/>
                <a:ea typeface="Calibri" panose="020F0502020204030204" pitchFamily="34" charset="0"/>
                <a:cs typeface="Arial" panose="020B0604020202020204" pitchFamily="34" charset="0"/>
              </a:rPr>
              <a:t>Mediation can be an important component of shelter diversion efforts. Many households facing homelessness may require assistance and advocacy with landlords due to low income compared to the cost of rent, or due to eviction history. Some households may be facing homelessness due to conflict within shared housing, including housing shared by multiple generations of a family.  Resolving these conflicts through a light/moderate-touch mediation may be the most effective way to help a household avoid homelessness and retain permanent housing that they can afford. </a:t>
            </a:r>
            <a:endParaRPr lang="en-US" dirty="0">
              <a:latin typeface="Arial" panose="020B0604020202020204" pitchFamily="34" charset="0"/>
              <a:cs typeface="Arial" panose="020B0604020202020204" pitchFamily="34" charset="0"/>
            </a:endParaRPr>
          </a:p>
        </p:txBody>
      </p:sp>
      <p:sp>
        <p:nvSpPr>
          <p:cNvPr id="8" name="Arrow: Pentagon 7">
            <a:extLst>
              <a:ext uri="{FF2B5EF4-FFF2-40B4-BE49-F238E27FC236}">
                <a16:creationId xmlns:a16="http://schemas.microsoft.com/office/drawing/2014/main" id="{DF79F346-70A8-4129-A9E1-329CF963765C}"/>
              </a:ext>
            </a:extLst>
          </p:cNvPr>
          <p:cNvSpPr/>
          <p:nvPr/>
        </p:nvSpPr>
        <p:spPr>
          <a:xfrm>
            <a:off x="1072444" y="2243577"/>
            <a:ext cx="6570134" cy="383458"/>
          </a:xfrm>
          <a:prstGeom prst="homePlate">
            <a:avLst>
              <a:gd name="adj" fmla="val 323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ea typeface="Calibri" panose="020F0502020204030204" pitchFamily="34" charset="0"/>
                <a:cs typeface="Arial" panose="020B0604020202020204" pitchFamily="34" charset="0"/>
              </a:rPr>
              <a:t>Conflict mediation (with a landlord, family or friends)</a:t>
            </a:r>
          </a:p>
        </p:txBody>
      </p:sp>
      <p:sp>
        <p:nvSpPr>
          <p:cNvPr id="9" name="Arrow: Pentagon 8">
            <a:extLst>
              <a:ext uri="{FF2B5EF4-FFF2-40B4-BE49-F238E27FC236}">
                <a16:creationId xmlns:a16="http://schemas.microsoft.com/office/drawing/2014/main" id="{0C4BB589-BE23-46F4-BA4A-27BB1365B303}"/>
              </a:ext>
            </a:extLst>
          </p:cNvPr>
          <p:cNvSpPr/>
          <p:nvPr/>
        </p:nvSpPr>
        <p:spPr>
          <a:xfrm>
            <a:off x="1072443" y="2706422"/>
            <a:ext cx="7292623" cy="383458"/>
          </a:xfrm>
          <a:prstGeom prst="homePlate">
            <a:avLst>
              <a:gd name="adj" fmla="val 32336"/>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ea typeface="Calibri" panose="020F0502020204030204" pitchFamily="34" charset="0"/>
                <a:cs typeface="Arial" panose="020B0604020202020204" pitchFamily="34" charset="0"/>
              </a:rPr>
              <a:t>Financial, utility, and/or rental assistance</a:t>
            </a:r>
          </a:p>
        </p:txBody>
      </p:sp>
      <p:sp>
        <p:nvSpPr>
          <p:cNvPr id="10" name="Arrow: Pentagon 9">
            <a:extLst>
              <a:ext uri="{FF2B5EF4-FFF2-40B4-BE49-F238E27FC236}">
                <a16:creationId xmlns:a16="http://schemas.microsoft.com/office/drawing/2014/main" id="{83A52E43-F548-43A9-8808-BD5E01A2A927}"/>
              </a:ext>
            </a:extLst>
          </p:cNvPr>
          <p:cNvSpPr/>
          <p:nvPr/>
        </p:nvSpPr>
        <p:spPr>
          <a:xfrm>
            <a:off x="1072443" y="3169267"/>
            <a:ext cx="7868357" cy="383458"/>
          </a:xfrm>
          <a:prstGeom prst="homePlate">
            <a:avLst>
              <a:gd name="adj" fmla="val 32336"/>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ea typeface="Calibri" panose="020F0502020204030204" pitchFamily="34" charset="0"/>
                <a:cs typeface="Arial" panose="020B0604020202020204" pitchFamily="34" charset="0"/>
              </a:rPr>
              <a:t>Short-term case management focused on housing stabilization</a:t>
            </a:r>
          </a:p>
        </p:txBody>
      </p:sp>
      <p:sp>
        <p:nvSpPr>
          <p:cNvPr id="11" name="Arrow: Pentagon 10">
            <a:extLst>
              <a:ext uri="{FF2B5EF4-FFF2-40B4-BE49-F238E27FC236}">
                <a16:creationId xmlns:a16="http://schemas.microsoft.com/office/drawing/2014/main" id="{77720325-8229-48AA-9201-AA2D7B8616AC}"/>
              </a:ext>
            </a:extLst>
          </p:cNvPr>
          <p:cNvSpPr/>
          <p:nvPr/>
        </p:nvSpPr>
        <p:spPr>
          <a:xfrm>
            <a:off x="1072443" y="3632112"/>
            <a:ext cx="8410224" cy="383458"/>
          </a:xfrm>
          <a:prstGeom prst="homePlate">
            <a:avLst>
              <a:gd name="adj" fmla="val 32336"/>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ea typeface="Calibri" panose="020F0502020204030204" pitchFamily="34" charset="0"/>
                <a:cs typeface="Arial" panose="020B0604020202020204" pitchFamily="34" charset="0"/>
              </a:rPr>
              <a:t>Connection to mainstream services and benefits</a:t>
            </a:r>
          </a:p>
        </p:txBody>
      </p:sp>
      <p:sp>
        <p:nvSpPr>
          <p:cNvPr id="12" name="Arrow: Pentagon 11">
            <a:extLst>
              <a:ext uri="{FF2B5EF4-FFF2-40B4-BE49-F238E27FC236}">
                <a16:creationId xmlns:a16="http://schemas.microsoft.com/office/drawing/2014/main" id="{4E5869E3-8A82-4D63-A146-03900F7717BF}"/>
              </a:ext>
            </a:extLst>
          </p:cNvPr>
          <p:cNvSpPr/>
          <p:nvPr/>
        </p:nvSpPr>
        <p:spPr>
          <a:xfrm>
            <a:off x="1072442" y="4094957"/>
            <a:ext cx="8963379" cy="383458"/>
          </a:xfrm>
          <a:prstGeom prst="homePlate">
            <a:avLst>
              <a:gd name="adj" fmla="val 32336"/>
            </a:avLst>
          </a:prstGeom>
          <a:solidFill>
            <a:srgbClr val="9966FF"/>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ea typeface="Calibri" panose="020F0502020204030204" pitchFamily="34" charset="0"/>
                <a:cs typeface="Arial" panose="020B0604020202020204" pitchFamily="34" charset="0"/>
              </a:rPr>
              <a:t>Housing location and advocacy</a:t>
            </a:r>
          </a:p>
        </p:txBody>
      </p:sp>
    </p:spTree>
    <p:extLst>
      <p:ext uri="{BB962C8B-B14F-4D97-AF65-F5344CB8AC3E}">
        <p14:creationId xmlns:p14="http://schemas.microsoft.com/office/powerpoint/2010/main" val="3055564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4721</TotalTime>
  <Words>590</Words>
  <Application>Microsoft Office PowerPoint</Application>
  <PresentationFormat>Widescreen</PresentationFormat>
  <Paragraphs>57</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 Narrow</vt:lpstr>
      <vt:lpstr>Calibri</vt:lpstr>
      <vt:lpstr>Calibri Light</vt:lpstr>
      <vt:lpstr>Tw Cen MT</vt:lpstr>
      <vt:lpstr>Office Theme</vt:lpstr>
      <vt:lpstr>How we do it</vt:lpstr>
      <vt:lpstr>CANs are how we organize our statewide system</vt:lpstr>
      <vt:lpstr>Homeless Shelter Diversion</vt:lpstr>
      <vt:lpstr>Homeless Shelter Diversion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Accelerating the Pace: Moving your clients into housing  June 2016</dc:title>
  <dc:creator>banderson</dc:creator>
  <cp:lastModifiedBy>Maldonado, Geraldo</cp:lastModifiedBy>
  <cp:revision>362</cp:revision>
  <cp:lastPrinted>2017-02-06T18:39:59Z</cp:lastPrinted>
  <dcterms:created xsi:type="dcterms:W3CDTF">2016-06-02T19:42:04Z</dcterms:created>
  <dcterms:modified xsi:type="dcterms:W3CDTF">2020-02-05T18:25:12Z</dcterms:modified>
</cp:coreProperties>
</file>