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16"/>
  </p:notesMasterIdLst>
  <p:handoutMasterIdLst>
    <p:handoutMasterId r:id="rId17"/>
  </p:handoutMasterIdLst>
  <p:sldIdLst>
    <p:sldId id="274" r:id="rId2"/>
    <p:sldId id="266" r:id="rId3"/>
    <p:sldId id="268" r:id="rId4"/>
    <p:sldId id="267" r:id="rId5"/>
    <p:sldId id="276" r:id="rId6"/>
    <p:sldId id="269" r:id="rId7"/>
    <p:sldId id="270" r:id="rId8"/>
    <p:sldId id="271" r:id="rId9"/>
    <p:sldId id="272" r:id="rId10"/>
    <p:sldId id="277" r:id="rId11"/>
    <p:sldId id="273" r:id="rId12"/>
    <p:sldId id="278" r:id="rId13"/>
    <p:sldId id="279" r:id="rId14"/>
    <p:sldId id="281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3" autoAdjust="0"/>
    <p:restoredTop sz="78731" autoAdjust="0"/>
  </p:normalViewPr>
  <p:slideViewPr>
    <p:cSldViewPr>
      <p:cViewPr varScale="1">
        <p:scale>
          <a:sx n="81" d="100"/>
          <a:sy n="81" d="100"/>
        </p:scale>
        <p:origin x="55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E0B3380E-65D9-4C3F-858E-5E86B01811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50890A5C-6442-4996-8306-16194C0C8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C78A2A-C899-40D9-9834-47AA8855C768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510A64-79EF-4689-B35D-3056F5AA428F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1F3192-DB4B-4920-93AE-FFFF67E51671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980E692-7B87-4734-B305-655B8FA0210C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5DD5A3-9E3B-4682-986F-FF9A802B2103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577F56-C6A2-43DD-B7EF-FB64047C1CEA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A529A2-4B96-4B62-8801-AABAAA49C6EF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B5D3A27-3382-4630-ADFC-5111BFA3CFA8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016D8-D816-4258-B010-52A234834B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04909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080B9-93DF-4B5E-9C87-A06A9DD923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72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9E1DD-A62A-429E-BB20-5319011A8F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033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en-US" sz="72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2826-3284-4C99-9CE3-26D2BCC1C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056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B2D49-8FDD-464A-838F-36E43122FD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251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en-US" sz="80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7526-5D1F-4DF2-AE1E-289FF7928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082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61232-5295-44EE-AFED-CF26FEC758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205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0E97B-35C3-49D1-ADC0-C3840B13E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58647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9DD11-9A51-4091-AF39-69586FC73C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51910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B344D-D91A-4806-99C7-90AB7E43A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78573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BB10-8D36-4BD8-AF38-1C6D7BDF3C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16042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0697B-CADB-46FE-8407-55FABB1FE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0446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60B5E-3EBF-4FCC-AF1E-081387BB3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4020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3614-41B7-4029-8D21-92F962458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1362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CCA6B-B327-4DA5-9E39-F2B4145D98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83501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2A013-C2A2-4DAE-A296-39187F28C9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98244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5CA09-CB04-44CE-B600-CFD2ACC110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07370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9F485CB-266D-4423-9E2D-56C9555BC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28" r:id="rId7"/>
    <p:sldLayoutId id="2147484038" r:id="rId8"/>
    <p:sldLayoutId id="2147484029" r:id="rId9"/>
    <p:sldLayoutId id="2147484030" r:id="rId10"/>
    <p:sldLayoutId id="2147484039" r:id="rId11"/>
    <p:sldLayoutId id="2147484040" r:id="rId12"/>
    <p:sldLayoutId id="2147484031" r:id="rId13"/>
    <p:sldLayoutId id="2147484041" r:id="rId14"/>
    <p:sldLayoutId id="2147484042" r:id="rId15"/>
    <p:sldLayoutId id="2147484043" r:id="rId16"/>
    <p:sldLayoutId id="2147484044" r:id="rId1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1447800" y="1676400"/>
            <a:ext cx="6172200" cy="1752600"/>
          </a:xfrm>
        </p:spPr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CITIZEN PARTICIPATION</a:t>
            </a: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335438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>
                <a:ln>
                  <a:noFill/>
                </a:ln>
              </a:rPr>
              <a:t>What to Discuss at the Hearing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573463"/>
          </a:xfrm>
        </p:spPr>
        <p:txBody>
          <a:bodyPr/>
          <a:lstStyle/>
          <a:p>
            <a:pPr eaLnBrk="1" hangingPunct="1"/>
            <a:r>
              <a:rPr lang="en-US" altLang="en-US" smtClean="0"/>
              <a:t>The locally proposed activity </a:t>
            </a:r>
            <a:r>
              <a:rPr lang="en-US" altLang="en-US" u="sng" smtClean="0"/>
              <a:t>and</a:t>
            </a:r>
            <a:r>
              <a:rPr lang="en-US" altLang="en-US" smtClean="0"/>
              <a:t> any community development needs.</a:t>
            </a:r>
          </a:p>
          <a:p>
            <a:pPr eaLnBrk="1" hangingPunct="1"/>
            <a:r>
              <a:rPr lang="en-US" altLang="en-US" smtClean="0"/>
              <a:t>Use and approval of the Program Income Reuse Plan if town/city anticipates earning program income from the proposed activity.</a:t>
            </a:r>
            <a:r>
              <a:rPr lang="en-US" altLang="en-US" u="sng" smtClean="0"/>
              <a:t> </a:t>
            </a:r>
          </a:p>
          <a:p>
            <a:pPr eaLnBrk="1" hangingPunct="1"/>
            <a:r>
              <a:rPr lang="en-US" altLang="en-US" smtClean="0"/>
              <a:t>More information located in the CDBG </a:t>
            </a:r>
            <a:r>
              <a:rPr lang="en-US" altLang="en-US" smtClean="0">
                <a:solidFill>
                  <a:schemeClr val="tx1"/>
                </a:solidFill>
              </a:rPr>
              <a:t>Grants Management Manual</a:t>
            </a:r>
            <a:r>
              <a:rPr lang="en-US" altLang="en-US" smtClean="0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>
                <a:ln>
                  <a:noFill/>
                </a:ln>
              </a:rPr>
              <a:t>ADA Requirements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mtClean="0"/>
              <a:t>Public hearings should be held in a handicap accessible location. 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mtClean="0"/>
              <a:t>Communities should make accommodations for individuals with disabilities and non-English speaking persons.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68775"/>
            <a:ext cx="2052638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>
                <a:ln>
                  <a:noFill/>
                </a:ln>
              </a:rPr>
              <a:t>Second Public Hearing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85800" y="2490788"/>
            <a:ext cx="7772400" cy="3444875"/>
          </a:xfrm>
        </p:spPr>
        <p:txBody>
          <a:bodyPr/>
          <a:lstStyle/>
          <a:p>
            <a:pPr eaLnBrk="1" hangingPunct="1"/>
            <a:r>
              <a:rPr lang="en-US" altLang="en-US" smtClean="0"/>
              <a:t>If awarded the grant, the Town must hold a second public hearing prior to closeout.</a:t>
            </a:r>
          </a:p>
          <a:p>
            <a:pPr eaLnBrk="1" hangingPunct="1"/>
            <a:r>
              <a:rPr lang="en-US" altLang="en-US" smtClean="0"/>
              <a:t>Make sure to cover the following: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mtClean="0"/>
              <a:t>Project Progress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mtClean="0"/>
              <a:t>Results/Beneficiaries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mtClean="0"/>
              <a:t>Budget Status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30575"/>
            <a:ext cx="2874963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>
                <a:ln>
                  <a:noFill/>
                </a:ln>
              </a:rPr>
              <a:t>In Summary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85800" y="2490788"/>
            <a:ext cx="7772400" cy="344487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Citizen Participation Plan</a:t>
            </a:r>
          </a:p>
          <a:p>
            <a:pPr eaLnBrk="1" hangingPunct="1"/>
            <a:r>
              <a:rPr lang="en-US" altLang="en-US" sz="3200" smtClean="0"/>
              <a:t>Public Hearing for Application</a:t>
            </a:r>
          </a:p>
          <a:p>
            <a:pPr lvl="1" eaLnBrk="1" hangingPunct="1"/>
            <a:r>
              <a:rPr lang="en-US" altLang="en-US" sz="3200" smtClean="0"/>
              <a:t>Two Required Legal Notices</a:t>
            </a:r>
          </a:p>
          <a:p>
            <a:pPr eaLnBrk="1" hangingPunct="1"/>
            <a:r>
              <a:rPr lang="en-US" altLang="en-US" sz="3200" smtClean="0"/>
              <a:t>Second Public Hearing for Grant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000375"/>
            <a:ext cx="40163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47434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6554788" cy="22860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n>
                  <a:noFill/>
                </a:ln>
              </a:rPr>
              <a:t>Basics of Citizen Participation Requirements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438400"/>
            <a:ext cx="7162800" cy="2057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Prepare a Citizen Participation Plan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Hold a Public Hearing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>
                <a:ln>
                  <a:noFill/>
                </a:ln>
              </a:rPr>
              <a:t>Citizen Participation Plan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mtClean="0"/>
              <a:t>Each community is required to submit a Citizen Participation Plan with their application for Small Cities funds.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mtClean="0"/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28194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Purpose of a Citizen Participation Plan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Encourage citizen participation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Give citizens reasonable and timely access to local meetings and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Ensure citizens  receive information regarding the amount of funds available for the current fiscal year, eligible activities that may be undertaken, etc.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Process for handling complaints/grievances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>
                <a:ln>
                  <a:noFill/>
                </a:ln>
              </a:rPr>
              <a:t>Citizen Participation Plan Contents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90563" y="2438400"/>
            <a:ext cx="7772400" cy="3733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must detail how the Town will do the following:</a:t>
            </a:r>
          </a:p>
          <a:p>
            <a:pPr lvl="1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Solicit input on local community development needs and proposed activities</a:t>
            </a:r>
          </a:p>
          <a:p>
            <a:pPr lvl="1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Promote public comment on the application and proposed activity</a:t>
            </a:r>
          </a:p>
          <a:p>
            <a:pPr lvl="1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Provide special technical assistance to groups representative of LMH persons and minorities</a:t>
            </a:r>
          </a:p>
          <a:p>
            <a:pPr lvl="1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 the needs of non-English speaking residents</a:t>
            </a:r>
          </a:p>
          <a:p>
            <a:pPr lvl="1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Appropriately address complaints and grievances</a:t>
            </a:r>
          </a:p>
          <a:p>
            <a:pPr lvl="1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Provide citizens with information about the program</a:t>
            </a: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457200" eaLnBrk="1" fontAlgn="auto" hangingPunct="1">
              <a:buFont typeface="Times New Roman" panose="02020603050405020304" pitchFamily="18" charset="0"/>
              <a:buChar char="♦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sample plan is included in the CDBG Grants Management Manual located on the DOH website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smtClean="0">
                <a:ln>
                  <a:noFill/>
                </a:ln>
              </a:rPr>
              <a:t>Public Hearing Requirements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27432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Each applicant will be required to hold at least two public hearings, each at a different stage in the program, to offer citizens an opportunity to comment on the municipality’s proposed activity and the community’s housing &amp; community development needs.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first public hearing must be held before submission of an application to DOH.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 the applicant is awarded a grant, it must hold a second hearing no earlier than 1 year from the date of the fully executed Assistance Agreement and prior to submission of the Pre-Closeout Certificate.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3000"/>
            <a:ext cx="243681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>
                <a:ln>
                  <a:noFill/>
                </a:ln>
              </a:rPr>
              <a:t>Legal Notice Requirements for the Public Hearing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34972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legal Public Hearing Notice must be published at least twice (on different days) in a daily newspaper of general circulation in the municipality. 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list of daily newspapers of general circulation are available in the CDBG Grants Management Manual on the DOH website.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weekly newspaper may not be used in lieu of the daily newspaper, but it may be used as a supplement to it.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community must hold at least one public hearing with </a:t>
            </a:r>
            <a:r>
              <a:rPr lang="en-US" altLang="en-US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two public hearing notices</a:t>
            </a:r>
            <a:r>
              <a:rPr lang="en-US" altLang="en-US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eaLnBrk="1" fontAlgn="auto" hangingPunct="1">
              <a:buFont typeface="Symbol" panose="05050102010706020507" pitchFamily="18" charset="2"/>
              <a:buNone/>
              <a:defRPr/>
            </a:pPr>
            <a:r>
              <a:rPr lang="en-US" altLang="en-US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</a:t>
            </a:r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05400"/>
            <a:ext cx="1533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smtClean="0">
                <a:ln>
                  <a:noFill/>
                </a:ln>
              </a:rPr>
              <a:t>Legal Notice Requirements for the Public Hearing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90788"/>
            <a:ext cx="7772400" cy="34448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first notice of the public hearing must be published at least 14 days prior to the date of the public hearing.  </a:t>
            </a:r>
          </a:p>
          <a:p>
            <a:pPr eaLnBrk="1" hangingPunct="1"/>
            <a:r>
              <a:rPr lang="en-US" altLang="en-US" sz="2800" smtClean="0"/>
              <a:t>The second notice must be published no less than 3 days prior to the date of the public hearing.</a:t>
            </a:r>
          </a:p>
          <a:p>
            <a:pPr eaLnBrk="1" hangingPunct="1"/>
            <a:r>
              <a:rPr lang="en-US" altLang="en-US" sz="2800" smtClean="0"/>
              <a:t>Use the Required Public Notice in the </a:t>
            </a:r>
            <a:r>
              <a:rPr lang="en-US" altLang="en-US" sz="2800" smtClean="0">
                <a:solidFill>
                  <a:schemeClr val="tx1"/>
                </a:solidFill>
              </a:rPr>
              <a:t>CDBG Grants Management Manual</a:t>
            </a:r>
            <a:r>
              <a:rPr lang="en-US" altLang="en-US" sz="2800" smtClean="0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When Do You Hold A  Public Hearing?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3573463"/>
          </a:xfrm>
        </p:spPr>
        <p:txBody>
          <a:bodyPr/>
          <a:lstStyle/>
          <a:p>
            <a:pPr eaLnBrk="1" hangingPunct="1"/>
            <a:r>
              <a:rPr lang="en-US" altLang="en-US" smtClean="0"/>
              <a:t>Public hearings should be held when citizens are generally available to attend.</a:t>
            </a:r>
          </a:p>
          <a:p>
            <a:pPr eaLnBrk="1" hangingPunct="1"/>
            <a:r>
              <a:rPr lang="en-US" altLang="en-US" smtClean="0"/>
              <a:t>Hearings held in the morning, early afternoon, and weekend are not allowed.  Applications will be deemed ineligible in such cases.</a:t>
            </a: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4510088"/>
            <a:ext cx="20574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10088"/>
            <a:ext cx="202088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2283</TotalTime>
  <Words>602</Words>
  <Application>Microsoft Office PowerPoint</Application>
  <PresentationFormat>On-screen Show (4:3)</PresentationFormat>
  <Paragraphs>63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Times New Roman</vt:lpstr>
      <vt:lpstr>Arial</vt:lpstr>
      <vt:lpstr>Garamond</vt:lpstr>
      <vt:lpstr>Wingdings</vt:lpstr>
      <vt:lpstr>Symbol</vt:lpstr>
      <vt:lpstr>Organic</vt:lpstr>
      <vt:lpstr>CITIZEN PARTICIPATION</vt:lpstr>
      <vt:lpstr>Basics of Citizen Participation Requirements</vt:lpstr>
      <vt:lpstr>Citizen Participation Plan</vt:lpstr>
      <vt:lpstr>The Purpose of a Citizen Participation Plan</vt:lpstr>
      <vt:lpstr>Citizen Participation Plan Contents</vt:lpstr>
      <vt:lpstr>Public Hearing Requirements</vt:lpstr>
      <vt:lpstr>Legal Notice Requirements for the Public Hearing</vt:lpstr>
      <vt:lpstr>Legal Notice Requirements for the Public Hearing (cont.)</vt:lpstr>
      <vt:lpstr>When Do You Hold A  Public Hearing?</vt:lpstr>
      <vt:lpstr>What to Discuss at the Hearing</vt:lpstr>
      <vt:lpstr>ADA Requirements</vt:lpstr>
      <vt:lpstr>Second Public Hearing</vt:lpstr>
      <vt:lpstr>In Summary</vt:lpstr>
      <vt:lpstr>PowerPoint Presentation</vt:lpstr>
    </vt:vector>
  </TitlesOfParts>
  <Company>Dept. of Economic &amp; Community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Workshop</dc:title>
  <dc:creator>State of Connecticut</dc:creator>
  <cp:lastModifiedBy>Maldonado, Geraldo</cp:lastModifiedBy>
  <cp:revision>93</cp:revision>
  <cp:lastPrinted>2018-01-19T20:52:09Z</cp:lastPrinted>
  <dcterms:created xsi:type="dcterms:W3CDTF">2006-09-08T18:12:49Z</dcterms:created>
  <dcterms:modified xsi:type="dcterms:W3CDTF">2020-02-05T18:22:47Z</dcterms:modified>
</cp:coreProperties>
</file>