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56" r:id="rId3"/>
    <p:sldId id="258" r:id="rId4"/>
    <p:sldId id="259" r:id="rId5"/>
    <p:sldId id="260" r:id="rId6"/>
    <p:sldId id="261" r:id="rId7"/>
    <p:sldId id="266" r:id="rId8"/>
    <p:sldId id="265" r:id="rId9"/>
    <p:sldId id="264" r:id="rId10"/>
    <p:sldId id="263"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7" d="100"/>
          <a:sy n="77" d="100"/>
        </p:scale>
        <p:origin x="642" y="1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CF0A572-F7A5-4B07-8F21-51FF64911F92}" type="datetimeFigureOut">
              <a:rPr lang="en-US" smtClean="0"/>
              <a:t>8/26/2020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C82C12-4FE8-4F76-BFFA-5DDD0CB2568D}" type="slidenum">
              <a:rPr lang="en-US" smtClean="0"/>
              <a:t>‹#›</a:t>
            </a:fld>
            <a:endParaRPr lang="en-US"/>
          </a:p>
        </p:txBody>
      </p:sp>
    </p:spTree>
    <p:extLst>
      <p:ext uri="{BB962C8B-B14F-4D97-AF65-F5344CB8AC3E}">
        <p14:creationId xmlns:p14="http://schemas.microsoft.com/office/powerpoint/2010/main" val="17808124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F0A572-F7A5-4B07-8F21-51FF64911F92}" type="datetimeFigureOut">
              <a:rPr lang="en-US" smtClean="0"/>
              <a:t>8/26/2020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C82C12-4FE8-4F76-BFFA-5DDD0CB2568D}" type="slidenum">
              <a:rPr lang="en-US" smtClean="0"/>
              <a:t>‹#›</a:t>
            </a:fld>
            <a:endParaRPr lang="en-US"/>
          </a:p>
        </p:txBody>
      </p:sp>
    </p:spTree>
    <p:extLst>
      <p:ext uri="{BB962C8B-B14F-4D97-AF65-F5344CB8AC3E}">
        <p14:creationId xmlns:p14="http://schemas.microsoft.com/office/powerpoint/2010/main" val="6551408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F0A572-F7A5-4B07-8F21-51FF64911F92}" type="datetimeFigureOut">
              <a:rPr lang="en-US" smtClean="0"/>
              <a:t>8/26/2020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C82C12-4FE8-4F76-BFFA-5DDD0CB2568D}" type="slidenum">
              <a:rPr lang="en-US" smtClean="0"/>
              <a:t>‹#›</a:t>
            </a:fld>
            <a:endParaRPr lang="en-US"/>
          </a:p>
        </p:txBody>
      </p:sp>
    </p:spTree>
    <p:extLst>
      <p:ext uri="{BB962C8B-B14F-4D97-AF65-F5344CB8AC3E}">
        <p14:creationId xmlns:p14="http://schemas.microsoft.com/office/powerpoint/2010/main" val="1305678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F0A572-F7A5-4B07-8F21-51FF64911F92}" type="datetimeFigureOut">
              <a:rPr lang="en-US" smtClean="0"/>
              <a:t>8/26/2020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C82C12-4FE8-4F76-BFFA-5DDD0CB2568D}" type="slidenum">
              <a:rPr lang="en-US" smtClean="0"/>
              <a:t>‹#›</a:t>
            </a:fld>
            <a:endParaRPr lang="en-US"/>
          </a:p>
        </p:txBody>
      </p:sp>
    </p:spTree>
    <p:extLst>
      <p:ext uri="{BB962C8B-B14F-4D97-AF65-F5344CB8AC3E}">
        <p14:creationId xmlns:p14="http://schemas.microsoft.com/office/powerpoint/2010/main" val="22874110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CF0A572-F7A5-4B07-8F21-51FF64911F92}" type="datetimeFigureOut">
              <a:rPr lang="en-US" smtClean="0"/>
              <a:t>8/26/2020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C82C12-4FE8-4F76-BFFA-5DDD0CB2568D}" type="slidenum">
              <a:rPr lang="en-US" smtClean="0"/>
              <a:t>‹#›</a:t>
            </a:fld>
            <a:endParaRPr lang="en-US"/>
          </a:p>
        </p:txBody>
      </p:sp>
    </p:spTree>
    <p:extLst>
      <p:ext uri="{BB962C8B-B14F-4D97-AF65-F5344CB8AC3E}">
        <p14:creationId xmlns:p14="http://schemas.microsoft.com/office/powerpoint/2010/main" val="27979763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CF0A572-F7A5-4B07-8F21-51FF64911F92}" type="datetimeFigureOut">
              <a:rPr lang="en-US" smtClean="0"/>
              <a:t>8/26/2020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C82C12-4FE8-4F76-BFFA-5DDD0CB2568D}" type="slidenum">
              <a:rPr lang="en-US" smtClean="0"/>
              <a:t>‹#›</a:t>
            </a:fld>
            <a:endParaRPr lang="en-US"/>
          </a:p>
        </p:txBody>
      </p:sp>
    </p:spTree>
    <p:extLst>
      <p:ext uri="{BB962C8B-B14F-4D97-AF65-F5344CB8AC3E}">
        <p14:creationId xmlns:p14="http://schemas.microsoft.com/office/powerpoint/2010/main" val="16073783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CF0A572-F7A5-4B07-8F21-51FF64911F92}" type="datetimeFigureOut">
              <a:rPr lang="en-US" smtClean="0"/>
              <a:t>8/26/2020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FC82C12-4FE8-4F76-BFFA-5DDD0CB2568D}" type="slidenum">
              <a:rPr lang="en-US" smtClean="0"/>
              <a:t>‹#›</a:t>
            </a:fld>
            <a:endParaRPr lang="en-US"/>
          </a:p>
        </p:txBody>
      </p:sp>
    </p:spTree>
    <p:extLst>
      <p:ext uri="{BB962C8B-B14F-4D97-AF65-F5344CB8AC3E}">
        <p14:creationId xmlns:p14="http://schemas.microsoft.com/office/powerpoint/2010/main" val="25339468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CF0A572-F7A5-4B07-8F21-51FF64911F92}" type="datetimeFigureOut">
              <a:rPr lang="en-US" smtClean="0"/>
              <a:t>8/26/2020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FC82C12-4FE8-4F76-BFFA-5DDD0CB2568D}" type="slidenum">
              <a:rPr lang="en-US" smtClean="0"/>
              <a:t>‹#›</a:t>
            </a:fld>
            <a:endParaRPr lang="en-US"/>
          </a:p>
        </p:txBody>
      </p:sp>
    </p:spTree>
    <p:extLst>
      <p:ext uri="{BB962C8B-B14F-4D97-AF65-F5344CB8AC3E}">
        <p14:creationId xmlns:p14="http://schemas.microsoft.com/office/powerpoint/2010/main" val="18243272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F0A572-F7A5-4B07-8F21-51FF64911F92}" type="datetimeFigureOut">
              <a:rPr lang="en-US" smtClean="0"/>
              <a:t>8/26/2020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FC82C12-4FE8-4F76-BFFA-5DDD0CB2568D}" type="slidenum">
              <a:rPr lang="en-US" smtClean="0"/>
              <a:t>‹#›</a:t>
            </a:fld>
            <a:endParaRPr lang="en-US"/>
          </a:p>
        </p:txBody>
      </p:sp>
    </p:spTree>
    <p:extLst>
      <p:ext uri="{BB962C8B-B14F-4D97-AF65-F5344CB8AC3E}">
        <p14:creationId xmlns:p14="http://schemas.microsoft.com/office/powerpoint/2010/main" val="1032214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CF0A572-F7A5-4B07-8F21-51FF64911F92}" type="datetimeFigureOut">
              <a:rPr lang="en-US" smtClean="0"/>
              <a:t>8/26/2020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C82C12-4FE8-4F76-BFFA-5DDD0CB2568D}" type="slidenum">
              <a:rPr lang="en-US" smtClean="0"/>
              <a:t>‹#›</a:t>
            </a:fld>
            <a:endParaRPr lang="en-US"/>
          </a:p>
        </p:txBody>
      </p:sp>
    </p:spTree>
    <p:extLst>
      <p:ext uri="{BB962C8B-B14F-4D97-AF65-F5344CB8AC3E}">
        <p14:creationId xmlns:p14="http://schemas.microsoft.com/office/powerpoint/2010/main" val="2104049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CF0A572-F7A5-4B07-8F21-51FF64911F92}" type="datetimeFigureOut">
              <a:rPr lang="en-US" smtClean="0"/>
              <a:t>8/26/2020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C82C12-4FE8-4F76-BFFA-5DDD0CB2568D}" type="slidenum">
              <a:rPr lang="en-US" smtClean="0"/>
              <a:t>‹#›</a:t>
            </a:fld>
            <a:endParaRPr lang="en-US"/>
          </a:p>
        </p:txBody>
      </p:sp>
    </p:spTree>
    <p:extLst>
      <p:ext uri="{BB962C8B-B14F-4D97-AF65-F5344CB8AC3E}">
        <p14:creationId xmlns:p14="http://schemas.microsoft.com/office/powerpoint/2010/main" val="15182110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F0A572-F7A5-4B07-8F21-51FF64911F92}" type="datetimeFigureOut">
              <a:rPr lang="en-US" smtClean="0"/>
              <a:t>8/26/2020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C82C12-4FE8-4F76-BFFA-5DDD0CB2568D}" type="slidenum">
              <a:rPr lang="en-US" smtClean="0"/>
              <a:t>‹#›</a:t>
            </a:fld>
            <a:endParaRPr lang="en-US"/>
          </a:p>
        </p:txBody>
      </p:sp>
    </p:spTree>
    <p:extLst>
      <p:ext uri="{BB962C8B-B14F-4D97-AF65-F5344CB8AC3E}">
        <p14:creationId xmlns:p14="http://schemas.microsoft.com/office/powerpoint/2010/main" val="31948945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cdc.gov/coronavirus/2019-ncov/communication/print-resources.html?Sort=Date::desc" TargetMode="External"/><Relationship Id="rId2" Type="http://schemas.openxmlformats.org/officeDocument/2006/relationships/hyperlink" Target="https://www.cdc.gov/coronavirus/2019-ncov/prevent-getting-sick/prevention.html" TargetMode="Externa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hyperlink" Target="https://portal.ct.gov/-/media/DOC/Pdf/Coronavirus-3-20/COVIDTesting_CommonQuestions-061020.pdf" TargetMode="Externa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hyperlink" Target="https://www.cdc.gov/coronavirus/2019" TargetMode="Externa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hyperlink" Target="mailto:Veron.Beaulieu@ct.gov" TargetMode="External"/><Relationship Id="rId2" Type="http://schemas.openxmlformats.org/officeDocument/2006/relationships/hyperlink" Target="mailto:Maria.Pirro-Simmons@ct.gov" TargetMode="External"/><Relationship Id="rId1" Type="http://schemas.openxmlformats.org/officeDocument/2006/relationships/slideLayout" Target="../slideLayouts/slideLayout1.xml"/><Relationship Id="rId4" Type="http://schemas.openxmlformats.org/officeDocument/2006/relationships/hyperlink" Target="https://portal.ct.gov/DOC/Org/Education-Services"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hyperlink" Target="mailto:Veron.Beaulieu@ct.gov" TargetMode="Externa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8" Type="http://schemas.openxmlformats.org/officeDocument/2006/relationships/hyperlink" Target="mailto:DOC.MacDougallWalker-School@ct.gov" TargetMode="External"/><Relationship Id="rId13" Type="http://schemas.openxmlformats.org/officeDocument/2006/relationships/hyperlink" Target="mailto:DOC.Robinson-School@ct.gov" TargetMode="External"/><Relationship Id="rId3" Type="http://schemas.openxmlformats.org/officeDocument/2006/relationships/hyperlink" Target="mailto:DOC.Bridgeport-School@ct.gov" TargetMode="External"/><Relationship Id="rId7" Type="http://schemas.openxmlformats.org/officeDocument/2006/relationships/hyperlink" Target="mailto:DOC.Hartford-School@ct.gov" TargetMode="External"/><Relationship Id="rId12" Type="http://schemas.openxmlformats.org/officeDocument/2006/relationships/hyperlink" Target="mailto:DOC.Osborn-School@ct.gov" TargetMode="External"/><Relationship Id="rId2" Type="http://schemas.openxmlformats.org/officeDocument/2006/relationships/hyperlink" Target="mailto:DOC.Brooklyn-School@ct.gov" TargetMode="External"/><Relationship Id="rId1" Type="http://schemas.openxmlformats.org/officeDocument/2006/relationships/slideLayout" Target="../slideLayouts/slideLayout1.xml"/><Relationship Id="rId6" Type="http://schemas.openxmlformats.org/officeDocument/2006/relationships/hyperlink" Target="mailto:ReinkeDOC.Garner-School@ct.gov" TargetMode="External"/><Relationship Id="rId11" Type="http://schemas.openxmlformats.org/officeDocument/2006/relationships/hyperlink" Target="mailto:DOC.NewHaven-School@ct.gov" TargetMode="External"/><Relationship Id="rId5" Type="http://schemas.openxmlformats.org/officeDocument/2006/relationships/hyperlink" Target="mailto:DOC.CorriganRadgowski-School@ct.gov" TargetMode="External"/><Relationship Id="rId15" Type="http://schemas.openxmlformats.org/officeDocument/2006/relationships/hyperlink" Target="mailto:DOC.York-School@ct.gov" TargetMode="External"/><Relationship Id="rId10" Type="http://schemas.openxmlformats.org/officeDocument/2006/relationships/hyperlink" Target="mailto:DOC.Northern-School@ct.gov" TargetMode="External"/><Relationship Id="rId4" Type="http://schemas.openxmlformats.org/officeDocument/2006/relationships/hyperlink" Target="mailto:DOC.Cheshire-School@ct.gov" TargetMode="External"/><Relationship Id="rId9" Type="http://schemas.openxmlformats.org/officeDocument/2006/relationships/hyperlink" Target="mailto:DOC.MYI-School@ct.gov" TargetMode="External"/><Relationship Id="rId14" Type="http://schemas.openxmlformats.org/officeDocument/2006/relationships/hyperlink" Target="mailto:DOC.WillardCybulski-School@ct.gov"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hyperlink" Target="https://www.cdc.gov/coronavirus/2019-ncov/community/clean-disinfect/index.html" TargetMode="External"/><Relationship Id="rId2" Type="http://schemas.openxmlformats.org/officeDocument/2006/relationships/hyperlink" Target="https://www.cdc.gov/coronavirus/2019-ncov/prevent-getting-sick/prevention.html"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gs>
            <a:gs pos="100000">
              <a:schemeClr val="bg2">
                <a:shade val="98000"/>
                <a:satMod val="120000"/>
                <a:lumMod val="98000"/>
              </a:schemeClr>
            </a:gs>
          </a:gsLst>
          <a:lin ang="5400000" scaled="0"/>
        </a:gradFill>
        <a:effectLst/>
      </p:bgPr>
    </p:bg>
    <p:spTree>
      <p:nvGrpSpPr>
        <p:cNvPr id="1" name=""/>
        <p:cNvGrpSpPr/>
        <p:nvPr/>
      </p:nvGrpSpPr>
      <p:grpSpPr>
        <a:xfrm>
          <a:off x="0" y="0"/>
          <a:ext cx="0" cy="0"/>
          <a:chOff x="0" y="0"/>
          <a:chExt cx="0" cy="0"/>
        </a:xfrm>
      </p:grpSpPr>
      <p:sp>
        <p:nvSpPr>
          <p:cNvPr id="2" name="Rectangle 1"/>
          <p:cNvSpPr/>
          <p:nvPr/>
        </p:nvSpPr>
        <p:spPr>
          <a:xfrm>
            <a:off x="1736035" y="179249"/>
            <a:ext cx="9064487" cy="6678751"/>
          </a:xfrm>
          <a:prstGeom prst="rect">
            <a:avLst/>
          </a:prstGeom>
        </p:spPr>
        <p:txBody>
          <a:bodyPr wrap="square">
            <a:spAutoFit/>
          </a:bodyPr>
          <a:lstStyle/>
          <a:p>
            <a:pPr lvl="0" algn="ctr" defTabSz="457200">
              <a:lnSpc>
                <a:spcPct val="150000"/>
              </a:lnSpc>
            </a:pPr>
            <a:r>
              <a:rPr lang="en-US" sz="4400" dirty="0">
                <a:solidFill>
                  <a:prstClr val="black"/>
                </a:solidFill>
                <a:latin typeface="Century Gothic" panose="020B0502020202020204" pitchFamily="34" charset="0"/>
              </a:rPr>
              <a:t>Unified School District #1 </a:t>
            </a:r>
          </a:p>
          <a:p>
            <a:pPr lvl="0" algn="ctr" defTabSz="457200">
              <a:lnSpc>
                <a:spcPct val="150000"/>
              </a:lnSpc>
            </a:pPr>
            <a:r>
              <a:rPr lang="en-US" sz="4400" dirty="0">
                <a:solidFill>
                  <a:prstClr val="black"/>
                </a:solidFill>
                <a:latin typeface="Century Gothic" panose="020B0502020202020204" pitchFamily="34" charset="0"/>
              </a:rPr>
              <a:t>PASSION, </a:t>
            </a:r>
          </a:p>
          <a:p>
            <a:pPr lvl="0" algn="ctr" defTabSz="457200">
              <a:lnSpc>
                <a:spcPct val="150000"/>
              </a:lnSpc>
            </a:pPr>
            <a:r>
              <a:rPr lang="en-US" sz="4400" dirty="0">
                <a:solidFill>
                  <a:prstClr val="black"/>
                </a:solidFill>
                <a:latin typeface="Century Gothic" panose="020B0502020202020204" pitchFamily="34" charset="0"/>
              </a:rPr>
              <a:t>PURPOSE, </a:t>
            </a:r>
          </a:p>
          <a:p>
            <a:pPr lvl="0" algn="ctr" defTabSz="457200">
              <a:lnSpc>
                <a:spcPct val="150000"/>
              </a:lnSpc>
            </a:pPr>
            <a:r>
              <a:rPr lang="en-US" sz="4400" dirty="0">
                <a:solidFill>
                  <a:prstClr val="black"/>
                </a:solidFill>
                <a:latin typeface="Century Gothic" panose="020B0502020202020204" pitchFamily="34" charset="0"/>
              </a:rPr>
              <a:t>PROGRESS</a:t>
            </a:r>
            <a:endParaRPr lang="en-US" sz="3600" dirty="0">
              <a:solidFill>
                <a:prstClr val="black"/>
              </a:solidFill>
              <a:latin typeface="Century Gothic" panose="020B0502020202020204" pitchFamily="34" charset="0"/>
            </a:endParaRPr>
          </a:p>
          <a:p>
            <a:pPr lvl="0" algn="ctr" defTabSz="457200"/>
            <a:endParaRPr lang="en-US" sz="4400" dirty="0">
              <a:solidFill>
                <a:prstClr val="black"/>
              </a:solidFill>
              <a:latin typeface="Century Gothic" panose="020B0502020202020204" pitchFamily="34" charset="0"/>
            </a:endParaRPr>
          </a:p>
          <a:p>
            <a:pPr lvl="0" algn="ctr" defTabSz="457200">
              <a:lnSpc>
                <a:spcPct val="150000"/>
              </a:lnSpc>
            </a:pPr>
            <a:r>
              <a:rPr lang="en-US" sz="4000" dirty="0">
                <a:solidFill>
                  <a:prstClr val="black"/>
                </a:solidFill>
                <a:latin typeface="Century Gothic" panose="020B0502020202020204" pitchFamily="34" charset="0"/>
              </a:rPr>
              <a:t>DISTRICT REOPENING PLAN</a:t>
            </a:r>
          </a:p>
          <a:p>
            <a:pPr lvl="0" algn="ctr" defTabSz="457200">
              <a:lnSpc>
                <a:spcPct val="150000"/>
              </a:lnSpc>
            </a:pPr>
            <a:r>
              <a:rPr lang="en-US" sz="4000" dirty="0">
                <a:solidFill>
                  <a:prstClr val="black"/>
                </a:solidFill>
                <a:latin typeface="Century Gothic" panose="020B0502020202020204" pitchFamily="34" charset="0"/>
              </a:rPr>
              <a:t>2020</a:t>
            </a:r>
          </a:p>
        </p:txBody>
      </p:sp>
    </p:spTree>
    <p:extLst>
      <p:ext uri="{BB962C8B-B14F-4D97-AF65-F5344CB8AC3E}">
        <p14:creationId xmlns:p14="http://schemas.microsoft.com/office/powerpoint/2010/main" val="24587788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1"/>
            </a:gs>
            <a:gs pos="100000">
              <a:schemeClr val="bg2">
                <a:shade val="98000"/>
                <a:satMod val="120000"/>
                <a:lumMod val="98000"/>
              </a:schemeClr>
            </a:gs>
          </a:gsLst>
          <a:lin ang="5400000" scaled="0"/>
        </a:gradFill>
        <a:effectLst/>
      </p:bgPr>
    </p:bg>
    <p:spTree>
      <p:nvGrpSpPr>
        <p:cNvPr id="1" name=""/>
        <p:cNvGrpSpPr/>
        <p:nvPr/>
      </p:nvGrpSpPr>
      <p:grpSpPr>
        <a:xfrm>
          <a:off x="0" y="0"/>
          <a:ext cx="0" cy="0"/>
          <a:chOff x="0" y="0"/>
          <a:chExt cx="0" cy="0"/>
        </a:xfrm>
      </p:grpSpPr>
      <p:sp>
        <p:nvSpPr>
          <p:cNvPr id="2" name="Rectangle 1"/>
          <p:cNvSpPr/>
          <p:nvPr/>
        </p:nvSpPr>
        <p:spPr>
          <a:xfrm>
            <a:off x="119269" y="510779"/>
            <a:ext cx="12192000" cy="5940088"/>
          </a:xfrm>
          <a:prstGeom prst="rect">
            <a:avLst/>
          </a:prstGeom>
        </p:spPr>
        <p:txBody>
          <a:bodyPr wrap="square">
            <a:spAutoFit/>
          </a:bodyPr>
          <a:lstStyle/>
          <a:p>
            <a:pPr lvl="0" algn="ctr" defTabSz="457200"/>
            <a:r>
              <a:rPr lang="en-US" sz="4400" u="sng" dirty="0">
                <a:solidFill>
                  <a:prstClr val="black"/>
                </a:solidFill>
                <a:latin typeface="Century Gothic" panose="020B0502020202020204" pitchFamily="34" charset="0"/>
              </a:rPr>
              <a:t>Screening</a:t>
            </a:r>
          </a:p>
          <a:p>
            <a:pPr lvl="0" defTabSz="457200"/>
            <a:endParaRPr lang="en-US" sz="1200" dirty="0">
              <a:solidFill>
                <a:prstClr val="black"/>
              </a:solidFill>
              <a:latin typeface="Century Gothic" panose="020B0502020202020204" pitchFamily="34" charset="0"/>
            </a:endParaRPr>
          </a:p>
          <a:p>
            <a:pPr lvl="0" defTabSz="457200">
              <a:lnSpc>
                <a:spcPct val="150000"/>
              </a:lnSpc>
            </a:pPr>
            <a:r>
              <a:rPr lang="en-US" sz="1400" dirty="0">
                <a:solidFill>
                  <a:prstClr val="black"/>
                </a:solidFill>
                <a:latin typeface="Wingdings 3" panose="05040102010807070707" pitchFamily="18" charset="2"/>
              </a:rPr>
              <a:t></a:t>
            </a:r>
            <a:r>
              <a:rPr lang="en-US" dirty="0">
                <a:solidFill>
                  <a:prstClr val="black"/>
                </a:solidFill>
                <a:latin typeface="Century Gothic" panose="020B0502020202020204" pitchFamily="34" charset="0"/>
              </a:rPr>
              <a:t>USD #1 will provide symptomatic screening guidelines consistent with recommendations from CTDOC and CDC.</a:t>
            </a:r>
          </a:p>
          <a:p>
            <a:pPr lvl="0" defTabSz="457200">
              <a:lnSpc>
                <a:spcPct val="150000"/>
              </a:lnSpc>
            </a:pPr>
            <a:endParaRPr lang="en-US" sz="1200" dirty="0">
              <a:solidFill>
                <a:prstClr val="black"/>
              </a:solidFill>
              <a:latin typeface="Century Gothic" panose="020B0502020202020204" pitchFamily="34" charset="0"/>
            </a:endParaRPr>
          </a:p>
          <a:p>
            <a:pPr lvl="0" defTabSz="457200">
              <a:lnSpc>
                <a:spcPct val="150000"/>
              </a:lnSpc>
            </a:pPr>
            <a:r>
              <a:rPr lang="en-US" sz="1400" dirty="0">
                <a:solidFill>
                  <a:prstClr val="black"/>
                </a:solidFill>
                <a:latin typeface="Wingdings 3" panose="05040102010807070707" pitchFamily="18" charset="2"/>
              </a:rPr>
              <a:t></a:t>
            </a:r>
            <a:r>
              <a:rPr lang="en-US" dirty="0">
                <a:solidFill>
                  <a:prstClr val="black"/>
                </a:solidFill>
                <a:latin typeface="Century Gothic" panose="020B0502020202020204" pitchFamily="34" charset="0"/>
              </a:rPr>
              <a:t>USD #1 staff will be trained in recognizing the signs and symptoms of COVID-19.</a:t>
            </a:r>
          </a:p>
          <a:p>
            <a:pPr lvl="0" defTabSz="457200">
              <a:lnSpc>
                <a:spcPct val="150000"/>
              </a:lnSpc>
            </a:pPr>
            <a:endParaRPr lang="en-US" sz="1200" dirty="0">
              <a:solidFill>
                <a:prstClr val="black"/>
              </a:solidFill>
              <a:latin typeface="Century Gothic" panose="020B0502020202020204" pitchFamily="34" charset="0"/>
            </a:endParaRPr>
          </a:p>
          <a:p>
            <a:pPr lvl="0" defTabSz="457200">
              <a:lnSpc>
                <a:spcPct val="150000"/>
              </a:lnSpc>
            </a:pPr>
            <a:r>
              <a:rPr lang="en-US" sz="1400" dirty="0">
                <a:solidFill>
                  <a:prstClr val="black"/>
                </a:solidFill>
                <a:latin typeface="Wingdings 3" panose="05040102010807070707" pitchFamily="18" charset="2"/>
              </a:rPr>
              <a:t></a:t>
            </a:r>
            <a:r>
              <a:rPr lang="en-US" dirty="0">
                <a:solidFill>
                  <a:prstClr val="black"/>
                </a:solidFill>
                <a:latin typeface="Century Gothic" panose="020B0502020202020204" pitchFamily="34" charset="0"/>
              </a:rPr>
              <a:t>The District will design and publish communication to remind students and staff to inform the school if they are sick with COVID-19 related symptoms and stay home, particularly if they have had a known contact with someone diagnosed with COVID-19 and have also had contact with the school population. </a:t>
            </a:r>
            <a:r>
              <a:rPr lang="en-US" dirty="0">
                <a:solidFill>
                  <a:prstClr val="black"/>
                </a:solidFill>
                <a:latin typeface="Century Gothic" panose="020B0502020202020204" pitchFamily="34" charset="0"/>
                <a:hlinkClick r:id="rId2"/>
              </a:rPr>
              <a:t>https://www.cdc.gov/coronavirus/2019-ncov/prevent-getting-sick/prevention.html</a:t>
            </a:r>
            <a:endParaRPr lang="en-US" dirty="0">
              <a:solidFill>
                <a:prstClr val="black"/>
              </a:solidFill>
              <a:latin typeface="Century Gothic" panose="020B0502020202020204" pitchFamily="34" charset="0"/>
            </a:endParaRPr>
          </a:p>
          <a:p>
            <a:pPr lvl="0" defTabSz="457200">
              <a:lnSpc>
                <a:spcPct val="150000"/>
              </a:lnSpc>
            </a:pPr>
            <a:endParaRPr lang="en-US" sz="1200" dirty="0">
              <a:solidFill>
                <a:prstClr val="black"/>
              </a:solidFill>
              <a:latin typeface="Century Gothic" panose="020B0502020202020204" pitchFamily="34" charset="0"/>
            </a:endParaRPr>
          </a:p>
          <a:p>
            <a:pPr lvl="0" defTabSz="457200">
              <a:lnSpc>
                <a:spcPct val="150000"/>
              </a:lnSpc>
            </a:pPr>
            <a:r>
              <a:rPr lang="en-US" sz="1400" dirty="0">
                <a:solidFill>
                  <a:prstClr val="black"/>
                </a:solidFill>
                <a:latin typeface="Wingdings 3" panose="05040102010807070707" pitchFamily="18" charset="2"/>
              </a:rPr>
              <a:t></a:t>
            </a:r>
            <a:r>
              <a:rPr lang="en-US" dirty="0">
                <a:solidFill>
                  <a:prstClr val="black"/>
                </a:solidFill>
                <a:latin typeface="Century Gothic" panose="020B0502020202020204" pitchFamily="34" charset="0"/>
              </a:rPr>
              <a:t>Staff and students will be instructed to perform a self-assessment prior to leaving for school to identify fever and other possible COVID-19 symptoms. </a:t>
            </a:r>
            <a:r>
              <a:rPr lang="en-US" dirty="0">
                <a:solidFill>
                  <a:prstClr val="black"/>
                </a:solidFill>
                <a:latin typeface="Century Gothic" panose="020B0502020202020204" pitchFamily="34" charset="0"/>
                <a:hlinkClick r:id="rId3"/>
              </a:rPr>
              <a:t>https://www.cdc.gov/coronavirus/2019-ncov/communication/print-resources.html?Sort=Date%3A%3Adesc</a:t>
            </a:r>
            <a:endParaRPr lang="en-US" dirty="0">
              <a:solidFill>
                <a:prstClr val="black"/>
              </a:solidFill>
              <a:latin typeface="Century Gothic" panose="020B0502020202020204" pitchFamily="34" charset="0"/>
            </a:endParaRPr>
          </a:p>
        </p:txBody>
      </p:sp>
    </p:spTree>
    <p:extLst>
      <p:ext uri="{BB962C8B-B14F-4D97-AF65-F5344CB8AC3E}">
        <p14:creationId xmlns:p14="http://schemas.microsoft.com/office/powerpoint/2010/main" val="345589373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1"/>
            </a:gs>
            <a:gs pos="100000">
              <a:schemeClr val="bg2">
                <a:shade val="98000"/>
                <a:satMod val="120000"/>
                <a:lumMod val="98000"/>
              </a:schemeClr>
            </a:gs>
          </a:gsLst>
          <a:lin ang="5400000" scaled="0"/>
        </a:gradFill>
        <a:effectLst/>
      </p:bgPr>
    </p:bg>
    <p:spTree>
      <p:nvGrpSpPr>
        <p:cNvPr id="1" name=""/>
        <p:cNvGrpSpPr/>
        <p:nvPr/>
      </p:nvGrpSpPr>
      <p:grpSpPr>
        <a:xfrm>
          <a:off x="0" y="0"/>
          <a:ext cx="0" cy="0"/>
          <a:chOff x="0" y="0"/>
          <a:chExt cx="0" cy="0"/>
        </a:xfrm>
      </p:grpSpPr>
      <p:sp>
        <p:nvSpPr>
          <p:cNvPr id="2" name="Rectangle 1"/>
          <p:cNvSpPr/>
          <p:nvPr/>
        </p:nvSpPr>
        <p:spPr>
          <a:xfrm>
            <a:off x="0" y="442563"/>
            <a:ext cx="12192000" cy="6309420"/>
          </a:xfrm>
          <a:prstGeom prst="rect">
            <a:avLst/>
          </a:prstGeom>
        </p:spPr>
        <p:txBody>
          <a:bodyPr wrap="square">
            <a:spAutoFit/>
          </a:bodyPr>
          <a:lstStyle/>
          <a:p>
            <a:pPr lvl="0" algn="ctr" defTabSz="457200"/>
            <a:r>
              <a:rPr lang="en-US" sz="4200" u="sng" dirty="0">
                <a:solidFill>
                  <a:prstClr val="black"/>
                </a:solidFill>
                <a:latin typeface="Century Gothic" panose="020B0502020202020204" pitchFamily="34" charset="0"/>
              </a:rPr>
              <a:t>Health and Safety</a:t>
            </a:r>
          </a:p>
          <a:p>
            <a:pPr lvl="0" defTabSz="457200"/>
            <a:endParaRPr lang="en-US" sz="2000" dirty="0">
              <a:solidFill>
                <a:prstClr val="black"/>
              </a:solidFill>
              <a:latin typeface="Century Gothic" panose="020B0502020202020204" pitchFamily="34" charset="0"/>
            </a:endParaRPr>
          </a:p>
          <a:p>
            <a:pPr lvl="0" defTabSz="457200">
              <a:lnSpc>
                <a:spcPct val="150000"/>
              </a:lnSpc>
            </a:pPr>
            <a:r>
              <a:rPr lang="en-US" b="1" dirty="0">
                <a:solidFill>
                  <a:prstClr val="black"/>
                </a:solidFill>
                <a:latin typeface="Century Gothic" panose="020B0502020202020204" pitchFamily="34" charset="0"/>
              </a:rPr>
              <a:t>Prevention Strategies</a:t>
            </a:r>
            <a:endParaRPr lang="en-US" dirty="0">
              <a:solidFill>
                <a:prstClr val="black"/>
              </a:solidFill>
              <a:latin typeface="Century Gothic" panose="020B0502020202020204" pitchFamily="34" charset="0"/>
            </a:endParaRPr>
          </a:p>
          <a:p>
            <a:pPr lvl="0" defTabSz="457200">
              <a:lnSpc>
                <a:spcPct val="150000"/>
              </a:lnSpc>
            </a:pPr>
            <a:r>
              <a:rPr lang="en-US" sz="1200" dirty="0">
                <a:solidFill>
                  <a:prstClr val="black"/>
                </a:solidFill>
                <a:latin typeface="Wingdings 3" panose="05040102010807070707" pitchFamily="18" charset="2"/>
              </a:rPr>
              <a:t></a:t>
            </a:r>
            <a:r>
              <a:rPr lang="en-US" sz="1600" dirty="0">
                <a:solidFill>
                  <a:prstClr val="black"/>
                </a:solidFill>
                <a:latin typeface="Century Gothic" panose="020B0502020202020204" pitchFamily="34" charset="0"/>
              </a:rPr>
              <a:t>Face coverings, masks, shields, and protective barriers</a:t>
            </a:r>
          </a:p>
          <a:p>
            <a:pPr lvl="0" defTabSz="457200">
              <a:lnSpc>
                <a:spcPct val="150000"/>
              </a:lnSpc>
            </a:pPr>
            <a:r>
              <a:rPr lang="en-US" sz="1200" dirty="0">
                <a:solidFill>
                  <a:prstClr val="black"/>
                </a:solidFill>
                <a:latin typeface="Wingdings 3" panose="05040102010807070707" pitchFamily="18" charset="2"/>
              </a:rPr>
              <a:t></a:t>
            </a:r>
            <a:r>
              <a:rPr lang="en-US" sz="1600" dirty="0">
                <a:solidFill>
                  <a:prstClr val="black"/>
                </a:solidFill>
                <a:latin typeface="Century Gothic" panose="020B0502020202020204" pitchFamily="34" charset="0"/>
              </a:rPr>
              <a:t>Distancing and room occupancy</a:t>
            </a:r>
          </a:p>
          <a:p>
            <a:pPr lvl="0" defTabSz="457200">
              <a:lnSpc>
                <a:spcPct val="150000"/>
              </a:lnSpc>
            </a:pPr>
            <a:r>
              <a:rPr lang="en-US" sz="1200" dirty="0">
                <a:solidFill>
                  <a:prstClr val="black"/>
                </a:solidFill>
                <a:latin typeface="Wingdings 3" panose="05040102010807070707" pitchFamily="18" charset="2"/>
              </a:rPr>
              <a:t></a:t>
            </a:r>
            <a:r>
              <a:rPr lang="en-US" sz="1600" dirty="0">
                <a:solidFill>
                  <a:prstClr val="black"/>
                </a:solidFill>
                <a:latin typeface="Century Gothic" panose="020B0502020202020204" pitchFamily="34" charset="0"/>
              </a:rPr>
              <a:t>Standard Health Practices and Supplies</a:t>
            </a:r>
          </a:p>
          <a:p>
            <a:pPr lvl="0" defTabSz="457200">
              <a:lnSpc>
                <a:spcPct val="150000"/>
              </a:lnSpc>
            </a:pPr>
            <a:r>
              <a:rPr lang="en-US" sz="1200" dirty="0">
                <a:solidFill>
                  <a:prstClr val="black"/>
                </a:solidFill>
                <a:latin typeface="Wingdings 3" panose="05040102010807070707" pitchFamily="18" charset="2"/>
              </a:rPr>
              <a:t></a:t>
            </a:r>
            <a:r>
              <a:rPr lang="en-US" sz="1600" dirty="0">
                <a:solidFill>
                  <a:prstClr val="black"/>
                </a:solidFill>
                <a:latin typeface="Century Gothic" panose="020B0502020202020204" pitchFamily="34" charset="0"/>
              </a:rPr>
              <a:t>Student and Staff Screening</a:t>
            </a:r>
          </a:p>
          <a:p>
            <a:pPr lvl="0" defTabSz="457200">
              <a:lnSpc>
                <a:spcPct val="150000"/>
              </a:lnSpc>
            </a:pPr>
            <a:endParaRPr lang="en-US" sz="1600" dirty="0">
              <a:solidFill>
                <a:prstClr val="black"/>
              </a:solidFill>
              <a:latin typeface="Century Gothic" panose="020B0502020202020204" pitchFamily="34" charset="0"/>
            </a:endParaRPr>
          </a:p>
          <a:p>
            <a:pPr lvl="0" defTabSz="457200">
              <a:lnSpc>
                <a:spcPct val="150000"/>
              </a:lnSpc>
            </a:pPr>
            <a:r>
              <a:rPr lang="en-US" b="1" dirty="0">
                <a:solidFill>
                  <a:prstClr val="black"/>
                </a:solidFill>
                <a:latin typeface="Century Gothic" panose="020B0502020202020204" pitchFamily="34" charset="0"/>
              </a:rPr>
              <a:t>Symptomatic Response Containment Plan</a:t>
            </a:r>
            <a:endParaRPr lang="en-US" dirty="0">
              <a:solidFill>
                <a:prstClr val="black"/>
              </a:solidFill>
              <a:latin typeface="Century Gothic" panose="020B0502020202020204" pitchFamily="34" charset="0"/>
            </a:endParaRPr>
          </a:p>
          <a:p>
            <a:pPr lvl="0" defTabSz="457200">
              <a:lnSpc>
                <a:spcPct val="150000"/>
              </a:lnSpc>
            </a:pPr>
            <a:r>
              <a:rPr lang="en-US" sz="1200" dirty="0">
                <a:solidFill>
                  <a:prstClr val="black"/>
                </a:solidFill>
                <a:latin typeface="Wingdings 3" panose="05040102010807070707" pitchFamily="18" charset="2"/>
              </a:rPr>
              <a:t></a:t>
            </a:r>
            <a:r>
              <a:rPr lang="en-US" sz="1600" dirty="0">
                <a:solidFill>
                  <a:prstClr val="black"/>
                </a:solidFill>
                <a:latin typeface="Century Gothic" panose="020B0502020202020204" pitchFamily="34" charset="0"/>
              </a:rPr>
              <a:t>Collaboration with Department of Correction and Facility Staff </a:t>
            </a:r>
          </a:p>
          <a:p>
            <a:pPr lvl="0" defTabSz="457200">
              <a:lnSpc>
                <a:spcPct val="150000"/>
              </a:lnSpc>
            </a:pPr>
            <a:r>
              <a:rPr lang="en-US" sz="1200" dirty="0">
                <a:solidFill>
                  <a:prstClr val="black"/>
                </a:solidFill>
                <a:latin typeface="Wingdings 3" panose="05040102010807070707" pitchFamily="18" charset="2"/>
              </a:rPr>
              <a:t></a:t>
            </a:r>
            <a:r>
              <a:rPr lang="en-US" sz="1600" dirty="0">
                <a:solidFill>
                  <a:prstClr val="black"/>
                </a:solidFill>
                <a:latin typeface="Century Gothic" panose="020B0502020202020204" pitchFamily="34" charset="0"/>
              </a:rPr>
              <a:t>Isolation procedures</a:t>
            </a:r>
          </a:p>
          <a:p>
            <a:pPr lvl="0" defTabSz="457200">
              <a:lnSpc>
                <a:spcPct val="150000"/>
              </a:lnSpc>
            </a:pPr>
            <a:r>
              <a:rPr lang="en-US" sz="1200" dirty="0">
                <a:solidFill>
                  <a:prstClr val="black"/>
                </a:solidFill>
                <a:latin typeface="Wingdings 3" panose="05040102010807070707" pitchFamily="18" charset="2"/>
              </a:rPr>
              <a:t></a:t>
            </a:r>
            <a:r>
              <a:rPr lang="en-US" sz="1600" dirty="0">
                <a:solidFill>
                  <a:prstClr val="black"/>
                </a:solidFill>
                <a:latin typeface="Century Gothic" panose="020B0502020202020204" pitchFamily="34" charset="0"/>
              </a:rPr>
              <a:t>Dismissal, Cleaning, Closure alerts</a:t>
            </a:r>
          </a:p>
          <a:p>
            <a:pPr lvl="0" defTabSz="457200">
              <a:lnSpc>
                <a:spcPct val="150000"/>
              </a:lnSpc>
            </a:pPr>
            <a:endParaRPr lang="en-US" sz="1600" dirty="0">
              <a:solidFill>
                <a:prstClr val="black"/>
              </a:solidFill>
              <a:latin typeface="Century Gothic" panose="020B0502020202020204" pitchFamily="34" charset="0"/>
            </a:endParaRPr>
          </a:p>
          <a:p>
            <a:pPr lvl="0" defTabSz="457200">
              <a:lnSpc>
                <a:spcPct val="150000"/>
              </a:lnSpc>
            </a:pPr>
            <a:r>
              <a:rPr lang="en-US" sz="1600" dirty="0">
                <a:solidFill>
                  <a:prstClr val="black"/>
                </a:solidFill>
                <a:latin typeface="Century Gothic" panose="020B0502020202020204" pitchFamily="34" charset="0"/>
              </a:rPr>
              <a:t>USD #1 will collaborate and confer with the medical teams and facility custody administrations to answer questions about health and safety related to COVID19. </a:t>
            </a:r>
            <a:r>
              <a:rPr lang="en-US" sz="1600" dirty="0">
                <a:solidFill>
                  <a:prstClr val="black"/>
                </a:solidFill>
                <a:latin typeface="Century Gothic" panose="020B0502020202020204" pitchFamily="34" charset="0"/>
                <a:hlinkClick r:id="rId2"/>
              </a:rPr>
              <a:t>https://portal.ct.gov/-/media/DOC/Pdf/Coronavirus-3-20/COVIDTesting_CommonQuestions-061020.pdf</a:t>
            </a:r>
            <a:endParaRPr lang="en-US" sz="1600" dirty="0">
              <a:solidFill>
                <a:prstClr val="black"/>
              </a:solidFill>
              <a:latin typeface="Century Gothic" panose="020B0502020202020204" pitchFamily="34" charset="0"/>
            </a:endParaRPr>
          </a:p>
        </p:txBody>
      </p:sp>
    </p:spTree>
    <p:extLst>
      <p:ext uri="{BB962C8B-B14F-4D97-AF65-F5344CB8AC3E}">
        <p14:creationId xmlns:p14="http://schemas.microsoft.com/office/powerpoint/2010/main" val="30300611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1"/>
            </a:gs>
            <a:gs pos="100000">
              <a:schemeClr val="bg2">
                <a:shade val="98000"/>
                <a:satMod val="120000"/>
                <a:lumMod val="98000"/>
              </a:schemeClr>
            </a:gs>
          </a:gsLst>
          <a:lin ang="5400000" scaled="0"/>
        </a:gradFill>
        <a:effectLst/>
      </p:bgPr>
    </p:bg>
    <p:spTree>
      <p:nvGrpSpPr>
        <p:cNvPr id="1" name=""/>
        <p:cNvGrpSpPr/>
        <p:nvPr/>
      </p:nvGrpSpPr>
      <p:grpSpPr>
        <a:xfrm>
          <a:off x="0" y="0"/>
          <a:ext cx="0" cy="0"/>
          <a:chOff x="0" y="0"/>
          <a:chExt cx="0" cy="0"/>
        </a:xfrm>
      </p:grpSpPr>
      <p:sp>
        <p:nvSpPr>
          <p:cNvPr id="2" name="Rectangle 1"/>
          <p:cNvSpPr/>
          <p:nvPr/>
        </p:nvSpPr>
        <p:spPr>
          <a:xfrm>
            <a:off x="0" y="319271"/>
            <a:ext cx="12192000" cy="6340197"/>
          </a:xfrm>
          <a:prstGeom prst="rect">
            <a:avLst/>
          </a:prstGeom>
        </p:spPr>
        <p:txBody>
          <a:bodyPr wrap="square">
            <a:spAutoFit/>
          </a:bodyPr>
          <a:lstStyle/>
          <a:p>
            <a:pPr lvl="0" algn="ctr" defTabSz="457200"/>
            <a:r>
              <a:rPr lang="en-US" sz="3600" u="sng" dirty="0">
                <a:solidFill>
                  <a:prstClr val="black"/>
                </a:solidFill>
                <a:latin typeface="Century Gothic" panose="020B0502020202020204" pitchFamily="34" charset="0"/>
              </a:rPr>
              <a:t>Personal Protective Equipment (PPE)</a:t>
            </a:r>
          </a:p>
          <a:p>
            <a:pPr lvl="0" defTabSz="457200"/>
            <a:endParaRPr lang="en-US" sz="3600" dirty="0">
              <a:solidFill>
                <a:prstClr val="black"/>
              </a:solidFill>
              <a:latin typeface="Century Gothic" panose="020B0502020202020204" pitchFamily="34" charset="0"/>
            </a:endParaRPr>
          </a:p>
          <a:p>
            <a:pPr lvl="0" defTabSz="457200">
              <a:spcAft>
                <a:spcPts val="600"/>
              </a:spcAft>
            </a:pPr>
            <a:r>
              <a:rPr lang="en-US" sz="1500" dirty="0">
                <a:solidFill>
                  <a:prstClr val="black"/>
                </a:solidFill>
                <a:latin typeface="Wingdings 3" panose="05040102010807070707" pitchFamily="18" charset="2"/>
              </a:rPr>
              <a:t></a:t>
            </a:r>
            <a:r>
              <a:rPr lang="en-US" sz="1900" dirty="0">
                <a:solidFill>
                  <a:prstClr val="black"/>
                </a:solidFill>
                <a:latin typeface="Century Gothic" panose="020B0502020202020204" pitchFamily="34" charset="0"/>
              </a:rPr>
              <a:t>The use of face coverings in accordance with CDC and Connecticut Department of Correction guidelines are required for all students and staff when they are inside the school building, with certain exceptions. </a:t>
            </a:r>
          </a:p>
          <a:p>
            <a:pPr lvl="0" defTabSz="457200">
              <a:spcAft>
                <a:spcPts val="600"/>
              </a:spcAft>
            </a:pPr>
            <a:r>
              <a:rPr lang="en-US" sz="1500" dirty="0">
                <a:solidFill>
                  <a:prstClr val="black"/>
                </a:solidFill>
                <a:latin typeface="Wingdings 3" panose="05040102010807070707" pitchFamily="18" charset="2"/>
              </a:rPr>
              <a:t></a:t>
            </a:r>
            <a:r>
              <a:rPr lang="en-US" sz="1900" dirty="0">
                <a:solidFill>
                  <a:prstClr val="black"/>
                </a:solidFill>
                <a:latin typeface="Century Gothic" panose="020B0502020202020204" pitchFamily="34" charset="0"/>
              </a:rPr>
              <a:t>Face masks must cover the mouth and nose. </a:t>
            </a:r>
          </a:p>
          <a:p>
            <a:pPr lvl="0" defTabSz="457200">
              <a:spcAft>
                <a:spcPts val="600"/>
              </a:spcAft>
            </a:pPr>
            <a:r>
              <a:rPr lang="en-US" sz="1500" dirty="0">
                <a:solidFill>
                  <a:prstClr val="black"/>
                </a:solidFill>
                <a:latin typeface="Wingdings 3" panose="05040102010807070707" pitchFamily="18" charset="2"/>
              </a:rPr>
              <a:t></a:t>
            </a:r>
            <a:r>
              <a:rPr lang="en-US" sz="1900" dirty="0">
                <a:solidFill>
                  <a:prstClr val="black"/>
                </a:solidFill>
                <a:latin typeface="Century Gothic" panose="020B0502020202020204" pitchFamily="34" charset="0"/>
              </a:rPr>
              <a:t>Face shields, while not required, may be worn by staff in addition to face masks. </a:t>
            </a:r>
          </a:p>
          <a:p>
            <a:pPr lvl="0" defTabSz="457200">
              <a:spcAft>
                <a:spcPts val="600"/>
              </a:spcAft>
            </a:pPr>
            <a:r>
              <a:rPr lang="en-US" sz="1500" dirty="0">
                <a:solidFill>
                  <a:prstClr val="black"/>
                </a:solidFill>
                <a:latin typeface="Wingdings 3" panose="05040102010807070707" pitchFamily="18" charset="2"/>
              </a:rPr>
              <a:t></a:t>
            </a:r>
            <a:r>
              <a:rPr lang="en-US" sz="1900" dirty="0">
                <a:solidFill>
                  <a:prstClr val="black"/>
                </a:solidFill>
                <a:latin typeface="Century Gothic" panose="020B0502020202020204" pitchFamily="34" charset="0"/>
              </a:rPr>
              <a:t>Staff working with students who are not wearing face coverings due to one of the exceptions below and also cannot maintain social distancing will be provided increased personal protective equipment, including but not limited to medical grade masks and disposable gowns. </a:t>
            </a:r>
          </a:p>
          <a:p>
            <a:pPr lvl="0" defTabSz="457200">
              <a:spcAft>
                <a:spcPts val="600"/>
              </a:spcAft>
            </a:pPr>
            <a:r>
              <a:rPr lang="en-US" sz="1500" dirty="0">
                <a:solidFill>
                  <a:prstClr val="black"/>
                </a:solidFill>
                <a:latin typeface="Wingdings 3" panose="05040102010807070707" pitchFamily="18" charset="2"/>
              </a:rPr>
              <a:t></a:t>
            </a:r>
            <a:r>
              <a:rPr lang="en-US" sz="1900" dirty="0">
                <a:solidFill>
                  <a:prstClr val="black"/>
                </a:solidFill>
                <a:latin typeface="Century Gothic" panose="020B0502020202020204" pitchFamily="34" charset="0"/>
              </a:rPr>
              <a:t>Exceptions for mask wearing: </a:t>
            </a:r>
          </a:p>
          <a:p>
            <a:pPr lvl="0" defTabSz="457200"/>
            <a:endParaRPr lang="en-US" sz="1900" dirty="0">
              <a:solidFill>
                <a:prstClr val="black"/>
              </a:solidFill>
              <a:latin typeface="Century Gothic" panose="020B0502020202020204" pitchFamily="34" charset="0"/>
            </a:endParaRPr>
          </a:p>
          <a:p>
            <a:pPr lvl="0" defTabSz="457200"/>
            <a:r>
              <a:rPr lang="en-US" sz="1700" dirty="0">
                <a:solidFill>
                  <a:prstClr val="black"/>
                </a:solidFill>
                <a:latin typeface="Century Gothic" panose="020B0502020202020204" pitchFamily="34" charset="0"/>
              </a:rPr>
              <a:t>• If students or staff are eating, drinking, engaged in physical activity, or outside, they are permitted to remove their masks but should make every effort to maintain social distancing. </a:t>
            </a:r>
          </a:p>
          <a:p>
            <a:pPr lvl="0" defTabSz="457200"/>
            <a:r>
              <a:rPr lang="en-US" sz="1700" dirty="0">
                <a:solidFill>
                  <a:prstClr val="black"/>
                </a:solidFill>
                <a:latin typeface="Century Gothic" panose="020B0502020202020204" pitchFamily="34" charset="0"/>
              </a:rPr>
              <a:t>• For anyone who has medical documentation that substantiates a face covering is unsafe to wear, masks should not be required. </a:t>
            </a:r>
          </a:p>
          <a:p>
            <a:pPr lvl="0" defTabSz="457200"/>
            <a:r>
              <a:rPr lang="en-US" sz="1700" dirty="0">
                <a:solidFill>
                  <a:prstClr val="black"/>
                </a:solidFill>
                <a:latin typeface="Century Gothic" panose="020B0502020202020204" pitchFamily="34" charset="0"/>
              </a:rPr>
              <a:t>• For anyone who is experiencing trouble breathing, or anyone who is unconscious, incapacitated or otherwise unable to remove the mask without assistance, face coverings and masks should not be required, per CDC guidance. </a:t>
            </a:r>
            <a:endParaRPr lang="en-US" dirty="0">
              <a:solidFill>
                <a:prstClr val="black"/>
              </a:solidFill>
              <a:latin typeface="Century Gothic" panose="020B0502020202020204"/>
            </a:endParaRPr>
          </a:p>
        </p:txBody>
      </p:sp>
    </p:spTree>
    <p:extLst>
      <p:ext uri="{BB962C8B-B14F-4D97-AF65-F5344CB8AC3E}">
        <p14:creationId xmlns:p14="http://schemas.microsoft.com/office/powerpoint/2010/main" val="401277992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1"/>
            </a:gs>
            <a:gs pos="100000">
              <a:schemeClr val="bg2">
                <a:shade val="98000"/>
                <a:satMod val="120000"/>
                <a:lumMod val="98000"/>
              </a:schemeClr>
            </a:gs>
          </a:gsLst>
          <a:lin ang="5400000" scaled="0"/>
        </a:gradFill>
        <a:effectLst/>
      </p:bgPr>
    </p:bg>
    <p:spTree>
      <p:nvGrpSpPr>
        <p:cNvPr id="1" name=""/>
        <p:cNvGrpSpPr/>
        <p:nvPr/>
      </p:nvGrpSpPr>
      <p:grpSpPr>
        <a:xfrm>
          <a:off x="0" y="0"/>
          <a:ext cx="0" cy="0"/>
          <a:chOff x="0" y="0"/>
          <a:chExt cx="0" cy="0"/>
        </a:xfrm>
      </p:grpSpPr>
      <p:sp>
        <p:nvSpPr>
          <p:cNvPr id="3" name="Rectangle 2"/>
          <p:cNvSpPr/>
          <p:nvPr/>
        </p:nvSpPr>
        <p:spPr>
          <a:xfrm>
            <a:off x="0" y="878376"/>
            <a:ext cx="12192000" cy="5070619"/>
          </a:xfrm>
          <a:prstGeom prst="rect">
            <a:avLst/>
          </a:prstGeom>
        </p:spPr>
        <p:txBody>
          <a:bodyPr wrap="square">
            <a:spAutoFit/>
          </a:bodyPr>
          <a:lstStyle/>
          <a:p>
            <a:pPr lvl="0" algn="ctr" defTabSz="457200"/>
            <a:r>
              <a:rPr lang="en-US" sz="4200" u="sng" dirty="0">
                <a:solidFill>
                  <a:prstClr val="black"/>
                </a:solidFill>
                <a:latin typeface="Century Gothic" panose="020B0502020202020204" pitchFamily="34" charset="0"/>
              </a:rPr>
              <a:t>PPE Communication </a:t>
            </a:r>
            <a:endParaRPr lang="en-US" sz="4200" u="sng" dirty="0" smtClean="0">
              <a:solidFill>
                <a:prstClr val="black"/>
              </a:solidFill>
              <a:latin typeface="Century Gothic" panose="020B0502020202020204" pitchFamily="34" charset="0"/>
            </a:endParaRPr>
          </a:p>
          <a:p>
            <a:pPr lvl="0" algn="ctr" defTabSz="457200"/>
            <a:endParaRPr lang="en-US" sz="2800" u="sng" dirty="0">
              <a:solidFill>
                <a:prstClr val="black"/>
              </a:solidFill>
              <a:latin typeface="Century Gothic" panose="020B0502020202020204" pitchFamily="34" charset="0"/>
            </a:endParaRPr>
          </a:p>
          <a:p>
            <a:pPr lvl="0" defTabSz="457200"/>
            <a:endParaRPr lang="en-US" sz="1050" dirty="0">
              <a:solidFill>
                <a:prstClr val="black"/>
              </a:solidFill>
              <a:latin typeface="Century Gothic" panose="020B0502020202020204" pitchFamily="34" charset="0"/>
            </a:endParaRPr>
          </a:p>
          <a:p>
            <a:pPr lvl="0" defTabSz="457200">
              <a:lnSpc>
                <a:spcPct val="150000"/>
              </a:lnSpc>
            </a:pPr>
            <a:r>
              <a:rPr lang="en-US" sz="1400" dirty="0">
                <a:solidFill>
                  <a:prstClr val="black"/>
                </a:solidFill>
                <a:latin typeface="Wingdings 3" panose="05040102010807070707" pitchFamily="18" charset="2"/>
              </a:rPr>
              <a:t></a:t>
            </a:r>
            <a:r>
              <a:rPr lang="en-US" dirty="0">
                <a:solidFill>
                  <a:prstClr val="black"/>
                </a:solidFill>
                <a:latin typeface="Century Gothic" panose="020B0502020202020204" pitchFamily="34" charset="0"/>
              </a:rPr>
              <a:t>USD #1 will communicate Connecticut Department of Correction and District expectations and enforcement strategies for face coverings to all students and staff. </a:t>
            </a:r>
          </a:p>
          <a:p>
            <a:pPr lvl="0" defTabSz="457200">
              <a:lnSpc>
                <a:spcPct val="150000"/>
              </a:lnSpc>
            </a:pPr>
            <a:r>
              <a:rPr lang="en-US" sz="1400" dirty="0">
                <a:solidFill>
                  <a:prstClr val="black"/>
                </a:solidFill>
                <a:latin typeface="Wingdings 3" panose="05040102010807070707" pitchFamily="18" charset="2"/>
              </a:rPr>
              <a:t></a:t>
            </a:r>
            <a:r>
              <a:rPr lang="en-US" dirty="0">
                <a:solidFill>
                  <a:prstClr val="black"/>
                </a:solidFill>
                <a:latin typeface="Century Gothic" panose="020B0502020202020204" pitchFamily="34" charset="0"/>
              </a:rPr>
              <a:t>Parents and guardians will be informed of the requirement for all students to wear masks in school. </a:t>
            </a:r>
          </a:p>
          <a:p>
            <a:pPr lvl="0" defTabSz="457200">
              <a:lnSpc>
                <a:spcPct val="150000"/>
              </a:lnSpc>
            </a:pPr>
            <a:r>
              <a:rPr lang="en-US" sz="1400" dirty="0">
                <a:solidFill>
                  <a:prstClr val="black"/>
                </a:solidFill>
                <a:latin typeface="Wingdings 3" panose="05040102010807070707" pitchFamily="18" charset="2"/>
              </a:rPr>
              <a:t></a:t>
            </a:r>
            <a:r>
              <a:rPr lang="en-US" dirty="0">
                <a:solidFill>
                  <a:prstClr val="black"/>
                </a:solidFill>
                <a:latin typeface="Century Gothic" panose="020B0502020202020204" pitchFamily="34" charset="0"/>
              </a:rPr>
              <a:t>Students without a mask will be provided one. </a:t>
            </a:r>
          </a:p>
          <a:p>
            <a:pPr lvl="0" defTabSz="457200">
              <a:lnSpc>
                <a:spcPct val="150000"/>
              </a:lnSpc>
            </a:pPr>
            <a:r>
              <a:rPr lang="en-US" sz="1400" dirty="0">
                <a:solidFill>
                  <a:prstClr val="black"/>
                </a:solidFill>
                <a:latin typeface="Wingdings 3" panose="05040102010807070707" pitchFamily="18" charset="2"/>
              </a:rPr>
              <a:t></a:t>
            </a:r>
            <a:r>
              <a:rPr lang="en-US" dirty="0">
                <a:solidFill>
                  <a:prstClr val="black"/>
                </a:solidFill>
                <a:latin typeface="Century Gothic" panose="020B0502020202020204" pitchFamily="34" charset="0"/>
              </a:rPr>
              <a:t>Students not wearing a mask in an appropriate manner will be reminded by a staff member to wear their mask. </a:t>
            </a:r>
          </a:p>
          <a:p>
            <a:pPr lvl="0" defTabSz="457200">
              <a:lnSpc>
                <a:spcPct val="150000"/>
              </a:lnSpc>
            </a:pPr>
            <a:r>
              <a:rPr lang="en-US" sz="1400" dirty="0">
                <a:solidFill>
                  <a:prstClr val="black"/>
                </a:solidFill>
                <a:latin typeface="Wingdings 3" panose="05040102010807070707" pitchFamily="18" charset="2"/>
              </a:rPr>
              <a:t></a:t>
            </a:r>
            <a:r>
              <a:rPr lang="en-US" dirty="0">
                <a:solidFill>
                  <a:prstClr val="black"/>
                </a:solidFill>
                <a:latin typeface="Century Gothic" panose="020B0502020202020204" pitchFamily="34" charset="0"/>
              </a:rPr>
              <a:t>To protect public health and safety, students who refuse or repeatedly exhibit non-compliant behavior will be counseled on the expectations and requirements of   wearing face coverings. Should the behavior persist, said students will be required to participate in the district’s distance/remote learning program.</a:t>
            </a:r>
          </a:p>
        </p:txBody>
      </p:sp>
    </p:spTree>
    <p:extLst>
      <p:ext uri="{BB962C8B-B14F-4D97-AF65-F5344CB8AC3E}">
        <p14:creationId xmlns:p14="http://schemas.microsoft.com/office/powerpoint/2010/main" val="305882880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1"/>
            </a:gs>
            <a:gs pos="100000">
              <a:schemeClr val="bg2">
                <a:shade val="98000"/>
                <a:satMod val="120000"/>
                <a:lumMod val="98000"/>
              </a:schemeClr>
            </a:gs>
          </a:gsLst>
          <a:lin ang="5400000" scaled="0"/>
        </a:gradFill>
        <a:effectLst/>
      </p:bgPr>
    </p:bg>
    <p:spTree>
      <p:nvGrpSpPr>
        <p:cNvPr id="1" name=""/>
        <p:cNvGrpSpPr/>
        <p:nvPr/>
      </p:nvGrpSpPr>
      <p:grpSpPr>
        <a:xfrm>
          <a:off x="0" y="0"/>
          <a:ext cx="0" cy="0"/>
          <a:chOff x="0" y="0"/>
          <a:chExt cx="0" cy="0"/>
        </a:xfrm>
      </p:grpSpPr>
      <p:sp>
        <p:nvSpPr>
          <p:cNvPr id="2" name="Rectangle 1"/>
          <p:cNvSpPr/>
          <p:nvPr/>
        </p:nvSpPr>
        <p:spPr>
          <a:xfrm>
            <a:off x="159026" y="1025428"/>
            <a:ext cx="12192000" cy="4939814"/>
          </a:xfrm>
          <a:prstGeom prst="rect">
            <a:avLst/>
          </a:prstGeom>
        </p:spPr>
        <p:txBody>
          <a:bodyPr wrap="square">
            <a:spAutoFit/>
          </a:bodyPr>
          <a:lstStyle/>
          <a:p>
            <a:pPr lvl="0" algn="ctr" defTabSz="457200"/>
            <a:r>
              <a:rPr lang="en-US" sz="3600" u="sng" dirty="0">
                <a:solidFill>
                  <a:prstClr val="black"/>
                </a:solidFill>
                <a:latin typeface="Century Gothic" panose="020B0502020202020204" pitchFamily="34" charset="0"/>
              </a:rPr>
              <a:t>Operations: Cleaning and Disinfecting</a:t>
            </a:r>
          </a:p>
          <a:p>
            <a:pPr lvl="0" defTabSz="457200"/>
            <a:r>
              <a:rPr lang="en-US" sz="3600" dirty="0">
                <a:solidFill>
                  <a:prstClr val="black"/>
                </a:solidFill>
                <a:latin typeface="Century Gothic" panose="020B0502020202020204" pitchFamily="34" charset="0"/>
              </a:rPr>
              <a:t> </a:t>
            </a:r>
          </a:p>
          <a:p>
            <a:pPr lvl="0" defTabSz="457200">
              <a:lnSpc>
                <a:spcPct val="150000"/>
              </a:lnSpc>
            </a:pPr>
            <a:r>
              <a:rPr lang="en-US" sz="2200" dirty="0">
                <a:solidFill>
                  <a:prstClr val="black"/>
                </a:solidFill>
                <a:latin typeface="Wingdings 3" panose="05040102010807070707" pitchFamily="18" charset="2"/>
              </a:rPr>
              <a:t></a:t>
            </a:r>
            <a:r>
              <a:rPr lang="en-US" sz="2000" dirty="0">
                <a:solidFill>
                  <a:prstClr val="black"/>
                </a:solidFill>
                <a:latin typeface="Century Gothic" panose="020B0502020202020204" pitchFamily="34" charset="0"/>
              </a:rPr>
              <a:t>Schools have developed cleaning protocols for classroom/office equipment, including those used by more than one group, that is aligned with the Guidance from the CDC on Cleaning and Disinfecting Schools. </a:t>
            </a:r>
          </a:p>
          <a:p>
            <a:pPr lvl="0" defTabSz="457200">
              <a:lnSpc>
                <a:spcPct val="150000"/>
              </a:lnSpc>
            </a:pPr>
            <a:endParaRPr lang="en-US" sz="2000" dirty="0">
              <a:solidFill>
                <a:prstClr val="black"/>
              </a:solidFill>
              <a:latin typeface="Century Gothic" panose="020B0502020202020204" pitchFamily="34" charset="0"/>
            </a:endParaRPr>
          </a:p>
          <a:p>
            <a:pPr lvl="0" defTabSz="457200">
              <a:lnSpc>
                <a:spcPct val="150000"/>
              </a:lnSpc>
            </a:pPr>
            <a:r>
              <a:rPr lang="en-US" dirty="0">
                <a:solidFill>
                  <a:prstClr val="black"/>
                </a:solidFill>
                <a:latin typeface="Wingdings 3" panose="05040102010807070707" pitchFamily="18" charset="2"/>
              </a:rPr>
              <a:t></a:t>
            </a:r>
            <a:r>
              <a:rPr lang="en-US" sz="2000" dirty="0">
                <a:solidFill>
                  <a:prstClr val="black"/>
                </a:solidFill>
                <a:latin typeface="Century Gothic" panose="020B0502020202020204" pitchFamily="34" charset="0"/>
              </a:rPr>
              <a:t>The following signs and posters pertaining to health and safety measures will be prominently posted in classrooms and in public areas.  They include those found at:</a:t>
            </a:r>
          </a:p>
          <a:p>
            <a:pPr lvl="0" defTabSz="457200">
              <a:lnSpc>
                <a:spcPct val="150000"/>
              </a:lnSpc>
            </a:pPr>
            <a:endParaRPr lang="en-US" sz="2000" dirty="0">
              <a:solidFill>
                <a:prstClr val="black"/>
              </a:solidFill>
              <a:latin typeface="Century Gothic" panose="020B0502020202020204" pitchFamily="34" charset="0"/>
            </a:endParaRPr>
          </a:p>
          <a:p>
            <a:pPr lvl="0" defTabSz="457200">
              <a:lnSpc>
                <a:spcPct val="150000"/>
              </a:lnSpc>
            </a:pPr>
            <a:r>
              <a:rPr lang="en-US" sz="2000" dirty="0">
                <a:solidFill>
                  <a:prstClr val="black"/>
                </a:solidFill>
                <a:latin typeface="Century Gothic" panose="020B0502020202020204" pitchFamily="34" charset="0"/>
                <a:hlinkClick r:id="rId2"/>
              </a:rPr>
              <a:t>https://www.cdc.gov/coronavirus/2019</a:t>
            </a:r>
            <a:r>
              <a:rPr lang="en-US" sz="2000" dirty="0">
                <a:solidFill>
                  <a:prstClr val="black"/>
                </a:solidFill>
                <a:latin typeface="Century Gothic" panose="020B0502020202020204" pitchFamily="34" charset="0"/>
              </a:rPr>
              <a:t>(Schools and Child Care/Printable Posters and Graphics)</a:t>
            </a:r>
            <a:endParaRPr lang="en-US" sz="1400" dirty="0">
              <a:solidFill>
                <a:prstClr val="black"/>
              </a:solidFill>
              <a:latin typeface="Century Gothic" panose="020B0502020202020204"/>
            </a:endParaRPr>
          </a:p>
        </p:txBody>
      </p:sp>
    </p:spTree>
    <p:extLst>
      <p:ext uri="{BB962C8B-B14F-4D97-AF65-F5344CB8AC3E}">
        <p14:creationId xmlns:p14="http://schemas.microsoft.com/office/powerpoint/2010/main" val="154051157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accent1"/>
            </a:gs>
            <a:gs pos="100000">
              <a:schemeClr val="bg2">
                <a:shade val="98000"/>
                <a:satMod val="120000"/>
                <a:lumMod val="98000"/>
              </a:schemeClr>
            </a:gs>
          </a:gsLst>
          <a:lin ang="5400000" scaled="0"/>
        </a:gradFill>
        <a:effectLst/>
      </p:bgPr>
    </p:bg>
    <p:spTree>
      <p:nvGrpSpPr>
        <p:cNvPr id="1" name=""/>
        <p:cNvGrpSpPr/>
        <p:nvPr/>
      </p:nvGrpSpPr>
      <p:grpSpPr>
        <a:xfrm>
          <a:off x="0" y="0"/>
          <a:ext cx="0" cy="0"/>
          <a:chOff x="0" y="0"/>
          <a:chExt cx="0" cy="0"/>
        </a:xfrm>
      </p:grpSpPr>
      <p:sp>
        <p:nvSpPr>
          <p:cNvPr id="2" name="Rectangle 1"/>
          <p:cNvSpPr/>
          <p:nvPr/>
        </p:nvSpPr>
        <p:spPr>
          <a:xfrm>
            <a:off x="755374" y="2197919"/>
            <a:ext cx="10508974" cy="2308324"/>
          </a:xfrm>
          <a:prstGeom prst="rect">
            <a:avLst/>
          </a:prstGeom>
        </p:spPr>
        <p:txBody>
          <a:bodyPr wrap="square">
            <a:spAutoFit/>
          </a:bodyPr>
          <a:lstStyle/>
          <a:p>
            <a:pPr lvl="0" defTabSz="457200"/>
            <a:r>
              <a:rPr lang="en-US" sz="7200" dirty="0">
                <a:latin typeface="Century Gothic" panose="020B0502020202020204" pitchFamily="34" charset="0"/>
              </a:rPr>
              <a:t>Reopening:</a:t>
            </a:r>
          </a:p>
          <a:p>
            <a:pPr lvl="0" defTabSz="457200"/>
            <a:r>
              <a:rPr lang="en-US" sz="7200" dirty="0">
                <a:latin typeface="Century Gothic" panose="020B0502020202020204" pitchFamily="34" charset="0"/>
              </a:rPr>
              <a:t>Teaching and Learning </a:t>
            </a:r>
            <a:endParaRPr lang="en-US" sz="2800" dirty="0">
              <a:latin typeface="Century Gothic" panose="020B0502020202020204"/>
            </a:endParaRPr>
          </a:p>
        </p:txBody>
      </p:sp>
    </p:spTree>
    <p:extLst>
      <p:ext uri="{BB962C8B-B14F-4D97-AF65-F5344CB8AC3E}">
        <p14:creationId xmlns:p14="http://schemas.microsoft.com/office/powerpoint/2010/main" val="205475722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chemeClr val="accent1"/>
            </a:gs>
            <a:gs pos="100000">
              <a:schemeClr val="bg2">
                <a:shade val="98000"/>
                <a:satMod val="120000"/>
                <a:lumMod val="98000"/>
              </a:schemeClr>
            </a:gs>
          </a:gsLst>
          <a:lin ang="5400000" scaled="0"/>
        </a:gradFill>
        <a:effectLst/>
      </p:bgPr>
    </p:bg>
    <p:spTree>
      <p:nvGrpSpPr>
        <p:cNvPr id="1" name=""/>
        <p:cNvGrpSpPr/>
        <p:nvPr/>
      </p:nvGrpSpPr>
      <p:grpSpPr>
        <a:xfrm>
          <a:off x="0" y="0"/>
          <a:ext cx="0" cy="0"/>
          <a:chOff x="0" y="0"/>
          <a:chExt cx="0" cy="0"/>
        </a:xfrm>
      </p:grpSpPr>
      <p:sp>
        <p:nvSpPr>
          <p:cNvPr id="2" name="Rectangle 1"/>
          <p:cNvSpPr/>
          <p:nvPr/>
        </p:nvSpPr>
        <p:spPr>
          <a:xfrm>
            <a:off x="344556" y="1080165"/>
            <a:ext cx="11847444" cy="5216813"/>
          </a:xfrm>
          <a:prstGeom prst="rect">
            <a:avLst/>
          </a:prstGeom>
        </p:spPr>
        <p:txBody>
          <a:bodyPr wrap="square">
            <a:spAutoFit/>
          </a:bodyPr>
          <a:lstStyle/>
          <a:p>
            <a:pPr lvl="0" algn="ctr" defTabSz="457200">
              <a:lnSpc>
                <a:spcPct val="150000"/>
              </a:lnSpc>
            </a:pPr>
            <a:r>
              <a:rPr lang="en-US" sz="3600" u="sng" dirty="0">
                <a:solidFill>
                  <a:prstClr val="black"/>
                </a:solidFill>
                <a:latin typeface="Century Gothic" panose="020B0502020202020204" pitchFamily="34" charset="0"/>
              </a:rPr>
              <a:t>USD#1 Reopening Point of Contacts</a:t>
            </a:r>
            <a:endParaRPr lang="en-US" sz="2800" u="sng" dirty="0">
              <a:solidFill>
                <a:prstClr val="black"/>
              </a:solidFill>
              <a:latin typeface="Century Gothic" panose="020B0502020202020204" pitchFamily="34" charset="0"/>
            </a:endParaRPr>
          </a:p>
          <a:p>
            <a:pPr lvl="0" defTabSz="457200"/>
            <a:endParaRPr lang="en-US" sz="3600" dirty="0">
              <a:solidFill>
                <a:prstClr val="black"/>
              </a:solidFill>
              <a:latin typeface="Century Gothic" panose="020B0502020202020204" pitchFamily="34" charset="0"/>
            </a:endParaRPr>
          </a:p>
          <a:p>
            <a:pPr lvl="0" defTabSz="457200">
              <a:lnSpc>
                <a:spcPct val="150000"/>
              </a:lnSpc>
            </a:pPr>
            <a:r>
              <a:rPr lang="en-US" sz="1400" dirty="0">
                <a:solidFill>
                  <a:prstClr val="black"/>
                </a:solidFill>
                <a:latin typeface="Wingdings 3" panose="05040102010807070707" pitchFamily="18" charset="2"/>
              </a:rPr>
              <a:t></a:t>
            </a:r>
            <a:r>
              <a:rPr lang="en-US" dirty="0">
                <a:solidFill>
                  <a:prstClr val="black"/>
                </a:solidFill>
                <a:latin typeface="Century Gothic" panose="020B0502020202020204" pitchFamily="34" charset="0"/>
              </a:rPr>
              <a:t>Parents, guardians, and stakeholders will have access to the superintendent’s and deputy superintendent’s email and phone contact for questions and concerns.</a:t>
            </a:r>
          </a:p>
          <a:p>
            <a:pPr lvl="0" defTabSz="457200">
              <a:lnSpc>
                <a:spcPct val="150000"/>
              </a:lnSpc>
            </a:pPr>
            <a:endParaRPr lang="en-US" dirty="0">
              <a:solidFill>
                <a:prstClr val="black"/>
              </a:solidFill>
              <a:latin typeface="Century Gothic" panose="020B0502020202020204" pitchFamily="34" charset="0"/>
            </a:endParaRPr>
          </a:p>
          <a:p>
            <a:pPr lvl="0" defTabSz="457200">
              <a:lnSpc>
                <a:spcPct val="150000"/>
              </a:lnSpc>
            </a:pPr>
            <a:r>
              <a:rPr lang="en-US" sz="1400" dirty="0">
                <a:solidFill>
                  <a:prstClr val="black"/>
                </a:solidFill>
                <a:latin typeface="Arial" panose="020B0604020202020204" pitchFamily="34" charset="0"/>
              </a:rPr>
              <a:t>•</a:t>
            </a:r>
            <a:r>
              <a:rPr lang="en-US" dirty="0">
                <a:solidFill>
                  <a:prstClr val="black"/>
                </a:solidFill>
                <a:latin typeface="Century Gothic" panose="020B0502020202020204" pitchFamily="34" charset="0"/>
              </a:rPr>
              <a:t>Superintendent Pirro-Simmons:  </a:t>
            </a:r>
            <a:r>
              <a:rPr lang="en-US" dirty="0">
                <a:solidFill>
                  <a:prstClr val="black"/>
                </a:solidFill>
                <a:latin typeface="Century Gothic" panose="020B0502020202020204" pitchFamily="34" charset="0"/>
                <a:hlinkClick r:id="rId2"/>
              </a:rPr>
              <a:t>Maria.Pirro-Simmons@ct.gov</a:t>
            </a:r>
            <a:endParaRPr lang="en-US" dirty="0">
              <a:solidFill>
                <a:prstClr val="black"/>
              </a:solidFill>
              <a:latin typeface="Century Gothic" panose="020B0502020202020204" pitchFamily="34" charset="0"/>
            </a:endParaRPr>
          </a:p>
          <a:p>
            <a:pPr lvl="0" defTabSz="457200">
              <a:lnSpc>
                <a:spcPct val="150000"/>
              </a:lnSpc>
            </a:pPr>
            <a:r>
              <a:rPr lang="en-US" sz="1400" dirty="0">
                <a:solidFill>
                  <a:prstClr val="black"/>
                </a:solidFill>
                <a:latin typeface="Arial" panose="020B0604020202020204" pitchFamily="34" charset="0"/>
              </a:rPr>
              <a:t>•</a:t>
            </a:r>
            <a:r>
              <a:rPr lang="en-US" dirty="0">
                <a:solidFill>
                  <a:prstClr val="black"/>
                </a:solidFill>
                <a:latin typeface="Century Gothic" panose="020B0502020202020204" pitchFamily="34" charset="0"/>
              </a:rPr>
              <a:t>Deputy Superintendent Beaulieu: </a:t>
            </a:r>
            <a:r>
              <a:rPr lang="en-US" dirty="0">
                <a:solidFill>
                  <a:prstClr val="black"/>
                </a:solidFill>
                <a:latin typeface="Century Gothic" panose="020B0502020202020204" pitchFamily="34" charset="0"/>
                <a:hlinkClick r:id="rId3"/>
              </a:rPr>
              <a:t>Veron.Beaulieu@ct.gov</a:t>
            </a:r>
            <a:endParaRPr lang="en-US" dirty="0">
              <a:solidFill>
                <a:prstClr val="black"/>
              </a:solidFill>
              <a:latin typeface="Century Gothic" panose="020B0502020202020204" pitchFamily="34" charset="0"/>
            </a:endParaRPr>
          </a:p>
          <a:p>
            <a:pPr lvl="0" defTabSz="457200">
              <a:lnSpc>
                <a:spcPct val="150000"/>
              </a:lnSpc>
            </a:pPr>
            <a:r>
              <a:rPr lang="en-US" sz="1400" dirty="0">
                <a:solidFill>
                  <a:prstClr val="black"/>
                </a:solidFill>
                <a:latin typeface="Arial" panose="020B0604020202020204" pitchFamily="34" charset="0"/>
              </a:rPr>
              <a:t>•</a:t>
            </a:r>
            <a:r>
              <a:rPr lang="en-US" dirty="0">
                <a:solidFill>
                  <a:prstClr val="black"/>
                </a:solidFill>
                <a:latin typeface="Century Gothic" panose="020B0502020202020204" pitchFamily="34" charset="0"/>
              </a:rPr>
              <a:t>Unified School District Information Line: (860)692-7721 </a:t>
            </a:r>
          </a:p>
          <a:p>
            <a:pPr lvl="0" defTabSz="457200">
              <a:lnSpc>
                <a:spcPct val="150000"/>
              </a:lnSpc>
            </a:pPr>
            <a:endParaRPr lang="en-US" dirty="0">
              <a:solidFill>
                <a:prstClr val="black"/>
              </a:solidFill>
              <a:latin typeface="Century Gothic" panose="020B0502020202020204" pitchFamily="34" charset="0"/>
            </a:endParaRPr>
          </a:p>
          <a:p>
            <a:pPr lvl="0" defTabSz="457200">
              <a:lnSpc>
                <a:spcPct val="150000"/>
              </a:lnSpc>
            </a:pPr>
            <a:r>
              <a:rPr lang="en-US" sz="1400" dirty="0">
                <a:solidFill>
                  <a:prstClr val="black"/>
                </a:solidFill>
                <a:latin typeface="Wingdings 3" panose="05040102010807070707" pitchFamily="18" charset="2"/>
              </a:rPr>
              <a:t></a:t>
            </a:r>
            <a:r>
              <a:rPr lang="en-US" dirty="0">
                <a:solidFill>
                  <a:prstClr val="black"/>
                </a:solidFill>
                <a:latin typeface="Century Gothic" panose="020B0502020202020204" pitchFamily="34" charset="0"/>
              </a:rPr>
              <a:t>Changes in policies, cancellation of classes or other changes and restrictions can be found on the district website at: </a:t>
            </a:r>
            <a:r>
              <a:rPr lang="en-US" dirty="0">
                <a:solidFill>
                  <a:prstClr val="black"/>
                </a:solidFill>
                <a:latin typeface="Century Gothic" panose="020B0502020202020204" pitchFamily="34" charset="0"/>
                <a:hlinkClick r:id="rId4"/>
              </a:rPr>
              <a:t>https://portal.ct.gov/DOC/Org/Education-Services</a:t>
            </a:r>
            <a:r>
              <a:rPr lang="en-US" dirty="0">
                <a:solidFill>
                  <a:prstClr val="black"/>
                </a:solidFill>
                <a:latin typeface="Century Gothic" panose="020B0502020202020204" pitchFamily="34" charset="0"/>
              </a:rPr>
              <a:t>.</a:t>
            </a:r>
          </a:p>
        </p:txBody>
      </p:sp>
    </p:spTree>
    <p:extLst>
      <p:ext uri="{BB962C8B-B14F-4D97-AF65-F5344CB8AC3E}">
        <p14:creationId xmlns:p14="http://schemas.microsoft.com/office/powerpoint/2010/main" val="196573433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chemeClr val="accent1"/>
            </a:gs>
            <a:gs pos="100000">
              <a:schemeClr val="bg2">
                <a:shade val="98000"/>
                <a:satMod val="120000"/>
                <a:lumMod val="98000"/>
              </a:schemeClr>
            </a:gs>
          </a:gsLst>
          <a:lin ang="5400000" scaled="0"/>
        </a:gradFill>
        <a:effectLst/>
      </p:bgPr>
    </p:bg>
    <p:spTree>
      <p:nvGrpSpPr>
        <p:cNvPr id="1" name=""/>
        <p:cNvGrpSpPr/>
        <p:nvPr/>
      </p:nvGrpSpPr>
      <p:grpSpPr>
        <a:xfrm>
          <a:off x="0" y="0"/>
          <a:ext cx="0" cy="0"/>
          <a:chOff x="0" y="0"/>
          <a:chExt cx="0" cy="0"/>
        </a:xfrm>
      </p:grpSpPr>
      <p:sp>
        <p:nvSpPr>
          <p:cNvPr id="2" name="Rectangle 1"/>
          <p:cNvSpPr/>
          <p:nvPr/>
        </p:nvSpPr>
        <p:spPr>
          <a:xfrm>
            <a:off x="0" y="466749"/>
            <a:ext cx="12192000" cy="6001643"/>
          </a:xfrm>
          <a:prstGeom prst="rect">
            <a:avLst/>
          </a:prstGeom>
        </p:spPr>
        <p:txBody>
          <a:bodyPr wrap="square">
            <a:spAutoFit/>
          </a:bodyPr>
          <a:lstStyle/>
          <a:p>
            <a:pPr lvl="0" algn="ctr" defTabSz="457200"/>
            <a:r>
              <a:rPr lang="en-US" sz="3600" u="sng" dirty="0">
                <a:solidFill>
                  <a:prstClr val="black"/>
                </a:solidFill>
                <a:latin typeface="Century Gothic" panose="020B0502020202020204" pitchFamily="34" charset="0"/>
              </a:rPr>
              <a:t>In Person Learning </a:t>
            </a:r>
          </a:p>
          <a:p>
            <a:pPr lvl="0" defTabSz="457200"/>
            <a:endParaRPr lang="en-US" sz="2400" dirty="0">
              <a:solidFill>
                <a:prstClr val="black"/>
              </a:solidFill>
              <a:latin typeface="Century Gothic" panose="020B0502020202020204" pitchFamily="34" charset="0"/>
            </a:endParaRPr>
          </a:p>
          <a:p>
            <a:pPr lvl="0" defTabSz="457200">
              <a:lnSpc>
                <a:spcPct val="150000"/>
              </a:lnSpc>
            </a:pPr>
            <a:r>
              <a:rPr lang="en-US" sz="1400" dirty="0">
                <a:solidFill>
                  <a:prstClr val="black"/>
                </a:solidFill>
                <a:latin typeface="Wingdings 3" panose="05040102010807070707" pitchFamily="18" charset="2"/>
              </a:rPr>
              <a:t></a:t>
            </a:r>
            <a:r>
              <a:rPr lang="en-US" dirty="0">
                <a:solidFill>
                  <a:prstClr val="black"/>
                </a:solidFill>
                <a:latin typeface="Century Gothic" panose="020B0502020202020204" pitchFamily="34" charset="0"/>
              </a:rPr>
              <a:t>On Tuesday, September 8th, students in Unified School District #1 will return to full time, in person learning. Each specific school will have detailed plans for reopening as each correctional facility varies in size, programming, staffing complements, movement capabilities, and specialized populations. </a:t>
            </a:r>
          </a:p>
          <a:p>
            <a:pPr lvl="0" defTabSz="457200">
              <a:lnSpc>
                <a:spcPct val="150000"/>
              </a:lnSpc>
            </a:pPr>
            <a:endParaRPr lang="en-US" dirty="0">
              <a:solidFill>
                <a:prstClr val="black"/>
              </a:solidFill>
              <a:latin typeface="Century Gothic" panose="020B0502020202020204" pitchFamily="34" charset="0"/>
            </a:endParaRPr>
          </a:p>
          <a:p>
            <a:pPr lvl="0" defTabSz="457200">
              <a:lnSpc>
                <a:spcPct val="150000"/>
              </a:lnSpc>
            </a:pPr>
            <a:r>
              <a:rPr lang="en-US" sz="1400" dirty="0">
                <a:solidFill>
                  <a:prstClr val="black"/>
                </a:solidFill>
                <a:latin typeface="Wingdings 3" panose="05040102010807070707" pitchFamily="18" charset="2"/>
              </a:rPr>
              <a:t></a:t>
            </a:r>
            <a:r>
              <a:rPr lang="en-US" dirty="0">
                <a:solidFill>
                  <a:prstClr val="black"/>
                </a:solidFill>
                <a:latin typeface="Century Gothic" panose="020B0502020202020204" pitchFamily="34" charset="0"/>
              </a:rPr>
              <a:t>Students who temporarily do not participate in the in person learning model will receive high quality and rigorous content aligned, individualized work via the remote learning model utilized during the regular school session. This model includes personalized contact from members of the students’ education team and weekly lessons and feedback. Students will also receive weekly, in person contact from members of the education team. </a:t>
            </a:r>
          </a:p>
          <a:p>
            <a:pPr lvl="0" defTabSz="457200">
              <a:lnSpc>
                <a:spcPct val="150000"/>
              </a:lnSpc>
            </a:pPr>
            <a:endParaRPr lang="en-US" dirty="0">
              <a:solidFill>
                <a:prstClr val="black"/>
              </a:solidFill>
              <a:latin typeface="Century Gothic" panose="020B0502020202020204" pitchFamily="34" charset="0"/>
            </a:endParaRPr>
          </a:p>
          <a:p>
            <a:pPr lvl="0" defTabSz="457200">
              <a:lnSpc>
                <a:spcPct val="150000"/>
              </a:lnSpc>
            </a:pPr>
            <a:r>
              <a:rPr lang="en-US" sz="1400" dirty="0">
                <a:solidFill>
                  <a:prstClr val="black"/>
                </a:solidFill>
                <a:latin typeface="Wingdings 3" panose="05040102010807070707" pitchFamily="18" charset="2"/>
              </a:rPr>
              <a:t></a:t>
            </a:r>
            <a:r>
              <a:rPr lang="en-US" dirty="0">
                <a:solidFill>
                  <a:prstClr val="black"/>
                </a:solidFill>
                <a:latin typeface="Century Gothic" panose="020B0502020202020204" pitchFamily="34" charset="0"/>
              </a:rPr>
              <a:t>Due to </a:t>
            </a:r>
            <a:r>
              <a:rPr lang="en-US" dirty="0" err="1">
                <a:solidFill>
                  <a:prstClr val="black"/>
                </a:solidFill>
                <a:latin typeface="Century Gothic" panose="020B0502020202020204" pitchFamily="34" charset="0"/>
              </a:rPr>
              <a:t>cohorting</a:t>
            </a:r>
            <a:r>
              <a:rPr lang="en-US" dirty="0">
                <a:solidFill>
                  <a:prstClr val="black"/>
                </a:solidFill>
                <a:latin typeface="Century Gothic" panose="020B0502020202020204" pitchFamily="34" charset="0"/>
              </a:rPr>
              <a:t>, class sizes, staffing, and continuity of learning, students will remain in distance learning until the end of the semester/marking period for consistency of instruction. </a:t>
            </a:r>
          </a:p>
        </p:txBody>
      </p:sp>
    </p:spTree>
    <p:extLst>
      <p:ext uri="{BB962C8B-B14F-4D97-AF65-F5344CB8AC3E}">
        <p14:creationId xmlns:p14="http://schemas.microsoft.com/office/powerpoint/2010/main" val="405221019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chemeClr val="accent1"/>
            </a:gs>
            <a:gs pos="100000">
              <a:schemeClr val="bg2">
                <a:shade val="98000"/>
                <a:satMod val="120000"/>
                <a:lumMod val="98000"/>
              </a:schemeClr>
            </a:gs>
          </a:gsLst>
          <a:lin ang="5400000" scaled="0"/>
        </a:gradFill>
        <a:effectLst/>
      </p:bgPr>
    </p:bg>
    <p:spTree>
      <p:nvGrpSpPr>
        <p:cNvPr id="1" name=""/>
        <p:cNvGrpSpPr/>
        <p:nvPr/>
      </p:nvGrpSpPr>
      <p:grpSpPr>
        <a:xfrm>
          <a:off x="0" y="0"/>
          <a:ext cx="0" cy="0"/>
          <a:chOff x="0" y="0"/>
          <a:chExt cx="0" cy="0"/>
        </a:xfrm>
      </p:grpSpPr>
      <p:sp>
        <p:nvSpPr>
          <p:cNvPr id="2" name="Rectangle 1"/>
          <p:cNvSpPr/>
          <p:nvPr/>
        </p:nvSpPr>
        <p:spPr>
          <a:xfrm>
            <a:off x="0" y="168237"/>
            <a:ext cx="12192000" cy="3508653"/>
          </a:xfrm>
          <a:prstGeom prst="rect">
            <a:avLst/>
          </a:prstGeom>
        </p:spPr>
        <p:txBody>
          <a:bodyPr wrap="square">
            <a:spAutoFit/>
          </a:bodyPr>
          <a:lstStyle/>
          <a:p>
            <a:pPr lvl="0" algn="ctr" defTabSz="457200"/>
            <a:r>
              <a:rPr lang="en-US" sz="3600" u="sng" dirty="0">
                <a:solidFill>
                  <a:prstClr val="black"/>
                </a:solidFill>
                <a:latin typeface="Century Gothic" panose="020B0502020202020204" pitchFamily="34" charset="0"/>
              </a:rPr>
              <a:t>HYBRID LEARNING MODEL </a:t>
            </a:r>
          </a:p>
          <a:p>
            <a:pPr lvl="0" defTabSz="457200"/>
            <a:endParaRPr lang="en-US" dirty="0">
              <a:solidFill>
                <a:prstClr val="black"/>
              </a:solidFill>
              <a:latin typeface="Century Gothic" panose="020B0502020202020204" pitchFamily="34" charset="0"/>
            </a:endParaRPr>
          </a:p>
          <a:p>
            <a:pPr lvl="0" defTabSz="457200">
              <a:lnSpc>
                <a:spcPct val="150000"/>
              </a:lnSpc>
            </a:pPr>
            <a:r>
              <a:rPr lang="en-US" sz="1600" b="1" dirty="0">
                <a:solidFill>
                  <a:prstClr val="black"/>
                </a:solidFill>
                <a:latin typeface="Century Gothic" panose="020B0502020202020204" pitchFamily="34" charset="0"/>
              </a:rPr>
              <a:t>Modified Plan: Reduced Enrollment A/B Schedule </a:t>
            </a:r>
          </a:p>
          <a:p>
            <a:pPr lvl="0" defTabSz="457200">
              <a:lnSpc>
                <a:spcPct val="150000"/>
              </a:lnSpc>
            </a:pPr>
            <a:r>
              <a:rPr lang="en-US" sz="1600" b="1" dirty="0">
                <a:solidFill>
                  <a:prstClr val="black"/>
                </a:solidFill>
                <a:latin typeface="Century Gothic" panose="020B0502020202020204" pitchFamily="34" charset="0"/>
              </a:rPr>
              <a:t>Should a change in health and safety guidance impedes the full return of students to school, a reduced A/B schedule will be enacted to minimize numbers of students in the school buildings on a given day and limit class sizes to support enhanced social distancing. This plan identifies A Day Students and B Day Students who alternate on A and B days. In this model, students will attend school onsite every other day with work being sent to the cottages for remote learning on distance days. In this model, students will receive in-person instruction on the days they are in school and participate in asynchronous learning on the days they are in their units.</a:t>
            </a:r>
            <a:endParaRPr lang="en-US" sz="1600" b="1" dirty="0">
              <a:solidFill>
                <a:prstClr val="black"/>
              </a:solidFill>
              <a:latin typeface="Century Gothic" panose="020B0502020202020204"/>
            </a:endParaRPr>
          </a:p>
        </p:txBody>
      </p:sp>
      <p:graphicFrame>
        <p:nvGraphicFramePr>
          <p:cNvPr id="3" name="Table 2"/>
          <p:cNvGraphicFramePr>
            <a:graphicFrameLocks noGrp="1"/>
          </p:cNvGraphicFramePr>
          <p:nvPr>
            <p:extLst>
              <p:ext uri="{D42A27DB-BD31-4B8C-83A1-F6EECF244321}">
                <p14:modId xmlns:p14="http://schemas.microsoft.com/office/powerpoint/2010/main" val="2648287086"/>
              </p:ext>
            </p:extLst>
          </p:nvPr>
        </p:nvGraphicFramePr>
        <p:xfrm>
          <a:off x="1061928" y="3742312"/>
          <a:ext cx="10068144" cy="3115688"/>
        </p:xfrm>
        <a:graphic>
          <a:graphicData uri="http://schemas.openxmlformats.org/drawingml/2006/table">
            <a:tbl>
              <a:tblPr firstRow="1" bandRow="1"/>
              <a:tblGrid>
                <a:gridCol w="1678024">
                  <a:extLst>
                    <a:ext uri="{9D8B030D-6E8A-4147-A177-3AD203B41FA5}">
                      <a16:colId xmlns:a16="http://schemas.microsoft.com/office/drawing/2014/main" val="720090929"/>
                    </a:ext>
                  </a:extLst>
                </a:gridCol>
                <a:gridCol w="1678024">
                  <a:extLst>
                    <a:ext uri="{9D8B030D-6E8A-4147-A177-3AD203B41FA5}">
                      <a16:colId xmlns:a16="http://schemas.microsoft.com/office/drawing/2014/main" val="2991543495"/>
                    </a:ext>
                  </a:extLst>
                </a:gridCol>
                <a:gridCol w="1678024">
                  <a:extLst>
                    <a:ext uri="{9D8B030D-6E8A-4147-A177-3AD203B41FA5}">
                      <a16:colId xmlns:a16="http://schemas.microsoft.com/office/drawing/2014/main" val="3688301915"/>
                    </a:ext>
                  </a:extLst>
                </a:gridCol>
                <a:gridCol w="1678024">
                  <a:extLst>
                    <a:ext uri="{9D8B030D-6E8A-4147-A177-3AD203B41FA5}">
                      <a16:colId xmlns:a16="http://schemas.microsoft.com/office/drawing/2014/main" val="2339692320"/>
                    </a:ext>
                  </a:extLst>
                </a:gridCol>
                <a:gridCol w="1678024">
                  <a:extLst>
                    <a:ext uri="{9D8B030D-6E8A-4147-A177-3AD203B41FA5}">
                      <a16:colId xmlns:a16="http://schemas.microsoft.com/office/drawing/2014/main" val="1572690207"/>
                    </a:ext>
                  </a:extLst>
                </a:gridCol>
                <a:gridCol w="1678024">
                  <a:extLst>
                    <a:ext uri="{9D8B030D-6E8A-4147-A177-3AD203B41FA5}">
                      <a16:colId xmlns:a16="http://schemas.microsoft.com/office/drawing/2014/main" val="4155071259"/>
                    </a:ext>
                  </a:extLst>
                </a:gridCol>
              </a:tblGrid>
              <a:tr h="618902">
                <a:tc>
                  <a:txBody>
                    <a:bodyPr/>
                    <a:lstStyle>
                      <a:lvl1pPr marL="0" algn="l" defTabSz="914400" rtl="0" eaLnBrk="1" latinLnBrk="0" hangingPunct="1">
                        <a:defRPr sz="1800" b="1" kern="1200">
                          <a:solidFill>
                            <a:schemeClr val="lt1"/>
                          </a:solidFill>
                          <a:latin typeface="Century Gothic" panose="020B0502020202020204"/>
                        </a:defRPr>
                      </a:lvl1pPr>
                      <a:lvl2pPr marL="457200" algn="l" defTabSz="914400" rtl="0" eaLnBrk="1" latinLnBrk="0" hangingPunct="1">
                        <a:defRPr sz="1800" b="1" kern="1200">
                          <a:solidFill>
                            <a:schemeClr val="lt1"/>
                          </a:solidFill>
                          <a:latin typeface="Century Gothic" panose="020B0502020202020204"/>
                        </a:defRPr>
                      </a:lvl2pPr>
                      <a:lvl3pPr marL="914400" algn="l" defTabSz="914400" rtl="0" eaLnBrk="1" latinLnBrk="0" hangingPunct="1">
                        <a:defRPr sz="1800" b="1" kern="1200">
                          <a:solidFill>
                            <a:schemeClr val="lt1"/>
                          </a:solidFill>
                          <a:latin typeface="Century Gothic" panose="020B0502020202020204"/>
                        </a:defRPr>
                      </a:lvl3pPr>
                      <a:lvl4pPr marL="1371600" algn="l" defTabSz="914400" rtl="0" eaLnBrk="1" latinLnBrk="0" hangingPunct="1">
                        <a:defRPr sz="1800" b="1" kern="1200">
                          <a:solidFill>
                            <a:schemeClr val="lt1"/>
                          </a:solidFill>
                          <a:latin typeface="Century Gothic" panose="020B0502020202020204"/>
                        </a:defRPr>
                      </a:lvl4pPr>
                      <a:lvl5pPr marL="1828800" algn="l" defTabSz="914400" rtl="0" eaLnBrk="1" latinLnBrk="0" hangingPunct="1">
                        <a:defRPr sz="1800" b="1" kern="1200">
                          <a:solidFill>
                            <a:schemeClr val="lt1"/>
                          </a:solidFill>
                          <a:latin typeface="Century Gothic" panose="020B0502020202020204"/>
                        </a:defRPr>
                      </a:lvl5pPr>
                      <a:lvl6pPr marL="2286000" algn="l" defTabSz="914400" rtl="0" eaLnBrk="1" latinLnBrk="0" hangingPunct="1">
                        <a:defRPr sz="1800" b="1" kern="1200">
                          <a:solidFill>
                            <a:schemeClr val="lt1"/>
                          </a:solidFill>
                          <a:latin typeface="Century Gothic" panose="020B0502020202020204"/>
                        </a:defRPr>
                      </a:lvl6pPr>
                      <a:lvl7pPr marL="2743200" algn="l" defTabSz="914400" rtl="0" eaLnBrk="1" latinLnBrk="0" hangingPunct="1">
                        <a:defRPr sz="1800" b="1" kern="1200">
                          <a:solidFill>
                            <a:schemeClr val="lt1"/>
                          </a:solidFill>
                          <a:latin typeface="Century Gothic" panose="020B0502020202020204"/>
                        </a:defRPr>
                      </a:lvl7pPr>
                      <a:lvl8pPr marL="3200400" algn="l" defTabSz="914400" rtl="0" eaLnBrk="1" latinLnBrk="0" hangingPunct="1">
                        <a:defRPr sz="1800" b="1" kern="1200">
                          <a:solidFill>
                            <a:schemeClr val="lt1"/>
                          </a:solidFill>
                          <a:latin typeface="Century Gothic" panose="020B0502020202020204"/>
                        </a:defRPr>
                      </a:lvl8pPr>
                      <a:lvl9pPr marL="3657600" algn="l" defTabSz="914400" rtl="0" eaLnBrk="1" latinLnBrk="0" hangingPunct="1">
                        <a:defRPr sz="1800" b="1" kern="1200">
                          <a:solidFill>
                            <a:schemeClr val="lt1"/>
                          </a:solidFill>
                          <a:latin typeface="Century Gothic" panose="020B0502020202020204"/>
                        </a:defRPr>
                      </a:lvl9pPr>
                    </a:lstStyle>
                    <a:p>
                      <a:pPr algn="ctr"/>
                      <a:endParaRPr lang="en-US" dirty="0"/>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31B4E6"/>
                    </a:solidFill>
                  </a:tcPr>
                </a:tc>
                <a:tc>
                  <a:txBody>
                    <a:bodyPr/>
                    <a:lstStyle>
                      <a:lvl1pPr marL="0" algn="l" defTabSz="914400" rtl="0" eaLnBrk="1" latinLnBrk="0" hangingPunct="1">
                        <a:defRPr sz="1800" b="1" kern="1200">
                          <a:solidFill>
                            <a:schemeClr val="lt1"/>
                          </a:solidFill>
                          <a:latin typeface="Century Gothic" panose="020B0502020202020204"/>
                        </a:defRPr>
                      </a:lvl1pPr>
                      <a:lvl2pPr marL="457200" algn="l" defTabSz="914400" rtl="0" eaLnBrk="1" latinLnBrk="0" hangingPunct="1">
                        <a:defRPr sz="1800" b="1" kern="1200">
                          <a:solidFill>
                            <a:schemeClr val="lt1"/>
                          </a:solidFill>
                          <a:latin typeface="Century Gothic" panose="020B0502020202020204"/>
                        </a:defRPr>
                      </a:lvl2pPr>
                      <a:lvl3pPr marL="914400" algn="l" defTabSz="914400" rtl="0" eaLnBrk="1" latinLnBrk="0" hangingPunct="1">
                        <a:defRPr sz="1800" b="1" kern="1200">
                          <a:solidFill>
                            <a:schemeClr val="lt1"/>
                          </a:solidFill>
                          <a:latin typeface="Century Gothic" panose="020B0502020202020204"/>
                        </a:defRPr>
                      </a:lvl3pPr>
                      <a:lvl4pPr marL="1371600" algn="l" defTabSz="914400" rtl="0" eaLnBrk="1" latinLnBrk="0" hangingPunct="1">
                        <a:defRPr sz="1800" b="1" kern="1200">
                          <a:solidFill>
                            <a:schemeClr val="lt1"/>
                          </a:solidFill>
                          <a:latin typeface="Century Gothic" panose="020B0502020202020204"/>
                        </a:defRPr>
                      </a:lvl4pPr>
                      <a:lvl5pPr marL="1828800" algn="l" defTabSz="914400" rtl="0" eaLnBrk="1" latinLnBrk="0" hangingPunct="1">
                        <a:defRPr sz="1800" b="1" kern="1200">
                          <a:solidFill>
                            <a:schemeClr val="lt1"/>
                          </a:solidFill>
                          <a:latin typeface="Century Gothic" panose="020B0502020202020204"/>
                        </a:defRPr>
                      </a:lvl5pPr>
                      <a:lvl6pPr marL="2286000" algn="l" defTabSz="914400" rtl="0" eaLnBrk="1" latinLnBrk="0" hangingPunct="1">
                        <a:defRPr sz="1800" b="1" kern="1200">
                          <a:solidFill>
                            <a:schemeClr val="lt1"/>
                          </a:solidFill>
                          <a:latin typeface="Century Gothic" panose="020B0502020202020204"/>
                        </a:defRPr>
                      </a:lvl6pPr>
                      <a:lvl7pPr marL="2743200" algn="l" defTabSz="914400" rtl="0" eaLnBrk="1" latinLnBrk="0" hangingPunct="1">
                        <a:defRPr sz="1800" b="1" kern="1200">
                          <a:solidFill>
                            <a:schemeClr val="lt1"/>
                          </a:solidFill>
                          <a:latin typeface="Century Gothic" panose="020B0502020202020204"/>
                        </a:defRPr>
                      </a:lvl7pPr>
                      <a:lvl8pPr marL="3200400" algn="l" defTabSz="914400" rtl="0" eaLnBrk="1" latinLnBrk="0" hangingPunct="1">
                        <a:defRPr sz="1800" b="1" kern="1200">
                          <a:solidFill>
                            <a:schemeClr val="lt1"/>
                          </a:solidFill>
                          <a:latin typeface="Century Gothic" panose="020B0502020202020204"/>
                        </a:defRPr>
                      </a:lvl8pPr>
                      <a:lvl9pPr marL="3657600" algn="l" defTabSz="914400" rtl="0" eaLnBrk="1" latinLnBrk="0" hangingPunct="1">
                        <a:defRPr sz="1800" b="1" kern="1200">
                          <a:solidFill>
                            <a:schemeClr val="lt1"/>
                          </a:solidFill>
                          <a:latin typeface="Century Gothic" panose="020B0502020202020204"/>
                        </a:defRPr>
                      </a:lvl9pPr>
                    </a:lstStyle>
                    <a:p>
                      <a:pPr algn="ctr"/>
                      <a:r>
                        <a:rPr lang="en-US" dirty="0" smtClean="0"/>
                        <a:t>Monday</a:t>
                      </a:r>
                      <a:endParaRPr lang="en-US" dirty="0"/>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31B4E6"/>
                    </a:solidFill>
                  </a:tcPr>
                </a:tc>
                <a:tc>
                  <a:txBody>
                    <a:bodyPr/>
                    <a:lstStyle>
                      <a:lvl1pPr marL="0" algn="l" defTabSz="914400" rtl="0" eaLnBrk="1" latinLnBrk="0" hangingPunct="1">
                        <a:defRPr sz="1800" b="1" kern="1200">
                          <a:solidFill>
                            <a:schemeClr val="lt1"/>
                          </a:solidFill>
                          <a:latin typeface="Century Gothic" panose="020B0502020202020204"/>
                        </a:defRPr>
                      </a:lvl1pPr>
                      <a:lvl2pPr marL="457200" algn="l" defTabSz="914400" rtl="0" eaLnBrk="1" latinLnBrk="0" hangingPunct="1">
                        <a:defRPr sz="1800" b="1" kern="1200">
                          <a:solidFill>
                            <a:schemeClr val="lt1"/>
                          </a:solidFill>
                          <a:latin typeface="Century Gothic" panose="020B0502020202020204"/>
                        </a:defRPr>
                      </a:lvl2pPr>
                      <a:lvl3pPr marL="914400" algn="l" defTabSz="914400" rtl="0" eaLnBrk="1" latinLnBrk="0" hangingPunct="1">
                        <a:defRPr sz="1800" b="1" kern="1200">
                          <a:solidFill>
                            <a:schemeClr val="lt1"/>
                          </a:solidFill>
                          <a:latin typeface="Century Gothic" panose="020B0502020202020204"/>
                        </a:defRPr>
                      </a:lvl3pPr>
                      <a:lvl4pPr marL="1371600" algn="l" defTabSz="914400" rtl="0" eaLnBrk="1" latinLnBrk="0" hangingPunct="1">
                        <a:defRPr sz="1800" b="1" kern="1200">
                          <a:solidFill>
                            <a:schemeClr val="lt1"/>
                          </a:solidFill>
                          <a:latin typeface="Century Gothic" panose="020B0502020202020204"/>
                        </a:defRPr>
                      </a:lvl4pPr>
                      <a:lvl5pPr marL="1828800" algn="l" defTabSz="914400" rtl="0" eaLnBrk="1" latinLnBrk="0" hangingPunct="1">
                        <a:defRPr sz="1800" b="1" kern="1200">
                          <a:solidFill>
                            <a:schemeClr val="lt1"/>
                          </a:solidFill>
                          <a:latin typeface="Century Gothic" panose="020B0502020202020204"/>
                        </a:defRPr>
                      </a:lvl5pPr>
                      <a:lvl6pPr marL="2286000" algn="l" defTabSz="914400" rtl="0" eaLnBrk="1" latinLnBrk="0" hangingPunct="1">
                        <a:defRPr sz="1800" b="1" kern="1200">
                          <a:solidFill>
                            <a:schemeClr val="lt1"/>
                          </a:solidFill>
                          <a:latin typeface="Century Gothic" panose="020B0502020202020204"/>
                        </a:defRPr>
                      </a:lvl6pPr>
                      <a:lvl7pPr marL="2743200" algn="l" defTabSz="914400" rtl="0" eaLnBrk="1" latinLnBrk="0" hangingPunct="1">
                        <a:defRPr sz="1800" b="1" kern="1200">
                          <a:solidFill>
                            <a:schemeClr val="lt1"/>
                          </a:solidFill>
                          <a:latin typeface="Century Gothic" panose="020B0502020202020204"/>
                        </a:defRPr>
                      </a:lvl7pPr>
                      <a:lvl8pPr marL="3200400" algn="l" defTabSz="914400" rtl="0" eaLnBrk="1" latinLnBrk="0" hangingPunct="1">
                        <a:defRPr sz="1800" b="1" kern="1200">
                          <a:solidFill>
                            <a:schemeClr val="lt1"/>
                          </a:solidFill>
                          <a:latin typeface="Century Gothic" panose="020B0502020202020204"/>
                        </a:defRPr>
                      </a:lvl8pPr>
                      <a:lvl9pPr marL="3657600" algn="l" defTabSz="914400" rtl="0" eaLnBrk="1" latinLnBrk="0" hangingPunct="1">
                        <a:defRPr sz="1800" b="1" kern="1200">
                          <a:solidFill>
                            <a:schemeClr val="lt1"/>
                          </a:solidFill>
                          <a:latin typeface="Century Gothic" panose="020B0502020202020204"/>
                        </a:defRPr>
                      </a:lvl9pPr>
                    </a:lstStyle>
                    <a:p>
                      <a:pPr algn="ctr"/>
                      <a:r>
                        <a:rPr lang="en-US" dirty="0" smtClean="0"/>
                        <a:t>Tuesday</a:t>
                      </a:r>
                      <a:endParaRPr lang="en-US" dirty="0"/>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31B4E6"/>
                    </a:solidFill>
                  </a:tcPr>
                </a:tc>
                <a:tc>
                  <a:txBody>
                    <a:bodyPr/>
                    <a:lstStyle>
                      <a:lvl1pPr marL="0" algn="l" defTabSz="914400" rtl="0" eaLnBrk="1" latinLnBrk="0" hangingPunct="1">
                        <a:defRPr sz="1800" b="1" kern="1200">
                          <a:solidFill>
                            <a:schemeClr val="lt1"/>
                          </a:solidFill>
                          <a:latin typeface="Century Gothic" panose="020B0502020202020204"/>
                        </a:defRPr>
                      </a:lvl1pPr>
                      <a:lvl2pPr marL="457200" algn="l" defTabSz="914400" rtl="0" eaLnBrk="1" latinLnBrk="0" hangingPunct="1">
                        <a:defRPr sz="1800" b="1" kern="1200">
                          <a:solidFill>
                            <a:schemeClr val="lt1"/>
                          </a:solidFill>
                          <a:latin typeface="Century Gothic" panose="020B0502020202020204"/>
                        </a:defRPr>
                      </a:lvl2pPr>
                      <a:lvl3pPr marL="914400" algn="l" defTabSz="914400" rtl="0" eaLnBrk="1" latinLnBrk="0" hangingPunct="1">
                        <a:defRPr sz="1800" b="1" kern="1200">
                          <a:solidFill>
                            <a:schemeClr val="lt1"/>
                          </a:solidFill>
                          <a:latin typeface="Century Gothic" panose="020B0502020202020204"/>
                        </a:defRPr>
                      </a:lvl3pPr>
                      <a:lvl4pPr marL="1371600" algn="l" defTabSz="914400" rtl="0" eaLnBrk="1" latinLnBrk="0" hangingPunct="1">
                        <a:defRPr sz="1800" b="1" kern="1200">
                          <a:solidFill>
                            <a:schemeClr val="lt1"/>
                          </a:solidFill>
                          <a:latin typeface="Century Gothic" panose="020B0502020202020204"/>
                        </a:defRPr>
                      </a:lvl4pPr>
                      <a:lvl5pPr marL="1828800" algn="l" defTabSz="914400" rtl="0" eaLnBrk="1" latinLnBrk="0" hangingPunct="1">
                        <a:defRPr sz="1800" b="1" kern="1200">
                          <a:solidFill>
                            <a:schemeClr val="lt1"/>
                          </a:solidFill>
                          <a:latin typeface="Century Gothic" panose="020B0502020202020204"/>
                        </a:defRPr>
                      </a:lvl5pPr>
                      <a:lvl6pPr marL="2286000" algn="l" defTabSz="914400" rtl="0" eaLnBrk="1" latinLnBrk="0" hangingPunct="1">
                        <a:defRPr sz="1800" b="1" kern="1200">
                          <a:solidFill>
                            <a:schemeClr val="lt1"/>
                          </a:solidFill>
                          <a:latin typeface="Century Gothic" panose="020B0502020202020204"/>
                        </a:defRPr>
                      </a:lvl6pPr>
                      <a:lvl7pPr marL="2743200" algn="l" defTabSz="914400" rtl="0" eaLnBrk="1" latinLnBrk="0" hangingPunct="1">
                        <a:defRPr sz="1800" b="1" kern="1200">
                          <a:solidFill>
                            <a:schemeClr val="lt1"/>
                          </a:solidFill>
                          <a:latin typeface="Century Gothic" panose="020B0502020202020204"/>
                        </a:defRPr>
                      </a:lvl7pPr>
                      <a:lvl8pPr marL="3200400" algn="l" defTabSz="914400" rtl="0" eaLnBrk="1" latinLnBrk="0" hangingPunct="1">
                        <a:defRPr sz="1800" b="1" kern="1200">
                          <a:solidFill>
                            <a:schemeClr val="lt1"/>
                          </a:solidFill>
                          <a:latin typeface="Century Gothic" panose="020B0502020202020204"/>
                        </a:defRPr>
                      </a:lvl8pPr>
                      <a:lvl9pPr marL="3657600" algn="l" defTabSz="914400" rtl="0" eaLnBrk="1" latinLnBrk="0" hangingPunct="1">
                        <a:defRPr sz="1800" b="1" kern="1200">
                          <a:solidFill>
                            <a:schemeClr val="lt1"/>
                          </a:solidFill>
                          <a:latin typeface="Century Gothic" panose="020B0502020202020204"/>
                        </a:defRPr>
                      </a:lvl9pPr>
                    </a:lstStyle>
                    <a:p>
                      <a:pPr algn="ctr"/>
                      <a:r>
                        <a:rPr lang="en-US" dirty="0" smtClean="0"/>
                        <a:t>Wednesday</a:t>
                      </a:r>
                      <a:endParaRPr lang="en-US" dirty="0"/>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31B4E6"/>
                    </a:solidFill>
                  </a:tcPr>
                </a:tc>
                <a:tc>
                  <a:txBody>
                    <a:bodyPr/>
                    <a:lstStyle>
                      <a:lvl1pPr marL="0" algn="l" defTabSz="914400" rtl="0" eaLnBrk="1" latinLnBrk="0" hangingPunct="1">
                        <a:defRPr sz="1800" b="1" kern="1200">
                          <a:solidFill>
                            <a:schemeClr val="lt1"/>
                          </a:solidFill>
                          <a:latin typeface="Century Gothic" panose="020B0502020202020204"/>
                        </a:defRPr>
                      </a:lvl1pPr>
                      <a:lvl2pPr marL="457200" algn="l" defTabSz="914400" rtl="0" eaLnBrk="1" latinLnBrk="0" hangingPunct="1">
                        <a:defRPr sz="1800" b="1" kern="1200">
                          <a:solidFill>
                            <a:schemeClr val="lt1"/>
                          </a:solidFill>
                          <a:latin typeface="Century Gothic" panose="020B0502020202020204"/>
                        </a:defRPr>
                      </a:lvl2pPr>
                      <a:lvl3pPr marL="914400" algn="l" defTabSz="914400" rtl="0" eaLnBrk="1" latinLnBrk="0" hangingPunct="1">
                        <a:defRPr sz="1800" b="1" kern="1200">
                          <a:solidFill>
                            <a:schemeClr val="lt1"/>
                          </a:solidFill>
                          <a:latin typeface="Century Gothic" panose="020B0502020202020204"/>
                        </a:defRPr>
                      </a:lvl3pPr>
                      <a:lvl4pPr marL="1371600" algn="l" defTabSz="914400" rtl="0" eaLnBrk="1" latinLnBrk="0" hangingPunct="1">
                        <a:defRPr sz="1800" b="1" kern="1200">
                          <a:solidFill>
                            <a:schemeClr val="lt1"/>
                          </a:solidFill>
                          <a:latin typeface="Century Gothic" panose="020B0502020202020204"/>
                        </a:defRPr>
                      </a:lvl4pPr>
                      <a:lvl5pPr marL="1828800" algn="l" defTabSz="914400" rtl="0" eaLnBrk="1" latinLnBrk="0" hangingPunct="1">
                        <a:defRPr sz="1800" b="1" kern="1200">
                          <a:solidFill>
                            <a:schemeClr val="lt1"/>
                          </a:solidFill>
                          <a:latin typeface="Century Gothic" panose="020B0502020202020204"/>
                        </a:defRPr>
                      </a:lvl5pPr>
                      <a:lvl6pPr marL="2286000" algn="l" defTabSz="914400" rtl="0" eaLnBrk="1" latinLnBrk="0" hangingPunct="1">
                        <a:defRPr sz="1800" b="1" kern="1200">
                          <a:solidFill>
                            <a:schemeClr val="lt1"/>
                          </a:solidFill>
                          <a:latin typeface="Century Gothic" panose="020B0502020202020204"/>
                        </a:defRPr>
                      </a:lvl6pPr>
                      <a:lvl7pPr marL="2743200" algn="l" defTabSz="914400" rtl="0" eaLnBrk="1" latinLnBrk="0" hangingPunct="1">
                        <a:defRPr sz="1800" b="1" kern="1200">
                          <a:solidFill>
                            <a:schemeClr val="lt1"/>
                          </a:solidFill>
                          <a:latin typeface="Century Gothic" panose="020B0502020202020204"/>
                        </a:defRPr>
                      </a:lvl7pPr>
                      <a:lvl8pPr marL="3200400" algn="l" defTabSz="914400" rtl="0" eaLnBrk="1" latinLnBrk="0" hangingPunct="1">
                        <a:defRPr sz="1800" b="1" kern="1200">
                          <a:solidFill>
                            <a:schemeClr val="lt1"/>
                          </a:solidFill>
                          <a:latin typeface="Century Gothic" panose="020B0502020202020204"/>
                        </a:defRPr>
                      </a:lvl8pPr>
                      <a:lvl9pPr marL="3657600" algn="l" defTabSz="914400" rtl="0" eaLnBrk="1" latinLnBrk="0" hangingPunct="1">
                        <a:defRPr sz="1800" b="1" kern="1200">
                          <a:solidFill>
                            <a:schemeClr val="lt1"/>
                          </a:solidFill>
                          <a:latin typeface="Century Gothic" panose="020B0502020202020204"/>
                        </a:defRPr>
                      </a:lvl9pPr>
                    </a:lstStyle>
                    <a:p>
                      <a:pPr algn="ctr"/>
                      <a:r>
                        <a:rPr lang="en-US" dirty="0" smtClean="0"/>
                        <a:t>Thursday</a:t>
                      </a:r>
                      <a:endParaRPr lang="en-US" dirty="0"/>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31B4E6"/>
                    </a:solidFill>
                  </a:tcPr>
                </a:tc>
                <a:tc>
                  <a:txBody>
                    <a:bodyPr/>
                    <a:lstStyle>
                      <a:lvl1pPr marL="0" algn="l" defTabSz="914400" rtl="0" eaLnBrk="1" latinLnBrk="0" hangingPunct="1">
                        <a:defRPr sz="1800" b="1" kern="1200">
                          <a:solidFill>
                            <a:schemeClr val="lt1"/>
                          </a:solidFill>
                          <a:latin typeface="Century Gothic" panose="020B0502020202020204"/>
                        </a:defRPr>
                      </a:lvl1pPr>
                      <a:lvl2pPr marL="457200" algn="l" defTabSz="914400" rtl="0" eaLnBrk="1" latinLnBrk="0" hangingPunct="1">
                        <a:defRPr sz="1800" b="1" kern="1200">
                          <a:solidFill>
                            <a:schemeClr val="lt1"/>
                          </a:solidFill>
                          <a:latin typeface="Century Gothic" panose="020B0502020202020204"/>
                        </a:defRPr>
                      </a:lvl2pPr>
                      <a:lvl3pPr marL="914400" algn="l" defTabSz="914400" rtl="0" eaLnBrk="1" latinLnBrk="0" hangingPunct="1">
                        <a:defRPr sz="1800" b="1" kern="1200">
                          <a:solidFill>
                            <a:schemeClr val="lt1"/>
                          </a:solidFill>
                          <a:latin typeface="Century Gothic" panose="020B0502020202020204"/>
                        </a:defRPr>
                      </a:lvl3pPr>
                      <a:lvl4pPr marL="1371600" algn="l" defTabSz="914400" rtl="0" eaLnBrk="1" latinLnBrk="0" hangingPunct="1">
                        <a:defRPr sz="1800" b="1" kern="1200">
                          <a:solidFill>
                            <a:schemeClr val="lt1"/>
                          </a:solidFill>
                          <a:latin typeface="Century Gothic" panose="020B0502020202020204"/>
                        </a:defRPr>
                      </a:lvl4pPr>
                      <a:lvl5pPr marL="1828800" algn="l" defTabSz="914400" rtl="0" eaLnBrk="1" latinLnBrk="0" hangingPunct="1">
                        <a:defRPr sz="1800" b="1" kern="1200">
                          <a:solidFill>
                            <a:schemeClr val="lt1"/>
                          </a:solidFill>
                          <a:latin typeface="Century Gothic" panose="020B0502020202020204"/>
                        </a:defRPr>
                      </a:lvl5pPr>
                      <a:lvl6pPr marL="2286000" algn="l" defTabSz="914400" rtl="0" eaLnBrk="1" latinLnBrk="0" hangingPunct="1">
                        <a:defRPr sz="1800" b="1" kern="1200">
                          <a:solidFill>
                            <a:schemeClr val="lt1"/>
                          </a:solidFill>
                          <a:latin typeface="Century Gothic" panose="020B0502020202020204"/>
                        </a:defRPr>
                      </a:lvl6pPr>
                      <a:lvl7pPr marL="2743200" algn="l" defTabSz="914400" rtl="0" eaLnBrk="1" latinLnBrk="0" hangingPunct="1">
                        <a:defRPr sz="1800" b="1" kern="1200">
                          <a:solidFill>
                            <a:schemeClr val="lt1"/>
                          </a:solidFill>
                          <a:latin typeface="Century Gothic" panose="020B0502020202020204"/>
                        </a:defRPr>
                      </a:lvl7pPr>
                      <a:lvl8pPr marL="3200400" algn="l" defTabSz="914400" rtl="0" eaLnBrk="1" latinLnBrk="0" hangingPunct="1">
                        <a:defRPr sz="1800" b="1" kern="1200">
                          <a:solidFill>
                            <a:schemeClr val="lt1"/>
                          </a:solidFill>
                          <a:latin typeface="Century Gothic" panose="020B0502020202020204"/>
                        </a:defRPr>
                      </a:lvl8pPr>
                      <a:lvl9pPr marL="3657600" algn="l" defTabSz="914400" rtl="0" eaLnBrk="1" latinLnBrk="0" hangingPunct="1">
                        <a:defRPr sz="1800" b="1" kern="1200">
                          <a:solidFill>
                            <a:schemeClr val="lt1"/>
                          </a:solidFill>
                          <a:latin typeface="Century Gothic" panose="020B0502020202020204"/>
                        </a:defRPr>
                      </a:lvl9pPr>
                    </a:lstStyle>
                    <a:p>
                      <a:pPr algn="ctr"/>
                      <a:r>
                        <a:rPr lang="en-US" dirty="0" smtClean="0"/>
                        <a:t>Friday</a:t>
                      </a:r>
                      <a:endParaRPr lang="en-US" dirty="0"/>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31B4E6"/>
                    </a:solidFill>
                  </a:tcPr>
                </a:tc>
                <a:extLst>
                  <a:ext uri="{0D108BD9-81ED-4DB2-BD59-A6C34878D82A}">
                    <a16:rowId xmlns:a16="http://schemas.microsoft.com/office/drawing/2014/main" val="2787537597"/>
                  </a:ext>
                </a:extLst>
              </a:tr>
              <a:tr h="618902">
                <a:tc>
                  <a:txBody>
                    <a:bodyPr/>
                    <a:lstStyle>
                      <a:lvl1pPr marL="0" algn="l" defTabSz="914400" rtl="0" eaLnBrk="1" latinLnBrk="0" hangingPunct="1">
                        <a:defRPr sz="1800" kern="1200">
                          <a:solidFill>
                            <a:schemeClr val="dk1"/>
                          </a:solidFill>
                          <a:latin typeface="Century Gothic" panose="020B0502020202020204"/>
                        </a:defRPr>
                      </a:lvl1pPr>
                      <a:lvl2pPr marL="457200" algn="l" defTabSz="914400" rtl="0" eaLnBrk="1" latinLnBrk="0" hangingPunct="1">
                        <a:defRPr sz="1800" kern="1200">
                          <a:solidFill>
                            <a:schemeClr val="dk1"/>
                          </a:solidFill>
                          <a:latin typeface="Century Gothic" panose="020B0502020202020204"/>
                        </a:defRPr>
                      </a:lvl2pPr>
                      <a:lvl3pPr marL="914400" algn="l" defTabSz="914400" rtl="0" eaLnBrk="1" latinLnBrk="0" hangingPunct="1">
                        <a:defRPr sz="1800" kern="1200">
                          <a:solidFill>
                            <a:schemeClr val="dk1"/>
                          </a:solidFill>
                          <a:latin typeface="Century Gothic" panose="020B0502020202020204"/>
                        </a:defRPr>
                      </a:lvl3pPr>
                      <a:lvl4pPr marL="1371600" algn="l" defTabSz="914400" rtl="0" eaLnBrk="1" latinLnBrk="0" hangingPunct="1">
                        <a:defRPr sz="1800" kern="1200">
                          <a:solidFill>
                            <a:schemeClr val="dk1"/>
                          </a:solidFill>
                          <a:latin typeface="Century Gothic" panose="020B0502020202020204"/>
                        </a:defRPr>
                      </a:lvl4pPr>
                      <a:lvl5pPr marL="1828800" algn="l" defTabSz="914400" rtl="0" eaLnBrk="1" latinLnBrk="0" hangingPunct="1">
                        <a:defRPr sz="1800" kern="1200">
                          <a:solidFill>
                            <a:schemeClr val="dk1"/>
                          </a:solidFill>
                          <a:latin typeface="Century Gothic" panose="020B0502020202020204"/>
                        </a:defRPr>
                      </a:lvl5pPr>
                      <a:lvl6pPr marL="2286000" algn="l" defTabSz="914400" rtl="0" eaLnBrk="1" latinLnBrk="0" hangingPunct="1">
                        <a:defRPr sz="1800" kern="1200">
                          <a:solidFill>
                            <a:schemeClr val="dk1"/>
                          </a:solidFill>
                          <a:latin typeface="Century Gothic" panose="020B0502020202020204"/>
                        </a:defRPr>
                      </a:lvl6pPr>
                      <a:lvl7pPr marL="2743200" algn="l" defTabSz="914400" rtl="0" eaLnBrk="1" latinLnBrk="0" hangingPunct="1">
                        <a:defRPr sz="1800" kern="1200">
                          <a:solidFill>
                            <a:schemeClr val="dk1"/>
                          </a:solidFill>
                          <a:latin typeface="Century Gothic" panose="020B0502020202020204"/>
                        </a:defRPr>
                      </a:lvl7pPr>
                      <a:lvl8pPr marL="3200400" algn="l" defTabSz="914400" rtl="0" eaLnBrk="1" latinLnBrk="0" hangingPunct="1">
                        <a:defRPr sz="1800" kern="1200">
                          <a:solidFill>
                            <a:schemeClr val="dk1"/>
                          </a:solidFill>
                          <a:latin typeface="Century Gothic" panose="020B0502020202020204"/>
                        </a:defRPr>
                      </a:lvl8pPr>
                      <a:lvl9pPr marL="3657600" algn="l" defTabSz="914400" rtl="0" eaLnBrk="1" latinLnBrk="0" hangingPunct="1">
                        <a:defRPr sz="1800" kern="1200">
                          <a:solidFill>
                            <a:schemeClr val="dk1"/>
                          </a:solidFill>
                          <a:latin typeface="Century Gothic" panose="020B0502020202020204"/>
                        </a:defRPr>
                      </a:lvl9pPr>
                    </a:lstStyle>
                    <a:p>
                      <a:pPr algn="ctr"/>
                      <a:endParaRPr lang="en-US" dirty="0" smtClean="0"/>
                    </a:p>
                    <a:p>
                      <a:pPr algn="ctr"/>
                      <a:r>
                        <a:rPr lang="en-US" dirty="0" smtClean="0"/>
                        <a:t>Week 1</a:t>
                      </a:r>
                      <a:endParaRPr lang="en-US" dirty="0"/>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1B4E6">
                        <a:tint val="40000"/>
                      </a:srgbClr>
                    </a:solidFill>
                  </a:tcPr>
                </a:tc>
                <a:tc>
                  <a:txBody>
                    <a:bodyPr/>
                    <a:lstStyle>
                      <a:lvl1pPr marL="0" algn="l" defTabSz="914400" rtl="0" eaLnBrk="1" latinLnBrk="0" hangingPunct="1">
                        <a:defRPr sz="1800" kern="1200">
                          <a:solidFill>
                            <a:schemeClr val="dk1"/>
                          </a:solidFill>
                          <a:latin typeface="Century Gothic" panose="020B0502020202020204"/>
                        </a:defRPr>
                      </a:lvl1pPr>
                      <a:lvl2pPr marL="457200" algn="l" defTabSz="914400" rtl="0" eaLnBrk="1" latinLnBrk="0" hangingPunct="1">
                        <a:defRPr sz="1800" kern="1200">
                          <a:solidFill>
                            <a:schemeClr val="dk1"/>
                          </a:solidFill>
                          <a:latin typeface="Century Gothic" panose="020B0502020202020204"/>
                        </a:defRPr>
                      </a:lvl2pPr>
                      <a:lvl3pPr marL="914400" algn="l" defTabSz="914400" rtl="0" eaLnBrk="1" latinLnBrk="0" hangingPunct="1">
                        <a:defRPr sz="1800" kern="1200">
                          <a:solidFill>
                            <a:schemeClr val="dk1"/>
                          </a:solidFill>
                          <a:latin typeface="Century Gothic" panose="020B0502020202020204"/>
                        </a:defRPr>
                      </a:lvl3pPr>
                      <a:lvl4pPr marL="1371600" algn="l" defTabSz="914400" rtl="0" eaLnBrk="1" latinLnBrk="0" hangingPunct="1">
                        <a:defRPr sz="1800" kern="1200">
                          <a:solidFill>
                            <a:schemeClr val="dk1"/>
                          </a:solidFill>
                          <a:latin typeface="Century Gothic" panose="020B0502020202020204"/>
                        </a:defRPr>
                      </a:lvl4pPr>
                      <a:lvl5pPr marL="1828800" algn="l" defTabSz="914400" rtl="0" eaLnBrk="1" latinLnBrk="0" hangingPunct="1">
                        <a:defRPr sz="1800" kern="1200">
                          <a:solidFill>
                            <a:schemeClr val="dk1"/>
                          </a:solidFill>
                          <a:latin typeface="Century Gothic" panose="020B0502020202020204"/>
                        </a:defRPr>
                      </a:lvl5pPr>
                      <a:lvl6pPr marL="2286000" algn="l" defTabSz="914400" rtl="0" eaLnBrk="1" latinLnBrk="0" hangingPunct="1">
                        <a:defRPr sz="1800" kern="1200">
                          <a:solidFill>
                            <a:schemeClr val="dk1"/>
                          </a:solidFill>
                          <a:latin typeface="Century Gothic" panose="020B0502020202020204"/>
                        </a:defRPr>
                      </a:lvl6pPr>
                      <a:lvl7pPr marL="2743200" algn="l" defTabSz="914400" rtl="0" eaLnBrk="1" latinLnBrk="0" hangingPunct="1">
                        <a:defRPr sz="1800" kern="1200">
                          <a:solidFill>
                            <a:schemeClr val="dk1"/>
                          </a:solidFill>
                          <a:latin typeface="Century Gothic" panose="020B0502020202020204"/>
                        </a:defRPr>
                      </a:lvl7pPr>
                      <a:lvl8pPr marL="3200400" algn="l" defTabSz="914400" rtl="0" eaLnBrk="1" latinLnBrk="0" hangingPunct="1">
                        <a:defRPr sz="1800" kern="1200">
                          <a:solidFill>
                            <a:schemeClr val="dk1"/>
                          </a:solidFill>
                          <a:latin typeface="Century Gothic" panose="020B0502020202020204"/>
                        </a:defRPr>
                      </a:lvl8pPr>
                      <a:lvl9pPr marL="3657600" algn="l" defTabSz="914400" rtl="0" eaLnBrk="1" latinLnBrk="0" hangingPunct="1">
                        <a:defRPr sz="1800" kern="1200">
                          <a:solidFill>
                            <a:schemeClr val="dk1"/>
                          </a:solidFill>
                          <a:latin typeface="Century Gothic" panose="020B0502020202020204"/>
                        </a:defRPr>
                      </a:lvl9pPr>
                    </a:lstStyle>
                    <a:p>
                      <a:pPr algn="l"/>
                      <a:r>
                        <a:rPr lang="en-US" sz="1400" b="1" i="0" u="none" strike="noStrike" baseline="0" dirty="0" smtClean="0">
                          <a:solidFill>
                            <a:srgbClr val="000000"/>
                          </a:solidFill>
                          <a:latin typeface="Century Gothic" panose="020B0502020202020204" pitchFamily="34" charset="0"/>
                        </a:rPr>
                        <a:t>A Students (Onsite) </a:t>
                      </a:r>
                      <a:r>
                        <a:rPr lang="en-US" sz="1800" b="0" i="0" u="none" strike="noStrike" baseline="0" dirty="0" smtClean="0">
                          <a:solidFill>
                            <a:srgbClr val="000000"/>
                          </a:solidFill>
                          <a:latin typeface="Century Gothic" panose="020B0502020202020204" pitchFamily="34" charset="0"/>
                        </a:rPr>
                        <a:t>	</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1B4E6">
                        <a:tint val="40000"/>
                      </a:srgbClr>
                    </a:solidFill>
                  </a:tcPr>
                </a:tc>
                <a:tc>
                  <a:txBody>
                    <a:bodyPr/>
                    <a:lstStyle>
                      <a:lvl1pPr marL="0" algn="l" defTabSz="914400" rtl="0" eaLnBrk="1" latinLnBrk="0" hangingPunct="1">
                        <a:defRPr sz="1800" kern="1200">
                          <a:solidFill>
                            <a:schemeClr val="dk1"/>
                          </a:solidFill>
                          <a:latin typeface="Century Gothic" panose="020B0502020202020204"/>
                        </a:defRPr>
                      </a:lvl1pPr>
                      <a:lvl2pPr marL="457200" algn="l" defTabSz="914400" rtl="0" eaLnBrk="1" latinLnBrk="0" hangingPunct="1">
                        <a:defRPr sz="1800" kern="1200">
                          <a:solidFill>
                            <a:schemeClr val="dk1"/>
                          </a:solidFill>
                          <a:latin typeface="Century Gothic" panose="020B0502020202020204"/>
                        </a:defRPr>
                      </a:lvl2pPr>
                      <a:lvl3pPr marL="914400" algn="l" defTabSz="914400" rtl="0" eaLnBrk="1" latinLnBrk="0" hangingPunct="1">
                        <a:defRPr sz="1800" kern="1200">
                          <a:solidFill>
                            <a:schemeClr val="dk1"/>
                          </a:solidFill>
                          <a:latin typeface="Century Gothic" panose="020B0502020202020204"/>
                        </a:defRPr>
                      </a:lvl3pPr>
                      <a:lvl4pPr marL="1371600" algn="l" defTabSz="914400" rtl="0" eaLnBrk="1" latinLnBrk="0" hangingPunct="1">
                        <a:defRPr sz="1800" kern="1200">
                          <a:solidFill>
                            <a:schemeClr val="dk1"/>
                          </a:solidFill>
                          <a:latin typeface="Century Gothic" panose="020B0502020202020204"/>
                        </a:defRPr>
                      </a:lvl4pPr>
                      <a:lvl5pPr marL="1828800" algn="l" defTabSz="914400" rtl="0" eaLnBrk="1" latinLnBrk="0" hangingPunct="1">
                        <a:defRPr sz="1800" kern="1200">
                          <a:solidFill>
                            <a:schemeClr val="dk1"/>
                          </a:solidFill>
                          <a:latin typeface="Century Gothic" panose="020B0502020202020204"/>
                        </a:defRPr>
                      </a:lvl5pPr>
                      <a:lvl6pPr marL="2286000" algn="l" defTabSz="914400" rtl="0" eaLnBrk="1" latinLnBrk="0" hangingPunct="1">
                        <a:defRPr sz="1800" kern="1200">
                          <a:solidFill>
                            <a:schemeClr val="dk1"/>
                          </a:solidFill>
                          <a:latin typeface="Century Gothic" panose="020B0502020202020204"/>
                        </a:defRPr>
                      </a:lvl6pPr>
                      <a:lvl7pPr marL="2743200" algn="l" defTabSz="914400" rtl="0" eaLnBrk="1" latinLnBrk="0" hangingPunct="1">
                        <a:defRPr sz="1800" kern="1200">
                          <a:solidFill>
                            <a:schemeClr val="dk1"/>
                          </a:solidFill>
                          <a:latin typeface="Century Gothic" panose="020B0502020202020204"/>
                        </a:defRPr>
                      </a:lvl7pPr>
                      <a:lvl8pPr marL="3200400" algn="l" defTabSz="914400" rtl="0" eaLnBrk="1" latinLnBrk="0" hangingPunct="1">
                        <a:defRPr sz="1800" kern="1200">
                          <a:solidFill>
                            <a:schemeClr val="dk1"/>
                          </a:solidFill>
                          <a:latin typeface="Century Gothic" panose="020B0502020202020204"/>
                        </a:defRPr>
                      </a:lvl8pPr>
                      <a:lvl9pPr marL="3657600" algn="l" defTabSz="914400" rtl="0" eaLnBrk="1" latinLnBrk="0" hangingPunct="1">
                        <a:defRPr sz="1800" kern="1200">
                          <a:solidFill>
                            <a:schemeClr val="dk1"/>
                          </a:solidFill>
                          <a:latin typeface="Century Gothic" panose="020B0502020202020204"/>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smtClean="0">
                          <a:ln>
                            <a:noFill/>
                          </a:ln>
                          <a:solidFill>
                            <a:srgbClr val="000000"/>
                          </a:solidFill>
                          <a:effectLst/>
                          <a:uLnTx/>
                          <a:uFillTx/>
                          <a:latin typeface="Century Gothic" panose="020B0502020202020204" pitchFamily="34" charset="0"/>
                          <a:ea typeface="+mn-ea"/>
                          <a:cs typeface="+mn-cs"/>
                        </a:rPr>
                        <a:t>A Students (Onsite) </a:t>
                      </a:r>
                      <a:r>
                        <a:rPr kumimoji="0" lang="en-US" sz="1800" b="0" i="0" u="none" strike="noStrike" kern="1200" cap="none" spc="0" normalizeH="0" baseline="0" noProof="0" dirty="0" smtClean="0">
                          <a:ln>
                            <a:noFill/>
                          </a:ln>
                          <a:solidFill>
                            <a:srgbClr val="000000"/>
                          </a:solidFill>
                          <a:effectLst/>
                          <a:uLnTx/>
                          <a:uFillTx/>
                          <a:latin typeface="Century Gothic" panose="020B0502020202020204" pitchFamily="34" charset="0"/>
                          <a:ea typeface="+mn-ea"/>
                          <a:cs typeface="+mn-cs"/>
                        </a:rPr>
                        <a:t>	</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1B4E6">
                        <a:tint val="40000"/>
                      </a:srgbClr>
                    </a:solidFill>
                  </a:tcPr>
                </a:tc>
                <a:tc>
                  <a:txBody>
                    <a:bodyPr/>
                    <a:lstStyle>
                      <a:lvl1pPr marL="0" algn="l" defTabSz="914400" rtl="0" eaLnBrk="1" latinLnBrk="0" hangingPunct="1">
                        <a:defRPr sz="1800" kern="1200">
                          <a:solidFill>
                            <a:schemeClr val="dk1"/>
                          </a:solidFill>
                          <a:latin typeface="Century Gothic" panose="020B0502020202020204"/>
                        </a:defRPr>
                      </a:lvl1pPr>
                      <a:lvl2pPr marL="457200" algn="l" defTabSz="914400" rtl="0" eaLnBrk="1" latinLnBrk="0" hangingPunct="1">
                        <a:defRPr sz="1800" kern="1200">
                          <a:solidFill>
                            <a:schemeClr val="dk1"/>
                          </a:solidFill>
                          <a:latin typeface="Century Gothic" panose="020B0502020202020204"/>
                        </a:defRPr>
                      </a:lvl2pPr>
                      <a:lvl3pPr marL="914400" algn="l" defTabSz="914400" rtl="0" eaLnBrk="1" latinLnBrk="0" hangingPunct="1">
                        <a:defRPr sz="1800" kern="1200">
                          <a:solidFill>
                            <a:schemeClr val="dk1"/>
                          </a:solidFill>
                          <a:latin typeface="Century Gothic" panose="020B0502020202020204"/>
                        </a:defRPr>
                      </a:lvl3pPr>
                      <a:lvl4pPr marL="1371600" algn="l" defTabSz="914400" rtl="0" eaLnBrk="1" latinLnBrk="0" hangingPunct="1">
                        <a:defRPr sz="1800" kern="1200">
                          <a:solidFill>
                            <a:schemeClr val="dk1"/>
                          </a:solidFill>
                          <a:latin typeface="Century Gothic" panose="020B0502020202020204"/>
                        </a:defRPr>
                      </a:lvl4pPr>
                      <a:lvl5pPr marL="1828800" algn="l" defTabSz="914400" rtl="0" eaLnBrk="1" latinLnBrk="0" hangingPunct="1">
                        <a:defRPr sz="1800" kern="1200">
                          <a:solidFill>
                            <a:schemeClr val="dk1"/>
                          </a:solidFill>
                          <a:latin typeface="Century Gothic" panose="020B0502020202020204"/>
                        </a:defRPr>
                      </a:lvl5pPr>
                      <a:lvl6pPr marL="2286000" algn="l" defTabSz="914400" rtl="0" eaLnBrk="1" latinLnBrk="0" hangingPunct="1">
                        <a:defRPr sz="1800" kern="1200">
                          <a:solidFill>
                            <a:schemeClr val="dk1"/>
                          </a:solidFill>
                          <a:latin typeface="Century Gothic" panose="020B0502020202020204"/>
                        </a:defRPr>
                      </a:lvl6pPr>
                      <a:lvl7pPr marL="2743200" algn="l" defTabSz="914400" rtl="0" eaLnBrk="1" latinLnBrk="0" hangingPunct="1">
                        <a:defRPr sz="1800" kern="1200">
                          <a:solidFill>
                            <a:schemeClr val="dk1"/>
                          </a:solidFill>
                          <a:latin typeface="Century Gothic" panose="020B0502020202020204"/>
                        </a:defRPr>
                      </a:lvl7pPr>
                      <a:lvl8pPr marL="3200400" algn="l" defTabSz="914400" rtl="0" eaLnBrk="1" latinLnBrk="0" hangingPunct="1">
                        <a:defRPr sz="1800" kern="1200">
                          <a:solidFill>
                            <a:schemeClr val="dk1"/>
                          </a:solidFill>
                          <a:latin typeface="Century Gothic" panose="020B0502020202020204"/>
                        </a:defRPr>
                      </a:lvl8pPr>
                      <a:lvl9pPr marL="3657600" algn="l" defTabSz="914400" rtl="0" eaLnBrk="1" latinLnBrk="0" hangingPunct="1">
                        <a:defRPr sz="1800" kern="1200">
                          <a:solidFill>
                            <a:schemeClr val="dk1"/>
                          </a:solidFill>
                          <a:latin typeface="Century Gothic" panose="020B0502020202020204"/>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smtClean="0">
                          <a:ln>
                            <a:noFill/>
                          </a:ln>
                          <a:solidFill>
                            <a:srgbClr val="000000"/>
                          </a:solidFill>
                          <a:effectLst/>
                          <a:uLnTx/>
                          <a:uFillTx/>
                          <a:latin typeface="Century Gothic" panose="020B0502020202020204" pitchFamily="34" charset="0"/>
                          <a:ea typeface="+mn-ea"/>
                          <a:cs typeface="+mn-cs"/>
                        </a:rPr>
                        <a:t>A Students (Onsite) </a:t>
                      </a:r>
                      <a:r>
                        <a:rPr kumimoji="0" lang="en-US" sz="1800" b="0" i="0" u="none" strike="noStrike" kern="1200" cap="none" spc="0" normalizeH="0" baseline="0" noProof="0" dirty="0" smtClean="0">
                          <a:ln>
                            <a:noFill/>
                          </a:ln>
                          <a:solidFill>
                            <a:srgbClr val="000000"/>
                          </a:solidFill>
                          <a:effectLst/>
                          <a:uLnTx/>
                          <a:uFillTx/>
                          <a:latin typeface="Century Gothic" panose="020B0502020202020204" pitchFamily="34" charset="0"/>
                          <a:ea typeface="+mn-ea"/>
                          <a:cs typeface="+mn-cs"/>
                        </a:rPr>
                        <a:t>	</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1B4E6">
                        <a:tint val="40000"/>
                      </a:srgbClr>
                    </a:solidFill>
                  </a:tcPr>
                </a:tc>
                <a:tc>
                  <a:txBody>
                    <a:bodyPr/>
                    <a:lstStyle>
                      <a:lvl1pPr marL="0" algn="l" defTabSz="914400" rtl="0" eaLnBrk="1" latinLnBrk="0" hangingPunct="1">
                        <a:defRPr sz="1800" kern="1200">
                          <a:solidFill>
                            <a:schemeClr val="dk1"/>
                          </a:solidFill>
                          <a:latin typeface="Century Gothic" panose="020B0502020202020204"/>
                        </a:defRPr>
                      </a:lvl1pPr>
                      <a:lvl2pPr marL="457200" algn="l" defTabSz="914400" rtl="0" eaLnBrk="1" latinLnBrk="0" hangingPunct="1">
                        <a:defRPr sz="1800" kern="1200">
                          <a:solidFill>
                            <a:schemeClr val="dk1"/>
                          </a:solidFill>
                          <a:latin typeface="Century Gothic" panose="020B0502020202020204"/>
                        </a:defRPr>
                      </a:lvl2pPr>
                      <a:lvl3pPr marL="914400" algn="l" defTabSz="914400" rtl="0" eaLnBrk="1" latinLnBrk="0" hangingPunct="1">
                        <a:defRPr sz="1800" kern="1200">
                          <a:solidFill>
                            <a:schemeClr val="dk1"/>
                          </a:solidFill>
                          <a:latin typeface="Century Gothic" panose="020B0502020202020204"/>
                        </a:defRPr>
                      </a:lvl3pPr>
                      <a:lvl4pPr marL="1371600" algn="l" defTabSz="914400" rtl="0" eaLnBrk="1" latinLnBrk="0" hangingPunct="1">
                        <a:defRPr sz="1800" kern="1200">
                          <a:solidFill>
                            <a:schemeClr val="dk1"/>
                          </a:solidFill>
                          <a:latin typeface="Century Gothic" panose="020B0502020202020204"/>
                        </a:defRPr>
                      </a:lvl4pPr>
                      <a:lvl5pPr marL="1828800" algn="l" defTabSz="914400" rtl="0" eaLnBrk="1" latinLnBrk="0" hangingPunct="1">
                        <a:defRPr sz="1800" kern="1200">
                          <a:solidFill>
                            <a:schemeClr val="dk1"/>
                          </a:solidFill>
                          <a:latin typeface="Century Gothic" panose="020B0502020202020204"/>
                        </a:defRPr>
                      </a:lvl5pPr>
                      <a:lvl6pPr marL="2286000" algn="l" defTabSz="914400" rtl="0" eaLnBrk="1" latinLnBrk="0" hangingPunct="1">
                        <a:defRPr sz="1800" kern="1200">
                          <a:solidFill>
                            <a:schemeClr val="dk1"/>
                          </a:solidFill>
                          <a:latin typeface="Century Gothic" panose="020B0502020202020204"/>
                        </a:defRPr>
                      </a:lvl6pPr>
                      <a:lvl7pPr marL="2743200" algn="l" defTabSz="914400" rtl="0" eaLnBrk="1" latinLnBrk="0" hangingPunct="1">
                        <a:defRPr sz="1800" kern="1200">
                          <a:solidFill>
                            <a:schemeClr val="dk1"/>
                          </a:solidFill>
                          <a:latin typeface="Century Gothic" panose="020B0502020202020204"/>
                        </a:defRPr>
                      </a:lvl7pPr>
                      <a:lvl8pPr marL="3200400" algn="l" defTabSz="914400" rtl="0" eaLnBrk="1" latinLnBrk="0" hangingPunct="1">
                        <a:defRPr sz="1800" kern="1200">
                          <a:solidFill>
                            <a:schemeClr val="dk1"/>
                          </a:solidFill>
                          <a:latin typeface="Century Gothic" panose="020B0502020202020204"/>
                        </a:defRPr>
                      </a:lvl8pPr>
                      <a:lvl9pPr marL="3657600" algn="l" defTabSz="914400" rtl="0" eaLnBrk="1" latinLnBrk="0" hangingPunct="1">
                        <a:defRPr sz="1800" kern="1200">
                          <a:solidFill>
                            <a:schemeClr val="dk1"/>
                          </a:solidFill>
                          <a:latin typeface="Century Gothic" panose="020B0502020202020204"/>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smtClean="0">
                          <a:ln>
                            <a:noFill/>
                          </a:ln>
                          <a:solidFill>
                            <a:srgbClr val="000000"/>
                          </a:solidFill>
                          <a:effectLst/>
                          <a:uLnTx/>
                          <a:uFillTx/>
                          <a:latin typeface="Century Gothic" panose="020B0502020202020204" pitchFamily="34" charset="0"/>
                          <a:ea typeface="+mn-ea"/>
                          <a:cs typeface="+mn-cs"/>
                        </a:rPr>
                        <a:t>A Students (Onsite) </a:t>
                      </a:r>
                      <a:r>
                        <a:rPr kumimoji="0" lang="en-US" sz="1800" b="0" i="0" u="none" strike="noStrike" kern="1200" cap="none" spc="0" normalizeH="0" baseline="0" noProof="0" dirty="0" smtClean="0">
                          <a:ln>
                            <a:noFill/>
                          </a:ln>
                          <a:solidFill>
                            <a:srgbClr val="000000"/>
                          </a:solidFill>
                          <a:effectLst/>
                          <a:uLnTx/>
                          <a:uFillTx/>
                          <a:latin typeface="Century Gothic" panose="020B0502020202020204" pitchFamily="34" charset="0"/>
                          <a:ea typeface="+mn-ea"/>
                          <a:cs typeface="+mn-cs"/>
                        </a:rPr>
                        <a:t>	</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1B4E6">
                        <a:tint val="40000"/>
                      </a:srgbClr>
                    </a:solidFill>
                  </a:tcPr>
                </a:tc>
                <a:tc>
                  <a:txBody>
                    <a:bodyPr/>
                    <a:lstStyle>
                      <a:lvl1pPr marL="0" algn="l" defTabSz="914400" rtl="0" eaLnBrk="1" latinLnBrk="0" hangingPunct="1">
                        <a:defRPr sz="1800" kern="1200">
                          <a:solidFill>
                            <a:schemeClr val="dk1"/>
                          </a:solidFill>
                          <a:latin typeface="Century Gothic" panose="020B0502020202020204"/>
                        </a:defRPr>
                      </a:lvl1pPr>
                      <a:lvl2pPr marL="457200" algn="l" defTabSz="914400" rtl="0" eaLnBrk="1" latinLnBrk="0" hangingPunct="1">
                        <a:defRPr sz="1800" kern="1200">
                          <a:solidFill>
                            <a:schemeClr val="dk1"/>
                          </a:solidFill>
                          <a:latin typeface="Century Gothic" panose="020B0502020202020204"/>
                        </a:defRPr>
                      </a:lvl2pPr>
                      <a:lvl3pPr marL="914400" algn="l" defTabSz="914400" rtl="0" eaLnBrk="1" latinLnBrk="0" hangingPunct="1">
                        <a:defRPr sz="1800" kern="1200">
                          <a:solidFill>
                            <a:schemeClr val="dk1"/>
                          </a:solidFill>
                          <a:latin typeface="Century Gothic" panose="020B0502020202020204"/>
                        </a:defRPr>
                      </a:lvl3pPr>
                      <a:lvl4pPr marL="1371600" algn="l" defTabSz="914400" rtl="0" eaLnBrk="1" latinLnBrk="0" hangingPunct="1">
                        <a:defRPr sz="1800" kern="1200">
                          <a:solidFill>
                            <a:schemeClr val="dk1"/>
                          </a:solidFill>
                          <a:latin typeface="Century Gothic" panose="020B0502020202020204"/>
                        </a:defRPr>
                      </a:lvl4pPr>
                      <a:lvl5pPr marL="1828800" algn="l" defTabSz="914400" rtl="0" eaLnBrk="1" latinLnBrk="0" hangingPunct="1">
                        <a:defRPr sz="1800" kern="1200">
                          <a:solidFill>
                            <a:schemeClr val="dk1"/>
                          </a:solidFill>
                          <a:latin typeface="Century Gothic" panose="020B0502020202020204"/>
                        </a:defRPr>
                      </a:lvl5pPr>
                      <a:lvl6pPr marL="2286000" algn="l" defTabSz="914400" rtl="0" eaLnBrk="1" latinLnBrk="0" hangingPunct="1">
                        <a:defRPr sz="1800" kern="1200">
                          <a:solidFill>
                            <a:schemeClr val="dk1"/>
                          </a:solidFill>
                          <a:latin typeface="Century Gothic" panose="020B0502020202020204"/>
                        </a:defRPr>
                      </a:lvl6pPr>
                      <a:lvl7pPr marL="2743200" algn="l" defTabSz="914400" rtl="0" eaLnBrk="1" latinLnBrk="0" hangingPunct="1">
                        <a:defRPr sz="1800" kern="1200">
                          <a:solidFill>
                            <a:schemeClr val="dk1"/>
                          </a:solidFill>
                          <a:latin typeface="Century Gothic" panose="020B0502020202020204"/>
                        </a:defRPr>
                      </a:lvl7pPr>
                      <a:lvl8pPr marL="3200400" algn="l" defTabSz="914400" rtl="0" eaLnBrk="1" latinLnBrk="0" hangingPunct="1">
                        <a:defRPr sz="1800" kern="1200">
                          <a:solidFill>
                            <a:schemeClr val="dk1"/>
                          </a:solidFill>
                          <a:latin typeface="Century Gothic" panose="020B0502020202020204"/>
                        </a:defRPr>
                      </a:lvl8pPr>
                      <a:lvl9pPr marL="3657600" algn="l" defTabSz="914400" rtl="0" eaLnBrk="1" latinLnBrk="0" hangingPunct="1">
                        <a:defRPr sz="1800" kern="1200">
                          <a:solidFill>
                            <a:schemeClr val="dk1"/>
                          </a:solidFill>
                          <a:latin typeface="Century Gothic" panose="020B0502020202020204"/>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smtClean="0">
                          <a:ln>
                            <a:noFill/>
                          </a:ln>
                          <a:solidFill>
                            <a:srgbClr val="000000"/>
                          </a:solidFill>
                          <a:effectLst/>
                          <a:uLnTx/>
                          <a:uFillTx/>
                          <a:latin typeface="Century Gothic" panose="020B0502020202020204" pitchFamily="34" charset="0"/>
                          <a:ea typeface="+mn-ea"/>
                          <a:cs typeface="+mn-cs"/>
                        </a:rPr>
                        <a:t>A Students (Onsite) </a:t>
                      </a:r>
                      <a:r>
                        <a:rPr kumimoji="0" lang="en-US" sz="1800" b="0" i="0" u="none" strike="noStrike" kern="1200" cap="none" spc="0" normalizeH="0" baseline="0" noProof="0" dirty="0" smtClean="0">
                          <a:ln>
                            <a:noFill/>
                          </a:ln>
                          <a:solidFill>
                            <a:srgbClr val="000000"/>
                          </a:solidFill>
                          <a:effectLst/>
                          <a:uLnTx/>
                          <a:uFillTx/>
                          <a:latin typeface="Century Gothic" panose="020B0502020202020204" pitchFamily="34" charset="0"/>
                          <a:ea typeface="+mn-ea"/>
                          <a:cs typeface="+mn-cs"/>
                        </a:rPr>
                        <a:t>	</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1B4E6">
                        <a:tint val="40000"/>
                      </a:srgbClr>
                    </a:solidFill>
                  </a:tcPr>
                </a:tc>
                <a:extLst>
                  <a:ext uri="{0D108BD9-81ED-4DB2-BD59-A6C34878D82A}">
                    <a16:rowId xmlns:a16="http://schemas.microsoft.com/office/drawing/2014/main" val="1787391698"/>
                  </a:ext>
                </a:extLst>
              </a:tr>
              <a:tr h="618902">
                <a:tc>
                  <a:txBody>
                    <a:bodyPr/>
                    <a:lstStyle>
                      <a:lvl1pPr marL="0" algn="l" defTabSz="914400" rtl="0" eaLnBrk="1" latinLnBrk="0" hangingPunct="1">
                        <a:defRPr sz="1800" kern="1200">
                          <a:solidFill>
                            <a:schemeClr val="dk1"/>
                          </a:solidFill>
                          <a:latin typeface="Century Gothic" panose="020B0502020202020204"/>
                        </a:defRPr>
                      </a:lvl1pPr>
                      <a:lvl2pPr marL="457200" algn="l" defTabSz="914400" rtl="0" eaLnBrk="1" latinLnBrk="0" hangingPunct="1">
                        <a:defRPr sz="1800" kern="1200">
                          <a:solidFill>
                            <a:schemeClr val="dk1"/>
                          </a:solidFill>
                          <a:latin typeface="Century Gothic" panose="020B0502020202020204"/>
                        </a:defRPr>
                      </a:lvl2pPr>
                      <a:lvl3pPr marL="914400" algn="l" defTabSz="914400" rtl="0" eaLnBrk="1" latinLnBrk="0" hangingPunct="1">
                        <a:defRPr sz="1800" kern="1200">
                          <a:solidFill>
                            <a:schemeClr val="dk1"/>
                          </a:solidFill>
                          <a:latin typeface="Century Gothic" panose="020B0502020202020204"/>
                        </a:defRPr>
                      </a:lvl3pPr>
                      <a:lvl4pPr marL="1371600" algn="l" defTabSz="914400" rtl="0" eaLnBrk="1" latinLnBrk="0" hangingPunct="1">
                        <a:defRPr sz="1800" kern="1200">
                          <a:solidFill>
                            <a:schemeClr val="dk1"/>
                          </a:solidFill>
                          <a:latin typeface="Century Gothic" panose="020B0502020202020204"/>
                        </a:defRPr>
                      </a:lvl4pPr>
                      <a:lvl5pPr marL="1828800" algn="l" defTabSz="914400" rtl="0" eaLnBrk="1" latinLnBrk="0" hangingPunct="1">
                        <a:defRPr sz="1800" kern="1200">
                          <a:solidFill>
                            <a:schemeClr val="dk1"/>
                          </a:solidFill>
                          <a:latin typeface="Century Gothic" panose="020B0502020202020204"/>
                        </a:defRPr>
                      </a:lvl5pPr>
                      <a:lvl6pPr marL="2286000" algn="l" defTabSz="914400" rtl="0" eaLnBrk="1" latinLnBrk="0" hangingPunct="1">
                        <a:defRPr sz="1800" kern="1200">
                          <a:solidFill>
                            <a:schemeClr val="dk1"/>
                          </a:solidFill>
                          <a:latin typeface="Century Gothic" panose="020B0502020202020204"/>
                        </a:defRPr>
                      </a:lvl6pPr>
                      <a:lvl7pPr marL="2743200" algn="l" defTabSz="914400" rtl="0" eaLnBrk="1" latinLnBrk="0" hangingPunct="1">
                        <a:defRPr sz="1800" kern="1200">
                          <a:solidFill>
                            <a:schemeClr val="dk1"/>
                          </a:solidFill>
                          <a:latin typeface="Century Gothic" panose="020B0502020202020204"/>
                        </a:defRPr>
                      </a:lvl7pPr>
                      <a:lvl8pPr marL="3200400" algn="l" defTabSz="914400" rtl="0" eaLnBrk="1" latinLnBrk="0" hangingPunct="1">
                        <a:defRPr sz="1800" kern="1200">
                          <a:solidFill>
                            <a:schemeClr val="dk1"/>
                          </a:solidFill>
                          <a:latin typeface="Century Gothic" panose="020B0502020202020204"/>
                        </a:defRPr>
                      </a:lvl8pPr>
                      <a:lvl9pPr marL="3657600" algn="l" defTabSz="914400" rtl="0" eaLnBrk="1" latinLnBrk="0" hangingPunct="1">
                        <a:defRPr sz="1800" kern="1200">
                          <a:solidFill>
                            <a:schemeClr val="dk1"/>
                          </a:solidFill>
                          <a:latin typeface="Century Gothic" panose="020B0502020202020204"/>
                        </a:defRPr>
                      </a:lvl9pPr>
                    </a:lstStyle>
                    <a:p>
                      <a:pPr algn="ctr"/>
                      <a:endParaRPr lang="en-US"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1B4E6">
                        <a:tint val="20000"/>
                      </a:srgbClr>
                    </a:solidFill>
                  </a:tcPr>
                </a:tc>
                <a:tc>
                  <a:txBody>
                    <a:bodyPr/>
                    <a:lstStyle>
                      <a:lvl1pPr marL="0" algn="l" defTabSz="914400" rtl="0" eaLnBrk="1" latinLnBrk="0" hangingPunct="1">
                        <a:defRPr sz="1800" kern="1200">
                          <a:solidFill>
                            <a:schemeClr val="dk1"/>
                          </a:solidFill>
                          <a:latin typeface="Century Gothic" panose="020B0502020202020204"/>
                        </a:defRPr>
                      </a:lvl1pPr>
                      <a:lvl2pPr marL="457200" algn="l" defTabSz="914400" rtl="0" eaLnBrk="1" latinLnBrk="0" hangingPunct="1">
                        <a:defRPr sz="1800" kern="1200">
                          <a:solidFill>
                            <a:schemeClr val="dk1"/>
                          </a:solidFill>
                          <a:latin typeface="Century Gothic" panose="020B0502020202020204"/>
                        </a:defRPr>
                      </a:lvl2pPr>
                      <a:lvl3pPr marL="914400" algn="l" defTabSz="914400" rtl="0" eaLnBrk="1" latinLnBrk="0" hangingPunct="1">
                        <a:defRPr sz="1800" kern="1200">
                          <a:solidFill>
                            <a:schemeClr val="dk1"/>
                          </a:solidFill>
                          <a:latin typeface="Century Gothic" panose="020B0502020202020204"/>
                        </a:defRPr>
                      </a:lvl3pPr>
                      <a:lvl4pPr marL="1371600" algn="l" defTabSz="914400" rtl="0" eaLnBrk="1" latinLnBrk="0" hangingPunct="1">
                        <a:defRPr sz="1800" kern="1200">
                          <a:solidFill>
                            <a:schemeClr val="dk1"/>
                          </a:solidFill>
                          <a:latin typeface="Century Gothic" panose="020B0502020202020204"/>
                        </a:defRPr>
                      </a:lvl4pPr>
                      <a:lvl5pPr marL="1828800" algn="l" defTabSz="914400" rtl="0" eaLnBrk="1" latinLnBrk="0" hangingPunct="1">
                        <a:defRPr sz="1800" kern="1200">
                          <a:solidFill>
                            <a:schemeClr val="dk1"/>
                          </a:solidFill>
                          <a:latin typeface="Century Gothic" panose="020B0502020202020204"/>
                        </a:defRPr>
                      </a:lvl5pPr>
                      <a:lvl6pPr marL="2286000" algn="l" defTabSz="914400" rtl="0" eaLnBrk="1" latinLnBrk="0" hangingPunct="1">
                        <a:defRPr sz="1800" kern="1200">
                          <a:solidFill>
                            <a:schemeClr val="dk1"/>
                          </a:solidFill>
                          <a:latin typeface="Century Gothic" panose="020B0502020202020204"/>
                        </a:defRPr>
                      </a:lvl6pPr>
                      <a:lvl7pPr marL="2743200" algn="l" defTabSz="914400" rtl="0" eaLnBrk="1" latinLnBrk="0" hangingPunct="1">
                        <a:defRPr sz="1800" kern="1200">
                          <a:solidFill>
                            <a:schemeClr val="dk1"/>
                          </a:solidFill>
                          <a:latin typeface="Century Gothic" panose="020B0502020202020204"/>
                        </a:defRPr>
                      </a:lvl7pPr>
                      <a:lvl8pPr marL="3200400" algn="l" defTabSz="914400" rtl="0" eaLnBrk="1" latinLnBrk="0" hangingPunct="1">
                        <a:defRPr sz="1800" kern="1200">
                          <a:solidFill>
                            <a:schemeClr val="dk1"/>
                          </a:solidFill>
                          <a:latin typeface="Century Gothic" panose="020B0502020202020204"/>
                        </a:defRPr>
                      </a:lvl8pPr>
                      <a:lvl9pPr marL="3657600" algn="l" defTabSz="914400" rtl="0" eaLnBrk="1" latinLnBrk="0" hangingPunct="1">
                        <a:defRPr sz="1800" kern="1200">
                          <a:solidFill>
                            <a:schemeClr val="dk1"/>
                          </a:solidFill>
                          <a:latin typeface="Century Gothic" panose="020B0502020202020204"/>
                        </a:defRPr>
                      </a:lvl9pPr>
                    </a:lstStyle>
                    <a:p>
                      <a:pPr algn="l"/>
                      <a:r>
                        <a:rPr lang="en-US" sz="1400" b="1" i="0" u="none" strike="noStrike" baseline="0" dirty="0" smtClean="0">
                          <a:solidFill>
                            <a:srgbClr val="000000"/>
                          </a:solidFill>
                          <a:latin typeface="Century Gothic" panose="020B0502020202020204" pitchFamily="34" charset="0"/>
                        </a:rPr>
                        <a:t>B Students (Distance)</a:t>
                      </a:r>
                      <a:r>
                        <a:rPr lang="en-US" sz="1800" b="0" i="0" u="none" strike="noStrike" baseline="0" dirty="0" smtClean="0">
                          <a:solidFill>
                            <a:srgbClr val="000000"/>
                          </a:solidFill>
                          <a:latin typeface="Century Gothic" panose="020B0502020202020204" pitchFamily="34" charset="0"/>
                        </a:rPr>
                        <a:t>	</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1B4E6">
                        <a:tint val="20000"/>
                      </a:srgbClr>
                    </a:solidFill>
                  </a:tcPr>
                </a:tc>
                <a:tc>
                  <a:txBody>
                    <a:bodyPr/>
                    <a:lstStyle>
                      <a:lvl1pPr marL="0" algn="l" defTabSz="914400" rtl="0" eaLnBrk="1" latinLnBrk="0" hangingPunct="1">
                        <a:defRPr sz="1800" kern="1200">
                          <a:solidFill>
                            <a:schemeClr val="dk1"/>
                          </a:solidFill>
                          <a:latin typeface="Century Gothic" panose="020B0502020202020204"/>
                        </a:defRPr>
                      </a:lvl1pPr>
                      <a:lvl2pPr marL="457200" algn="l" defTabSz="914400" rtl="0" eaLnBrk="1" latinLnBrk="0" hangingPunct="1">
                        <a:defRPr sz="1800" kern="1200">
                          <a:solidFill>
                            <a:schemeClr val="dk1"/>
                          </a:solidFill>
                          <a:latin typeface="Century Gothic" panose="020B0502020202020204"/>
                        </a:defRPr>
                      </a:lvl2pPr>
                      <a:lvl3pPr marL="914400" algn="l" defTabSz="914400" rtl="0" eaLnBrk="1" latinLnBrk="0" hangingPunct="1">
                        <a:defRPr sz="1800" kern="1200">
                          <a:solidFill>
                            <a:schemeClr val="dk1"/>
                          </a:solidFill>
                          <a:latin typeface="Century Gothic" panose="020B0502020202020204"/>
                        </a:defRPr>
                      </a:lvl3pPr>
                      <a:lvl4pPr marL="1371600" algn="l" defTabSz="914400" rtl="0" eaLnBrk="1" latinLnBrk="0" hangingPunct="1">
                        <a:defRPr sz="1800" kern="1200">
                          <a:solidFill>
                            <a:schemeClr val="dk1"/>
                          </a:solidFill>
                          <a:latin typeface="Century Gothic" panose="020B0502020202020204"/>
                        </a:defRPr>
                      </a:lvl4pPr>
                      <a:lvl5pPr marL="1828800" algn="l" defTabSz="914400" rtl="0" eaLnBrk="1" latinLnBrk="0" hangingPunct="1">
                        <a:defRPr sz="1800" kern="1200">
                          <a:solidFill>
                            <a:schemeClr val="dk1"/>
                          </a:solidFill>
                          <a:latin typeface="Century Gothic" panose="020B0502020202020204"/>
                        </a:defRPr>
                      </a:lvl5pPr>
                      <a:lvl6pPr marL="2286000" algn="l" defTabSz="914400" rtl="0" eaLnBrk="1" latinLnBrk="0" hangingPunct="1">
                        <a:defRPr sz="1800" kern="1200">
                          <a:solidFill>
                            <a:schemeClr val="dk1"/>
                          </a:solidFill>
                          <a:latin typeface="Century Gothic" panose="020B0502020202020204"/>
                        </a:defRPr>
                      </a:lvl6pPr>
                      <a:lvl7pPr marL="2743200" algn="l" defTabSz="914400" rtl="0" eaLnBrk="1" latinLnBrk="0" hangingPunct="1">
                        <a:defRPr sz="1800" kern="1200">
                          <a:solidFill>
                            <a:schemeClr val="dk1"/>
                          </a:solidFill>
                          <a:latin typeface="Century Gothic" panose="020B0502020202020204"/>
                        </a:defRPr>
                      </a:lvl7pPr>
                      <a:lvl8pPr marL="3200400" algn="l" defTabSz="914400" rtl="0" eaLnBrk="1" latinLnBrk="0" hangingPunct="1">
                        <a:defRPr sz="1800" kern="1200">
                          <a:solidFill>
                            <a:schemeClr val="dk1"/>
                          </a:solidFill>
                          <a:latin typeface="Century Gothic" panose="020B0502020202020204"/>
                        </a:defRPr>
                      </a:lvl8pPr>
                      <a:lvl9pPr marL="3657600" algn="l" defTabSz="914400" rtl="0" eaLnBrk="1" latinLnBrk="0" hangingPunct="1">
                        <a:defRPr sz="1800" kern="1200">
                          <a:solidFill>
                            <a:schemeClr val="dk1"/>
                          </a:solidFill>
                          <a:latin typeface="Century Gothic" panose="020B0502020202020204"/>
                        </a:defRPr>
                      </a:lvl9pPr>
                    </a:lstStyle>
                    <a:p>
                      <a:pPr algn="l"/>
                      <a:r>
                        <a:rPr kumimoji="0" lang="en-US" sz="1400" b="1" i="0" u="none" strike="noStrike" kern="1200" cap="none" spc="0" normalizeH="0" baseline="0" noProof="0" dirty="0" smtClean="0">
                          <a:ln>
                            <a:noFill/>
                          </a:ln>
                          <a:solidFill>
                            <a:srgbClr val="000000"/>
                          </a:solidFill>
                          <a:effectLst/>
                          <a:uLnTx/>
                          <a:uFillTx/>
                          <a:latin typeface="Century Gothic" panose="020B0502020202020204" pitchFamily="34" charset="0"/>
                          <a:ea typeface="+mn-ea"/>
                          <a:cs typeface="+mn-cs"/>
                        </a:rPr>
                        <a:t>B Students (Distance)</a:t>
                      </a:r>
                      <a:endParaRPr lang="en-US"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1B4E6">
                        <a:tint val="20000"/>
                      </a:srgbClr>
                    </a:solidFill>
                  </a:tcPr>
                </a:tc>
                <a:tc>
                  <a:txBody>
                    <a:bodyPr/>
                    <a:lstStyle>
                      <a:lvl1pPr marL="0" algn="l" defTabSz="914400" rtl="0" eaLnBrk="1" latinLnBrk="0" hangingPunct="1">
                        <a:defRPr sz="1800" kern="1200">
                          <a:solidFill>
                            <a:schemeClr val="dk1"/>
                          </a:solidFill>
                          <a:latin typeface="Century Gothic" panose="020B0502020202020204"/>
                        </a:defRPr>
                      </a:lvl1pPr>
                      <a:lvl2pPr marL="457200" algn="l" defTabSz="914400" rtl="0" eaLnBrk="1" latinLnBrk="0" hangingPunct="1">
                        <a:defRPr sz="1800" kern="1200">
                          <a:solidFill>
                            <a:schemeClr val="dk1"/>
                          </a:solidFill>
                          <a:latin typeface="Century Gothic" panose="020B0502020202020204"/>
                        </a:defRPr>
                      </a:lvl2pPr>
                      <a:lvl3pPr marL="914400" algn="l" defTabSz="914400" rtl="0" eaLnBrk="1" latinLnBrk="0" hangingPunct="1">
                        <a:defRPr sz="1800" kern="1200">
                          <a:solidFill>
                            <a:schemeClr val="dk1"/>
                          </a:solidFill>
                          <a:latin typeface="Century Gothic" panose="020B0502020202020204"/>
                        </a:defRPr>
                      </a:lvl3pPr>
                      <a:lvl4pPr marL="1371600" algn="l" defTabSz="914400" rtl="0" eaLnBrk="1" latinLnBrk="0" hangingPunct="1">
                        <a:defRPr sz="1800" kern="1200">
                          <a:solidFill>
                            <a:schemeClr val="dk1"/>
                          </a:solidFill>
                          <a:latin typeface="Century Gothic" panose="020B0502020202020204"/>
                        </a:defRPr>
                      </a:lvl4pPr>
                      <a:lvl5pPr marL="1828800" algn="l" defTabSz="914400" rtl="0" eaLnBrk="1" latinLnBrk="0" hangingPunct="1">
                        <a:defRPr sz="1800" kern="1200">
                          <a:solidFill>
                            <a:schemeClr val="dk1"/>
                          </a:solidFill>
                          <a:latin typeface="Century Gothic" panose="020B0502020202020204"/>
                        </a:defRPr>
                      </a:lvl5pPr>
                      <a:lvl6pPr marL="2286000" algn="l" defTabSz="914400" rtl="0" eaLnBrk="1" latinLnBrk="0" hangingPunct="1">
                        <a:defRPr sz="1800" kern="1200">
                          <a:solidFill>
                            <a:schemeClr val="dk1"/>
                          </a:solidFill>
                          <a:latin typeface="Century Gothic" panose="020B0502020202020204"/>
                        </a:defRPr>
                      </a:lvl6pPr>
                      <a:lvl7pPr marL="2743200" algn="l" defTabSz="914400" rtl="0" eaLnBrk="1" latinLnBrk="0" hangingPunct="1">
                        <a:defRPr sz="1800" kern="1200">
                          <a:solidFill>
                            <a:schemeClr val="dk1"/>
                          </a:solidFill>
                          <a:latin typeface="Century Gothic" panose="020B0502020202020204"/>
                        </a:defRPr>
                      </a:lvl7pPr>
                      <a:lvl8pPr marL="3200400" algn="l" defTabSz="914400" rtl="0" eaLnBrk="1" latinLnBrk="0" hangingPunct="1">
                        <a:defRPr sz="1800" kern="1200">
                          <a:solidFill>
                            <a:schemeClr val="dk1"/>
                          </a:solidFill>
                          <a:latin typeface="Century Gothic" panose="020B0502020202020204"/>
                        </a:defRPr>
                      </a:lvl8pPr>
                      <a:lvl9pPr marL="3657600" algn="l" defTabSz="914400" rtl="0" eaLnBrk="1" latinLnBrk="0" hangingPunct="1">
                        <a:defRPr sz="1800" kern="1200">
                          <a:solidFill>
                            <a:schemeClr val="dk1"/>
                          </a:solidFill>
                          <a:latin typeface="Century Gothic" panose="020B0502020202020204"/>
                        </a:defRPr>
                      </a:lvl9pPr>
                    </a:lstStyle>
                    <a:p>
                      <a:pPr algn="l"/>
                      <a:r>
                        <a:rPr kumimoji="0" lang="en-US" sz="1400" b="1" i="0" u="none" strike="noStrike" kern="1200" cap="none" spc="0" normalizeH="0" baseline="0" noProof="0" dirty="0" smtClean="0">
                          <a:ln>
                            <a:noFill/>
                          </a:ln>
                          <a:solidFill>
                            <a:srgbClr val="000000"/>
                          </a:solidFill>
                          <a:effectLst/>
                          <a:uLnTx/>
                          <a:uFillTx/>
                          <a:latin typeface="Century Gothic" panose="020B0502020202020204" pitchFamily="34" charset="0"/>
                          <a:ea typeface="+mn-ea"/>
                          <a:cs typeface="+mn-cs"/>
                        </a:rPr>
                        <a:t>B Students (Distance)</a:t>
                      </a:r>
                      <a:endParaRPr lang="en-US"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1B4E6">
                        <a:tint val="20000"/>
                      </a:srgbClr>
                    </a:solidFill>
                  </a:tcPr>
                </a:tc>
                <a:tc>
                  <a:txBody>
                    <a:bodyPr/>
                    <a:lstStyle>
                      <a:lvl1pPr marL="0" algn="l" defTabSz="914400" rtl="0" eaLnBrk="1" latinLnBrk="0" hangingPunct="1">
                        <a:defRPr sz="1800" kern="1200">
                          <a:solidFill>
                            <a:schemeClr val="dk1"/>
                          </a:solidFill>
                          <a:latin typeface="Century Gothic" panose="020B0502020202020204"/>
                        </a:defRPr>
                      </a:lvl1pPr>
                      <a:lvl2pPr marL="457200" algn="l" defTabSz="914400" rtl="0" eaLnBrk="1" latinLnBrk="0" hangingPunct="1">
                        <a:defRPr sz="1800" kern="1200">
                          <a:solidFill>
                            <a:schemeClr val="dk1"/>
                          </a:solidFill>
                          <a:latin typeface="Century Gothic" panose="020B0502020202020204"/>
                        </a:defRPr>
                      </a:lvl2pPr>
                      <a:lvl3pPr marL="914400" algn="l" defTabSz="914400" rtl="0" eaLnBrk="1" latinLnBrk="0" hangingPunct="1">
                        <a:defRPr sz="1800" kern="1200">
                          <a:solidFill>
                            <a:schemeClr val="dk1"/>
                          </a:solidFill>
                          <a:latin typeface="Century Gothic" panose="020B0502020202020204"/>
                        </a:defRPr>
                      </a:lvl3pPr>
                      <a:lvl4pPr marL="1371600" algn="l" defTabSz="914400" rtl="0" eaLnBrk="1" latinLnBrk="0" hangingPunct="1">
                        <a:defRPr sz="1800" kern="1200">
                          <a:solidFill>
                            <a:schemeClr val="dk1"/>
                          </a:solidFill>
                          <a:latin typeface="Century Gothic" panose="020B0502020202020204"/>
                        </a:defRPr>
                      </a:lvl4pPr>
                      <a:lvl5pPr marL="1828800" algn="l" defTabSz="914400" rtl="0" eaLnBrk="1" latinLnBrk="0" hangingPunct="1">
                        <a:defRPr sz="1800" kern="1200">
                          <a:solidFill>
                            <a:schemeClr val="dk1"/>
                          </a:solidFill>
                          <a:latin typeface="Century Gothic" panose="020B0502020202020204"/>
                        </a:defRPr>
                      </a:lvl5pPr>
                      <a:lvl6pPr marL="2286000" algn="l" defTabSz="914400" rtl="0" eaLnBrk="1" latinLnBrk="0" hangingPunct="1">
                        <a:defRPr sz="1800" kern="1200">
                          <a:solidFill>
                            <a:schemeClr val="dk1"/>
                          </a:solidFill>
                          <a:latin typeface="Century Gothic" panose="020B0502020202020204"/>
                        </a:defRPr>
                      </a:lvl6pPr>
                      <a:lvl7pPr marL="2743200" algn="l" defTabSz="914400" rtl="0" eaLnBrk="1" latinLnBrk="0" hangingPunct="1">
                        <a:defRPr sz="1800" kern="1200">
                          <a:solidFill>
                            <a:schemeClr val="dk1"/>
                          </a:solidFill>
                          <a:latin typeface="Century Gothic" panose="020B0502020202020204"/>
                        </a:defRPr>
                      </a:lvl7pPr>
                      <a:lvl8pPr marL="3200400" algn="l" defTabSz="914400" rtl="0" eaLnBrk="1" latinLnBrk="0" hangingPunct="1">
                        <a:defRPr sz="1800" kern="1200">
                          <a:solidFill>
                            <a:schemeClr val="dk1"/>
                          </a:solidFill>
                          <a:latin typeface="Century Gothic" panose="020B0502020202020204"/>
                        </a:defRPr>
                      </a:lvl8pPr>
                      <a:lvl9pPr marL="3657600" algn="l" defTabSz="914400" rtl="0" eaLnBrk="1" latinLnBrk="0" hangingPunct="1">
                        <a:defRPr sz="1800" kern="1200">
                          <a:solidFill>
                            <a:schemeClr val="dk1"/>
                          </a:solidFill>
                          <a:latin typeface="Century Gothic" panose="020B0502020202020204"/>
                        </a:defRPr>
                      </a:lvl9pPr>
                    </a:lstStyle>
                    <a:p>
                      <a:pPr algn="l"/>
                      <a:r>
                        <a:rPr kumimoji="0" lang="en-US" sz="1400" b="1" i="0" u="none" strike="noStrike" kern="1200" cap="none" spc="0" normalizeH="0" baseline="0" noProof="0" dirty="0" smtClean="0">
                          <a:ln>
                            <a:noFill/>
                          </a:ln>
                          <a:solidFill>
                            <a:srgbClr val="000000"/>
                          </a:solidFill>
                          <a:effectLst/>
                          <a:uLnTx/>
                          <a:uFillTx/>
                          <a:latin typeface="Century Gothic" panose="020B0502020202020204" pitchFamily="34" charset="0"/>
                          <a:ea typeface="+mn-ea"/>
                          <a:cs typeface="+mn-cs"/>
                        </a:rPr>
                        <a:t>B Students (Distance)</a:t>
                      </a:r>
                      <a:endParaRPr lang="en-US"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1B4E6">
                        <a:tint val="20000"/>
                      </a:srgbClr>
                    </a:solidFill>
                  </a:tcPr>
                </a:tc>
                <a:tc>
                  <a:txBody>
                    <a:bodyPr/>
                    <a:lstStyle>
                      <a:lvl1pPr marL="0" algn="l" defTabSz="914400" rtl="0" eaLnBrk="1" latinLnBrk="0" hangingPunct="1">
                        <a:defRPr sz="1800" kern="1200">
                          <a:solidFill>
                            <a:schemeClr val="dk1"/>
                          </a:solidFill>
                          <a:latin typeface="Century Gothic" panose="020B0502020202020204"/>
                        </a:defRPr>
                      </a:lvl1pPr>
                      <a:lvl2pPr marL="457200" algn="l" defTabSz="914400" rtl="0" eaLnBrk="1" latinLnBrk="0" hangingPunct="1">
                        <a:defRPr sz="1800" kern="1200">
                          <a:solidFill>
                            <a:schemeClr val="dk1"/>
                          </a:solidFill>
                          <a:latin typeface="Century Gothic" panose="020B0502020202020204"/>
                        </a:defRPr>
                      </a:lvl2pPr>
                      <a:lvl3pPr marL="914400" algn="l" defTabSz="914400" rtl="0" eaLnBrk="1" latinLnBrk="0" hangingPunct="1">
                        <a:defRPr sz="1800" kern="1200">
                          <a:solidFill>
                            <a:schemeClr val="dk1"/>
                          </a:solidFill>
                          <a:latin typeface="Century Gothic" panose="020B0502020202020204"/>
                        </a:defRPr>
                      </a:lvl3pPr>
                      <a:lvl4pPr marL="1371600" algn="l" defTabSz="914400" rtl="0" eaLnBrk="1" latinLnBrk="0" hangingPunct="1">
                        <a:defRPr sz="1800" kern="1200">
                          <a:solidFill>
                            <a:schemeClr val="dk1"/>
                          </a:solidFill>
                          <a:latin typeface="Century Gothic" panose="020B0502020202020204"/>
                        </a:defRPr>
                      </a:lvl4pPr>
                      <a:lvl5pPr marL="1828800" algn="l" defTabSz="914400" rtl="0" eaLnBrk="1" latinLnBrk="0" hangingPunct="1">
                        <a:defRPr sz="1800" kern="1200">
                          <a:solidFill>
                            <a:schemeClr val="dk1"/>
                          </a:solidFill>
                          <a:latin typeface="Century Gothic" panose="020B0502020202020204"/>
                        </a:defRPr>
                      </a:lvl5pPr>
                      <a:lvl6pPr marL="2286000" algn="l" defTabSz="914400" rtl="0" eaLnBrk="1" latinLnBrk="0" hangingPunct="1">
                        <a:defRPr sz="1800" kern="1200">
                          <a:solidFill>
                            <a:schemeClr val="dk1"/>
                          </a:solidFill>
                          <a:latin typeface="Century Gothic" panose="020B0502020202020204"/>
                        </a:defRPr>
                      </a:lvl6pPr>
                      <a:lvl7pPr marL="2743200" algn="l" defTabSz="914400" rtl="0" eaLnBrk="1" latinLnBrk="0" hangingPunct="1">
                        <a:defRPr sz="1800" kern="1200">
                          <a:solidFill>
                            <a:schemeClr val="dk1"/>
                          </a:solidFill>
                          <a:latin typeface="Century Gothic" panose="020B0502020202020204"/>
                        </a:defRPr>
                      </a:lvl7pPr>
                      <a:lvl8pPr marL="3200400" algn="l" defTabSz="914400" rtl="0" eaLnBrk="1" latinLnBrk="0" hangingPunct="1">
                        <a:defRPr sz="1800" kern="1200">
                          <a:solidFill>
                            <a:schemeClr val="dk1"/>
                          </a:solidFill>
                          <a:latin typeface="Century Gothic" panose="020B0502020202020204"/>
                        </a:defRPr>
                      </a:lvl8pPr>
                      <a:lvl9pPr marL="3657600" algn="l" defTabSz="914400" rtl="0" eaLnBrk="1" latinLnBrk="0" hangingPunct="1">
                        <a:defRPr sz="1800" kern="1200">
                          <a:solidFill>
                            <a:schemeClr val="dk1"/>
                          </a:solidFill>
                          <a:latin typeface="Century Gothic" panose="020B0502020202020204"/>
                        </a:defRPr>
                      </a:lvl9pPr>
                    </a:lstStyle>
                    <a:p>
                      <a:pPr algn="l"/>
                      <a:r>
                        <a:rPr kumimoji="0" lang="en-US" sz="1400" b="1" i="0" u="none" strike="noStrike" kern="1200" cap="none" spc="0" normalizeH="0" baseline="0" noProof="0" dirty="0" smtClean="0">
                          <a:ln>
                            <a:noFill/>
                          </a:ln>
                          <a:solidFill>
                            <a:srgbClr val="000000"/>
                          </a:solidFill>
                          <a:effectLst/>
                          <a:uLnTx/>
                          <a:uFillTx/>
                          <a:latin typeface="Century Gothic" panose="020B0502020202020204" pitchFamily="34" charset="0"/>
                          <a:ea typeface="+mn-ea"/>
                          <a:cs typeface="+mn-cs"/>
                        </a:rPr>
                        <a:t>B Students (Distance)</a:t>
                      </a:r>
                      <a:endParaRPr lang="en-US"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1B4E6">
                        <a:tint val="20000"/>
                      </a:srgbClr>
                    </a:solidFill>
                  </a:tcPr>
                </a:tc>
                <a:extLst>
                  <a:ext uri="{0D108BD9-81ED-4DB2-BD59-A6C34878D82A}">
                    <a16:rowId xmlns:a16="http://schemas.microsoft.com/office/drawing/2014/main" val="3451310265"/>
                  </a:ext>
                </a:extLst>
              </a:tr>
              <a:tr h="618902">
                <a:tc>
                  <a:txBody>
                    <a:bodyPr/>
                    <a:lstStyle>
                      <a:lvl1pPr marL="0" algn="l" defTabSz="914400" rtl="0" eaLnBrk="1" latinLnBrk="0" hangingPunct="1">
                        <a:defRPr sz="1800" kern="1200">
                          <a:solidFill>
                            <a:schemeClr val="dk1"/>
                          </a:solidFill>
                          <a:latin typeface="Century Gothic" panose="020B0502020202020204"/>
                        </a:defRPr>
                      </a:lvl1pPr>
                      <a:lvl2pPr marL="457200" algn="l" defTabSz="914400" rtl="0" eaLnBrk="1" latinLnBrk="0" hangingPunct="1">
                        <a:defRPr sz="1800" kern="1200">
                          <a:solidFill>
                            <a:schemeClr val="dk1"/>
                          </a:solidFill>
                          <a:latin typeface="Century Gothic" panose="020B0502020202020204"/>
                        </a:defRPr>
                      </a:lvl2pPr>
                      <a:lvl3pPr marL="914400" algn="l" defTabSz="914400" rtl="0" eaLnBrk="1" latinLnBrk="0" hangingPunct="1">
                        <a:defRPr sz="1800" kern="1200">
                          <a:solidFill>
                            <a:schemeClr val="dk1"/>
                          </a:solidFill>
                          <a:latin typeface="Century Gothic" panose="020B0502020202020204"/>
                        </a:defRPr>
                      </a:lvl3pPr>
                      <a:lvl4pPr marL="1371600" algn="l" defTabSz="914400" rtl="0" eaLnBrk="1" latinLnBrk="0" hangingPunct="1">
                        <a:defRPr sz="1800" kern="1200">
                          <a:solidFill>
                            <a:schemeClr val="dk1"/>
                          </a:solidFill>
                          <a:latin typeface="Century Gothic" panose="020B0502020202020204"/>
                        </a:defRPr>
                      </a:lvl4pPr>
                      <a:lvl5pPr marL="1828800" algn="l" defTabSz="914400" rtl="0" eaLnBrk="1" latinLnBrk="0" hangingPunct="1">
                        <a:defRPr sz="1800" kern="1200">
                          <a:solidFill>
                            <a:schemeClr val="dk1"/>
                          </a:solidFill>
                          <a:latin typeface="Century Gothic" panose="020B0502020202020204"/>
                        </a:defRPr>
                      </a:lvl5pPr>
                      <a:lvl6pPr marL="2286000" algn="l" defTabSz="914400" rtl="0" eaLnBrk="1" latinLnBrk="0" hangingPunct="1">
                        <a:defRPr sz="1800" kern="1200">
                          <a:solidFill>
                            <a:schemeClr val="dk1"/>
                          </a:solidFill>
                          <a:latin typeface="Century Gothic" panose="020B0502020202020204"/>
                        </a:defRPr>
                      </a:lvl6pPr>
                      <a:lvl7pPr marL="2743200" algn="l" defTabSz="914400" rtl="0" eaLnBrk="1" latinLnBrk="0" hangingPunct="1">
                        <a:defRPr sz="1800" kern="1200">
                          <a:solidFill>
                            <a:schemeClr val="dk1"/>
                          </a:solidFill>
                          <a:latin typeface="Century Gothic" panose="020B0502020202020204"/>
                        </a:defRPr>
                      </a:lvl7pPr>
                      <a:lvl8pPr marL="3200400" algn="l" defTabSz="914400" rtl="0" eaLnBrk="1" latinLnBrk="0" hangingPunct="1">
                        <a:defRPr sz="1800" kern="1200">
                          <a:solidFill>
                            <a:schemeClr val="dk1"/>
                          </a:solidFill>
                          <a:latin typeface="Century Gothic" panose="020B0502020202020204"/>
                        </a:defRPr>
                      </a:lvl8pPr>
                      <a:lvl9pPr marL="3657600" algn="l" defTabSz="914400" rtl="0" eaLnBrk="1" latinLnBrk="0" hangingPunct="1">
                        <a:defRPr sz="1800" kern="1200">
                          <a:solidFill>
                            <a:schemeClr val="dk1"/>
                          </a:solidFill>
                          <a:latin typeface="Century Gothic" panose="020B0502020202020204"/>
                        </a:defRPr>
                      </a:lvl9pPr>
                    </a:lstStyle>
                    <a:p>
                      <a:pPr algn="ctr"/>
                      <a:r>
                        <a:rPr lang="en-US" dirty="0" smtClean="0"/>
                        <a:t>Week 2</a:t>
                      </a:r>
                      <a:endParaRPr lang="en-US"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1B4E6">
                        <a:tint val="40000"/>
                      </a:srgbClr>
                    </a:solidFill>
                  </a:tcPr>
                </a:tc>
                <a:tc>
                  <a:txBody>
                    <a:bodyPr/>
                    <a:lstStyle>
                      <a:lvl1pPr marL="0" algn="l" defTabSz="914400" rtl="0" eaLnBrk="1" latinLnBrk="0" hangingPunct="1">
                        <a:defRPr sz="1800" kern="1200">
                          <a:solidFill>
                            <a:schemeClr val="dk1"/>
                          </a:solidFill>
                          <a:latin typeface="Century Gothic" panose="020B0502020202020204"/>
                        </a:defRPr>
                      </a:lvl1pPr>
                      <a:lvl2pPr marL="457200" algn="l" defTabSz="914400" rtl="0" eaLnBrk="1" latinLnBrk="0" hangingPunct="1">
                        <a:defRPr sz="1800" kern="1200">
                          <a:solidFill>
                            <a:schemeClr val="dk1"/>
                          </a:solidFill>
                          <a:latin typeface="Century Gothic" panose="020B0502020202020204"/>
                        </a:defRPr>
                      </a:lvl2pPr>
                      <a:lvl3pPr marL="914400" algn="l" defTabSz="914400" rtl="0" eaLnBrk="1" latinLnBrk="0" hangingPunct="1">
                        <a:defRPr sz="1800" kern="1200">
                          <a:solidFill>
                            <a:schemeClr val="dk1"/>
                          </a:solidFill>
                          <a:latin typeface="Century Gothic" panose="020B0502020202020204"/>
                        </a:defRPr>
                      </a:lvl3pPr>
                      <a:lvl4pPr marL="1371600" algn="l" defTabSz="914400" rtl="0" eaLnBrk="1" latinLnBrk="0" hangingPunct="1">
                        <a:defRPr sz="1800" kern="1200">
                          <a:solidFill>
                            <a:schemeClr val="dk1"/>
                          </a:solidFill>
                          <a:latin typeface="Century Gothic" panose="020B0502020202020204"/>
                        </a:defRPr>
                      </a:lvl4pPr>
                      <a:lvl5pPr marL="1828800" algn="l" defTabSz="914400" rtl="0" eaLnBrk="1" latinLnBrk="0" hangingPunct="1">
                        <a:defRPr sz="1800" kern="1200">
                          <a:solidFill>
                            <a:schemeClr val="dk1"/>
                          </a:solidFill>
                          <a:latin typeface="Century Gothic" panose="020B0502020202020204"/>
                        </a:defRPr>
                      </a:lvl5pPr>
                      <a:lvl6pPr marL="2286000" algn="l" defTabSz="914400" rtl="0" eaLnBrk="1" latinLnBrk="0" hangingPunct="1">
                        <a:defRPr sz="1800" kern="1200">
                          <a:solidFill>
                            <a:schemeClr val="dk1"/>
                          </a:solidFill>
                          <a:latin typeface="Century Gothic" panose="020B0502020202020204"/>
                        </a:defRPr>
                      </a:lvl6pPr>
                      <a:lvl7pPr marL="2743200" algn="l" defTabSz="914400" rtl="0" eaLnBrk="1" latinLnBrk="0" hangingPunct="1">
                        <a:defRPr sz="1800" kern="1200">
                          <a:solidFill>
                            <a:schemeClr val="dk1"/>
                          </a:solidFill>
                          <a:latin typeface="Century Gothic" panose="020B0502020202020204"/>
                        </a:defRPr>
                      </a:lvl7pPr>
                      <a:lvl8pPr marL="3200400" algn="l" defTabSz="914400" rtl="0" eaLnBrk="1" latinLnBrk="0" hangingPunct="1">
                        <a:defRPr sz="1800" kern="1200">
                          <a:solidFill>
                            <a:schemeClr val="dk1"/>
                          </a:solidFill>
                          <a:latin typeface="Century Gothic" panose="020B0502020202020204"/>
                        </a:defRPr>
                      </a:lvl8pPr>
                      <a:lvl9pPr marL="3657600" algn="l" defTabSz="914400" rtl="0" eaLnBrk="1" latinLnBrk="0" hangingPunct="1">
                        <a:defRPr sz="1800" kern="1200">
                          <a:solidFill>
                            <a:schemeClr val="dk1"/>
                          </a:solidFill>
                          <a:latin typeface="Century Gothic" panose="020B0502020202020204"/>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smtClean="0">
                          <a:ln>
                            <a:noFill/>
                          </a:ln>
                          <a:solidFill>
                            <a:srgbClr val="000000"/>
                          </a:solidFill>
                          <a:effectLst/>
                          <a:uLnTx/>
                          <a:uFillTx/>
                          <a:latin typeface="Century Gothic" panose="020B0502020202020204" pitchFamily="34" charset="0"/>
                          <a:ea typeface="+mn-ea"/>
                          <a:cs typeface="+mn-cs"/>
                        </a:rPr>
                        <a:t>B Students (Onsite) </a:t>
                      </a:r>
                      <a:r>
                        <a:rPr kumimoji="0" lang="en-US" sz="1800" b="0" i="0" u="none" strike="noStrike" kern="1200" cap="none" spc="0" normalizeH="0" baseline="0" noProof="0" dirty="0" smtClean="0">
                          <a:ln>
                            <a:noFill/>
                          </a:ln>
                          <a:solidFill>
                            <a:srgbClr val="000000"/>
                          </a:solidFill>
                          <a:effectLst/>
                          <a:uLnTx/>
                          <a:uFillTx/>
                          <a:latin typeface="Century Gothic" panose="020B0502020202020204" pitchFamily="34" charset="0"/>
                          <a:ea typeface="+mn-ea"/>
                          <a:cs typeface="+mn-cs"/>
                        </a:rPr>
                        <a:t>	</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1B4E6">
                        <a:tint val="40000"/>
                      </a:srgbClr>
                    </a:solidFill>
                  </a:tcPr>
                </a:tc>
                <a:tc>
                  <a:txBody>
                    <a:bodyPr/>
                    <a:lstStyle>
                      <a:lvl1pPr marL="0" algn="l" defTabSz="914400" rtl="0" eaLnBrk="1" latinLnBrk="0" hangingPunct="1">
                        <a:defRPr sz="1800" kern="1200">
                          <a:solidFill>
                            <a:schemeClr val="dk1"/>
                          </a:solidFill>
                          <a:latin typeface="Century Gothic" panose="020B0502020202020204"/>
                        </a:defRPr>
                      </a:lvl1pPr>
                      <a:lvl2pPr marL="457200" algn="l" defTabSz="914400" rtl="0" eaLnBrk="1" latinLnBrk="0" hangingPunct="1">
                        <a:defRPr sz="1800" kern="1200">
                          <a:solidFill>
                            <a:schemeClr val="dk1"/>
                          </a:solidFill>
                          <a:latin typeface="Century Gothic" panose="020B0502020202020204"/>
                        </a:defRPr>
                      </a:lvl2pPr>
                      <a:lvl3pPr marL="914400" algn="l" defTabSz="914400" rtl="0" eaLnBrk="1" latinLnBrk="0" hangingPunct="1">
                        <a:defRPr sz="1800" kern="1200">
                          <a:solidFill>
                            <a:schemeClr val="dk1"/>
                          </a:solidFill>
                          <a:latin typeface="Century Gothic" panose="020B0502020202020204"/>
                        </a:defRPr>
                      </a:lvl3pPr>
                      <a:lvl4pPr marL="1371600" algn="l" defTabSz="914400" rtl="0" eaLnBrk="1" latinLnBrk="0" hangingPunct="1">
                        <a:defRPr sz="1800" kern="1200">
                          <a:solidFill>
                            <a:schemeClr val="dk1"/>
                          </a:solidFill>
                          <a:latin typeface="Century Gothic" panose="020B0502020202020204"/>
                        </a:defRPr>
                      </a:lvl4pPr>
                      <a:lvl5pPr marL="1828800" algn="l" defTabSz="914400" rtl="0" eaLnBrk="1" latinLnBrk="0" hangingPunct="1">
                        <a:defRPr sz="1800" kern="1200">
                          <a:solidFill>
                            <a:schemeClr val="dk1"/>
                          </a:solidFill>
                          <a:latin typeface="Century Gothic" panose="020B0502020202020204"/>
                        </a:defRPr>
                      </a:lvl5pPr>
                      <a:lvl6pPr marL="2286000" algn="l" defTabSz="914400" rtl="0" eaLnBrk="1" latinLnBrk="0" hangingPunct="1">
                        <a:defRPr sz="1800" kern="1200">
                          <a:solidFill>
                            <a:schemeClr val="dk1"/>
                          </a:solidFill>
                          <a:latin typeface="Century Gothic" panose="020B0502020202020204"/>
                        </a:defRPr>
                      </a:lvl6pPr>
                      <a:lvl7pPr marL="2743200" algn="l" defTabSz="914400" rtl="0" eaLnBrk="1" latinLnBrk="0" hangingPunct="1">
                        <a:defRPr sz="1800" kern="1200">
                          <a:solidFill>
                            <a:schemeClr val="dk1"/>
                          </a:solidFill>
                          <a:latin typeface="Century Gothic" panose="020B0502020202020204"/>
                        </a:defRPr>
                      </a:lvl7pPr>
                      <a:lvl8pPr marL="3200400" algn="l" defTabSz="914400" rtl="0" eaLnBrk="1" latinLnBrk="0" hangingPunct="1">
                        <a:defRPr sz="1800" kern="1200">
                          <a:solidFill>
                            <a:schemeClr val="dk1"/>
                          </a:solidFill>
                          <a:latin typeface="Century Gothic" panose="020B0502020202020204"/>
                        </a:defRPr>
                      </a:lvl8pPr>
                      <a:lvl9pPr marL="3657600" algn="l" defTabSz="914400" rtl="0" eaLnBrk="1" latinLnBrk="0" hangingPunct="1">
                        <a:defRPr sz="1800" kern="1200">
                          <a:solidFill>
                            <a:schemeClr val="dk1"/>
                          </a:solidFill>
                          <a:latin typeface="Century Gothic" panose="020B0502020202020204"/>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smtClean="0">
                          <a:ln>
                            <a:noFill/>
                          </a:ln>
                          <a:solidFill>
                            <a:srgbClr val="000000"/>
                          </a:solidFill>
                          <a:effectLst/>
                          <a:uLnTx/>
                          <a:uFillTx/>
                          <a:latin typeface="Century Gothic" panose="020B0502020202020204" pitchFamily="34" charset="0"/>
                          <a:ea typeface="+mn-ea"/>
                          <a:cs typeface="+mn-cs"/>
                        </a:rPr>
                        <a:t>B Students (Onsite) </a:t>
                      </a:r>
                      <a:r>
                        <a:rPr kumimoji="0" lang="en-US" sz="1800" b="0" i="0" u="none" strike="noStrike" kern="1200" cap="none" spc="0" normalizeH="0" baseline="0" noProof="0" dirty="0" smtClean="0">
                          <a:ln>
                            <a:noFill/>
                          </a:ln>
                          <a:solidFill>
                            <a:srgbClr val="000000"/>
                          </a:solidFill>
                          <a:effectLst/>
                          <a:uLnTx/>
                          <a:uFillTx/>
                          <a:latin typeface="Century Gothic" panose="020B0502020202020204" pitchFamily="34" charset="0"/>
                          <a:ea typeface="+mn-ea"/>
                          <a:cs typeface="+mn-cs"/>
                        </a:rPr>
                        <a:t>	</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1B4E6">
                        <a:tint val="40000"/>
                      </a:srgbClr>
                    </a:solidFill>
                  </a:tcPr>
                </a:tc>
                <a:tc>
                  <a:txBody>
                    <a:bodyPr/>
                    <a:lstStyle>
                      <a:lvl1pPr marL="0" algn="l" defTabSz="914400" rtl="0" eaLnBrk="1" latinLnBrk="0" hangingPunct="1">
                        <a:defRPr sz="1800" kern="1200">
                          <a:solidFill>
                            <a:schemeClr val="dk1"/>
                          </a:solidFill>
                          <a:latin typeface="Century Gothic" panose="020B0502020202020204"/>
                        </a:defRPr>
                      </a:lvl1pPr>
                      <a:lvl2pPr marL="457200" algn="l" defTabSz="914400" rtl="0" eaLnBrk="1" latinLnBrk="0" hangingPunct="1">
                        <a:defRPr sz="1800" kern="1200">
                          <a:solidFill>
                            <a:schemeClr val="dk1"/>
                          </a:solidFill>
                          <a:latin typeface="Century Gothic" panose="020B0502020202020204"/>
                        </a:defRPr>
                      </a:lvl2pPr>
                      <a:lvl3pPr marL="914400" algn="l" defTabSz="914400" rtl="0" eaLnBrk="1" latinLnBrk="0" hangingPunct="1">
                        <a:defRPr sz="1800" kern="1200">
                          <a:solidFill>
                            <a:schemeClr val="dk1"/>
                          </a:solidFill>
                          <a:latin typeface="Century Gothic" panose="020B0502020202020204"/>
                        </a:defRPr>
                      </a:lvl3pPr>
                      <a:lvl4pPr marL="1371600" algn="l" defTabSz="914400" rtl="0" eaLnBrk="1" latinLnBrk="0" hangingPunct="1">
                        <a:defRPr sz="1800" kern="1200">
                          <a:solidFill>
                            <a:schemeClr val="dk1"/>
                          </a:solidFill>
                          <a:latin typeface="Century Gothic" panose="020B0502020202020204"/>
                        </a:defRPr>
                      </a:lvl4pPr>
                      <a:lvl5pPr marL="1828800" algn="l" defTabSz="914400" rtl="0" eaLnBrk="1" latinLnBrk="0" hangingPunct="1">
                        <a:defRPr sz="1800" kern="1200">
                          <a:solidFill>
                            <a:schemeClr val="dk1"/>
                          </a:solidFill>
                          <a:latin typeface="Century Gothic" panose="020B0502020202020204"/>
                        </a:defRPr>
                      </a:lvl5pPr>
                      <a:lvl6pPr marL="2286000" algn="l" defTabSz="914400" rtl="0" eaLnBrk="1" latinLnBrk="0" hangingPunct="1">
                        <a:defRPr sz="1800" kern="1200">
                          <a:solidFill>
                            <a:schemeClr val="dk1"/>
                          </a:solidFill>
                          <a:latin typeface="Century Gothic" panose="020B0502020202020204"/>
                        </a:defRPr>
                      </a:lvl6pPr>
                      <a:lvl7pPr marL="2743200" algn="l" defTabSz="914400" rtl="0" eaLnBrk="1" latinLnBrk="0" hangingPunct="1">
                        <a:defRPr sz="1800" kern="1200">
                          <a:solidFill>
                            <a:schemeClr val="dk1"/>
                          </a:solidFill>
                          <a:latin typeface="Century Gothic" panose="020B0502020202020204"/>
                        </a:defRPr>
                      </a:lvl7pPr>
                      <a:lvl8pPr marL="3200400" algn="l" defTabSz="914400" rtl="0" eaLnBrk="1" latinLnBrk="0" hangingPunct="1">
                        <a:defRPr sz="1800" kern="1200">
                          <a:solidFill>
                            <a:schemeClr val="dk1"/>
                          </a:solidFill>
                          <a:latin typeface="Century Gothic" panose="020B0502020202020204"/>
                        </a:defRPr>
                      </a:lvl8pPr>
                      <a:lvl9pPr marL="3657600" algn="l" defTabSz="914400" rtl="0" eaLnBrk="1" latinLnBrk="0" hangingPunct="1">
                        <a:defRPr sz="1800" kern="1200">
                          <a:solidFill>
                            <a:schemeClr val="dk1"/>
                          </a:solidFill>
                          <a:latin typeface="Century Gothic" panose="020B0502020202020204"/>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smtClean="0">
                          <a:ln>
                            <a:noFill/>
                          </a:ln>
                          <a:solidFill>
                            <a:srgbClr val="000000"/>
                          </a:solidFill>
                          <a:effectLst/>
                          <a:uLnTx/>
                          <a:uFillTx/>
                          <a:latin typeface="Century Gothic" panose="020B0502020202020204" pitchFamily="34" charset="0"/>
                          <a:ea typeface="+mn-ea"/>
                          <a:cs typeface="+mn-cs"/>
                        </a:rPr>
                        <a:t>B Students (Onsite) </a:t>
                      </a:r>
                      <a:r>
                        <a:rPr kumimoji="0" lang="en-US" sz="1800" b="0" i="0" u="none" strike="noStrike" kern="1200" cap="none" spc="0" normalizeH="0" baseline="0" noProof="0" dirty="0" smtClean="0">
                          <a:ln>
                            <a:noFill/>
                          </a:ln>
                          <a:solidFill>
                            <a:srgbClr val="000000"/>
                          </a:solidFill>
                          <a:effectLst/>
                          <a:uLnTx/>
                          <a:uFillTx/>
                          <a:latin typeface="Century Gothic" panose="020B0502020202020204" pitchFamily="34" charset="0"/>
                          <a:ea typeface="+mn-ea"/>
                          <a:cs typeface="+mn-cs"/>
                        </a:rPr>
                        <a:t>	</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1B4E6">
                        <a:tint val="40000"/>
                      </a:srgbClr>
                    </a:solidFill>
                  </a:tcPr>
                </a:tc>
                <a:tc>
                  <a:txBody>
                    <a:bodyPr/>
                    <a:lstStyle>
                      <a:lvl1pPr marL="0" algn="l" defTabSz="914400" rtl="0" eaLnBrk="1" latinLnBrk="0" hangingPunct="1">
                        <a:defRPr sz="1800" kern="1200">
                          <a:solidFill>
                            <a:schemeClr val="dk1"/>
                          </a:solidFill>
                          <a:latin typeface="Century Gothic" panose="020B0502020202020204"/>
                        </a:defRPr>
                      </a:lvl1pPr>
                      <a:lvl2pPr marL="457200" algn="l" defTabSz="914400" rtl="0" eaLnBrk="1" latinLnBrk="0" hangingPunct="1">
                        <a:defRPr sz="1800" kern="1200">
                          <a:solidFill>
                            <a:schemeClr val="dk1"/>
                          </a:solidFill>
                          <a:latin typeface="Century Gothic" panose="020B0502020202020204"/>
                        </a:defRPr>
                      </a:lvl2pPr>
                      <a:lvl3pPr marL="914400" algn="l" defTabSz="914400" rtl="0" eaLnBrk="1" latinLnBrk="0" hangingPunct="1">
                        <a:defRPr sz="1800" kern="1200">
                          <a:solidFill>
                            <a:schemeClr val="dk1"/>
                          </a:solidFill>
                          <a:latin typeface="Century Gothic" panose="020B0502020202020204"/>
                        </a:defRPr>
                      </a:lvl3pPr>
                      <a:lvl4pPr marL="1371600" algn="l" defTabSz="914400" rtl="0" eaLnBrk="1" latinLnBrk="0" hangingPunct="1">
                        <a:defRPr sz="1800" kern="1200">
                          <a:solidFill>
                            <a:schemeClr val="dk1"/>
                          </a:solidFill>
                          <a:latin typeface="Century Gothic" panose="020B0502020202020204"/>
                        </a:defRPr>
                      </a:lvl4pPr>
                      <a:lvl5pPr marL="1828800" algn="l" defTabSz="914400" rtl="0" eaLnBrk="1" latinLnBrk="0" hangingPunct="1">
                        <a:defRPr sz="1800" kern="1200">
                          <a:solidFill>
                            <a:schemeClr val="dk1"/>
                          </a:solidFill>
                          <a:latin typeface="Century Gothic" panose="020B0502020202020204"/>
                        </a:defRPr>
                      </a:lvl5pPr>
                      <a:lvl6pPr marL="2286000" algn="l" defTabSz="914400" rtl="0" eaLnBrk="1" latinLnBrk="0" hangingPunct="1">
                        <a:defRPr sz="1800" kern="1200">
                          <a:solidFill>
                            <a:schemeClr val="dk1"/>
                          </a:solidFill>
                          <a:latin typeface="Century Gothic" panose="020B0502020202020204"/>
                        </a:defRPr>
                      </a:lvl6pPr>
                      <a:lvl7pPr marL="2743200" algn="l" defTabSz="914400" rtl="0" eaLnBrk="1" latinLnBrk="0" hangingPunct="1">
                        <a:defRPr sz="1800" kern="1200">
                          <a:solidFill>
                            <a:schemeClr val="dk1"/>
                          </a:solidFill>
                          <a:latin typeface="Century Gothic" panose="020B0502020202020204"/>
                        </a:defRPr>
                      </a:lvl7pPr>
                      <a:lvl8pPr marL="3200400" algn="l" defTabSz="914400" rtl="0" eaLnBrk="1" latinLnBrk="0" hangingPunct="1">
                        <a:defRPr sz="1800" kern="1200">
                          <a:solidFill>
                            <a:schemeClr val="dk1"/>
                          </a:solidFill>
                          <a:latin typeface="Century Gothic" panose="020B0502020202020204"/>
                        </a:defRPr>
                      </a:lvl8pPr>
                      <a:lvl9pPr marL="3657600" algn="l" defTabSz="914400" rtl="0" eaLnBrk="1" latinLnBrk="0" hangingPunct="1">
                        <a:defRPr sz="1800" kern="1200">
                          <a:solidFill>
                            <a:schemeClr val="dk1"/>
                          </a:solidFill>
                          <a:latin typeface="Century Gothic" panose="020B0502020202020204"/>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smtClean="0">
                          <a:ln>
                            <a:noFill/>
                          </a:ln>
                          <a:solidFill>
                            <a:srgbClr val="000000"/>
                          </a:solidFill>
                          <a:effectLst/>
                          <a:uLnTx/>
                          <a:uFillTx/>
                          <a:latin typeface="Century Gothic" panose="020B0502020202020204" pitchFamily="34" charset="0"/>
                          <a:ea typeface="+mn-ea"/>
                          <a:cs typeface="+mn-cs"/>
                        </a:rPr>
                        <a:t>B Students (Onsite) </a:t>
                      </a:r>
                      <a:r>
                        <a:rPr kumimoji="0" lang="en-US" sz="1800" b="0" i="0" u="none" strike="noStrike" kern="1200" cap="none" spc="0" normalizeH="0" baseline="0" noProof="0" dirty="0" smtClean="0">
                          <a:ln>
                            <a:noFill/>
                          </a:ln>
                          <a:solidFill>
                            <a:srgbClr val="000000"/>
                          </a:solidFill>
                          <a:effectLst/>
                          <a:uLnTx/>
                          <a:uFillTx/>
                          <a:latin typeface="Century Gothic" panose="020B0502020202020204" pitchFamily="34" charset="0"/>
                          <a:ea typeface="+mn-ea"/>
                          <a:cs typeface="+mn-cs"/>
                        </a:rPr>
                        <a:t>	</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1B4E6">
                        <a:tint val="40000"/>
                      </a:srgbClr>
                    </a:solidFill>
                  </a:tcPr>
                </a:tc>
                <a:tc>
                  <a:txBody>
                    <a:bodyPr/>
                    <a:lstStyle>
                      <a:lvl1pPr marL="0" algn="l" defTabSz="914400" rtl="0" eaLnBrk="1" latinLnBrk="0" hangingPunct="1">
                        <a:defRPr sz="1800" kern="1200">
                          <a:solidFill>
                            <a:schemeClr val="dk1"/>
                          </a:solidFill>
                          <a:latin typeface="Century Gothic" panose="020B0502020202020204"/>
                        </a:defRPr>
                      </a:lvl1pPr>
                      <a:lvl2pPr marL="457200" algn="l" defTabSz="914400" rtl="0" eaLnBrk="1" latinLnBrk="0" hangingPunct="1">
                        <a:defRPr sz="1800" kern="1200">
                          <a:solidFill>
                            <a:schemeClr val="dk1"/>
                          </a:solidFill>
                          <a:latin typeface="Century Gothic" panose="020B0502020202020204"/>
                        </a:defRPr>
                      </a:lvl2pPr>
                      <a:lvl3pPr marL="914400" algn="l" defTabSz="914400" rtl="0" eaLnBrk="1" latinLnBrk="0" hangingPunct="1">
                        <a:defRPr sz="1800" kern="1200">
                          <a:solidFill>
                            <a:schemeClr val="dk1"/>
                          </a:solidFill>
                          <a:latin typeface="Century Gothic" panose="020B0502020202020204"/>
                        </a:defRPr>
                      </a:lvl3pPr>
                      <a:lvl4pPr marL="1371600" algn="l" defTabSz="914400" rtl="0" eaLnBrk="1" latinLnBrk="0" hangingPunct="1">
                        <a:defRPr sz="1800" kern="1200">
                          <a:solidFill>
                            <a:schemeClr val="dk1"/>
                          </a:solidFill>
                          <a:latin typeface="Century Gothic" panose="020B0502020202020204"/>
                        </a:defRPr>
                      </a:lvl4pPr>
                      <a:lvl5pPr marL="1828800" algn="l" defTabSz="914400" rtl="0" eaLnBrk="1" latinLnBrk="0" hangingPunct="1">
                        <a:defRPr sz="1800" kern="1200">
                          <a:solidFill>
                            <a:schemeClr val="dk1"/>
                          </a:solidFill>
                          <a:latin typeface="Century Gothic" panose="020B0502020202020204"/>
                        </a:defRPr>
                      </a:lvl5pPr>
                      <a:lvl6pPr marL="2286000" algn="l" defTabSz="914400" rtl="0" eaLnBrk="1" latinLnBrk="0" hangingPunct="1">
                        <a:defRPr sz="1800" kern="1200">
                          <a:solidFill>
                            <a:schemeClr val="dk1"/>
                          </a:solidFill>
                          <a:latin typeface="Century Gothic" panose="020B0502020202020204"/>
                        </a:defRPr>
                      </a:lvl6pPr>
                      <a:lvl7pPr marL="2743200" algn="l" defTabSz="914400" rtl="0" eaLnBrk="1" latinLnBrk="0" hangingPunct="1">
                        <a:defRPr sz="1800" kern="1200">
                          <a:solidFill>
                            <a:schemeClr val="dk1"/>
                          </a:solidFill>
                          <a:latin typeface="Century Gothic" panose="020B0502020202020204"/>
                        </a:defRPr>
                      </a:lvl7pPr>
                      <a:lvl8pPr marL="3200400" algn="l" defTabSz="914400" rtl="0" eaLnBrk="1" latinLnBrk="0" hangingPunct="1">
                        <a:defRPr sz="1800" kern="1200">
                          <a:solidFill>
                            <a:schemeClr val="dk1"/>
                          </a:solidFill>
                          <a:latin typeface="Century Gothic" panose="020B0502020202020204"/>
                        </a:defRPr>
                      </a:lvl8pPr>
                      <a:lvl9pPr marL="3657600" algn="l" defTabSz="914400" rtl="0" eaLnBrk="1" latinLnBrk="0" hangingPunct="1">
                        <a:defRPr sz="1800" kern="1200">
                          <a:solidFill>
                            <a:schemeClr val="dk1"/>
                          </a:solidFill>
                          <a:latin typeface="Century Gothic" panose="020B0502020202020204"/>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smtClean="0">
                          <a:ln>
                            <a:noFill/>
                          </a:ln>
                          <a:solidFill>
                            <a:srgbClr val="000000"/>
                          </a:solidFill>
                          <a:effectLst/>
                          <a:uLnTx/>
                          <a:uFillTx/>
                          <a:latin typeface="Century Gothic" panose="020B0502020202020204" pitchFamily="34" charset="0"/>
                          <a:ea typeface="+mn-ea"/>
                          <a:cs typeface="+mn-cs"/>
                        </a:rPr>
                        <a:t>B Students (Onsite) </a:t>
                      </a:r>
                      <a:r>
                        <a:rPr kumimoji="0" lang="en-US" sz="1800" b="0" i="0" u="none" strike="noStrike" kern="1200" cap="none" spc="0" normalizeH="0" baseline="0" noProof="0" dirty="0" smtClean="0">
                          <a:ln>
                            <a:noFill/>
                          </a:ln>
                          <a:solidFill>
                            <a:srgbClr val="000000"/>
                          </a:solidFill>
                          <a:effectLst/>
                          <a:uLnTx/>
                          <a:uFillTx/>
                          <a:latin typeface="Century Gothic" panose="020B0502020202020204" pitchFamily="34" charset="0"/>
                          <a:ea typeface="+mn-ea"/>
                          <a:cs typeface="+mn-cs"/>
                        </a:rPr>
                        <a:t>	</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1B4E6">
                        <a:tint val="40000"/>
                      </a:srgbClr>
                    </a:solidFill>
                  </a:tcPr>
                </a:tc>
                <a:extLst>
                  <a:ext uri="{0D108BD9-81ED-4DB2-BD59-A6C34878D82A}">
                    <a16:rowId xmlns:a16="http://schemas.microsoft.com/office/drawing/2014/main" val="1516005459"/>
                  </a:ext>
                </a:extLst>
              </a:tr>
              <a:tr h="618902">
                <a:tc>
                  <a:txBody>
                    <a:bodyPr/>
                    <a:lstStyle>
                      <a:lvl1pPr marL="0" algn="l" defTabSz="914400" rtl="0" eaLnBrk="1" latinLnBrk="0" hangingPunct="1">
                        <a:defRPr sz="1800" kern="1200">
                          <a:solidFill>
                            <a:schemeClr val="dk1"/>
                          </a:solidFill>
                          <a:latin typeface="Century Gothic" panose="020B0502020202020204"/>
                        </a:defRPr>
                      </a:lvl1pPr>
                      <a:lvl2pPr marL="457200" algn="l" defTabSz="914400" rtl="0" eaLnBrk="1" latinLnBrk="0" hangingPunct="1">
                        <a:defRPr sz="1800" kern="1200">
                          <a:solidFill>
                            <a:schemeClr val="dk1"/>
                          </a:solidFill>
                          <a:latin typeface="Century Gothic" panose="020B0502020202020204"/>
                        </a:defRPr>
                      </a:lvl2pPr>
                      <a:lvl3pPr marL="914400" algn="l" defTabSz="914400" rtl="0" eaLnBrk="1" latinLnBrk="0" hangingPunct="1">
                        <a:defRPr sz="1800" kern="1200">
                          <a:solidFill>
                            <a:schemeClr val="dk1"/>
                          </a:solidFill>
                          <a:latin typeface="Century Gothic" panose="020B0502020202020204"/>
                        </a:defRPr>
                      </a:lvl3pPr>
                      <a:lvl4pPr marL="1371600" algn="l" defTabSz="914400" rtl="0" eaLnBrk="1" latinLnBrk="0" hangingPunct="1">
                        <a:defRPr sz="1800" kern="1200">
                          <a:solidFill>
                            <a:schemeClr val="dk1"/>
                          </a:solidFill>
                          <a:latin typeface="Century Gothic" panose="020B0502020202020204"/>
                        </a:defRPr>
                      </a:lvl4pPr>
                      <a:lvl5pPr marL="1828800" algn="l" defTabSz="914400" rtl="0" eaLnBrk="1" latinLnBrk="0" hangingPunct="1">
                        <a:defRPr sz="1800" kern="1200">
                          <a:solidFill>
                            <a:schemeClr val="dk1"/>
                          </a:solidFill>
                          <a:latin typeface="Century Gothic" panose="020B0502020202020204"/>
                        </a:defRPr>
                      </a:lvl5pPr>
                      <a:lvl6pPr marL="2286000" algn="l" defTabSz="914400" rtl="0" eaLnBrk="1" latinLnBrk="0" hangingPunct="1">
                        <a:defRPr sz="1800" kern="1200">
                          <a:solidFill>
                            <a:schemeClr val="dk1"/>
                          </a:solidFill>
                          <a:latin typeface="Century Gothic" panose="020B0502020202020204"/>
                        </a:defRPr>
                      </a:lvl6pPr>
                      <a:lvl7pPr marL="2743200" algn="l" defTabSz="914400" rtl="0" eaLnBrk="1" latinLnBrk="0" hangingPunct="1">
                        <a:defRPr sz="1800" kern="1200">
                          <a:solidFill>
                            <a:schemeClr val="dk1"/>
                          </a:solidFill>
                          <a:latin typeface="Century Gothic" panose="020B0502020202020204"/>
                        </a:defRPr>
                      </a:lvl7pPr>
                      <a:lvl8pPr marL="3200400" algn="l" defTabSz="914400" rtl="0" eaLnBrk="1" latinLnBrk="0" hangingPunct="1">
                        <a:defRPr sz="1800" kern="1200">
                          <a:solidFill>
                            <a:schemeClr val="dk1"/>
                          </a:solidFill>
                          <a:latin typeface="Century Gothic" panose="020B0502020202020204"/>
                        </a:defRPr>
                      </a:lvl8pPr>
                      <a:lvl9pPr marL="3657600" algn="l" defTabSz="914400" rtl="0" eaLnBrk="1" latinLnBrk="0" hangingPunct="1">
                        <a:defRPr sz="1800" kern="1200">
                          <a:solidFill>
                            <a:schemeClr val="dk1"/>
                          </a:solidFill>
                          <a:latin typeface="Century Gothic" panose="020B0502020202020204"/>
                        </a:defRPr>
                      </a:lvl9pPr>
                    </a:lstStyle>
                    <a:p>
                      <a:pPr algn="ctr"/>
                      <a:endParaRPr lang="en-US"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1B4E6">
                        <a:tint val="20000"/>
                      </a:srgbClr>
                    </a:solidFill>
                  </a:tcPr>
                </a:tc>
                <a:tc>
                  <a:txBody>
                    <a:bodyPr/>
                    <a:lstStyle>
                      <a:lvl1pPr marL="0" algn="l" defTabSz="914400" rtl="0" eaLnBrk="1" latinLnBrk="0" hangingPunct="1">
                        <a:defRPr sz="1800" kern="1200">
                          <a:solidFill>
                            <a:schemeClr val="dk1"/>
                          </a:solidFill>
                          <a:latin typeface="Century Gothic" panose="020B0502020202020204"/>
                        </a:defRPr>
                      </a:lvl1pPr>
                      <a:lvl2pPr marL="457200" algn="l" defTabSz="914400" rtl="0" eaLnBrk="1" latinLnBrk="0" hangingPunct="1">
                        <a:defRPr sz="1800" kern="1200">
                          <a:solidFill>
                            <a:schemeClr val="dk1"/>
                          </a:solidFill>
                          <a:latin typeface="Century Gothic" panose="020B0502020202020204"/>
                        </a:defRPr>
                      </a:lvl2pPr>
                      <a:lvl3pPr marL="914400" algn="l" defTabSz="914400" rtl="0" eaLnBrk="1" latinLnBrk="0" hangingPunct="1">
                        <a:defRPr sz="1800" kern="1200">
                          <a:solidFill>
                            <a:schemeClr val="dk1"/>
                          </a:solidFill>
                          <a:latin typeface="Century Gothic" panose="020B0502020202020204"/>
                        </a:defRPr>
                      </a:lvl3pPr>
                      <a:lvl4pPr marL="1371600" algn="l" defTabSz="914400" rtl="0" eaLnBrk="1" latinLnBrk="0" hangingPunct="1">
                        <a:defRPr sz="1800" kern="1200">
                          <a:solidFill>
                            <a:schemeClr val="dk1"/>
                          </a:solidFill>
                          <a:latin typeface="Century Gothic" panose="020B0502020202020204"/>
                        </a:defRPr>
                      </a:lvl4pPr>
                      <a:lvl5pPr marL="1828800" algn="l" defTabSz="914400" rtl="0" eaLnBrk="1" latinLnBrk="0" hangingPunct="1">
                        <a:defRPr sz="1800" kern="1200">
                          <a:solidFill>
                            <a:schemeClr val="dk1"/>
                          </a:solidFill>
                          <a:latin typeface="Century Gothic" panose="020B0502020202020204"/>
                        </a:defRPr>
                      </a:lvl5pPr>
                      <a:lvl6pPr marL="2286000" algn="l" defTabSz="914400" rtl="0" eaLnBrk="1" latinLnBrk="0" hangingPunct="1">
                        <a:defRPr sz="1800" kern="1200">
                          <a:solidFill>
                            <a:schemeClr val="dk1"/>
                          </a:solidFill>
                          <a:latin typeface="Century Gothic" panose="020B0502020202020204"/>
                        </a:defRPr>
                      </a:lvl6pPr>
                      <a:lvl7pPr marL="2743200" algn="l" defTabSz="914400" rtl="0" eaLnBrk="1" latinLnBrk="0" hangingPunct="1">
                        <a:defRPr sz="1800" kern="1200">
                          <a:solidFill>
                            <a:schemeClr val="dk1"/>
                          </a:solidFill>
                          <a:latin typeface="Century Gothic" panose="020B0502020202020204"/>
                        </a:defRPr>
                      </a:lvl7pPr>
                      <a:lvl8pPr marL="3200400" algn="l" defTabSz="914400" rtl="0" eaLnBrk="1" latinLnBrk="0" hangingPunct="1">
                        <a:defRPr sz="1800" kern="1200">
                          <a:solidFill>
                            <a:schemeClr val="dk1"/>
                          </a:solidFill>
                          <a:latin typeface="Century Gothic" panose="020B0502020202020204"/>
                        </a:defRPr>
                      </a:lvl8pPr>
                      <a:lvl9pPr marL="3657600" algn="l" defTabSz="914400" rtl="0" eaLnBrk="1" latinLnBrk="0" hangingPunct="1">
                        <a:defRPr sz="1800" kern="1200">
                          <a:solidFill>
                            <a:schemeClr val="dk1"/>
                          </a:solidFill>
                          <a:latin typeface="Century Gothic" panose="020B0502020202020204"/>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smtClean="0">
                          <a:ln>
                            <a:noFill/>
                          </a:ln>
                          <a:solidFill>
                            <a:srgbClr val="000000"/>
                          </a:solidFill>
                          <a:effectLst/>
                          <a:uLnTx/>
                          <a:uFillTx/>
                          <a:latin typeface="Century Gothic" panose="020B0502020202020204" pitchFamily="34" charset="0"/>
                          <a:ea typeface="+mn-ea"/>
                          <a:cs typeface="+mn-cs"/>
                        </a:rPr>
                        <a:t>A Students (Distance)</a:t>
                      </a:r>
                      <a:r>
                        <a:rPr kumimoji="0" lang="en-US" sz="1800" b="0" i="0" u="none" strike="noStrike" kern="1200" cap="none" spc="0" normalizeH="0" baseline="0" noProof="0" dirty="0" smtClean="0">
                          <a:ln>
                            <a:noFill/>
                          </a:ln>
                          <a:solidFill>
                            <a:srgbClr val="000000"/>
                          </a:solidFill>
                          <a:effectLst/>
                          <a:uLnTx/>
                          <a:uFillTx/>
                          <a:latin typeface="Century Gothic" panose="020B0502020202020204" pitchFamily="34" charset="0"/>
                          <a:ea typeface="+mn-ea"/>
                          <a:cs typeface="+mn-cs"/>
                        </a:rPr>
                        <a:t>	</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1B4E6">
                        <a:tint val="20000"/>
                      </a:srgbClr>
                    </a:solidFill>
                  </a:tcPr>
                </a:tc>
                <a:tc>
                  <a:txBody>
                    <a:bodyPr/>
                    <a:lstStyle>
                      <a:lvl1pPr marL="0" algn="l" defTabSz="914400" rtl="0" eaLnBrk="1" latinLnBrk="0" hangingPunct="1">
                        <a:defRPr sz="1800" kern="1200">
                          <a:solidFill>
                            <a:schemeClr val="dk1"/>
                          </a:solidFill>
                          <a:latin typeface="Century Gothic" panose="020B0502020202020204"/>
                        </a:defRPr>
                      </a:lvl1pPr>
                      <a:lvl2pPr marL="457200" algn="l" defTabSz="914400" rtl="0" eaLnBrk="1" latinLnBrk="0" hangingPunct="1">
                        <a:defRPr sz="1800" kern="1200">
                          <a:solidFill>
                            <a:schemeClr val="dk1"/>
                          </a:solidFill>
                          <a:latin typeface="Century Gothic" panose="020B0502020202020204"/>
                        </a:defRPr>
                      </a:lvl2pPr>
                      <a:lvl3pPr marL="914400" algn="l" defTabSz="914400" rtl="0" eaLnBrk="1" latinLnBrk="0" hangingPunct="1">
                        <a:defRPr sz="1800" kern="1200">
                          <a:solidFill>
                            <a:schemeClr val="dk1"/>
                          </a:solidFill>
                          <a:latin typeface="Century Gothic" panose="020B0502020202020204"/>
                        </a:defRPr>
                      </a:lvl3pPr>
                      <a:lvl4pPr marL="1371600" algn="l" defTabSz="914400" rtl="0" eaLnBrk="1" latinLnBrk="0" hangingPunct="1">
                        <a:defRPr sz="1800" kern="1200">
                          <a:solidFill>
                            <a:schemeClr val="dk1"/>
                          </a:solidFill>
                          <a:latin typeface="Century Gothic" panose="020B0502020202020204"/>
                        </a:defRPr>
                      </a:lvl4pPr>
                      <a:lvl5pPr marL="1828800" algn="l" defTabSz="914400" rtl="0" eaLnBrk="1" latinLnBrk="0" hangingPunct="1">
                        <a:defRPr sz="1800" kern="1200">
                          <a:solidFill>
                            <a:schemeClr val="dk1"/>
                          </a:solidFill>
                          <a:latin typeface="Century Gothic" panose="020B0502020202020204"/>
                        </a:defRPr>
                      </a:lvl5pPr>
                      <a:lvl6pPr marL="2286000" algn="l" defTabSz="914400" rtl="0" eaLnBrk="1" latinLnBrk="0" hangingPunct="1">
                        <a:defRPr sz="1800" kern="1200">
                          <a:solidFill>
                            <a:schemeClr val="dk1"/>
                          </a:solidFill>
                          <a:latin typeface="Century Gothic" panose="020B0502020202020204"/>
                        </a:defRPr>
                      </a:lvl6pPr>
                      <a:lvl7pPr marL="2743200" algn="l" defTabSz="914400" rtl="0" eaLnBrk="1" latinLnBrk="0" hangingPunct="1">
                        <a:defRPr sz="1800" kern="1200">
                          <a:solidFill>
                            <a:schemeClr val="dk1"/>
                          </a:solidFill>
                          <a:latin typeface="Century Gothic" panose="020B0502020202020204"/>
                        </a:defRPr>
                      </a:lvl7pPr>
                      <a:lvl8pPr marL="3200400" algn="l" defTabSz="914400" rtl="0" eaLnBrk="1" latinLnBrk="0" hangingPunct="1">
                        <a:defRPr sz="1800" kern="1200">
                          <a:solidFill>
                            <a:schemeClr val="dk1"/>
                          </a:solidFill>
                          <a:latin typeface="Century Gothic" panose="020B0502020202020204"/>
                        </a:defRPr>
                      </a:lvl8pPr>
                      <a:lvl9pPr marL="3657600" algn="l" defTabSz="914400" rtl="0" eaLnBrk="1" latinLnBrk="0" hangingPunct="1">
                        <a:defRPr sz="1800" kern="1200">
                          <a:solidFill>
                            <a:schemeClr val="dk1"/>
                          </a:solidFill>
                          <a:latin typeface="Century Gothic" panose="020B0502020202020204"/>
                        </a:defRPr>
                      </a:lvl9pPr>
                    </a:lstStyle>
                    <a:p>
                      <a:pPr algn="l"/>
                      <a:r>
                        <a:rPr kumimoji="0" lang="en-US" sz="1400" b="1" i="0" u="none" strike="noStrike" kern="1200" cap="none" spc="0" normalizeH="0" baseline="0" noProof="0" dirty="0" smtClean="0">
                          <a:ln>
                            <a:noFill/>
                          </a:ln>
                          <a:solidFill>
                            <a:srgbClr val="000000"/>
                          </a:solidFill>
                          <a:effectLst/>
                          <a:uLnTx/>
                          <a:uFillTx/>
                          <a:latin typeface="Century Gothic" panose="020B0502020202020204" pitchFamily="34" charset="0"/>
                          <a:ea typeface="+mn-ea"/>
                          <a:cs typeface="+mn-cs"/>
                        </a:rPr>
                        <a:t>A Students (Distance)</a:t>
                      </a:r>
                      <a:endParaRPr lang="en-US" sz="14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1B4E6">
                        <a:tint val="20000"/>
                      </a:srgbClr>
                    </a:solidFill>
                  </a:tcPr>
                </a:tc>
                <a:tc>
                  <a:txBody>
                    <a:bodyPr/>
                    <a:lstStyle>
                      <a:lvl1pPr marL="0" algn="l" defTabSz="914400" rtl="0" eaLnBrk="1" latinLnBrk="0" hangingPunct="1">
                        <a:defRPr sz="1800" kern="1200">
                          <a:solidFill>
                            <a:schemeClr val="dk1"/>
                          </a:solidFill>
                          <a:latin typeface="Century Gothic" panose="020B0502020202020204"/>
                        </a:defRPr>
                      </a:lvl1pPr>
                      <a:lvl2pPr marL="457200" algn="l" defTabSz="914400" rtl="0" eaLnBrk="1" latinLnBrk="0" hangingPunct="1">
                        <a:defRPr sz="1800" kern="1200">
                          <a:solidFill>
                            <a:schemeClr val="dk1"/>
                          </a:solidFill>
                          <a:latin typeface="Century Gothic" panose="020B0502020202020204"/>
                        </a:defRPr>
                      </a:lvl2pPr>
                      <a:lvl3pPr marL="914400" algn="l" defTabSz="914400" rtl="0" eaLnBrk="1" latinLnBrk="0" hangingPunct="1">
                        <a:defRPr sz="1800" kern="1200">
                          <a:solidFill>
                            <a:schemeClr val="dk1"/>
                          </a:solidFill>
                          <a:latin typeface="Century Gothic" panose="020B0502020202020204"/>
                        </a:defRPr>
                      </a:lvl3pPr>
                      <a:lvl4pPr marL="1371600" algn="l" defTabSz="914400" rtl="0" eaLnBrk="1" latinLnBrk="0" hangingPunct="1">
                        <a:defRPr sz="1800" kern="1200">
                          <a:solidFill>
                            <a:schemeClr val="dk1"/>
                          </a:solidFill>
                          <a:latin typeface="Century Gothic" panose="020B0502020202020204"/>
                        </a:defRPr>
                      </a:lvl4pPr>
                      <a:lvl5pPr marL="1828800" algn="l" defTabSz="914400" rtl="0" eaLnBrk="1" latinLnBrk="0" hangingPunct="1">
                        <a:defRPr sz="1800" kern="1200">
                          <a:solidFill>
                            <a:schemeClr val="dk1"/>
                          </a:solidFill>
                          <a:latin typeface="Century Gothic" panose="020B0502020202020204"/>
                        </a:defRPr>
                      </a:lvl5pPr>
                      <a:lvl6pPr marL="2286000" algn="l" defTabSz="914400" rtl="0" eaLnBrk="1" latinLnBrk="0" hangingPunct="1">
                        <a:defRPr sz="1800" kern="1200">
                          <a:solidFill>
                            <a:schemeClr val="dk1"/>
                          </a:solidFill>
                          <a:latin typeface="Century Gothic" panose="020B0502020202020204"/>
                        </a:defRPr>
                      </a:lvl6pPr>
                      <a:lvl7pPr marL="2743200" algn="l" defTabSz="914400" rtl="0" eaLnBrk="1" latinLnBrk="0" hangingPunct="1">
                        <a:defRPr sz="1800" kern="1200">
                          <a:solidFill>
                            <a:schemeClr val="dk1"/>
                          </a:solidFill>
                          <a:latin typeface="Century Gothic" panose="020B0502020202020204"/>
                        </a:defRPr>
                      </a:lvl7pPr>
                      <a:lvl8pPr marL="3200400" algn="l" defTabSz="914400" rtl="0" eaLnBrk="1" latinLnBrk="0" hangingPunct="1">
                        <a:defRPr sz="1800" kern="1200">
                          <a:solidFill>
                            <a:schemeClr val="dk1"/>
                          </a:solidFill>
                          <a:latin typeface="Century Gothic" panose="020B0502020202020204"/>
                        </a:defRPr>
                      </a:lvl8pPr>
                      <a:lvl9pPr marL="3657600" algn="l" defTabSz="914400" rtl="0" eaLnBrk="1" latinLnBrk="0" hangingPunct="1">
                        <a:defRPr sz="1800" kern="1200">
                          <a:solidFill>
                            <a:schemeClr val="dk1"/>
                          </a:solidFill>
                          <a:latin typeface="Century Gothic" panose="020B0502020202020204"/>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smtClean="0">
                          <a:ln>
                            <a:noFill/>
                          </a:ln>
                          <a:solidFill>
                            <a:srgbClr val="000000"/>
                          </a:solidFill>
                          <a:effectLst/>
                          <a:uLnTx/>
                          <a:uFillTx/>
                          <a:latin typeface="Century Gothic" panose="020B0502020202020204" pitchFamily="34" charset="0"/>
                          <a:ea typeface="+mn-ea"/>
                          <a:cs typeface="+mn-cs"/>
                        </a:rPr>
                        <a:t>A Students (Distance)</a:t>
                      </a:r>
                      <a:endParaRPr kumimoji="0" lang="en-US" sz="1400" b="0" i="0" u="none" strike="noStrike" kern="1200" cap="none" spc="0" normalizeH="0" baseline="0" noProof="0" dirty="0" smtClean="0">
                        <a:ln>
                          <a:noFill/>
                        </a:ln>
                        <a:solidFill>
                          <a:prstClr val="black"/>
                        </a:solidFill>
                        <a:effectLst/>
                        <a:uLnTx/>
                        <a:uFillTx/>
                        <a:latin typeface="+mn-lt"/>
                        <a:ea typeface="+mn-ea"/>
                        <a:cs typeface="+mn-cs"/>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1B4E6">
                        <a:tint val="20000"/>
                      </a:srgbClr>
                    </a:solidFill>
                  </a:tcPr>
                </a:tc>
                <a:tc>
                  <a:txBody>
                    <a:bodyPr/>
                    <a:lstStyle>
                      <a:lvl1pPr marL="0" algn="l" defTabSz="914400" rtl="0" eaLnBrk="1" latinLnBrk="0" hangingPunct="1">
                        <a:defRPr sz="1800" kern="1200">
                          <a:solidFill>
                            <a:schemeClr val="dk1"/>
                          </a:solidFill>
                          <a:latin typeface="Century Gothic" panose="020B0502020202020204"/>
                        </a:defRPr>
                      </a:lvl1pPr>
                      <a:lvl2pPr marL="457200" algn="l" defTabSz="914400" rtl="0" eaLnBrk="1" latinLnBrk="0" hangingPunct="1">
                        <a:defRPr sz="1800" kern="1200">
                          <a:solidFill>
                            <a:schemeClr val="dk1"/>
                          </a:solidFill>
                          <a:latin typeface="Century Gothic" panose="020B0502020202020204"/>
                        </a:defRPr>
                      </a:lvl2pPr>
                      <a:lvl3pPr marL="914400" algn="l" defTabSz="914400" rtl="0" eaLnBrk="1" latinLnBrk="0" hangingPunct="1">
                        <a:defRPr sz="1800" kern="1200">
                          <a:solidFill>
                            <a:schemeClr val="dk1"/>
                          </a:solidFill>
                          <a:latin typeface="Century Gothic" panose="020B0502020202020204"/>
                        </a:defRPr>
                      </a:lvl3pPr>
                      <a:lvl4pPr marL="1371600" algn="l" defTabSz="914400" rtl="0" eaLnBrk="1" latinLnBrk="0" hangingPunct="1">
                        <a:defRPr sz="1800" kern="1200">
                          <a:solidFill>
                            <a:schemeClr val="dk1"/>
                          </a:solidFill>
                          <a:latin typeface="Century Gothic" panose="020B0502020202020204"/>
                        </a:defRPr>
                      </a:lvl4pPr>
                      <a:lvl5pPr marL="1828800" algn="l" defTabSz="914400" rtl="0" eaLnBrk="1" latinLnBrk="0" hangingPunct="1">
                        <a:defRPr sz="1800" kern="1200">
                          <a:solidFill>
                            <a:schemeClr val="dk1"/>
                          </a:solidFill>
                          <a:latin typeface="Century Gothic" panose="020B0502020202020204"/>
                        </a:defRPr>
                      </a:lvl5pPr>
                      <a:lvl6pPr marL="2286000" algn="l" defTabSz="914400" rtl="0" eaLnBrk="1" latinLnBrk="0" hangingPunct="1">
                        <a:defRPr sz="1800" kern="1200">
                          <a:solidFill>
                            <a:schemeClr val="dk1"/>
                          </a:solidFill>
                          <a:latin typeface="Century Gothic" panose="020B0502020202020204"/>
                        </a:defRPr>
                      </a:lvl6pPr>
                      <a:lvl7pPr marL="2743200" algn="l" defTabSz="914400" rtl="0" eaLnBrk="1" latinLnBrk="0" hangingPunct="1">
                        <a:defRPr sz="1800" kern="1200">
                          <a:solidFill>
                            <a:schemeClr val="dk1"/>
                          </a:solidFill>
                          <a:latin typeface="Century Gothic" panose="020B0502020202020204"/>
                        </a:defRPr>
                      </a:lvl7pPr>
                      <a:lvl8pPr marL="3200400" algn="l" defTabSz="914400" rtl="0" eaLnBrk="1" latinLnBrk="0" hangingPunct="1">
                        <a:defRPr sz="1800" kern="1200">
                          <a:solidFill>
                            <a:schemeClr val="dk1"/>
                          </a:solidFill>
                          <a:latin typeface="Century Gothic" panose="020B0502020202020204"/>
                        </a:defRPr>
                      </a:lvl8pPr>
                      <a:lvl9pPr marL="3657600" algn="l" defTabSz="914400" rtl="0" eaLnBrk="1" latinLnBrk="0" hangingPunct="1">
                        <a:defRPr sz="1800" kern="1200">
                          <a:solidFill>
                            <a:schemeClr val="dk1"/>
                          </a:solidFill>
                          <a:latin typeface="Century Gothic" panose="020B0502020202020204"/>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smtClean="0">
                          <a:ln>
                            <a:noFill/>
                          </a:ln>
                          <a:solidFill>
                            <a:srgbClr val="000000"/>
                          </a:solidFill>
                          <a:effectLst/>
                          <a:uLnTx/>
                          <a:uFillTx/>
                          <a:latin typeface="Century Gothic" panose="020B0502020202020204" pitchFamily="34" charset="0"/>
                          <a:ea typeface="+mn-ea"/>
                          <a:cs typeface="+mn-cs"/>
                        </a:rPr>
                        <a:t>A Students (Distance)</a:t>
                      </a:r>
                      <a:endParaRPr kumimoji="0" lang="en-US" sz="1400" b="0" i="0" u="none" strike="noStrike" kern="1200" cap="none" spc="0" normalizeH="0" baseline="0" noProof="0" dirty="0" smtClean="0">
                        <a:ln>
                          <a:noFill/>
                        </a:ln>
                        <a:solidFill>
                          <a:prstClr val="black"/>
                        </a:solidFill>
                        <a:effectLst/>
                        <a:uLnTx/>
                        <a:uFillTx/>
                        <a:latin typeface="+mn-lt"/>
                        <a:ea typeface="+mn-ea"/>
                        <a:cs typeface="+mn-cs"/>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1B4E6">
                        <a:tint val="20000"/>
                      </a:srgbClr>
                    </a:solidFill>
                  </a:tcPr>
                </a:tc>
                <a:tc>
                  <a:txBody>
                    <a:bodyPr/>
                    <a:lstStyle>
                      <a:lvl1pPr marL="0" algn="l" defTabSz="914400" rtl="0" eaLnBrk="1" latinLnBrk="0" hangingPunct="1">
                        <a:defRPr sz="1800" kern="1200">
                          <a:solidFill>
                            <a:schemeClr val="dk1"/>
                          </a:solidFill>
                          <a:latin typeface="Century Gothic" panose="020B0502020202020204"/>
                        </a:defRPr>
                      </a:lvl1pPr>
                      <a:lvl2pPr marL="457200" algn="l" defTabSz="914400" rtl="0" eaLnBrk="1" latinLnBrk="0" hangingPunct="1">
                        <a:defRPr sz="1800" kern="1200">
                          <a:solidFill>
                            <a:schemeClr val="dk1"/>
                          </a:solidFill>
                          <a:latin typeface="Century Gothic" panose="020B0502020202020204"/>
                        </a:defRPr>
                      </a:lvl2pPr>
                      <a:lvl3pPr marL="914400" algn="l" defTabSz="914400" rtl="0" eaLnBrk="1" latinLnBrk="0" hangingPunct="1">
                        <a:defRPr sz="1800" kern="1200">
                          <a:solidFill>
                            <a:schemeClr val="dk1"/>
                          </a:solidFill>
                          <a:latin typeface="Century Gothic" panose="020B0502020202020204"/>
                        </a:defRPr>
                      </a:lvl3pPr>
                      <a:lvl4pPr marL="1371600" algn="l" defTabSz="914400" rtl="0" eaLnBrk="1" latinLnBrk="0" hangingPunct="1">
                        <a:defRPr sz="1800" kern="1200">
                          <a:solidFill>
                            <a:schemeClr val="dk1"/>
                          </a:solidFill>
                          <a:latin typeface="Century Gothic" panose="020B0502020202020204"/>
                        </a:defRPr>
                      </a:lvl4pPr>
                      <a:lvl5pPr marL="1828800" algn="l" defTabSz="914400" rtl="0" eaLnBrk="1" latinLnBrk="0" hangingPunct="1">
                        <a:defRPr sz="1800" kern="1200">
                          <a:solidFill>
                            <a:schemeClr val="dk1"/>
                          </a:solidFill>
                          <a:latin typeface="Century Gothic" panose="020B0502020202020204"/>
                        </a:defRPr>
                      </a:lvl5pPr>
                      <a:lvl6pPr marL="2286000" algn="l" defTabSz="914400" rtl="0" eaLnBrk="1" latinLnBrk="0" hangingPunct="1">
                        <a:defRPr sz="1800" kern="1200">
                          <a:solidFill>
                            <a:schemeClr val="dk1"/>
                          </a:solidFill>
                          <a:latin typeface="Century Gothic" panose="020B0502020202020204"/>
                        </a:defRPr>
                      </a:lvl6pPr>
                      <a:lvl7pPr marL="2743200" algn="l" defTabSz="914400" rtl="0" eaLnBrk="1" latinLnBrk="0" hangingPunct="1">
                        <a:defRPr sz="1800" kern="1200">
                          <a:solidFill>
                            <a:schemeClr val="dk1"/>
                          </a:solidFill>
                          <a:latin typeface="Century Gothic" panose="020B0502020202020204"/>
                        </a:defRPr>
                      </a:lvl7pPr>
                      <a:lvl8pPr marL="3200400" algn="l" defTabSz="914400" rtl="0" eaLnBrk="1" latinLnBrk="0" hangingPunct="1">
                        <a:defRPr sz="1800" kern="1200">
                          <a:solidFill>
                            <a:schemeClr val="dk1"/>
                          </a:solidFill>
                          <a:latin typeface="Century Gothic" panose="020B0502020202020204"/>
                        </a:defRPr>
                      </a:lvl8pPr>
                      <a:lvl9pPr marL="3657600" algn="l" defTabSz="914400" rtl="0" eaLnBrk="1" latinLnBrk="0" hangingPunct="1">
                        <a:defRPr sz="1800" kern="1200">
                          <a:solidFill>
                            <a:schemeClr val="dk1"/>
                          </a:solidFill>
                          <a:latin typeface="Century Gothic" panose="020B0502020202020204"/>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smtClean="0">
                          <a:ln>
                            <a:noFill/>
                          </a:ln>
                          <a:solidFill>
                            <a:srgbClr val="000000"/>
                          </a:solidFill>
                          <a:effectLst/>
                          <a:uLnTx/>
                          <a:uFillTx/>
                          <a:latin typeface="Century Gothic" panose="020B0502020202020204" pitchFamily="34" charset="0"/>
                          <a:ea typeface="+mn-ea"/>
                          <a:cs typeface="+mn-cs"/>
                        </a:rPr>
                        <a:t>A Students (Distance)</a:t>
                      </a:r>
                      <a:endParaRPr kumimoji="0" lang="en-US" sz="1400" b="0" i="0" u="none" strike="noStrike" kern="1200" cap="none" spc="0" normalizeH="0" baseline="0" noProof="0" dirty="0" smtClean="0">
                        <a:ln>
                          <a:noFill/>
                        </a:ln>
                        <a:solidFill>
                          <a:prstClr val="black"/>
                        </a:solidFill>
                        <a:effectLst/>
                        <a:uLnTx/>
                        <a:uFillTx/>
                        <a:latin typeface="+mn-lt"/>
                        <a:ea typeface="+mn-ea"/>
                        <a:cs typeface="+mn-cs"/>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1B4E6">
                        <a:tint val="20000"/>
                      </a:srgbClr>
                    </a:solidFill>
                  </a:tcPr>
                </a:tc>
                <a:extLst>
                  <a:ext uri="{0D108BD9-81ED-4DB2-BD59-A6C34878D82A}">
                    <a16:rowId xmlns:a16="http://schemas.microsoft.com/office/drawing/2014/main" val="1295209061"/>
                  </a:ext>
                </a:extLst>
              </a:tr>
            </a:tbl>
          </a:graphicData>
        </a:graphic>
      </p:graphicFrame>
    </p:spTree>
    <p:extLst>
      <p:ext uri="{BB962C8B-B14F-4D97-AF65-F5344CB8AC3E}">
        <p14:creationId xmlns:p14="http://schemas.microsoft.com/office/powerpoint/2010/main" val="35953488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0">
              <a:schemeClr val="accent1"/>
            </a:gs>
            <a:gs pos="100000">
              <a:schemeClr val="bg2">
                <a:shade val="98000"/>
                <a:satMod val="120000"/>
                <a:lumMod val="98000"/>
              </a:schemeClr>
            </a:gs>
          </a:gsLst>
          <a:lin ang="5400000" scaled="0"/>
        </a:gradFill>
        <a:effectLst/>
      </p:bgPr>
    </p:bg>
    <p:spTree>
      <p:nvGrpSpPr>
        <p:cNvPr id="1" name=""/>
        <p:cNvGrpSpPr/>
        <p:nvPr/>
      </p:nvGrpSpPr>
      <p:grpSpPr>
        <a:xfrm>
          <a:off x="0" y="0"/>
          <a:ext cx="0" cy="0"/>
          <a:chOff x="0" y="0"/>
          <a:chExt cx="0" cy="0"/>
        </a:xfrm>
      </p:grpSpPr>
      <p:sp>
        <p:nvSpPr>
          <p:cNvPr id="2" name="Rectangle 1"/>
          <p:cNvSpPr/>
          <p:nvPr/>
        </p:nvSpPr>
        <p:spPr>
          <a:xfrm>
            <a:off x="0" y="473340"/>
            <a:ext cx="12192000" cy="6278642"/>
          </a:xfrm>
          <a:prstGeom prst="rect">
            <a:avLst/>
          </a:prstGeom>
        </p:spPr>
        <p:txBody>
          <a:bodyPr wrap="square">
            <a:spAutoFit/>
          </a:bodyPr>
          <a:lstStyle/>
          <a:p>
            <a:pPr lvl="0" algn="ctr" defTabSz="457200"/>
            <a:r>
              <a:rPr lang="en-US" sz="3600" u="sng" dirty="0">
                <a:solidFill>
                  <a:prstClr val="black"/>
                </a:solidFill>
                <a:latin typeface="Century Gothic" panose="020B0502020202020204" pitchFamily="34" charset="0"/>
              </a:rPr>
              <a:t>Remote Learning </a:t>
            </a:r>
          </a:p>
          <a:p>
            <a:pPr lvl="0" defTabSz="457200"/>
            <a:endParaRPr lang="en-US" sz="3600" dirty="0">
              <a:solidFill>
                <a:prstClr val="black"/>
              </a:solidFill>
              <a:latin typeface="Century Gothic" panose="020B0502020202020204" pitchFamily="34" charset="0"/>
            </a:endParaRPr>
          </a:p>
          <a:p>
            <a:pPr lvl="0" defTabSz="457200">
              <a:lnSpc>
                <a:spcPct val="150000"/>
              </a:lnSpc>
            </a:pPr>
            <a:r>
              <a:rPr lang="en-US" sz="1700" dirty="0">
                <a:solidFill>
                  <a:prstClr val="black"/>
                </a:solidFill>
                <a:latin typeface="Wingdings 3" panose="05040102010807070707" pitchFamily="18" charset="2"/>
              </a:rPr>
              <a:t></a:t>
            </a:r>
            <a:r>
              <a:rPr lang="en-US" sz="2200" dirty="0">
                <a:solidFill>
                  <a:prstClr val="black"/>
                </a:solidFill>
                <a:latin typeface="Century Gothic" panose="020B0502020202020204" pitchFamily="34" charset="0"/>
              </a:rPr>
              <a:t>Should public health data require schools to suspend in person learning, USD #1 will return to the Remote/Connected Learning Model utilized when schools were closed in March. </a:t>
            </a:r>
          </a:p>
          <a:p>
            <a:pPr lvl="0" defTabSz="457200">
              <a:lnSpc>
                <a:spcPct val="150000"/>
              </a:lnSpc>
            </a:pPr>
            <a:endParaRPr lang="en-US" sz="2200" dirty="0">
              <a:solidFill>
                <a:prstClr val="black"/>
              </a:solidFill>
              <a:latin typeface="Century Gothic" panose="020B0502020202020204" pitchFamily="34" charset="0"/>
            </a:endParaRPr>
          </a:p>
          <a:p>
            <a:pPr lvl="0" defTabSz="457200">
              <a:lnSpc>
                <a:spcPct val="150000"/>
              </a:lnSpc>
            </a:pPr>
            <a:r>
              <a:rPr lang="en-US" sz="1700" dirty="0">
                <a:solidFill>
                  <a:prstClr val="black"/>
                </a:solidFill>
                <a:latin typeface="Wingdings 3" panose="05040102010807070707" pitchFamily="18" charset="2"/>
              </a:rPr>
              <a:t></a:t>
            </a:r>
            <a:r>
              <a:rPr lang="en-US" sz="2200" dirty="0">
                <a:solidFill>
                  <a:prstClr val="black"/>
                </a:solidFill>
                <a:latin typeface="Century Gothic" panose="020B0502020202020204" pitchFamily="34" charset="0"/>
              </a:rPr>
              <a:t>If this remote learning model is enacted, students will receive high quality and rigorous content aligned, individualized work via the remote learning model utilized during the regular school session. </a:t>
            </a:r>
          </a:p>
          <a:p>
            <a:pPr lvl="0" defTabSz="457200">
              <a:lnSpc>
                <a:spcPct val="150000"/>
              </a:lnSpc>
            </a:pPr>
            <a:endParaRPr lang="en-US" sz="2200" dirty="0">
              <a:solidFill>
                <a:prstClr val="black"/>
              </a:solidFill>
              <a:latin typeface="Century Gothic" panose="020B0502020202020204" pitchFamily="34" charset="0"/>
            </a:endParaRPr>
          </a:p>
          <a:p>
            <a:pPr lvl="0" defTabSz="457200">
              <a:lnSpc>
                <a:spcPct val="150000"/>
              </a:lnSpc>
            </a:pPr>
            <a:r>
              <a:rPr lang="en-US" sz="1700" dirty="0">
                <a:solidFill>
                  <a:prstClr val="black"/>
                </a:solidFill>
                <a:latin typeface="Wingdings 3" panose="05040102010807070707" pitchFamily="18" charset="2"/>
              </a:rPr>
              <a:t></a:t>
            </a:r>
            <a:r>
              <a:rPr lang="en-US" sz="2200" dirty="0">
                <a:solidFill>
                  <a:prstClr val="black"/>
                </a:solidFill>
                <a:latin typeface="Century Gothic" panose="020B0502020202020204" pitchFamily="34" charset="0"/>
              </a:rPr>
              <a:t>This model includes personalized contact from members of the students’ education team and weekly lessons and feedback. </a:t>
            </a:r>
          </a:p>
        </p:txBody>
      </p:sp>
    </p:spTree>
    <p:extLst>
      <p:ext uri="{BB962C8B-B14F-4D97-AF65-F5344CB8AC3E}">
        <p14:creationId xmlns:p14="http://schemas.microsoft.com/office/powerpoint/2010/main" val="13411016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gs>
            <a:gs pos="100000">
              <a:schemeClr val="bg2">
                <a:shade val="98000"/>
                <a:satMod val="120000"/>
                <a:lumMod val="98000"/>
              </a:schemeClr>
            </a:gs>
          </a:gsLst>
          <a:lin ang="5400000" scaled="0"/>
        </a:gradFill>
        <a:effectLst/>
      </p:bgPr>
    </p:bg>
    <p:spTree>
      <p:nvGrpSpPr>
        <p:cNvPr id="1" name=""/>
        <p:cNvGrpSpPr/>
        <p:nvPr/>
      </p:nvGrpSpPr>
      <p:grpSpPr>
        <a:xfrm>
          <a:off x="0" y="0"/>
          <a:ext cx="0" cy="0"/>
          <a:chOff x="0" y="0"/>
          <a:chExt cx="0" cy="0"/>
        </a:xfrm>
      </p:grpSpPr>
      <p:sp>
        <p:nvSpPr>
          <p:cNvPr id="4" name="Rectangle 3"/>
          <p:cNvSpPr/>
          <p:nvPr/>
        </p:nvSpPr>
        <p:spPr>
          <a:xfrm>
            <a:off x="450574" y="594985"/>
            <a:ext cx="10813774" cy="5909310"/>
          </a:xfrm>
          <a:prstGeom prst="rect">
            <a:avLst/>
          </a:prstGeom>
        </p:spPr>
        <p:txBody>
          <a:bodyPr wrap="square">
            <a:spAutoFit/>
          </a:bodyPr>
          <a:lstStyle/>
          <a:p>
            <a:pPr lvl="0" algn="ctr" defTabSz="457200"/>
            <a:r>
              <a:rPr lang="en-US" sz="4200" u="sng" dirty="0">
                <a:solidFill>
                  <a:prstClr val="black"/>
                </a:solidFill>
                <a:latin typeface="Century Gothic" panose="020B0502020202020204" pitchFamily="34" charset="0"/>
              </a:rPr>
              <a:t>Unified School District #1 </a:t>
            </a:r>
          </a:p>
          <a:p>
            <a:pPr lvl="0" algn="ctr" defTabSz="457200"/>
            <a:r>
              <a:rPr lang="en-US" sz="4200" u="sng" dirty="0">
                <a:solidFill>
                  <a:prstClr val="black"/>
                </a:solidFill>
                <a:latin typeface="Century Gothic" panose="020B0502020202020204" pitchFamily="34" charset="0"/>
              </a:rPr>
              <a:t>Reopening Goal </a:t>
            </a:r>
          </a:p>
          <a:p>
            <a:pPr lvl="0" defTabSz="457200"/>
            <a:endParaRPr lang="en-US" sz="4200" dirty="0">
              <a:solidFill>
                <a:prstClr val="black"/>
              </a:solidFill>
              <a:latin typeface="Century Gothic" panose="020B0502020202020204" pitchFamily="34" charset="0"/>
            </a:endParaRPr>
          </a:p>
          <a:p>
            <a:pPr lvl="0" defTabSz="457200">
              <a:lnSpc>
                <a:spcPct val="150000"/>
              </a:lnSpc>
            </a:pPr>
            <a:r>
              <a:rPr lang="en-US" sz="2400" dirty="0">
                <a:solidFill>
                  <a:prstClr val="black"/>
                </a:solidFill>
                <a:latin typeface="Century Gothic" panose="020B0502020202020204" pitchFamily="34" charset="0"/>
              </a:rPr>
              <a:t>Of greatest importance, upon the reopening of our schools, students and staff will be assured to return to a safe, welcoming, and supportive school community. Our students will be assured to learn and thrive in an emotionally and intellectually supportive school and classroom environment. Our students will learn through high-quality, equity-centric instruction delivered by skilled educators who hold high expectations for their learning. </a:t>
            </a:r>
          </a:p>
        </p:txBody>
      </p:sp>
    </p:spTree>
    <p:extLst>
      <p:ext uri="{BB962C8B-B14F-4D97-AF65-F5344CB8AC3E}">
        <p14:creationId xmlns:p14="http://schemas.microsoft.com/office/powerpoint/2010/main" val="151630465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0">
              <a:schemeClr val="accent1"/>
            </a:gs>
            <a:gs pos="100000">
              <a:schemeClr val="bg2">
                <a:shade val="98000"/>
                <a:satMod val="120000"/>
                <a:lumMod val="98000"/>
              </a:schemeClr>
            </a:gs>
          </a:gsLst>
          <a:lin ang="5400000" scaled="0"/>
        </a:gradFill>
        <a:effectLst/>
      </p:bgPr>
    </p:bg>
    <p:spTree>
      <p:nvGrpSpPr>
        <p:cNvPr id="1" name=""/>
        <p:cNvGrpSpPr/>
        <p:nvPr/>
      </p:nvGrpSpPr>
      <p:grpSpPr>
        <a:xfrm>
          <a:off x="0" y="0"/>
          <a:ext cx="0" cy="0"/>
          <a:chOff x="0" y="0"/>
          <a:chExt cx="0" cy="0"/>
        </a:xfrm>
      </p:grpSpPr>
      <p:sp>
        <p:nvSpPr>
          <p:cNvPr id="2" name="Rectangle 1"/>
          <p:cNvSpPr/>
          <p:nvPr/>
        </p:nvSpPr>
        <p:spPr>
          <a:xfrm>
            <a:off x="0" y="2274838"/>
            <a:ext cx="12192000" cy="1200329"/>
          </a:xfrm>
          <a:prstGeom prst="rect">
            <a:avLst/>
          </a:prstGeom>
        </p:spPr>
        <p:txBody>
          <a:bodyPr wrap="square">
            <a:spAutoFit/>
          </a:bodyPr>
          <a:lstStyle/>
          <a:p>
            <a:pPr lvl="0" algn="ctr" defTabSz="457200"/>
            <a:r>
              <a:rPr lang="en-US" sz="7200" dirty="0">
                <a:latin typeface="Century Gothic" panose="020B0502020202020204" pitchFamily="34" charset="0"/>
              </a:rPr>
              <a:t>Instructional Planning</a:t>
            </a:r>
            <a:endParaRPr lang="en-US" sz="2800" dirty="0">
              <a:latin typeface="Century Gothic" panose="020B0502020202020204"/>
            </a:endParaRPr>
          </a:p>
        </p:txBody>
      </p:sp>
    </p:spTree>
    <p:extLst>
      <p:ext uri="{BB962C8B-B14F-4D97-AF65-F5344CB8AC3E}">
        <p14:creationId xmlns:p14="http://schemas.microsoft.com/office/powerpoint/2010/main" val="28535288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0">
              <a:schemeClr val="accent1"/>
            </a:gs>
            <a:gs pos="100000">
              <a:schemeClr val="bg2">
                <a:shade val="98000"/>
                <a:satMod val="120000"/>
                <a:lumMod val="98000"/>
              </a:schemeClr>
            </a:gs>
          </a:gsLst>
          <a:lin ang="5400000" scaled="0"/>
        </a:gradFill>
        <a:effectLst/>
      </p:bgPr>
    </p:bg>
    <p:spTree>
      <p:nvGrpSpPr>
        <p:cNvPr id="1" name=""/>
        <p:cNvGrpSpPr/>
        <p:nvPr/>
      </p:nvGrpSpPr>
      <p:grpSpPr>
        <a:xfrm>
          <a:off x="0" y="0"/>
          <a:ext cx="0" cy="0"/>
          <a:chOff x="0" y="0"/>
          <a:chExt cx="0" cy="0"/>
        </a:xfrm>
      </p:grpSpPr>
      <p:sp>
        <p:nvSpPr>
          <p:cNvPr id="2" name="Rectangle 1"/>
          <p:cNvSpPr/>
          <p:nvPr/>
        </p:nvSpPr>
        <p:spPr>
          <a:xfrm>
            <a:off x="0" y="615079"/>
            <a:ext cx="12192000" cy="5539978"/>
          </a:xfrm>
          <a:prstGeom prst="rect">
            <a:avLst/>
          </a:prstGeom>
        </p:spPr>
        <p:txBody>
          <a:bodyPr wrap="square">
            <a:spAutoFit/>
          </a:bodyPr>
          <a:lstStyle/>
          <a:p>
            <a:pPr lvl="0" defTabSz="457200"/>
            <a:r>
              <a:rPr lang="en-US" sz="4200" u="sng" dirty="0">
                <a:solidFill>
                  <a:prstClr val="black"/>
                </a:solidFill>
                <a:latin typeface="Century Gothic" panose="020B0502020202020204" pitchFamily="34" charset="0"/>
              </a:rPr>
              <a:t>Core Instructional Design Principles</a:t>
            </a:r>
          </a:p>
          <a:p>
            <a:pPr lvl="0" defTabSz="457200"/>
            <a:endParaRPr lang="en-US" sz="4200" dirty="0">
              <a:solidFill>
                <a:prstClr val="black"/>
              </a:solidFill>
              <a:latin typeface="Century Gothic" panose="020B0502020202020204" pitchFamily="34" charset="0"/>
            </a:endParaRPr>
          </a:p>
          <a:p>
            <a:pPr lvl="0" defTabSz="457200">
              <a:lnSpc>
                <a:spcPct val="150000"/>
              </a:lnSpc>
            </a:pPr>
            <a:r>
              <a:rPr lang="en-US" sz="1600" dirty="0">
                <a:solidFill>
                  <a:prstClr val="black"/>
                </a:solidFill>
                <a:latin typeface="Wingdings 3" panose="05040102010807070707" pitchFamily="18" charset="2"/>
              </a:rPr>
              <a:t></a:t>
            </a:r>
            <a:r>
              <a:rPr lang="en-US" sz="2000" dirty="0">
                <a:solidFill>
                  <a:prstClr val="black"/>
                </a:solidFill>
                <a:latin typeface="Century Gothic" panose="020B0502020202020204" pitchFamily="34" charset="0"/>
              </a:rPr>
              <a:t>USD #1’s model of high quality instruction will guide our design for learning whether in person or remotely.</a:t>
            </a:r>
          </a:p>
          <a:p>
            <a:pPr lvl="0" defTabSz="457200">
              <a:lnSpc>
                <a:spcPct val="150000"/>
              </a:lnSpc>
            </a:pPr>
            <a:r>
              <a:rPr lang="en-US" sz="1600" dirty="0">
                <a:solidFill>
                  <a:prstClr val="black"/>
                </a:solidFill>
                <a:latin typeface="Wingdings 3" panose="05040102010807070707" pitchFamily="18" charset="2"/>
              </a:rPr>
              <a:t></a:t>
            </a:r>
            <a:r>
              <a:rPr lang="en-US" sz="2000" dirty="0">
                <a:solidFill>
                  <a:prstClr val="black"/>
                </a:solidFill>
                <a:latin typeface="Century Gothic" panose="020B0502020202020204" pitchFamily="34" charset="0"/>
              </a:rPr>
              <a:t>Our curricular focus will be on the grade level learning targets within our curriculum. We will provide students with the necessary tools to learn grade-level content and skills based on our formative assessment, focusing on assets, not deficiencies. </a:t>
            </a:r>
          </a:p>
          <a:p>
            <a:pPr lvl="0" defTabSz="457200">
              <a:lnSpc>
                <a:spcPct val="150000"/>
              </a:lnSpc>
            </a:pPr>
            <a:r>
              <a:rPr lang="en-US" sz="1600" dirty="0">
                <a:solidFill>
                  <a:prstClr val="black"/>
                </a:solidFill>
                <a:latin typeface="Wingdings 3" panose="05040102010807070707" pitchFamily="18" charset="2"/>
              </a:rPr>
              <a:t></a:t>
            </a:r>
            <a:r>
              <a:rPr lang="en-US" sz="2000" dirty="0">
                <a:solidFill>
                  <a:prstClr val="black"/>
                </a:solidFill>
                <a:latin typeface="Century Gothic" panose="020B0502020202020204" pitchFamily="34" charset="0"/>
              </a:rPr>
              <a:t>We will continue to build our thinking reiteratively, as we learn more about our students, their social emotional needs, and their learning. </a:t>
            </a:r>
          </a:p>
          <a:p>
            <a:pPr lvl="0" defTabSz="457200">
              <a:lnSpc>
                <a:spcPct val="150000"/>
              </a:lnSpc>
            </a:pPr>
            <a:r>
              <a:rPr lang="en-US" sz="1600" dirty="0">
                <a:solidFill>
                  <a:prstClr val="black"/>
                </a:solidFill>
                <a:latin typeface="Wingdings 3" panose="05040102010807070707" pitchFamily="18" charset="2"/>
              </a:rPr>
              <a:t></a:t>
            </a:r>
            <a:r>
              <a:rPr lang="en-US" sz="2000" dirty="0">
                <a:solidFill>
                  <a:prstClr val="black"/>
                </a:solidFill>
                <a:latin typeface="Century Gothic" panose="020B0502020202020204" pitchFamily="34" charset="0"/>
              </a:rPr>
              <a:t>Collaboration, experience, creativity, and continuous improvement molds high quality teaching and learning.</a:t>
            </a:r>
          </a:p>
        </p:txBody>
      </p:sp>
    </p:spTree>
    <p:extLst>
      <p:ext uri="{BB962C8B-B14F-4D97-AF65-F5344CB8AC3E}">
        <p14:creationId xmlns:p14="http://schemas.microsoft.com/office/powerpoint/2010/main" val="319498212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gradFill>
          <a:gsLst>
            <a:gs pos="0">
              <a:schemeClr val="accent1"/>
            </a:gs>
            <a:gs pos="100000">
              <a:schemeClr val="bg2">
                <a:shade val="98000"/>
                <a:satMod val="120000"/>
                <a:lumMod val="98000"/>
              </a:schemeClr>
            </a:gs>
          </a:gsLst>
          <a:lin ang="5400000" scaled="0"/>
        </a:gradFill>
        <a:effectLst/>
      </p:bgPr>
    </p:bg>
    <p:spTree>
      <p:nvGrpSpPr>
        <p:cNvPr id="1" name=""/>
        <p:cNvGrpSpPr/>
        <p:nvPr/>
      </p:nvGrpSpPr>
      <p:grpSpPr>
        <a:xfrm>
          <a:off x="0" y="0"/>
          <a:ext cx="0" cy="0"/>
          <a:chOff x="0" y="0"/>
          <a:chExt cx="0" cy="0"/>
        </a:xfrm>
      </p:grpSpPr>
      <p:sp>
        <p:nvSpPr>
          <p:cNvPr id="2" name="Rectangle 1"/>
          <p:cNvSpPr/>
          <p:nvPr/>
        </p:nvSpPr>
        <p:spPr>
          <a:xfrm>
            <a:off x="0" y="713390"/>
            <a:ext cx="12192000" cy="5078313"/>
          </a:xfrm>
          <a:prstGeom prst="rect">
            <a:avLst/>
          </a:prstGeom>
        </p:spPr>
        <p:txBody>
          <a:bodyPr wrap="square">
            <a:spAutoFit/>
          </a:bodyPr>
          <a:lstStyle/>
          <a:p>
            <a:pPr lvl="0" algn="ctr" defTabSz="457200"/>
            <a:r>
              <a:rPr lang="en-US" sz="3600" u="sng" dirty="0">
                <a:solidFill>
                  <a:prstClr val="black"/>
                </a:solidFill>
                <a:latin typeface="Century Gothic" panose="020B0502020202020204" pitchFamily="34" charset="0"/>
              </a:rPr>
              <a:t>Operations-Classroom Layout</a:t>
            </a:r>
          </a:p>
          <a:p>
            <a:pPr lvl="0" defTabSz="457200"/>
            <a:endParaRPr lang="en-US" sz="3600" dirty="0">
              <a:solidFill>
                <a:prstClr val="black"/>
              </a:solidFill>
              <a:latin typeface="Century Gothic" panose="020B0502020202020204" pitchFamily="34" charset="0"/>
            </a:endParaRPr>
          </a:p>
          <a:p>
            <a:pPr lvl="0" defTabSz="457200">
              <a:lnSpc>
                <a:spcPct val="150000"/>
              </a:lnSpc>
            </a:pPr>
            <a:r>
              <a:rPr lang="en-US" sz="1900" dirty="0">
                <a:solidFill>
                  <a:prstClr val="black"/>
                </a:solidFill>
                <a:latin typeface="Wingdings 3" panose="05040102010807070707" pitchFamily="18" charset="2"/>
              </a:rPr>
              <a:t></a:t>
            </a:r>
            <a:r>
              <a:rPr lang="en-US" sz="2400" dirty="0">
                <a:solidFill>
                  <a:prstClr val="black"/>
                </a:solidFill>
                <a:latin typeface="Century Gothic" panose="020B0502020202020204" pitchFamily="34" charset="0"/>
              </a:rPr>
              <a:t>Classrooms have been configured to maximize social distancing between student desks and workstations, achieving six feet when possible. </a:t>
            </a:r>
          </a:p>
          <a:p>
            <a:pPr lvl="0" defTabSz="457200">
              <a:lnSpc>
                <a:spcPct val="150000"/>
              </a:lnSpc>
            </a:pPr>
            <a:r>
              <a:rPr lang="en-US" sz="1900" dirty="0">
                <a:solidFill>
                  <a:prstClr val="black"/>
                </a:solidFill>
                <a:latin typeface="Wingdings 3" panose="05040102010807070707" pitchFamily="18" charset="2"/>
              </a:rPr>
              <a:t></a:t>
            </a:r>
            <a:r>
              <a:rPr lang="en-US" sz="2400" dirty="0">
                <a:solidFill>
                  <a:prstClr val="black"/>
                </a:solidFill>
                <a:latin typeface="Century Gothic" panose="020B0502020202020204" pitchFamily="34" charset="0"/>
              </a:rPr>
              <a:t>Position desks/tables facing forward when possible.</a:t>
            </a:r>
          </a:p>
          <a:p>
            <a:pPr lvl="0" defTabSz="457200">
              <a:lnSpc>
                <a:spcPct val="150000"/>
              </a:lnSpc>
            </a:pPr>
            <a:r>
              <a:rPr lang="en-US" sz="1900" dirty="0">
                <a:solidFill>
                  <a:prstClr val="black"/>
                </a:solidFill>
                <a:latin typeface="Wingdings 3" panose="05040102010807070707" pitchFamily="18" charset="2"/>
              </a:rPr>
              <a:t></a:t>
            </a:r>
            <a:r>
              <a:rPr lang="en-US" sz="2400" dirty="0">
                <a:solidFill>
                  <a:prstClr val="black"/>
                </a:solidFill>
                <a:latin typeface="Century Gothic" panose="020B0502020202020204" pitchFamily="34" charset="0"/>
              </a:rPr>
              <a:t>Maximize space between the teacher and students due to the risk of increased droplets from teachers during instruction.</a:t>
            </a:r>
          </a:p>
          <a:p>
            <a:pPr lvl="0" defTabSz="457200">
              <a:lnSpc>
                <a:spcPct val="150000"/>
              </a:lnSpc>
            </a:pPr>
            <a:r>
              <a:rPr lang="en-US" sz="1900" dirty="0">
                <a:solidFill>
                  <a:prstClr val="black"/>
                </a:solidFill>
                <a:latin typeface="Wingdings 3" panose="05040102010807070707" pitchFamily="18" charset="2"/>
              </a:rPr>
              <a:t></a:t>
            </a:r>
            <a:r>
              <a:rPr lang="en-US" sz="2400" dirty="0">
                <a:solidFill>
                  <a:prstClr val="black"/>
                </a:solidFill>
                <a:latin typeface="Century Gothic" panose="020B0502020202020204" pitchFamily="34" charset="0"/>
              </a:rPr>
              <a:t>Reorganize teacher desks/teaching areas while being mindful of safety and security </a:t>
            </a:r>
          </a:p>
        </p:txBody>
      </p:sp>
    </p:spTree>
    <p:extLst>
      <p:ext uri="{BB962C8B-B14F-4D97-AF65-F5344CB8AC3E}">
        <p14:creationId xmlns:p14="http://schemas.microsoft.com/office/powerpoint/2010/main" val="230472531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gradFill>
          <a:gsLst>
            <a:gs pos="0">
              <a:schemeClr val="accent1"/>
            </a:gs>
            <a:gs pos="100000">
              <a:schemeClr val="bg2">
                <a:shade val="98000"/>
                <a:satMod val="120000"/>
                <a:lumMod val="98000"/>
              </a:schemeClr>
            </a:gs>
          </a:gsLst>
          <a:lin ang="5400000" scaled="0"/>
        </a:gradFill>
        <a:effectLst/>
      </p:bgPr>
    </p:bg>
    <p:spTree>
      <p:nvGrpSpPr>
        <p:cNvPr id="1" name=""/>
        <p:cNvGrpSpPr/>
        <p:nvPr/>
      </p:nvGrpSpPr>
      <p:grpSpPr>
        <a:xfrm>
          <a:off x="0" y="0"/>
          <a:ext cx="0" cy="0"/>
          <a:chOff x="0" y="0"/>
          <a:chExt cx="0" cy="0"/>
        </a:xfrm>
      </p:grpSpPr>
      <p:sp>
        <p:nvSpPr>
          <p:cNvPr id="2" name="Rectangle 1"/>
          <p:cNvSpPr/>
          <p:nvPr/>
        </p:nvSpPr>
        <p:spPr>
          <a:xfrm>
            <a:off x="0" y="872416"/>
            <a:ext cx="12192000" cy="4893647"/>
          </a:xfrm>
          <a:prstGeom prst="rect">
            <a:avLst/>
          </a:prstGeom>
        </p:spPr>
        <p:txBody>
          <a:bodyPr wrap="square">
            <a:spAutoFit/>
          </a:bodyPr>
          <a:lstStyle/>
          <a:p>
            <a:pPr algn="ctr"/>
            <a:r>
              <a:rPr lang="en-US" sz="3600" u="sng" dirty="0" smtClean="0">
                <a:latin typeface="Century Gothic" panose="020B0502020202020204" pitchFamily="34" charset="0"/>
              </a:rPr>
              <a:t>Special Education and Implementing IEPs</a:t>
            </a:r>
          </a:p>
          <a:p>
            <a:endParaRPr lang="en-US" sz="3600" dirty="0" smtClean="0">
              <a:latin typeface="Century Gothic" panose="020B0502020202020204" pitchFamily="34" charset="0"/>
            </a:endParaRPr>
          </a:p>
          <a:p>
            <a:pPr>
              <a:lnSpc>
                <a:spcPct val="150000"/>
              </a:lnSpc>
            </a:pPr>
            <a:r>
              <a:rPr lang="en-US" sz="2400" dirty="0" smtClean="0">
                <a:latin typeface="Century Gothic" panose="020B0502020202020204" pitchFamily="34" charset="0"/>
              </a:rPr>
              <a:t>Students with disabilities will be treated as general education students first and will be included in all reentry planning. </a:t>
            </a:r>
          </a:p>
          <a:p>
            <a:pPr>
              <a:lnSpc>
                <a:spcPct val="150000"/>
              </a:lnSpc>
            </a:pPr>
            <a:r>
              <a:rPr lang="en-US" sz="2400" dirty="0" smtClean="0">
                <a:latin typeface="Century Gothic" panose="020B0502020202020204" pitchFamily="34" charset="0"/>
              </a:rPr>
              <a:t>Students with Individualized Educational Programs (IEPs) will be continue to be provided with a free and appropriate public education (FAPE) in the least restrictive environment (LRE) upon return to full time in person instruction while keeping within a cohort model to the greatest extent possible. </a:t>
            </a:r>
            <a:endParaRPr lang="en-US" sz="1600" dirty="0" smtClean="0"/>
          </a:p>
          <a:p>
            <a:pPr lvl="0" algn="ctr" defTabSz="457200"/>
            <a:endParaRPr lang="en-US" sz="2400" dirty="0">
              <a:solidFill>
                <a:prstClr val="black"/>
              </a:solidFill>
              <a:latin typeface="Century Gothic" panose="020B0502020202020204" pitchFamily="34" charset="0"/>
            </a:endParaRPr>
          </a:p>
        </p:txBody>
      </p:sp>
    </p:spTree>
    <p:extLst>
      <p:ext uri="{BB962C8B-B14F-4D97-AF65-F5344CB8AC3E}">
        <p14:creationId xmlns:p14="http://schemas.microsoft.com/office/powerpoint/2010/main" val="321024276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gradFill>
          <a:gsLst>
            <a:gs pos="0">
              <a:schemeClr val="accent1"/>
            </a:gs>
            <a:gs pos="100000">
              <a:schemeClr val="bg2">
                <a:shade val="98000"/>
                <a:satMod val="120000"/>
                <a:lumMod val="98000"/>
              </a:schemeClr>
            </a:gs>
          </a:gsLst>
          <a:lin ang="5400000" scaled="0"/>
        </a:gradFill>
        <a:effectLst/>
      </p:bgPr>
    </p:bg>
    <p:spTree>
      <p:nvGrpSpPr>
        <p:cNvPr id="1" name=""/>
        <p:cNvGrpSpPr/>
        <p:nvPr/>
      </p:nvGrpSpPr>
      <p:grpSpPr>
        <a:xfrm>
          <a:off x="0" y="0"/>
          <a:ext cx="0" cy="0"/>
          <a:chOff x="0" y="0"/>
          <a:chExt cx="0" cy="0"/>
        </a:xfrm>
      </p:grpSpPr>
      <p:sp>
        <p:nvSpPr>
          <p:cNvPr id="2" name="Rectangle 1"/>
          <p:cNvSpPr/>
          <p:nvPr/>
        </p:nvSpPr>
        <p:spPr>
          <a:xfrm>
            <a:off x="92765" y="470152"/>
            <a:ext cx="12192000" cy="6209392"/>
          </a:xfrm>
          <a:prstGeom prst="rect">
            <a:avLst/>
          </a:prstGeom>
        </p:spPr>
        <p:txBody>
          <a:bodyPr wrap="square">
            <a:spAutoFit/>
          </a:bodyPr>
          <a:lstStyle/>
          <a:p>
            <a:pPr lvl="0" algn="ctr" defTabSz="457200"/>
            <a:r>
              <a:rPr lang="en-US" sz="4200" u="sng" dirty="0">
                <a:solidFill>
                  <a:prstClr val="black"/>
                </a:solidFill>
                <a:latin typeface="Century Gothic" panose="020B0502020202020204" pitchFamily="34" charset="0"/>
              </a:rPr>
              <a:t>Special Education Models </a:t>
            </a:r>
          </a:p>
          <a:p>
            <a:pPr lvl="0" defTabSz="457200">
              <a:lnSpc>
                <a:spcPct val="150000"/>
              </a:lnSpc>
            </a:pPr>
            <a:r>
              <a:rPr lang="en-US" sz="1600" dirty="0">
                <a:solidFill>
                  <a:prstClr val="black"/>
                </a:solidFill>
                <a:latin typeface="Wingdings 3" panose="05040102010807070707" pitchFamily="18" charset="2"/>
              </a:rPr>
              <a:t></a:t>
            </a:r>
            <a:r>
              <a:rPr lang="en-US" dirty="0">
                <a:solidFill>
                  <a:prstClr val="black"/>
                </a:solidFill>
                <a:latin typeface="Century Gothic" panose="020B0502020202020204" pitchFamily="34" charset="0"/>
              </a:rPr>
              <a:t>Full time, In Person:</a:t>
            </a:r>
            <a:endParaRPr lang="en-US" sz="1000" dirty="0">
              <a:solidFill>
                <a:prstClr val="black"/>
              </a:solidFill>
              <a:latin typeface="Century Gothic" panose="020B0502020202020204" pitchFamily="34" charset="0"/>
            </a:endParaRPr>
          </a:p>
          <a:p>
            <a:pPr lvl="0" defTabSz="457200">
              <a:lnSpc>
                <a:spcPct val="150000"/>
              </a:lnSpc>
            </a:pPr>
            <a:r>
              <a:rPr lang="en-US" sz="1600" dirty="0">
                <a:solidFill>
                  <a:prstClr val="black"/>
                </a:solidFill>
                <a:latin typeface="Century Gothic" panose="020B0502020202020204" pitchFamily="34" charset="0"/>
              </a:rPr>
              <a:t>Students’ IEPs will be implemented; to the greatest extent possible within cohort(s)</a:t>
            </a:r>
          </a:p>
          <a:p>
            <a:pPr lvl="0" defTabSz="457200">
              <a:lnSpc>
                <a:spcPct val="150000"/>
              </a:lnSpc>
            </a:pPr>
            <a:endParaRPr lang="en-US" sz="1050" dirty="0">
              <a:solidFill>
                <a:prstClr val="black"/>
              </a:solidFill>
              <a:latin typeface="Century Gothic" panose="020B0502020202020204" pitchFamily="34" charset="0"/>
            </a:endParaRPr>
          </a:p>
          <a:p>
            <a:pPr lvl="0" defTabSz="457200">
              <a:lnSpc>
                <a:spcPct val="150000"/>
              </a:lnSpc>
            </a:pPr>
            <a:r>
              <a:rPr lang="en-US" sz="1400" dirty="0">
                <a:solidFill>
                  <a:prstClr val="black"/>
                </a:solidFill>
                <a:latin typeface="Wingdings 3" panose="05040102010807070707" pitchFamily="18" charset="2"/>
              </a:rPr>
              <a:t></a:t>
            </a:r>
            <a:r>
              <a:rPr lang="en-US" dirty="0">
                <a:solidFill>
                  <a:prstClr val="black"/>
                </a:solidFill>
                <a:latin typeface="Century Gothic" panose="020B0502020202020204" pitchFamily="34" charset="0"/>
              </a:rPr>
              <a:t>Hybrid/Blended Learning:</a:t>
            </a:r>
            <a:endParaRPr lang="en-US" sz="1000" dirty="0">
              <a:solidFill>
                <a:prstClr val="black"/>
              </a:solidFill>
              <a:latin typeface="Century Gothic" panose="020B0502020202020204" pitchFamily="34" charset="0"/>
            </a:endParaRPr>
          </a:p>
          <a:p>
            <a:pPr lvl="0" defTabSz="457200">
              <a:lnSpc>
                <a:spcPct val="150000"/>
              </a:lnSpc>
            </a:pPr>
            <a:r>
              <a:rPr lang="en-US" sz="1600" dirty="0">
                <a:solidFill>
                  <a:prstClr val="black"/>
                </a:solidFill>
                <a:latin typeface="Century Gothic" panose="020B0502020202020204" pitchFamily="34" charset="0"/>
              </a:rPr>
              <a:t>Students’ IEPs will be implemented to the greatest extent possible in consideration of part time in person attendance; services will continue to be provided in cohort model to the greatest extent possible; in person instruction and services will maximize times of student in-person attendance. </a:t>
            </a:r>
          </a:p>
          <a:p>
            <a:pPr lvl="0" defTabSz="457200">
              <a:lnSpc>
                <a:spcPct val="150000"/>
              </a:lnSpc>
            </a:pPr>
            <a:endParaRPr lang="en-US" sz="1050" dirty="0">
              <a:solidFill>
                <a:prstClr val="black"/>
              </a:solidFill>
              <a:latin typeface="Century Gothic" panose="020B0502020202020204" pitchFamily="34" charset="0"/>
            </a:endParaRPr>
          </a:p>
          <a:p>
            <a:pPr lvl="0" defTabSz="457200">
              <a:lnSpc>
                <a:spcPct val="150000"/>
              </a:lnSpc>
            </a:pPr>
            <a:r>
              <a:rPr lang="en-US" sz="1400" dirty="0">
                <a:solidFill>
                  <a:prstClr val="black"/>
                </a:solidFill>
                <a:latin typeface="Wingdings 3" panose="05040102010807070707" pitchFamily="18" charset="2"/>
              </a:rPr>
              <a:t></a:t>
            </a:r>
            <a:r>
              <a:rPr lang="en-US" dirty="0">
                <a:solidFill>
                  <a:prstClr val="black"/>
                </a:solidFill>
                <a:latin typeface="Century Gothic" panose="020B0502020202020204" pitchFamily="34" charset="0"/>
              </a:rPr>
              <a:t>Remote Learning:</a:t>
            </a:r>
          </a:p>
          <a:p>
            <a:pPr lvl="0" defTabSz="457200">
              <a:lnSpc>
                <a:spcPct val="150000"/>
              </a:lnSpc>
            </a:pPr>
            <a:r>
              <a:rPr lang="en-US" sz="1600" dirty="0">
                <a:solidFill>
                  <a:prstClr val="black"/>
                </a:solidFill>
                <a:latin typeface="Century Gothic" panose="020B0502020202020204" pitchFamily="34" charset="0"/>
              </a:rPr>
              <a:t>Students will be provided with continued learning based upon their IEPs through synchronous (where/when possible) and asynchronous instruction; continued learning opportunities will be planned.</a:t>
            </a:r>
          </a:p>
          <a:p>
            <a:pPr lvl="0" defTabSz="457200">
              <a:lnSpc>
                <a:spcPct val="150000"/>
              </a:lnSpc>
            </a:pPr>
            <a:r>
              <a:rPr lang="en-US" sz="1600" dirty="0">
                <a:solidFill>
                  <a:prstClr val="black"/>
                </a:solidFill>
                <a:latin typeface="Century Gothic" panose="020B0502020202020204" pitchFamily="34" charset="0"/>
              </a:rPr>
              <a:t> </a:t>
            </a:r>
          </a:p>
          <a:p>
            <a:pPr lvl="0" defTabSz="457200">
              <a:lnSpc>
                <a:spcPct val="150000"/>
              </a:lnSpc>
            </a:pPr>
            <a:r>
              <a:rPr lang="en-US" sz="1400" dirty="0">
                <a:solidFill>
                  <a:prstClr val="black"/>
                </a:solidFill>
                <a:latin typeface="Wingdings 3" panose="05040102010807070707" pitchFamily="18" charset="2"/>
              </a:rPr>
              <a:t></a:t>
            </a:r>
            <a:r>
              <a:rPr lang="en-US" dirty="0">
                <a:solidFill>
                  <a:prstClr val="black"/>
                </a:solidFill>
                <a:latin typeface="Century Gothic" panose="020B0502020202020204" pitchFamily="34" charset="0"/>
              </a:rPr>
              <a:t>Remote Learning via Opt Out: </a:t>
            </a:r>
          </a:p>
          <a:p>
            <a:pPr lvl="0" defTabSz="457200">
              <a:lnSpc>
                <a:spcPct val="150000"/>
              </a:lnSpc>
            </a:pPr>
            <a:r>
              <a:rPr lang="en-US" sz="1600" dirty="0">
                <a:solidFill>
                  <a:prstClr val="black"/>
                </a:solidFill>
                <a:latin typeface="Century Gothic" panose="020B0502020202020204" pitchFamily="34" charset="0"/>
              </a:rPr>
              <a:t>In cases when parents/students opt out of in person instruction, continued learning plans based upon students’ IEPs will be created in consultation with students/parents.</a:t>
            </a:r>
            <a:endParaRPr lang="en-US" sz="1600" dirty="0">
              <a:solidFill>
                <a:prstClr val="black"/>
              </a:solidFill>
              <a:latin typeface="Century Gothic" panose="020B0502020202020204"/>
            </a:endParaRPr>
          </a:p>
        </p:txBody>
      </p:sp>
    </p:spTree>
    <p:extLst>
      <p:ext uri="{BB962C8B-B14F-4D97-AF65-F5344CB8AC3E}">
        <p14:creationId xmlns:p14="http://schemas.microsoft.com/office/powerpoint/2010/main" val="261362002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gradFill>
          <a:gsLst>
            <a:gs pos="0">
              <a:schemeClr val="accent1"/>
            </a:gs>
            <a:gs pos="100000">
              <a:schemeClr val="bg2">
                <a:shade val="98000"/>
                <a:satMod val="120000"/>
                <a:lumMod val="98000"/>
              </a:schemeClr>
            </a:gs>
          </a:gsLst>
          <a:lin ang="5400000" scaled="0"/>
        </a:gradFill>
        <a:effectLst/>
      </p:bgPr>
    </p:bg>
    <p:spTree>
      <p:nvGrpSpPr>
        <p:cNvPr id="1" name=""/>
        <p:cNvGrpSpPr/>
        <p:nvPr/>
      </p:nvGrpSpPr>
      <p:grpSpPr>
        <a:xfrm>
          <a:off x="0" y="0"/>
          <a:ext cx="0" cy="0"/>
          <a:chOff x="0" y="0"/>
          <a:chExt cx="0" cy="0"/>
        </a:xfrm>
      </p:grpSpPr>
      <p:sp>
        <p:nvSpPr>
          <p:cNvPr id="2" name="Rectangle 1"/>
          <p:cNvSpPr/>
          <p:nvPr/>
        </p:nvSpPr>
        <p:spPr>
          <a:xfrm>
            <a:off x="0" y="669817"/>
            <a:ext cx="12192000" cy="5078313"/>
          </a:xfrm>
          <a:prstGeom prst="rect">
            <a:avLst/>
          </a:prstGeom>
        </p:spPr>
        <p:txBody>
          <a:bodyPr wrap="square">
            <a:spAutoFit/>
          </a:bodyPr>
          <a:lstStyle/>
          <a:p>
            <a:pPr lvl="0" algn="ctr" defTabSz="457200"/>
            <a:r>
              <a:rPr lang="en-US" sz="4200" u="sng" dirty="0">
                <a:solidFill>
                  <a:prstClr val="black"/>
                </a:solidFill>
                <a:latin typeface="Century Gothic" panose="020B0502020202020204" pitchFamily="34" charset="0"/>
              </a:rPr>
              <a:t>Special Education-Procedural Items</a:t>
            </a:r>
          </a:p>
          <a:p>
            <a:pPr lvl="0" defTabSz="457200"/>
            <a:endParaRPr lang="en-US" sz="4200" dirty="0">
              <a:solidFill>
                <a:prstClr val="black"/>
              </a:solidFill>
              <a:latin typeface="Century Gothic" panose="020B0502020202020204" pitchFamily="34" charset="0"/>
            </a:endParaRPr>
          </a:p>
          <a:p>
            <a:pPr lvl="0" defTabSz="457200">
              <a:lnSpc>
                <a:spcPct val="150000"/>
              </a:lnSpc>
            </a:pPr>
            <a:r>
              <a:rPr lang="en-US" sz="2500" dirty="0">
                <a:solidFill>
                  <a:prstClr val="black"/>
                </a:solidFill>
                <a:latin typeface="Wingdings 3" panose="05040102010807070707" pitchFamily="18" charset="2"/>
              </a:rPr>
              <a:t></a:t>
            </a:r>
            <a:r>
              <a:rPr lang="en-US" sz="3200" dirty="0">
                <a:solidFill>
                  <a:prstClr val="black"/>
                </a:solidFill>
                <a:latin typeface="Century Gothic" panose="020B0502020202020204" pitchFamily="34" charset="0"/>
              </a:rPr>
              <a:t>Student levels of skill and performance will be assessed upon return to new school year</a:t>
            </a:r>
          </a:p>
          <a:p>
            <a:pPr lvl="0" defTabSz="457200">
              <a:lnSpc>
                <a:spcPct val="150000"/>
              </a:lnSpc>
            </a:pPr>
            <a:r>
              <a:rPr lang="en-US" sz="2500" dirty="0">
                <a:solidFill>
                  <a:prstClr val="black"/>
                </a:solidFill>
                <a:latin typeface="Wingdings 3" panose="05040102010807070707" pitchFamily="18" charset="2"/>
              </a:rPr>
              <a:t></a:t>
            </a:r>
            <a:r>
              <a:rPr lang="en-US" sz="3200" dirty="0">
                <a:solidFill>
                  <a:prstClr val="black"/>
                </a:solidFill>
                <a:latin typeface="Century Gothic" panose="020B0502020202020204" pitchFamily="34" charset="0"/>
              </a:rPr>
              <a:t>PPT meetings will convene/IEPs amended as needed</a:t>
            </a:r>
          </a:p>
          <a:p>
            <a:pPr lvl="0" defTabSz="457200">
              <a:lnSpc>
                <a:spcPct val="150000"/>
              </a:lnSpc>
            </a:pPr>
            <a:r>
              <a:rPr lang="en-US" sz="2500" dirty="0">
                <a:solidFill>
                  <a:prstClr val="black"/>
                </a:solidFill>
                <a:latin typeface="Wingdings 3" panose="05040102010807070707" pitchFamily="18" charset="2"/>
              </a:rPr>
              <a:t></a:t>
            </a:r>
            <a:r>
              <a:rPr lang="en-US" sz="3200" dirty="0">
                <a:solidFill>
                  <a:prstClr val="black"/>
                </a:solidFill>
                <a:latin typeface="Century Gothic" panose="020B0502020202020204" pitchFamily="34" charset="0"/>
              </a:rPr>
              <a:t>PPT meetings will continue to be convened virtually</a:t>
            </a:r>
          </a:p>
          <a:p>
            <a:pPr lvl="0" defTabSz="457200">
              <a:lnSpc>
                <a:spcPct val="150000"/>
              </a:lnSpc>
            </a:pPr>
            <a:r>
              <a:rPr lang="en-US" sz="2500" dirty="0">
                <a:solidFill>
                  <a:prstClr val="black"/>
                </a:solidFill>
                <a:latin typeface="Wingdings 3" panose="05040102010807070707" pitchFamily="18" charset="2"/>
              </a:rPr>
              <a:t></a:t>
            </a:r>
            <a:r>
              <a:rPr lang="en-US" sz="3200" dirty="0">
                <a:solidFill>
                  <a:prstClr val="black"/>
                </a:solidFill>
                <a:latin typeface="Century Gothic" panose="020B0502020202020204" pitchFamily="34" charset="0"/>
              </a:rPr>
              <a:t>Evaluations will proceed upon school reopening</a:t>
            </a:r>
          </a:p>
        </p:txBody>
      </p:sp>
    </p:spTree>
    <p:extLst>
      <p:ext uri="{BB962C8B-B14F-4D97-AF65-F5344CB8AC3E}">
        <p14:creationId xmlns:p14="http://schemas.microsoft.com/office/powerpoint/2010/main" val="82002723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gradFill>
          <a:gsLst>
            <a:gs pos="0">
              <a:schemeClr val="accent1"/>
            </a:gs>
            <a:gs pos="100000">
              <a:schemeClr val="bg2">
                <a:shade val="98000"/>
                <a:satMod val="120000"/>
                <a:lumMod val="98000"/>
              </a:schemeClr>
            </a:gs>
          </a:gsLst>
          <a:lin ang="5400000" scaled="0"/>
        </a:gradFill>
        <a:effectLst/>
      </p:bgPr>
    </p:bg>
    <p:spTree>
      <p:nvGrpSpPr>
        <p:cNvPr id="1" name=""/>
        <p:cNvGrpSpPr/>
        <p:nvPr/>
      </p:nvGrpSpPr>
      <p:grpSpPr>
        <a:xfrm>
          <a:off x="0" y="0"/>
          <a:ext cx="0" cy="0"/>
          <a:chOff x="0" y="0"/>
          <a:chExt cx="0" cy="0"/>
        </a:xfrm>
      </p:grpSpPr>
      <p:sp>
        <p:nvSpPr>
          <p:cNvPr id="2" name="Rectangle 1"/>
          <p:cNvSpPr/>
          <p:nvPr/>
        </p:nvSpPr>
        <p:spPr>
          <a:xfrm>
            <a:off x="0" y="706981"/>
            <a:ext cx="12192000" cy="5170646"/>
          </a:xfrm>
          <a:prstGeom prst="rect">
            <a:avLst/>
          </a:prstGeom>
        </p:spPr>
        <p:txBody>
          <a:bodyPr wrap="square">
            <a:spAutoFit/>
          </a:bodyPr>
          <a:lstStyle/>
          <a:p>
            <a:pPr lvl="0" algn="ctr" defTabSz="457200"/>
            <a:r>
              <a:rPr lang="en-US" sz="4200" u="sng" dirty="0">
                <a:solidFill>
                  <a:prstClr val="black"/>
                </a:solidFill>
                <a:latin typeface="Century Gothic" panose="020B0502020202020204" pitchFamily="34" charset="0"/>
              </a:rPr>
              <a:t>Next Steps </a:t>
            </a:r>
          </a:p>
          <a:p>
            <a:pPr lvl="0" defTabSz="457200">
              <a:lnSpc>
                <a:spcPct val="150000"/>
              </a:lnSpc>
            </a:pPr>
            <a:r>
              <a:rPr lang="en-US" sz="1900" dirty="0">
                <a:solidFill>
                  <a:prstClr val="black"/>
                </a:solidFill>
                <a:latin typeface="Wingdings 3" panose="05040102010807070707" pitchFamily="18" charset="2"/>
              </a:rPr>
              <a:t></a:t>
            </a:r>
            <a:r>
              <a:rPr lang="en-US" sz="2400" dirty="0">
                <a:solidFill>
                  <a:prstClr val="black"/>
                </a:solidFill>
                <a:latin typeface="Century Gothic" panose="020B0502020202020204" pitchFamily="34" charset="0"/>
              </a:rPr>
              <a:t>Assess student participation in the return to full time, in person learning </a:t>
            </a:r>
          </a:p>
          <a:p>
            <a:pPr lvl="0" defTabSz="457200">
              <a:lnSpc>
                <a:spcPct val="150000"/>
              </a:lnSpc>
            </a:pPr>
            <a:r>
              <a:rPr lang="en-US" sz="1900" dirty="0">
                <a:solidFill>
                  <a:prstClr val="black"/>
                </a:solidFill>
                <a:latin typeface="Wingdings 3" panose="05040102010807070707" pitchFamily="18" charset="2"/>
              </a:rPr>
              <a:t></a:t>
            </a:r>
            <a:r>
              <a:rPr lang="en-US" sz="2400" dirty="0">
                <a:solidFill>
                  <a:prstClr val="black"/>
                </a:solidFill>
                <a:latin typeface="Century Gothic" panose="020B0502020202020204" pitchFamily="34" charset="0"/>
              </a:rPr>
              <a:t>Examine survey results and student feedback to inform our practices in reopening</a:t>
            </a:r>
          </a:p>
          <a:p>
            <a:pPr lvl="0" defTabSz="457200">
              <a:lnSpc>
                <a:spcPct val="150000"/>
              </a:lnSpc>
            </a:pPr>
            <a:r>
              <a:rPr lang="en-US" sz="1900" dirty="0">
                <a:solidFill>
                  <a:prstClr val="black"/>
                </a:solidFill>
                <a:latin typeface="Wingdings 3" panose="05040102010807070707" pitchFamily="18" charset="2"/>
              </a:rPr>
              <a:t></a:t>
            </a:r>
            <a:r>
              <a:rPr lang="en-US" sz="2400" dirty="0">
                <a:solidFill>
                  <a:prstClr val="black"/>
                </a:solidFill>
                <a:latin typeface="Century Gothic" panose="020B0502020202020204" pitchFamily="34" charset="0"/>
              </a:rPr>
              <a:t>Provide training and professional development in alignment with the District and site specific Reopening Plans</a:t>
            </a:r>
          </a:p>
          <a:p>
            <a:pPr lvl="0" defTabSz="457200">
              <a:lnSpc>
                <a:spcPct val="150000"/>
              </a:lnSpc>
            </a:pPr>
            <a:r>
              <a:rPr lang="en-US" sz="1900" dirty="0">
                <a:solidFill>
                  <a:prstClr val="black"/>
                </a:solidFill>
                <a:latin typeface="Wingdings 3" panose="05040102010807070707" pitchFamily="18" charset="2"/>
              </a:rPr>
              <a:t></a:t>
            </a:r>
            <a:r>
              <a:rPr lang="en-US" sz="2400" dirty="0">
                <a:solidFill>
                  <a:prstClr val="black"/>
                </a:solidFill>
                <a:latin typeface="Century Gothic" panose="020B0502020202020204" pitchFamily="34" charset="0"/>
              </a:rPr>
              <a:t>Collaborate with all stakeholders to operationally prepare schools for a safe return to in person learning</a:t>
            </a:r>
          </a:p>
          <a:p>
            <a:pPr lvl="0" defTabSz="457200">
              <a:lnSpc>
                <a:spcPct val="150000"/>
              </a:lnSpc>
            </a:pPr>
            <a:r>
              <a:rPr lang="en-US" sz="1900" dirty="0">
                <a:solidFill>
                  <a:prstClr val="black"/>
                </a:solidFill>
                <a:latin typeface="Wingdings 3" panose="05040102010807070707" pitchFamily="18" charset="2"/>
              </a:rPr>
              <a:t></a:t>
            </a:r>
            <a:r>
              <a:rPr lang="en-US" sz="2400" dirty="0">
                <a:solidFill>
                  <a:prstClr val="black"/>
                </a:solidFill>
                <a:latin typeface="Century Gothic" panose="020B0502020202020204" pitchFamily="34" charset="0"/>
              </a:rPr>
              <a:t>Ensure communication with all stakeholders is timely, relevant, and accurate</a:t>
            </a:r>
          </a:p>
        </p:txBody>
      </p:sp>
    </p:spTree>
    <p:extLst>
      <p:ext uri="{BB962C8B-B14F-4D97-AF65-F5344CB8AC3E}">
        <p14:creationId xmlns:p14="http://schemas.microsoft.com/office/powerpoint/2010/main" val="30229837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gs>
            <a:gs pos="100000">
              <a:schemeClr val="bg2">
                <a:shade val="98000"/>
                <a:satMod val="120000"/>
                <a:lumMod val="98000"/>
              </a:schemeClr>
            </a:gs>
          </a:gsLst>
          <a:lin ang="5400000" scaled="0"/>
        </a:gradFill>
        <a:effectLst/>
      </p:bgPr>
    </p:bg>
    <p:spTree>
      <p:nvGrpSpPr>
        <p:cNvPr id="1" name=""/>
        <p:cNvGrpSpPr/>
        <p:nvPr/>
      </p:nvGrpSpPr>
      <p:grpSpPr>
        <a:xfrm>
          <a:off x="0" y="0"/>
          <a:ext cx="0" cy="0"/>
          <a:chOff x="0" y="0"/>
          <a:chExt cx="0" cy="0"/>
        </a:xfrm>
      </p:grpSpPr>
      <p:sp>
        <p:nvSpPr>
          <p:cNvPr id="2" name="Rectangle 1"/>
          <p:cNvSpPr/>
          <p:nvPr/>
        </p:nvSpPr>
        <p:spPr>
          <a:xfrm>
            <a:off x="662608" y="877505"/>
            <a:ext cx="11092070" cy="5047536"/>
          </a:xfrm>
          <a:prstGeom prst="rect">
            <a:avLst/>
          </a:prstGeom>
        </p:spPr>
        <p:txBody>
          <a:bodyPr wrap="square">
            <a:spAutoFit/>
          </a:bodyPr>
          <a:lstStyle/>
          <a:p>
            <a:pPr lvl="0" algn="ctr" defTabSz="457200"/>
            <a:r>
              <a:rPr lang="en-US" sz="4200" u="sng" dirty="0">
                <a:solidFill>
                  <a:prstClr val="black"/>
                </a:solidFill>
                <a:latin typeface="Century Gothic" panose="020B0502020202020204" pitchFamily="34" charset="0"/>
              </a:rPr>
              <a:t>Our Guiding Principles</a:t>
            </a:r>
          </a:p>
          <a:p>
            <a:pPr lvl="0" defTabSz="457200"/>
            <a:endParaRPr lang="en-US" sz="2000" dirty="0">
              <a:solidFill>
                <a:prstClr val="black"/>
              </a:solidFill>
              <a:latin typeface="Century Gothic" panose="020B0502020202020204" pitchFamily="34" charset="0"/>
            </a:endParaRPr>
          </a:p>
          <a:p>
            <a:pPr lvl="0" defTabSz="457200">
              <a:lnSpc>
                <a:spcPct val="150000"/>
              </a:lnSpc>
            </a:pPr>
            <a:r>
              <a:rPr lang="en-US" dirty="0">
                <a:solidFill>
                  <a:prstClr val="black"/>
                </a:solidFill>
                <a:latin typeface="Wingdings 3" panose="05040102010807070707" pitchFamily="18" charset="2"/>
              </a:rPr>
              <a:t></a:t>
            </a:r>
            <a:r>
              <a:rPr lang="en-US" sz="2000" dirty="0">
                <a:solidFill>
                  <a:prstClr val="black"/>
                </a:solidFill>
                <a:latin typeface="Century Gothic" panose="020B0502020202020204" pitchFamily="34" charset="0"/>
              </a:rPr>
              <a:t>Unified School District # 1…..</a:t>
            </a:r>
          </a:p>
          <a:p>
            <a:pPr lvl="0" defTabSz="457200"/>
            <a:endParaRPr lang="en-US" sz="2000" dirty="0">
              <a:solidFill>
                <a:prstClr val="black"/>
              </a:solidFill>
              <a:latin typeface="Century Gothic" panose="020B0502020202020204" pitchFamily="34" charset="0"/>
            </a:endParaRPr>
          </a:p>
          <a:p>
            <a:pPr lvl="0" defTabSz="457200">
              <a:lnSpc>
                <a:spcPct val="150000"/>
              </a:lnSpc>
            </a:pPr>
            <a:r>
              <a:rPr lang="en-US" dirty="0">
                <a:solidFill>
                  <a:prstClr val="black"/>
                </a:solidFill>
                <a:latin typeface="Wingdings 3" panose="05040102010807070707" pitchFamily="18" charset="2"/>
              </a:rPr>
              <a:t>	</a:t>
            </a:r>
            <a:r>
              <a:rPr lang="en-US" sz="2000" dirty="0">
                <a:solidFill>
                  <a:prstClr val="black"/>
                </a:solidFill>
                <a:latin typeface="Century Gothic" panose="020B0502020202020204" pitchFamily="34" charset="0"/>
              </a:rPr>
              <a:t>is committed to keeping students and staff safe by following public </a:t>
            </a:r>
            <a:r>
              <a:rPr lang="en-US" sz="2000" dirty="0" smtClean="0">
                <a:solidFill>
                  <a:prstClr val="black"/>
                </a:solidFill>
                <a:latin typeface="Century Gothic" panose="020B0502020202020204" pitchFamily="34" charset="0"/>
              </a:rPr>
              <a:t>health 	guidelines</a:t>
            </a:r>
            <a:r>
              <a:rPr lang="en-US" sz="2000" dirty="0">
                <a:solidFill>
                  <a:prstClr val="black"/>
                </a:solidFill>
                <a:latin typeface="Century Gothic" panose="020B0502020202020204" pitchFamily="34" charset="0"/>
              </a:rPr>
              <a:t>; </a:t>
            </a:r>
          </a:p>
          <a:p>
            <a:pPr lvl="0" defTabSz="457200">
              <a:lnSpc>
                <a:spcPct val="150000"/>
              </a:lnSpc>
            </a:pPr>
            <a:r>
              <a:rPr lang="en-US" dirty="0">
                <a:solidFill>
                  <a:prstClr val="black"/>
                </a:solidFill>
                <a:latin typeface="Wingdings 3" panose="05040102010807070707" pitchFamily="18" charset="2"/>
              </a:rPr>
              <a:t>	</a:t>
            </a:r>
            <a:r>
              <a:rPr lang="en-US" sz="2000" dirty="0">
                <a:solidFill>
                  <a:prstClr val="black"/>
                </a:solidFill>
                <a:latin typeface="Century Gothic" panose="020B0502020202020204" pitchFamily="34" charset="0"/>
              </a:rPr>
              <a:t>will engage with families, staff, stakeholders, and students to </a:t>
            </a:r>
            <a:r>
              <a:rPr lang="en-US" sz="2000" dirty="0" smtClean="0">
                <a:solidFill>
                  <a:prstClr val="black"/>
                </a:solidFill>
                <a:latin typeface="Century Gothic" panose="020B0502020202020204" pitchFamily="34" charset="0"/>
              </a:rPr>
              <a:t>understand </a:t>
            </a:r>
            <a:r>
              <a:rPr lang="en-US" sz="2000" dirty="0">
                <a:solidFill>
                  <a:prstClr val="black"/>
                </a:solidFill>
                <a:latin typeface="Century Gothic" panose="020B0502020202020204" pitchFamily="34" charset="0"/>
              </a:rPr>
              <a:t>how we </a:t>
            </a:r>
            <a:r>
              <a:rPr lang="en-US" sz="2000" dirty="0" smtClean="0">
                <a:solidFill>
                  <a:prstClr val="black"/>
                </a:solidFill>
                <a:latin typeface="Century Gothic" panose="020B0502020202020204" pitchFamily="34" charset="0"/>
              </a:rPr>
              <a:t>	can </a:t>
            </a:r>
            <a:r>
              <a:rPr lang="en-US" sz="2000" dirty="0">
                <a:solidFill>
                  <a:prstClr val="black"/>
                </a:solidFill>
                <a:latin typeface="Century Gothic" panose="020B0502020202020204" pitchFamily="34" charset="0"/>
              </a:rPr>
              <a:t>best meet the USD #1 and </a:t>
            </a:r>
            <a:r>
              <a:rPr lang="en-US" sz="2000" dirty="0" smtClean="0">
                <a:solidFill>
                  <a:prstClr val="black"/>
                </a:solidFill>
                <a:latin typeface="Century Gothic" panose="020B0502020202020204" pitchFamily="34" charset="0"/>
              </a:rPr>
              <a:t>Department </a:t>
            </a:r>
            <a:r>
              <a:rPr lang="en-US" sz="2000" dirty="0">
                <a:solidFill>
                  <a:prstClr val="black"/>
                </a:solidFill>
                <a:latin typeface="Century Gothic" panose="020B0502020202020204" pitchFamily="34" charset="0"/>
              </a:rPr>
              <a:t>of </a:t>
            </a:r>
            <a:r>
              <a:rPr lang="en-US" sz="2000" dirty="0" smtClean="0">
                <a:solidFill>
                  <a:prstClr val="black"/>
                </a:solidFill>
                <a:latin typeface="Century Gothic" panose="020B0502020202020204" pitchFamily="34" charset="0"/>
              </a:rPr>
              <a:t>Correction </a:t>
            </a:r>
            <a:r>
              <a:rPr lang="en-US" sz="2000" dirty="0">
                <a:solidFill>
                  <a:prstClr val="black"/>
                </a:solidFill>
                <a:latin typeface="Century Gothic" panose="020B0502020202020204" pitchFamily="34" charset="0"/>
              </a:rPr>
              <a:t>community;</a:t>
            </a:r>
          </a:p>
          <a:p>
            <a:pPr lvl="0" defTabSz="457200">
              <a:lnSpc>
                <a:spcPct val="150000"/>
              </a:lnSpc>
            </a:pPr>
            <a:r>
              <a:rPr lang="en-US" dirty="0">
                <a:solidFill>
                  <a:prstClr val="black"/>
                </a:solidFill>
                <a:latin typeface="Wingdings 3" panose="05040102010807070707" pitchFamily="18" charset="2"/>
              </a:rPr>
              <a:t>	</a:t>
            </a:r>
            <a:r>
              <a:rPr lang="en-US" sz="2000" dirty="0">
                <a:solidFill>
                  <a:prstClr val="black"/>
                </a:solidFill>
                <a:latin typeface="Century Gothic" panose="020B0502020202020204" pitchFamily="34" charset="0"/>
              </a:rPr>
              <a:t>will prioritize the needs of students who are most reliant on our </a:t>
            </a:r>
            <a:r>
              <a:rPr lang="en-US" sz="2000" dirty="0" smtClean="0">
                <a:solidFill>
                  <a:prstClr val="black"/>
                </a:solidFill>
                <a:latin typeface="Century Gothic" panose="020B0502020202020204" pitchFamily="34" charset="0"/>
              </a:rPr>
              <a:t>educational </a:t>
            </a:r>
            <a:r>
              <a:rPr lang="en-US" sz="2000" dirty="0">
                <a:solidFill>
                  <a:prstClr val="black"/>
                </a:solidFill>
                <a:latin typeface="Century Gothic" panose="020B0502020202020204" pitchFamily="34" charset="0"/>
              </a:rPr>
              <a:t>system;</a:t>
            </a:r>
          </a:p>
          <a:p>
            <a:pPr lvl="0" defTabSz="457200">
              <a:lnSpc>
                <a:spcPct val="150000"/>
              </a:lnSpc>
            </a:pPr>
            <a:r>
              <a:rPr lang="en-US" dirty="0">
                <a:solidFill>
                  <a:prstClr val="black"/>
                </a:solidFill>
                <a:latin typeface="Wingdings 3" panose="05040102010807070707" pitchFamily="18" charset="2"/>
              </a:rPr>
              <a:t>	</a:t>
            </a:r>
            <a:r>
              <a:rPr lang="en-US" sz="2000" dirty="0">
                <a:solidFill>
                  <a:prstClr val="black"/>
                </a:solidFill>
                <a:latin typeface="Century Gothic" panose="020B0502020202020204" pitchFamily="34" charset="0"/>
              </a:rPr>
              <a:t>Will provide students with in-person instruction, hybrid 	model instruction, 	and </a:t>
            </a:r>
            <a:r>
              <a:rPr lang="en-US" sz="2000" dirty="0" smtClean="0">
                <a:solidFill>
                  <a:prstClr val="black"/>
                </a:solidFill>
                <a:latin typeface="Century Gothic" panose="020B0502020202020204" pitchFamily="34" charset="0"/>
              </a:rPr>
              <a:t>	remote </a:t>
            </a:r>
            <a:r>
              <a:rPr lang="en-US" sz="2000" dirty="0">
                <a:solidFill>
                  <a:prstClr val="black"/>
                </a:solidFill>
                <a:latin typeface="Century Gothic" panose="020B0502020202020204" pitchFamily="34" charset="0"/>
              </a:rPr>
              <a:t>learning instructional models as needs arise.</a:t>
            </a:r>
          </a:p>
        </p:txBody>
      </p:sp>
    </p:spTree>
    <p:extLst>
      <p:ext uri="{BB962C8B-B14F-4D97-AF65-F5344CB8AC3E}">
        <p14:creationId xmlns:p14="http://schemas.microsoft.com/office/powerpoint/2010/main" val="6861734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gs>
            <a:gs pos="100000">
              <a:schemeClr val="bg2">
                <a:shade val="98000"/>
                <a:satMod val="120000"/>
                <a:lumMod val="98000"/>
              </a:schemeClr>
            </a:gs>
          </a:gsLst>
          <a:lin ang="5400000" scaled="0"/>
        </a:gradFill>
        <a:effectLst/>
      </p:bgPr>
    </p:bg>
    <p:spTree>
      <p:nvGrpSpPr>
        <p:cNvPr id="1" name=""/>
        <p:cNvGrpSpPr/>
        <p:nvPr/>
      </p:nvGrpSpPr>
      <p:grpSpPr>
        <a:xfrm>
          <a:off x="0" y="0"/>
          <a:ext cx="0" cy="0"/>
          <a:chOff x="0" y="0"/>
          <a:chExt cx="0" cy="0"/>
        </a:xfrm>
      </p:grpSpPr>
      <p:sp>
        <p:nvSpPr>
          <p:cNvPr id="2" name="Rectangle 1"/>
          <p:cNvSpPr/>
          <p:nvPr/>
        </p:nvSpPr>
        <p:spPr>
          <a:xfrm>
            <a:off x="92764" y="671691"/>
            <a:ext cx="12099235" cy="5447645"/>
          </a:xfrm>
          <a:prstGeom prst="rect">
            <a:avLst/>
          </a:prstGeom>
        </p:spPr>
        <p:txBody>
          <a:bodyPr wrap="square">
            <a:spAutoFit/>
          </a:bodyPr>
          <a:lstStyle/>
          <a:p>
            <a:pPr lvl="0" defTabSz="457200"/>
            <a:r>
              <a:rPr lang="en-US" sz="4400" u="sng" dirty="0" smtClean="0">
                <a:solidFill>
                  <a:prstClr val="black"/>
                </a:solidFill>
                <a:latin typeface="Century Gothic" panose="020B0502020202020204" pitchFamily="34" charset="0"/>
              </a:rPr>
              <a:t>Commitment to Students, Families, and Staff</a:t>
            </a:r>
          </a:p>
          <a:p>
            <a:pPr lvl="0" defTabSz="457200"/>
            <a:endParaRPr lang="en-US" sz="3200" u="sng" dirty="0">
              <a:solidFill>
                <a:prstClr val="black"/>
              </a:solidFill>
              <a:latin typeface="Century Gothic" panose="020B0502020202020204" pitchFamily="34" charset="0"/>
            </a:endParaRPr>
          </a:p>
          <a:p>
            <a:pPr lvl="0" defTabSz="457200">
              <a:lnSpc>
                <a:spcPct val="150000"/>
              </a:lnSpc>
            </a:pPr>
            <a:r>
              <a:rPr lang="en-US" sz="2000" dirty="0">
                <a:solidFill>
                  <a:prstClr val="black"/>
                </a:solidFill>
                <a:latin typeface="Wingdings 3" panose="05040102010807070707" pitchFamily="18" charset="2"/>
              </a:rPr>
              <a:t></a:t>
            </a:r>
            <a:r>
              <a:rPr lang="en-US" sz="2000" dirty="0">
                <a:solidFill>
                  <a:prstClr val="black"/>
                </a:solidFill>
                <a:latin typeface="Century Gothic" panose="020B0502020202020204" pitchFamily="34" charset="0"/>
              </a:rPr>
              <a:t>Unified School District #1…</a:t>
            </a:r>
          </a:p>
          <a:p>
            <a:pPr lvl="0" defTabSz="457200">
              <a:lnSpc>
                <a:spcPct val="150000"/>
              </a:lnSpc>
            </a:pPr>
            <a:r>
              <a:rPr lang="en-US" sz="2000" dirty="0">
                <a:solidFill>
                  <a:prstClr val="black"/>
                </a:solidFill>
                <a:latin typeface="Wingdings 3" panose="05040102010807070707" pitchFamily="18" charset="2"/>
              </a:rPr>
              <a:t>	</a:t>
            </a:r>
            <a:r>
              <a:rPr lang="en-US" sz="2000" dirty="0">
                <a:solidFill>
                  <a:prstClr val="black"/>
                </a:solidFill>
                <a:latin typeface="Century Gothic" panose="020B0502020202020204" pitchFamily="34" charset="0"/>
              </a:rPr>
              <a:t>will communicate all expectations and plans to schools and 	educators </a:t>
            </a:r>
            <a:r>
              <a:rPr lang="en-US" sz="2000" dirty="0" smtClean="0">
                <a:solidFill>
                  <a:prstClr val="black"/>
                </a:solidFill>
                <a:latin typeface="Century Gothic" panose="020B0502020202020204" pitchFamily="34" charset="0"/>
              </a:rPr>
              <a:t>	and </a:t>
            </a:r>
            <a:r>
              <a:rPr lang="en-US" sz="2000" dirty="0">
                <a:solidFill>
                  <a:prstClr val="black"/>
                </a:solidFill>
                <a:latin typeface="Century Gothic" panose="020B0502020202020204" pitchFamily="34" charset="0"/>
              </a:rPr>
              <a:t>ensure health </a:t>
            </a:r>
            <a:r>
              <a:rPr lang="en-US" sz="2000" dirty="0" smtClean="0">
                <a:solidFill>
                  <a:prstClr val="black"/>
                </a:solidFill>
                <a:latin typeface="Century Gothic" panose="020B0502020202020204" pitchFamily="34" charset="0"/>
              </a:rPr>
              <a:t>	and </a:t>
            </a:r>
            <a:r>
              <a:rPr lang="en-US" sz="2000" dirty="0">
                <a:solidFill>
                  <a:prstClr val="black"/>
                </a:solidFill>
                <a:latin typeface="Century Gothic" panose="020B0502020202020204" pitchFamily="34" charset="0"/>
              </a:rPr>
              <a:t>safety is the top priority;</a:t>
            </a:r>
          </a:p>
          <a:p>
            <a:pPr lvl="0" defTabSz="457200">
              <a:lnSpc>
                <a:spcPct val="150000"/>
              </a:lnSpc>
            </a:pPr>
            <a:r>
              <a:rPr lang="en-US" sz="2000" dirty="0">
                <a:solidFill>
                  <a:prstClr val="black"/>
                </a:solidFill>
                <a:latin typeface="Wingdings 3" panose="05040102010807070707" pitchFamily="18" charset="2"/>
              </a:rPr>
              <a:t>	</a:t>
            </a:r>
            <a:r>
              <a:rPr lang="en-US" sz="2000" dirty="0">
                <a:solidFill>
                  <a:prstClr val="black"/>
                </a:solidFill>
                <a:latin typeface="Century Gothic" panose="020B0502020202020204" pitchFamily="34" charset="0"/>
              </a:rPr>
              <a:t>will focus on the social-emotional needs of our students, staff, and </a:t>
            </a:r>
            <a:r>
              <a:rPr lang="en-US" sz="2000" dirty="0" smtClean="0">
                <a:solidFill>
                  <a:prstClr val="black"/>
                </a:solidFill>
                <a:latin typeface="Century Gothic" panose="020B0502020202020204" pitchFamily="34" charset="0"/>
              </a:rPr>
              <a:t>families</a:t>
            </a:r>
            <a:r>
              <a:rPr lang="en-US" sz="2000" dirty="0">
                <a:solidFill>
                  <a:prstClr val="black"/>
                </a:solidFill>
                <a:latin typeface="Century Gothic" panose="020B0502020202020204" pitchFamily="34" charset="0"/>
              </a:rPr>
              <a:t>;</a:t>
            </a:r>
          </a:p>
          <a:p>
            <a:pPr lvl="0" defTabSz="457200">
              <a:lnSpc>
                <a:spcPct val="150000"/>
              </a:lnSpc>
            </a:pPr>
            <a:r>
              <a:rPr lang="en-US" sz="2000" dirty="0">
                <a:solidFill>
                  <a:prstClr val="black"/>
                </a:solidFill>
                <a:latin typeface="Wingdings 3" panose="05040102010807070707" pitchFamily="18" charset="2"/>
              </a:rPr>
              <a:t>	</a:t>
            </a:r>
            <a:r>
              <a:rPr lang="en-US" sz="2000" dirty="0">
                <a:solidFill>
                  <a:prstClr val="black"/>
                </a:solidFill>
                <a:latin typeface="Century Gothic" panose="020B0502020202020204" pitchFamily="34" charset="0"/>
              </a:rPr>
              <a:t>will ensure high quality instruction and student learning in all </a:t>
            </a:r>
            <a:r>
              <a:rPr lang="en-US" sz="2000" dirty="0" smtClean="0">
                <a:solidFill>
                  <a:prstClr val="black"/>
                </a:solidFill>
                <a:latin typeface="Century Gothic" panose="020B0502020202020204" pitchFamily="34" charset="0"/>
              </a:rPr>
              <a:t>classrooms (</a:t>
            </a:r>
            <a:r>
              <a:rPr lang="en-US" sz="2000" dirty="0">
                <a:solidFill>
                  <a:prstClr val="black"/>
                </a:solidFill>
                <a:latin typeface="Century Gothic" panose="020B0502020202020204" pitchFamily="34" charset="0"/>
              </a:rPr>
              <a:t>remote or in </a:t>
            </a:r>
            <a:endParaRPr lang="en-US" sz="2000" dirty="0" smtClean="0">
              <a:solidFill>
                <a:prstClr val="black"/>
              </a:solidFill>
              <a:latin typeface="Century Gothic" panose="020B0502020202020204" pitchFamily="34" charset="0"/>
            </a:endParaRPr>
          </a:p>
          <a:p>
            <a:pPr lvl="0" defTabSz="457200">
              <a:lnSpc>
                <a:spcPct val="150000"/>
              </a:lnSpc>
            </a:pPr>
            <a:r>
              <a:rPr lang="en-US" sz="2000" dirty="0">
                <a:solidFill>
                  <a:prstClr val="black"/>
                </a:solidFill>
                <a:latin typeface="Century Gothic" panose="020B0502020202020204" pitchFamily="34" charset="0"/>
              </a:rPr>
              <a:t>	</a:t>
            </a:r>
            <a:r>
              <a:rPr lang="en-US" sz="2000" dirty="0" smtClean="0">
                <a:solidFill>
                  <a:prstClr val="black"/>
                </a:solidFill>
                <a:latin typeface="Century Gothic" panose="020B0502020202020204" pitchFamily="34" charset="0"/>
              </a:rPr>
              <a:t>person</a:t>
            </a:r>
            <a:r>
              <a:rPr lang="en-US" sz="2000" dirty="0">
                <a:solidFill>
                  <a:prstClr val="black"/>
                </a:solidFill>
                <a:latin typeface="Century Gothic" panose="020B0502020202020204" pitchFamily="34" charset="0"/>
              </a:rPr>
              <a:t>) and support each </a:t>
            </a:r>
            <a:r>
              <a:rPr lang="en-US" sz="2000" dirty="0" smtClean="0">
                <a:solidFill>
                  <a:prstClr val="black"/>
                </a:solidFill>
                <a:latin typeface="Century Gothic" panose="020B0502020202020204" pitchFamily="34" charset="0"/>
              </a:rPr>
              <a:t>model </a:t>
            </a:r>
            <a:r>
              <a:rPr lang="en-US" sz="2000" dirty="0">
                <a:solidFill>
                  <a:prstClr val="black"/>
                </a:solidFill>
                <a:latin typeface="Century Gothic" panose="020B0502020202020204" pitchFamily="34" charset="0"/>
              </a:rPr>
              <a:t>for 	teaching and learning </a:t>
            </a:r>
            <a:r>
              <a:rPr lang="en-US" sz="2000" dirty="0" smtClean="0">
                <a:solidFill>
                  <a:prstClr val="black"/>
                </a:solidFill>
                <a:latin typeface="Century Gothic" panose="020B0502020202020204" pitchFamily="34" charset="0"/>
              </a:rPr>
              <a:t>for </a:t>
            </a:r>
            <a:r>
              <a:rPr lang="en-US" sz="2000" dirty="0">
                <a:solidFill>
                  <a:prstClr val="black"/>
                </a:solidFill>
                <a:latin typeface="Century Gothic" panose="020B0502020202020204" pitchFamily="34" charset="0"/>
              </a:rPr>
              <a:t>families and staff;</a:t>
            </a:r>
          </a:p>
          <a:p>
            <a:pPr lvl="0" defTabSz="457200">
              <a:lnSpc>
                <a:spcPct val="150000"/>
              </a:lnSpc>
            </a:pPr>
            <a:r>
              <a:rPr lang="en-US" sz="2000" dirty="0">
                <a:solidFill>
                  <a:prstClr val="black"/>
                </a:solidFill>
                <a:latin typeface="Wingdings 3" panose="05040102010807070707" pitchFamily="18" charset="2"/>
              </a:rPr>
              <a:t>	</a:t>
            </a:r>
            <a:r>
              <a:rPr lang="en-US" sz="2000" dirty="0">
                <a:solidFill>
                  <a:prstClr val="black"/>
                </a:solidFill>
                <a:latin typeface="Century Gothic" panose="020B0502020202020204" pitchFamily="34" charset="0"/>
              </a:rPr>
              <a:t>will provide remote learning opportunities for families and </a:t>
            </a:r>
            <a:r>
              <a:rPr lang="en-US" sz="2000" dirty="0" smtClean="0">
                <a:solidFill>
                  <a:prstClr val="black"/>
                </a:solidFill>
                <a:latin typeface="Century Gothic" panose="020B0502020202020204" pitchFamily="34" charset="0"/>
              </a:rPr>
              <a:t>students </a:t>
            </a:r>
            <a:r>
              <a:rPr lang="en-US" sz="2000" dirty="0">
                <a:solidFill>
                  <a:prstClr val="black"/>
                </a:solidFill>
                <a:latin typeface="Century Gothic" panose="020B0502020202020204" pitchFamily="34" charset="0"/>
              </a:rPr>
              <a:t>who </a:t>
            </a:r>
            <a:r>
              <a:rPr lang="en-US" sz="2000" dirty="0" smtClean="0">
                <a:solidFill>
                  <a:prstClr val="black"/>
                </a:solidFill>
                <a:latin typeface="Century Gothic" panose="020B0502020202020204" pitchFamily="34" charset="0"/>
              </a:rPr>
              <a:t>choose </a:t>
            </a:r>
            <a:r>
              <a:rPr lang="en-US" sz="2000" dirty="0">
                <a:solidFill>
                  <a:prstClr val="black"/>
                </a:solidFill>
                <a:latin typeface="Century Gothic" panose="020B0502020202020204" pitchFamily="34" charset="0"/>
              </a:rPr>
              <a:t>not to </a:t>
            </a:r>
            <a:r>
              <a:rPr lang="en-US" sz="2000" dirty="0" smtClean="0">
                <a:solidFill>
                  <a:prstClr val="black"/>
                </a:solidFill>
                <a:latin typeface="Century Gothic" panose="020B0502020202020204" pitchFamily="34" charset="0"/>
              </a:rPr>
              <a:t>	participate </a:t>
            </a:r>
            <a:r>
              <a:rPr lang="en-US" sz="2000" dirty="0">
                <a:solidFill>
                  <a:prstClr val="black"/>
                </a:solidFill>
                <a:latin typeface="Century Gothic" panose="020B0502020202020204" pitchFamily="34" charset="0"/>
              </a:rPr>
              <a:t>in in-school </a:t>
            </a:r>
            <a:r>
              <a:rPr lang="en-US" sz="2000" dirty="0" smtClean="0">
                <a:solidFill>
                  <a:prstClr val="black"/>
                </a:solidFill>
                <a:latin typeface="Century Gothic" panose="020B0502020202020204" pitchFamily="34" charset="0"/>
              </a:rPr>
              <a:t>instruction</a:t>
            </a:r>
            <a:r>
              <a:rPr lang="en-US" sz="2000" dirty="0">
                <a:solidFill>
                  <a:prstClr val="black"/>
                </a:solidFill>
                <a:latin typeface="Century Gothic" panose="020B0502020202020204" pitchFamily="34" charset="0"/>
              </a:rPr>
              <a:t>.</a:t>
            </a:r>
          </a:p>
          <a:p>
            <a:pPr lvl="0" defTabSz="457200"/>
            <a:endParaRPr lang="en-US" sz="3200" dirty="0">
              <a:solidFill>
                <a:prstClr val="black"/>
              </a:solidFill>
              <a:latin typeface="Century Gothic" panose="020B0502020202020204" pitchFamily="34" charset="0"/>
            </a:endParaRPr>
          </a:p>
        </p:txBody>
      </p:sp>
    </p:spTree>
    <p:extLst>
      <p:ext uri="{BB962C8B-B14F-4D97-AF65-F5344CB8AC3E}">
        <p14:creationId xmlns:p14="http://schemas.microsoft.com/office/powerpoint/2010/main" val="4116777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gs>
            <a:gs pos="100000">
              <a:schemeClr val="bg2">
                <a:shade val="98000"/>
                <a:satMod val="120000"/>
                <a:lumMod val="98000"/>
              </a:schemeClr>
            </a:gs>
          </a:gsLst>
          <a:lin ang="5400000" scaled="0"/>
        </a:gradFill>
        <a:effectLst/>
      </p:bgPr>
    </p:bg>
    <p:spTree>
      <p:nvGrpSpPr>
        <p:cNvPr id="1" name=""/>
        <p:cNvGrpSpPr/>
        <p:nvPr/>
      </p:nvGrpSpPr>
      <p:grpSpPr>
        <a:xfrm>
          <a:off x="0" y="0"/>
          <a:ext cx="0" cy="0"/>
          <a:chOff x="0" y="0"/>
          <a:chExt cx="0" cy="0"/>
        </a:xfrm>
      </p:grpSpPr>
      <p:sp>
        <p:nvSpPr>
          <p:cNvPr id="2" name="Title 1"/>
          <p:cNvSpPr txBox="1">
            <a:spLocks/>
          </p:cNvSpPr>
          <p:nvPr/>
        </p:nvSpPr>
        <p:spPr>
          <a:xfrm>
            <a:off x="450574" y="2152285"/>
            <a:ext cx="10841096" cy="1611331"/>
          </a:xfrm>
          <a:prstGeom prst="rect">
            <a:avLst/>
          </a:prstGeom>
        </p:spPr>
        <p:txBody>
          <a:bodyPr vert="horz" lIns="91440" tIns="45720" rIns="91440" bIns="45720" rtlCol="0" anchor="b">
            <a:normAutofit fontScale="7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smtClean="0"/>
              <a:t/>
            </a:r>
            <a:br>
              <a:rPr lang="en-US" dirty="0" smtClean="0"/>
            </a:br>
            <a:r>
              <a:rPr lang="en-US" sz="12000" dirty="0" smtClean="0"/>
              <a:t>Health and Safety </a:t>
            </a:r>
            <a:endParaRPr lang="en-US" sz="6700" dirty="0"/>
          </a:p>
        </p:txBody>
      </p:sp>
    </p:spTree>
    <p:extLst>
      <p:ext uri="{BB962C8B-B14F-4D97-AF65-F5344CB8AC3E}">
        <p14:creationId xmlns:p14="http://schemas.microsoft.com/office/powerpoint/2010/main" val="3040543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gs>
            <a:gs pos="100000">
              <a:schemeClr val="bg2">
                <a:shade val="98000"/>
                <a:satMod val="120000"/>
                <a:lumMod val="98000"/>
              </a:schemeClr>
            </a:gs>
          </a:gsLst>
          <a:lin ang="5400000" scaled="0"/>
        </a:gradFill>
        <a:effectLst/>
      </p:bgPr>
    </p:bg>
    <p:spTree>
      <p:nvGrpSpPr>
        <p:cNvPr id="1" name=""/>
        <p:cNvGrpSpPr/>
        <p:nvPr/>
      </p:nvGrpSpPr>
      <p:grpSpPr>
        <a:xfrm>
          <a:off x="0" y="0"/>
          <a:ext cx="0" cy="0"/>
          <a:chOff x="0" y="0"/>
          <a:chExt cx="0" cy="0"/>
        </a:xfrm>
      </p:grpSpPr>
      <p:sp>
        <p:nvSpPr>
          <p:cNvPr id="2" name="Rectangle 1"/>
          <p:cNvSpPr/>
          <p:nvPr/>
        </p:nvSpPr>
        <p:spPr>
          <a:xfrm>
            <a:off x="795130" y="901466"/>
            <a:ext cx="10893287" cy="5539978"/>
          </a:xfrm>
          <a:prstGeom prst="rect">
            <a:avLst/>
          </a:prstGeom>
        </p:spPr>
        <p:txBody>
          <a:bodyPr wrap="square">
            <a:spAutoFit/>
          </a:bodyPr>
          <a:lstStyle/>
          <a:p>
            <a:pPr lvl="0" algn="ctr" defTabSz="457200"/>
            <a:r>
              <a:rPr lang="en-US" sz="4200" u="sng" dirty="0">
                <a:solidFill>
                  <a:prstClr val="black"/>
                </a:solidFill>
                <a:latin typeface="Century Gothic" panose="020B0502020202020204" pitchFamily="34" charset="0"/>
              </a:rPr>
              <a:t>Health Notification </a:t>
            </a:r>
          </a:p>
          <a:p>
            <a:pPr lvl="0" defTabSz="457200"/>
            <a:endParaRPr lang="en-US" sz="4200" dirty="0">
              <a:solidFill>
                <a:prstClr val="black"/>
              </a:solidFill>
              <a:latin typeface="Century Gothic" panose="020B0502020202020204" pitchFamily="34" charset="0"/>
            </a:endParaRPr>
          </a:p>
          <a:p>
            <a:pPr lvl="0" algn="ctr" defTabSz="457200"/>
            <a:r>
              <a:rPr lang="en-US" sz="2000" b="1" dirty="0">
                <a:solidFill>
                  <a:prstClr val="black"/>
                </a:solidFill>
                <a:latin typeface="Century Gothic" panose="020B0502020202020204" pitchFamily="34" charset="0"/>
              </a:rPr>
              <a:t>Covid-19 Health and Safety Compliance Liaison-District Level </a:t>
            </a:r>
            <a:endParaRPr lang="en-US" sz="2000" dirty="0">
              <a:solidFill>
                <a:prstClr val="black"/>
              </a:solidFill>
              <a:latin typeface="Century Gothic" panose="020B0502020202020204" pitchFamily="34" charset="0"/>
            </a:endParaRPr>
          </a:p>
          <a:p>
            <a:pPr lvl="0" algn="ctr" defTabSz="457200"/>
            <a:r>
              <a:rPr lang="en-US" sz="2000" dirty="0">
                <a:solidFill>
                  <a:prstClr val="black"/>
                </a:solidFill>
                <a:latin typeface="Century Gothic" panose="020B0502020202020204" pitchFamily="34" charset="0"/>
              </a:rPr>
              <a:t>Ms. Veron Beaulieu</a:t>
            </a:r>
          </a:p>
          <a:p>
            <a:pPr lvl="0" algn="ctr" defTabSz="457200"/>
            <a:r>
              <a:rPr lang="en-US" sz="2000" dirty="0">
                <a:solidFill>
                  <a:prstClr val="black"/>
                </a:solidFill>
                <a:latin typeface="Century Gothic" panose="020B0502020202020204" pitchFamily="34" charset="0"/>
              </a:rPr>
              <a:t>Deputy Superintendent </a:t>
            </a:r>
          </a:p>
          <a:p>
            <a:pPr lvl="0" algn="ctr" defTabSz="457200"/>
            <a:r>
              <a:rPr lang="en-US" sz="2000" dirty="0">
                <a:solidFill>
                  <a:prstClr val="black"/>
                </a:solidFill>
                <a:latin typeface="Century Gothic" panose="020B0502020202020204" pitchFamily="34" charset="0"/>
                <a:hlinkClick r:id="rId2"/>
              </a:rPr>
              <a:t>Veron.Beaulieu@ct.gov</a:t>
            </a:r>
            <a:endParaRPr lang="en-US" sz="2000" dirty="0">
              <a:solidFill>
                <a:prstClr val="black"/>
              </a:solidFill>
              <a:latin typeface="Century Gothic" panose="020B0502020202020204" pitchFamily="34" charset="0"/>
            </a:endParaRPr>
          </a:p>
          <a:p>
            <a:pPr lvl="0" algn="ctr" defTabSz="457200"/>
            <a:r>
              <a:rPr lang="en-US" sz="2000" dirty="0">
                <a:solidFill>
                  <a:prstClr val="black"/>
                </a:solidFill>
                <a:latin typeface="Century Gothic" panose="020B0502020202020204" pitchFamily="34" charset="0"/>
              </a:rPr>
              <a:t>860-692-7544</a:t>
            </a:r>
          </a:p>
          <a:p>
            <a:pPr lvl="0" algn="ctr" defTabSz="457200"/>
            <a:endParaRPr lang="en-US" sz="2000" dirty="0">
              <a:solidFill>
                <a:prstClr val="black"/>
              </a:solidFill>
              <a:latin typeface="Century Gothic" panose="020B0502020202020204" pitchFamily="34" charset="0"/>
            </a:endParaRPr>
          </a:p>
          <a:p>
            <a:pPr lvl="0" defTabSz="457200">
              <a:lnSpc>
                <a:spcPct val="150000"/>
              </a:lnSpc>
            </a:pPr>
            <a:r>
              <a:rPr lang="en-US" sz="2000" dirty="0">
                <a:solidFill>
                  <a:prstClr val="black"/>
                </a:solidFill>
                <a:latin typeface="Century Gothic" panose="020B0502020202020204" pitchFamily="34" charset="0"/>
              </a:rPr>
              <a:t>School/Site level –The school principal at each correctional facility/school has been designated as the site Health and Safety Compliance Liaison. He/she will engage with students, parents, faculty, staff, and custody administration to answer questions or concerns about health and safety.  Deputy Superintendent Beaulieu will serve as the alternate liaison for individual schools in the principal’s absence.</a:t>
            </a:r>
            <a:endParaRPr lang="en-US" dirty="0">
              <a:solidFill>
                <a:prstClr val="black"/>
              </a:solidFill>
              <a:latin typeface="Century Gothic" panose="020B0502020202020204"/>
            </a:endParaRPr>
          </a:p>
        </p:txBody>
      </p:sp>
    </p:spTree>
    <p:extLst>
      <p:ext uri="{BB962C8B-B14F-4D97-AF65-F5344CB8AC3E}">
        <p14:creationId xmlns:p14="http://schemas.microsoft.com/office/powerpoint/2010/main" val="20495281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gs>
            <a:gs pos="100000">
              <a:schemeClr val="bg2">
                <a:shade val="98000"/>
                <a:satMod val="120000"/>
                <a:lumMod val="98000"/>
              </a:schemeClr>
            </a:gs>
          </a:gsLst>
          <a:lin ang="5400000" scaled="0"/>
        </a:gradFill>
        <a:effectLst/>
      </p:bgPr>
    </p:bg>
    <p:spTree>
      <p:nvGrpSpPr>
        <p:cNvPr id="1" name=""/>
        <p:cNvGrpSpPr/>
        <p:nvPr/>
      </p:nvGrpSpPr>
      <p:grpSpPr>
        <a:xfrm>
          <a:off x="0" y="0"/>
          <a:ext cx="0" cy="0"/>
          <a:chOff x="0" y="0"/>
          <a:chExt cx="0" cy="0"/>
        </a:xfrm>
      </p:grpSpPr>
      <p:sp>
        <p:nvSpPr>
          <p:cNvPr id="2" name="Rectangle 1"/>
          <p:cNvSpPr/>
          <p:nvPr/>
        </p:nvSpPr>
        <p:spPr>
          <a:xfrm>
            <a:off x="0" y="428326"/>
            <a:ext cx="12576313" cy="5816977"/>
          </a:xfrm>
          <a:prstGeom prst="rect">
            <a:avLst/>
          </a:prstGeom>
        </p:spPr>
        <p:txBody>
          <a:bodyPr wrap="square">
            <a:spAutoFit/>
          </a:bodyPr>
          <a:lstStyle/>
          <a:p>
            <a:pPr lvl="0" algn="ctr" defTabSz="457200"/>
            <a:r>
              <a:rPr lang="en-US" sz="3600" u="sng" dirty="0">
                <a:solidFill>
                  <a:prstClr val="black"/>
                </a:solidFill>
                <a:latin typeface="Century Gothic" panose="020B0502020202020204" pitchFamily="34" charset="0"/>
              </a:rPr>
              <a:t>School/Site Health and Safety Liaisons</a:t>
            </a:r>
          </a:p>
          <a:p>
            <a:pPr lvl="0" defTabSz="457200"/>
            <a:endParaRPr lang="en-US" sz="1200" dirty="0">
              <a:solidFill>
                <a:prstClr val="black"/>
              </a:solidFill>
              <a:latin typeface="Century Gothic" panose="020B0502020202020204" pitchFamily="34" charset="0"/>
            </a:endParaRPr>
          </a:p>
          <a:p>
            <a:pPr lvl="0" defTabSz="457200">
              <a:lnSpc>
                <a:spcPct val="150000"/>
              </a:lnSpc>
            </a:pPr>
            <a:r>
              <a:rPr lang="en-US" dirty="0">
                <a:solidFill>
                  <a:prstClr val="black"/>
                </a:solidFill>
                <a:latin typeface="Century Gothic" panose="020B0502020202020204" pitchFamily="34" charset="0"/>
              </a:rPr>
              <a:t>Brooklyn Correctional Institution: David Hempel </a:t>
            </a:r>
            <a:r>
              <a:rPr lang="en-US" u="sng" dirty="0">
                <a:solidFill>
                  <a:prstClr val="black"/>
                </a:solidFill>
                <a:latin typeface="Century Gothic" panose="020B0502020202020204" pitchFamily="34" charset="0"/>
                <a:hlinkClick r:id="rId2"/>
              </a:rPr>
              <a:t>DOC.Brooklyn-School@ct.gov</a:t>
            </a:r>
            <a:endParaRPr lang="en-US" dirty="0">
              <a:solidFill>
                <a:prstClr val="black"/>
              </a:solidFill>
              <a:latin typeface="Century Gothic" panose="020B0502020202020204" pitchFamily="34" charset="0"/>
            </a:endParaRPr>
          </a:p>
          <a:p>
            <a:pPr lvl="0" defTabSz="457200">
              <a:lnSpc>
                <a:spcPct val="150000"/>
              </a:lnSpc>
            </a:pPr>
            <a:r>
              <a:rPr lang="en-US" dirty="0">
                <a:solidFill>
                  <a:prstClr val="black"/>
                </a:solidFill>
                <a:latin typeface="Century Gothic" panose="020B0502020202020204" pitchFamily="34" charset="0"/>
              </a:rPr>
              <a:t>Bridgeport Correctional Center: Matt Reinke </a:t>
            </a:r>
            <a:r>
              <a:rPr lang="en-US" dirty="0">
                <a:solidFill>
                  <a:prstClr val="black"/>
                </a:solidFill>
                <a:latin typeface="Century Gothic" panose="020B0502020202020204" pitchFamily="34" charset="0"/>
                <a:hlinkClick r:id="rId3"/>
              </a:rPr>
              <a:t>DOC.Bridgeport-School@ct.gov</a:t>
            </a:r>
            <a:endParaRPr lang="en-US" dirty="0">
              <a:solidFill>
                <a:prstClr val="black"/>
              </a:solidFill>
              <a:latin typeface="Century Gothic" panose="020B0502020202020204" pitchFamily="34" charset="0"/>
            </a:endParaRPr>
          </a:p>
          <a:p>
            <a:pPr lvl="0" defTabSz="457200">
              <a:lnSpc>
                <a:spcPct val="150000"/>
              </a:lnSpc>
            </a:pPr>
            <a:r>
              <a:rPr lang="en-US" dirty="0">
                <a:solidFill>
                  <a:prstClr val="black"/>
                </a:solidFill>
                <a:latin typeface="Century Gothic" panose="020B0502020202020204" pitchFamily="34" charset="0"/>
              </a:rPr>
              <a:t>Cheshire Correctional Institution: Heather Verdi </a:t>
            </a:r>
            <a:r>
              <a:rPr lang="en-US" u="sng" dirty="0">
                <a:solidFill>
                  <a:srgbClr val="0000FF"/>
                </a:solidFill>
                <a:latin typeface="Century Gothic" panose="020B0502020202020204" pitchFamily="34" charset="0"/>
                <a:ea typeface="Calibri" panose="020F0502020204030204" pitchFamily="34" charset="0"/>
                <a:hlinkClick r:id="rId4"/>
              </a:rPr>
              <a:t>DOC.Cheshire-School@ct.gov</a:t>
            </a:r>
            <a:endParaRPr lang="en-US" dirty="0">
              <a:solidFill>
                <a:prstClr val="black"/>
              </a:solidFill>
              <a:latin typeface="Century Gothic" panose="020B0502020202020204" pitchFamily="34" charset="0"/>
              <a:ea typeface="Calibri" panose="020F0502020204030204" pitchFamily="34" charset="0"/>
            </a:endParaRPr>
          </a:p>
          <a:p>
            <a:pPr lvl="0" defTabSz="457200">
              <a:lnSpc>
                <a:spcPct val="150000"/>
              </a:lnSpc>
            </a:pPr>
            <a:r>
              <a:rPr lang="en-US" dirty="0">
                <a:solidFill>
                  <a:prstClr val="black"/>
                </a:solidFill>
                <a:latin typeface="Century Gothic" panose="020B0502020202020204" pitchFamily="34" charset="0"/>
              </a:rPr>
              <a:t>Corrigan </a:t>
            </a:r>
            <a:r>
              <a:rPr lang="en-US" dirty="0" err="1">
                <a:solidFill>
                  <a:prstClr val="black"/>
                </a:solidFill>
                <a:latin typeface="Century Gothic" panose="020B0502020202020204" pitchFamily="34" charset="0"/>
              </a:rPr>
              <a:t>RadgowskiCorrectional</a:t>
            </a:r>
            <a:r>
              <a:rPr lang="en-US" dirty="0">
                <a:solidFill>
                  <a:prstClr val="black"/>
                </a:solidFill>
                <a:latin typeface="Century Gothic" panose="020B0502020202020204" pitchFamily="34" charset="0"/>
              </a:rPr>
              <a:t> Institution: David Hempel </a:t>
            </a:r>
            <a:r>
              <a:rPr lang="en-US" u="sng" dirty="0">
                <a:solidFill>
                  <a:srgbClr val="0000FF"/>
                </a:solidFill>
                <a:latin typeface="Century Gothic" panose="020B0502020202020204" pitchFamily="34" charset="0"/>
                <a:ea typeface="Calibri" panose="020F0502020204030204" pitchFamily="34" charset="0"/>
                <a:hlinkClick r:id="rId5"/>
              </a:rPr>
              <a:t>DOC.CorriganRadgowski-School@ct.gov</a:t>
            </a:r>
            <a:endParaRPr lang="en-US" dirty="0">
              <a:solidFill>
                <a:prstClr val="black"/>
              </a:solidFill>
              <a:latin typeface="Century Gothic" panose="020B0502020202020204" pitchFamily="34" charset="0"/>
              <a:ea typeface="Calibri" panose="020F0502020204030204" pitchFamily="34" charset="0"/>
            </a:endParaRPr>
          </a:p>
          <a:p>
            <a:pPr lvl="0" defTabSz="457200">
              <a:lnSpc>
                <a:spcPct val="150000"/>
              </a:lnSpc>
            </a:pPr>
            <a:r>
              <a:rPr lang="en-US" dirty="0">
                <a:solidFill>
                  <a:prstClr val="black"/>
                </a:solidFill>
                <a:latin typeface="Century Gothic" panose="020B0502020202020204" pitchFamily="34" charset="0"/>
              </a:rPr>
              <a:t>Garner Correctional Institution: Matt Reinke  </a:t>
            </a:r>
            <a:r>
              <a:rPr lang="en-US" dirty="0">
                <a:solidFill>
                  <a:prstClr val="black"/>
                </a:solidFill>
                <a:latin typeface="Century Gothic" panose="020B0502020202020204" pitchFamily="34" charset="0"/>
                <a:hlinkClick r:id="rId6"/>
              </a:rPr>
              <a:t>DOC.Garner-School@ct.gov</a:t>
            </a:r>
            <a:endParaRPr lang="en-US" dirty="0">
              <a:solidFill>
                <a:prstClr val="black"/>
              </a:solidFill>
              <a:latin typeface="Century Gothic" panose="020B0502020202020204" pitchFamily="34" charset="0"/>
            </a:endParaRPr>
          </a:p>
          <a:p>
            <a:r>
              <a:rPr lang="en-US" dirty="0">
                <a:solidFill>
                  <a:prstClr val="black"/>
                </a:solidFill>
                <a:latin typeface="Century Gothic" panose="020B0502020202020204" pitchFamily="34" charset="0"/>
              </a:rPr>
              <a:t>Hartford Correctional Center: Debra Grainsky </a:t>
            </a:r>
            <a:r>
              <a:rPr lang="en-US" u="sng" dirty="0">
                <a:solidFill>
                  <a:srgbClr val="0000FF"/>
                </a:solidFill>
                <a:latin typeface="Century Gothic" panose="020B0502020202020204" pitchFamily="34" charset="0"/>
                <a:ea typeface="Calibri" panose="020F0502020204030204" pitchFamily="34" charset="0"/>
                <a:hlinkClick r:id="rId7"/>
              </a:rPr>
              <a:t>DOC.Hartford-School@ct.gov</a:t>
            </a:r>
            <a:endParaRPr lang="en-US" dirty="0">
              <a:latin typeface="Century Gothic" panose="020B0502020202020204" pitchFamily="34" charset="0"/>
              <a:ea typeface="Calibri" panose="020F0502020204030204" pitchFamily="34" charset="0"/>
            </a:endParaRPr>
          </a:p>
          <a:p>
            <a:pPr lvl="0" defTabSz="457200">
              <a:lnSpc>
                <a:spcPct val="150000"/>
              </a:lnSpc>
            </a:pPr>
            <a:r>
              <a:rPr lang="en-US" dirty="0" smtClean="0">
                <a:solidFill>
                  <a:prstClr val="black"/>
                </a:solidFill>
                <a:latin typeface="Century Gothic" panose="020B0502020202020204" pitchFamily="34" charset="0"/>
              </a:rPr>
              <a:t>MacDougall </a:t>
            </a:r>
            <a:r>
              <a:rPr lang="en-US" dirty="0">
                <a:solidFill>
                  <a:prstClr val="black"/>
                </a:solidFill>
                <a:latin typeface="Century Gothic" panose="020B0502020202020204" pitchFamily="34" charset="0"/>
              </a:rPr>
              <a:t>Walker Correctional Institution: Daniel Cambra </a:t>
            </a:r>
            <a:r>
              <a:rPr lang="en-US" u="sng" dirty="0" smtClean="0">
                <a:solidFill>
                  <a:srgbClr val="0563C1"/>
                </a:solidFill>
                <a:latin typeface="Century Gothic" panose="020B0502020202020204" pitchFamily="34" charset="0"/>
                <a:ea typeface="Calibri" panose="020F0502020204030204" pitchFamily="34" charset="0"/>
                <a:hlinkClick r:id="rId8"/>
              </a:rPr>
              <a:t>DOC.MacDougallWalker-School@ct.gov</a:t>
            </a:r>
            <a:endParaRPr lang="en-US" u="sng" dirty="0" smtClean="0">
              <a:solidFill>
                <a:srgbClr val="0563C1"/>
              </a:solidFill>
              <a:latin typeface="Century Gothic" panose="020B0502020202020204" pitchFamily="34" charset="0"/>
              <a:ea typeface="Calibri" panose="020F0502020204030204" pitchFamily="34" charset="0"/>
            </a:endParaRPr>
          </a:p>
          <a:p>
            <a:pPr lvl="0" defTabSz="457200">
              <a:lnSpc>
                <a:spcPct val="150000"/>
              </a:lnSpc>
            </a:pPr>
            <a:r>
              <a:rPr lang="en-US" dirty="0" smtClean="0">
                <a:solidFill>
                  <a:prstClr val="black"/>
                </a:solidFill>
                <a:latin typeface="Century Gothic" panose="020B0502020202020204" pitchFamily="34" charset="0"/>
              </a:rPr>
              <a:t>Manson </a:t>
            </a:r>
            <a:r>
              <a:rPr lang="en-US" dirty="0">
                <a:solidFill>
                  <a:prstClr val="black"/>
                </a:solidFill>
                <a:latin typeface="Century Gothic" panose="020B0502020202020204" pitchFamily="34" charset="0"/>
              </a:rPr>
              <a:t>Youth Correctional Institution: Lenore Gagain </a:t>
            </a:r>
            <a:r>
              <a:rPr lang="en-US" dirty="0">
                <a:solidFill>
                  <a:prstClr val="black"/>
                </a:solidFill>
                <a:latin typeface="Century Gothic" panose="020B0502020202020204" pitchFamily="34" charset="0"/>
                <a:hlinkClick r:id="rId9"/>
              </a:rPr>
              <a:t>DOC.MYI-School@ct.gov</a:t>
            </a:r>
            <a:endParaRPr lang="en-US" dirty="0">
              <a:solidFill>
                <a:prstClr val="black"/>
              </a:solidFill>
              <a:latin typeface="Century Gothic" panose="020B0502020202020204" pitchFamily="34" charset="0"/>
            </a:endParaRPr>
          </a:p>
          <a:p>
            <a:r>
              <a:rPr lang="en-US" dirty="0">
                <a:solidFill>
                  <a:prstClr val="black"/>
                </a:solidFill>
                <a:latin typeface="Century Gothic" panose="020B0502020202020204" pitchFamily="34" charset="0"/>
              </a:rPr>
              <a:t>Northern Correctional Institution: Latesha Jones </a:t>
            </a:r>
            <a:r>
              <a:rPr lang="en-US" u="sng" dirty="0">
                <a:solidFill>
                  <a:srgbClr val="0000FF"/>
                </a:solidFill>
                <a:latin typeface="Century Gothic" panose="020B0502020202020204" pitchFamily="34" charset="0"/>
                <a:ea typeface="Calibri" panose="020F0502020204030204" pitchFamily="34" charset="0"/>
                <a:hlinkClick r:id="rId10"/>
              </a:rPr>
              <a:t>DOC.Northern-School@ct.gov</a:t>
            </a:r>
            <a:endParaRPr lang="en-US" dirty="0">
              <a:latin typeface="Century Gothic" panose="020B0502020202020204" pitchFamily="34" charset="0"/>
              <a:ea typeface="Calibri" panose="020F0502020204030204" pitchFamily="34" charset="0"/>
            </a:endParaRPr>
          </a:p>
          <a:p>
            <a:pPr lvl="0" defTabSz="457200">
              <a:lnSpc>
                <a:spcPct val="150000"/>
              </a:lnSpc>
            </a:pPr>
            <a:r>
              <a:rPr lang="en-US" dirty="0" smtClean="0">
                <a:solidFill>
                  <a:prstClr val="black"/>
                </a:solidFill>
                <a:latin typeface="Century Gothic" panose="020B0502020202020204" pitchFamily="34" charset="0"/>
              </a:rPr>
              <a:t>New </a:t>
            </a:r>
            <a:r>
              <a:rPr lang="en-US" dirty="0">
                <a:solidFill>
                  <a:prstClr val="black"/>
                </a:solidFill>
                <a:latin typeface="Century Gothic" panose="020B0502020202020204" pitchFamily="34" charset="0"/>
              </a:rPr>
              <a:t>Haven Correctional Center: Matt Reinke </a:t>
            </a:r>
            <a:r>
              <a:rPr lang="en-US" dirty="0">
                <a:solidFill>
                  <a:prstClr val="black"/>
                </a:solidFill>
                <a:latin typeface="Century Gothic" panose="020B0502020202020204" pitchFamily="34" charset="0"/>
                <a:hlinkClick r:id="rId11"/>
              </a:rPr>
              <a:t>DOC.NewHaven-School@ct.gov</a:t>
            </a:r>
            <a:endParaRPr lang="en-US" dirty="0">
              <a:solidFill>
                <a:prstClr val="black"/>
              </a:solidFill>
              <a:latin typeface="Century Gothic" panose="020B0502020202020204" pitchFamily="34" charset="0"/>
            </a:endParaRPr>
          </a:p>
          <a:p>
            <a:r>
              <a:rPr lang="en-US" dirty="0">
                <a:solidFill>
                  <a:prstClr val="black"/>
                </a:solidFill>
                <a:latin typeface="Century Gothic" panose="020B0502020202020204" pitchFamily="34" charset="0"/>
              </a:rPr>
              <a:t>Osborn Correctional Institution: Heather Mroz </a:t>
            </a:r>
            <a:r>
              <a:rPr lang="en-US" u="sng" dirty="0">
                <a:solidFill>
                  <a:srgbClr val="0000FF"/>
                </a:solidFill>
                <a:latin typeface="Century Gothic" panose="020B0502020202020204" pitchFamily="34" charset="0"/>
                <a:ea typeface="Calibri" panose="020F0502020204030204" pitchFamily="34" charset="0"/>
                <a:hlinkClick r:id="rId12"/>
              </a:rPr>
              <a:t>DOC.Osborn-School@ct.gov</a:t>
            </a:r>
            <a:endParaRPr lang="en-US" dirty="0">
              <a:latin typeface="Century Gothic" panose="020B0502020202020204" pitchFamily="34" charset="0"/>
              <a:ea typeface="Calibri" panose="020F0502020204030204" pitchFamily="34" charset="0"/>
            </a:endParaRPr>
          </a:p>
          <a:p>
            <a:r>
              <a:rPr lang="fr-FR" dirty="0" smtClean="0">
                <a:solidFill>
                  <a:prstClr val="black"/>
                </a:solidFill>
                <a:latin typeface="Century Gothic" panose="020B0502020202020204" pitchFamily="34" charset="0"/>
              </a:rPr>
              <a:t>Robinson </a:t>
            </a:r>
            <a:r>
              <a:rPr lang="fr-FR" dirty="0" err="1">
                <a:solidFill>
                  <a:prstClr val="black"/>
                </a:solidFill>
                <a:latin typeface="Century Gothic" panose="020B0502020202020204" pitchFamily="34" charset="0"/>
              </a:rPr>
              <a:t>Correctional</a:t>
            </a:r>
            <a:r>
              <a:rPr lang="fr-FR" dirty="0">
                <a:solidFill>
                  <a:prstClr val="black"/>
                </a:solidFill>
                <a:latin typeface="Century Gothic" panose="020B0502020202020204" pitchFamily="34" charset="0"/>
              </a:rPr>
              <a:t> Institution: Debra Grainsky </a:t>
            </a:r>
            <a:r>
              <a:rPr lang="en-US" u="sng" dirty="0">
                <a:solidFill>
                  <a:srgbClr val="0000FF"/>
                </a:solidFill>
                <a:latin typeface="Century Gothic" panose="020B0502020202020204" pitchFamily="34" charset="0"/>
                <a:ea typeface="Calibri" panose="020F0502020204030204" pitchFamily="34" charset="0"/>
                <a:hlinkClick r:id="rId13"/>
              </a:rPr>
              <a:t>DOC.Robinson-School@ct.gov</a:t>
            </a:r>
            <a:endParaRPr lang="en-US" dirty="0">
              <a:latin typeface="Century Gothic" panose="020B0502020202020204" pitchFamily="34" charset="0"/>
              <a:ea typeface="Calibri" panose="020F0502020204030204" pitchFamily="34" charset="0"/>
            </a:endParaRPr>
          </a:p>
          <a:p>
            <a:r>
              <a:rPr lang="en-US" dirty="0" smtClean="0">
                <a:solidFill>
                  <a:prstClr val="black"/>
                </a:solidFill>
                <a:latin typeface="Century Gothic" panose="020B0502020202020204" pitchFamily="34" charset="0"/>
              </a:rPr>
              <a:t>Willard </a:t>
            </a:r>
            <a:r>
              <a:rPr lang="en-US" dirty="0" err="1">
                <a:solidFill>
                  <a:prstClr val="black"/>
                </a:solidFill>
                <a:latin typeface="Century Gothic" panose="020B0502020202020204" pitchFamily="34" charset="0"/>
              </a:rPr>
              <a:t>CybulskiCorrectional</a:t>
            </a:r>
            <a:r>
              <a:rPr lang="en-US" dirty="0">
                <a:solidFill>
                  <a:prstClr val="black"/>
                </a:solidFill>
                <a:latin typeface="Century Gothic" panose="020B0502020202020204" pitchFamily="34" charset="0"/>
              </a:rPr>
              <a:t> Institution: Latesha Jones </a:t>
            </a:r>
            <a:r>
              <a:rPr lang="en-US" u="sng" dirty="0">
                <a:solidFill>
                  <a:srgbClr val="0000FF"/>
                </a:solidFill>
                <a:latin typeface="Century Gothic" panose="020B0502020202020204" pitchFamily="34" charset="0"/>
                <a:ea typeface="Calibri" panose="020F0502020204030204" pitchFamily="34" charset="0"/>
                <a:hlinkClick r:id="rId14"/>
              </a:rPr>
              <a:t>DOC.WillardCybulski-School@ct.gov</a:t>
            </a:r>
            <a:endParaRPr lang="en-US" dirty="0">
              <a:latin typeface="Century Gothic" panose="020B0502020202020204" pitchFamily="34" charset="0"/>
              <a:ea typeface="Calibri" panose="020F0502020204030204" pitchFamily="34" charset="0"/>
            </a:endParaRPr>
          </a:p>
          <a:p>
            <a:r>
              <a:rPr lang="en-US" dirty="0" smtClean="0">
                <a:solidFill>
                  <a:prstClr val="black"/>
                </a:solidFill>
                <a:latin typeface="Century Gothic" panose="020B0502020202020204" pitchFamily="34" charset="0"/>
              </a:rPr>
              <a:t>York </a:t>
            </a:r>
            <a:r>
              <a:rPr lang="en-US" dirty="0">
                <a:solidFill>
                  <a:prstClr val="black"/>
                </a:solidFill>
                <a:latin typeface="Century Gothic" panose="020B0502020202020204" pitchFamily="34" charset="0"/>
              </a:rPr>
              <a:t>Correctional Institution: Roseann Sessa </a:t>
            </a:r>
            <a:r>
              <a:rPr lang="en-US" u="sng" dirty="0">
                <a:latin typeface="Century Gothic" panose="020B0502020202020204" pitchFamily="34" charset="0"/>
                <a:hlinkClick r:id="rId15"/>
              </a:rPr>
              <a:t>DOC.York-School@ct.gov</a:t>
            </a:r>
            <a:endParaRPr lang="en-US" dirty="0">
              <a:latin typeface="Century Gothic" panose="020B0502020202020204" pitchFamily="34" charset="0"/>
            </a:endParaRPr>
          </a:p>
        </p:txBody>
      </p:sp>
    </p:spTree>
    <p:extLst>
      <p:ext uri="{BB962C8B-B14F-4D97-AF65-F5344CB8AC3E}">
        <p14:creationId xmlns:p14="http://schemas.microsoft.com/office/powerpoint/2010/main" val="1592074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gs>
            <a:gs pos="100000">
              <a:schemeClr val="bg2">
                <a:shade val="98000"/>
                <a:satMod val="120000"/>
                <a:lumMod val="98000"/>
              </a:schemeClr>
            </a:gs>
          </a:gsLst>
          <a:lin ang="5400000" scaled="0"/>
        </a:gradFill>
        <a:effectLst/>
      </p:bgPr>
    </p:bg>
    <p:spTree>
      <p:nvGrpSpPr>
        <p:cNvPr id="1" name=""/>
        <p:cNvGrpSpPr/>
        <p:nvPr/>
      </p:nvGrpSpPr>
      <p:grpSpPr>
        <a:xfrm>
          <a:off x="0" y="0"/>
          <a:ext cx="0" cy="0"/>
          <a:chOff x="0" y="0"/>
          <a:chExt cx="0" cy="0"/>
        </a:xfrm>
      </p:grpSpPr>
      <p:sp>
        <p:nvSpPr>
          <p:cNvPr id="2" name="Rectangle 1"/>
          <p:cNvSpPr/>
          <p:nvPr/>
        </p:nvSpPr>
        <p:spPr>
          <a:xfrm>
            <a:off x="0" y="802723"/>
            <a:ext cx="12192000" cy="5816977"/>
          </a:xfrm>
          <a:prstGeom prst="rect">
            <a:avLst/>
          </a:prstGeom>
        </p:spPr>
        <p:txBody>
          <a:bodyPr wrap="square">
            <a:spAutoFit/>
          </a:bodyPr>
          <a:lstStyle/>
          <a:p>
            <a:pPr lvl="0" algn="ctr" defTabSz="457200"/>
            <a:r>
              <a:rPr lang="en-US" sz="4200" u="sng" dirty="0">
                <a:solidFill>
                  <a:prstClr val="black"/>
                </a:solidFill>
                <a:latin typeface="Century Gothic" panose="020B0502020202020204" pitchFamily="34" charset="0"/>
              </a:rPr>
              <a:t>Health and Safety Requirements</a:t>
            </a:r>
          </a:p>
          <a:p>
            <a:pPr lvl="0" defTabSz="457200"/>
            <a:endParaRPr lang="en-US" sz="4200" dirty="0">
              <a:solidFill>
                <a:prstClr val="black"/>
              </a:solidFill>
              <a:latin typeface="Century Gothic" panose="020B0502020202020204" pitchFamily="34" charset="0"/>
            </a:endParaRPr>
          </a:p>
          <a:p>
            <a:pPr lvl="0" algn="ctr" defTabSz="457200"/>
            <a:r>
              <a:rPr lang="en-US" sz="3200" dirty="0">
                <a:solidFill>
                  <a:prstClr val="black"/>
                </a:solidFill>
                <a:latin typeface="Century Gothic" panose="020B0502020202020204" pitchFamily="34" charset="0"/>
              </a:rPr>
              <a:t>Social Distancing</a:t>
            </a:r>
          </a:p>
          <a:p>
            <a:pPr lvl="0" algn="ctr" defTabSz="457200"/>
            <a:endParaRPr lang="en-US" sz="3200" dirty="0">
              <a:solidFill>
                <a:prstClr val="black"/>
              </a:solidFill>
              <a:latin typeface="Century Gothic" panose="020B0502020202020204" pitchFamily="34" charset="0"/>
            </a:endParaRPr>
          </a:p>
          <a:p>
            <a:pPr lvl="0" algn="ctr" defTabSz="457200"/>
            <a:r>
              <a:rPr lang="en-US" sz="3200" dirty="0">
                <a:solidFill>
                  <a:prstClr val="black"/>
                </a:solidFill>
                <a:latin typeface="Century Gothic" panose="020B0502020202020204" pitchFamily="34" charset="0"/>
              </a:rPr>
              <a:t>Frequent hand washing and use of hand sanitizer</a:t>
            </a:r>
          </a:p>
          <a:p>
            <a:pPr lvl="0" algn="ctr" defTabSz="457200"/>
            <a:endParaRPr lang="en-US" sz="3200" dirty="0">
              <a:solidFill>
                <a:prstClr val="black"/>
              </a:solidFill>
              <a:latin typeface="Century Gothic" panose="020B0502020202020204" pitchFamily="34" charset="0"/>
            </a:endParaRPr>
          </a:p>
          <a:p>
            <a:pPr lvl="0" algn="ctr" defTabSz="457200"/>
            <a:r>
              <a:rPr lang="en-US" sz="3200" dirty="0">
                <a:solidFill>
                  <a:prstClr val="black"/>
                </a:solidFill>
                <a:latin typeface="Century Gothic" panose="020B0502020202020204" pitchFamily="34" charset="0"/>
              </a:rPr>
              <a:t>Use of face coverings</a:t>
            </a:r>
          </a:p>
          <a:p>
            <a:pPr lvl="0" algn="ctr" defTabSz="457200"/>
            <a:endParaRPr lang="en-US" sz="3200" dirty="0">
              <a:solidFill>
                <a:prstClr val="black"/>
              </a:solidFill>
              <a:latin typeface="Century Gothic" panose="020B0502020202020204" pitchFamily="34" charset="0"/>
            </a:endParaRPr>
          </a:p>
          <a:p>
            <a:pPr lvl="0" algn="ctr" defTabSz="457200"/>
            <a:r>
              <a:rPr lang="en-US" sz="3200" dirty="0">
                <a:solidFill>
                  <a:prstClr val="black"/>
                </a:solidFill>
                <a:latin typeface="Century Gothic" panose="020B0502020202020204" pitchFamily="34" charset="0"/>
              </a:rPr>
              <a:t>Respiratory and cough etiquette</a:t>
            </a:r>
          </a:p>
          <a:p>
            <a:pPr lvl="0" algn="ctr" defTabSz="457200"/>
            <a:endParaRPr lang="en-US" sz="3200" dirty="0">
              <a:solidFill>
                <a:prstClr val="black"/>
              </a:solidFill>
              <a:latin typeface="Century Gothic" panose="020B0502020202020204" pitchFamily="34" charset="0"/>
            </a:endParaRPr>
          </a:p>
          <a:p>
            <a:pPr lvl="0" algn="ctr" defTabSz="457200"/>
            <a:r>
              <a:rPr lang="en-US" sz="3200" dirty="0">
                <a:solidFill>
                  <a:prstClr val="black"/>
                </a:solidFill>
                <a:latin typeface="Century Gothic" panose="020B0502020202020204" pitchFamily="34" charset="0"/>
              </a:rPr>
              <a:t>Enhanced cleaning/disinfecting of surfaces</a:t>
            </a:r>
            <a:endParaRPr lang="en-US" dirty="0">
              <a:solidFill>
                <a:prstClr val="black"/>
              </a:solidFill>
              <a:latin typeface="Century Gothic" panose="020B0502020202020204"/>
            </a:endParaRPr>
          </a:p>
        </p:txBody>
      </p:sp>
    </p:spTree>
    <p:extLst>
      <p:ext uri="{BB962C8B-B14F-4D97-AF65-F5344CB8AC3E}">
        <p14:creationId xmlns:p14="http://schemas.microsoft.com/office/powerpoint/2010/main" val="31690895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1"/>
            </a:gs>
            <a:gs pos="100000">
              <a:schemeClr val="bg2">
                <a:shade val="98000"/>
                <a:satMod val="120000"/>
                <a:lumMod val="98000"/>
              </a:schemeClr>
            </a:gs>
          </a:gsLst>
          <a:lin ang="5400000" scaled="0"/>
        </a:gradFill>
        <a:effectLst/>
      </p:bgPr>
    </p:bg>
    <p:spTree>
      <p:nvGrpSpPr>
        <p:cNvPr id="1" name=""/>
        <p:cNvGrpSpPr/>
        <p:nvPr/>
      </p:nvGrpSpPr>
      <p:grpSpPr>
        <a:xfrm>
          <a:off x="0" y="0"/>
          <a:ext cx="0" cy="0"/>
          <a:chOff x="0" y="0"/>
          <a:chExt cx="0" cy="0"/>
        </a:xfrm>
      </p:grpSpPr>
      <p:sp>
        <p:nvSpPr>
          <p:cNvPr id="2" name="Rectangle 1"/>
          <p:cNvSpPr/>
          <p:nvPr/>
        </p:nvSpPr>
        <p:spPr>
          <a:xfrm>
            <a:off x="0" y="608682"/>
            <a:ext cx="12192000" cy="6124754"/>
          </a:xfrm>
          <a:prstGeom prst="rect">
            <a:avLst/>
          </a:prstGeom>
        </p:spPr>
        <p:txBody>
          <a:bodyPr wrap="square">
            <a:spAutoFit/>
          </a:bodyPr>
          <a:lstStyle/>
          <a:p>
            <a:pPr lvl="0" algn="ctr" defTabSz="457200"/>
            <a:r>
              <a:rPr lang="en-US" sz="3600" u="sng" dirty="0">
                <a:solidFill>
                  <a:prstClr val="black"/>
                </a:solidFill>
                <a:latin typeface="Century Gothic" panose="020B0502020202020204" pitchFamily="34" charset="0"/>
              </a:rPr>
              <a:t>Health Practices and Protocols</a:t>
            </a:r>
          </a:p>
          <a:p>
            <a:pPr lvl="0" defTabSz="457200"/>
            <a:endParaRPr lang="en-US" sz="1600" dirty="0">
              <a:solidFill>
                <a:prstClr val="black"/>
              </a:solidFill>
              <a:latin typeface="Century Gothic" panose="020B0502020202020204" pitchFamily="34" charset="0"/>
            </a:endParaRPr>
          </a:p>
          <a:p>
            <a:pPr lvl="0" defTabSz="457200">
              <a:lnSpc>
                <a:spcPct val="150000"/>
              </a:lnSpc>
              <a:spcAft>
                <a:spcPts val="600"/>
              </a:spcAft>
            </a:pPr>
            <a:r>
              <a:rPr lang="en-US" sz="1200" dirty="0">
                <a:solidFill>
                  <a:prstClr val="black"/>
                </a:solidFill>
                <a:latin typeface="Wingdings 3" panose="05040102010807070707" pitchFamily="18" charset="2"/>
              </a:rPr>
              <a:t></a:t>
            </a:r>
            <a:r>
              <a:rPr lang="en-US" sz="1600" dirty="0">
                <a:solidFill>
                  <a:prstClr val="black"/>
                </a:solidFill>
                <a:latin typeface="Century Gothic" panose="020B0502020202020204" pitchFamily="34" charset="0"/>
              </a:rPr>
              <a:t>School personnel will collaborate with medical staff, physical education/health classes to ensure that students are educated and engaged in the new expectations specific to all public health policies and protocols.</a:t>
            </a:r>
          </a:p>
          <a:p>
            <a:pPr lvl="0" defTabSz="457200">
              <a:lnSpc>
                <a:spcPct val="150000"/>
              </a:lnSpc>
              <a:spcAft>
                <a:spcPts val="600"/>
              </a:spcAft>
            </a:pPr>
            <a:r>
              <a:rPr lang="en-US" sz="1200" dirty="0">
                <a:solidFill>
                  <a:prstClr val="black"/>
                </a:solidFill>
                <a:latin typeface="Wingdings 3" panose="05040102010807070707" pitchFamily="18" charset="2"/>
              </a:rPr>
              <a:t></a:t>
            </a:r>
            <a:r>
              <a:rPr lang="en-US" sz="1600" dirty="0">
                <a:solidFill>
                  <a:prstClr val="black"/>
                </a:solidFill>
                <a:latin typeface="Century Gothic" panose="020B0502020202020204" pitchFamily="34" charset="0"/>
              </a:rPr>
              <a:t>The district will design and disseminate educational materials to schools focused on standard public health practices used to prevent the spread of viruses. These practices include, but are not limited to: </a:t>
            </a:r>
          </a:p>
          <a:p>
            <a:pPr lvl="0" defTabSz="457200">
              <a:spcAft>
                <a:spcPts val="600"/>
              </a:spcAft>
            </a:pPr>
            <a:endParaRPr lang="en-US" sz="1700" dirty="0">
              <a:solidFill>
                <a:prstClr val="black"/>
              </a:solidFill>
              <a:latin typeface="Century Gothic" panose="020B0502020202020204" pitchFamily="34" charset="0"/>
            </a:endParaRPr>
          </a:p>
          <a:p>
            <a:pPr lvl="0" defTabSz="457200">
              <a:spcAft>
                <a:spcPts val="600"/>
              </a:spcAft>
            </a:pPr>
            <a:r>
              <a:rPr lang="en-US" sz="1300" dirty="0">
                <a:solidFill>
                  <a:prstClr val="black"/>
                </a:solidFill>
                <a:latin typeface="Wingdings 3" panose="05040102010807070707" pitchFamily="18" charset="2"/>
              </a:rPr>
              <a:t></a:t>
            </a:r>
            <a:r>
              <a:rPr lang="en-US" sz="1700" dirty="0">
                <a:solidFill>
                  <a:prstClr val="black"/>
                </a:solidFill>
                <a:latin typeface="Century Gothic" panose="020B0502020202020204" pitchFamily="34" charset="0"/>
              </a:rPr>
              <a:t>social distancing; </a:t>
            </a:r>
            <a:r>
              <a:rPr lang="en-US" sz="1700" dirty="0">
                <a:solidFill>
                  <a:prstClr val="black"/>
                </a:solidFill>
                <a:latin typeface="Century Gothic" panose="020B0502020202020204" pitchFamily="34" charset="0"/>
                <a:hlinkClick r:id="rId2"/>
              </a:rPr>
              <a:t>https://www.cdc.gov/coronavirus/2019-ncov/prevent-getting-sick/prevention.html</a:t>
            </a:r>
            <a:endParaRPr lang="en-US" sz="1700" dirty="0">
              <a:solidFill>
                <a:prstClr val="black"/>
              </a:solidFill>
              <a:latin typeface="Century Gothic" panose="020B0502020202020204" pitchFamily="34" charset="0"/>
            </a:endParaRPr>
          </a:p>
          <a:p>
            <a:pPr lvl="0" defTabSz="457200">
              <a:spcAft>
                <a:spcPts val="600"/>
              </a:spcAft>
            </a:pPr>
            <a:r>
              <a:rPr lang="en-US" sz="1300" dirty="0">
                <a:solidFill>
                  <a:prstClr val="black"/>
                </a:solidFill>
                <a:latin typeface="Wingdings 3" panose="05040102010807070707" pitchFamily="18" charset="2"/>
              </a:rPr>
              <a:t></a:t>
            </a:r>
            <a:r>
              <a:rPr lang="en-US" sz="1700" dirty="0">
                <a:solidFill>
                  <a:prstClr val="black"/>
                </a:solidFill>
                <a:latin typeface="Century Gothic" panose="020B0502020202020204" pitchFamily="34" charset="0"/>
              </a:rPr>
              <a:t>frequent hand washing and the use of hand sanitizer; </a:t>
            </a:r>
            <a:r>
              <a:rPr lang="en-US" sz="1700" dirty="0">
                <a:solidFill>
                  <a:prstClr val="black"/>
                </a:solidFill>
                <a:latin typeface="Century Gothic" panose="020B0502020202020204" pitchFamily="34" charset="0"/>
                <a:hlinkClick r:id="rId2"/>
              </a:rPr>
              <a:t>https://www.cdc.gov/coronavirus/2019-ncov/prevent-getting-sick/prevention.html</a:t>
            </a:r>
            <a:endParaRPr lang="en-US" sz="1700" dirty="0">
              <a:solidFill>
                <a:prstClr val="black"/>
              </a:solidFill>
              <a:latin typeface="Century Gothic" panose="020B0502020202020204" pitchFamily="34" charset="0"/>
            </a:endParaRPr>
          </a:p>
          <a:p>
            <a:pPr lvl="0" defTabSz="457200">
              <a:spcAft>
                <a:spcPts val="600"/>
              </a:spcAft>
            </a:pPr>
            <a:r>
              <a:rPr lang="en-US" sz="1300" dirty="0">
                <a:solidFill>
                  <a:prstClr val="black"/>
                </a:solidFill>
                <a:latin typeface="Wingdings 3" panose="05040102010807070707" pitchFamily="18" charset="2"/>
              </a:rPr>
              <a:t></a:t>
            </a:r>
            <a:r>
              <a:rPr lang="en-US" sz="1700" dirty="0">
                <a:solidFill>
                  <a:prstClr val="black"/>
                </a:solidFill>
                <a:latin typeface="Century Gothic" panose="020B0502020202020204" pitchFamily="34" charset="0"/>
              </a:rPr>
              <a:t>use of face coverings that completely cover the nose and mouth; </a:t>
            </a:r>
            <a:r>
              <a:rPr lang="en-US" sz="1700" dirty="0">
                <a:solidFill>
                  <a:prstClr val="black"/>
                </a:solidFill>
                <a:latin typeface="Century Gothic" panose="020B0502020202020204" pitchFamily="34" charset="0"/>
                <a:hlinkClick r:id="rId2"/>
              </a:rPr>
              <a:t>https://www.cdc.gov/coronavirus/2019-ncov/prevent-getting-sick/prevention.html</a:t>
            </a:r>
            <a:endParaRPr lang="en-US" sz="1700" dirty="0">
              <a:solidFill>
                <a:prstClr val="black"/>
              </a:solidFill>
              <a:latin typeface="Century Gothic" panose="020B0502020202020204" pitchFamily="34" charset="0"/>
            </a:endParaRPr>
          </a:p>
          <a:p>
            <a:pPr lvl="0" defTabSz="457200">
              <a:spcAft>
                <a:spcPts val="600"/>
              </a:spcAft>
            </a:pPr>
            <a:r>
              <a:rPr lang="en-US" sz="1300" dirty="0">
                <a:solidFill>
                  <a:prstClr val="black"/>
                </a:solidFill>
                <a:latin typeface="Wingdings" panose="05000000000000000000" pitchFamily="2" charset="2"/>
              </a:rPr>
              <a:t>	</a:t>
            </a:r>
            <a:r>
              <a:rPr lang="en-US" sz="1700" dirty="0">
                <a:solidFill>
                  <a:prstClr val="black"/>
                </a:solidFill>
                <a:latin typeface="Century Gothic" panose="020B0502020202020204" pitchFamily="34" charset="0"/>
              </a:rPr>
              <a:t>Exemptions to this expectation will be made on a case by case basis for students / staff with 	legitimate health considerations.</a:t>
            </a:r>
          </a:p>
          <a:p>
            <a:pPr lvl="0" defTabSz="457200">
              <a:spcAft>
                <a:spcPts val="600"/>
              </a:spcAft>
            </a:pPr>
            <a:r>
              <a:rPr lang="en-US" sz="1300" dirty="0">
                <a:solidFill>
                  <a:prstClr val="black"/>
                </a:solidFill>
                <a:latin typeface="Wingdings 3" panose="05040102010807070707" pitchFamily="18" charset="2"/>
              </a:rPr>
              <a:t></a:t>
            </a:r>
            <a:r>
              <a:rPr lang="en-US" sz="1700" dirty="0">
                <a:solidFill>
                  <a:prstClr val="black"/>
                </a:solidFill>
                <a:latin typeface="Century Gothic" panose="020B0502020202020204" pitchFamily="34" charset="0"/>
              </a:rPr>
              <a:t>respiratory and cough etiquette; </a:t>
            </a:r>
            <a:r>
              <a:rPr lang="en-US" sz="1700" dirty="0">
                <a:solidFill>
                  <a:prstClr val="black"/>
                </a:solidFill>
                <a:latin typeface="Century Gothic" panose="020B0502020202020204" pitchFamily="34" charset="0"/>
                <a:hlinkClick r:id="rId2"/>
              </a:rPr>
              <a:t>https://www.cdc.gov/coronavirus/2019-ncov/prevent-getting-sick/prevention.html</a:t>
            </a:r>
            <a:endParaRPr lang="en-US" sz="1700" dirty="0">
              <a:solidFill>
                <a:prstClr val="black"/>
              </a:solidFill>
              <a:latin typeface="Century Gothic" panose="020B0502020202020204" pitchFamily="34" charset="0"/>
            </a:endParaRPr>
          </a:p>
          <a:p>
            <a:pPr lvl="0" defTabSz="457200">
              <a:spcAft>
                <a:spcPts val="600"/>
              </a:spcAft>
            </a:pPr>
            <a:r>
              <a:rPr lang="en-US" sz="1300" dirty="0">
                <a:solidFill>
                  <a:prstClr val="black"/>
                </a:solidFill>
                <a:latin typeface="Wingdings 3" panose="05040102010807070707" pitchFamily="18" charset="2"/>
              </a:rPr>
              <a:t></a:t>
            </a:r>
            <a:r>
              <a:rPr lang="en-US" sz="1700" dirty="0">
                <a:solidFill>
                  <a:prstClr val="black"/>
                </a:solidFill>
                <a:latin typeface="Century Gothic" panose="020B0502020202020204" pitchFamily="34" charset="0"/>
              </a:rPr>
              <a:t>enhanced cleaning/disinfection of surfaces </a:t>
            </a:r>
            <a:r>
              <a:rPr lang="en-US" sz="1700" dirty="0">
                <a:solidFill>
                  <a:prstClr val="black"/>
                </a:solidFill>
                <a:latin typeface="Century Gothic" panose="020B0502020202020204" pitchFamily="34" charset="0"/>
                <a:hlinkClick r:id="rId3"/>
              </a:rPr>
              <a:t>https://www.cdc.gov/coronavirus/2019-ncov/community/clean-disinfect/index.html</a:t>
            </a:r>
            <a:endParaRPr lang="en-US" sz="1700" dirty="0">
              <a:solidFill>
                <a:prstClr val="black"/>
              </a:solidFill>
              <a:latin typeface="Century Gothic" panose="020B0502020202020204" pitchFamily="34" charset="0"/>
            </a:endParaRPr>
          </a:p>
        </p:txBody>
      </p:sp>
    </p:spTree>
    <p:extLst>
      <p:ext uri="{BB962C8B-B14F-4D97-AF65-F5344CB8AC3E}">
        <p14:creationId xmlns:p14="http://schemas.microsoft.com/office/powerpoint/2010/main" val="337121945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31</TotalTime>
  <Words>2148</Words>
  <Application>Microsoft Office PowerPoint</Application>
  <PresentationFormat>Widescreen</PresentationFormat>
  <Paragraphs>222</Paragraphs>
  <Slides>26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26</vt:i4>
      </vt:variant>
    </vt:vector>
  </HeadingPairs>
  <TitlesOfParts>
    <vt:vector size="33" baseType="lpstr">
      <vt:lpstr>Arial</vt:lpstr>
      <vt:lpstr>Calibri</vt:lpstr>
      <vt:lpstr>Calibri Light</vt:lpstr>
      <vt:lpstr>Century Gothic</vt:lpstr>
      <vt:lpstr>Wingdings</vt:lpstr>
      <vt:lpstr>Wingdings 3</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CT Dept. of Correction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Cambra, Daniel</dc:creator>
  <cp:lastModifiedBy>Cambra, Daniel</cp:lastModifiedBy>
  <cp:revision>6</cp:revision>
  <dcterms:created xsi:type="dcterms:W3CDTF">2020-08-24T14:04:33Z</dcterms:created>
  <dcterms:modified xsi:type="dcterms:W3CDTF">2020-08-26T15:50:38Z</dcterms:modified>
</cp:coreProperties>
</file>