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95" r:id="rId3"/>
    <p:sldId id="405" r:id="rId4"/>
    <p:sldId id="407" r:id="rId5"/>
    <p:sldId id="408" r:id="rId6"/>
    <p:sldId id="259" r:id="rId7"/>
    <p:sldId id="427" r:id="rId8"/>
    <p:sldId id="260" r:id="rId9"/>
    <p:sldId id="261" r:id="rId10"/>
    <p:sldId id="420" r:id="rId11"/>
    <p:sldId id="266" r:id="rId12"/>
    <p:sldId id="418" r:id="rId13"/>
    <p:sldId id="419" r:id="rId14"/>
    <p:sldId id="453" r:id="rId15"/>
    <p:sldId id="44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9DCC2-4F7E-4438-95B0-B0E97F9043FE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1E883-CA4C-488D-8E64-8790CE8C7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0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49FA-A28A-480A-9220-F9ABF0091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34B93-A4E8-48E8-B6B6-69EF388EF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988A-0A32-47EB-A03D-180F31AC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E1FA-00F0-4CFD-B567-C7FEE2DBA3F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32936-6E2C-429C-B09D-6CAF853E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22DE6-670D-403B-8A8C-1B278E2F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7B85-11E3-4647-8FE3-B9D55FA21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A947-3E9A-49DD-9AC8-39B2548D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6551A-3D09-4EFF-9E40-B5933E36D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62576-7B4B-421F-A516-4166EF7B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E1FA-00F0-4CFD-B567-C7FEE2DBA3F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6E76E-F54B-41D8-91B4-EC40229F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795D9-C5D4-493E-B872-CA8DE353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7B85-11E3-4647-8FE3-B9D55FA21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5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67D61-400C-402A-BAF3-3704BDBEE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DEEAB-066B-4552-AF78-F554C43BC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927EF-693D-40A4-9B92-ACF412E0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E1FA-00F0-4CFD-B567-C7FEE2DBA3F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1E283-D825-4C2A-9E38-DA3CB424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D280-0A64-42C5-A58F-1EBA5F3E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7B85-11E3-4647-8FE3-B9D55FA21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9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3ED9C6-4CE9-4670-99EC-C6AD8F4A4EA6}"/>
              </a:ext>
            </a:extLst>
          </p:cNvPr>
          <p:cNvSpPr/>
          <p:nvPr userDrawn="1"/>
        </p:nvSpPr>
        <p:spPr>
          <a:xfrm>
            <a:off x="0" y="1"/>
            <a:ext cx="12192000" cy="646113"/>
          </a:xfrm>
          <a:prstGeom prst="rect">
            <a:avLst/>
          </a:prstGeom>
          <a:solidFill>
            <a:srgbClr val="EF7C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5AEF4-C63D-4EDA-89F3-E7A2E626D6A0}"/>
              </a:ext>
            </a:extLst>
          </p:cNvPr>
          <p:cNvSpPr/>
          <p:nvPr userDrawn="1"/>
        </p:nvSpPr>
        <p:spPr>
          <a:xfrm>
            <a:off x="0" y="1"/>
            <a:ext cx="12192000" cy="646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10" descr=" SigLockup Master PwPt.4c-whitebg.png">
            <a:extLst>
              <a:ext uri="{FF2B5EF4-FFF2-40B4-BE49-F238E27FC236}">
                <a16:creationId xmlns:a16="http://schemas.microsoft.com/office/drawing/2014/main" id="{526044DC-DC2F-4403-BDF6-549D9D94F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8901"/>
            <a:ext cx="453813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1218"/>
            <a:ext cx="10972800" cy="114300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A7D83B-4F4B-4606-A159-B40276DC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0AF78F1-DFC0-4C51-B550-3B0881EE83CD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24CDBA-2FA1-4877-82ED-5F54CAFC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8B5468-6B65-4C29-87BB-49F67C39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265591B-BBD1-4356-B3BD-53AE001A4C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723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C482BD-0104-43A7-9B28-500FB69F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E1E6E94-CC5C-40BA-B60F-27B4AF79CC58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CD9ED-14BA-4965-967A-12F9F296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ADDEB-73B9-447A-8E45-37868CF0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F5BDA30-7CD9-424F-91F2-CBEE03D353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7997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289F92-1320-4C81-A246-DF56E6D6C2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2D24EC5-0214-4066-B925-49649F0769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1" y="1606550"/>
            <a:ext cx="33401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2D38C24-81F8-8843-AB29-F54C2D275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97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210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6D03-17D7-45B1-95D9-56B85CBC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DC3C2-B677-478B-B5F7-7507AE15C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BA5F6-1EFE-4EF2-BDE0-DF1159E6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E1FA-00F0-4CFD-B567-C7FEE2DBA3F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49375-C593-4F2E-B4D9-EAFCF288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CB0D6-5D7E-4E95-9310-F222A5AD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7B85-11E3-4647-8FE3-B9D55FA21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58E2-8124-4695-ADAA-362317DC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2318-049B-46F1-B482-C9FAC625E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D6723-0F03-48AF-80CE-02A783D7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E1FA-00F0-4CFD-B567-C7FEE2DBA3F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508FD-5DF2-4367-89F3-D9C34733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E039B-FC01-48CB-ADC6-1E5CBB11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7B85-11E3-4647-8FE3-B9D55FA21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2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E36D-2609-4334-BC57-28F36185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F0F2D-BBC1-49E6-9F76-410379F73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C6B8E-308C-41E0-B3EA-D1D404862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A7484-CD2A-4DF7-A06E-72EC63EC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E1FA-00F0-4CFD-B567-C7FEE2DBA3F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62E63-BC4C-4340-B111-28D2B06D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62899-4443-41CD-AA18-57B0B00A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7B85-11E3-4647-8FE3-B9D55FA21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5DEB-F7D8-4434-A3B2-19636667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389C1-CA73-4230-B1D0-3D4A07689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C9C5C-E5BF-4423-81A3-411BEF392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35A28-002F-486B-9D4F-40CF228BD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51BC9-9638-4AA6-AE71-70986F975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5A976-9092-488B-8829-7EF86006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E1FA-00F0-4CFD-B567-C7FEE2DBA3F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B6922-0720-477D-8C75-9247480C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5D6EF1-E89E-4BC5-8E86-CD43DA4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7B85-11E3-4647-8FE3-B9D55FA21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1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2676-863F-43C3-B64A-95A3CE29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A874A-4ECF-411F-A7B1-BF8F7D50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E1FA-00F0-4CFD-B567-C7FEE2DBA3F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AABEB-68FA-418C-8B91-971BBD4E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E0ABB-6FE6-4513-BB3C-0A163344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7B85-11E3-4647-8FE3-B9D55FA21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1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41C88-652C-43EC-A9A0-A0B15DA1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E1FA-00F0-4CFD-B567-C7FEE2DBA3F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46861-C867-4CA7-B338-E597440F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1DACD-777C-4669-B744-222390DB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7B85-11E3-4647-8FE3-B9D55FA21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6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0FB9-A50E-43D3-862C-7D03E303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B01B5-B4BA-463D-A192-F0C2C888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1B830-8FFB-4E26-A832-2A02F758E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A8F55-7670-473B-9FA6-3A5D2956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E1FA-00F0-4CFD-B567-C7FEE2DBA3F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035A4-345C-4579-A184-FB854C63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0FAD2-8BF7-48F7-84A5-45AC005F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7B85-11E3-4647-8FE3-B9D55FA21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3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BA97-C139-406E-A6A4-D56726F2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BBE51-698B-4521-8C4C-40502792E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D122C-386B-4148-9DAB-304C60BAE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F55C8-E5B5-4CC0-8D36-937D493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E1FA-00F0-4CFD-B567-C7FEE2DBA3F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F0D84-C94F-454B-8412-95C6B244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FA019-BDEE-4A36-9673-0EBE9EA0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7B85-11E3-4647-8FE3-B9D55FA21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1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8E913C-E326-49B4-A42C-62A83E5C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87322-F48E-424E-8E49-A7609C5E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EB9CE-A149-47DF-973E-9C9579B2D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E1FA-00F0-4CFD-B567-C7FEE2DBA3F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8F98C-0669-4EC8-AC16-7FCCD8653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E064B-40CF-44EB-BF16-E67C0CAED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C7B85-11E3-4647-8FE3-B9D55FA21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4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39999">
              <a:srgbClr val="F4F7FC"/>
            </a:gs>
            <a:gs pos="100000">
              <a:srgbClr val="E1E8F5"/>
            </a:gs>
          </a:gsLst>
          <a:lin ang="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1F998EE-81B1-4B49-81C9-EB5E00A72E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3372D0C9-92C6-4609-9EE3-F523DDDD3C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86CE2-687B-4FFA-A51A-47FCC6548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7BAC0BA1-36A9-46B4-86AF-5BF1F853DF04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EDC96-30B3-4F62-A52D-B1A3ACC23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CC88D-14EB-4697-B7DD-19F809154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7DE342-8FEB-4729-B562-D99C53A5D5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AC906-B21C-4ADF-9B98-FE5B8D46021C}"/>
              </a:ext>
            </a:extLst>
          </p:cNvPr>
          <p:cNvSpPr/>
          <p:nvPr userDrawn="1"/>
        </p:nvSpPr>
        <p:spPr>
          <a:xfrm>
            <a:off x="0" y="1"/>
            <a:ext cx="12192000" cy="646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3320" name="Picture 7" descr=" SigLockup Master PwPt.4c-whitebg.png">
            <a:extLst>
              <a:ext uri="{FF2B5EF4-FFF2-40B4-BE49-F238E27FC236}">
                <a16:creationId xmlns:a16="http://schemas.microsoft.com/office/drawing/2014/main" id="{AE6EA2D3-9BE3-4D33-875D-FBAA75D1E4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8901"/>
            <a:ext cx="453813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8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igibility.sc.egov.usda.gov/eligibility/welcomeAction.d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uth.usda.gov/home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4764F-ADB2-467A-8203-D9E4AC28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2"/>
            <a:ext cx="10515600" cy="1671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dirty="0"/>
              <a:t>OneRD Guarantee Loan Initiative</a:t>
            </a:r>
          </a:p>
        </p:txBody>
      </p:sp>
      <p:pic>
        <p:nvPicPr>
          <p:cNvPr id="1026" name="Picture 2" descr="Usda's Loan/grant Program Will Invest $5m For Well - Usda Rural Development  Logo - 1220x502 PNG Download - PNGkit">
            <a:extLst>
              <a:ext uri="{FF2B5EF4-FFF2-40B4-BE49-F238E27FC236}">
                <a16:creationId xmlns:a16="http://schemas.microsoft.com/office/drawing/2014/main" id="{70E0ABAB-08F0-440F-9D7B-4ABEFD8995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 bwMode="auto">
          <a:xfrm>
            <a:off x="20" y="10"/>
            <a:ext cx="12191980" cy="50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7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51F3-4483-4DE4-9DBE-A89D3B10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and Industry (B&amp;I): Eligible Borrowers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653B5-EBA1-4762-A7EA-AE76D15FF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44218"/>
            <a:ext cx="5662863" cy="4833795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Borrower must be: </a:t>
            </a:r>
          </a:p>
          <a:p>
            <a:pPr lvl="1"/>
            <a:r>
              <a:rPr lang="en-US" sz="2200" dirty="0"/>
              <a:t>A cooperative, corporation, partnership, or other legal entity organized and operated on a profit or non-profit basis</a:t>
            </a:r>
          </a:p>
          <a:p>
            <a:pPr lvl="1"/>
            <a:r>
              <a:rPr lang="en-US" sz="2200" dirty="0"/>
              <a:t>An Indian Tribe</a:t>
            </a:r>
          </a:p>
          <a:p>
            <a:pPr lvl="1"/>
            <a:r>
              <a:rPr lang="en-US" sz="2200" dirty="0"/>
              <a:t>A public body</a:t>
            </a:r>
          </a:p>
          <a:p>
            <a:pPr lvl="1"/>
            <a:r>
              <a:rPr lang="en-US" sz="2200" dirty="0"/>
              <a:t>An individual</a:t>
            </a:r>
          </a:p>
          <a:p>
            <a:r>
              <a:rPr lang="en-US" sz="2600" dirty="0"/>
              <a:t>Borrower must engage in or promote a business which will provide employment or improve the economic or environmental climate in rural communities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8403B-8DBB-4FFF-A34A-285E5CACF57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705600" y="1744218"/>
            <a:ext cx="5181600" cy="4833795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Borrower who is an individual must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Be a citizen of the US</a:t>
            </a:r>
          </a:p>
          <a:p>
            <a:pPr lvl="1"/>
            <a:r>
              <a:rPr lang="en-US" dirty="0"/>
              <a:t>Reside in the US after being legally admitted for permanent resident</a:t>
            </a:r>
          </a:p>
          <a:p>
            <a:pPr lvl="1"/>
            <a:r>
              <a:rPr lang="en-US" dirty="0"/>
              <a:t>Be a resident of the Republic of Palau, Micronesia, American Samoa, Guam, the Marshall Islands, and the Northern Mariana Islands</a:t>
            </a:r>
          </a:p>
          <a:p>
            <a:r>
              <a:rPr lang="en-US" sz="3400" dirty="0"/>
              <a:t>Borrower must demonstrate the project will primarily create new or save existing jobs for rural US residents</a:t>
            </a:r>
          </a:p>
        </p:txBody>
      </p:sp>
    </p:spTree>
    <p:extLst>
      <p:ext uri="{BB962C8B-B14F-4D97-AF65-F5344CB8AC3E}">
        <p14:creationId xmlns:p14="http://schemas.microsoft.com/office/powerpoint/2010/main" val="250317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BAE72-12D1-4598-9890-8D8B01BF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and Industry: Eligible Projects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A90EA-BFDB-4EEC-8BAC-5DD5928C0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Purchase, development of land, associated infrastructure, building upgrades</a:t>
            </a:r>
          </a:p>
          <a:p>
            <a:r>
              <a:rPr lang="en-US" dirty="0"/>
              <a:t>Business acquisitions, start-ups, expansions to create or save jobs</a:t>
            </a:r>
          </a:p>
          <a:p>
            <a:r>
              <a:rPr lang="en-US" dirty="0"/>
              <a:t>Purchase of machinery and equipment</a:t>
            </a:r>
          </a:p>
          <a:p>
            <a:r>
              <a:rPr lang="en-US" dirty="0"/>
              <a:t>Pollution Control </a:t>
            </a:r>
          </a:p>
          <a:p>
            <a:r>
              <a:rPr lang="en-US" dirty="0"/>
              <a:t>Education and training facilities</a:t>
            </a:r>
          </a:p>
          <a:p>
            <a:r>
              <a:rPr lang="en-US" dirty="0"/>
              <a:t>Cooperatives and local food projects</a:t>
            </a:r>
          </a:p>
        </p:txBody>
      </p:sp>
    </p:spTree>
    <p:extLst>
      <p:ext uri="{BB962C8B-B14F-4D97-AF65-F5344CB8AC3E}">
        <p14:creationId xmlns:p14="http://schemas.microsoft.com/office/powerpoint/2010/main" val="423697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8305A6-C9E1-44E2-876A-90866BCD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and Industry: Loan Highlights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0AA8EA-1DF2-4838-A922-B705B0D8F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 longer requires tangible balance sheet equity; new requirement to have sufficient capital or equity to mitigate ongoing risks of business</a:t>
            </a:r>
          </a:p>
          <a:p>
            <a:r>
              <a:rPr lang="en-US" sz="2800" dirty="0"/>
              <a:t>Project must be located in a rural area with less than 50,000 people</a:t>
            </a:r>
          </a:p>
          <a:p>
            <a:pPr lvl="1"/>
            <a:r>
              <a:rPr lang="en-US" sz="2400" dirty="0"/>
              <a:t>For utility projects serving both rural and non-rural areas, the Agency will guarantee only the amount necessary to finance the portion of the project in an eligible rural area</a:t>
            </a:r>
          </a:p>
          <a:p>
            <a:r>
              <a:rPr lang="en-US" sz="2800" dirty="0"/>
              <a:t>Projects must be located in rural areas; except for loans to cooperatives and for local food projects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538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35A399-FFD7-4D28-9CAB-2D0D8364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and Industry: Loan Highlights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429EB6-B434-4DD7-8790-29FAEFBAF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Loan Amount: $25M</a:t>
            </a:r>
          </a:p>
          <a:p>
            <a:pPr lvl="1"/>
            <a:r>
              <a:rPr lang="en-US" dirty="0"/>
              <a:t>Up to $40M for rural cooperatives that process value-added agricultural commodities</a:t>
            </a:r>
          </a:p>
          <a:p>
            <a:r>
              <a:rPr lang="en-US" dirty="0"/>
              <a:t>Guarantee Fee: 3.0%</a:t>
            </a:r>
          </a:p>
          <a:p>
            <a:r>
              <a:rPr lang="en-US" dirty="0"/>
              <a:t>Periodic Guarantee Retention Fee: 0.5%</a:t>
            </a:r>
          </a:p>
          <a:p>
            <a:r>
              <a:rPr lang="en-US" dirty="0"/>
              <a:t>Loan Guarantee Percentage: 80%</a:t>
            </a:r>
          </a:p>
          <a:p>
            <a:r>
              <a:rPr lang="en-US" dirty="0"/>
              <a:t>Fee for LNG Prior to Construction: 0.5%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0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658353E2-38DC-46F8-B02A-34123F8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6949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USDA Local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1583-C3A0-4A81-930E-7199B0A83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9530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Jennifer Sharrow – Business and Community Programs, Loan Specialist</a:t>
            </a:r>
          </a:p>
          <a:p>
            <a:pPr marL="0" indent="0">
              <a:buNone/>
              <a:defRPr/>
            </a:pPr>
            <a:r>
              <a:rPr lang="en-US" sz="2200" dirty="0"/>
              <a:t>		</a:t>
            </a:r>
            <a:r>
              <a:rPr lang="en-US" sz="2200" u="sng" dirty="0">
                <a:solidFill>
                  <a:srgbClr val="0070C0"/>
                </a:solidFill>
              </a:rPr>
              <a:t>Jennifer.Sharrow@usda.gov</a:t>
            </a:r>
          </a:p>
          <a:p>
            <a:pPr marL="0" indent="0">
              <a:buNone/>
              <a:defRPr/>
            </a:pPr>
            <a:r>
              <a:rPr lang="en-US" sz="2200" dirty="0"/>
              <a:t>		(413) 923-3243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Dave Brown – Business and Community Programs, Loan Specialist</a:t>
            </a:r>
          </a:p>
          <a:p>
            <a:pPr marL="0" indent="0">
              <a:buNone/>
              <a:defRPr/>
            </a:pPr>
            <a:r>
              <a:rPr lang="en-US" sz="2200" dirty="0"/>
              <a:t>		</a:t>
            </a:r>
            <a:r>
              <a:rPr lang="en-US" sz="2200" u="sng" dirty="0">
                <a:solidFill>
                  <a:srgbClr val="0070C0"/>
                </a:solidFill>
              </a:rPr>
              <a:t>David.Brown3@usda.gov</a:t>
            </a:r>
          </a:p>
          <a:p>
            <a:pPr marL="0" indent="0">
              <a:buNone/>
              <a:defRPr/>
            </a:pPr>
            <a:r>
              <a:rPr lang="en-US" sz="2200" dirty="0"/>
              <a:t>		(860) 902-5377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US" sz="26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3200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903E8-C656-4E06-A357-5972BB514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Eligible Areas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65C09-6E55-4DD6-A6B2-44922F41E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00201"/>
            <a:ext cx="5951620" cy="4768512"/>
          </a:xfrm>
        </p:spPr>
        <p:txBody>
          <a:bodyPr/>
          <a:lstStyle/>
          <a:p>
            <a:r>
              <a:rPr lang="en-US" dirty="0"/>
              <a:t>Rural and Rural Areas:</a:t>
            </a:r>
          </a:p>
          <a:p>
            <a:pPr lvl="1"/>
            <a:r>
              <a:rPr lang="en-US" dirty="0"/>
              <a:t>Any area of a State not in a city or town with a population of more than 50,000 people</a:t>
            </a:r>
          </a:p>
          <a:p>
            <a:pPr lvl="1"/>
            <a:r>
              <a:rPr lang="en-US" dirty="0"/>
              <a:t>Urban areas contiguous to cities and towns with populations of 50,000 or more are not eligible</a:t>
            </a:r>
          </a:p>
          <a:p>
            <a:pPr lvl="1"/>
            <a:r>
              <a:rPr lang="en-US" dirty="0"/>
              <a:t>Eligibility can be checked on our eligibility map: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1E0E9-1732-4B95-BF11-78C8217B6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134394"/>
            <a:ext cx="5951621" cy="373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9136C-41AA-456E-9715-2A53686DBFAA}"/>
              </a:ext>
            </a:extLst>
          </p:cNvPr>
          <p:cNvSpPr txBox="1"/>
          <p:nvPr/>
        </p:nvSpPr>
        <p:spPr>
          <a:xfrm>
            <a:off x="0" y="6368713"/>
            <a:ext cx="121920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dirty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http://eligibility.sc.egov.usda.gov/eligibility/welcomeAction.do</a:t>
            </a:r>
            <a:r>
              <a:rPr lang="en-US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022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BA7D4E-91A7-4A00-81C1-1C919D5F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Sheet Equity (B&amp;I)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27AD27-F8F1-4F9B-8D8B-2B77DD37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1943785"/>
            <a:ext cx="4796587" cy="4987668"/>
          </a:xfrm>
        </p:spPr>
        <p:txBody>
          <a:bodyPr/>
          <a:lstStyle/>
          <a:p>
            <a:r>
              <a:rPr lang="en-US" dirty="0"/>
              <a:t>Borrower must meet one of the following at the time of closing the guaranteed loan: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301F6-85A4-4DE1-A766-1C2AFE3B2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174" y="1744218"/>
            <a:ext cx="6190407" cy="48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8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3D8F26-2120-42A4-B6DF-EDA375C7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01218"/>
            <a:ext cx="12191999" cy="1143000"/>
          </a:xfrm>
        </p:spPr>
        <p:txBody>
          <a:bodyPr>
            <a:normAutofit/>
          </a:bodyPr>
          <a:lstStyle/>
          <a:p>
            <a:r>
              <a:rPr lang="en-US" sz="2800" dirty="0"/>
              <a:t>Loan Note Guarantee (LNG) Issued Prior to Project Completion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DC597C-2F8D-4145-B35C-D2D500F1A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89" y="1744218"/>
            <a:ext cx="11405937" cy="4381946"/>
          </a:xfrm>
        </p:spPr>
        <p:txBody>
          <a:bodyPr/>
          <a:lstStyle/>
          <a:p>
            <a:r>
              <a:rPr lang="en-US" sz="2800" dirty="0"/>
              <a:t>Now available across </a:t>
            </a:r>
            <a:r>
              <a:rPr lang="en-US" sz="2800" b="1" dirty="0"/>
              <a:t>all</a:t>
            </a:r>
            <a:r>
              <a:rPr lang="en-US" sz="2800" dirty="0"/>
              <a:t> programs</a:t>
            </a:r>
          </a:p>
          <a:p>
            <a:r>
              <a:rPr lang="en-US" sz="2800" dirty="0"/>
              <a:t>Requirements:</a:t>
            </a:r>
          </a:p>
          <a:p>
            <a:pPr lvl="1"/>
            <a:r>
              <a:rPr lang="en-US" sz="2400" dirty="0"/>
              <a:t>Lender must request to have LNG issued prior to completion; Agency must concur</a:t>
            </a:r>
          </a:p>
          <a:p>
            <a:pPr lvl="1"/>
            <a:r>
              <a:rPr lang="en-US" sz="2400" dirty="0"/>
              <a:t>If project involves non-proven technologies, Lender cannot request to issue LNG prior to completion</a:t>
            </a:r>
          </a:p>
          <a:p>
            <a:pPr lvl="1"/>
            <a:r>
              <a:rPr lang="en-US" sz="2400" b="1" dirty="0"/>
              <a:t>Lender</a:t>
            </a:r>
            <a:r>
              <a:rPr lang="en-US" sz="2400" dirty="0"/>
              <a:t> pays 0.5% fee upon requesting LNG</a:t>
            </a:r>
          </a:p>
          <a:p>
            <a:pPr lvl="1"/>
            <a:r>
              <a:rPr lang="en-US" sz="2400" dirty="0"/>
              <a:t>Lender must provide evidence that Borrower has entered a fixed-price construction contact</a:t>
            </a:r>
          </a:p>
          <a:p>
            <a:pPr lvl="1"/>
            <a:r>
              <a:rPr lang="en-US" sz="2400" dirty="0"/>
              <a:t>Lender must provide monthly construction reports to Agency</a:t>
            </a:r>
          </a:p>
        </p:txBody>
      </p:sp>
    </p:spTree>
    <p:extLst>
      <p:ext uri="{BB962C8B-B14F-4D97-AF65-F5344CB8AC3E}">
        <p14:creationId xmlns:p14="http://schemas.microsoft.com/office/powerpoint/2010/main" val="411168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B090-E482-435E-A6F2-8F2EF997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Retention/Fees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1C0D0-B277-48D4-BD1C-4B2A019B0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5663"/>
            <a:ext cx="11309684" cy="4730501"/>
          </a:xfrm>
        </p:spPr>
        <p:txBody>
          <a:bodyPr/>
          <a:lstStyle/>
          <a:p>
            <a:r>
              <a:rPr lang="en-US" dirty="0"/>
              <a:t>Loan Retention:</a:t>
            </a:r>
          </a:p>
          <a:p>
            <a:pPr lvl="1"/>
            <a:r>
              <a:rPr lang="en-US" dirty="0"/>
              <a:t>Lender must retain a minimum of 7.5% of total loan amount in portfolio</a:t>
            </a:r>
          </a:p>
          <a:p>
            <a:r>
              <a:rPr lang="en-US" dirty="0"/>
              <a:t>Guarantee Fee</a:t>
            </a:r>
          </a:p>
          <a:p>
            <a:pPr lvl="1"/>
            <a:r>
              <a:rPr lang="en-US" dirty="0"/>
              <a:t>One-time guarantee fee of 3% of guaranteed amount</a:t>
            </a:r>
          </a:p>
          <a:p>
            <a:r>
              <a:rPr lang="en-US" dirty="0"/>
              <a:t>Retention Fee</a:t>
            </a:r>
          </a:p>
          <a:p>
            <a:pPr lvl="1"/>
            <a:r>
              <a:rPr lang="en-US" dirty="0"/>
              <a:t>.5% of the guaranteed amount @ 12/31 of each year</a:t>
            </a:r>
          </a:p>
          <a:p>
            <a:r>
              <a:rPr lang="en-US" dirty="0"/>
              <a:t>Fees will be established/revised for each fiscal year</a:t>
            </a:r>
          </a:p>
        </p:txBody>
      </p:sp>
    </p:spTree>
    <p:extLst>
      <p:ext uri="{BB962C8B-B14F-4D97-AF65-F5344CB8AC3E}">
        <p14:creationId xmlns:p14="http://schemas.microsoft.com/office/powerpoint/2010/main" val="168776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D3032C-3E64-458E-B579-8A3B5723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Lender Eligibility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2C24E8-1E1B-446E-84BC-A3D5C185A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00201"/>
            <a:ext cx="12192000" cy="4525963"/>
          </a:xfrm>
        </p:spPr>
        <p:txBody>
          <a:bodyPr/>
          <a:lstStyle/>
          <a:p>
            <a:r>
              <a:rPr lang="en-US" dirty="0"/>
              <a:t>Under OneRD, Lenders must be:</a:t>
            </a:r>
          </a:p>
          <a:p>
            <a:pPr lvl="1"/>
            <a:r>
              <a:rPr lang="en-US" dirty="0"/>
              <a:t>Domiciled in a State</a:t>
            </a:r>
          </a:p>
          <a:p>
            <a:pPr lvl="1"/>
            <a:r>
              <a:rPr lang="en-US" dirty="0"/>
              <a:t>Not debarred or suspended by the federal government</a:t>
            </a:r>
          </a:p>
          <a:p>
            <a:pPr lvl="1"/>
            <a:r>
              <a:rPr lang="en-US" dirty="0"/>
              <a:t>Inform Agency if under a consent order from a Federal or State Agency</a:t>
            </a:r>
          </a:p>
          <a:p>
            <a:pPr lvl="1"/>
            <a:r>
              <a:rPr lang="en-US" dirty="0"/>
              <a:t>Maintain written standards of conduct covering conflict of interest</a:t>
            </a:r>
          </a:p>
          <a:p>
            <a:pPr lvl="1"/>
            <a:r>
              <a:rPr lang="en-US" dirty="0"/>
              <a:t>Maintain internal audit and management control systems</a:t>
            </a:r>
          </a:p>
          <a:p>
            <a:pPr lvl="1"/>
            <a:r>
              <a:rPr lang="en-US" dirty="0"/>
              <a:t>Become approved in Agency’s electronic System</a:t>
            </a:r>
          </a:p>
          <a:p>
            <a:pPr lvl="1"/>
            <a:r>
              <a:rPr lang="en-US" dirty="0"/>
              <a:t>Must complete Level 2 E-authentication:</a:t>
            </a:r>
          </a:p>
          <a:p>
            <a:pPr lvl="2"/>
            <a:r>
              <a:rPr lang="en-US" dirty="0">
                <a:hlinkClick r:id="rId2"/>
              </a:rPr>
              <a:t>https://www.eauth.usda.gov/home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21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8507-9B9B-4EFC-B25D-DE5B11C0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Lending 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175E6-6B6A-4B6D-B1E6-A47A2C3C2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Non-Regulated Lender serving Tribal Trust Lands (new)</a:t>
            </a:r>
          </a:p>
          <a:p>
            <a:pPr lvl="1"/>
            <a:r>
              <a:rPr lang="en-US" dirty="0"/>
              <a:t>Unregulated by Federal or State statutes and has a specific mission to make loans available only to tribal trusts</a:t>
            </a:r>
          </a:p>
          <a:p>
            <a:r>
              <a:rPr lang="en-US" dirty="0"/>
              <a:t>Non-Regulated Lenders</a:t>
            </a:r>
          </a:p>
          <a:p>
            <a:pPr lvl="1"/>
            <a:r>
              <a:rPr lang="en-US" dirty="0"/>
              <a:t>Not subject to regulatory review, examination, or oversight by Federal or State</a:t>
            </a:r>
          </a:p>
          <a:p>
            <a:r>
              <a:rPr lang="en-US" dirty="0"/>
              <a:t>Regulated Lenders</a:t>
            </a:r>
          </a:p>
          <a:p>
            <a:pPr lvl="1"/>
            <a:r>
              <a:rPr lang="en-US" dirty="0"/>
              <a:t>Organized by Federal or state statute and are subject to supervision and credit examination by an Agency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4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11FB-B75D-4DEA-B033-6E0D9F14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Non-Regulated Lending 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EAD95-1A38-4B0B-88C3-4AA4E24C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0411"/>
            <a:ext cx="10972800" cy="4525963"/>
          </a:xfrm>
        </p:spPr>
        <p:txBody>
          <a:bodyPr/>
          <a:lstStyle/>
          <a:p>
            <a:r>
              <a:rPr lang="en-US" dirty="0"/>
              <a:t>Non-Regulated Lending Entity</a:t>
            </a:r>
          </a:p>
          <a:p>
            <a:pPr lvl="1"/>
            <a:r>
              <a:rPr lang="en-US" dirty="0"/>
              <a:t>Any type of entity that does not meet the definition of a regulated entity</a:t>
            </a:r>
          </a:p>
          <a:p>
            <a:pPr lvl="1"/>
            <a:r>
              <a:rPr lang="en-US" dirty="0"/>
              <a:t>Includes CDFI lenders, who are authorized and must meet certain criteria of the U.S. Treasury</a:t>
            </a:r>
          </a:p>
          <a:p>
            <a:pPr lvl="1"/>
            <a:r>
              <a:rPr lang="en-US" dirty="0"/>
              <a:t>Not subject to regulatory or internal credit examination requirements</a:t>
            </a:r>
          </a:p>
          <a:p>
            <a:pPr lvl="1"/>
            <a:r>
              <a:rPr lang="en-US" dirty="0"/>
              <a:t>Once approved by the Agency, can make loans across all four programs</a:t>
            </a:r>
          </a:p>
        </p:txBody>
      </p:sp>
    </p:spTree>
    <p:extLst>
      <p:ext uri="{BB962C8B-B14F-4D97-AF65-F5344CB8AC3E}">
        <p14:creationId xmlns:p14="http://schemas.microsoft.com/office/powerpoint/2010/main" val="109783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1942E8-D6AF-4F7A-89B2-331C700E434B}"/>
              </a:ext>
            </a:extLst>
          </p:cNvPr>
          <p:cNvSpPr/>
          <p:nvPr/>
        </p:nvSpPr>
        <p:spPr>
          <a:xfrm>
            <a:off x="1828800" y="838201"/>
            <a:ext cx="84582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Business &amp; Industry Loan Guarantee Program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2227" name="Picture 2" descr="C:\Users\david.robinson\Desktop\mfg facility.jpg">
            <a:extLst>
              <a:ext uri="{FF2B5EF4-FFF2-40B4-BE49-F238E27FC236}">
                <a16:creationId xmlns:a16="http://schemas.microsoft.com/office/drawing/2014/main" id="{3AE85757-338B-4ABB-A545-084E37C08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36220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 descr="C:\Users\david.robinson\Desktop\road const.jpg">
            <a:extLst>
              <a:ext uri="{FF2B5EF4-FFF2-40B4-BE49-F238E27FC236}">
                <a16:creationId xmlns:a16="http://schemas.microsoft.com/office/drawing/2014/main" id="{C31DFE26-0F85-4694-A489-8481F657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64820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 descr="C:\Users\david.robinson\Desktop\working capital.jpg">
            <a:extLst>
              <a:ext uri="{FF2B5EF4-FFF2-40B4-BE49-F238E27FC236}">
                <a16:creationId xmlns:a16="http://schemas.microsoft.com/office/drawing/2014/main" id="{EF45B5FC-808C-442C-B2C3-A8F70430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390775"/>
            <a:ext cx="29146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 descr="C:\Users\david.robinson\Desktop\refinance.jpg">
            <a:extLst>
              <a:ext uri="{FF2B5EF4-FFF2-40B4-BE49-F238E27FC236}">
                <a16:creationId xmlns:a16="http://schemas.microsoft.com/office/drawing/2014/main" id="{179E8C0A-DF4D-4F72-A811-0E430E0D0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605213"/>
            <a:ext cx="3314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6" descr="C:\Users\david.robinson\Desktop\equipment.jpg">
            <a:extLst>
              <a:ext uri="{FF2B5EF4-FFF2-40B4-BE49-F238E27FC236}">
                <a16:creationId xmlns:a16="http://schemas.microsoft.com/office/drawing/2014/main" id="{5A298E13-FA28-41B3-B816-77B213648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51439"/>
            <a:ext cx="19812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804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18_Office Theme</vt:lpstr>
      <vt:lpstr>OneRD Guarantee Loan Initiative</vt:lpstr>
      <vt:lpstr>Eligible Areas</vt:lpstr>
      <vt:lpstr>Balance Sheet Equity (B&amp;I)</vt:lpstr>
      <vt:lpstr>Loan Note Guarantee (LNG) Issued Prior to Project Completion</vt:lpstr>
      <vt:lpstr>Loan Retention/Fees</vt:lpstr>
      <vt:lpstr>Lender Eligibility</vt:lpstr>
      <vt:lpstr>Types of Lending Entities</vt:lpstr>
      <vt:lpstr>Non-Regulated Lending Entity</vt:lpstr>
      <vt:lpstr>PowerPoint Presentation</vt:lpstr>
      <vt:lpstr>Business and Industry (B&amp;I): Eligible Borrowers</vt:lpstr>
      <vt:lpstr>Business and Industry: Eligible Projects</vt:lpstr>
      <vt:lpstr>Business and Industry: Loan Highlights</vt:lpstr>
      <vt:lpstr>Business and Industry: Loan Highlights (cont.)</vt:lpstr>
      <vt:lpstr>USDA Local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Llewellyn, Megan - RD, Windsor, CT</dc:creator>
  <cp:lastModifiedBy>Murdock, Jane</cp:lastModifiedBy>
  <cp:revision>61</cp:revision>
  <dcterms:created xsi:type="dcterms:W3CDTF">2020-10-27T02:46:33Z</dcterms:created>
  <dcterms:modified xsi:type="dcterms:W3CDTF">2021-04-07T12:19:19Z</dcterms:modified>
</cp:coreProperties>
</file>