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6" r:id="rId21"/>
    <p:sldId id="274" r:id="rId22"/>
    <p:sldId id="278" r:id="rId23"/>
    <p:sldId id="277"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BAE25B-0032-47A5-840E-167C3E7C8FDC}" v="12" dt="2021-03-19T18:29:47.5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1400" y="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1082158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AE99E2-D640-CE46-903C-AF6E7F57988D}" type="datetimeFigureOut">
              <a:rPr lang="en-US" smtClean="0"/>
              <a:t>4/7/2021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1636219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AE99E2-D640-CE46-903C-AF6E7F57988D}" type="datetimeFigureOut">
              <a:rPr lang="en-US" smtClean="0"/>
              <a:t>4/7/2021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35533187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9583E-8E91-458E-8C6A-D4C338617AD0}"/>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5E14C24C-3B22-4E55-80E1-186DED2DD020}"/>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F38C6E-8AAE-4BFF-946B-3E64E9E241D9}"/>
              </a:ext>
            </a:extLst>
          </p:cNvPr>
          <p:cNvSpPr>
            <a:spLocks noGrp="1"/>
          </p:cNvSpPr>
          <p:nvPr>
            <p:ph type="dt" sz="half" idx="10"/>
          </p:nvPr>
        </p:nvSpPr>
        <p:spPr/>
        <p:txBody>
          <a:bodyPr/>
          <a:lstStyle/>
          <a:p>
            <a:fld id="{28155777-1345-47EB-849D-E0AFDF93B06C}" type="datetimeFigureOut">
              <a:rPr lang="en-US" smtClean="0"/>
              <a:t>4/7/2021</a:t>
            </a:fld>
            <a:endParaRPr lang="en-US"/>
          </a:p>
        </p:txBody>
      </p:sp>
      <p:sp>
        <p:nvSpPr>
          <p:cNvPr id="5" name="Footer Placeholder 4">
            <a:extLst>
              <a:ext uri="{FF2B5EF4-FFF2-40B4-BE49-F238E27FC236}">
                <a16:creationId xmlns:a16="http://schemas.microsoft.com/office/drawing/2014/main" id="{C0FA41D6-0D39-4313-A9EF-3822E08B94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81601E-F1E8-4AB2-AF5D-0D76A1D59B21}"/>
              </a:ext>
            </a:extLst>
          </p:cNvPr>
          <p:cNvSpPr>
            <a:spLocks noGrp="1"/>
          </p:cNvSpPr>
          <p:nvPr>
            <p:ph type="sldNum" sz="quarter" idx="12"/>
          </p:nvPr>
        </p:nvSpPr>
        <p:spPr/>
        <p:txBody>
          <a:bodyPr/>
          <a:lstStyle/>
          <a:p>
            <a:fld id="{C5237802-F940-4B86-8E16-DE91CFB2BDEB}" type="slidenum">
              <a:rPr lang="en-US" smtClean="0"/>
              <a:t>‹#›</a:t>
            </a:fld>
            <a:endParaRPr lang="en-US"/>
          </a:p>
        </p:txBody>
      </p:sp>
    </p:spTree>
    <p:extLst>
      <p:ext uri="{BB962C8B-B14F-4D97-AF65-F5344CB8AC3E}">
        <p14:creationId xmlns:p14="http://schemas.microsoft.com/office/powerpoint/2010/main" val="654590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AE99E2-D640-CE46-903C-AF6E7F57988D}" type="datetimeFigureOut">
              <a:rPr lang="en-US" smtClean="0"/>
              <a:t>4/7/2021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3210593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AE99E2-D640-CE46-903C-AF6E7F57988D}" type="datetimeFigureOut">
              <a:rPr lang="en-US" smtClean="0"/>
              <a:t>4/7/2021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174308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AAE99E2-D640-CE46-903C-AF6E7F57988D}" type="datetimeFigureOut">
              <a:rPr lang="en-US" smtClean="0"/>
              <a:t>4/7/2021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3570320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BAAE99E2-D640-CE46-903C-AF6E7F57988D}" type="datetimeFigureOut">
              <a:rPr lang="en-US" smtClean="0"/>
              <a:t>4/7/2021</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991562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BAAE99E2-D640-CE46-903C-AF6E7F57988D}" type="datetimeFigureOut">
              <a:rPr lang="en-US" smtClean="0"/>
              <a:t>4/7/2021</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2130170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BAAE99E2-D640-CE46-903C-AF6E7F57988D}" type="datetimeFigureOut">
              <a:rPr lang="en-US" smtClean="0"/>
              <a:t>4/7/2021</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3530194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AAE99E2-D640-CE46-903C-AF6E7F57988D}" type="datetimeFigureOut">
              <a:rPr lang="en-US" smtClean="0"/>
              <a:t>4/7/2021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1455187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AAE99E2-D640-CE46-903C-AF6E7F57988D}" type="datetimeFigureOut">
              <a:rPr lang="en-US" smtClean="0"/>
              <a:t>4/7/2021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2858217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033590"/>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2386584"/>
            <a:ext cx="8229600" cy="416504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EB651FA0-4FC5-45F8-83E4-7952FE7D84B9}"/>
              </a:ext>
            </a:extLst>
          </p:cNvPr>
          <p:cNvSpPr/>
          <p:nvPr userDrawn="1"/>
        </p:nvSpPr>
        <p:spPr>
          <a:xfrm>
            <a:off x="0" y="0"/>
            <a:ext cx="9144000" cy="719693"/>
          </a:xfrm>
          <a:prstGeom prst="rect">
            <a:avLst/>
          </a:prstGeom>
          <a:solidFill>
            <a:schemeClr val="bg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pic>
        <p:nvPicPr>
          <p:cNvPr id="8" name="Picture 7" descr=" SigLockup Master PwPt.4c-whitebg.png">
            <a:extLst>
              <a:ext uri="{FF2B5EF4-FFF2-40B4-BE49-F238E27FC236}">
                <a16:creationId xmlns:a16="http://schemas.microsoft.com/office/drawing/2014/main" id="{9E044215-CA07-4590-80F2-4C8189C3A517}"/>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237933" y="140810"/>
            <a:ext cx="2883429" cy="432863"/>
          </a:xfrm>
          <a:prstGeom prst="rect">
            <a:avLst/>
          </a:prstGeom>
        </p:spPr>
      </p:pic>
    </p:spTree>
    <p:extLst>
      <p:ext uri="{BB962C8B-B14F-4D97-AF65-F5344CB8AC3E}">
        <p14:creationId xmlns:p14="http://schemas.microsoft.com/office/powerpoint/2010/main" val="38123368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hyperlink" Target="https://www.fsis.usda.gov/sites/default/files/2020-08/Form_5200-2.pdf" TargetMode="Externa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hyperlink" Target="https://www.fsis.usda.gov/policy/fsis-guidelines?keywords=Model" TargetMode="Externa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fsis.usda.gov/inspection/compliance-guidance/small-very-small-plant-guidance" TargetMode="External"/><Relationship Id="rId2" Type="http://schemas.openxmlformats.org/officeDocument/2006/relationships/hyperlink" Target="https://www.fsis.usda.gov/inspection/apply-grant-inspection" TargetMode="External"/><Relationship Id="rId1" Type="http://schemas.openxmlformats.org/officeDocument/2006/relationships/slideLayout" Target="../slideLayouts/slideLayout12.xml"/><Relationship Id="rId4" Type="http://schemas.openxmlformats.org/officeDocument/2006/relationships/hyperlink" Target="mailto:SPOutreachPDO@usda.go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448A1-DD46-4442-90D8-8E260544C422}"/>
              </a:ext>
            </a:extLst>
          </p:cNvPr>
          <p:cNvSpPr>
            <a:spLocks noGrp="1"/>
          </p:cNvSpPr>
          <p:nvPr>
            <p:ph type="title"/>
          </p:nvPr>
        </p:nvSpPr>
        <p:spPr/>
        <p:txBody>
          <a:bodyPr>
            <a:normAutofit fontScale="90000"/>
          </a:bodyPr>
          <a:lstStyle/>
          <a:p>
            <a:r>
              <a:rPr lang="en-US" b="0" i="0" u="none" strike="noStrike" baseline="0">
                <a:solidFill>
                  <a:srgbClr val="000000"/>
                </a:solidFill>
                <a:latin typeface="Arial" panose="020B0604020202020204" pitchFamily="34" charset="0"/>
              </a:rPr>
              <a:t>USDA - Food Safety and Inspection Service (FSIS)</a:t>
            </a:r>
          </a:p>
        </p:txBody>
      </p:sp>
      <p:sp>
        <p:nvSpPr>
          <p:cNvPr id="3" name="Text Placeholder 2">
            <a:extLst>
              <a:ext uri="{FF2B5EF4-FFF2-40B4-BE49-F238E27FC236}">
                <a16:creationId xmlns:a16="http://schemas.microsoft.com/office/drawing/2014/main" id="{6DB1486D-92F0-47F2-A655-9B84FD43015B}"/>
              </a:ext>
            </a:extLst>
          </p:cNvPr>
          <p:cNvSpPr>
            <a:spLocks noGrp="1"/>
          </p:cNvSpPr>
          <p:nvPr>
            <p:ph type="body" idx="1"/>
          </p:nvPr>
        </p:nvSpPr>
        <p:spPr/>
        <p:txBody>
          <a:bodyPr/>
          <a:lstStyle/>
          <a:p>
            <a:r>
              <a:rPr lang="en-US" b="0" i="0" u="none" strike="noStrike" baseline="0">
                <a:solidFill>
                  <a:srgbClr val="000000"/>
                </a:solidFill>
                <a:latin typeface="Arial" panose="020B0604020202020204" pitchFamily="34" charset="0"/>
              </a:rPr>
              <a:t>Federal Inspection of Meat and Poultry Products</a:t>
            </a:r>
          </a:p>
        </p:txBody>
      </p:sp>
    </p:spTree>
    <p:extLst>
      <p:ext uri="{BB962C8B-B14F-4D97-AF65-F5344CB8AC3E}">
        <p14:creationId xmlns:p14="http://schemas.microsoft.com/office/powerpoint/2010/main" val="5403624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FC473-D638-482A-806B-11419AC26A5D}"/>
              </a:ext>
            </a:extLst>
          </p:cNvPr>
          <p:cNvSpPr>
            <a:spLocks noGrp="1"/>
          </p:cNvSpPr>
          <p:nvPr>
            <p:ph type="title"/>
          </p:nvPr>
        </p:nvSpPr>
        <p:spPr/>
        <p:txBody>
          <a:bodyPr/>
          <a:lstStyle/>
          <a:p>
            <a:r>
              <a:rPr lang="en-US" b="0" i="0" u="none" strike="noStrike" baseline="0">
                <a:solidFill>
                  <a:srgbClr val="000000"/>
                </a:solidFill>
                <a:latin typeface="Arial" panose="020B0604020202020204" pitchFamily="34" charset="0"/>
              </a:rPr>
              <a:t>OFO</a:t>
            </a:r>
          </a:p>
        </p:txBody>
      </p:sp>
      <p:sp>
        <p:nvSpPr>
          <p:cNvPr id="3" name="Text Placeholder 2">
            <a:extLst>
              <a:ext uri="{FF2B5EF4-FFF2-40B4-BE49-F238E27FC236}">
                <a16:creationId xmlns:a16="http://schemas.microsoft.com/office/drawing/2014/main" id="{80E820C9-C747-4859-9044-4B5EE59D3A5D}"/>
              </a:ext>
            </a:extLst>
          </p:cNvPr>
          <p:cNvSpPr>
            <a:spLocks noGrp="1"/>
          </p:cNvSpPr>
          <p:nvPr>
            <p:ph type="body" idx="1"/>
          </p:nvPr>
        </p:nvSpPr>
        <p:spPr/>
        <p:txBody>
          <a:bodyPr/>
          <a:lstStyle/>
          <a:p>
            <a:r>
              <a:rPr lang="en-US" b="0" i="0" u="none" strike="noStrike" baseline="0">
                <a:solidFill>
                  <a:srgbClr val="000000"/>
                </a:solidFill>
                <a:latin typeface="Arial" panose="020B0604020202020204" pitchFamily="34" charset="0"/>
              </a:rPr>
              <a:t>Responsible for managing and administering the nation’s meat, poultry and egg products inspection and verification program.</a:t>
            </a:r>
          </a:p>
        </p:txBody>
      </p:sp>
    </p:spTree>
    <p:extLst>
      <p:ext uri="{BB962C8B-B14F-4D97-AF65-F5344CB8AC3E}">
        <p14:creationId xmlns:p14="http://schemas.microsoft.com/office/powerpoint/2010/main" val="27539497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5DD10-A244-4380-BC25-E503C85109E3}"/>
              </a:ext>
            </a:extLst>
          </p:cNvPr>
          <p:cNvSpPr>
            <a:spLocks noGrp="1"/>
          </p:cNvSpPr>
          <p:nvPr>
            <p:ph type="title"/>
          </p:nvPr>
        </p:nvSpPr>
        <p:spPr/>
        <p:txBody>
          <a:bodyPr/>
          <a:lstStyle/>
          <a:p>
            <a:r>
              <a:rPr lang="en-US" b="0" i="0" u="none" strike="noStrike" baseline="0">
                <a:solidFill>
                  <a:srgbClr val="000000"/>
                </a:solidFill>
                <a:latin typeface="Arial" panose="020B0604020202020204" pitchFamily="34" charset="0"/>
              </a:rPr>
              <a:t>OIEA</a:t>
            </a:r>
          </a:p>
        </p:txBody>
      </p:sp>
      <p:sp>
        <p:nvSpPr>
          <p:cNvPr id="3" name="Text Placeholder 2">
            <a:extLst>
              <a:ext uri="{FF2B5EF4-FFF2-40B4-BE49-F238E27FC236}">
                <a16:creationId xmlns:a16="http://schemas.microsoft.com/office/drawing/2014/main" id="{576EE5BF-2E73-49DD-9869-CF713E852841}"/>
              </a:ext>
            </a:extLst>
          </p:cNvPr>
          <p:cNvSpPr>
            <a:spLocks noGrp="1"/>
          </p:cNvSpPr>
          <p:nvPr>
            <p:ph type="body" idx="1"/>
          </p:nvPr>
        </p:nvSpPr>
        <p:spPr/>
        <p:txBody>
          <a:bodyPr/>
          <a:lstStyle/>
          <a:p>
            <a:r>
              <a:rPr lang="en-US" b="0" i="0" u="none" strike="noStrike" baseline="0">
                <a:solidFill>
                  <a:srgbClr val="000000"/>
                </a:solidFill>
                <a:latin typeface="Arial" panose="020B0604020202020204" pitchFamily="34" charset="0"/>
              </a:rPr>
              <a:t>Conducts surveillance and investigation of regulated and in-commerce meat, poultry and egg products facilities and other activities.</a:t>
            </a:r>
          </a:p>
        </p:txBody>
      </p:sp>
    </p:spTree>
    <p:extLst>
      <p:ext uri="{BB962C8B-B14F-4D97-AF65-F5344CB8AC3E}">
        <p14:creationId xmlns:p14="http://schemas.microsoft.com/office/powerpoint/2010/main" val="40197539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F9D07-C1B2-4696-8704-14A9394EA56B}"/>
              </a:ext>
            </a:extLst>
          </p:cNvPr>
          <p:cNvSpPr>
            <a:spLocks noGrp="1"/>
          </p:cNvSpPr>
          <p:nvPr>
            <p:ph type="title"/>
          </p:nvPr>
        </p:nvSpPr>
        <p:spPr/>
        <p:txBody>
          <a:bodyPr/>
          <a:lstStyle/>
          <a:p>
            <a:r>
              <a:rPr lang="en-US" b="0" i="0" u="none" strike="noStrike" baseline="0">
                <a:solidFill>
                  <a:srgbClr val="000000"/>
                </a:solidFill>
                <a:latin typeface="Times New Roman" panose="02020603050405020304" pitchFamily="18" charset="0"/>
              </a:rPr>
              <a:t>What is a Grant of Inspection?</a:t>
            </a:r>
          </a:p>
        </p:txBody>
      </p:sp>
      <p:sp>
        <p:nvSpPr>
          <p:cNvPr id="3" name="Text Placeholder 2">
            <a:extLst>
              <a:ext uri="{FF2B5EF4-FFF2-40B4-BE49-F238E27FC236}">
                <a16:creationId xmlns:a16="http://schemas.microsoft.com/office/drawing/2014/main" id="{2901A80E-2F75-4F37-BF4E-E29B2B79A61E}"/>
              </a:ext>
            </a:extLst>
          </p:cNvPr>
          <p:cNvSpPr>
            <a:spLocks noGrp="1"/>
          </p:cNvSpPr>
          <p:nvPr>
            <p:ph type="body" idx="1"/>
          </p:nvPr>
        </p:nvSpPr>
        <p:spPr/>
        <p:txBody>
          <a:bodyPr/>
          <a:lstStyle/>
          <a:p>
            <a:r>
              <a:rPr lang="en-US" b="0" i="0" u="none" strike="noStrike" baseline="0">
                <a:solidFill>
                  <a:srgbClr val="000000"/>
                </a:solidFill>
                <a:latin typeface="Times New Roman" panose="02020603050405020304" pitchFamily="18" charset="0"/>
              </a:rPr>
              <a:t>A Grant of Inspection is approval from USDA-FSIS to an individual, firm, or company to produce meat, poultry, or egg products in compliance with regulatory requirements and under the supervision of inspection program personnel.</a:t>
            </a:r>
          </a:p>
        </p:txBody>
      </p:sp>
    </p:spTree>
    <p:extLst>
      <p:ext uri="{BB962C8B-B14F-4D97-AF65-F5344CB8AC3E}">
        <p14:creationId xmlns:p14="http://schemas.microsoft.com/office/powerpoint/2010/main" val="2424206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5EC9E-6DD1-4F89-9043-2C7EA9A3514E}"/>
              </a:ext>
            </a:extLst>
          </p:cNvPr>
          <p:cNvSpPr>
            <a:spLocks noGrp="1"/>
          </p:cNvSpPr>
          <p:nvPr>
            <p:ph type="title"/>
          </p:nvPr>
        </p:nvSpPr>
        <p:spPr/>
        <p:txBody>
          <a:bodyPr>
            <a:normAutofit fontScale="90000"/>
          </a:bodyPr>
          <a:lstStyle/>
          <a:p>
            <a:r>
              <a:rPr lang="en-US" b="0" i="0" u="none" strike="noStrike" baseline="0">
                <a:solidFill>
                  <a:srgbClr val="000000"/>
                </a:solidFill>
                <a:latin typeface="Times New Roman" panose="02020603050405020304" pitchFamily="18" charset="0"/>
              </a:rPr>
              <a:t>Why Apply for a Grant of Inspection?</a:t>
            </a:r>
          </a:p>
        </p:txBody>
      </p:sp>
      <p:sp>
        <p:nvSpPr>
          <p:cNvPr id="3" name="Text Placeholder 2">
            <a:extLst>
              <a:ext uri="{FF2B5EF4-FFF2-40B4-BE49-F238E27FC236}">
                <a16:creationId xmlns:a16="http://schemas.microsoft.com/office/drawing/2014/main" id="{5C257CA7-3DA7-4094-B423-72B661AD3B85}"/>
              </a:ext>
            </a:extLst>
          </p:cNvPr>
          <p:cNvSpPr>
            <a:spLocks noGrp="1"/>
          </p:cNvSpPr>
          <p:nvPr>
            <p:ph type="body" idx="1"/>
          </p:nvPr>
        </p:nvSpPr>
        <p:spPr/>
        <p:txBody>
          <a:bodyPr>
            <a:normAutofit fontScale="92500" lnSpcReduction="10000"/>
          </a:bodyPr>
          <a:lstStyle/>
          <a:p>
            <a:r>
              <a:rPr lang="en-US" b="0" i="0" u="none" strike="noStrike" baseline="0">
                <a:solidFill>
                  <a:srgbClr val="000000"/>
                </a:solidFill>
                <a:latin typeface="Times New Roman" panose="02020603050405020304" pitchFamily="18" charset="0"/>
              </a:rPr>
              <a:t>The sale of any meat must be derived from carcasses slaughtered under inspection.</a:t>
            </a:r>
          </a:p>
          <a:p>
            <a:r>
              <a:rPr lang="en-US" b="0" i="0" u="none" strike="noStrike" baseline="0">
                <a:solidFill>
                  <a:srgbClr val="000000"/>
                </a:solidFill>
                <a:latin typeface="Times New Roman" panose="02020603050405020304" pitchFamily="18" charset="0"/>
              </a:rPr>
              <a:t>The sale of inspected and passed meat and poultry products produced under federal inspection can be sold to any domestic customer within the scope of the FMIA and PPIA.</a:t>
            </a:r>
          </a:p>
          <a:p>
            <a:r>
              <a:rPr lang="en-US" b="0" i="0" u="none" strike="noStrike" baseline="0">
                <a:solidFill>
                  <a:srgbClr val="000000"/>
                </a:solidFill>
                <a:latin typeface="Times New Roman" panose="02020603050405020304" pitchFamily="18" charset="0"/>
              </a:rPr>
              <a:t>The sale of products produced outside of federal inspection is limited to those produced under state inspection programs or limited exemptions.</a:t>
            </a:r>
          </a:p>
        </p:txBody>
      </p:sp>
    </p:spTree>
    <p:extLst>
      <p:ext uri="{BB962C8B-B14F-4D97-AF65-F5344CB8AC3E}">
        <p14:creationId xmlns:p14="http://schemas.microsoft.com/office/powerpoint/2010/main" val="28776359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ADD09-67CB-4DA6-A52D-6F8D9A1E8A59}"/>
              </a:ext>
            </a:extLst>
          </p:cNvPr>
          <p:cNvSpPr>
            <a:spLocks noGrp="1"/>
          </p:cNvSpPr>
          <p:nvPr>
            <p:ph type="title"/>
          </p:nvPr>
        </p:nvSpPr>
        <p:spPr/>
        <p:txBody>
          <a:bodyPr>
            <a:normAutofit fontScale="90000"/>
          </a:bodyPr>
          <a:lstStyle/>
          <a:p>
            <a:r>
              <a:rPr lang="en-US" b="0" i="0" u="none" strike="noStrike" baseline="0">
                <a:solidFill>
                  <a:srgbClr val="000000"/>
                </a:solidFill>
                <a:latin typeface="Times New Roman" panose="02020603050405020304" pitchFamily="18" charset="0"/>
              </a:rPr>
              <a:t>How to Apply for a Grant of Inspection?</a:t>
            </a:r>
          </a:p>
        </p:txBody>
      </p:sp>
      <p:sp>
        <p:nvSpPr>
          <p:cNvPr id="3" name="Text Placeholder 2">
            <a:extLst>
              <a:ext uri="{FF2B5EF4-FFF2-40B4-BE49-F238E27FC236}">
                <a16:creationId xmlns:a16="http://schemas.microsoft.com/office/drawing/2014/main" id="{F9E5C3F4-B527-4081-B4F1-C13BAFB6F90B}"/>
              </a:ext>
            </a:extLst>
          </p:cNvPr>
          <p:cNvSpPr>
            <a:spLocks noGrp="1"/>
          </p:cNvSpPr>
          <p:nvPr>
            <p:ph type="body" idx="1"/>
          </p:nvPr>
        </p:nvSpPr>
        <p:spPr/>
        <p:txBody>
          <a:bodyPr/>
          <a:lstStyle/>
          <a:p>
            <a:r>
              <a:rPr lang="en-US" b="0" i="0" u="none" strike="noStrike" baseline="0">
                <a:solidFill>
                  <a:srgbClr val="000000"/>
                </a:solidFill>
                <a:latin typeface="Arial" panose="020B0604020202020204" pitchFamily="34" charset="0"/>
              </a:rPr>
              <a:t>Submit FSIS </a:t>
            </a:r>
            <a:r>
              <a:rPr lang="en-US" b="0" i="0" u="sng" strike="noStrike" baseline="0">
                <a:solidFill>
                  <a:srgbClr val="0563C1"/>
                </a:solidFill>
                <a:latin typeface="Arial" panose="020B0604020202020204" pitchFamily="34" charset="0"/>
                <a:hlinkClick r:id="rId2"/>
              </a:rPr>
              <a:t>Form 5200-2</a:t>
            </a:r>
            <a:r>
              <a:rPr lang="en-US" b="0" i="0" u="none" strike="noStrike" baseline="0">
                <a:solidFill>
                  <a:srgbClr val="000000"/>
                </a:solidFill>
                <a:latin typeface="Arial" panose="020B0604020202020204" pitchFamily="34" charset="0"/>
                <a:hlinkClick r:id="rId2"/>
              </a:rPr>
              <a:t> along with all HACCP plans, Sanitation Standard Operating Procedures (SSOP), and written recall procedures to the Philadelphia District Office.</a:t>
            </a:r>
          </a:p>
          <a:p>
            <a:r>
              <a:rPr lang="en-US" b="0" i="0" u="none" strike="noStrike" baseline="0">
                <a:solidFill>
                  <a:srgbClr val="000000"/>
                </a:solidFill>
                <a:latin typeface="Arial" panose="020B0604020202020204" pitchFamily="34" charset="0"/>
              </a:rPr>
              <a:t>Philadelphia District Office Grant Curator: </a:t>
            </a:r>
            <a:r>
              <a:rPr lang="en-US" b="0" i="0" u="none" strike="noStrike" baseline="0">
                <a:solidFill>
                  <a:srgbClr val="2E2E2E"/>
                </a:solidFill>
                <a:latin typeface="Arial" panose="020B0604020202020204" pitchFamily="34" charset="0"/>
              </a:rPr>
              <a:t>(215) 430-6236</a:t>
            </a:r>
          </a:p>
        </p:txBody>
      </p:sp>
    </p:spTree>
    <p:extLst>
      <p:ext uri="{BB962C8B-B14F-4D97-AF65-F5344CB8AC3E}">
        <p14:creationId xmlns:p14="http://schemas.microsoft.com/office/powerpoint/2010/main" val="29133087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5B9CF-8FEC-4635-B819-8A2D4414609D}"/>
              </a:ext>
            </a:extLst>
          </p:cNvPr>
          <p:cNvSpPr>
            <a:spLocks noGrp="1"/>
          </p:cNvSpPr>
          <p:nvPr>
            <p:ph type="title"/>
          </p:nvPr>
        </p:nvSpPr>
        <p:spPr/>
        <p:txBody>
          <a:bodyPr>
            <a:normAutofit fontScale="90000"/>
          </a:bodyPr>
          <a:lstStyle/>
          <a:p>
            <a:r>
              <a:rPr lang="en-US" b="0" i="0" u="none" strike="noStrike" baseline="0">
                <a:solidFill>
                  <a:srgbClr val="000000"/>
                </a:solidFill>
                <a:latin typeface="Times New Roman" panose="02020603050405020304" pitchFamily="18" charset="0"/>
              </a:rPr>
              <a:t>How to Apply for a Grant of Inspection? (cont.)</a:t>
            </a:r>
            <a:endParaRPr lang="en-US" b="0" i="0" u="none" strike="noStrike" baseline="0">
              <a:solidFill>
                <a:srgbClr val="000000"/>
              </a:solidFill>
              <a:latin typeface="Arial" panose="020B0604020202020204" pitchFamily="34" charset="0"/>
            </a:endParaRPr>
          </a:p>
        </p:txBody>
      </p:sp>
      <p:sp>
        <p:nvSpPr>
          <p:cNvPr id="3" name="Text Placeholder 2">
            <a:extLst>
              <a:ext uri="{FF2B5EF4-FFF2-40B4-BE49-F238E27FC236}">
                <a16:creationId xmlns:a16="http://schemas.microsoft.com/office/drawing/2014/main" id="{D476C370-410C-4622-A8D0-440FA13A3EB2}"/>
              </a:ext>
            </a:extLst>
          </p:cNvPr>
          <p:cNvSpPr>
            <a:spLocks noGrp="1"/>
          </p:cNvSpPr>
          <p:nvPr>
            <p:ph type="body" idx="1"/>
          </p:nvPr>
        </p:nvSpPr>
        <p:spPr/>
        <p:txBody>
          <a:bodyPr>
            <a:normAutofit fontScale="70000" lnSpcReduction="20000"/>
          </a:bodyPr>
          <a:lstStyle/>
          <a:p>
            <a:r>
              <a:rPr lang="en-US" b="0" i="0" u="none" strike="noStrike" baseline="0">
                <a:solidFill>
                  <a:srgbClr val="000000"/>
                </a:solidFill>
                <a:latin typeface="Arial" panose="020B0604020202020204" pitchFamily="34" charset="0"/>
              </a:rPr>
              <a:t>FSIS will review all submitted documents for compliance before a walkthrough of the proposed establishment can be conducted by the Frontline Supervisor (FLS).  This may entail several back-and-forth correspondences until compliance is achieved. </a:t>
            </a:r>
          </a:p>
          <a:p>
            <a:r>
              <a:rPr lang="en-US" b="0" i="0" u="none" strike="noStrike" baseline="0">
                <a:solidFill>
                  <a:srgbClr val="000000"/>
                </a:solidFill>
                <a:latin typeface="Arial" panose="020B0604020202020204" pitchFamily="34" charset="0"/>
              </a:rPr>
              <a:t>Once a walkthrough is completed and found acceptable by the FLS, the FLS submits a recommendation to the Philadelphia District Office to issue a conditional Grant of Inspection.</a:t>
            </a:r>
          </a:p>
          <a:p>
            <a:r>
              <a:rPr lang="en-US" b="0" i="0" u="none" strike="noStrike" baseline="0">
                <a:solidFill>
                  <a:srgbClr val="000000"/>
                </a:solidFill>
                <a:latin typeface="Arial" panose="020B0604020202020204" pitchFamily="34" charset="0"/>
              </a:rPr>
              <a:t>Upon starting operations under inspection, you will have ninety (90) days to validate your HACCP programs in order to obtain a permanent Grant of Inspection.</a:t>
            </a:r>
          </a:p>
        </p:txBody>
      </p:sp>
    </p:spTree>
    <p:extLst>
      <p:ext uri="{BB962C8B-B14F-4D97-AF65-F5344CB8AC3E}">
        <p14:creationId xmlns:p14="http://schemas.microsoft.com/office/powerpoint/2010/main" val="3388752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93A44-084E-444F-84D5-244718F5C2BD}"/>
              </a:ext>
            </a:extLst>
          </p:cNvPr>
          <p:cNvSpPr>
            <a:spLocks noGrp="1"/>
          </p:cNvSpPr>
          <p:nvPr>
            <p:ph type="title"/>
          </p:nvPr>
        </p:nvSpPr>
        <p:spPr/>
        <p:txBody>
          <a:bodyPr>
            <a:normAutofit fontScale="90000"/>
          </a:bodyPr>
          <a:lstStyle/>
          <a:p>
            <a:r>
              <a:rPr lang="en-US" b="0" i="0" u="none" strike="noStrike" baseline="0">
                <a:solidFill>
                  <a:srgbClr val="000000"/>
                </a:solidFill>
                <a:latin typeface="Arial" panose="020B0604020202020204" pitchFamily="34" charset="0"/>
              </a:rPr>
              <a:t>Sanitation Performance Standards</a:t>
            </a:r>
          </a:p>
        </p:txBody>
      </p:sp>
      <p:sp>
        <p:nvSpPr>
          <p:cNvPr id="3" name="Text Placeholder 2">
            <a:extLst>
              <a:ext uri="{FF2B5EF4-FFF2-40B4-BE49-F238E27FC236}">
                <a16:creationId xmlns:a16="http://schemas.microsoft.com/office/drawing/2014/main" id="{409B061C-CC19-425D-8493-0F2D4DCCC081}"/>
              </a:ext>
            </a:extLst>
          </p:cNvPr>
          <p:cNvSpPr>
            <a:spLocks noGrp="1"/>
          </p:cNvSpPr>
          <p:nvPr>
            <p:ph type="body" idx="1"/>
          </p:nvPr>
        </p:nvSpPr>
        <p:spPr/>
        <p:txBody>
          <a:bodyPr>
            <a:normAutofit fontScale="85000" lnSpcReduction="20000"/>
          </a:bodyPr>
          <a:lstStyle/>
          <a:p>
            <a:r>
              <a:rPr lang="en-US" b="0" i="0" u="none" strike="noStrike" baseline="0">
                <a:solidFill>
                  <a:srgbClr val="000000"/>
                </a:solidFill>
                <a:latin typeface="Times New Roman" panose="02020603050405020304" pitchFamily="18" charset="0"/>
              </a:rPr>
              <a:t>Sanitation performance standards (SPS) set the results to be achieved in order to operate under sanitary conditions, but they do not prescribe the step-by-step procedures to produce safe meat and poultry products.</a:t>
            </a:r>
          </a:p>
          <a:p>
            <a:r>
              <a:rPr lang="en-US" b="0" i="0" u="none" strike="noStrike" baseline="0">
                <a:solidFill>
                  <a:srgbClr val="000000"/>
                </a:solidFill>
                <a:latin typeface="Times New Roman" panose="02020603050405020304" pitchFamily="18" charset="0"/>
              </a:rPr>
              <a:t>Simply put, the expected result is defined in the regulation, but the methods to achieve that result are not specified.</a:t>
            </a:r>
          </a:p>
          <a:p>
            <a:r>
              <a:rPr lang="en-US" b="0" i="0" u="none" strike="noStrike" baseline="0">
                <a:solidFill>
                  <a:srgbClr val="000000"/>
                </a:solidFill>
                <a:latin typeface="Times New Roman" panose="02020603050405020304" pitchFamily="18" charset="0"/>
              </a:rPr>
              <a:t>The performance standards allow establishments the flexibility to develop and employ innovative and unique sanitation procedures to achieve the desired results.</a:t>
            </a:r>
            <a:endParaRPr lang="en-US" b="0" i="0" u="none" strike="noStrike" baseline="0">
              <a:solidFill>
                <a:srgbClr val="000000"/>
              </a:solidFill>
              <a:latin typeface="Arial" panose="020B0604020202020204" pitchFamily="34" charset="0"/>
            </a:endParaRPr>
          </a:p>
        </p:txBody>
      </p:sp>
    </p:spTree>
    <p:extLst>
      <p:ext uri="{BB962C8B-B14F-4D97-AF65-F5344CB8AC3E}">
        <p14:creationId xmlns:p14="http://schemas.microsoft.com/office/powerpoint/2010/main" val="27939164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AEFB3-DA1D-42B6-B3FC-838277DF591D}"/>
              </a:ext>
            </a:extLst>
          </p:cNvPr>
          <p:cNvSpPr>
            <a:spLocks noGrp="1"/>
          </p:cNvSpPr>
          <p:nvPr>
            <p:ph type="title"/>
          </p:nvPr>
        </p:nvSpPr>
        <p:spPr/>
        <p:txBody>
          <a:bodyPr/>
          <a:lstStyle/>
          <a:p>
            <a:r>
              <a:rPr lang="en-US" b="0" i="0" u="none" strike="noStrike" baseline="0">
                <a:solidFill>
                  <a:srgbClr val="000000"/>
                </a:solidFill>
                <a:latin typeface="Arial" panose="020B0604020202020204" pitchFamily="34" charset="0"/>
              </a:rPr>
              <a:t>SSOPs</a:t>
            </a:r>
          </a:p>
        </p:txBody>
      </p:sp>
      <p:sp>
        <p:nvSpPr>
          <p:cNvPr id="3" name="Text Placeholder 2">
            <a:extLst>
              <a:ext uri="{FF2B5EF4-FFF2-40B4-BE49-F238E27FC236}">
                <a16:creationId xmlns:a16="http://schemas.microsoft.com/office/drawing/2014/main" id="{BDC57B5C-A8A4-4E5F-94EB-D5C0551DF229}"/>
              </a:ext>
            </a:extLst>
          </p:cNvPr>
          <p:cNvSpPr>
            <a:spLocks noGrp="1"/>
          </p:cNvSpPr>
          <p:nvPr>
            <p:ph type="body" idx="1"/>
          </p:nvPr>
        </p:nvSpPr>
        <p:spPr/>
        <p:txBody>
          <a:bodyPr>
            <a:normAutofit fontScale="77500" lnSpcReduction="20000"/>
          </a:bodyPr>
          <a:lstStyle/>
          <a:p>
            <a:r>
              <a:rPr lang="en-US" b="0" i="0" u="none" strike="noStrike" baseline="0">
                <a:solidFill>
                  <a:srgbClr val="000000"/>
                </a:solidFill>
                <a:latin typeface="Times New Roman" panose="02020603050405020304" pitchFamily="18" charset="0"/>
              </a:rPr>
              <a:t>Sanitation Standard Operating Procedures (SSOPs) are written procedures that an establishment develops and implements to prevent direct contamination or adulteration of product.</a:t>
            </a:r>
          </a:p>
          <a:p>
            <a:r>
              <a:rPr lang="en-US" b="0" i="0" u="none" strike="noStrike" baseline="0">
                <a:solidFill>
                  <a:srgbClr val="000000"/>
                </a:solidFill>
                <a:latin typeface="Times New Roman" panose="02020603050405020304" pitchFamily="18" charset="0"/>
              </a:rPr>
              <a:t>Establishments are required to maintain these written procedures on file, and they must be available to FSIS upon request.</a:t>
            </a:r>
          </a:p>
          <a:p>
            <a:r>
              <a:rPr lang="en-US" b="0" i="0" u="none" strike="noStrike" baseline="0">
                <a:solidFill>
                  <a:srgbClr val="000000"/>
                </a:solidFill>
                <a:latin typeface="Times New Roman" panose="02020603050405020304" pitchFamily="18" charset="0"/>
              </a:rPr>
              <a:t>It is the establishment’s responsibility to implement the procedures as written in the SSOPs.</a:t>
            </a:r>
          </a:p>
          <a:p>
            <a:r>
              <a:rPr lang="en-US" b="0" i="0" u="none" strike="noStrike" baseline="0">
                <a:solidFill>
                  <a:srgbClr val="000000"/>
                </a:solidFill>
                <a:latin typeface="Times New Roman" panose="02020603050405020304" pitchFamily="18" charset="0"/>
              </a:rPr>
              <a:t>Establishments must maintain daily records sufficient to document the implementation and monitoring of the SSOPs and any corrective action taken.</a:t>
            </a:r>
          </a:p>
        </p:txBody>
      </p:sp>
    </p:spTree>
    <p:extLst>
      <p:ext uri="{BB962C8B-B14F-4D97-AF65-F5344CB8AC3E}">
        <p14:creationId xmlns:p14="http://schemas.microsoft.com/office/powerpoint/2010/main" val="39229798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5D0C5-6E68-4F88-A15A-7DB501EF30AA}"/>
              </a:ext>
            </a:extLst>
          </p:cNvPr>
          <p:cNvSpPr>
            <a:spLocks noGrp="1"/>
          </p:cNvSpPr>
          <p:nvPr>
            <p:ph type="title"/>
          </p:nvPr>
        </p:nvSpPr>
        <p:spPr/>
        <p:txBody>
          <a:bodyPr/>
          <a:lstStyle/>
          <a:p>
            <a:r>
              <a:rPr lang="en-US" b="0" i="0" u="none" strike="noStrike" baseline="0">
                <a:solidFill>
                  <a:srgbClr val="000000"/>
                </a:solidFill>
                <a:latin typeface="Arial" panose="020B0604020202020204" pitchFamily="34" charset="0"/>
              </a:rPr>
              <a:t>HACCP</a:t>
            </a:r>
          </a:p>
        </p:txBody>
      </p:sp>
      <p:sp>
        <p:nvSpPr>
          <p:cNvPr id="3" name="Text Placeholder 2">
            <a:extLst>
              <a:ext uri="{FF2B5EF4-FFF2-40B4-BE49-F238E27FC236}">
                <a16:creationId xmlns:a16="http://schemas.microsoft.com/office/drawing/2014/main" id="{DBB63ABA-7EDA-4D79-9871-FDD2FBE3164C}"/>
              </a:ext>
            </a:extLst>
          </p:cNvPr>
          <p:cNvSpPr>
            <a:spLocks noGrp="1"/>
          </p:cNvSpPr>
          <p:nvPr>
            <p:ph type="body" idx="1"/>
          </p:nvPr>
        </p:nvSpPr>
        <p:spPr/>
        <p:txBody>
          <a:bodyPr>
            <a:normAutofit fontScale="85000" lnSpcReduction="20000"/>
          </a:bodyPr>
          <a:lstStyle/>
          <a:p>
            <a:r>
              <a:rPr lang="en-US" b="0" i="0" u="none" strike="noStrike" baseline="0">
                <a:solidFill>
                  <a:srgbClr val="000000"/>
                </a:solidFill>
                <a:latin typeface="Times New Roman" panose="02020603050405020304" pitchFamily="18" charset="0"/>
              </a:rPr>
              <a:t>Hazard Analysis and Critical Control Point (HACCP) system provides a framework for establishments to conduct science-based process controls that can be validated as effective in eliminating, preventing, or reducing to an acceptable level the food safety hazards that are reasonably likely to occur in an official establishment’s particular production processes.</a:t>
            </a:r>
          </a:p>
          <a:p>
            <a:r>
              <a:rPr lang="en-US" b="0" i="0" u="none" strike="noStrike" baseline="0">
                <a:solidFill>
                  <a:srgbClr val="000000"/>
                </a:solidFill>
                <a:latin typeface="Times New Roman" panose="02020603050405020304" pitchFamily="18" charset="0"/>
              </a:rPr>
              <a:t>Examples of some HACCP programs can be found &lt;</a:t>
            </a:r>
            <a:r>
              <a:rPr lang="en-US" b="0" i="0" u="sng" strike="noStrike" baseline="0">
                <a:solidFill>
                  <a:srgbClr val="0563C1"/>
                </a:solidFill>
                <a:latin typeface="Times New Roman" panose="02020603050405020304" pitchFamily="18" charset="0"/>
                <a:hlinkClick r:id="rId2"/>
              </a:rPr>
              <a:t>here</a:t>
            </a:r>
            <a:r>
              <a:rPr lang="en-US" b="0" i="0" u="none" strike="noStrike" baseline="0">
                <a:solidFill>
                  <a:srgbClr val="000000"/>
                </a:solidFill>
                <a:latin typeface="Times New Roman" panose="02020603050405020304" pitchFamily="18" charset="0"/>
              </a:rPr>
              <a:t>&gt;.  The generic models are not intended to be used “as is”. FSIS recommends that establishments tailor the model(s) to fit the establishment’s operation.</a:t>
            </a:r>
            <a:endParaRPr lang="en-US" b="0" i="0" u="none" strike="noStrike" baseline="0">
              <a:solidFill>
                <a:srgbClr val="000000"/>
              </a:solidFill>
              <a:latin typeface="Times New Roman" panose="02020603050405020304" pitchFamily="18" charset="0"/>
              <a:hlinkClick r:id="rId2"/>
            </a:endParaRPr>
          </a:p>
        </p:txBody>
      </p:sp>
    </p:spTree>
    <p:extLst>
      <p:ext uri="{BB962C8B-B14F-4D97-AF65-F5344CB8AC3E}">
        <p14:creationId xmlns:p14="http://schemas.microsoft.com/office/powerpoint/2010/main" val="28475732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3F0EC-37E2-48FD-83E2-EAAE6D015D6F}"/>
              </a:ext>
            </a:extLst>
          </p:cNvPr>
          <p:cNvSpPr>
            <a:spLocks noGrp="1"/>
          </p:cNvSpPr>
          <p:nvPr>
            <p:ph type="title"/>
          </p:nvPr>
        </p:nvSpPr>
        <p:spPr/>
        <p:txBody>
          <a:bodyPr>
            <a:normAutofit fontScale="90000"/>
          </a:bodyPr>
          <a:lstStyle/>
          <a:p>
            <a:r>
              <a:rPr lang="en-US" b="0" i="0" u="none" strike="noStrike" baseline="0">
                <a:solidFill>
                  <a:srgbClr val="000000"/>
                </a:solidFill>
                <a:latin typeface="Times New Roman" panose="02020603050405020304" pitchFamily="18" charset="0"/>
              </a:rPr>
              <a:t>Who Carries Out the Inspection Program by OFO</a:t>
            </a:r>
          </a:p>
        </p:txBody>
      </p:sp>
      <p:sp>
        <p:nvSpPr>
          <p:cNvPr id="3" name="Text Placeholder 2">
            <a:extLst>
              <a:ext uri="{FF2B5EF4-FFF2-40B4-BE49-F238E27FC236}">
                <a16:creationId xmlns:a16="http://schemas.microsoft.com/office/drawing/2014/main" id="{16AAA515-99C1-4FC7-B64F-CBA1215F8BF9}"/>
              </a:ext>
            </a:extLst>
          </p:cNvPr>
          <p:cNvSpPr>
            <a:spLocks noGrp="1"/>
          </p:cNvSpPr>
          <p:nvPr>
            <p:ph type="body" idx="1"/>
          </p:nvPr>
        </p:nvSpPr>
        <p:spPr/>
        <p:txBody>
          <a:bodyPr>
            <a:normAutofit fontScale="77500" lnSpcReduction="20000"/>
          </a:bodyPr>
          <a:lstStyle/>
          <a:p>
            <a:r>
              <a:rPr lang="en-US" b="0" i="0" u="none" strike="noStrike" baseline="0">
                <a:solidFill>
                  <a:srgbClr val="000000"/>
                </a:solidFill>
                <a:latin typeface="Times New Roman" panose="02020603050405020304" pitchFamily="18" charset="0"/>
              </a:rPr>
              <a:t>Food Inspectors (FI) conduct carcass-by-carcass inspections.</a:t>
            </a:r>
          </a:p>
          <a:p>
            <a:r>
              <a:rPr lang="en-US" b="0" i="0" u="none" strike="noStrike" baseline="0">
                <a:solidFill>
                  <a:srgbClr val="000000"/>
                </a:solidFill>
                <a:latin typeface="Times New Roman" panose="02020603050405020304" pitchFamily="18" charset="0"/>
              </a:rPr>
              <a:t>Consumer Safety Inspectors (CSI) and Supervisory CSIs (SCSI) conduct verifications of sanitary conditions and food safety programs at establishments.</a:t>
            </a:r>
          </a:p>
          <a:p>
            <a:r>
              <a:rPr lang="en-US" b="0" i="0" u="none" strike="noStrike" baseline="0">
                <a:solidFill>
                  <a:srgbClr val="000000"/>
                </a:solidFill>
                <a:latin typeface="Times New Roman" panose="02020603050405020304" pitchFamily="18" charset="0"/>
              </a:rPr>
              <a:t>Public Health Veterinarians (PHV) conduct dispositions of carcasses retained by FIs due to pathology conditions.</a:t>
            </a:r>
          </a:p>
          <a:p>
            <a:r>
              <a:rPr lang="en-US" b="0" i="0" u="none" strike="noStrike" baseline="0">
                <a:solidFill>
                  <a:srgbClr val="000000"/>
                </a:solidFill>
                <a:latin typeface="Times New Roman" panose="02020603050405020304" pitchFamily="18" charset="0"/>
              </a:rPr>
              <a:t>Frontline Supervisors (FLS)supervise inspection program personnel within circuits (assigned geographic areas).</a:t>
            </a:r>
          </a:p>
          <a:p>
            <a:r>
              <a:rPr lang="en-US" b="0" i="0" u="none" strike="noStrike" baseline="0">
                <a:solidFill>
                  <a:srgbClr val="000000"/>
                </a:solidFill>
                <a:latin typeface="Times New Roman" panose="02020603050405020304" pitchFamily="18" charset="0"/>
              </a:rPr>
              <a:t>Enforcement, Investigations, and Analysis Officers (EIAO) conduct Food Safety Assessments (FSAs) at establishments and conduct outreach.</a:t>
            </a:r>
          </a:p>
        </p:txBody>
      </p:sp>
    </p:spTree>
    <p:extLst>
      <p:ext uri="{BB962C8B-B14F-4D97-AF65-F5344CB8AC3E}">
        <p14:creationId xmlns:p14="http://schemas.microsoft.com/office/powerpoint/2010/main" val="3101627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73099-FBB3-4755-A637-E19E0F517798}"/>
              </a:ext>
            </a:extLst>
          </p:cNvPr>
          <p:cNvSpPr>
            <a:spLocks noGrp="1"/>
          </p:cNvSpPr>
          <p:nvPr>
            <p:ph type="title"/>
          </p:nvPr>
        </p:nvSpPr>
        <p:spPr/>
        <p:txBody>
          <a:bodyPr/>
          <a:lstStyle/>
          <a:p>
            <a:r>
              <a:rPr lang="en-US" b="0" i="0" u="none" strike="noStrike" baseline="0">
                <a:solidFill>
                  <a:srgbClr val="000000"/>
                </a:solidFill>
                <a:latin typeface="Arial" panose="020B0604020202020204" pitchFamily="34" charset="0"/>
              </a:rPr>
              <a:t>Statutes</a:t>
            </a:r>
          </a:p>
        </p:txBody>
      </p:sp>
      <p:sp>
        <p:nvSpPr>
          <p:cNvPr id="3" name="Text Placeholder 2">
            <a:extLst>
              <a:ext uri="{FF2B5EF4-FFF2-40B4-BE49-F238E27FC236}">
                <a16:creationId xmlns:a16="http://schemas.microsoft.com/office/drawing/2014/main" id="{A41AD969-A105-421A-B239-41C914560D67}"/>
              </a:ext>
            </a:extLst>
          </p:cNvPr>
          <p:cNvSpPr>
            <a:spLocks noGrp="1"/>
          </p:cNvSpPr>
          <p:nvPr>
            <p:ph type="body" idx="1"/>
          </p:nvPr>
        </p:nvSpPr>
        <p:spPr/>
        <p:txBody>
          <a:bodyPr/>
          <a:lstStyle/>
          <a:p>
            <a:r>
              <a:rPr lang="en-US" b="0" i="0" u="none" strike="noStrike" baseline="0">
                <a:solidFill>
                  <a:srgbClr val="000000"/>
                </a:solidFill>
                <a:latin typeface="Arial" panose="020B0604020202020204" pitchFamily="34" charset="0"/>
              </a:rPr>
              <a:t>Federal Meat Inspection Act</a:t>
            </a:r>
          </a:p>
          <a:p>
            <a:pPr lvl="1"/>
            <a:r>
              <a:rPr lang="en-US" b="0" i="0" u="none" strike="noStrike" baseline="0">
                <a:solidFill>
                  <a:srgbClr val="000000"/>
                </a:solidFill>
                <a:latin typeface="Times New Roman" panose="02020603050405020304" pitchFamily="18" charset="0"/>
              </a:rPr>
              <a:t>Includes Siluriformes (Catfish)</a:t>
            </a:r>
          </a:p>
          <a:p>
            <a:r>
              <a:rPr lang="en-US" b="0" i="0" u="none" strike="noStrike" baseline="0">
                <a:solidFill>
                  <a:srgbClr val="000000"/>
                </a:solidFill>
                <a:latin typeface="Arial" panose="020B0604020202020204" pitchFamily="34" charset="0"/>
              </a:rPr>
              <a:t>Poultry Products Inspection Act</a:t>
            </a:r>
          </a:p>
          <a:p>
            <a:r>
              <a:rPr lang="en-US" b="0" i="0" u="none" strike="noStrike" baseline="0">
                <a:solidFill>
                  <a:srgbClr val="000000"/>
                </a:solidFill>
                <a:latin typeface="Arial" panose="020B0604020202020204" pitchFamily="34" charset="0"/>
              </a:rPr>
              <a:t>Egg Products Inspection Act</a:t>
            </a:r>
          </a:p>
          <a:p>
            <a:r>
              <a:rPr lang="en-US" b="0" i="0" u="none" strike="noStrike" baseline="0">
                <a:solidFill>
                  <a:srgbClr val="000000"/>
                </a:solidFill>
                <a:latin typeface="Arial" panose="020B0604020202020204" pitchFamily="34" charset="0"/>
              </a:rPr>
              <a:t>Humane Methods of Slaughter Act</a:t>
            </a:r>
          </a:p>
        </p:txBody>
      </p:sp>
    </p:spTree>
    <p:extLst>
      <p:ext uri="{BB962C8B-B14F-4D97-AF65-F5344CB8AC3E}">
        <p14:creationId xmlns:p14="http://schemas.microsoft.com/office/powerpoint/2010/main" val="30766988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596B8-2FBD-4A26-BC76-F32B93B2D8B3}"/>
              </a:ext>
            </a:extLst>
          </p:cNvPr>
          <p:cNvSpPr>
            <a:spLocks noGrp="1"/>
          </p:cNvSpPr>
          <p:nvPr>
            <p:ph type="title"/>
          </p:nvPr>
        </p:nvSpPr>
        <p:spPr/>
        <p:txBody>
          <a:bodyPr>
            <a:normAutofit fontScale="90000"/>
          </a:bodyPr>
          <a:lstStyle/>
          <a:p>
            <a:r>
              <a:rPr lang="en-US" b="0" i="0" u="none" strike="noStrike" baseline="0">
                <a:solidFill>
                  <a:srgbClr val="000000"/>
                </a:solidFill>
                <a:latin typeface="Times New Roman" panose="02020603050405020304" pitchFamily="18" charset="0"/>
              </a:rPr>
              <a:t>How the Inspection Program is </a:t>
            </a:r>
            <a:br>
              <a:rPr lang="en-US" b="0" i="0" u="none" strike="noStrike" baseline="0">
                <a:solidFill>
                  <a:srgbClr val="000000"/>
                </a:solidFill>
                <a:latin typeface="Times New Roman" panose="02020603050405020304" pitchFamily="18" charset="0"/>
              </a:rPr>
            </a:br>
            <a:r>
              <a:rPr lang="en-US" b="0" i="0" u="none" strike="noStrike" baseline="0">
                <a:solidFill>
                  <a:srgbClr val="000000"/>
                </a:solidFill>
                <a:latin typeface="Times New Roman" panose="02020603050405020304" pitchFamily="18" charset="0"/>
              </a:rPr>
              <a:t>Carried Out</a:t>
            </a:r>
          </a:p>
        </p:txBody>
      </p:sp>
      <p:sp>
        <p:nvSpPr>
          <p:cNvPr id="3" name="Text Placeholder 2">
            <a:extLst>
              <a:ext uri="{FF2B5EF4-FFF2-40B4-BE49-F238E27FC236}">
                <a16:creationId xmlns:a16="http://schemas.microsoft.com/office/drawing/2014/main" id="{9FB24E24-C2CC-4E4A-B69B-7206D61DD2B2}"/>
              </a:ext>
            </a:extLst>
          </p:cNvPr>
          <p:cNvSpPr>
            <a:spLocks noGrp="1"/>
          </p:cNvSpPr>
          <p:nvPr>
            <p:ph type="body" idx="1"/>
          </p:nvPr>
        </p:nvSpPr>
        <p:spPr/>
        <p:txBody>
          <a:bodyPr>
            <a:normAutofit fontScale="85000" lnSpcReduction="20000"/>
          </a:bodyPr>
          <a:lstStyle/>
          <a:p>
            <a:r>
              <a:rPr lang="en-US" b="0" i="0" u="none" strike="noStrike" baseline="0">
                <a:solidFill>
                  <a:srgbClr val="000000"/>
                </a:solidFill>
                <a:latin typeface="Times New Roman" panose="02020603050405020304" pitchFamily="18" charset="0"/>
              </a:rPr>
              <a:t>All livestock and a portion of poultry undergo antemortem inspection.</a:t>
            </a:r>
          </a:p>
          <a:p>
            <a:r>
              <a:rPr lang="en-US" b="0" i="0" u="none" strike="noStrike" baseline="0">
                <a:solidFill>
                  <a:srgbClr val="000000"/>
                </a:solidFill>
                <a:latin typeface="Times New Roman" panose="02020603050405020304" pitchFamily="18" charset="0"/>
              </a:rPr>
              <a:t>All slaughtered carcasses undergo postmortem inspection.</a:t>
            </a:r>
          </a:p>
          <a:p>
            <a:r>
              <a:rPr lang="en-US" b="0" i="0" u="none" strike="noStrike" baseline="0">
                <a:solidFill>
                  <a:srgbClr val="000000"/>
                </a:solidFill>
                <a:latin typeface="Times New Roman" panose="02020603050405020304" pitchFamily="18" charset="0"/>
              </a:rPr>
              <a:t>Daily inspection by CSIs is carried out to verify food safety programs, sanitary conditions, and economic requirements.</a:t>
            </a:r>
          </a:p>
          <a:p>
            <a:r>
              <a:rPr lang="en-US" b="0" i="0" u="none" strike="noStrike" baseline="0">
                <a:solidFill>
                  <a:srgbClr val="000000"/>
                </a:solidFill>
                <a:latin typeface="Times New Roman" panose="02020603050405020304" pitchFamily="18" charset="0"/>
              </a:rPr>
              <a:t>FSAs are usually conducted around the time an establishment receives a permanent grant of inspection, following a recall, or for other reasons but are typically infrequent for an individual establishment.</a:t>
            </a:r>
          </a:p>
        </p:txBody>
      </p:sp>
    </p:spTree>
    <p:extLst>
      <p:ext uri="{BB962C8B-B14F-4D97-AF65-F5344CB8AC3E}">
        <p14:creationId xmlns:p14="http://schemas.microsoft.com/office/powerpoint/2010/main" val="4211089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BCF28-02DB-4968-80D0-BDDE321FE9BA}"/>
              </a:ext>
            </a:extLst>
          </p:cNvPr>
          <p:cNvSpPr>
            <a:spLocks noGrp="1"/>
          </p:cNvSpPr>
          <p:nvPr>
            <p:ph type="title"/>
          </p:nvPr>
        </p:nvSpPr>
        <p:spPr/>
        <p:txBody>
          <a:bodyPr>
            <a:normAutofit fontScale="90000"/>
          </a:bodyPr>
          <a:lstStyle/>
          <a:p>
            <a:r>
              <a:rPr lang="en-US" b="0" i="0" u="none" strike="noStrike" baseline="0">
                <a:solidFill>
                  <a:srgbClr val="000000"/>
                </a:solidFill>
                <a:latin typeface="Arial" panose="020B0604020202020204" pitchFamily="34" charset="0"/>
              </a:rPr>
              <a:t>FSIS Establishments in </a:t>
            </a:r>
            <a:br>
              <a:rPr lang="en-US" b="0" i="0" u="none" strike="noStrike" baseline="0">
                <a:solidFill>
                  <a:srgbClr val="000000"/>
                </a:solidFill>
                <a:latin typeface="Arial" panose="020B0604020202020204" pitchFamily="34" charset="0"/>
              </a:rPr>
            </a:br>
            <a:r>
              <a:rPr lang="en-US" b="0" i="0" u="none" strike="noStrike" baseline="0">
                <a:solidFill>
                  <a:srgbClr val="000000"/>
                </a:solidFill>
                <a:latin typeface="Arial" panose="020B0604020202020204" pitchFamily="34" charset="0"/>
              </a:rPr>
              <a:t>CT, MA, and RI</a:t>
            </a:r>
          </a:p>
        </p:txBody>
      </p:sp>
      <p:sp>
        <p:nvSpPr>
          <p:cNvPr id="3" name="Text Placeholder 2">
            <a:extLst>
              <a:ext uri="{FF2B5EF4-FFF2-40B4-BE49-F238E27FC236}">
                <a16:creationId xmlns:a16="http://schemas.microsoft.com/office/drawing/2014/main" id="{505CAF7D-0E60-48B3-863C-FA69AE55DC8A}"/>
              </a:ext>
            </a:extLst>
          </p:cNvPr>
          <p:cNvSpPr>
            <a:spLocks noGrp="1"/>
          </p:cNvSpPr>
          <p:nvPr>
            <p:ph type="body" idx="1"/>
          </p:nvPr>
        </p:nvSpPr>
        <p:spPr/>
        <p:txBody>
          <a:bodyPr/>
          <a:lstStyle/>
          <a:p>
            <a:r>
              <a:rPr lang="en-US" b="0" i="0" u="none" strike="noStrike" baseline="0">
                <a:solidFill>
                  <a:srgbClr val="000000"/>
                </a:solidFill>
                <a:latin typeface="Arial" panose="020B0604020202020204" pitchFamily="34" charset="0"/>
              </a:rPr>
              <a:t>There are currently 185 federally inspected establishments in these states.</a:t>
            </a:r>
          </a:p>
        </p:txBody>
      </p:sp>
    </p:spTree>
    <p:extLst>
      <p:ext uri="{BB962C8B-B14F-4D97-AF65-F5344CB8AC3E}">
        <p14:creationId xmlns:p14="http://schemas.microsoft.com/office/powerpoint/2010/main" val="29399308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de2" descr="Mapping and Activity Tool">
            <a:extLst>
              <a:ext uri="{FF2B5EF4-FFF2-40B4-BE49-F238E27FC236}">
                <a16:creationId xmlns:a16="http://schemas.microsoft.com/office/drawing/2014/main" id="{D753E5D2-A810-489E-8591-B0751E8D5329}"/>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a:stretch/>
        </p:blipFill>
        <p:spPr>
          <a:xfrm>
            <a:off x="-4419" y="1451728"/>
            <a:ext cx="9152519" cy="4732255"/>
          </a:xfrm>
          <a:prstGeom prst="rect">
            <a:avLst/>
          </a:prstGeom>
          <a:ln w="12700">
            <a:solidFill>
              <a:srgbClr val="34657F"/>
            </a:solidFill>
          </a:ln>
        </p:spPr>
      </p:pic>
    </p:spTree>
    <p:extLst>
      <p:ext uri="{BB962C8B-B14F-4D97-AF65-F5344CB8AC3E}">
        <p14:creationId xmlns:p14="http://schemas.microsoft.com/office/powerpoint/2010/main" val="2560108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6ABEE-5B0E-4D07-A748-D72589198B79}"/>
              </a:ext>
            </a:extLst>
          </p:cNvPr>
          <p:cNvSpPr>
            <a:spLocks noGrp="1"/>
          </p:cNvSpPr>
          <p:nvPr>
            <p:ph type="title"/>
          </p:nvPr>
        </p:nvSpPr>
        <p:spPr/>
        <p:txBody>
          <a:bodyPr/>
          <a:lstStyle/>
          <a:p>
            <a:r>
              <a:rPr lang="en-US" b="0" i="0" u="none" strike="noStrike" baseline="0">
                <a:solidFill>
                  <a:srgbClr val="000000"/>
                </a:solidFill>
                <a:latin typeface="Times New Roman" panose="02020603050405020304" pitchFamily="18" charset="0"/>
              </a:rPr>
              <a:t>Additional Resources</a:t>
            </a:r>
          </a:p>
        </p:txBody>
      </p:sp>
      <p:sp>
        <p:nvSpPr>
          <p:cNvPr id="3" name="Text Placeholder 2">
            <a:extLst>
              <a:ext uri="{FF2B5EF4-FFF2-40B4-BE49-F238E27FC236}">
                <a16:creationId xmlns:a16="http://schemas.microsoft.com/office/drawing/2014/main" id="{A5C3F5C6-E070-43DF-9EC6-DB28C93DEE92}"/>
              </a:ext>
            </a:extLst>
          </p:cNvPr>
          <p:cNvSpPr>
            <a:spLocks noGrp="1"/>
          </p:cNvSpPr>
          <p:nvPr>
            <p:ph type="body" idx="1"/>
          </p:nvPr>
        </p:nvSpPr>
        <p:spPr/>
        <p:txBody>
          <a:bodyPr>
            <a:normAutofit fontScale="92500" lnSpcReduction="20000"/>
          </a:bodyPr>
          <a:lstStyle/>
          <a:p>
            <a:r>
              <a:rPr lang="en-US" b="0" i="0" u="sng" strike="noStrike" baseline="0">
                <a:solidFill>
                  <a:srgbClr val="0563C1"/>
                </a:solidFill>
                <a:latin typeface="Times New Roman" panose="02020603050405020304" pitchFamily="18" charset="0"/>
                <a:hlinkClick r:id="rId2"/>
              </a:rPr>
              <a:t>Apply for Grant of Inspection | Food Safety and Inspection Service (usda.gov)</a:t>
            </a:r>
            <a:r>
              <a:rPr lang="en-US" b="0" i="0" u="none" strike="noStrike" baseline="0">
                <a:solidFill>
                  <a:srgbClr val="000000"/>
                </a:solidFill>
                <a:latin typeface="Times New Roman" panose="02020603050405020304" pitchFamily="18" charset="0"/>
                <a:hlinkClick r:id="rId2"/>
              </a:rPr>
              <a:t> (</a:t>
            </a:r>
            <a:r>
              <a:rPr lang="en-US" b="0" i="0" u="sng" strike="noStrike" baseline="0">
                <a:solidFill>
                  <a:srgbClr val="0563C1"/>
                </a:solidFill>
                <a:latin typeface="Times New Roman" panose="02020603050405020304" pitchFamily="18" charset="0"/>
                <a:hlinkClick r:id="rId2"/>
              </a:rPr>
              <a:t>https://www.fsis.usda.gov/inspection/apply-grant-inspection</a:t>
            </a:r>
            <a:r>
              <a:rPr lang="en-US" b="0" i="0" u="none" strike="noStrike" baseline="0">
                <a:solidFill>
                  <a:srgbClr val="000000"/>
                </a:solidFill>
                <a:latin typeface="Times New Roman" panose="02020603050405020304" pitchFamily="18" charset="0"/>
                <a:hlinkClick r:id="rId2"/>
              </a:rPr>
              <a:t>)</a:t>
            </a:r>
          </a:p>
          <a:p>
            <a:r>
              <a:rPr lang="en-US" b="0" i="0" u="sng" strike="noStrike" baseline="0">
                <a:solidFill>
                  <a:srgbClr val="0563C1"/>
                </a:solidFill>
                <a:latin typeface="Times New Roman" panose="02020603050405020304" pitchFamily="18" charset="0"/>
                <a:hlinkClick r:id="rId3"/>
              </a:rPr>
              <a:t>Small &amp; Very Small Plant Guidance | Food Safety and Inspection Service (usda.gov)</a:t>
            </a:r>
            <a:r>
              <a:rPr lang="en-US" b="0" i="0" u="none" strike="noStrike" baseline="0">
                <a:solidFill>
                  <a:srgbClr val="000000"/>
                </a:solidFill>
                <a:latin typeface="Times New Roman" panose="02020603050405020304" pitchFamily="18" charset="0"/>
                <a:hlinkClick r:id="rId3"/>
              </a:rPr>
              <a:t> (</a:t>
            </a:r>
            <a:r>
              <a:rPr lang="en-US" b="0" i="0" u="sng" strike="noStrike" baseline="0">
                <a:solidFill>
                  <a:srgbClr val="0563C1"/>
                </a:solidFill>
                <a:latin typeface="Times New Roman" panose="02020603050405020304" pitchFamily="18" charset="0"/>
                <a:hlinkClick r:id="rId3"/>
              </a:rPr>
              <a:t>https://www.fsis.usda.gov/inspection/compliance-guidance/small-very-small-plant-guidance</a:t>
            </a:r>
            <a:r>
              <a:rPr lang="en-US" b="0" i="0" u="none" strike="noStrike" baseline="0">
                <a:solidFill>
                  <a:srgbClr val="000000"/>
                </a:solidFill>
                <a:latin typeface="Times New Roman" panose="02020603050405020304" pitchFamily="18" charset="0"/>
                <a:hlinkClick r:id="rId3"/>
              </a:rPr>
              <a:t>)</a:t>
            </a:r>
          </a:p>
          <a:p>
            <a:r>
              <a:rPr lang="en-US" b="0" i="0" u="none" strike="noStrike" baseline="0">
                <a:solidFill>
                  <a:srgbClr val="000000"/>
                </a:solidFill>
                <a:latin typeface="Times New Roman" panose="02020603050405020304" pitchFamily="18" charset="0"/>
              </a:rPr>
              <a:t>Philadelphia District EIAO Outreach Team – Email: </a:t>
            </a:r>
            <a:r>
              <a:rPr lang="en-US" b="0" i="0" u="sng" strike="noStrike" baseline="0">
                <a:solidFill>
                  <a:srgbClr val="0563C1"/>
                </a:solidFill>
                <a:latin typeface="Times New Roman" panose="02020603050405020304" pitchFamily="18" charset="0"/>
                <a:hlinkClick r:id="rId4"/>
              </a:rPr>
              <a:t>SPOutreachPDO@usda.gov</a:t>
            </a:r>
            <a:endParaRPr lang="en-US" b="0" i="0" u="none" strike="noStrike" baseline="0">
              <a:solidFill>
                <a:srgbClr val="000000"/>
              </a:solidFill>
              <a:latin typeface="Times New Roman" panose="02020603050405020304" pitchFamily="18" charset="0"/>
              <a:hlinkClick r:id="rId4"/>
            </a:endParaRPr>
          </a:p>
        </p:txBody>
      </p:sp>
    </p:spTree>
    <p:extLst>
      <p:ext uri="{BB962C8B-B14F-4D97-AF65-F5344CB8AC3E}">
        <p14:creationId xmlns:p14="http://schemas.microsoft.com/office/powerpoint/2010/main" val="3631988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DB17A-F0FC-4EF4-94E1-11BC172BDED8}"/>
              </a:ext>
            </a:extLst>
          </p:cNvPr>
          <p:cNvSpPr>
            <a:spLocks noGrp="1"/>
          </p:cNvSpPr>
          <p:nvPr>
            <p:ph type="title"/>
          </p:nvPr>
        </p:nvSpPr>
        <p:spPr/>
        <p:txBody>
          <a:bodyPr/>
          <a:lstStyle/>
          <a:p>
            <a:r>
              <a:rPr lang="en-US" b="0" i="0" u="none" strike="noStrike" baseline="0">
                <a:solidFill>
                  <a:srgbClr val="000000"/>
                </a:solidFill>
                <a:latin typeface="Arial" panose="020B0604020202020204" pitchFamily="34" charset="0"/>
              </a:rPr>
              <a:t>Amenability</a:t>
            </a:r>
          </a:p>
        </p:txBody>
      </p:sp>
      <p:sp>
        <p:nvSpPr>
          <p:cNvPr id="3" name="Text Placeholder 2">
            <a:extLst>
              <a:ext uri="{FF2B5EF4-FFF2-40B4-BE49-F238E27FC236}">
                <a16:creationId xmlns:a16="http://schemas.microsoft.com/office/drawing/2014/main" id="{CF4F8F18-BCF0-46AF-853B-C2C7F7C64315}"/>
              </a:ext>
            </a:extLst>
          </p:cNvPr>
          <p:cNvSpPr>
            <a:spLocks noGrp="1"/>
          </p:cNvSpPr>
          <p:nvPr>
            <p:ph type="body" idx="1"/>
          </p:nvPr>
        </p:nvSpPr>
        <p:spPr/>
        <p:txBody>
          <a:bodyPr/>
          <a:lstStyle/>
          <a:p>
            <a:r>
              <a:rPr lang="en-US" b="0" i="0" u="none" strike="noStrike" baseline="0">
                <a:solidFill>
                  <a:srgbClr val="000000"/>
                </a:solidFill>
                <a:latin typeface="Arial" panose="020B0604020202020204" pitchFamily="34" charset="0"/>
              </a:rPr>
              <a:t>All meat and poultry products capable of use as human food are amenable to the Acts unless an exemption from the definition of a meat food product exists.</a:t>
            </a:r>
          </a:p>
          <a:p>
            <a:r>
              <a:rPr lang="en-US" b="0" i="0" u="none" strike="noStrike" baseline="0">
                <a:solidFill>
                  <a:srgbClr val="000000"/>
                </a:solidFill>
                <a:latin typeface="Arial" panose="020B0604020202020204" pitchFamily="34" charset="0"/>
              </a:rPr>
              <a:t>Not all production of meat and poultry products amenable to the Acts require federal inspection.</a:t>
            </a:r>
          </a:p>
        </p:txBody>
      </p:sp>
    </p:spTree>
    <p:extLst>
      <p:ext uri="{BB962C8B-B14F-4D97-AF65-F5344CB8AC3E}">
        <p14:creationId xmlns:p14="http://schemas.microsoft.com/office/powerpoint/2010/main" val="573479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70166-81EE-4EC5-A20B-535D8C8842A4}"/>
              </a:ext>
            </a:extLst>
          </p:cNvPr>
          <p:cNvSpPr>
            <a:spLocks noGrp="1"/>
          </p:cNvSpPr>
          <p:nvPr>
            <p:ph type="title"/>
          </p:nvPr>
        </p:nvSpPr>
        <p:spPr/>
        <p:txBody>
          <a:bodyPr>
            <a:normAutofit fontScale="90000"/>
          </a:bodyPr>
          <a:lstStyle/>
          <a:p>
            <a:r>
              <a:rPr lang="en-US" b="0" i="0" u="none" strike="noStrike" baseline="0">
                <a:solidFill>
                  <a:srgbClr val="000000"/>
                </a:solidFill>
                <a:latin typeface="Arial" panose="020B0604020202020204" pitchFamily="34" charset="0"/>
              </a:rPr>
              <a:t>Meat Food Product </a:t>
            </a:r>
            <a:br>
              <a:rPr lang="en-US" b="0" i="0" u="none" strike="noStrike" baseline="0">
                <a:solidFill>
                  <a:srgbClr val="000000"/>
                </a:solidFill>
                <a:latin typeface="Arial" panose="020B0604020202020204" pitchFamily="34" charset="0"/>
              </a:rPr>
            </a:br>
            <a:r>
              <a:rPr lang="en-US" b="0" i="0" u="none" strike="noStrike" baseline="0">
                <a:solidFill>
                  <a:srgbClr val="000000"/>
                </a:solidFill>
                <a:latin typeface="Arial" panose="020B0604020202020204" pitchFamily="34" charset="0"/>
              </a:rPr>
              <a:t>(9 CFR 301.2):</a:t>
            </a:r>
          </a:p>
        </p:txBody>
      </p:sp>
      <p:sp>
        <p:nvSpPr>
          <p:cNvPr id="3" name="Text Placeholder 2">
            <a:extLst>
              <a:ext uri="{FF2B5EF4-FFF2-40B4-BE49-F238E27FC236}">
                <a16:creationId xmlns:a16="http://schemas.microsoft.com/office/drawing/2014/main" id="{EBD24CB0-DF4B-4ACB-BBF8-683140ED8439}"/>
              </a:ext>
            </a:extLst>
          </p:cNvPr>
          <p:cNvSpPr>
            <a:spLocks noGrp="1"/>
          </p:cNvSpPr>
          <p:nvPr>
            <p:ph type="body" idx="1"/>
          </p:nvPr>
        </p:nvSpPr>
        <p:spPr/>
        <p:txBody>
          <a:bodyPr>
            <a:normAutofit fontScale="92500" lnSpcReduction="20000"/>
          </a:bodyPr>
          <a:lstStyle/>
          <a:p>
            <a:r>
              <a:rPr lang="en-US" b="0" i="0" u="none" strike="noStrike" baseline="0">
                <a:solidFill>
                  <a:srgbClr val="000000"/>
                </a:solidFill>
                <a:latin typeface="Arial" panose="020B0604020202020204" pitchFamily="34" charset="0"/>
              </a:rPr>
              <a:t>“Any article capable of use as human food which is made wholly or in part from any meat or other portion of the carcass of any cattle, sheep, swine, or goats, except those exempted from definition as a meat food product…”</a:t>
            </a:r>
          </a:p>
          <a:p>
            <a:r>
              <a:rPr lang="en-US" b="0" i="0" u="none" strike="noStrike" baseline="0">
                <a:solidFill>
                  <a:srgbClr val="000000"/>
                </a:solidFill>
                <a:latin typeface="Times New Roman" panose="02020603050405020304" pitchFamily="18" charset="0"/>
              </a:rPr>
              <a:t>Products with relatively small quantities of meat and not represented as a meat product or not considered by consumers to be a product of the meat industry are exempted from the definition.</a:t>
            </a:r>
          </a:p>
        </p:txBody>
      </p:sp>
    </p:spTree>
    <p:extLst>
      <p:ext uri="{BB962C8B-B14F-4D97-AF65-F5344CB8AC3E}">
        <p14:creationId xmlns:p14="http://schemas.microsoft.com/office/powerpoint/2010/main" val="2942676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CC64D-613D-42D3-B942-1FDD912DC459}"/>
              </a:ext>
            </a:extLst>
          </p:cNvPr>
          <p:cNvSpPr>
            <a:spLocks noGrp="1"/>
          </p:cNvSpPr>
          <p:nvPr>
            <p:ph type="title"/>
          </p:nvPr>
        </p:nvSpPr>
        <p:spPr/>
        <p:txBody>
          <a:bodyPr/>
          <a:lstStyle/>
          <a:p>
            <a:r>
              <a:rPr lang="en-US" b="0" i="0" u="none" strike="noStrike" baseline="0">
                <a:solidFill>
                  <a:srgbClr val="000000"/>
                </a:solidFill>
                <a:latin typeface="Times New Roman" panose="02020603050405020304" pitchFamily="18" charset="0"/>
              </a:rPr>
              <a:t>Relatively Small Portions</a:t>
            </a:r>
          </a:p>
        </p:txBody>
      </p:sp>
      <p:sp>
        <p:nvSpPr>
          <p:cNvPr id="3" name="Text Placeholder 2">
            <a:extLst>
              <a:ext uri="{FF2B5EF4-FFF2-40B4-BE49-F238E27FC236}">
                <a16:creationId xmlns:a16="http://schemas.microsoft.com/office/drawing/2014/main" id="{3F8F0C69-4C15-4BC2-9F1F-E21D600687E4}"/>
              </a:ext>
            </a:extLst>
          </p:cNvPr>
          <p:cNvSpPr>
            <a:spLocks noGrp="1"/>
          </p:cNvSpPr>
          <p:nvPr>
            <p:ph type="body" idx="1"/>
          </p:nvPr>
        </p:nvSpPr>
        <p:spPr/>
        <p:txBody>
          <a:bodyPr/>
          <a:lstStyle/>
          <a:p>
            <a:r>
              <a:rPr lang="en-US" b="0" i="0" u="none" strike="noStrike" baseline="0">
                <a:solidFill>
                  <a:srgbClr val="000000"/>
                </a:solidFill>
                <a:latin typeface="Times New Roman" panose="02020603050405020304" pitchFamily="18" charset="0"/>
              </a:rPr>
              <a:t>3% or less raw meat</a:t>
            </a:r>
          </a:p>
          <a:p>
            <a:r>
              <a:rPr lang="en-US" b="0" i="0" u="none" strike="noStrike" baseline="0">
                <a:solidFill>
                  <a:srgbClr val="000000"/>
                </a:solidFill>
                <a:latin typeface="Times New Roman" panose="02020603050405020304" pitchFamily="18" charset="0"/>
              </a:rPr>
              <a:t>Less than 2% cooked meat</a:t>
            </a:r>
          </a:p>
          <a:p>
            <a:r>
              <a:rPr lang="en-US" b="0" i="0" u="none" strike="noStrike" baseline="0">
                <a:solidFill>
                  <a:srgbClr val="000000"/>
                </a:solidFill>
                <a:latin typeface="Times New Roman" panose="02020603050405020304" pitchFamily="18" charset="0"/>
              </a:rPr>
              <a:t>30% or less fat, tallow, or meat extract alone or in combination</a:t>
            </a:r>
          </a:p>
        </p:txBody>
      </p:sp>
    </p:spTree>
    <p:extLst>
      <p:ext uri="{BB962C8B-B14F-4D97-AF65-F5344CB8AC3E}">
        <p14:creationId xmlns:p14="http://schemas.microsoft.com/office/powerpoint/2010/main" val="2507269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8E9C2-0D87-4C28-A63A-5A4C974C84F2}"/>
              </a:ext>
            </a:extLst>
          </p:cNvPr>
          <p:cNvSpPr>
            <a:spLocks noGrp="1"/>
          </p:cNvSpPr>
          <p:nvPr>
            <p:ph type="title"/>
          </p:nvPr>
        </p:nvSpPr>
        <p:spPr/>
        <p:txBody>
          <a:bodyPr>
            <a:normAutofit fontScale="90000"/>
          </a:bodyPr>
          <a:lstStyle/>
          <a:p>
            <a:r>
              <a:rPr lang="en-US" b="0" i="0" u="none" strike="noStrike" baseline="0">
                <a:solidFill>
                  <a:srgbClr val="000000"/>
                </a:solidFill>
                <a:latin typeface="Times New Roman" panose="02020603050405020304" pitchFamily="18" charset="0"/>
              </a:rPr>
              <a:t>Examples of Products Exempt Based on Consumer Perception</a:t>
            </a:r>
          </a:p>
        </p:txBody>
      </p:sp>
      <p:sp>
        <p:nvSpPr>
          <p:cNvPr id="3" name="Text Placeholder 2">
            <a:extLst>
              <a:ext uri="{FF2B5EF4-FFF2-40B4-BE49-F238E27FC236}">
                <a16:creationId xmlns:a16="http://schemas.microsoft.com/office/drawing/2014/main" id="{F3E1711A-8A63-44D3-B92E-A5E71D9CAB07}"/>
              </a:ext>
            </a:extLst>
          </p:cNvPr>
          <p:cNvSpPr>
            <a:spLocks noGrp="1"/>
          </p:cNvSpPr>
          <p:nvPr>
            <p:ph type="body" idx="1"/>
          </p:nvPr>
        </p:nvSpPr>
        <p:spPr/>
        <p:txBody>
          <a:bodyPr/>
          <a:lstStyle/>
          <a:p>
            <a:r>
              <a:rPr lang="en-US" b="0" i="0" u="none" strike="noStrike" baseline="0">
                <a:solidFill>
                  <a:srgbClr val="000000"/>
                </a:solidFill>
                <a:latin typeface="Times New Roman" panose="02020603050405020304" pitchFamily="18" charset="0"/>
              </a:rPr>
              <a:t>Pork and Beans</a:t>
            </a:r>
          </a:p>
          <a:p>
            <a:r>
              <a:rPr lang="en-US" b="0" i="0" u="none" strike="noStrike" baseline="0">
                <a:solidFill>
                  <a:srgbClr val="000000"/>
                </a:solidFill>
                <a:latin typeface="Times New Roman" panose="02020603050405020304" pitchFamily="18" charset="0"/>
              </a:rPr>
              <a:t>Closed-face sandwiches</a:t>
            </a:r>
          </a:p>
          <a:p>
            <a:r>
              <a:rPr lang="en-US" b="0" i="0" u="none" strike="noStrike" baseline="0">
                <a:solidFill>
                  <a:srgbClr val="000000"/>
                </a:solidFill>
                <a:latin typeface="Times New Roman" panose="02020603050405020304" pitchFamily="18" charset="0"/>
              </a:rPr>
              <a:t>Pepperoni rolls</a:t>
            </a:r>
          </a:p>
        </p:txBody>
      </p:sp>
    </p:spTree>
    <p:extLst>
      <p:ext uri="{BB962C8B-B14F-4D97-AF65-F5344CB8AC3E}">
        <p14:creationId xmlns:p14="http://schemas.microsoft.com/office/powerpoint/2010/main" val="2305784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24546-608B-4A27-A811-5D9419575C88}"/>
              </a:ext>
            </a:extLst>
          </p:cNvPr>
          <p:cNvSpPr>
            <a:spLocks noGrp="1"/>
          </p:cNvSpPr>
          <p:nvPr>
            <p:ph type="title"/>
          </p:nvPr>
        </p:nvSpPr>
        <p:spPr/>
        <p:txBody>
          <a:bodyPr>
            <a:normAutofit fontScale="90000"/>
          </a:bodyPr>
          <a:lstStyle/>
          <a:p>
            <a:r>
              <a:rPr lang="en-US" b="0" i="0" u="none" strike="noStrike" baseline="0">
                <a:solidFill>
                  <a:srgbClr val="000000"/>
                </a:solidFill>
                <a:latin typeface="Arial" panose="020B0604020202020204" pitchFamily="34" charset="0"/>
              </a:rPr>
              <a:t>Poultry Food Product </a:t>
            </a:r>
            <a:br>
              <a:rPr lang="en-US" b="0" i="0" u="none" strike="noStrike" baseline="0">
                <a:solidFill>
                  <a:srgbClr val="000000"/>
                </a:solidFill>
                <a:latin typeface="Arial" panose="020B0604020202020204" pitchFamily="34" charset="0"/>
              </a:rPr>
            </a:br>
            <a:r>
              <a:rPr lang="en-US" b="0" i="0" u="none" strike="noStrike" baseline="0">
                <a:solidFill>
                  <a:srgbClr val="000000"/>
                </a:solidFill>
                <a:latin typeface="Arial" panose="020B0604020202020204" pitchFamily="34" charset="0"/>
              </a:rPr>
              <a:t>(9 CFR 381.1):</a:t>
            </a:r>
          </a:p>
        </p:txBody>
      </p:sp>
      <p:sp>
        <p:nvSpPr>
          <p:cNvPr id="3" name="Text Placeholder 2">
            <a:extLst>
              <a:ext uri="{FF2B5EF4-FFF2-40B4-BE49-F238E27FC236}">
                <a16:creationId xmlns:a16="http://schemas.microsoft.com/office/drawing/2014/main" id="{3D8AD32E-C920-499C-A274-732E49819899}"/>
              </a:ext>
            </a:extLst>
          </p:cNvPr>
          <p:cNvSpPr>
            <a:spLocks noGrp="1"/>
          </p:cNvSpPr>
          <p:nvPr>
            <p:ph type="body" idx="1"/>
          </p:nvPr>
        </p:nvSpPr>
        <p:spPr/>
        <p:txBody>
          <a:bodyPr/>
          <a:lstStyle/>
          <a:p>
            <a:r>
              <a:rPr lang="en-US" b="0" i="0" u="none" strike="noStrike" baseline="0">
                <a:solidFill>
                  <a:srgbClr val="000000"/>
                </a:solidFill>
                <a:latin typeface="Arial" panose="020B0604020202020204" pitchFamily="34" charset="0"/>
              </a:rPr>
              <a:t>“This term means any product capable of use as human food which is made in part from any poultry carcass or part thereof, excepting those exempted from definition…”</a:t>
            </a:r>
          </a:p>
        </p:txBody>
      </p:sp>
    </p:spTree>
    <p:extLst>
      <p:ext uri="{BB962C8B-B14F-4D97-AF65-F5344CB8AC3E}">
        <p14:creationId xmlns:p14="http://schemas.microsoft.com/office/powerpoint/2010/main" val="2232469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2CA16-25F2-45CD-A164-589337353662}"/>
              </a:ext>
            </a:extLst>
          </p:cNvPr>
          <p:cNvSpPr>
            <a:spLocks noGrp="1"/>
          </p:cNvSpPr>
          <p:nvPr>
            <p:ph type="title"/>
          </p:nvPr>
        </p:nvSpPr>
        <p:spPr/>
        <p:txBody>
          <a:bodyPr/>
          <a:lstStyle/>
          <a:p>
            <a:r>
              <a:rPr lang="en-US" b="0" i="0" u="none" strike="noStrike" baseline="0">
                <a:solidFill>
                  <a:srgbClr val="000000"/>
                </a:solidFill>
                <a:latin typeface="Times New Roman" panose="02020603050405020304" pitchFamily="18" charset="0"/>
              </a:rPr>
              <a:t>Relatively Small Portions</a:t>
            </a:r>
          </a:p>
        </p:txBody>
      </p:sp>
      <p:sp>
        <p:nvSpPr>
          <p:cNvPr id="3" name="Text Placeholder 2">
            <a:extLst>
              <a:ext uri="{FF2B5EF4-FFF2-40B4-BE49-F238E27FC236}">
                <a16:creationId xmlns:a16="http://schemas.microsoft.com/office/drawing/2014/main" id="{EEFDBE1C-126C-40F5-AFE7-F0E5F38EEEB6}"/>
              </a:ext>
            </a:extLst>
          </p:cNvPr>
          <p:cNvSpPr>
            <a:spLocks noGrp="1"/>
          </p:cNvSpPr>
          <p:nvPr>
            <p:ph type="body" idx="1"/>
          </p:nvPr>
        </p:nvSpPr>
        <p:spPr/>
        <p:txBody>
          <a:bodyPr/>
          <a:lstStyle/>
          <a:p>
            <a:r>
              <a:rPr lang="en-US" b="0" i="0" u="none" strike="noStrike" baseline="0">
                <a:solidFill>
                  <a:srgbClr val="000000"/>
                </a:solidFill>
                <a:latin typeface="Times New Roman" panose="02020603050405020304" pitchFamily="18" charset="0"/>
              </a:rPr>
              <a:t>Less than 2% cooked poultry meat</a:t>
            </a:r>
          </a:p>
          <a:p>
            <a:r>
              <a:rPr lang="en-US" b="0" i="0" u="none" strike="noStrike" baseline="0">
                <a:solidFill>
                  <a:srgbClr val="000000"/>
                </a:solidFill>
                <a:latin typeface="Times New Roman" panose="02020603050405020304" pitchFamily="18" charset="0"/>
              </a:rPr>
              <a:t>Less than 10 percent cooked poultry skins, giblets or fat, separately</a:t>
            </a:r>
          </a:p>
          <a:p>
            <a:r>
              <a:rPr lang="en-US" b="0" i="0" u="none" strike="noStrike" baseline="0">
                <a:solidFill>
                  <a:srgbClr val="000000"/>
                </a:solidFill>
                <a:latin typeface="Times New Roman" panose="02020603050405020304" pitchFamily="18" charset="0"/>
              </a:rPr>
              <a:t>Less than 10 percent cooked poultry skins, giblets, fat and poultry meat (limited to less than 2 percent) in any combination</a:t>
            </a:r>
          </a:p>
        </p:txBody>
      </p:sp>
    </p:spTree>
    <p:extLst>
      <p:ext uri="{BB962C8B-B14F-4D97-AF65-F5344CB8AC3E}">
        <p14:creationId xmlns:p14="http://schemas.microsoft.com/office/powerpoint/2010/main" val="11023163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8AEB9-3B81-4C96-9BD7-C01123DE5BBF}"/>
              </a:ext>
            </a:extLst>
          </p:cNvPr>
          <p:cNvSpPr>
            <a:spLocks noGrp="1"/>
          </p:cNvSpPr>
          <p:nvPr>
            <p:ph type="title"/>
          </p:nvPr>
        </p:nvSpPr>
        <p:spPr/>
        <p:txBody>
          <a:bodyPr/>
          <a:lstStyle/>
          <a:p>
            <a:r>
              <a:rPr lang="en-US" b="0" i="0" u="none" strike="noStrike" baseline="0">
                <a:solidFill>
                  <a:srgbClr val="000000"/>
                </a:solidFill>
                <a:latin typeface="Arial" panose="020B0604020202020204" pitchFamily="34" charset="0"/>
              </a:rPr>
              <a:t>Jurisdiction within USDA-FSIS</a:t>
            </a:r>
          </a:p>
        </p:txBody>
      </p:sp>
      <p:sp>
        <p:nvSpPr>
          <p:cNvPr id="3" name="Text Placeholder 2">
            <a:extLst>
              <a:ext uri="{FF2B5EF4-FFF2-40B4-BE49-F238E27FC236}">
                <a16:creationId xmlns:a16="http://schemas.microsoft.com/office/drawing/2014/main" id="{D5415D7B-0B6E-4535-A4B0-9F364CBB36A3}"/>
              </a:ext>
            </a:extLst>
          </p:cNvPr>
          <p:cNvSpPr>
            <a:spLocks noGrp="1"/>
          </p:cNvSpPr>
          <p:nvPr>
            <p:ph type="body" idx="1"/>
          </p:nvPr>
        </p:nvSpPr>
        <p:spPr/>
        <p:txBody>
          <a:bodyPr/>
          <a:lstStyle/>
          <a:p>
            <a:r>
              <a:rPr lang="en-US" b="0" i="0" u="none" strike="noStrike" baseline="0">
                <a:solidFill>
                  <a:srgbClr val="000000"/>
                </a:solidFill>
                <a:latin typeface="Arial" panose="020B0604020202020204" pitchFamily="34" charset="0"/>
              </a:rPr>
              <a:t>Office of Field Operations (OFO)</a:t>
            </a:r>
          </a:p>
          <a:p>
            <a:r>
              <a:rPr lang="en-US" b="0" i="0" u="none" strike="noStrike" baseline="0">
                <a:solidFill>
                  <a:srgbClr val="000000"/>
                </a:solidFill>
                <a:latin typeface="Arial" panose="020B0604020202020204" pitchFamily="34" charset="0"/>
              </a:rPr>
              <a:t>Office of Investigation, Enforcement, and Audit (OIEA)</a:t>
            </a:r>
          </a:p>
        </p:txBody>
      </p:sp>
    </p:spTree>
    <p:extLst>
      <p:ext uri="{BB962C8B-B14F-4D97-AF65-F5344CB8AC3E}">
        <p14:creationId xmlns:p14="http://schemas.microsoft.com/office/powerpoint/2010/main" val="10407166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T Sampling.potx" id="{64BA8FC6-B1D5-408B-BA66-9092508BA21D}" vid="{B7519B0A-69A6-4561-9E66-6692D6F29F66}"/>
    </a:ext>
  </a:extLst>
</a:theme>
</file>

<file path=docProps/app.xml><?xml version="1.0" encoding="utf-8"?>
<Properties xmlns="http://schemas.openxmlformats.org/officeDocument/2006/extended-properties" xmlns:vt="http://schemas.openxmlformats.org/officeDocument/2006/docPropsVTypes">
  <Template>USDA Template</Template>
  <TotalTime>0</TotalTime>
  <Words>1182</Words>
  <Application>Microsoft Office PowerPoint</Application>
  <PresentationFormat>On-screen Show (4:3)</PresentationFormat>
  <Paragraphs>77</Paragraphs>
  <Slides>23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Times New Roman</vt:lpstr>
      <vt:lpstr>Office Theme</vt:lpstr>
      <vt:lpstr>USDA - Food Safety and Inspection Service (FSIS)</vt:lpstr>
      <vt:lpstr>Statutes</vt:lpstr>
      <vt:lpstr>Amenability</vt:lpstr>
      <vt:lpstr>Meat Food Product  (9 CFR 301.2):</vt:lpstr>
      <vt:lpstr>Relatively Small Portions</vt:lpstr>
      <vt:lpstr>Examples of Products Exempt Based on Consumer Perception</vt:lpstr>
      <vt:lpstr>Poultry Food Product  (9 CFR 381.1):</vt:lpstr>
      <vt:lpstr>Relatively Small Portions</vt:lpstr>
      <vt:lpstr>Jurisdiction within USDA-FSIS</vt:lpstr>
      <vt:lpstr>OFO</vt:lpstr>
      <vt:lpstr>OIEA</vt:lpstr>
      <vt:lpstr>What is a Grant of Inspection?</vt:lpstr>
      <vt:lpstr>Why Apply for a Grant of Inspection?</vt:lpstr>
      <vt:lpstr>How to Apply for a Grant of Inspection?</vt:lpstr>
      <vt:lpstr>How to Apply for a Grant of Inspection? (cont.)</vt:lpstr>
      <vt:lpstr>Sanitation Performance Standards</vt:lpstr>
      <vt:lpstr>SSOPs</vt:lpstr>
      <vt:lpstr>HACCP</vt:lpstr>
      <vt:lpstr>Who Carries Out the Inspection Program by OFO</vt:lpstr>
      <vt:lpstr>How the Inspection Program is  Carried Out</vt:lpstr>
      <vt:lpstr>FSIS Establishments in  CT, MA, and RI</vt:lpstr>
      <vt:lpstr>PowerPoint Presentation</vt:lpstr>
      <vt:lpstr>Additional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 Drew - FSIS;Rupert, Joshua - FSIS</dc:creator>
  <cp:lastModifiedBy>Murdock, Jane</cp:lastModifiedBy>
  <cp:revision>2</cp:revision>
  <cp:lastPrinted>2012-10-23T11:48:32Z</cp:lastPrinted>
  <dcterms:created xsi:type="dcterms:W3CDTF">2021-03-17T14:45:12Z</dcterms:created>
  <dcterms:modified xsi:type="dcterms:W3CDTF">2021-04-07T12:27:27Z</dcterms:modified>
</cp:coreProperties>
</file>