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3" r:id="rId3"/>
    <p:sldId id="264" r:id="rId4"/>
    <p:sldId id="265" r:id="rId5"/>
    <p:sldId id="266" r:id="rId6"/>
    <p:sldId id="268" r:id="rId7"/>
    <p:sldId id="267" r:id="rId8"/>
    <p:sldId id="269" r:id="rId9"/>
    <p:sldId id="270" r:id="rId10"/>
    <p:sldId id="258" r:id="rId11"/>
    <p:sldId id="257" r:id="rId12"/>
    <p:sldId id="259" r:id="rId13"/>
    <p:sldId id="260" r:id="rId14"/>
    <p:sldId id="271" r:id="rId15"/>
    <p:sldId id="261" r:id="rId16"/>
    <p:sldId id="262"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3" autoAdjust="0"/>
    <p:restoredTop sz="94660"/>
  </p:normalViewPr>
  <p:slideViewPr>
    <p:cSldViewPr snapToGrid="0">
      <p:cViewPr varScale="1">
        <p:scale>
          <a:sx n="71" d="100"/>
          <a:sy n="71" d="100"/>
        </p:scale>
        <p:origin x="27" y="87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elsonkat\AppData\Local\Microsoft\Windows\INetCache\Content.Outlook\KXP10T71\Hemp%20Samples%20Oct%2023202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Distribution of THC Samples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9.9578514224183498E-2"/>
          <c:y val="0.1507509794560514"/>
          <c:w val="0.88576947112380178"/>
          <c:h val="0.67677729278599985"/>
        </c:manualLayout>
      </c:layout>
      <c:barChart>
        <c:barDir val="col"/>
        <c:grouping val="clustered"/>
        <c:varyColors val="0"/>
        <c:ser>
          <c:idx val="0"/>
          <c:order val="0"/>
          <c:spPr>
            <a:gradFill rotWithShape="1">
              <a:gsLst>
                <a:gs pos="0">
                  <a:schemeClr val="accent1">
                    <a:tint val="94000"/>
                    <a:satMod val="100000"/>
                    <a:lumMod val="108000"/>
                  </a:schemeClr>
                </a:gs>
                <a:gs pos="50000">
                  <a:schemeClr val="accent1">
                    <a:tint val="98000"/>
                    <a:shade val="100000"/>
                    <a:satMod val="100000"/>
                    <a:lumMod val="100000"/>
                  </a:schemeClr>
                </a:gs>
                <a:gs pos="100000">
                  <a:schemeClr val="accent1">
                    <a:shade val="72000"/>
                    <a:satMod val="120000"/>
                    <a:lumMod val="100000"/>
                  </a:schemeClr>
                </a:gs>
              </a:gsLst>
              <a:lin ang="5400000" scaled="0"/>
            </a:gra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c:spPr>
          <c:invertIfNegative val="0"/>
          <c:cat>
            <c:strRef>
              <c:f>Final!$N$16:$N$20</c:f>
              <c:strCache>
                <c:ptCount val="5"/>
                <c:pt idx="0">
                  <c:v>&lt;0.3%</c:v>
                </c:pt>
                <c:pt idx="1">
                  <c:v>0.3% to 0.4%</c:v>
                </c:pt>
                <c:pt idx="2">
                  <c:v>0.4% to 0.5%</c:v>
                </c:pt>
                <c:pt idx="3">
                  <c:v>0.5% to 0.6%</c:v>
                </c:pt>
                <c:pt idx="4">
                  <c:v>&gt;0.6%</c:v>
                </c:pt>
              </c:strCache>
            </c:strRef>
          </c:cat>
          <c:val>
            <c:numRef>
              <c:f>Final!$M$16:$M$20</c:f>
              <c:numCache>
                <c:formatCode>General</c:formatCode>
                <c:ptCount val="5"/>
                <c:pt idx="0">
                  <c:v>44</c:v>
                </c:pt>
                <c:pt idx="1">
                  <c:v>25</c:v>
                </c:pt>
                <c:pt idx="2">
                  <c:v>16</c:v>
                </c:pt>
                <c:pt idx="3">
                  <c:v>8</c:v>
                </c:pt>
                <c:pt idx="4">
                  <c:v>12</c:v>
                </c:pt>
              </c:numCache>
            </c:numRef>
          </c:val>
          <c:extLst>
            <c:ext xmlns:c16="http://schemas.microsoft.com/office/drawing/2014/chart" uri="{C3380CC4-5D6E-409C-BE32-E72D297353CC}">
              <c16:uniqueId val="{00000000-8F22-47F1-B79C-940B8FC613D5}"/>
            </c:ext>
          </c:extLst>
        </c:ser>
        <c:dLbls>
          <c:showLegendKey val="0"/>
          <c:showVal val="0"/>
          <c:showCatName val="0"/>
          <c:showSerName val="0"/>
          <c:showPercent val="0"/>
          <c:showBubbleSize val="0"/>
        </c:dLbls>
        <c:gapWidth val="100"/>
        <c:overlap val="-24"/>
        <c:axId val="2087610400"/>
        <c:axId val="98199776"/>
      </c:barChart>
      <c:catAx>
        <c:axId val="2087610400"/>
        <c:scaling>
          <c:orientation val="minMax"/>
        </c:scaling>
        <c:delete val="0"/>
        <c:axPos val="b"/>
        <c:title>
          <c:tx>
            <c:rich>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a:t>THC (%)</a:t>
                </a:r>
              </a:p>
            </c:rich>
          </c:tx>
          <c:overlay val="0"/>
          <c:spPr>
            <a:noFill/>
            <a:ln>
              <a:noFill/>
            </a:ln>
            <a:effectLst/>
          </c:spPr>
          <c:txPr>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98199776"/>
        <c:crosses val="autoZero"/>
        <c:auto val="1"/>
        <c:lblAlgn val="ctr"/>
        <c:lblOffset val="100"/>
        <c:noMultiLvlLbl val="0"/>
      </c:catAx>
      <c:valAx>
        <c:axId val="98199776"/>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a:t>Number of samples in range</a:t>
                </a:r>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087610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626BDE-4A90-47C9-A288-D2644EE25895}" type="datetimeFigureOut">
              <a:rPr lang="en-US" smtClean="0"/>
              <a:t>11/30/2020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977D70-956C-44DB-B89B-4DE9F2576E4C}" type="slidenum">
              <a:rPr lang="en-US" smtClean="0"/>
              <a:t>‹#›</a:t>
            </a:fld>
            <a:endParaRPr lang="en-US" dirty="0"/>
          </a:p>
        </p:txBody>
      </p:sp>
    </p:spTree>
    <p:extLst>
      <p:ext uri="{BB962C8B-B14F-4D97-AF65-F5344CB8AC3E}">
        <p14:creationId xmlns:p14="http://schemas.microsoft.com/office/powerpoint/2010/main" val="1898792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626BDE-4A90-47C9-A288-D2644EE25895}" type="datetimeFigureOut">
              <a:rPr lang="en-US" smtClean="0"/>
              <a:t>11/30/2020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977D70-956C-44DB-B89B-4DE9F2576E4C}" type="slidenum">
              <a:rPr lang="en-US" smtClean="0"/>
              <a:t>‹#›</a:t>
            </a:fld>
            <a:endParaRPr lang="en-US" dirty="0"/>
          </a:p>
        </p:txBody>
      </p:sp>
    </p:spTree>
    <p:extLst>
      <p:ext uri="{BB962C8B-B14F-4D97-AF65-F5344CB8AC3E}">
        <p14:creationId xmlns:p14="http://schemas.microsoft.com/office/powerpoint/2010/main" val="3564641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626BDE-4A90-47C9-A288-D2644EE25895}" type="datetimeFigureOut">
              <a:rPr lang="en-US" smtClean="0"/>
              <a:t>11/30/2020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977D70-956C-44DB-B89B-4DE9F2576E4C}" type="slidenum">
              <a:rPr lang="en-US" smtClean="0"/>
              <a:t>‹#›</a:t>
            </a:fld>
            <a:endParaRPr lang="en-US" dirty="0"/>
          </a:p>
        </p:txBody>
      </p:sp>
    </p:spTree>
    <p:extLst>
      <p:ext uri="{BB962C8B-B14F-4D97-AF65-F5344CB8AC3E}">
        <p14:creationId xmlns:p14="http://schemas.microsoft.com/office/powerpoint/2010/main" val="2443404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626BDE-4A90-47C9-A288-D2644EE25895}" type="datetimeFigureOut">
              <a:rPr lang="en-US" smtClean="0"/>
              <a:t>11/30/2020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977D70-956C-44DB-B89B-4DE9F2576E4C}"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99382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626BDE-4A90-47C9-A288-D2644EE25895}" type="datetimeFigureOut">
              <a:rPr lang="en-US" smtClean="0"/>
              <a:t>11/30/2020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977D70-956C-44DB-B89B-4DE9F2576E4C}" type="slidenum">
              <a:rPr lang="en-US" smtClean="0"/>
              <a:t>‹#›</a:t>
            </a:fld>
            <a:endParaRPr lang="en-US" dirty="0"/>
          </a:p>
        </p:txBody>
      </p:sp>
    </p:spTree>
    <p:extLst>
      <p:ext uri="{BB962C8B-B14F-4D97-AF65-F5344CB8AC3E}">
        <p14:creationId xmlns:p14="http://schemas.microsoft.com/office/powerpoint/2010/main" val="3725318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A626BDE-4A90-47C9-A288-D2644EE25895}" type="datetimeFigureOut">
              <a:rPr lang="en-US" smtClean="0"/>
              <a:t>11/30/2020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977D70-956C-44DB-B89B-4DE9F2576E4C}" type="slidenum">
              <a:rPr lang="en-US" smtClean="0"/>
              <a:t>‹#›</a:t>
            </a:fld>
            <a:endParaRPr lang="en-US" dirty="0"/>
          </a:p>
        </p:txBody>
      </p:sp>
    </p:spTree>
    <p:extLst>
      <p:ext uri="{BB962C8B-B14F-4D97-AF65-F5344CB8AC3E}">
        <p14:creationId xmlns:p14="http://schemas.microsoft.com/office/powerpoint/2010/main" val="2522971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A626BDE-4A90-47C9-A288-D2644EE25895}" type="datetimeFigureOut">
              <a:rPr lang="en-US" smtClean="0"/>
              <a:t>11/30/2020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977D70-956C-44DB-B89B-4DE9F2576E4C}" type="slidenum">
              <a:rPr lang="en-US" smtClean="0"/>
              <a:t>‹#›</a:t>
            </a:fld>
            <a:endParaRPr lang="en-US" dirty="0"/>
          </a:p>
        </p:txBody>
      </p:sp>
    </p:spTree>
    <p:extLst>
      <p:ext uri="{BB962C8B-B14F-4D97-AF65-F5344CB8AC3E}">
        <p14:creationId xmlns:p14="http://schemas.microsoft.com/office/powerpoint/2010/main" val="2858512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26BDE-4A90-47C9-A288-D2644EE25895}" type="datetimeFigureOut">
              <a:rPr lang="en-US" smtClean="0"/>
              <a:t>11/30/2020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977D70-956C-44DB-B89B-4DE9F2576E4C}" type="slidenum">
              <a:rPr lang="en-US" smtClean="0"/>
              <a:t>‹#›</a:t>
            </a:fld>
            <a:endParaRPr lang="en-US" dirty="0"/>
          </a:p>
        </p:txBody>
      </p:sp>
    </p:spTree>
    <p:extLst>
      <p:ext uri="{BB962C8B-B14F-4D97-AF65-F5344CB8AC3E}">
        <p14:creationId xmlns:p14="http://schemas.microsoft.com/office/powerpoint/2010/main" val="274529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26BDE-4A90-47C9-A288-D2644EE25895}" type="datetimeFigureOut">
              <a:rPr lang="en-US" smtClean="0"/>
              <a:t>11/30/2020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977D70-956C-44DB-B89B-4DE9F2576E4C}" type="slidenum">
              <a:rPr lang="en-US" smtClean="0"/>
              <a:t>‹#›</a:t>
            </a:fld>
            <a:endParaRPr lang="en-US" dirty="0"/>
          </a:p>
        </p:txBody>
      </p:sp>
    </p:spTree>
    <p:extLst>
      <p:ext uri="{BB962C8B-B14F-4D97-AF65-F5344CB8AC3E}">
        <p14:creationId xmlns:p14="http://schemas.microsoft.com/office/powerpoint/2010/main" val="3661666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26BDE-4A90-47C9-A288-D2644EE25895}" type="datetimeFigureOut">
              <a:rPr lang="en-US" smtClean="0"/>
              <a:t>11/30/2020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977D70-956C-44DB-B89B-4DE9F2576E4C}" type="slidenum">
              <a:rPr lang="en-US" smtClean="0"/>
              <a:t>‹#›</a:t>
            </a:fld>
            <a:endParaRPr lang="en-US" dirty="0"/>
          </a:p>
        </p:txBody>
      </p:sp>
    </p:spTree>
    <p:extLst>
      <p:ext uri="{BB962C8B-B14F-4D97-AF65-F5344CB8AC3E}">
        <p14:creationId xmlns:p14="http://schemas.microsoft.com/office/powerpoint/2010/main" val="3211534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626BDE-4A90-47C9-A288-D2644EE25895}" type="datetimeFigureOut">
              <a:rPr lang="en-US" smtClean="0"/>
              <a:t>11/30/2020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977D70-956C-44DB-B89B-4DE9F2576E4C}" type="slidenum">
              <a:rPr lang="en-US" smtClean="0"/>
              <a:t>‹#›</a:t>
            </a:fld>
            <a:endParaRPr lang="en-US" dirty="0"/>
          </a:p>
        </p:txBody>
      </p:sp>
    </p:spTree>
    <p:extLst>
      <p:ext uri="{BB962C8B-B14F-4D97-AF65-F5344CB8AC3E}">
        <p14:creationId xmlns:p14="http://schemas.microsoft.com/office/powerpoint/2010/main" val="464179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626BDE-4A90-47C9-A288-D2644EE25895}" type="datetimeFigureOut">
              <a:rPr lang="en-US" smtClean="0"/>
              <a:t>11/30/2020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977D70-956C-44DB-B89B-4DE9F2576E4C}" type="slidenum">
              <a:rPr lang="en-US" smtClean="0"/>
              <a:t>‹#›</a:t>
            </a:fld>
            <a:endParaRPr lang="en-US" dirty="0"/>
          </a:p>
        </p:txBody>
      </p:sp>
    </p:spTree>
    <p:extLst>
      <p:ext uri="{BB962C8B-B14F-4D97-AF65-F5344CB8AC3E}">
        <p14:creationId xmlns:p14="http://schemas.microsoft.com/office/powerpoint/2010/main" val="658384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626BDE-4A90-47C9-A288-D2644EE25895}" type="datetimeFigureOut">
              <a:rPr lang="en-US" smtClean="0"/>
              <a:t>11/30/2020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977D70-956C-44DB-B89B-4DE9F2576E4C}" type="slidenum">
              <a:rPr lang="en-US" smtClean="0"/>
              <a:t>‹#›</a:t>
            </a:fld>
            <a:endParaRPr lang="en-US" dirty="0"/>
          </a:p>
        </p:txBody>
      </p:sp>
    </p:spTree>
    <p:extLst>
      <p:ext uri="{BB962C8B-B14F-4D97-AF65-F5344CB8AC3E}">
        <p14:creationId xmlns:p14="http://schemas.microsoft.com/office/powerpoint/2010/main" val="3869961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626BDE-4A90-47C9-A288-D2644EE25895}" type="datetimeFigureOut">
              <a:rPr lang="en-US" smtClean="0"/>
              <a:t>11/30/2020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977D70-956C-44DB-B89B-4DE9F2576E4C}" type="slidenum">
              <a:rPr lang="en-US" smtClean="0"/>
              <a:t>‹#›</a:t>
            </a:fld>
            <a:endParaRPr lang="en-US" dirty="0"/>
          </a:p>
        </p:txBody>
      </p:sp>
    </p:spTree>
    <p:extLst>
      <p:ext uri="{BB962C8B-B14F-4D97-AF65-F5344CB8AC3E}">
        <p14:creationId xmlns:p14="http://schemas.microsoft.com/office/powerpoint/2010/main" val="528136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A626BDE-4A90-47C9-A288-D2644EE25895}" type="datetimeFigureOut">
              <a:rPr lang="en-US" smtClean="0"/>
              <a:t>11/30/2020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977D70-956C-44DB-B89B-4DE9F2576E4C}" type="slidenum">
              <a:rPr lang="en-US" smtClean="0"/>
              <a:t>‹#›</a:t>
            </a:fld>
            <a:endParaRPr lang="en-US" dirty="0"/>
          </a:p>
        </p:txBody>
      </p:sp>
    </p:spTree>
    <p:extLst>
      <p:ext uri="{BB962C8B-B14F-4D97-AF65-F5344CB8AC3E}">
        <p14:creationId xmlns:p14="http://schemas.microsoft.com/office/powerpoint/2010/main" val="3581184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626BDE-4A90-47C9-A288-D2644EE25895}" type="datetimeFigureOut">
              <a:rPr lang="en-US" smtClean="0"/>
              <a:t>11/30/2020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977D70-956C-44DB-B89B-4DE9F2576E4C}" type="slidenum">
              <a:rPr lang="en-US" smtClean="0"/>
              <a:t>‹#›</a:t>
            </a:fld>
            <a:endParaRPr lang="en-US" dirty="0"/>
          </a:p>
        </p:txBody>
      </p:sp>
    </p:spTree>
    <p:extLst>
      <p:ext uri="{BB962C8B-B14F-4D97-AF65-F5344CB8AC3E}">
        <p14:creationId xmlns:p14="http://schemas.microsoft.com/office/powerpoint/2010/main" val="2930509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626BDE-4A90-47C9-A288-D2644EE25895}" type="datetimeFigureOut">
              <a:rPr lang="en-US" smtClean="0"/>
              <a:t>11/30/2020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977D70-956C-44DB-B89B-4DE9F2576E4C}" type="slidenum">
              <a:rPr lang="en-US" smtClean="0"/>
              <a:t>‹#›</a:t>
            </a:fld>
            <a:endParaRPr lang="en-US" dirty="0"/>
          </a:p>
        </p:txBody>
      </p:sp>
    </p:spTree>
    <p:extLst>
      <p:ext uri="{BB962C8B-B14F-4D97-AF65-F5344CB8AC3E}">
        <p14:creationId xmlns:p14="http://schemas.microsoft.com/office/powerpoint/2010/main" val="2328034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A626BDE-4A90-47C9-A288-D2644EE25895}" type="datetimeFigureOut">
              <a:rPr lang="en-US" smtClean="0"/>
              <a:t>11/30/2020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33977D70-956C-44DB-B89B-4DE9F2576E4C}" type="slidenum">
              <a:rPr lang="en-US" smtClean="0"/>
              <a:t>‹#›</a:t>
            </a:fld>
            <a:endParaRPr lang="en-US" dirty="0"/>
          </a:p>
        </p:txBody>
      </p:sp>
    </p:spTree>
    <p:extLst>
      <p:ext uri="{BB962C8B-B14F-4D97-AF65-F5344CB8AC3E}">
        <p14:creationId xmlns:p14="http://schemas.microsoft.com/office/powerpoint/2010/main" val="1843895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65F09-845C-4D48-B36A-30B326BCE6D6}"/>
              </a:ext>
            </a:extLst>
          </p:cNvPr>
          <p:cNvSpPr>
            <a:spLocks noGrp="1"/>
          </p:cNvSpPr>
          <p:nvPr>
            <p:ph type="ctrTitle"/>
          </p:nvPr>
        </p:nvSpPr>
        <p:spPr>
          <a:xfrm>
            <a:off x="1992750" y="-443932"/>
            <a:ext cx="8689976" cy="2509213"/>
          </a:xfrm>
        </p:spPr>
        <p:txBody>
          <a:bodyPr/>
          <a:lstStyle/>
          <a:p>
            <a:r>
              <a:rPr lang="en-US" dirty="0"/>
              <a:t>Reporting requirements for hemp producers</a:t>
            </a:r>
          </a:p>
        </p:txBody>
      </p:sp>
      <p:sp>
        <p:nvSpPr>
          <p:cNvPr id="3" name="Subtitle 2">
            <a:extLst>
              <a:ext uri="{FF2B5EF4-FFF2-40B4-BE49-F238E27FC236}">
                <a16:creationId xmlns:a16="http://schemas.microsoft.com/office/drawing/2014/main" id="{FEE5D16B-FC2A-4D22-B505-E045D4B93506}"/>
              </a:ext>
            </a:extLst>
          </p:cNvPr>
          <p:cNvSpPr>
            <a:spLocks noGrp="1"/>
          </p:cNvSpPr>
          <p:nvPr>
            <p:ph type="subTitle" idx="1"/>
          </p:nvPr>
        </p:nvSpPr>
        <p:spPr/>
        <p:txBody>
          <a:bodyPr/>
          <a:lstStyle/>
          <a:p>
            <a:endParaRPr lang="en-US" dirty="0"/>
          </a:p>
        </p:txBody>
      </p:sp>
      <p:pic>
        <p:nvPicPr>
          <p:cNvPr id="9" name="Picture 8" descr="A plant in a garden&#10;&#10;Description automatically generated">
            <a:extLst>
              <a:ext uri="{FF2B5EF4-FFF2-40B4-BE49-F238E27FC236}">
                <a16:creationId xmlns:a16="http://schemas.microsoft.com/office/drawing/2014/main" id="{58182481-7E7F-42A9-964A-D144AE78E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844" y="2113893"/>
            <a:ext cx="3687159" cy="4744107"/>
          </a:xfrm>
          <a:prstGeom prst="rect">
            <a:avLst/>
          </a:prstGeom>
        </p:spPr>
      </p:pic>
      <p:pic>
        <p:nvPicPr>
          <p:cNvPr id="11" name="Picture 10" descr="A close up of a flower&#10;&#10;Description automatically generated">
            <a:extLst>
              <a:ext uri="{FF2B5EF4-FFF2-40B4-BE49-F238E27FC236}">
                <a16:creationId xmlns:a16="http://schemas.microsoft.com/office/drawing/2014/main" id="{AA05CF07-1ABA-47E2-B709-AA8F84A81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31632" y="2706907"/>
            <a:ext cx="4744107" cy="3558080"/>
          </a:xfrm>
          <a:prstGeom prst="rect">
            <a:avLst/>
          </a:prstGeom>
        </p:spPr>
      </p:pic>
    </p:spTree>
    <p:extLst>
      <p:ext uri="{BB962C8B-B14F-4D97-AF65-F5344CB8AC3E}">
        <p14:creationId xmlns:p14="http://schemas.microsoft.com/office/powerpoint/2010/main" val="1811081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F929A-AD13-48B4-876D-42765FC58930}"/>
              </a:ext>
            </a:extLst>
          </p:cNvPr>
          <p:cNvSpPr>
            <a:spLocks noGrp="1"/>
          </p:cNvSpPr>
          <p:nvPr>
            <p:ph type="ctrTitle"/>
          </p:nvPr>
        </p:nvSpPr>
        <p:spPr>
          <a:xfrm>
            <a:off x="6015858" y="345594"/>
            <a:ext cx="5297488" cy="2509213"/>
          </a:xfrm>
        </p:spPr>
        <p:txBody>
          <a:bodyPr/>
          <a:lstStyle/>
          <a:p>
            <a:r>
              <a:rPr lang="en-US" dirty="0"/>
              <a:t>2020 Hemp Production data</a:t>
            </a:r>
          </a:p>
        </p:txBody>
      </p:sp>
      <p:sp>
        <p:nvSpPr>
          <p:cNvPr id="3" name="Subtitle 2">
            <a:extLst>
              <a:ext uri="{FF2B5EF4-FFF2-40B4-BE49-F238E27FC236}">
                <a16:creationId xmlns:a16="http://schemas.microsoft.com/office/drawing/2014/main" id="{92FEA807-0DE9-4182-A909-DB8B0F5693C1}"/>
              </a:ext>
            </a:extLst>
          </p:cNvPr>
          <p:cNvSpPr>
            <a:spLocks noGrp="1"/>
          </p:cNvSpPr>
          <p:nvPr>
            <p:ph type="subTitle" idx="1"/>
          </p:nvPr>
        </p:nvSpPr>
        <p:spPr>
          <a:xfrm>
            <a:off x="4155346" y="3317394"/>
            <a:ext cx="8689976" cy="1371599"/>
          </a:xfrm>
        </p:spPr>
        <p:txBody>
          <a:bodyPr/>
          <a:lstStyle/>
          <a:p>
            <a:r>
              <a:rPr lang="en-US" dirty="0"/>
              <a:t>140 Grower Licenses</a:t>
            </a:r>
          </a:p>
          <a:p>
            <a:r>
              <a:rPr lang="en-US" dirty="0"/>
              <a:t>14 processor Licenses</a:t>
            </a:r>
          </a:p>
        </p:txBody>
      </p:sp>
      <p:pic>
        <p:nvPicPr>
          <p:cNvPr id="5" name="Picture 4" descr="A close up of a tree&#10;&#10;Description automatically generated">
            <a:extLst>
              <a:ext uri="{FF2B5EF4-FFF2-40B4-BE49-F238E27FC236}">
                <a16:creationId xmlns:a16="http://schemas.microsoft.com/office/drawing/2014/main" id="{D8887DAD-AE1A-4691-9190-DBFAA598F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spTree>
    <p:extLst>
      <p:ext uri="{BB962C8B-B14F-4D97-AF65-F5344CB8AC3E}">
        <p14:creationId xmlns:p14="http://schemas.microsoft.com/office/powerpoint/2010/main" val="4169455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96EB7-172A-4204-93E2-F21333D93FEF}"/>
              </a:ext>
            </a:extLst>
          </p:cNvPr>
          <p:cNvSpPr>
            <a:spLocks noGrp="1"/>
          </p:cNvSpPr>
          <p:nvPr>
            <p:ph type="title"/>
          </p:nvPr>
        </p:nvSpPr>
        <p:spPr>
          <a:xfrm>
            <a:off x="913775" y="618517"/>
            <a:ext cx="10364451" cy="1241105"/>
          </a:xfrm>
        </p:spPr>
        <p:txBody>
          <a:bodyPr/>
          <a:lstStyle/>
          <a:p>
            <a:r>
              <a:rPr lang="en-US" dirty="0"/>
              <a:t>2020 Hemp Planting</a:t>
            </a:r>
          </a:p>
        </p:txBody>
      </p:sp>
      <p:sp>
        <p:nvSpPr>
          <p:cNvPr id="3" name="Content Placeholder 2">
            <a:extLst>
              <a:ext uri="{FF2B5EF4-FFF2-40B4-BE49-F238E27FC236}">
                <a16:creationId xmlns:a16="http://schemas.microsoft.com/office/drawing/2014/main" id="{F417DEE3-8086-4A7F-ABAB-EE02920C50E5}"/>
              </a:ext>
            </a:extLst>
          </p:cNvPr>
          <p:cNvSpPr>
            <a:spLocks noGrp="1"/>
          </p:cNvSpPr>
          <p:nvPr>
            <p:ph sz="quarter" idx="13"/>
          </p:nvPr>
        </p:nvSpPr>
        <p:spPr>
          <a:xfrm>
            <a:off x="374380" y="3148478"/>
            <a:ext cx="10363826" cy="561043"/>
          </a:xfrm>
        </p:spPr>
        <p:txBody>
          <a:bodyPr/>
          <a:lstStyle/>
          <a:p>
            <a:pPr marL="0" indent="0">
              <a:buNone/>
            </a:pPr>
            <a:r>
              <a:rPr lang="en-US" dirty="0"/>
              <a:t>156 Acres planted </a:t>
            </a:r>
          </a:p>
        </p:txBody>
      </p:sp>
      <p:pic>
        <p:nvPicPr>
          <p:cNvPr id="1028" name="Picture 4">
            <a:extLst>
              <a:ext uri="{FF2B5EF4-FFF2-40B4-BE49-F238E27FC236}">
                <a16:creationId xmlns:a16="http://schemas.microsoft.com/office/drawing/2014/main" id="{405C72EB-8CA8-4016-8D8B-3D83540ABD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8304" y="1746607"/>
            <a:ext cx="7835710" cy="482885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425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8CE60-10B6-4367-AC6D-7FEC8AD86F43}"/>
              </a:ext>
            </a:extLst>
          </p:cNvPr>
          <p:cNvSpPr>
            <a:spLocks noGrp="1"/>
          </p:cNvSpPr>
          <p:nvPr>
            <p:ph type="title"/>
          </p:nvPr>
        </p:nvSpPr>
        <p:spPr/>
        <p:txBody>
          <a:bodyPr/>
          <a:lstStyle/>
          <a:p>
            <a:r>
              <a:rPr lang="en-US" dirty="0"/>
              <a:t>Hemp Varieties</a:t>
            </a:r>
          </a:p>
        </p:txBody>
      </p:sp>
      <p:sp>
        <p:nvSpPr>
          <p:cNvPr id="3" name="Content Placeholder 2">
            <a:extLst>
              <a:ext uri="{FF2B5EF4-FFF2-40B4-BE49-F238E27FC236}">
                <a16:creationId xmlns:a16="http://schemas.microsoft.com/office/drawing/2014/main" id="{E70270BC-814D-4855-A3AC-560DF7A0E5ED}"/>
              </a:ext>
            </a:extLst>
          </p:cNvPr>
          <p:cNvSpPr>
            <a:spLocks noGrp="1"/>
          </p:cNvSpPr>
          <p:nvPr>
            <p:ph sz="quarter" idx="13"/>
          </p:nvPr>
        </p:nvSpPr>
        <p:spPr>
          <a:xfrm>
            <a:off x="598464" y="2337824"/>
            <a:ext cx="6674695" cy="3424107"/>
          </a:xfrm>
        </p:spPr>
        <p:txBody>
          <a:bodyPr/>
          <a:lstStyle/>
          <a:p>
            <a:r>
              <a:rPr lang="en-US" dirty="0"/>
              <a:t>58 Different varieties planted</a:t>
            </a:r>
          </a:p>
          <a:p>
            <a:pPr marL="0" indent="0">
              <a:buNone/>
            </a:pPr>
            <a:endParaRPr lang="en-US" dirty="0"/>
          </a:p>
          <a:p>
            <a:pPr marL="0" indent="0" algn="ctr">
              <a:buNone/>
            </a:pPr>
            <a:r>
              <a:rPr lang="en-US" u="sng" dirty="0"/>
              <a:t>Most common varieties planted</a:t>
            </a:r>
          </a:p>
          <a:p>
            <a:pPr marL="0" indent="0" algn="ctr">
              <a:buNone/>
            </a:pPr>
            <a:r>
              <a:rPr lang="en-US" dirty="0"/>
              <a:t>Cherry wine</a:t>
            </a:r>
          </a:p>
          <a:p>
            <a:pPr marL="0" indent="0" algn="ctr">
              <a:buNone/>
            </a:pPr>
            <a:r>
              <a:rPr lang="en-US" dirty="0"/>
              <a:t>Cherry Blossom</a:t>
            </a:r>
          </a:p>
          <a:p>
            <a:pPr marL="0" indent="0" algn="ctr">
              <a:buNone/>
            </a:pPr>
            <a:r>
              <a:rPr lang="en-US" dirty="0"/>
              <a:t> Youngsim 10</a:t>
            </a:r>
          </a:p>
          <a:p>
            <a:pPr marL="0" indent="0" algn="ctr">
              <a:buNone/>
            </a:pPr>
            <a:r>
              <a:rPr lang="en-US" dirty="0"/>
              <a:t>Mountain Mango</a:t>
            </a:r>
          </a:p>
        </p:txBody>
      </p:sp>
      <p:pic>
        <p:nvPicPr>
          <p:cNvPr id="5" name="Picture 4" descr="A close up of text on a white background&#10;&#10;Description automatically generated">
            <a:extLst>
              <a:ext uri="{FF2B5EF4-FFF2-40B4-BE49-F238E27FC236}">
                <a16:creationId xmlns:a16="http://schemas.microsoft.com/office/drawing/2014/main" id="{F2D47AD8-BA1E-422A-90C8-2C245BC77E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9007" y="2514235"/>
            <a:ext cx="5178549" cy="2551749"/>
          </a:xfrm>
          <a:prstGeom prst="rect">
            <a:avLst/>
          </a:prstGeom>
        </p:spPr>
      </p:pic>
      <p:sp>
        <p:nvSpPr>
          <p:cNvPr id="6" name="TextBox 5">
            <a:extLst>
              <a:ext uri="{FF2B5EF4-FFF2-40B4-BE49-F238E27FC236}">
                <a16:creationId xmlns:a16="http://schemas.microsoft.com/office/drawing/2014/main" id="{D90CCD77-D1E8-44A3-81C3-F8B3B6C962D9}"/>
              </a:ext>
            </a:extLst>
          </p:cNvPr>
          <p:cNvSpPr txBox="1"/>
          <p:nvPr/>
        </p:nvSpPr>
        <p:spPr>
          <a:xfrm>
            <a:off x="8567962" y="2038671"/>
            <a:ext cx="1910852" cy="646331"/>
          </a:xfrm>
          <a:prstGeom prst="rect">
            <a:avLst/>
          </a:prstGeom>
          <a:noFill/>
        </p:spPr>
        <p:txBody>
          <a:bodyPr wrap="square" rtlCol="0">
            <a:spAutoFit/>
          </a:bodyPr>
          <a:lstStyle/>
          <a:p>
            <a:r>
              <a:rPr lang="en-US" dirty="0"/>
              <a:t>Seed Label</a:t>
            </a:r>
          </a:p>
          <a:p>
            <a:endParaRPr lang="en-US" dirty="0"/>
          </a:p>
        </p:txBody>
      </p:sp>
    </p:spTree>
    <p:extLst>
      <p:ext uri="{BB962C8B-B14F-4D97-AF65-F5344CB8AC3E}">
        <p14:creationId xmlns:p14="http://schemas.microsoft.com/office/powerpoint/2010/main" val="2016071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1C6E0-7629-487E-BF70-D531E3958670}"/>
              </a:ext>
            </a:extLst>
          </p:cNvPr>
          <p:cNvSpPr>
            <a:spLocks noGrp="1"/>
          </p:cNvSpPr>
          <p:nvPr>
            <p:ph type="title"/>
          </p:nvPr>
        </p:nvSpPr>
        <p:spPr>
          <a:xfrm>
            <a:off x="913774" y="84634"/>
            <a:ext cx="10364451" cy="1596177"/>
          </a:xfrm>
        </p:spPr>
        <p:txBody>
          <a:bodyPr/>
          <a:lstStyle/>
          <a:p>
            <a:r>
              <a:rPr lang="en-US" dirty="0"/>
              <a:t>2020 harvested hemp</a:t>
            </a:r>
          </a:p>
        </p:txBody>
      </p:sp>
      <p:pic>
        <p:nvPicPr>
          <p:cNvPr id="2050" name="Picture 2">
            <a:extLst>
              <a:ext uri="{FF2B5EF4-FFF2-40B4-BE49-F238E27FC236}">
                <a16:creationId xmlns:a16="http://schemas.microsoft.com/office/drawing/2014/main" id="{01348774-4E06-4CCD-8626-51045C1FFA4F}"/>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56235" y="2429838"/>
            <a:ext cx="6665739" cy="41216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A540F1C-FCE0-4515-9644-DD00DF6D1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2888" y="3006046"/>
            <a:ext cx="4802319" cy="29692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7D9CF6B-8976-41E2-A860-F81EBD7F974A}"/>
              </a:ext>
            </a:extLst>
          </p:cNvPr>
          <p:cNvSpPr txBox="1"/>
          <p:nvPr/>
        </p:nvSpPr>
        <p:spPr>
          <a:xfrm>
            <a:off x="5028335" y="1443520"/>
            <a:ext cx="2135328" cy="369332"/>
          </a:xfrm>
          <a:prstGeom prst="rect">
            <a:avLst/>
          </a:prstGeom>
          <a:noFill/>
        </p:spPr>
        <p:txBody>
          <a:bodyPr wrap="none" rtlCol="0">
            <a:spAutoFit/>
          </a:bodyPr>
          <a:lstStyle/>
          <a:p>
            <a:r>
              <a:rPr lang="en-US" dirty="0"/>
              <a:t>134 Acres Harvested</a:t>
            </a:r>
          </a:p>
        </p:txBody>
      </p:sp>
    </p:spTree>
    <p:extLst>
      <p:ext uri="{BB962C8B-B14F-4D97-AF65-F5344CB8AC3E}">
        <p14:creationId xmlns:p14="http://schemas.microsoft.com/office/powerpoint/2010/main" val="346034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9CF0684-AF36-4568-8DF4-205E7D28FC64}"/>
              </a:ext>
            </a:extLst>
          </p:cNvPr>
          <p:cNvPicPr>
            <a:picLocks noGrp="1" noChangeAspect="1"/>
          </p:cNvPicPr>
          <p:nvPr>
            <p:ph sz="quarter" idx="13"/>
          </p:nvPr>
        </p:nvPicPr>
        <p:blipFill>
          <a:blip r:embed="rId2"/>
          <a:stretch>
            <a:fillRect/>
          </a:stretch>
        </p:blipFill>
        <p:spPr>
          <a:xfrm>
            <a:off x="189053" y="2458625"/>
            <a:ext cx="5959090" cy="3581794"/>
          </a:xfrm>
          <a:prstGeom prst="rect">
            <a:avLst/>
          </a:prstGeom>
        </p:spPr>
      </p:pic>
      <p:sp>
        <p:nvSpPr>
          <p:cNvPr id="5" name="TextBox 4">
            <a:extLst>
              <a:ext uri="{FF2B5EF4-FFF2-40B4-BE49-F238E27FC236}">
                <a16:creationId xmlns:a16="http://schemas.microsoft.com/office/drawing/2014/main" id="{45E80548-7473-4F03-A1E4-C14460527599}"/>
              </a:ext>
            </a:extLst>
          </p:cNvPr>
          <p:cNvSpPr txBox="1"/>
          <p:nvPr/>
        </p:nvSpPr>
        <p:spPr>
          <a:xfrm>
            <a:off x="4203626" y="629478"/>
            <a:ext cx="5682496" cy="646331"/>
          </a:xfrm>
          <a:prstGeom prst="rect">
            <a:avLst/>
          </a:prstGeom>
          <a:noFill/>
        </p:spPr>
        <p:txBody>
          <a:bodyPr wrap="square" rtlCol="0">
            <a:spAutoFit/>
          </a:bodyPr>
          <a:lstStyle/>
          <a:p>
            <a:r>
              <a:rPr lang="en-US" sz="3600" dirty="0"/>
              <a:t>THC RESULTS SUMMARY</a:t>
            </a:r>
          </a:p>
        </p:txBody>
      </p:sp>
      <p:graphicFrame>
        <p:nvGraphicFramePr>
          <p:cNvPr id="6" name="Chart 5">
            <a:extLst>
              <a:ext uri="{FF2B5EF4-FFF2-40B4-BE49-F238E27FC236}">
                <a16:creationId xmlns:a16="http://schemas.microsoft.com/office/drawing/2014/main" id="{2524FE5E-3164-4529-A3F1-86A0FC40BBF4}"/>
              </a:ext>
            </a:extLst>
          </p:cNvPr>
          <p:cNvGraphicFramePr>
            <a:graphicFrameLocks/>
          </p:cNvGraphicFramePr>
          <p:nvPr>
            <p:extLst>
              <p:ext uri="{D42A27DB-BD31-4B8C-83A1-F6EECF244321}">
                <p14:modId xmlns:p14="http://schemas.microsoft.com/office/powerpoint/2010/main" val="1010041127"/>
              </p:ext>
            </p:extLst>
          </p:nvPr>
        </p:nvGraphicFramePr>
        <p:xfrm>
          <a:off x="6502998" y="2458625"/>
          <a:ext cx="5293011" cy="35817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61513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787AD-3D4F-4C3A-9D46-B28CC71270FF}"/>
              </a:ext>
            </a:extLst>
          </p:cNvPr>
          <p:cNvSpPr>
            <a:spLocks noGrp="1"/>
          </p:cNvSpPr>
          <p:nvPr>
            <p:ph type="title"/>
          </p:nvPr>
        </p:nvSpPr>
        <p:spPr/>
        <p:txBody>
          <a:bodyPr/>
          <a:lstStyle/>
          <a:p>
            <a:r>
              <a:rPr lang="en-US" dirty="0"/>
              <a:t>2020 Hemp Destruction </a:t>
            </a:r>
          </a:p>
        </p:txBody>
      </p:sp>
      <p:sp>
        <p:nvSpPr>
          <p:cNvPr id="3" name="Content Placeholder 2">
            <a:extLst>
              <a:ext uri="{FF2B5EF4-FFF2-40B4-BE49-F238E27FC236}">
                <a16:creationId xmlns:a16="http://schemas.microsoft.com/office/drawing/2014/main" id="{F55ECAF6-982A-46AA-B00E-B9622C2046A2}"/>
              </a:ext>
            </a:extLst>
          </p:cNvPr>
          <p:cNvSpPr>
            <a:spLocks noGrp="1"/>
          </p:cNvSpPr>
          <p:nvPr>
            <p:ph sz="quarter" idx="13"/>
          </p:nvPr>
        </p:nvSpPr>
        <p:spPr/>
        <p:txBody>
          <a:bodyPr/>
          <a:lstStyle/>
          <a:p>
            <a:pPr marL="0" indent="0">
              <a:buNone/>
            </a:pPr>
            <a:r>
              <a:rPr lang="en-US" sz="2400" dirty="0"/>
              <a:t>10.68 acres and 10,491 Sq Ft Destroyed</a:t>
            </a:r>
          </a:p>
          <a:p>
            <a:pPr marL="0" indent="0">
              <a:buNone/>
            </a:pPr>
            <a:endParaRPr lang="en-US" dirty="0"/>
          </a:p>
          <a:p>
            <a:pPr marL="0" indent="0">
              <a:buNone/>
            </a:pPr>
            <a:r>
              <a:rPr lang="en-US" dirty="0"/>
              <a:t>Reasons for Destruction:</a:t>
            </a:r>
          </a:p>
          <a:p>
            <a:r>
              <a:rPr lang="en-US" dirty="0"/>
              <a:t>Failed THC Test= 6.309 acres and 10,291 sq ft</a:t>
            </a:r>
          </a:p>
          <a:p>
            <a:r>
              <a:rPr lang="en-US" dirty="0"/>
              <a:t>Bud rot/ mold = 1.971acres and 200 Sq Ft</a:t>
            </a:r>
          </a:p>
          <a:p>
            <a:r>
              <a:rPr lang="en-US" dirty="0"/>
              <a:t>Crop damaged from storms  = 2.4 acres</a:t>
            </a:r>
          </a:p>
          <a:p>
            <a:endParaRPr lang="en-US" dirty="0"/>
          </a:p>
        </p:txBody>
      </p:sp>
      <p:pic>
        <p:nvPicPr>
          <p:cNvPr id="5" name="Picture 4" descr="A green plant&#10;&#10;Description automatically generated">
            <a:extLst>
              <a:ext uri="{FF2B5EF4-FFF2-40B4-BE49-F238E27FC236}">
                <a16:creationId xmlns:a16="http://schemas.microsoft.com/office/drawing/2014/main" id="{5B102C29-7943-4946-912D-D94C6DA68C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654065" y="2410367"/>
            <a:ext cx="4643306" cy="3482480"/>
          </a:xfrm>
          <a:prstGeom prst="rect">
            <a:avLst/>
          </a:prstGeom>
        </p:spPr>
      </p:pic>
    </p:spTree>
    <p:extLst>
      <p:ext uri="{BB962C8B-B14F-4D97-AF65-F5344CB8AC3E}">
        <p14:creationId xmlns:p14="http://schemas.microsoft.com/office/powerpoint/2010/main" val="1427413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99F7B-B5F3-4A21-AA33-43E6473D3C46}"/>
              </a:ext>
            </a:extLst>
          </p:cNvPr>
          <p:cNvSpPr>
            <a:spLocks noGrp="1"/>
          </p:cNvSpPr>
          <p:nvPr>
            <p:ph type="title"/>
          </p:nvPr>
        </p:nvSpPr>
        <p:spPr/>
        <p:txBody>
          <a:bodyPr/>
          <a:lstStyle/>
          <a:p>
            <a:r>
              <a:rPr lang="en-US" dirty="0"/>
              <a:t>DoAg Inspection and embargoes </a:t>
            </a:r>
          </a:p>
        </p:txBody>
      </p:sp>
      <p:sp>
        <p:nvSpPr>
          <p:cNvPr id="3" name="Content Placeholder 2">
            <a:extLst>
              <a:ext uri="{FF2B5EF4-FFF2-40B4-BE49-F238E27FC236}">
                <a16:creationId xmlns:a16="http://schemas.microsoft.com/office/drawing/2014/main" id="{46C941C5-E460-4653-8047-A769E74B21DC}"/>
              </a:ext>
            </a:extLst>
          </p:cNvPr>
          <p:cNvSpPr>
            <a:spLocks noGrp="1"/>
          </p:cNvSpPr>
          <p:nvPr>
            <p:ph sz="quarter" idx="13"/>
          </p:nvPr>
        </p:nvSpPr>
        <p:spPr>
          <a:xfrm>
            <a:off x="6893333" y="1439917"/>
            <a:ext cx="4829480" cy="3644078"/>
          </a:xfrm>
        </p:spPr>
        <p:txBody>
          <a:bodyPr/>
          <a:lstStyle/>
          <a:p>
            <a:pPr marL="0" indent="0">
              <a:buNone/>
            </a:pPr>
            <a:endParaRPr lang="en-US" dirty="0"/>
          </a:p>
          <a:p>
            <a:pPr marL="0" indent="0">
              <a:buNone/>
            </a:pPr>
            <a:endParaRPr lang="en-US" dirty="0"/>
          </a:p>
          <a:p>
            <a:pPr marL="0" indent="0">
              <a:buNone/>
            </a:pPr>
            <a:r>
              <a:rPr lang="en-US" u="sng" dirty="0"/>
              <a:t>21 Embargoes were issued</a:t>
            </a:r>
          </a:p>
          <a:p>
            <a:r>
              <a:rPr lang="en-US" dirty="0"/>
              <a:t>High thc test</a:t>
            </a:r>
          </a:p>
          <a:p>
            <a:r>
              <a:rPr lang="en-US" dirty="0"/>
              <a:t>Unacceptable seed variety planted</a:t>
            </a:r>
          </a:p>
          <a:p>
            <a:r>
              <a:rPr lang="en-US" dirty="0"/>
              <a:t>Harvested without permission</a:t>
            </a:r>
          </a:p>
        </p:txBody>
      </p:sp>
      <p:sp>
        <p:nvSpPr>
          <p:cNvPr id="4" name="TextBox 3">
            <a:extLst>
              <a:ext uri="{FF2B5EF4-FFF2-40B4-BE49-F238E27FC236}">
                <a16:creationId xmlns:a16="http://schemas.microsoft.com/office/drawing/2014/main" id="{203A50A5-9993-4022-AE0E-BBD912C31559}"/>
              </a:ext>
            </a:extLst>
          </p:cNvPr>
          <p:cNvSpPr txBox="1"/>
          <p:nvPr/>
        </p:nvSpPr>
        <p:spPr>
          <a:xfrm>
            <a:off x="-87320" y="2442053"/>
            <a:ext cx="6321377" cy="923330"/>
          </a:xfrm>
          <a:prstGeom prst="rect">
            <a:avLst/>
          </a:prstGeom>
          <a:noFill/>
        </p:spPr>
        <p:txBody>
          <a:bodyPr wrap="square" rtlCol="0">
            <a:spAutoFit/>
          </a:bodyPr>
          <a:lstStyle/>
          <a:p>
            <a:pPr algn="ctr"/>
            <a:r>
              <a:rPr lang="en-US" u="sng" dirty="0"/>
              <a:t>GROW SITE INSPECTIONS</a:t>
            </a:r>
          </a:p>
          <a:p>
            <a:pPr algn="ctr"/>
            <a:r>
              <a:rPr lang="en-US" dirty="0"/>
              <a:t>Confirm GPS Coordinates of Plots and Confirm the Variety of Hemp Planted</a:t>
            </a:r>
          </a:p>
        </p:txBody>
      </p:sp>
      <p:pic>
        <p:nvPicPr>
          <p:cNvPr id="7" name="Picture 6" descr="A close up of a tree&#10;&#10;Description automatically generated">
            <a:extLst>
              <a:ext uri="{FF2B5EF4-FFF2-40B4-BE49-F238E27FC236}">
                <a16:creationId xmlns:a16="http://schemas.microsoft.com/office/drawing/2014/main" id="{292E7AF4-D0F1-48FF-965A-2476F122490A}"/>
              </a:ext>
            </a:extLst>
          </p:cNvPr>
          <p:cNvPicPr>
            <a:picLocks noChangeAspect="1"/>
          </p:cNvPicPr>
          <p:nvPr/>
        </p:nvPicPr>
        <p:blipFill rotWithShape="1">
          <a:blip r:embed="rId2">
            <a:extLst>
              <a:ext uri="{28A0092B-C50C-407E-A947-70E740481C1C}">
                <a14:useLocalDpi xmlns:a14="http://schemas.microsoft.com/office/drawing/2010/main" val="0"/>
              </a:ext>
            </a:extLst>
          </a:blip>
          <a:srcRect l="38274" r="17099"/>
          <a:stretch/>
        </p:blipFill>
        <p:spPr>
          <a:xfrm rot="5400000">
            <a:off x="1638524" y="2451143"/>
            <a:ext cx="3060550" cy="5143500"/>
          </a:xfrm>
          <a:prstGeom prst="rect">
            <a:avLst/>
          </a:prstGeom>
        </p:spPr>
      </p:pic>
    </p:spTree>
    <p:extLst>
      <p:ext uri="{BB962C8B-B14F-4D97-AF65-F5344CB8AC3E}">
        <p14:creationId xmlns:p14="http://schemas.microsoft.com/office/powerpoint/2010/main" val="2526825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9" descr="A close up of a green hill&#10;&#10;Description automatically generated">
            <a:extLst>
              <a:ext uri="{FF2B5EF4-FFF2-40B4-BE49-F238E27FC236}">
                <a16:creationId xmlns:a16="http://schemas.microsoft.com/office/drawing/2014/main" id="{EA7676DB-E215-400B-B2F1-2F4A21188946}"/>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CrisscrossEtching trans="19000" pressure="0"/>
                    </a14:imgEffect>
                  </a14:imgLayer>
                </a14:imgProps>
              </a:ext>
              <a:ext uri="{28A0092B-C50C-407E-A947-70E740481C1C}">
                <a14:useLocalDpi xmlns:a14="http://schemas.microsoft.com/office/drawing/2010/main" val="0"/>
              </a:ext>
            </a:extLst>
          </a:blip>
          <a:srcRect t="39686" b="18127"/>
          <a:stretch/>
        </p:blipFill>
        <p:spPr>
          <a:xfrm>
            <a:off x="0" y="0"/>
            <a:ext cx="12192000" cy="6858000"/>
          </a:xfrm>
          <a:prstGeom prst="rect">
            <a:avLst/>
          </a:prstGeom>
        </p:spPr>
      </p:pic>
      <p:sp>
        <p:nvSpPr>
          <p:cNvPr id="2" name="Title 1">
            <a:extLst>
              <a:ext uri="{FF2B5EF4-FFF2-40B4-BE49-F238E27FC236}">
                <a16:creationId xmlns:a16="http://schemas.microsoft.com/office/drawing/2014/main" id="{5CAD82DA-142F-484B-9449-599E0103373B}"/>
              </a:ext>
            </a:extLst>
          </p:cNvPr>
          <p:cNvSpPr>
            <a:spLocks noGrp="1"/>
          </p:cNvSpPr>
          <p:nvPr>
            <p:ph type="title"/>
          </p:nvPr>
        </p:nvSpPr>
        <p:spPr/>
        <p:txBody>
          <a:bodyPr>
            <a:normAutofit/>
          </a:bodyPr>
          <a:lstStyle/>
          <a:p>
            <a:r>
              <a:rPr lang="en-US" sz="5400" dirty="0"/>
              <a:t>Questions?</a:t>
            </a:r>
          </a:p>
        </p:txBody>
      </p:sp>
      <p:sp>
        <p:nvSpPr>
          <p:cNvPr id="3" name="Content Placeholder 2">
            <a:extLst>
              <a:ext uri="{FF2B5EF4-FFF2-40B4-BE49-F238E27FC236}">
                <a16:creationId xmlns:a16="http://schemas.microsoft.com/office/drawing/2014/main" id="{F77D9DF7-9178-41E7-A69B-37BE15E091D0}"/>
              </a:ext>
            </a:extLst>
          </p:cNvPr>
          <p:cNvSpPr>
            <a:spLocks noGrp="1"/>
          </p:cNvSpPr>
          <p:nvPr>
            <p:ph sz="quarter" idx="13"/>
          </p:nvPr>
        </p:nvSpPr>
        <p:spPr/>
        <p:txBody>
          <a:bodyPr>
            <a:normAutofit/>
          </a:bodyPr>
          <a:lstStyle/>
          <a:p>
            <a:pPr marL="0" indent="0" algn="ctr">
              <a:buNone/>
            </a:pPr>
            <a:r>
              <a:rPr lang="en-US" sz="2800" dirty="0"/>
              <a:t>Contact the Department of Agriculture</a:t>
            </a:r>
          </a:p>
          <a:p>
            <a:pPr marL="0" indent="0" algn="ctr">
              <a:buNone/>
            </a:pPr>
            <a:r>
              <a:rPr lang="en-US" sz="2800" dirty="0"/>
              <a:t>860-713-2502</a:t>
            </a:r>
          </a:p>
          <a:p>
            <a:pPr marL="0" indent="0" algn="ctr">
              <a:buNone/>
            </a:pPr>
            <a:r>
              <a:rPr lang="en-US" sz="2800" dirty="0"/>
              <a:t>AGR.hemp@ct.gov</a:t>
            </a:r>
          </a:p>
        </p:txBody>
      </p:sp>
    </p:spTree>
    <p:extLst>
      <p:ext uri="{BB962C8B-B14F-4D97-AF65-F5344CB8AC3E}">
        <p14:creationId xmlns:p14="http://schemas.microsoft.com/office/powerpoint/2010/main" val="459515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5C9DF-B579-4792-9B3B-AE1386345847}"/>
              </a:ext>
            </a:extLst>
          </p:cNvPr>
          <p:cNvSpPr>
            <a:spLocks noGrp="1"/>
          </p:cNvSpPr>
          <p:nvPr>
            <p:ph type="title"/>
          </p:nvPr>
        </p:nvSpPr>
        <p:spPr/>
        <p:txBody>
          <a:bodyPr/>
          <a:lstStyle/>
          <a:p>
            <a:r>
              <a:rPr lang="en-US" dirty="0"/>
              <a:t>Planting reports</a:t>
            </a:r>
            <a:br>
              <a:rPr lang="en-US" dirty="0"/>
            </a:br>
            <a:r>
              <a:rPr lang="en-US" sz="2000" dirty="0"/>
              <a:t>(indoor and outdoor)</a:t>
            </a:r>
            <a:endParaRPr lang="en-US" dirty="0"/>
          </a:p>
        </p:txBody>
      </p:sp>
      <p:sp>
        <p:nvSpPr>
          <p:cNvPr id="3" name="Content Placeholder 2">
            <a:extLst>
              <a:ext uri="{FF2B5EF4-FFF2-40B4-BE49-F238E27FC236}">
                <a16:creationId xmlns:a16="http://schemas.microsoft.com/office/drawing/2014/main" id="{881F2F29-4D3C-46D9-8901-69A0EDFE9124}"/>
              </a:ext>
            </a:extLst>
          </p:cNvPr>
          <p:cNvSpPr>
            <a:spLocks noGrp="1"/>
          </p:cNvSpPr>
          <p:nvPr>
            <p:ph sz="quarter" idx="13"/>
          </p:nvPr>
        </p:nvSpPr>
        <p:spPr/>
        <p:txBody>
          <a:bodyPr/>
          <a:lstStyle/>
          <a:p>
            <a:r>
              <a:rPr lang="en-US" dirty="0"/>
              <a:t>FSA Lot id</a:t>
            </a:r>
          </a:p>
          <a:p>
            <a:r>
              <a:rPr lang="en-US" dirty="0"/>
              <a:t>Date planted</a:t>
            </a:r>
          </a:p>
          <a:p>
            <a:r>
              <a:rPr lang="en-US" dirty="0"/>
              <a:t>Hemp variety planted</a:t>
            </a:r>
          </a:p>
          <a:p>
            <a:r>
              <a:rPr lang="en-US" dirty="0"/>
              <a:t>Seed or transplants</a:t>
            </a:r>
          </a:p>
          <a:p>
            <a:r>
              <a:rPr lang="en-US" dirty="0"/>
              <a:t>Acres or sq ft planted</a:t>
            </a:r>
          </a:p>
          <a:p>
            <a:endParaRPr lang="en-US" dirty="0"/>
          </a:p>
          <a:p>
            <a:endParaRPr lang="en-US" dirty="0"/>
          </a:p>
        </p:txBody>
      </p:sp>
      <p:sp>
        <p:nvSpPr>
          <p:cNvPr id="4" name="TextBox 3">
            <a:extLst>
              <a:ext uri="{FF2B5EF4-FFF2-40B4-BE49-F238E27FC236}">
                <a16:creationId xmlns:a16="http://schemas.microsoft.com/office/drawing/2014/main" id="{BEBA8940-186D-4E98-AA1E-243DD6A44329}"/>
              </a:ext>
            </a:extLst>
          </p:cNvPr>
          <p:cNvSpPr txBox="1"/>
          <p:nvPr/>
        </p:nvSpPr>
        <p:spPr>
          <a:xfrm>
            <a:off x="772274" y="5144868"/>
            <a:ext cx="10505326" cy="646331"/>
          </a:xfrm>
          <a:prstGeom prst="rect">
            <a:avLst/>
          </a:prstGeom>
          <a:noFill/>
        </p:spPr>
        <p:txBody>
          <a:bodyPr wrap="square" rtlCol="0">
            <a:spAutoFit/>
          </a:bodyPr>
          <a:lstStyle/>
          <a:p>
            <a:r>
              <a:rPr lang="en-US" dirty="0"/>
              <a:t>If you are starting seeds indoors and then transplanting them outdoors, submit an Indoor Planting Report when you start the seeds indoors and then submit an Outdoor Planting Report when you plant the transplant outside</a:t>
            </a:r>
          </a:p>
        </p:txBody>
      </p:sp>
      <p:sp>
        <p:nvSpPr>
          <p:cNvPr id="5" name="TextBox 4">
            <a:extLst>
              <a:ext uri="{FF2B5EF4-FFF2-40B4-BE49-F238E27FC236}">
                <a16:creationId xmlns:a16="http://schemas.microsoft.com/office/drawing/2014/main" id="{6B87B0D1-5BF5-45DA-B088-0DDE7E4498CE}"/>
              </a:ext>
            </a:extLst>
          </p:cNvPr>
          <p:cNvSpPr txBox="1"/>
          <p:nvPr/>
        </p:nvSpPr>
        <p:spPr>
          <a:xfrm>
            <a:off x="2727789" y="2030028"/>
            <a:ext cx="7022386" cy="369332"/>
          </a:xfrm>
          <a:prstGeom prst="rect">
            <a:avLst/>
          </a:prstGeom>
          <a:noFill/>
        </p:spPr>
        <p:txBody>
          <a:bodyPr wrap="square" rtlCol="0">
            <a:spAutoFit/>
          </a:bodyPr>
          <a:lstStyle/>
          <a:p>
            <a:pPr algn="ctr"/>
            <a:r>
              <a:rPr lang="en-US" u="sng" dirty="0"/>
              <a:t>MUST BE COMPLETED FOR EACH LOT</a:t>
            </a:r>
          </a:p>
        </p:txBody>
      </p:sp>
      <p:pic>
        <p:nvPicPr>
          <p:cNvPr id="7" name="Picture 6" descr="A close up of a tree&#10;&#10;Description automatically generated">
            <a:extLst>
              <a:ext uri="{FF2B5EF4-FFF2-40B4-BE49-F238E27FC236}">
                <a16:creationId xmlns:a16="http://schemas.microsoft.com/office/drawing/2014/main" id="{16A841E7-4B45-4062-AD76-F4C96C8CE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520855" y="1167359"/>
            <a:ext cx="4458640" cy="3343980"/>
          </a:xfrm>
          <a:prstGeom prst="rect">
            <a:avLst/>
          </a:prstGeom>
        </p:spPr>
      </p:pic>
      <p:sp>
        <p:nvSpPr>
          <p:cNvPr id="6" name="TextBox 5">
            <a:extLst>
              <a:ext uri="{FF2B5EF4-FFF2-40B4-BE49-F238E27FC236}">
                <a16:creationId xmlns:a16="http://schemas.microsoft.com/office/drawing/2014/main" id="{0F988778-9437-4CD5-8674-95E87ADEC1E9}"/>
              </a:ext>
            </a:extLst>
          </p:cNvPr>
          <p:cNvSpPr txBox="1"/>
          <p:nvPr/>
        </p:nvSpPr>
        <p:spPr>
          <a:xfrm>
            <a:off x="2965077" y="5860531"/>
            <a:ext cx="5412441" cy="369332"/>
          </a:xfrm>
          <a:prstGeom prst="rect">
            <a:avLst/>
          </a:prstGeom>
          <a:noFill/>
        </p:spPr>
        <p:txBody>
          <a:bodyPr wrap="square" rtlCol="0">
            <a:spAutoFit/>
          </a:bodyPr>
          <a:lstStyle/>
          <a:p>
            <a:r>
              <a:rPr lang="en-US" dirty="0">
                <a:solidFill>
                  <a:srgbClr val="FF0000"/>
                </a:solidFill>
              </a:rPr>
              <a:t>THIS REPORT MUST BE SUBMITTED IN ELICENSE SYSTEM </a:t>
            </a:r>
          </a:p>
        </p:txBody>
      </p:sp>
    </p:spTree>
    <p:extLst>
      <p:ext uri="{BB962C8B-B14F-4D97-AF65-F5344CB8AC3E}">
        <p14:creationId xmlns:p14="http://schemas.microsoft.com/office/powerpoint/2010/main" val="360488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70122-FE0C-4546-971F-AE4E764A5BAF}"/>
              </a:ext>
            </a:extLst>
          </p:cNvPr>
          <p:cNvSpPr>
            <a:spLocks noGrp="1"/>
          </p:cNvSpPr>
          <p:nvPr>
            <p:ph type="title"/>
          </p:nvPr>
        </p:nvSpPr>
        <p:spPr/>
        <p:txBody>
          <a:bodyPr/>
          <a:lstStyle/>
          <a:p>
            <a:r>
              <a:rPr lang="en-US" dirty="0"/>
              <a:t>Harvest request</a:t>
            </a:r>
            <a:br>
              <a:rPr lang="en-US" dirty="0"/>
            </a:br>
            <a:r>
              <a:rPr lang="en-US" sz="2000" dirty="0"/>
              <a:t>(formally “harvest report”)</a:t>
            </a:r>
            <a:endParaRPr lang="en-US" dirty="0"/>
          </a:p>
        </p:txBody>
      </p:sp>
      <p:sp>
        <p:nvSpPr>
          <p:cNvPr id="3" name="Content Placeholder 2">
            <a:extLst>
              <a:ext uri="{FF2B5EF4-FFF2-40B4-BE49-F238E27FC236}">
                <a16:creationId xmlns:a16="http://schemas.microsoft.com/office/drawing/2014/main" id="{B3236FF5-B8D4-4187-9B9F-9338EDF6C97F}"/>
              </a:ext>
            </a:extLst>
          </p:cNvPr>
          <p:cNvSpPr>
            <a:spLocks noGrp="1"/>
          </p:cNvSpPr>
          <p:nvPr>
            <p:ph sz="quarter" idx="13"/>
          </p:nvPr>
        </p:nvSpPr>
        <p:spPr/>
        <p:txBody>
          <a:bodyPr>
            <a:normAutofit fontScale="92500" lnSpcReduction="10000"/>
          </a:bodyPr>
          <a:lstStyle/>
          <a:p>
            <a:r>
              <a:rPr lang="en-US" dirty="0"/>
              <a:t>FSA Lot id </a:t>
            </a:r>
          </a:p>
          <a:p>
            <a:r>
              <a:rPr lang="en-US" dirty="0"/>
              <a:t>Name of laboratory</a:t>
            </a:r>
          </a:p>
          <a:p>
            <a:r>
              <a:rPr lang="en-US" dirty="0"/>
              <a:t>Sample date</a:t>
            </a:r>
          </a:p>
          <a:p>
            <a:r>
              <a:rPr lang="en-US" dirty="0"/>
              <a:t>Complete harvest (y/n)</a:t>
            </a:r>
          </a:p>
          <a:p>
            <a:r>
              <a:rPr lang="en-US" dirty="0"/>
              <a:t>Date when harvest will be completed </a:t>
            </a:r>
            <a:r>
              <a:rPr lang="en-US" sz="1700" dirty="0">
                <a:solidFill>
                  <a:srgbClr val="FF0000"/>
                </a:solidFill>
              </a:rPr>
              <a:t>(MUST BE WITHIN 15 days OF sampling date)</a:t>
            </a:r>
            <a:endParaRPr lang="en-US" dirty="0">
              <a:solidFill>
                <a:srgbClr val="FF0000"/>
              </a:solidFill>
            </a:endParaRPr>
          </a:p>
          <a:p>
            <a:r>
              <a:rPr lang="en-US" dirty="0"/>
              <a:t>Hemp variety</a:t>
            </a:r>
          </a:p>
          <a:p>
            <a:r>
              <a:rPr lang="en-US" dirty="0"/>
              <a:t>Where will you be drying/ storing your harvested hemp </a:t>
            </a:r>
            <a:r>
              <a:rPr lang="en-US" sz="1700" dirty="0"/>
              <a:t>(drop down list from listed drying/ storage areas) </a:t>
            </a:r>
            <a:endParaRPr lang="en-US" dirty="0"/>
          </a:p>
        </p:txBody>
      </p:sp>
      <p:sp>
        <p:nvSpPr>
          <p:cNvPr id="4" name="TextBox 3">
            <a:extLst>
              <a:ext uri="{FF2B5EF4-FFF2-40B4-BE49-F238E27FC236}">
                <a16:creationId xmlns:a16="http://schemas.microsoft.com/office/drawing/2014/main" id="{E462DFD7-791E-44F9-83D9-6493C1B9117D}"/>
              </a:ext>
            </a:extLst>
          </p:cNvPr>
          <p:cNvSpPr txBox="1"/>
          <p:nvPr/>
        </p:nvSpPr>
        <p:spPr>
          <a:xfrm>
            <a:off x="2527443" y="2030028"/>
            <a:ext cx="7022386" cy="369332"/>
          </a:xfrm>
          <a:prstGeom prst="rect">
            <a:avLst/>
          </a:prstGeom>
          <a:noFill/>
        </p:spPr>
        <p:txBody>
          <a:bodyPr wrap="square" rtlCol="0">
            <a:spAutoFit/>
          </a:bodyPr>
          <a:lstStyle/>
          <a:p>
            <a:pPr algn="ctr"/>
            <a:r>
              <a:rPr lang="en-US" u="sng" dirty="0"/>
              <a:t>MUST BE COMPLETED FOR EACH LOT</a:t>
            </a:r>
          </a:p>
        </p:txBody>
      </p:sp>
      <p:sp>
        <p:nvSpPr>
          <p:cNvPr id="5" name="TextBox 4">
            <a:extLst>
              <a:ext uri="{FF2B5EF4-FFF2-40B4-BE49-F238E27FC236}">
                <a16:creationId xmlns:a16="http://schemas.microsoft.com/office/drawing/2014/main" id="{B42B3DFF-D507-40FD-AEBC-F9A0A3010FFB}"/>
              </a:ext>
            </a:extLst>
          </p:cNvPr>
          <p:cNvSpPr txBox="1"/>
          <p:nvPr/>
        </p:nvSpPr>
        <p:spPr>
          <a:xfrm>
            <a:off x="2965077" y="5860531"/>
            <a:ext cx="5412441" cy="369332"/>
          </a:xfrm>
          <a:prstGeom prst="rect">
            <a:avLst/>
          </a:prstGeom>
          <a:noFill/>
        </p:spPr>
        <p:txBody>
          <a:bodyPr wrap="square" rtlCol="0">
            <a:spAutoFit/>
          </a:bodyPr>
          <a:lstStyle/>
          <a:p>
            <a:r>
              <a:rPr lang="en-US" dirty="0">
                <a:solidFill>
                  <a:srgbClr val="FF0000"/>
                </a:solidFill>
              </a:rPr>
              <a:t>THIS REPORT MUST BE SUBMITTED IN ELICENSE SYSTEM </a:t>
            </a:r>
          </a:p>
        </p:txBody>
      </p:sp>
    </p:spTree>
    <p:extLst>
      <p:ext uri="{BB962C8B-B14F-4D97-AF65-F5344CB8AC3E}">
        <p14:creationId xmlns:p14="http://schemas.microsoft.com/office/powerpoint/2010/main" val="1220642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4C253-4797-4DEF-B7DF-FE4158DB66CE}"/>
              </a:ext>
            </a:extLst>
          </p:cNvPr>
          <p:cNvSpPr>
            <a:spLocks noGrp="1"/>
          </p:cNvSpPr>
          <p:nvPr>
            <p:ph type="title"/>
          </p:nvPr>
        </p:nvSpPr>
        <p:spPr/>
        <p:txBody>
          <a:bodyPr/>
          <a:lstStyle/>
          <a:p>
            <a:r>
              <a:rPr lang="en-US" dirty="0"/>
              <a:t>Hemp sampling</a:t>
            </a:r>
          </a:p>
        </p:txBody>
      </p:sp>
      <p:sp>
        <p:nvSpPr>
          <p:cNvPr id="3" name="Content Placeholder 2">
            <a:extLst>
              <a:ext uri="{FF2B5EF4-FFF2-40B4-BE49-F238E27FC236}">
                <a16:creationId xmlns:a16="http://schemas.microsoft.com/office/drawing/2014/main" id="{580D710E-0593-42BB-B02D-DC4C6B3F99DB}"/>
              </a:ext>
            </a:extLst>
          </p:cNvPr>
          <p:cNvSpPr>
            <a:spLocks noGrp="1"/>
          </p:cNvSpPr>
          <p:nvPr>
            <p:ph sz="quarter" idx="13"/>
          </p:nvPr>
        </p:nvSpPr>
        <p:spPr/>
        <p:txBody>
          <a:bodyPr/>
          <a:lstStyle/>
          <a:p>
            <a:pPr marL="0" indent="0">
              <a:buNone/>
            </a:pPr>
            <a:r>
              <a:rPr lang="en-US" dirty="0"/>
              <a:t>Growers can continue to collect their own pre-harvest samples following the CT Pre-harvest sampling procedures until </a:t>
            </a:r>
          </a:p>
          <a:p>
            <a:pPr marL="0" indent="0" algn="ctr">
              <a:buNone/>
            </a:pPr>
            <a:r>
              <a:rPr lang="en-US" sz="3600" dirty="0">
                <a:solidFill>
                  <a:srgbClr val="FF0000"/>
                </a:solidFill>
              </a:rPr>
              <a:t>September 30,2020</a:t>
            </a:r>
          </a:p>
          <a:p>
            <a:pPr marL="0" indent="0">
              <a:buNone/>
            </a:pPr>
            <a:endParaRPr lang="en-US" dirty="0"/>
          </a:p>
          <a:p>
            <a:pPr marL="0" indent="0">
              <a:buNone/>
            </a:pPr>
            <a:endParaRPr lang="en-US" dirty="0"/>
          </a:p>
        </p:txBody>
      </p:sp>
      <p:sp>
        <p:nvSpPr>
          <p:cNvPr id="4" name="TextBox 3">
            <a:extLst>
              <a:ext uri="{FF2B5EF4-FFF2-40B4-BE49-F238E27FC236}">
                <a16:creationId xmlns:a16="http://schemas.microsoft.com/office/drawing/2014/main" id="{C923CD0A-4611-4144-9574-E6439871549E}"/>
              </a:ext>
            </a:extLst>
          </p:cNvPr>
          <p:cNvSpPr txBox="1"/>
          <p:nvPr/>
        </p:nvSpPr>
        <p:spPr>
          <a:xfrm>
            <a:off x="2527443" y="1792840"/>
            <a:ext cx="7022386" cy="369332"/>
          </a:xfrm>
          <a:prstGeom prst="rect">
            <a:avLst/>
          </a:prstGeom>
          <a:noFill/>
        </p:spPr>
        <p:txBody>
          <a:bodyPr wrap="square" rtlCol="0">
            <a:spAutoFit/>
          </a:bodyPr>
          <a:lstStyle/>
          <a:p>
            <a:pPr algn="ctr"/>
            <a:r>
              <a:rPr lang="en-US" dirty="0"/>
              <a:t>MUST BE COMPLETED FOR EACH LOT</a:t>
            </a:r>
          </a:p>
        </p:txBody>
      </p:sp>
    </p:spTree>
    <p:extLst>
      <p:ext uri="{BB962C8B-B14F-4D97-AF65-F5344CB8AC3E}">
        <p14:creationId xmlns:p14="http://schemas.microsoft.com/office/powerpoint/2010/main" val="615888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F37DF-AB44-4774-97B1-82792679246E}"/>
              </a:ext>
            </a:extLst>
          </p:cNvPr>
          <p:cNvSpPr>
            <a:spLocks noGrp="1"/>
          </p:cNvSpPr>
          <p:nvPr>
            <p:ph type="title"/>
          </p:nvPr>
        </p:nvSpPr>
        <p:spPr/>
        <p:txBody>
          <a:bodyPr/>
          <a:lstStyle/>
          <a:p>
            <a:r>
              <a:rPr lang="en-US" dirty="0"/>
              <a:t>POST HARVEST REPORT</a:t>
            </a:r>
          </a:p>
        </p:txBody>
      </p:sp>
      <p:sp>
        <p:nvSpPr>
          <p:cNvPr id="3" name="Content Placeholder 2">
            <a:extLst>
              <a:ext uri="{FF2B5EF4-FFF2-40B4-BE49-F238E27FC236}">
                <a16:creationId xmlns:a16="http://schemas.microsoft.com/office/drawing/2014/main" id="{BB436BB0-88B5-463F-8996-DEE265C3439B}"/>
              </a:ext>
            </a:extLst>
          </p:cNvPr>
          <p:cNvSpPr>
            <a:spLocks noGrp="1"/>
          </p:cNvSpPr>
          <p:nvPr>
            <p:ph sz="quarter" idx="13"/>
          </p:nvPr>
        </p:nvSpPr>
        <p:spPr>
          <a:xfrm>
            <a:off x="867540" y="2711276"/>
            <a:ext cx="10363826" cy="3424107"/>
          </a:xfrm>
        </p:spPr>
        <p:txBody>
          <a:bodyPr>
            <a:normAutofit fontScale="92500" lnSpcReduction="20000"/>
          </a:bodyPr>
          <a:lstStyle/>
          <a:p>
            <a:r>
              <a:rPr lang="en-US" dirty="0"/>
              <a:t>FSA LOT ID</a:t>
            </a:r>
          </a:p>
          <a:p>
            <a:r>
              <a:rPr lang="en-US" dirty="0"/>
              <a:t>HARVEST HEMP ACREAGE/ SQ FT</a:t>
            </a:r>
          </a:p>
          <a:p>
            <a:r>
              <a:rPr lang="en-US" dirty="0"/>
              <a:t>STORED ON SITE? (Y/N)</a:t>
            </a:r>
          </a:p>
          <a:p>
            <a:r>
              <a:rPr lang="en-US" dirty="0"/>
              <a:t>PROCESSED ON SITE? (Y/N)</a:t>
            </a:r>
          </a:p>
          <a:p>
            <a:r>
              <a:rPr lang="en-US" dirty="0"/>
              <a:t>SOLD/TRANSFERRED? (Y/N)</a:t>
            </a:r>
          </a:p>
          <a:p>
            <a:r>
              <a:rPr lang="en-US" dirty="0"/>
              <a:t>UPLOAD SAMPLE RESULTS</a:t>
            </a:r>
          </a:p>
          <a:p>
            <a:r>
              <a:rPr lang="en-US" dirty="0"/>
              <a:t>SAMPLE ASSESSION/REPORT NUMBER</a:t>
            </a:r>
          </a:p>
          <a:p>
            <a:r>
              <a:rPr lang="en-US" dirty="0"/>
              <a:t>LABORATORY NAME</a:t>
            </a:r>
          </a:p>
          <a:p>
            <a:endParaRPr lang="en-US" dirty="0"/>
          </a:p>
        </p:txBody>
      </p:sp>
      <p:sp>
        <p:nvSpPr>
          <p:cNvPr id="4" name="TextBox 3">
            <a:extLst>
              <a:ext uri="{FF2B5EF4-FFF2-40B4-BE49-F238E27FC236}">
                <a16:creationId xmlns:a16="http://schemas.microsoft.com/office/drawing/2014/main" id="{5B53DB67-5547-468C-92D7-811B3BC1F683}"/>
              </a:ext>
            </a:extLst>
          </p:cNvPr>
          <p:cNvSpPr txBox="1"/>
          <p:nvPr/>
        </p:nvSpPr>
        <p:spPr>
          <a:xfrm>
            <a:off x="2527443" y="1792840"/>
            <a:ext cx="7022386" cy="369332"/>
          </a:xfrm>
          <a:prstGeom prst="rect">
            <a:avLst/>
          </a:prstGeom>
          <a:noFill/>
        </p:spPr>
        <p:txBody>
          <a:bodyPr wrap="square" rtlCol="0">
            <a:spAutoFit/>
          </a:bodyPr>
          <a:lstStyle/>
          <a:p>
            <a:pPr algn="ctr"/>
            <a:r>
              <a:rPr lang="en-US" u="sng" dirty="0"/>
              <a:t>MUST BE COMPLETED FOR EACH LOT</a:t>
            </a:r>
          </a:p>
        </p:txBody>
      </p:sp>
      <p:sp>
        <p:nvSpPr>
          <p:cNvPr id="7" name="TextBox 6">
            <a:extLst>
              <a:ext uri="{FF2B5EF4-FFF2-40B4-BE49-F238E27FC236}">
                <a16:creationId xmlns:a16="http://schemas.microsoft.com/office/drawing/2014/main" id="{A43A643C-38EF-49C2-91EA-E7640928B56A}"/>
              </a:ext>
            </a:extLst>
          </p:cNvPr>
          <p:cNvSpPr txBox="1"/>
          <p:nvPr/>
        </p:nvSpPr>
        <p:spPr>
          <a:xfrm>
            <a:off x="3483908" y="5891788"/>
            <a:ext cx="5412441" cy="369332"/>
          </a:xfrm>
          <a:prstGeom prst="rect">
            <a:avLst/>
          </a:prstGeom>
          <a:noFill/>
        </p:spPr>
        <p:txBody>
          <a:bodyPr wrap="square" rtlCol="0">
            <a:spAutoFit/>
          </a:bodyPr>
          <a:lstStyle/>
          <a:p>
            <a:r>
              <a:rPr lang="en-US" dirty="0">
                <a:solidFill>
                  <a:srgbClr val="FF0000"/>
                </a:solidFill>
              </a:rPr>
              <a:t>THIS REPORT MUST BE SUBMITTED IN ELICENSE SYSTEM </a:t>
            </a:r>
          </a:p>
        </p:txBody>
      </p:sp>
      <p:pic>
        <p:nvPicPr>
          <p:cNvPr id="8" name="Picture 7" descr="A close up of a tree&#10;&#10;Description automatically generated">
            <a:extLst>
              <a:ext uri="{FF2B5EF4-FFF2-40B4-BE49-F238E27FC236}">
                <a16:creationId xmlns:a16="http://schemas.microsoft.com/office/drawing/2014/main" id="{9235723E-849A-43A4-BE69-D413A40C029A}"/>
              </a:ext>
            </a:extLst>
          </p:cNvPr>
          <p:cNvPicPr>
            <a:picLocks noChangeAspect="1"/>
          </p:cNvPicPr>
          <p:nvPr/>
        </p:nvPicPr>
        <p:blipFill rotWithShape="1">
          <a:blip r:embed="rId2">
            <a:extLst>
              <a:ext uri="{28A0092B-C50C-407E-A947-70E740481C1C}">
                <a14:useLocalDpi xmlns:a14="http://schemas.microsoft.com/office/drawing/2010/main" val="0"/>
              </a:ext>
            </a:extLst>
          </a:blip>
          <a:srcRect l="63508" b="49026"/>
          <a:stretch/>
        </p:blipFill>
        <p:spPr>
          <a:xfrm rot="5400000">
            <a:off x="7119631" y="2197315"/>
            <a:ext cx="3365177" cy="3525524"/>
          </a:xfrm>
          <a:prstGeom prst="rect">
            <a:avLst/>
          </a:prstGeom>
        </p:spPr>
      </p:pic>
    </p:spTree>
    <p:extLst>
      <p:ext uri="{BB962C8B-B14F-4D97-AF65-F5344CB8AC3E}">
        <p14:creationId xmlns:p14="http://schemas.microsoft.com/office/powerpoint/2010/main" val="126422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close up of a green hill&#10;&#10;Description automatically generated">
            <a:extLst>
              <a:ext uri="{FF2B5EF4-FFF2-40B4-BE49-F238E27FC236}">
                <a16:creationId xmlns:a16="http://schemas.microsoft.com/office/drawing/2014/main" id="{16D2F25F-7C71-469F-AF83-D0CAE2F44A4C}"/>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524249" y="0"/>
            <a:ext cx="5143499" cy="6858000"/>
          </a:xfrm>
        </p:spPr>
      </p:pic>
      <p:sp>
        <p:nvSpPr>
          <p:cNvPr id="2" name="Title 1">
            <a:extLst>
              <a:ext uri="{FF2B5EF4-FFF2-40B4-BE49-F238E27FC236}">
                <a16:creationId xmlns:a16="http://schemas.microsoft.com/office/drawing/2014/main" id="{D7869B80-657D-47A7-976C-CB5927CB7271}"/>
              </a:ext>
            </a:extLst>
          </p:cNvPr>
          <p:cNvSpPr>
            <a:spLocks noGrp="1"/>
          </p:cNvSpPr>
          <p:nvPr>
            <p:ph type="title"/>
          </p:nvPr>
        </p:nvSpPr>
        <p:spPr>
          <a:xfrm>
            <a:off x="913774" y="0"/>
            <a:ext cx="10364451" cy="1596177"/>
          </a:xfrm>
        </p:spPr>
        <p:txBody>
          <a:bodyPr/>
          <a:lstStyle/>
          <a:p>
            <a:r>
              <a:rPr lang="en-US" dirty="0"/>
              <a:t>OTHER REPORTS </a:t>
            </a:r>
          </a:p>
        </p:txBody>
      </p:sp>
    </p:spTree>
    <p:extLst>
      <p:ext uri="{BB962C8B-B14F-4D97-AF65-F5344CB8AC3E}">
        <p14:creationId xmlns:p14="http://schemas.microsoft.com/office/powerpoint/2010/main" val="215739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58A5C-18E3-4828-8E68-D5D854498011}"/>
              </a:ext>
            </a:extLst>
          </p:cNvPr>
          <p:cNvSpPr>
            <a:spLocks noGrp="1"/>
          </p:cNvSpPr>
          <p:nvPr>
            <p:ph type="title"/>
          </p:nvPr>
        </p:nvSpPr>
        <p:spPr/>
        <p:txBody>
          <a:bodyPr/>
          <a:lstStyle/>
          <a:p>
            <a:r>
              <a:rPr lang="en-US" dirty="0"/>
              <a:t>DESTRUCTION REPORT </a:t>
            </a:r>
            <a:r>
              <a:rPr lang="en-US" sz="2000" dirty="0"/>
              <a:t>(IF NECESSARY)</a:t>
            </a:r>
            <a:endParaRPr lang="en-US" dirty="0"/>
          </a:p>
        </p:txBody>
      </p:sp>
      <p:sp>
        <p:nvSpPr>
          <p:cNvPr id="3" name="Content Placeholder 2">
            <a:extLst>
              <a:ext uri="{FF2B5EF4-FFF2-40B4-BE49-F238E27FC236}">
                <a16:creationId xmlns:a16="http://schemas.microsoft.com/office/drawing/2014/main" id="{191C9B12-03E8-4F78-B203-748B2606BB30}"/>
              </a:ext>
            </a:extLst>
          </p:cNvPr>
          <p:cNvSpPr>
            <a:spLocks noGrp="1"/>
          </p:cNvSpPr>
          <p:nvPr>
            <p:ph sz="quarter" idx="13"/>
          </p:nvPr>
        </p:nvSpPr>
        <p:spPr>
          <a:xfrm>
            <a:off x="913774" y="1854485"/>
            <a:ext cx="6421974" cy="4849403"/>
          </a:xfrm>
        </p:spPr>
        <p:txBody>
          <a:bodyPr>
            <a:normAutofit/>
          </a:bodyPr>
          <a:lstStyle/>
          <a:p>
            <a:r>
              <a:rPr lang="en-US" dirty="0"/>
              <a:t>FSA LOT ID</a:t>
            </a:r>
          </a:p>
          <a:p>
            <a:r>
              <a:rPr lang="en-US" dirty="0"/>
              <a:t>PLANNED DATE OF DESTRUCTION</a:t>
            </a:r>
          </a:p>
          <a:p>
            <a:r>
              <a:rPr lang="en-US" dirty="0"/>
              <a:t>CT DOAG EMBARGO NUMBER (IF UNDER EMBARGO)</a:t>
            </a:r>
          </a:p>
          <a:p>
            <a:r>
              <a:rPr lang="en-US" dirty="0"/>
              <a:t>ACRES/SQ FT TO BE DESTROYED</a:t>
            </a:r>
          </a:p>
          <a:p>
            <a:r>
              <a:rPr lang="en-US" dirty="0"/>
              <a:t>DESTRUCTION REASON</a:t>
            </a:r>
          </a:p>
          <a:p>
            <a:r>
              <a:rPr lang="en-US" dirty="0"/>
              <a:t>PLANNED DESTRUCTION METHOD </a:t>
            </a:r>
          </a:p>
          <a:p>
            <a:r>
              <a:rPr lang="en-US" dirty="0"/>
              <a:t>SALVAGE PLAN (AVAILABLE UNTIL 9/30/2021)</a:t>
            </a:r>
          </a:p>
          <a:p>
            <a:r>
              <a:rPr lang="en-US" dirty="0"/>
              <a:t>ATTESTATION </a:t>
            </a:r>
          </a:p>
          <a:p>
            <a:pPr marL="0" indent="0">
              <a:buNone/>
            </a:pPr>
            <a:endParaRPr lang="en-US" dirty="0"/>
          </a:p>
        </p:txBody>
      </p:sp>
      <p:sp>
        <p:nvSpPr>
          <p:cNvPr id="5" name="TextBox 4">
            <a:extLst>
              <a:ext uri="{FF2B5EF4-FFF2-40B4-BE49-F238E27FC236}">
                <a16:creationId xmlns:a16="http://schemas.microsoft.com/office/drawing/2014/main" id="{4F9B9D21-23BC-4EBB-968D-197F0237DF21}"/>
              </a:ext>
            </a:extLst>
          </p:cNvPr>
          <p:cNvSpPr txBox="1"/>
          <p:nvPr/>
        </p:nvSpPr>
        <p:spPr>
          <a:xfrm>
            <a:off x="3497355" y="5743871"/>
            <a:ext cx="5412441" cy="369332"/>
          </a:xfrm>
          <a:prstGeom prst="rect">
            <a:avLst/>
          </a:prstGeom>
          <a:noFill/>
        </p:spPr>
        <p:txBody>
          <a:bodyPr wrap="square" rtlCol="0">
            <a:spAutoFit/>
          </a:bodyPr>
          <a:lstStyle/>
          <a:p>
            <a:r>
              <a:rPr lang="en-US" dirty="0">
                <a:solidFill>
                  <a:srgbClr val="FF0000"/>
                </a:solidFill>
              </a:rPr>
              <a:t>THIS REPORT MUST BE SUBMITTED IN ELICENSE SYSTEM </a:t>
            </a:r>
          </a:p>
        </p:txBody>
      </p:sp>
    </p:spTree>
    <p:extLst>
      <p:ext uri="{BB962C8B-B14F-4D97-AF65-F5344CB8AC3E}">
        <p14:creationId xmlns:p14="http://schemas.microsoft.com/office/powerpoint/2010/main" val="1470503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C311A-8764-472C-9BDA-CA5D226515AB}"/>
              </a:ext>
            </a:extLst>
          </p:cNvPr>
          <p:cNvSpPr>
            <a:spLocks noGrp="1"/>
          </p:cNvSpPr>
          <p:nvPr>
            <p:ph type="title"/>
          </p:nvPr>
        </p:nvSpPr>
        <p:spPr/>
        <p:txBody>
          <a:bodyPr/>
          <a:lstStyle/>
          <a:p>
            <a:r>
              <a:rPr lang="en-US" dirty="0"/>
              <a:t>LOT MODIFICATION</a:t>
            </a:r>
          </a:p>
        </p:txBody>
      </p:sp>
      <p:sp>
        <p:nvSpPr>
          <p:cNvPr id="3" name="Content Placeholder 2">
            <a:extLst>
              <a:ext uri="{FF2B5EF4-FFF2-40B4-BE49-F238E27FC236}">
                <a16:creationId xmlns:a16="http://schemas.microsoft.com/office/drawing/2014/main" id="{A0DCA23F-6281-47BA-9B0D-3842BED44B0E}"/>
              </a:ext>
            </a:extLst>
          </p:cNvPr>
          <p:cNvSpPr>
            <a:spLocks noGrp="1"/>
          </p:cNvSpPr>
          <p:nvPr>
            <p:ph sz="quarter" idx="13"/>
          </p:nvPr>
        </p:nvSpPr>
        <p:spPr/>
        <p:txBody>
          <a:bodyPr>
            <a:normAutofit fontScale="92500" lnSpcReduction="20000"/>
          </a:bodyPr>
          <a:lstStyle/>
          <a:p>
            <a:r>
              <a:rPr lang="en-US" dirty="0"/>
              <a:t>FSA LOT ID</a:t>
            </a:r>
          </a:p>
          <a:p>
            <a:r>
              <a:rPr lang="en-US" dirty="0"/>
              <a:t>SITE OWNERSHIP</a:t>
            </a:r>
          </a:p>
          <a:p>
            <a:r>
              <a:rPr lang="en-US" dirty="0"/>
              <a:t>PERMISSION TO USE LAND IF NOT OWNED</a:t>
            </a:r>
          </a:p>
          <a:p>
            <a:r>
              <a:rPr lang="en-US" dirty="0"/>
              <a:t>INDOOR OR OUTDOOR</a:t>
            </a:r>
          </a:p>
          <a:p>
            <a:r>
              <a:rPr lang="en-US" dirty="0"/>
              <a:t>ACRES/ INDOOR SQ FT</a:t>
            </a:r>
          </a:p>
          <a:p>
            <a:r>
              <a:rPr lang="en-US" dirty="0"/>
              <a:t>LONGITUDE AND LATTITUDE</a:t>
            </a:r>
          </a:p>
          <a:p>
            <a:r>
              <a:rPr lang="en-US" dirty="0"/>
              <a:t>ADDRESS</a:t>
            </a:r>
          </a:p>
          <a:p>
            <a:r>
              <a:rPr lang="en-US" dirty="0"/>
              <a:t>UPLOAD MAP OF LOT</a:t>
            </a:r>
          </a:p>
        </p:txBody>
      </p:sp>
      <p:pic>
        <p:nvPicPr>
          <p:cNvPr id="5" name="Picture 4" descr="A close up of a tree&#10;&#10;Description automatically generated">
            <a:extLst>
              <a:ext uri="{FF2B5EF4-FFF2-40B4-BE49-F238E27FC236}">
                <a16:creationId xmlns:a16="http://schemas.microsoft.com/office/drawing/2014/main" id="{48BABE09-D203-402F-8315-9FB19DE98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462095" y="2294539"/>
            <a:ext cx="5071241" cy="3803431"/>
          </a:xfrm>
          <a:prstGeom prst="rect">
            <a:avLst/>
          </a:prstGeom>
        </p:spPr>
      </p:pic>
      <p:sp>
        <p:nvSpPr>
          <p:cNvPr id="6" name="TextBox 5">
            <a:extLst>
              <a:ext uri="{FF2B5EF4-FFF2-40B4-BE49-F238E27FC236}">
                <a16:creationId xmlns:a16="http://schemas.microsoft.com/office/drawing/2014/main" id="{AE2DF692-CA3D-46B7-A048-EDDA4B6E87A7}"/>
              </a:ext>
            </a:extLst>
          </p:cNvPr>
          <p:cNvSpPr txBox="1"/>
          <p:nvPr/>
        </p:nvSpPr>
        <p:spPr>
          <a:xfrm>
            <a:off x="586067" y="6076871"/>
            <a:ext cx="5412441" cy="369332"/>
          </a:xfrm>
          <a:prstGeom prst="rect">
            <a:avLst/>
          </a:prstGeom>
          <a:noFill/>
        </p:spPr>
        <p:txBody>
          <a:bodyPr wrap="square" rtlCol="0">
            <a:spAutoFit/>
          </a:bodyPr>
          <a:lstStyle/>
          <a:p>
            <a:r>
              <a:rPr lang="en-US" dirty="0">
                <a:solidFill>
                  <a:srgbClr val="FF0000"/>
                </a:solidFill>
              </a:rPr>
              <a:t>THIS REPORT MUST BE SUBMITTED IN ELICENSE SYSTEM </a:t>
            </a:r>
          </a:p>
        </p:txBody>
      </p:sp>
    </p:spTree>
    <p:extLst>
      <p:ext uri="{BB962C8B-B14F-4D97-AF65-F5344CB8AC3E}">
        <p14:creationId xmlns:p14="http://schemas.microsoft.com/office/powerpoint/2010/main" val="881775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7E785-F8FF-448C-BE3B-8164A3FCF28E}"/>
              </a:ext>
            </a:extLst>
          </p:cNvPr>
          <p:cNvSpPr>
            <a:spLocks noGrp="1"/>
          </p:cNvSpPr>
          <p:nvPr>
            <p:ph type="title"/>
          </p:nvPr>
        </p:nvSpPr>
        <p:spPr/>
        <p:txBody>
          <a:bodyPr/>
          <a:lstStyle/>
          <a:p>
            <a:r>
              <a:rPr lang="en-US" dirty="0"/>
              <a:t>APPLICATION MODIFICATION</a:t>
            </a:r>
          </a:p>
        </p:txBody>
      </p:sp>
      <p:sp>
        <p:nvSpPr>
          <p:cNvPr id="3" name="Content Placeholder 2">
            <a:extLst>
              <a:ext uri="{FF2B5EF4-FFF2-40B4-BE49-F238E27FC236}">
                <a16:creationId xmlns:a16="http://schemas.microsoft.com/office/drawing/2014/main" id="{1D2A76C5-8FD4-44DD-A147-96D22F85C164}"/>
              </a:ext>
            </a:extLst>
          </p:cNvPr>
          <p:cNvSpPr>
            <a:spLocks noGrp="1"/>
          </p:cNvSpPr>
          <p:nvPr>
            <p:ph sz="quarter" idx="13"/>
          </p:nvPr>
        </p:nvSpPr>
        <p:spPr/>
        <p:txBody>
          <a:bodyPr/>
          <a:lstStyle/>
          <a:p>
            <a:pPr marL="0" indent="0" algn="ctr">
              <a:buNone/>
            </a:pPr>
            <a:r>
              <a:rPr lang="en-US" dirty="0"/>
              <a:t>USED TO MODIFY KEY PARTICIPANTS AND BUSINESS INFORMATION</a:t>
            </a:r>
          </a:p>
        </p:txBody>
      </p:sp>
      <p:sp>
        <p:nvSpPr>
          <p:cNvPr id="4" name="TextBox 3">
            <a:extLst>
              <a:ext uri="{FF2B5EF4-FFF2-40B4-BE49-F238E27FC236}">
                <a16:creationId xmlns:a16="http://schemas.microsoft.com/office/drawing/2014/main" id="{1994D62D-1719-48F9-8414-95032A0A81DB}"/>
              </a:ext>
            </a:extLst>
          </p:cNvPr>
          <p:cNvSpPr txBox="1"/>
          <p:nvPr/>
        </p:nvSpPr>
        <p:spPr>
          <a:xfrm>
            <a:off x="3524249" y="5279947"/>
            <a:ext cx="5412441" cy="369332"/>
          </a:xfrm>
          <a:prstGeom prst="rect">
            <a:avLst/>
          </a:prstGeom>
          <a:noFill/>
        </p:spPr>
        <p:txBody>
          <a:bodyPr wrap="square" rtlCol="0">
            <a:spAutoFit/>
          </a:bodyPr>
          <a:lstStyle/>
          <a:p>
            <a:r>
              <a:rPr lang="en-US" dirty="0">
                <a:solidFill>
                  <a:srgbClr val="FF0000"/>
                </a:solidFill>
              </a:rPr>
              <a:t>THIS REPORT MUST BE SUBMITTED IN ELICENSE SYSTEM </a:t>
            </a:r>
          </a:p>
        </p:txBody>
      </p:sp>
    </p:spTree>
    <p:extLst>
      <p:ext uri="{BB962C8B-B14F-4D97-AF65-F5344CB8AC3E}">
        <p14:creationId xmlns:p14="http://schemas.microsoft.com/office/powerpoint/2010/main" val="459135992"/>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TM04033925[[fn=Droplet]]</Template>
  <TotalTime>1738</TotalTime>
  <Words>499</Words>
  <Application>Microsoft Office PowerPoint</Application>
  <PresentationFormat>Widescreen</PresentationFormat>
  <Paragraphs>99</Paragraphs>
  <Slides>17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Tw Cen MT</vt:lpstr>
      <vt:lpstr>Droplet</vt:lpstr>
      <vt:lpstr>Reporting requirements for hemp producers</vt:lpstr>
      <vt:lpstr>Planting reports (indoor and outdoor)</vt:lpstr>
      <vt:lpstr>Harvest request (formally “harvest report”)</vt:lpstr>
      <vt:lpstr>Hemp sampling</vt:lpstr>
      <vt:lpstr>POST HARVEST REPORT</vt:lpstr>
      <vt:lpstr>OTHER REPORTS </vt:lpstr>
      <vt:lpstr>DESTRUCTION REPORT (IF NECESSARY)</vt:lpstr>
      <vt:lpstr>LOT MODIFICATION</vt:lpstr>
      <vt:lpstr>APPLICATION MODIFICATION</vt:lpstr>
      <vt:lpstr>2020 Hemp Production data</vt:lpstr>
      <vt:lpstr>2020 Hemp Planting</vt:lpstr>
      <vt:lpstr>Hemp Varieties</vt:lpstr>
      <vt:lpstr>2020 harvested hemp</vt:lpstr>
      <vt:lpstr>PowerPoint Presentation</vt:lpstr>
      <vt:lpstr>2020 Hemp Destruction </vt:lpstr>
      <vt:lpstr>DoAg Inspection and embargoes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meeha</dc:creator>
  <cp:lastModifiedBy>Nelson, Kate</cp:lastModifiedBy>
  <cp:revision>35</cp:revision>
  <dcterms:created xsi:type="dcterms:W3CDTF">2020-11-23T14:52:44Z</dcterms:created>
  <dcterms:modified xsi:type="dcterms:W3CDTF">2020-11-30T18:07:21Z</dcterms:modified>
</cp:coreProperties>
</file>