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4" r:id="rId2"/>
    <p:sldId id="275" r:id="rId3"/>
    <p:sldId id="261" r:id="rId4"/>
    <p:sldId id="276" r:id="rId5"/>
    <p:sldId id="256" r:id="rId6"/>
    <p:sldId id="285" r:id="rId7"/>
    <p:sldId id="260" r:id="rId8"/>
    <p:sldId id="262" r:id="rId9"/>
    <p:sldId id="263" r:id="rId10"/>
    <p:sldId id="264" r:id="rId11"/>
    <p:sldId id="265" r:id="rId12"/>
    <p:sldId id="269" r:id="rId13"/>
    <p:sldId id="271" r:id="rId14"/>
    <p:sldId id="266" r:id="rId15"/>
    <p:sldId id="277" r:id="rId16"/>
    <p:sldId id="279" r:id="rId17"/>
    <p:sldId id="278" r:id="rId18"/>
    <p:sldId id="283" r:id="rId19"/>
    <p:sldId id="280" r:id="rId20"/>
    <p:sldId id="282" r:id="rId21"/>
    <p:sldId id="281" r:id="rId22"/>
    <p:sldId id="268" r:id="rId23"/>
    <p:sldId id="270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5" autoAdjust="0"/>
    <p:restoredTop sz="96101" autoAdjust="0"/>
  </p:normalViewPr>
  <p:slideViewPr>
    <p:cSldViewPr snapToGrid="0" showGuides="1">
      <p:cViewPr varScale="1">
        <p:scale>
          <a:sx n="99" d="100"/>
          <a:sy n="99" d="100"/>
        </p:scale>
        <p:origin x="96" y="168"/>
      </p:cViewPr>
      <p:guideLst>
        <p:guide orient="horz" pos="216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es01\departments\Analytical\DAC%20Records\Technical%20Records\Hemp\Farm%20Plot,%202020\Summary%20of%20testing%20results,%20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es01\departments\Analytical\DAC%20Records\Technical%20Records\Hemp\Farm%20Plot,%202020\Summary%20of%20testing%20results,%2020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es01\departments\Analytical\DAC%20Records\Technical%20Records\Hemp\Farm%20Plot,%202020\Summary%20of%20testing%20results,%20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96288003349007E-2"/>
          <c:y val="7.0679922882361274E-2"/>
          <c:w val="0.87092089354517987"/>
          <c:h val="0.8311221965949328"/>
        </c:manualLayout>
      </c:layout>
      <c:scatterChart>
        <c:scatterStyle val="lineMarker"/>
        <c:varyColors val="0"/>
        <c:ser>
          <c:idx val="0"/>
          <c:order val="0"/>
          <c:tx>
            <c:v>Cherry 307</c:v>
          </c:tx>
          <c:spPr>
            <a:ln w="254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charts!$G$11:$G$17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charts!$E$11:$E$17</c:f>
              <c:numCache>
                <c:formatCode>General</c:formatCode>
                <c:ptCount val="7"/>
                <c:pt idx="0">
                  <c:v>7.4099336811288802E-2</c:v>
                </c:pt>
                <c:pt idx="1">
                  <c:v>0.10346755454497587</c:v>
                </c:pt>
                <c:pt idx="2">
                  <c:v>0.18135836840565545</c:v>
                </c:pt>
                <c:pt idx="3">
                  <c:v>0.36880583079306245</c:v>
                </c:pt>
                <c:pt idx="4">
                  <c:v>0.40553704961855086</c:v>
                </c:pt>
                <c:pt idx="5">
                  <c:v>0.39036862714999998</c:v>
                </c:pt>
                <c:pt idx="6">
                  <c:v>0.40415132385879404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38-4D04-88FB-E2B4ECDA70E1}"/>
            </c:ext>
          </c:extLst>
        </c:ser>
        <c:ser>
          <c:idx val="1"/>
          <c:order val="1"/>
          <c:tx>
            <c:v>Cherry 308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charts!$G$18:$G$24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charts!$E$18:$E$24</c:f>
              <c:numCache>
                <c:formatCode>General</c:formatCode>
                <c:ptCount val="7"/>
                <c:pt idx="0">
                  <c:v>6.8807712428283291E-2</c:v>
                </c:pt>
                <c:pt idx="1">
                  <c:v>0.11857603996266078</c:v>
                </c:pt>
                <c:pt idx="2">
                  <c:v>0.15168241003991206</c:v>
                </c:pt>
                <c:pt idx="3">
                  <c:v>0.27129547537475351</c:v>
                </c:pt>
                <c:pt idx="4">
                  <c:v>0.44496429124266101</c:v>
                </c:pt>
                <c:pt idx="5">
                  <c:v>0.41579917833999996</c:v>
                </c:pt>
                <c:pt idx="6">
                  <c:v>0.41762298376288665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38-4D04-88FB-E2B4ECDA70E1}"/>
            </c:ext>
          </c:extLst>
        </c:ser>
        <c:ser>
          <c:idx val="2"/>
          <c:order val="2"/>
          <c:tx>
            <c:v>YS10 Lot WFS1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38-4D04-88FB-E2B4ECDA70E1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38-4D04-88FB-E2B4ECDA70E1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38-4D04-88FB-E2B4ECDA70E1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4B38-4D04-88FB-E2B4ECDA70E1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4B38-4D04-88FB-E2B4ECDA70E1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bg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4B38-4D04-88FB-E2B4ECDA70E1}"/>
              </c:ext>
            </c:extLst>
          </c:dPt>
          <c:xVal>
            <c:numRef>
              <c:f>charts!$G$25:$G$31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charts!$E$25:$E$31</c:f>
              <c:numCache>
                <c:formatCode>General</c:formatCode>
                <c:ptCount val="7"/>
                <c:pt idx="0">
                  <c:v>0.19397018668581822</c:v>
                </c:pt>
                <c:pt idx="1">
                  <c:v>0.10427525789139719</c:v>
                </c:pt>
                <c:pt idx="2">
                  <c:v>0.66823422520543163</c:v>
                </c:pt>
                <c:pt idx="3">
                  <c:v>1.0072997320668602</c:v>
                </c:pt>
                <c:pt idx="4">
                  <c:v>2.3369077817663619</c:v>
                </c:pt>
                <c:pt idx="5">
                  <c:v>1.8301701386465627</c:v>
                </c:pt>
                <c:pt idx="6">
                  <c:v>2.1676458139471246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4B38-4D04-88FB-E2B4ECDA70E1}"/>
            </c:ext>
          </c:extLst>
        </c:ser>
        <c:ser>
          <c:idx val="3"/>
          <c:order val="3"/>
          <c:tx>
            <c:v>YS10 Lot WFS17A</c:v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charts!$G$32:$G$38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charts!$E$32:$E$38</c:f>
              <c:numCache>
                <c:formatCode>General</c:formatCode>
                <c:ptCount val="7"/>
                <c:pt idx="0">
                  <c:v>0.21893038813124607</c:v>
                </c:pt>
                <c:pt idx="1">
                  <c:v>0.45215900251362084</c:v>
                </c:pt>
                <c:pt idx="2">
                  <c:v>0.52202790662122167</c:v>
                </c:pt>
                <c:pt idx="3">
                  <c:v>1.3963913579761926</c:v>
                </c:pt>
                <c:pt idx="4">
                  <c:v>1.4990278572042601</c:v>
                </c:pt>
                <c:pt idx="5">
                  <c:v>1.1877526524416715</c:v>
                </c:pt>
                <c:pt idx="6">
                  <c:v>1.7441307080956618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B38-4D04-88FB-E2B4ECDA70E1}"/>
            </c:ext>
          </c:extLst>
        </c:ser>
        <c:ser>
          <c:idx val="4"/>
          <c:order val="4"/>
          <c:tx>
            <c:v>Z-1</c:v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charts!$G$39:$G$45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charts!$E$39:$E$45</c:f>
              <c:numCache>
                <c:formatCode>General</c:formatCode>
                <c:ptCount val="7"/>
                <c:pt idx="0">
                  <c:v>6.0884943725031837E-2</c:v>
                </c:pt>
                <c:pt idx="1">
                  <c:v>9.0197908728859189E-2</c:v>
                </c:pt>
                <c:pt idx="2">
                  <c:v>0.14426946910246863</c:v>
                </c:pt>
                <c:pt idx="3">
                  <c:v>0.36017557018240165</c:v>
                </c:pt>
                <c:pt idx="4">
                  <c:v>0.37672195740003367</c:v>
                </c:pt>
                <c:pt idx="5">
                  <c:v>0.32180983413999997</c:v>
                </c:pt>
                <c:pt idx="6">
                  <c:v>0.3750029674831698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B38-4D04-88FB-E2B4ECDA70E1}"/>
            </c:ext>
          </c:extLst>
        </c:ser>
        <c:ser>
          <c:idx val="5"/>
          <c:order val="5"/>
          <c:tx>
            <c:v>Hemp Limit (0.3%)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charts!$G$4:$G$10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charts!$E$4:$E$10</c:f>
              <c:numCache>
                <c:formatCode>General</c:formatCode>
                <c:ptCount val="7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4B38-4D04-88FB-E2B4ECDA7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237200"/>
        <c:axId val="1009238288"/>
      </c:scatterChart>
      <c:valAx>
        <c:axId val="1009237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>
                    <a:solidFill>
                      <a:sysClr val="windowText" lastClr="000000"/>
                    </a:solidFill>
                    <a:effectLst/>
                  </a:rPr>
                  <a:t>Day</a:t>
                </a:r>
              </a:p>
              <a:p>
                <a:pPr>
                  <a:defRPr/>
                </a:pPr>
                <a:r>
                  <a:rPr lang="en-US" sz="1200" b="0" i="0" baseline="0">
                    <a:solidFill>
                      <a:sysClr val="windowText" lastClr="000000"/>
                    </a:solidFill>
                    <a:effectLst/>
                  </a:rPr>
                  <a:t>Sampling Started August 16 and ended on October 8 </a:t>
                </a:r>
                <a:endParaRPr lang="en-US" sz="1200">
                  <a:solidFill>
                    <a:sysClr val="windowText" lastClr="000000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238288"/>
        <c:crosses val="autoZero"/>
        <c:crossBetween val="midCat"/>
      </c:valAx>
      <c:valAx>
        <c:axId val="100923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Total Delta-9</a:t>
                </a:r>
                <a:r>
                  <a:rPr lang="en-US" sz="1600" baseline="0">
                    <a:solidFill>
                      <a:sysClr val="windowText" lastClr="000000"/>
                    </a:solidFill>
                  </a:rPr>
                  <a:t> THC (%)</a:t>
                </a:r>
                <a:endParaRPr lang="en-US" sz="16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237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2656958973592958"/>
          <c:y val="0.23782774026167144"/>
          <c:w val="0.14561745888794331"/>
          <c:h val="0.19084104736128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72667995982943"/>
          <c:y val="8.5699861046780929E-2"/>
          <c:w val="0.72883694528941734"/>
          <c:h val="0.76572616952292727"/>
        </c:manualLayout>
      </c:layout>
      <c:scatterChart>
        <c:scatterStyle val="lineMarker"/>
        <c:varyColors val="0"/>
        <c:ser>
          <c:idx val="0"/>
          <c:order val="0"/>
          <c:tx>
            <c:v>Cherry 307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charts!$G$11:$G$17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charts!$F$11:$F$17</c:f>
              <c:numCache>
                <c:formatCode>General</c:formatCode>
                <c:ptCount val="7"/>
                <c:pt idx="0">
                  <c:v>2.3369921661053423</c:v>
                </c:pt>
                <c:pt idx="1">
                  <c:v>3.3430534968609251</c:v>
                </c:pt>
                <c:pt idx="2">
                  <c:v>5.3091827871841595</c:v>
                </c:pt>
                <c:pt idx="3">
                  <c:v>10.435407066109377</c:v>
                </c:pt>
                <c:pt idx="4">
                  <c:v>11.269577671696325</c:v>
                </c:pt>
                <c:pt idx="5">
                  <c:v>10.443089522899999</c:v>
                </c:pt>
                <c:pt idx="6">
                  <c:v>11.165483207542087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59-47DD-B2AD-73DD5D8D9109}"/>
            </c:ext>
          </c:extLst>
        </c:ser>
        <c:ser>
          <c:idx val="1"/>
          <c:order val="1"/>
          <c:tx>
            <c:v>Cherry 308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charts!$G$18:$G$24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charts!$F$18:$F$24</c:f>
              <c:numCache>
                <c:formatCode>General</c:formatCode>
                <c:ptCount val="7"/>
                <c:pt idx="0">
                  <c:v>2.2617504955088767</c:v>
                </c:pt>
                <c:pt idx="1">
                  <c:v>3.7148701680273426</c:v>
                </c:pt>
                <c:pt idx="2">
                  <c:v>4.4851451149129691</c:v>
                </c:pt>
                <c:pt idx="3">
                  <c:v>8.2477083945750813</c:v>
                </c:pt>
                <c:pt idx="4">
                  <c:v>12.234642673579179</c:v>
                </c:pt>
                <c:pt idx="5">
                  <c:v>10.69439370514</c:v>
                </c:pt>
                <c:pt idx="6">
                  <c:v>11.494419422422681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59-47DD-B2AD-73DD5D8D9109}"/>
            </c:ext>
          </c:extLst>
        </c:ser>
        <c:ser>
          <c:idx val="2"/>
          <c:order val="2"/>
          <c:tx>
            <c:v>YS10 Lot WFS1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charts!$G$25:$G$31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charts!$F$25:$F$31</c:f>
              <c:numCache>
                <c:formatCode>General</c:formatCode>
                <c:ptCount val="7"/>
                <c:pt idx="0">
                  <c:v>1.9296877708705198</c:v>
                </c:pt>
                <c:pt idx="1">
                  <c:v>3.5477230616027358</c:v>
                </c:pt>
                <c:pt idx="2">
                  <c:v>3.2231917598676261</c:v>
                </c:pt>
                <c:pt idx="3">
                  <c:v>6.0537287972239344</c:v>
                </c:pt>
                <c:pt idx="4">
                  <c:v>8.1039917319063424</c:v>
                </c:pt>
                <c:pt idx="5">
                  <c:v>6.0387531649703252</c:v>
                </c:pt>
                <c:pt idx="6">
                  <c:v>7.5980668536266602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59-47DD-B2AD-73DD5D8D9109}"/>
            </c:ext>
          </c:extLst>
        </c:ser>
        <c:ser>
          <c:idx val="3"/>
          <c:order val="3"/>
          <c:tx>
            <c:v>YS10 Lot WFS17A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charts!$G$32:$G$38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charts!$F$32:$F$38</c:f>
              <c:numCache>
                <c:formatCode>General</c:formatCode>
                <c:ptCount val="7"/>
                <c:pt idx="0">
                  <c:v>1.7221169307827067</c:v>
                </c:pt>
                <c:pt idx="1">
                  <c:v>3.0309665418440503</c:v>
                </c:pt>
                <c:pt idx="2">
                  <c:v>3.5622224135667926</c:v>
                </c:pt>
                <c:pt idx="3">
                  <c:v>6.7395462185029169</c:v>
                </c:pt>
                <c:pt idx="4">
                  <c:v>8.804959606414414</c:v>
                </c:pt>
                <c:pt idx="5">
                  <c:v>6.9963087580200405</c:v>
                </c:pt>
                <c:pt idx="6">
                  <c:v>7.9802492801045615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59-47DD-B2AD-73DD5D8D9109}"/>
            </c:ext>
          </c:extLst>
        </c:ser>
        <c:ser>
          <c:idx val="4"/>
          <c:order val="4"/>
          <c:tx>
            <c:v>Z-1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charts!$G$39:$G$45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21</c:v>
                </c:pt>
                <c:pt idx="3">
                  <c:v>33</c:v>
                </c:pt>
                <c:pt idx="4">
                  <c:v>41</c:v>
                </c:pt>
                <c:pt idx="5">
                  <c:v>45</c:v>
                </c:pt>
                <c:pt idx="6">
                  <c:v>53</c:v>
                </c:pt>
              </c:numCache>
            </c:numRef>
          </c:xVal>
          <c:yVal>
            <c:numRef>
              <c:f>charts!$F$39:$F$45</c:f>
              <c:numCache>
                <c:formatCode>General</c:formatCode>
                <c:ptCount val="7"/>
                <c:pt idx="0">
                  <c:v>1.9825839175159281</c:v>
                </c:pt>
                <c:pt idx="1">
                  <c:v>3.0260862604488956</c:v>
                </c:pt>
                <c:pt idx="2">
                  <c:v>3.6069592649788076</c:v>
                </c:pt>
                <c:pt idx="3">
                  <c:v>6.9147415001576231</c:v>
                </c:pt>
                <c:pt idx="4">
                  <c:v>10.412524177694619</c:v>
                </c:pt>
                <c:pt idx="5">
                  <c:v>8.5817220049399996</c:v>
                </c:pt>
                <c:pt idx="6">
                  <c:v>9.9926390958906701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D59-47DD-B2AD-73DD5D8D9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6171824"/>
        <c:axId val="-2116171280"/>
      </c:scatterChart>
      <c:valAx>
        <c:axId val="-2116171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Day</a:t>
                </a:r>
              </a:p>
              <a:p>
                <a:pPr>
                  <a:defRPr/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Sampling Started August 16 and ended on October 8 </a:t>
                </a:r>
              </a:p>
            </c:rich>
          </c:tx>
          <c:layout>
            <c:manualLayout>
              <c:xMode val="edge"/>
              <c:yMode val="edge"/>
              <c:x val="0.2643833948878111"/>
              <c:y val="0.910598340982778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6171280"/>
        <c:crosses val="autoZero"/>
        <c:crossBetween val="midCat"/>
      </c:valAx>
      <c:valAx>
        <c:axId val="-211617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Total CBD (%)</a:t>
                </a:r>
              </a:p>
            </c:rich>
          </c:tx>
          <c:layout>
            <c:manualLayout>
              <c:xMode val="edge"/>
              <c:yMode val="edge"/>
              <c:x val="4.2379886144871974E-2"/>
              <c:y val="0.406708914059539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6171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470679843392958"/>
          <c:y val="0.19064592193355509"/>
          <c:w val="0.21031248635510211"/>
          <c:h val="0.19084104736128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delta-9 THC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091792579981555E-2"/>
          <c:y val="0.16231688519030474"/>
          <c:w val="0.71930635359769213"/>
          <c:h val="0.77487025095222761"/>
        </c:manualLayout>
      </c:layout>
      <c:scatterChart>
        <c:scatterStyle val="lineMarker"/>
        <c:varyColors val="0"/>
        <c:ser>
          <c:idx val="0"/>
          <c:order val="0"/>
          <c:tx>
            <c:strRef>
              <c:f>Variety!$AA$5</c:f>
              <c:strCache>
                <c:ptCount val="1"/>
                <c:pt idx="0">
                  <c:v>YoungSim10-lot17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Variety!$I$8:$I$19</c:f>
              <c:numCache>
                <c:formatCode>0.000</c:formatCode>
                <c:ptCount val="12"/>
                <c:pt idx="0">
                  <c:v>0.2762305438791427</c:v>
                </c:pt>
                <c:pt idx="1">
                  <c:v>0.1814529382381519</c:v>
                </c:pt>
                <c:pt idx="2">
                  <c:v>0.31660579109942932</c:v>
                </c:pt>
                <c:pt idx="3">
                  <c:v>0.33736611990458687</c:v>
                </c:pt>
                <c:pt idx="4">
                  <c:v>0.7226287680053245</c:v>
                </c:pt>
                <c:pt idx="5">
                  <c:v>0.94740588691701988</c:v>
                </c:pt>
                <c:pt idx="6">
                  <c:v>0.92345323041984484</c:v>
                </c:pt>
                <c:pt idx="7">
                  <c:v>0.94082175243973798</c:v>
                </c:pt>
                <c:pt idx="8">
                  <c:v>0.86210234436651911</c:v>
                </c:pt>
                <c:pt idx="9">
                  <c:v>0.66857925276460062</c:v>
                </c:pt>
                <c:pt idx="10">
                  <c:v>0.7851091176128393</c:v>
                </c:pt>
                <c:pt idx="11">
                  <c:v>0.80679976800794839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21-4DAD-9A84-E725C418D61D}"/>
            </c:ext>
          </c:extLst>
        </c:ser>
        <c:ser>
          <c:idx val="1"/>
          <c:order val="1"/>
          <c:tx>
            <c:strRef>
              <c:f>Variety!$AA$6</c:f>
              <c:strCache>
                <c:ptCount val="1"/>
                <c:pt idx="0">
                  <c:v>Abacus Early Bird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Variety!$J$8:$J$19</c:f>
              <c:numCache>
                <c:formatCode>0.000</c:formatCode>
                <c:ptCount val="12"/>
                <c:pt idx="0">
                  <c:v>0.12177614031677983</c:v>
                </c:pt>
                <c:pt idx="1">
                  <c:v>0.15338325286184884</c:v>
                </c:pt>
                <c:pt idx="2">
                  <c:v>0.26015622413223066</c:v>
                </c:pt>
                <c:pt idx="3">
                  <c:v>0.30368729203474532</c:v>
                </c:pt>
                <c:pt idx="4">
                  <c:v>0.41098319442561781</c:v>
                </c:pt>
                <c:pt idx="5">
                  <c:v>0.46358718715230307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21-4DAD-9A84-E725C418D61D}"/>
            </c:ext>
          </c:extLst>
        </c:ser>
        <c:ser>
          <c:idx val="2"/>
          <c:order val="2"/>
          <c:tx>
            <c:strRef>
              <c:f>Variety!$AA$7</c:f>
              <c:strCache>
                <c:ptCount val="1"/>
                <c:pt idx="0">
                  <c:v>Cherry Abacus (1)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Variety!$K$8:$K$19</c:f>
              <c:numCache>
                <c:formatCode>0.000</c:formatCode>
                <c:ptCount val="12"/>
                <c:pt idx="0">
                  <c:v>0.1006782029304446</c:v>
                </c:pt>
                <c:pt idx="1">
                  <c:v>9.9381257751328195E-2</c:v>
                </c:pt>
                <c:pt idx="2">
                  <c:v>9.8654501778302733E-2</c:v>
                </c:pt>
                <c:pt idx="3">
                  <c:v>0.14090155568791851</c:v>
                </c:pt>
                <c:pt idx="4">
                  <c:v>0.23208760576664964</c:v>
                </c:pt>
                <c:pt idx="5">
                  <c:v>0.36327671274500445</c:v>
                </c:pt>
                <c:pt idx="6">
                  <c:v>0.43325096991143197</c:v>
                </c:pt>
                <c:pt idx="7">
                  <c:v>0.56989005829097916</c:v>
                </c:pt>
                <c:pt idx="8">
                  <c:v>0.58523127462741187</c:v>
                </c:pt>
                <c:pt idx="9">
                  <c:v>0.46946906243023928</c:v>
                </c:pt>
                <c:pt idx="10">
                  <c:v>0.49705922147481801</c:v>
                </c:pt>
                <c:pt idx="11">
                  <c:v>0.59241323226013676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21-4DAD-9A84-E725C418D61D}"/>
            </c:ext>
          </c:extLst>
        </c:ser>
        <c:ser>
          <c:idx val="3"/>
          <c:order val="3"/>
          <c:tx>
            <c:strRef>
              <c:f>Variety!$AA$8</c:f>
              <c:strCache>
                <c:ptCount val="1"/>
                <c:pt idx="0">
                  <c:v>Abacus 2.0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Variety!$L$8:$L$19</c:f>
              <c:numCache>
                <c:formatCode>0.000</c:formatCode>
                <c:ptCount val="12"/>
                <c:pt idx="0">
                  <c:v>0.17372900920690337</c:v>
                </c:pt>
                <c:pt idx="1">
                  <c:v>0.23786318099809906</c:v>
                </c:pt>
                <c:pt idx="2">
                  <c:v>0.31465973982959206</c:v>
                </c:pt>
                <c:pt idx="3">
                  <c:v>0.42101740681174171</c:v>
                </c:pt>
                <c:pt idx="4">
                  <c:v>0.55092094657646828</c:v>
                </c:pt>
                <c:pt idx="5">
                  <c:v>0.58348088961250177</c:v>
                </c:pt>
                <c:pt idx="6">
                  <c:v>0.64171541942717159</c:v>
                </c:pt>
                <c:pt idx="7">
                  <c:v>0.67048310746400963</c:v>
                </c:pt>
                <c:pt idx="8">
                  <c:v>0.61256275891812861</c:v>
                </c:pt>
                <c:pt idx="9">
                  <c:v>0.49357694302416172</c:v>
                </c:pt>
                <c:pt idx="10">
                  <c:v>0.47628139411411469</c:v>
                </c:pt>
                <c:pt idx="11">
                  <c:v>0.53297498118881048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721-4DAD-9A84-E725C418D61D}"/>
            </c:ext>
          </c:extLst>
        </c:ser>
        <c:ser>
          <c:idx val="4"/>
          <c:order val="4"/>
          <c:tx>
            <c:strRef>
              <c:f>Variety!$AA$9</c:f>
              <c:strCache>
                <c:ptCount val="1"/>
                <c:pt idx="0">
                  <c:v>Abacus Early Bird 2.0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Variety!$M$8:$M$19</c:f>
              <c:numCache>
                <c:formatCode>0.000</c:formatCode>
                <c:ptCount val="12"/>
                <c:pt idx="0">
                  <c:v>0.13417046281566919</c:v>
                </c:pt>
                <c:pt idx="1">
                  <c:v>0.21300266211676874</c:v>
                </c:pt>
                <c:pt idx="2">
                  <c:v>0.30506615634638923</c:v>
                </c:pt>
                <c:pt idx="3">
                  <c:v>0.40062854471262799</c:v>
                </c:pt>
                <c:pt idx="4">
                  <c:v>0.52010231368013793</c:v>
                </c:pt>
                <c:pt idx="5">
                  <c:v>0.58620138874700478</c:v>
                </c:pt>
                <c:pt idx="6">
                  <c:v>0.67779134790016582</c:v>
                </c:pt>
                <c:pt idx="7">
                  <c:v>0.63348009459787225</c:v>
                </c:pt>
                <c:pt idx="8">
                  <c:v>0.55018326211912727</c:v>
                </c:pt>
                <c:pt idx="9">
                  <c:v>0.48959375998247401</c:v>
                </c:pt>
                <c:pt idx="10">
                  <c:v>0.49089084392284621</c:v>
                </c:pt>
                <c:pt idx="11">
                  <c:v>0.46325740696042406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721-4DAD-9A84-E725C418D61D}"/>
            </c:ext>
          </c:extLst>
        </c:ser>
        <c:ser>
          <c:idx val="5"/>
          <c:order val="5"/>
          <c:tx>
            <c:strRef>
              <c:f>Variety!$AA$10</c:f>
              <c:strCache>
                <c:ptCount val="1"/>
                <c:pt idx="0">
                  <c:v>Cherry Abacus 2.0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Variety!$N$8:$N$19</c:f>
              <c:numCache>
                <c:formatCode>0.000</c:formatCode>
                <c:ptCount val="12"/>
                <c:pt idx="0">
                  <c:v>0.13324730474365687</c:v>
                </c:pt>
                <c:pt idx="1">
                  <c:v>0.16360848528587946</c:v>
                </c:pt>
                <c:pt idx="2">
                  <c:v>0.17626951675638247</c:v>
                </c:pt>
                <c:pt idx="3">
                  <c:v>0.20940886688271426</c:v>
                </c:pt>
                <c:pt idx="4">
                  <c:v>0.34</c:v>
                </c:pt>
                <c:pt idx="5">
                  <c:v>0.47283583110913396</c:v>
                </c:pt>
                <c:pt idx="6">
                  <c:v>0.62967011261143069</c:v>
                </c:pt>
                <c:pt idx="7">
                  <c:v>0.71514494471419177</c:v>
                </c:pt>
                <c:pt idx="8">
                  <c:v>0.59333059089939999</c:v>
                </c:pt>
                <c:pt idx="9">
                  <c:v>0.61709455584682471</c:v>
                </c:pt>
                <c:pt idx="10">
                  <c:v>0.587462828036873</c:v>
                </c:pt>
                <c:pt idx="11">
                  <c:v>0.64286300304442168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721-4DAD-9A84-E725C418D61D}"/>
            </c:ext>
          </c:extLst>
        </c:ser>
        <c:ser>
          <c:idx val="6"/>
          <c:order val="6"/>
          <c:tx>
            <c:strRef>
              <c:f>Variety!$AA$11</c:f>
              <c:strCache>
                <c:ptCount val="1"/>
                <c:pt idx="0">
                  <c:v>Spec 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Variety!$O$8:$O$19</c:f>
              <c:numCache>
                <c:formatCode>0.000</c:formatCode>
                <c:ptCount val="12"/>
                <c:pt idx="0">
                  <c:v>0.14163020048654784</c:v>
                </c:pt>
                <c:pt idx="1">
                  <c:v>0.1276098608921169</c:v>
                </c:pt>
                <c:pt idx="2">
                  <c:v>0.16908268667286427</c:v>
                </c:pt>
                <c:pt idx="3">
                  <c:v>0.18262823677460197</c:v>
                </c:pt>
                <c:pt idx="4">
                  <c:v>0.22500000000000001</c:v>
                </c:pt>
                <c:pt idx="5">
                  <c:v>0.40995493872502886</c:v>
                </c:pt>
                <c:pt idx="6">
                  <c:v>0.58797237587210538</c:v>
                </c:pt>
                <c:pt idx="7">
                  <c:v>0.69884482633053224</c:v>
                </c:pt>
                <c:pt idx="8">
                  <c:v>0.72836331735092852</c:v>
                </c:pt>
                <c:pt idx="9">
                  <c:v>0.52672498085477204</c:v>
                </c:pt>
                <c:pt idx="10">
                  <c:v>0.75407784391230837</c:v>
                </c:pt>
                <c:pt idx="11">
                  <c:v>0.69329169298701943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721-4DAD-9A84-E725C418D61D}"/>
            </c:ext>
          </c:extLst>
        </c:ser>
        <c:ser>
          <c:idx val="7"/>
          <c:order val="7"/>
          <c:tx>
            <c:strRef>
              <c:f>Variety!$AA$12</c:f>
              <c:strCache>
                <c:ptCount val="1"/>
                <c:pt idx="0">
                  <c:v>YoungSim10-lotWF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Variety!$P$8:$P$19</c:f>
              <c:numCache>
                <c:formatCode>0.000</c:formatCode>
                <c:ptCount val="12"/>
                <c:pt idx="0">
                  <c:v>0.13508221331861042</c:v>
                </c:pt>
                <c:pt idx="1">
                  <c:v>0.12589198317220607</c:v>
                </c:pt>
                <c:pt idx="2">
                  <c:v>0.13162042026784199</c:v>
                </c:pt>
                <c:pt idx="3">
                  <c:v>0.15094086233065218</c:v>
                </c:pt>
                <c:pt idx="4">
                  <c:v>0.19794006248930368</c:v>
                </c:pt>
                <c:pt idx="5">
                  <c:v>0.27198771665993793</c:v>
                </c:pt>
                <c:pt idx="6">
                  <c:v>0.34662909361030997</c:v>
                </c:pt>
                <c:pt idx="7">
                  <c:v>0.52388195847013641</c:v>
                </c:pt>
                <c:pt idx="8">
                  <c:v>0.49697899856607824</c:v>
                </c:pt>
                <c:pt idx="9">
                  <c:v>0.48534242460364974</c:v>
                </c:pt>
                <c:pt idx="10">
                  <c:v>0.5840884449379683</c:v>
                </c:pt>
                <c:pt idx="11">
                  <c:v>0.46466000503482008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721-4DAD-9A84-E725C418D61D}"/>
            </c:ext>
          </c:extLst>
        </c:ser>
        <c:ser>
          <c:idx val="8"/>
          <c:order val="8"/>
          <c:tx>
            <c:v>THC limit (0.6%)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Variety!$H$8:$H$19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>
                  <c:v>44118</c:v>
                </c:pt>
                <c:pt idx="10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Variety!$Q$8:$Q$19</c:f>
              <c:numCache>
                <c:formatCode>0.000</c:formatCode>
                <c:ptCount val="12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  <c:pt idx="5">
                  <c:v>0.6</c:v>
                </c:pt>
                <c:pt idx="6">
                  <c:v>0.6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721-4DAD-9A84-E725C418D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060288"/>
        <c:axId val="499313856"/>
      </c:scatterChart>
      <c:valAx>
        <c:axId val="268060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313856"/>
        <c:crosses val="autoZero"/>
        <c:crossBetween val="midCat"/>
      </c:valAx>
      <c:valAx>
        <c:axId val="49931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060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79885410685096"/>
          <c:y val="0.15312432278894034"/>
          <c:w val="0.2784187361195235"/>
          <c:h val="0.62753605976720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CBD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Variety!$AA$5</c:f>
              <c:strCache>
                <c:ptCount val="1"/>
                <c:pt idx="0">
                  <c:v>YoungSim10-lot17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Variety!$I$24:$I$35</c:f>
              <c:numCache>
                <c:formatCode>0.00</c:formatCode>
                <c:ptCount val="12"/>
                <c:pt idx="0">
                  <c:v>1.8263106417569099</c:v>
                </c:pt>
                <c:pt idx="1">
                  <c:v>1.4501871099328132</c:v>
                </c:pt>
                <c:pt idx="2">
                  <c:v>1.8386657309419023</c:v>
                </c:pt>
                <c:pt idx="3">
                  <c:v>2.6297406690821692</c:v>
                </c:pt>
                <c:pt idx="4">
                  <c:v>2.9945270592042155</c:v>
                </c:pt>
                <c:pt idx="5">
                  <c:v>4.1725926609812998</c:v>
                </c:pt>
                <c:pt idx="6">
                  <c:v>4.7878476626566764</c:v>
                </c:pt>
                <c:pt idx="7">
                  <c:v>6.429589377599223</c:v>
                </c:pt>
                <c:pt idx="8">
                  <c:v>7.8820109681367665</c:v>
                </c:pt>
                <c:pt idx="9">
                  <c:v>7.6785870806019201</c:v>
                </c:pt>
                <c:pt idx="10">
                  <c:v>6.5331114520275815</c:v>
                </c:pt>
                <c:pt idx="11">
                  <c:v>6.6157723842523595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11-4535-BE71-8BFB161A9A8E}"/>
            </c:ext>
          </c:extLst>
        </c:ser>
        <c:ser>
          <c:idx val="1"/>
          <c:order val="1"/>
          <c:tx>
            <c:strRef>
              <c:f>Variety!$AA$6</c:f>
              <c:strCache>
                <c:ptCount val="1"/>
                <c:pt idx="0">
                  <c:v>Abacus Early Bird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Variety!$J$24:$J$35</c:f>
              <c:numCache>
                <c:formatCode>0.00</c:formatCode>
                <c:ptCount val="12"/>
                <c:pt idx="0">
                  <c:v>2.7877155007741594</c:v>
                </c:pt>
                <c:pt idx="1">
                  <c:v>3.6499221167541758</c:v>
                </c:pt>
                <c:pt idx="2">
                  <c:v>6.1164437296730547</c:v>
                </c:pt>
                <c:pt idx="3">
                  <c:v>7.2133815193836259</c:v>
                </c:pt>
                <c:pt idx="4">
                  <c:v>9.9055474198561964</c:v>
                </c:pt>
                <c:pt idx="5">
                  <c:v>11.299495252224325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11-4535-BE71-8BFB161A9A8E}"/>
            </c:ext>
          </c:extLst>
        </c:ser>
        <c:ser>
          <c:idx val="2"/>
          <c:order val="2"/>
          <c:tx>
            <c:strRef>
              <c:f>Variety!$AA$7</c:f>
              <c:strCache>
                <c:ptCount val="1"/>
                <c:pt idx="0">
                  <c:v>Cherry Abacus (1)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Variety!$K$24:$K$35</c:f>
              <c:numCache>
                <c:formatCode>0.00</c:formatCode>
                <c:ptCount val="12"/>
                <c:pt idx="0">
                  <c:v>2.229365463730212</c:v>
                </c:pt>
                <c:pt idx="1">
                  <c:v>2.3023815174619844</c:v>
                </c:pt>
                <c:pt idx="2">
                  <c:v>2.2268117411087571</c:v>
                </c:pt>
                <c:pt idx="3">
                  <c:v>3.3289054159284479</c:v>
                </c:pt>
                <c:pt idx="4">
                  <c:v>5.4951295532325748</c:v>
                </c:pt>
                <c:pt idx="5">
                  <c:v>8.6991069723017134</c:v>
                </c:pt>
                <c:pt idx="6">
                  <c:v>11.526950759662823</c:v>
                </c:pt>
                <c:pt idx="7">
                  <c:v>14.234417097153035</c:v>
                </c:pt>
                <c:pt idx="8">
                  <c:v>14.42528063214235</c:v>
                </c:pt>
                <c:pt idx="9">
                  <c:v>13.104462089673611</c:v>
                </c:pt>
                <c:pt idx="10">
                  <c:v>12.63167222926559</c:v>
                </c:pt>
                <c:pt idx="11">
                  <c:v>15.424615213446437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011-4535-BE71-8BFB161A9A8E}"/>
            </c:ext>
          </c:extLst>
        </c:ser>
        <c:ser>
          <c:idx val="3"/>
          <c:order val="3"/>
          <c:tx>
            <c:strRef>
              <c:f>Variety!$AA$8</c:f>
              <c:strCache>
                <c:ptCount val="1"/>
                <c:pt idx="0">
                  <c:v>Abacus 2.0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Variety!$L$24:$L$35</c:f>
              <c:numCache>
                <c:formatCode>0.00</c:formatCode>
                <c:ptCount val="12"/>
                <c:pt idx="0">
                  <c:v>3.8932309412504762</c:v>
                </c:pt>
                <c:pt idx="1">
                  <c:v>5.5682382626171663</c:v>
                </c:pt>
                <c:pt idx="2">
                  <c:v>7.3249131826525105</c:v>
                </c:pt>
                <c:pt idx="3">
                  <c:v>9.8591681042440271</c:v>
                </c:pt>
                <c:pt idx="4">
                  <c:v>12.976954703371813</c:v>
                </c:pt>
                <c:pt idx="5">
                  <c:v>13.439883849957031</c:v>
                </c:pt>
                <c:pt idx="6">
                  <c:v>17.063470098153381</c:v>
                </c:pt>
                <c:pt idx="7">
                  <c:v>16.814822686527176</c:v>
                </c:pt>
                <c:pt idx="8">
                  <c:v>14.751221821896598</c:v>
                </c:pt>
                <c:pt idx="9">
                  <c:v>12.474713552338692</c:v>
                </c:pt>
                <c:pt idx="10">
                  <c:v>11.373831153724787</c:v>
                </c:pt>
                <c:pt idx="11">
                  <c:v>12.739046848815381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011-4535-BE71-8BFB161A9A8E}"/>
            </c:ext>
          </c:extLst>
        </c:ser>
        <c:ser>
          <c:idx val="4"/>
          <c:order val="4"/>
          <c:tx>
            <c:strRef>
              <c:f>Variety!$AA$9</c:f>
              <c:strCache>
                <c:ptCount val="1"/>
                <c:pt idx="0">
                  <c:v>Abacus Early Bird 2.0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Variety!$M$24:$M$35</c:f>
              <c:numCache>
                <c:formatCode>0.00</c:formatCode>
                <c:ptCount val="12"/>
                <c:pt idx="0">
                  <c:v>3.0587944592760485</c:v>
                </c:pt>
                <c:pt idx="1">
                  <c:v>5.0145628733920358</c:v>
                </c:pt>
                <c:pt idx="2">
                  <c:v>7.1544165057131774</c:v>
                </c:pt>
                <c:pt idx="3">
                  <c:v>9.5517159486509655</c:v>
                </c:pt>
                <c:pt idx="4">
                  <c:v>12.371316833758858</c:v>
                </c:pt>
                <c:pt idx="5">
                  <c:v>13.947944805605154</c:v>
                </c:pt>
                <c:pt idx="6">
                  <c:v>17.547343843295266</c:v>
                </c:pt>
                <c:pt idx="7">
                  <c:v>16.746186863425848</c:v>
                </c:pt>
                <c:pt idx="8">
                  <c:v>14.500862540442697</c:v>
                </c:pt>
                <c:pt idx="9">
                  <c:v>12.612415253817982</c:v>
                </c:pt>
                <c:pt idx="10">
                  <c:v>12.117809365131471</c:v>
                </c:pt>
                <c:pt idx="11">
                  <c:v>11.264636581584497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011-4535-BE71-8BFB161A9A8E}"/>
            </c:ext>
          </c:extLst>
        </c:ser>
        <c:ser>
          <c:idx val="5"/>
          <c:order val="5"/>
          <c:tx>
            <c:strRef>
              <c:f>Variety!$AA$10</c:f>
              <c:strCache>
                <c:ptCount val="1"/>
                <c:pt idx="0">
                  <c:v>Cherry Abacus 2.0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Variety!$N$24:$N$35</c:f>
              <c:numCache>
                <c:formatCode>0.00</c:formatCode>
                <c:ptCount val="12"/>
                <c:pt idx="0">
                  <c:v>2.9384384027110011</c:v>
                </c:pt>
                <c:pt idx="1">
                  <c:v>3.774659048194493</c:v>
                </c:pt>
                <c:pt idx="2">
                  <c:v>3.9957247478566407</c:v>
                </c:pt>
                <c:pt idx="3">
                  <c:v>4.9073766690520646</c:v>
                </c:pt>
                <c:pt idx="4">
                  <c:v>7.8479999999999999</c:v>
                </c:pt>
                <c:pt idx="5">
                  <c:v>11.158635690539739</c:v>
                </c:pt>
                <c:pt idx="6">
                  <c:v>16.287667932916932</c:v>
                </c:pt>
                <c:pt idx="7">
                  <c:v>18.620716076397027</c:v>
                </c:pt>
                <c:pt idx="8">
                  <c:v>14.7477833090168</c:v>
                </c:pt>
                <c:pt idx="9">
                  <c:v>15.944559035973136</c:v>
                </c:pt>
                <c:pt idx="10">
                  <c:v>15.097944738832194</c:v>
                </c:pt>
                <c:pt idx="11">
                  <c:v>16.402542116230165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011-4535-BE71-8BFB161A9A8E}"/>
            </c:ext>
          </c:extLst>
        </c:ser>
        <c:ser>
          <c:idx val="6"/>
          <c:order val="6"/>
          <c:tx>
            <c:strRef>
              <c:f>Variety!$AA$11</c:f>
              <c:strCache>
                <c:ptCount val="1"/>
                <c:pt idx="0">
                  <c:v>Spec 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Variety!$O$24:$O$35</c:f>
              <c:numCache>
                <c:formatCode>0.00</c:formatCode>
                <c:ptCount val="12"/>
                <c:pt idx="0">
                  <c:v>2.433961175932974</c:v>
                </c:pt>
                <c:pt idx="1">
                  <c:v>2.3287340882099947</c:v>
                </c:pt>
                <c:pt idx="2">
                  <c:v>2.7666841529374415</c:v>
                </c:pt>
                <c:pt idx="3">
                  <c:v>2.9342466825982516</c:v>
                </c:pt>
                <c:pt idx="4">
                  <c:v>3.653</c:v>
                </c:pt>
                <c:pt idx="5">
                  <c:v>6.0126233446501063</c:v>
                </c:pt>
                <c:pt idx="6">
                  <c:v>9.7795521832467696</c:v>
                </c:pt>
                <c:pt idx="7">
                  <c:v>12.705509863445377</c:v>
                </c:pt>
                <c:pt idx="8">
                  <c:v>13.746882655763013</c:v>
                </c:pt>
                <c:pt idx="9">
                  <c:v>12.383004925849253</c:v>
                </c:pt>
                <c:pt idx="10">
                  <c:v>12.836322898182308</c:v>
                </c:pt>
                <c:pt idx="11">
                  <c:v>14.716631113386185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011-4535-BE71-8BFB161A9A8E}"/>
            </c:ext>
          </c:extLst>
        </c:ser>
        <c:ser>
          <c:idx val="7"/>
          <c:order val="7"/>
          <c:tx>
            <c:strRef>
              <c:f>Variety!$AA$12</c:f>
              <c:strCache>
                <c:ptCount val="1"/>
                <c:pt idx="0">
                  <c:v>YoungSim10-lotWF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Variety!$H$24:$H$35</c:f>
              <c:numCache>
                <c:formatCode>d\-mmm</c:formatCode>
                <c:ptCount val="12"/>
                <c:pt idx="0">
                  <c:v>44055</c:v>
                </c:pt>
                <c:pt idx="1">
                  <c:v>44062</c:v>
                </c:pt>
                <c:pt idx="2">
                  <c:v>44069</c:v>
                </c:pt>
                <c:pt idx="3">
                  <c:v>44076</c:v>
                </c:pt>
                <c:pt idx="4">
                  <c:v>44083</c:v>
                </c:pt>
                <c:pt idx="5">
                  <c:v>44090</c:v>
                </c:pt>
                <c:pt idx="6">
                  <c:v>44097</c:v>
                </c:pt>
                <c:pt idx="7">
                  <c:v>44104</c:v>
                </c:pt>
                <c:pt idx="8">
                  <c:v>44111</c:v>
                </c:pt>
                <c:pt idx="9" formatCode="[$-409]d\-mmm;@">
                  <c:v>44118</c:v>
                </c:pt>
                <c:pt idx="10" formatCode="[$-409]d\-mmm;@">
                  <c:v>44125</c:v>
                </c:pt>
                <c:pt idx="11">
                  <c:v>44132</c:v>
                </c:pt>
              </c:numCache>
            </c:numRef>
          </c:xVal>
          <c:yVal>
            <c:numRef>
              <c:f>Variety!$P$24:$P$35</c:f>
              <c:numCache>
                <c:formatCode>0.00</c:formatCode>
                <c:ptCount val="12"/>
                <c:pt idx="0">
                  <c:v>1.7269931806615384</c:v>
                </c:pt>
                <c:pt idx="1">
                  <c:v>1.7192560221747439</c:v>
                </c:pt>
                <c:pt idx="2">
                  <c:v>2.2941396004400767</c:v>
                </c:pt>
                <c:pt idx="3">
                  <c:v>2.4588787292356247</c:v>
                </c:pt>
                <c:pt idx="4">
                  <c:v>3.5920980850703144</c:v>
                </c:pt>
                <c:pt idx="5">
                  <c:v>5.4429003100970146</c:v>
                </c:pt>
                <c:pt idx="6">
                  <c:v>7.6122584374979096</c:v>
                </c:pt>
                <c:pt idx="7">
                  <c:v>9.3666943442939044</c:v>
                </c:pt>
                <c:pt idx="8">
                  <c:v>8.3177814618546275</c:v>
                </c:pt>
                <c:pt idx="9">
                  <c:v>8.0708881758172311</c:v>
                </c:pt>
                <c:pt idx="10">
                  <c:v>8.4720000483129674</c:v>
                </c:pt>
                <c:pt idx="11">
                  <c:v>7.8347666071224786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011-4535-BE71-8BFB161A9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060288"/>
        <c:axId val="499313856"/>
      </c:scatterChart>
      <c:valAx>
        <c:axId val="268060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313856"/>
        <c:crosses val="autoZero"/>
        <c:crossBetween val="midCat"/>
      </c:valAx>
      <c:valAx>
        <c:axId val="49931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060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Youngsim10 lot 17, collected Sept.</a:t>
            </a:r>
            <a:r>
              <a:rPr lang="en-US" sz="20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23, 2020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40257695060845"/>
          <c:y val="0.16576901048375597"/>
          <c:w val="0.82626408971605825"/>
          <c:h val="0.63625467874497343"/>
        </c:manualLayout>
      </c:layout>
      <c:barChart>
        <c:barDir val="col"/>
        <c:grouping val="stacked"/>
        <c:varyColors val="0"/>
        <c:ser>
          <c:idx val="0"/>
          <c:order val="0"/>
          <c:tx>
            <c:v>CBD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'Individual plants'!$C$6:$C$19</c:f>
              <c:numCache>
                <c:formatCode>0.000</c:formatCode>
                <c:ptCount val="14"/>
                <c:pt idx="0">
                  <c:v>5.2267865103641498</c:v>
                </c:pt>
                <c:pt idx="1">
                  <c:v>3.7471169912403366</c:v>
                </c:pt>
                <c:pt idx="2">
                  <c:v>6.0245315909859496</c:v>
                </c:pt>
                <c:pt idx="3">
                  <c:v>4.8271759540024828</c:v>
                </c:pt>
                <c:pt idx="4">
                  <c:v>5.1682942791831632</c:v>
                </c:pt>
                <c:pt idx="5">
                  <c:v>12.321933639570956</c:v>
                </c:pt>
                <c:pt idx="6">
                  <c:v>4.3356527874155297</c:v>
                </c:pt>
                <c:pt idx="7">
                  <c:v>2.6777457048651625</c:v>
                </c:pt>
                <c:pt idx="8">
                  <c:v>3.0647100399310663</c:v>
                </c:pt>
                <c:pt idx="9">
                  <c:v>4.1659507107630276</c:v>
                </c:pt>
                <c:pt idx="10">
                  <c:v>0.79418405805357861</c:v>
                </c:pt>
                <c:pt idx="11">
                  <c:v>7.5490359759775041</c:v>
                </c:pt>
                <c:pt idx="12">
                  <c:v>1.7461096980188162</c:v>
                </c:pt>
                <c:pt idx="13">
                  <c:v>3.537282292822244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F-4CFB-88E0-B085D535B63F}"/>
            </c:ext>
          </c:extLst>
        </c:ser>
        <c:ser>
          <c:idx val="1"/>
          <c:order val="1"/>
          <c:tx>
            <c:v>THC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'Individual plants'!$D$6:$D$19</c:f>
              <c:numCache>
                <c:formatCode>0.000</c:formatCode>
                <c:ptCount val="14"/>
                <c:pt idx="0">
                  <c:v>0.19155940876762373</c:v>
                </c:pt>
                <c:pt idx="1">
                  <c:v>0.13468395102449932</c:v>
                </c:pt>
                <c:pt idx="2">
                  <c:v>0.22202767749927299</c:v>
                </c:pt>
                <c:pt idx="3">
                  <c:v>0.16803402791393712</c:v>
                </c:pt>
                <c:pt idx="4">
                  <c:v>0.18427962006499576</c:v>
                </c:pt>
                <c:pt idx="5">
                  <c:v>0.46537184738945259</c:v>
                </c:pt>
                <c:pt idx="6">
                  <c:v>7.4840218053738941</c:v>
                </c:pt>
                <c:pt idx="7">
                  <c:v>2.3748250273013571</c:v>
                </c:pt>
                <c:pt idx="8">
                  <c:v>0.13869729687873605</c:v>
                </c:pt>
                <c:pt idx="9">
                  <c:v>0.1653303931644507</c:v>
                </c:pt>
                <c:pt idx="10">
                  <c:v>0.67164031909924127</c:v>
                </c:pt>
                <c:pt idx="11">
                  <c:v>0.29134538059628029</c:v>
                </c:pt>
                <c:pt idx="12">
                  <c:v>0.82868206239145481</c:v>
                </c:pt>
                <c:pt idx="13">
                  <c:v>0.15079478099089633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5F-4CFB-88E0-B085D535B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4298160"/>
        <c:axId val="1976187568"/>
      </c:barChart>
      <c:catAx>
        <c:axId val="104298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Individual Plant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187568"/>
        <c:crosses val="autoZero"/>
        <c:auto val="1"/>
        <c:lblAlgn val="ctr"/>
        <c:lblOffset val="100"/>
        <c:noMultiLvlLbl val="0"/>
      </c:catAx>
      <c:valAx>
        <c:axId val="197618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Concentration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(%)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5.1924600334049154E-3"/>
              <c:y val="0.398429739648470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9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633091863517062"/>
          <c:y val="0.16943989748454025"/>
          <c:w val="0.14485287520878071"/>
          <c:h val="6.8079134361897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en-US" sz="2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 October 14,</a:t>
            </a:r>
            <a:r>
              <a:rPr lang="en-US" sz="2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CBD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'Individual plants'!$C$30:$C$62</c:f>
              <c:numCache>
                <c:formatCode>0.000</c:formatCode>
                <c:ptCount val="33"/>
                <c:pt idx="0">
                  <c:v>14.879895434579915</c:v>
                </c:pt>
                <c:pt idx="1">
                  <c:v>15.485282765599134</c:v>
                </c:pt>
                <c:pt idx="2">
                  <c:v>8.2795197057896477</c:v>
                </c:pt>
                <c:pt idx="3">
                  <c:v>18.044714717908285</c:v>
                </c:pt>
                <c:pt idx="4">
                  <c:v>15.938372553955713</c:v>
                </c:pt>
                <c:pt idx="5">
                  <c:v>13.912877880189713</c:v>
                </c:pt>
                <c:pt idx="6">
                  <c:v>14.545230767937564</c:v>
                </c:pt>
                <c:pt idx="7">
                  <c:v>17.610378068357115</c:v>
                </c:pt>
                <c:pt idx="8">
                  <c:v>17.013135663343483</c:v>
                </c:pt>
                <c:pt idx="9">
                  <c:v>17.259804908348919</c:v>
                </c:pt>
                <c:pt idx="10">
                  <c:v>15.118214971273748</c:v>
                </c:pt>
                <c:pt idx="11">
                  <c:v>15.938251607506615</c:v>
                </c:pt>
                <c:pt idx="12">
                  <c:v>21.113274360406123</c:v>
                </c:pt>
                <c:pt idx="13">
                  <c:v>16.613904685849661</c:v>
                </c:pt>
                <c:pt idx="14">
                  <c:v>18.796274893078781</c:v>
                </c:pt>
                <c:pt idx="15">
                  <c:v>19.860858282315931</c:v>
                </c:pt>
                <c:pt idx="16">
                  <c:v>15.761709983798479</c:v>
                </c:pt>
                <c:pt idx="17">
                  <c:v>15.89039445651218</c:v>
                </c:pt>
                <c:pt idx="18">
                  <c:v>18.36021476737578</c:v>
                </c:pt>
                <c:pt idx="19">
                  <c:v>17.814587063984384</c:v>
                </c:pt>
                <c:pt idx="20">
                  <c:v>17.081386552258515</c:v>
                </c:pt>
                <c:pt idx="21">
                  <c:v>17.117432699601657</c:v>
                </c:pt>
                <c:pt idx="22">
                  <c:v>16.037608787858538</c:v>
                </c:pt>
                <c:pt idx="23">
                  <c:v>17.007430697738371</c:v>
                </c:pt>
                <c:pt idx="24">
                  <c:v>14.283876594602038</c:v>
                </c:pt>
                <c:pt idx="25">
                  <c:v>16.106784423237134</c:v>
                </c:pt>
                <c:pt idx="26">
                  <c:v>17.501142683158797</c:v>
                </c:pt>
                <c:pt idx="27">
                  <c:v>9.7929863278660516</c:v>
                </c:pt>
                <c:pt idx="28">
                  <c:v>18.074803223053699</c:v>
                </c:pt>
                <c:pt idx="29">
                  <c:v>17.289965826728206</c:v>
                </c:pt>
                <c:pt idx="30">
                  <c:v>21.300965945075241</c:v>
                </c:pt>
                <c:pt idx="31">
                  <c:v>15.192387550288057</c:v>
                </c:pt>
                <c:pt idx="32">
                  <c:v>13.015014070450626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5-45C9-9A10-8AF50472FD6B}"/>
            </c:ext>
          </c:extLst>
        </c:ser>
        <c:ser>
          <c:idx val="1"/>
          <c:order val="1"/>
          <c:tx>
            <c:v>THC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'Individual plants'!$D$30:$D$62</c:f>
              <c:numCache>
                <c:formatCode>0.000</c:formatCode>
                <c:ptCount val="33"/>
                <c:pt idx="0">
                  <c:v>0.56502838164148328</c:v>
                </c:pt>
                <c:pt idx="1">
                  <c:v>0.60377777956025669</c:v>
                </c:pt>
                <c:pt idx="2">
                  <c:v>8.3790407189366292</c:v>
                </c:pt>
                <c:pt idx="3">
                  <c:v>0.74277812168040636</c:v>
                </c:pt>
                <c:pt idx="4">
                  <c:v>0.59767019688589906</c:v>
                </c:pt>
                <c:pt idx="5">
                  <c:v>0.51487832593717819</c:v>
                </c:pt>
                <c:pt idx="6">
                  <c:v>0.54131983083131097</c:v>
                </c:pt>
                <c:pt idx="7">
                  <c:v>0.66422943508226784</c:v>
                </c:pt>
                <c:pt idx="8">
                  <c:v>0.63531487287046728</c:v>
                </c:pt>
                <c:pt idx="9">
                  <c:v>0.65978531343475977</c:v>
                </c:pt>
                <c:pt idx="10">
                  <c:v>0.55243295922786095</c:v>
                </c:pt>
                <c:pt idx="11">
                  <c:v>0.58765455094421692</c:v>
                </c:pt>
                <c:pt idx="12">
                  <c:v>0.78597257799838405</c:v>
                </c:pt>
                <c:pt idx="13">
                  <c:v>0.61911783152503674</c:v>
                </c:pt>
                <c:pt idx="14">
                  <c:v>0.7002968253958799</c:v>
                </c:pt>
                <c:pt idx="15">
                  <c:v>0.77202020952011952</c:v>
                </c:pt>
                <c:pt idx="16">
                  <c:v>0.59345826312450045</c:v>
                </c:pt>
                <c:pt idx="17">
                  <c:v>0.60139790789003178</c:v>
                </c:pt>
                <c:pt idx="18">
                  <c:v>0.68512301548701893</c:v>
                </c:pt>
                <c:pt idx="19">
                  <c:v>0.6776245321316714</c:v>
                </c:pt>
                <c:pt idx="20">
                  <c:v>0.65692913887999216</c:v>
                </c:pt>
                <c:pt idx="21">
                  <c:v>0.66092521526067083</c:v>
                </c:pt>
                <c:pt idx="22">
                  <c:v>0.59245590335242559</c:v>
                </c:pt>
                <c:pt idx="23">
                  <c:v>0.63712231141754949</c:v>
                </c:pt>
                <c:pt idx="24">
                  <c:v>0.5230834995239253</c:v>
                </c:pt>
                <c:pt idx="25">
                  <c:v>0.61481778835221346</c:v>
                </c:pt>
                <c:pt idx="26">
                  <c:v>0.66371103970803447</c:v>
                </c:pt>
                <c:pt idx="27">
                  <c:v>0.36071333486752077</c:v>
                </c:pt>
                <c:pt idx="28">
                  <c:v>0.67819189346695563</c:v>
                </c:pt>
                <c:pt idx="29">
                  <c:v>0.68650736814751157</c:v>
                </c:pt>
                <c:pt idx="30">
                  <c:v>0.83694784271524392</c:v>
                </c:pt>
                <c:pt idx="31">
                  <c:v>0.59311516819331822</c:v>
                </c:pt>
                <c:pt idx="32">
                  <c:v>0.48393977287687096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5-45C9-9A10-8AF50472F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8097504"/>
        <c:axId val="1840449408"/>
        <c:axId val="0"/>
      </c:bar3DChart>
      <c:catAx>
        <c:axId val="1838097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Individual Plants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449408"/>
        <c:crosses val="autoZero"/>
        <c:auto val="1"/>
        <c:lblAlgn val="ctr"/>
        <c:lblOffset val="100"/>
        <c:noMultiLvlLbl val="0"/>
      </c:catAx>
      <c:valAx>
        <c:axId val="184044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Concentration</a:t>
                </a:r>
                <a:r>
                  <a:rPr lang="en-US" sz="1200" baseline="0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09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91070647419075"/>
          <c:y val="0.12249726596675416"/>
          <c:w val="0.18319281389465306"/>
          <c:h val="0.10628088305071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Cherry Abacus</a:t>
            </a:r>
            <a:r>
              <a:rPr lang="en-US" sz="2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 on October 22, 2020 </a:t>
            </a:r>
          </a:p>
        </c:rich>
      </c:tx>
      <c:layout>
        <c:manualLayout>
          <c:xMode val="edge"/>
          <c:yMode val="edge"/>
          <c:x val="0.16216576443569553"/>
          <c:y val="2.4305555555555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CBD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'Individual plants'!$C$68:$C$97</c:f>
              <c:numCache>
                <c:formatCode>0.000</c:formatCode>
                <c:ptCount val="30"/>
                <c:pt idx="0">
                  <c:v>21.100001160761536</c:v>
                </c:pt>
                <c:pt idx="1">
                  <c:v>15.993644327045622</c:v>
                </c:pt>
                <c:pt idx="2">
                  <c:v>16.721879152112678</c:v>
                </c:pt>
                <c:pt idx="3">
                  <c:v>17.579668344899147</c:v>
                </c:pt>
                <c:pt idx="4">
                  <c:v>17.719293995832381</c:v>
                </c:pt>
                <c:pt idx="5">
                  <c:v>19.340266690379377</c:v>
                </c:pt>
                <c:pt idx="6">
                  <c:v>19.518512056823056</c:v>
                </c:pt>
                <c:pt idx="7">
                  <c:v>20.978324628949458</c:v>
                </c:pt>
                <c:pt idx="8">
                  <c:v>19.95194941670162</c:v>
                </c:pt>
                <c:pt idx="9">
                  <c:v>18.924978060373956</c:v>
                </c:pt>
                <c:pt idx="10">
                  <c:v>18.903049826738147</c:v>
                </c:pt>
                <c:pt idx="11">
                  <c:v>16.883213198975106</c:v>
                </c:pt>
                <c:pt idx="12">
                  <c:v>18.415607971646928</c:v>
                </c:pt>
                <c:pt idx="13">
                  <c:v>17.750766092715395</c:v>
                </c:pt>
                <c:pt idx="14">
                  <c:v>20.407055035685254</c:v>
                </c:pt>
                <c:pt idx="15">
                  <c:v>22.366916938318816</c:v>
                </c:pt>
                <c:pt idx="16">
                  <c:v>22.815127494667593</c:v>
                </c:pt>
                <c:pt idx="17">
                  <c:v>19.597177002127786</c:v>
                </c:pt>
                <c:pt idx="18">
                  <c:v>21.341130847669682</c:v>
                </c:pt>
                <c:pt idx="19">
                  <c:v>19.346074619806977</c:v>
                </c:pt>
                <c:pt idx="20">
                  <c:v>18.984999226785213</c:v>
                </c:pt>
                <c:pt idx="21">
                  <c:v>18.648683857743158</c:v>
                </c:pt>
                <c:pt idx="22">
                  <c:v>17.385426626690084</c:v>
                </c:pt>
                <c:pt idx="23">
                  <c:v>16.221561625436188</c:v>
                </c:pt>
                <c:pt idx="24">
                  <c:v>14.052995003976932</c:v>
                </c:pt>
                <c:pt idx="25">
                  <c:v>18.990647888049931</c:v>
                </c:pt>
                <c:pt idx="26">
                  <c:v>14.651645956309576</c:v>
                </c:pt>
                <c:pt idx="27">
                  <c:v>18.978357604378985</c:v>
                </c:pt>
                <c:pt idx="28">
                  <c:v>15.991976956608694</c:v>
                </c:pt>
                <c:pt idx="29">
                  <c:v>16.468135171607127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D-42DE-9B8B-8C9697B0C318}"/>
            </c:ext>
          </c:extLst>
        </c:ser>
        <c:ser>
          <c:idx val="1"/>
          <c:order val="1"/>
          <c:tx>
            <c:v>THC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'Individual plants'!$D$68:$D$97</c:f>
              <c:numCache>
                <c:formatCode>0.000</c:formatCode>
                <c:ptCount val="30"/>
                <c:pt idx="0">
                  <c:v>0.78685553682740361</c:v>
                </c:pt>
                <c:pt idx="1">
                  <c:v>0.57499469236294498</c:v>
                </c:pt>
                <c:pt idx="2">
                  <c:v>0.64177109594651371</c:v>
                </c:pt>
                <c:pt idx="3">
                  <c:v>0.65703535445925243</c:v>
                </c:pt>
                <c:pt idx="4">
                  <c:v>0.70852193655462337</c:v>
                </c:pt>
                <c:pt idx="5">
                  <c:v>0.75611714345207481</c:v>
                </c:pt>
                <c:pt idx="6">
                  <c:v>0.7413368418177535</c:v>
                </c:pt>
                <c:pt idx="7">
                  <c:v>0.7825820330099591</c:v>
                </c:pt>
                <c:pt idx="8">
                  <c:v>0.75263600250539908</c:v>
                </c:pt>
                <c:pt idx="9">
                  <c:v>0.70740761135602481</c:v>
                </c:pt>
                <c:pt idx="10">
                  <c:v>0.69436500016117308</c:v>
                </c:pt>
                <c:pt idx="11">
                  <c:v>0.63776581158623868</c:v>
                </c:pt>
                <c:pt idx="12">
                  <c:v>0.73129436679974691</c:v>
                </c:pt>
                <c:pt idx="13">
                  <c:v>0.6883213816532856</c:v>
                </c:pt>
                <c:pt idx="14">
                  <c:v>0.76734027978697672</c:v>
                </c:pt>
                <c:pt idx="15">
                  <c:v>0.82815544588473133</c:v>
                </c:pt>
                <c:pt idx="16">
                  <c:v>0.836173319914566</c:v>
                </c:pt>
                <c:pt idx="17">
                  <c:v>0.73350339062721803</c:v>
                </c:pt>
                <c:pt idx="18">
                  <c:v>0.81998969466241434</c:v>
                </c:pt>
                <c:pt idx="19">
                  <c:v>0.6932565397388708</c:v>
                </c:pt>
                <c:pt idx="20">
                  <c:v>0.70265545518961658</c:v>
                </c:pt>
                <c:pt idx="21">
                  <c:v>0.71001034816030972</c:v>
                </c:pt>
                <c:pt idx="22">
                  <c:v>0.64314783081138605</c:v>
                </c:pt>
                <c:pt idx="23">
                  <c:v>0.63451464933613255</c:v>
                </c:pt>
                <c:pt idx="24">
                  <c:v>0.54421870620862345</c:v>
                </c:pt>
                <c:pt idx="25">
                  <c:v>0.72953330107538195</c:v>
                </c:pt>
                <c:pt idx="26">
                  <c:v>0.56748777321718069</c:v>
                </c:pt>
                <c:pt idx="27">
                  <c:v>0.74437057551361918</c:v>
                </c:pt>
                <c:pt idx="28">
                  <c:v>0.5994322561955796</c:v>
                </c:pt>
                <c:pt idx="29">
                  <c:v>0.63148879218778564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D-42DE-9B8B-8C9697B0C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8097504"/>
        <c:axId val="1840449408"/>
        <c:axId val="0"/>
      </c:bar3DChart>
      <c:catAx>
        <c:axId val="1838097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Individual Plants</a:t>
                </a:r>
              </a:p>
            </c:rich>
          </c:tx>
          <c:layout>
            <c:manualLayout>
              <c:xMode val="edge"/>
              <c:yMode val="edge"/>
              <c:x val="0.46023198272090987"/>
              <c:y val="0.90303587051618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0449408"/>
        <c:crosses val="autoZero"/>
        <c:auto val="1"/>
        <c:lblAlgn val="ctr"/>
        <c:lblOffset val="100"/>
        <c:noMultiLvlLbl val="0"/>
      </c:catAx>
      <c:valAx>
        <c:axId val="184044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Concentration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09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57301235783027"/>
          <c:y val="0.15804161198600175"/>
          <c:w val="0.20003998597648223"/>
          <c:h val="0.11817237181127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7F887-CCD8-4735-B838-4C91D66EDE7E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EA0F-387C-48B8-A1CF-869DA9594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9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9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7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73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8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41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3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8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4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4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9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35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4EA0F-387C-48B8-A1CF-869DA9594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0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2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3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3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4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3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4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62652-6851-437C-B2CA-EC873A914016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7940B-B4E3-4DAD-AE9F-0819ED434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067" y="339008"/>
            <a:ext cx="6993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 Hemp: Crop for the future?</a:t>
            </a: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Ms. Terri Arsenault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of Analytical Chemistry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Connecticut Agricultural Experiment Station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Haven, CT</a:t>
            </a:r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3" y="2388153"/>
            <a:ext cx="4816850" cy="3220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225" y="6164127"/>
            <a:ext cx="1236615" cy="44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8569" y="4316139"/>
            <a:ext cx="2624435" cy="1968326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74" y="2308903"/>
            <a:ext cx="1952084" cy="14636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66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6" y="1126068"/>
            <a:ext cx="4583286" cy="3437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460" y="295071"/>
            <a:ext cx="4085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Lockwood Farm Plot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20,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9112" y="1854373"/>
            <a:ext cx="3623733" cy="271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3759" y="941402"/>
            <a:ext cx="148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 borer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3" y="3938943"/>
            <a:ext cx="3273779" cy="245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1" y="6265506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98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88" y="1890137"/>
            <a:ext cx="5983111" cy="4243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60" y="1543146"/>
            <a:ext cx="3100680" cy="2325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3973" y="848921"/>
            <a:ext cx="2735673" cy="2051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7722" y="324564"/>
            <a:ext cx="372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Lockwood Farm Plot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 10,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380" y="6171632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7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00" y="567267"/>
            <a:ext cx="495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Delta-9 THC testing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934" y="6212654"/>
            <a:ext cx="1236615" cy="44839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55836"/>
              </p:ext>
            </p:extLst>
          </p:nvPr>
        </p:nvGraphicFramePr>
        <p:xfrm>
          <a:off x="59315" y="50006"/>
          <a:ext cx="8716386" cy="624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749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655" y="486744"/>
            <a:ext cx="738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CBD testing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100" y="6123754"/>
            <a:ext cx="1236615" cy="448392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072152"/>
              </p:ext>
            </p:extLst>
          </p:nvPr>
        </p:nvGraphicFramePr>
        <p:xfrm>
          <a:off x="603115" y="851132"/>
          <a:ext cx="7753485" cy="549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1919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71719" y="712859"/>
            <a:ext cx="4453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Lockwood Farm Plot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24,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0" y="6231808"/>
            <a:ext cx="1236615" cy="448392"/>
          </a:xfrm>
          <a:prstGeom prst="rect">
            <a:avLst/>
          </a:prstGeom>
        </p:spPr>
      </p:pic>
      <p:pic>
        <p:nvPicPr>
          <p:cNvPr id="9" name="Picture 8" descr="A close up of a garden&#10;&#10;Description automatically generated">
            <a:extLst>
              <a:ext uri="{FF2B5EF4-FFF2-40B4-BE49-F238E27FC236}">
                <a16:creationId xmlns:a16="http://schemas.microsoft.com/office/drawing/2014/main" id="{4AB98E1B-883A-42AE-8C71-5A2B3DDE0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5" y="3162300"/>
            <a:ext cx="4690533" cy="3517900"/>
          </a:xfrm>
          <a:prstGeom prst="rect">
            <a:avLst/>
          </a:prstGeom>
        </p:spPr>
      </p:pic>
      <p:pic>
        <p:nvPicPr>
          <p:cNvPr id="11" name="Picture 10" descr="A close up of a green plant&#10;&#10;Description automatically generated">
            <a:extLst>
              <a:ext uri="{FF2B5EF4-FFF2-40B4-BE49-F238E27FC236}">
                <a16:creationId xmlns:a16="http://schemas.microsoft.com/office/drawing/2014/main" id="{111DD3FF-F03C-41A0-B91F-E6C4FDC8B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7795" y="4247532"/>
            <a:ext cx="2780194" cy="2085146"/>
          </a:xfrm>
          <a:prstGeom prst="rect">
            <a:avLst/>
          </a:prstGeom>
        </p:spPr>
      </p:pic>
      <p:pic>
        <p:nvPicPr>
          <p:cNvPr id="7" name="Picture 6" descr="A train on a lush green field&#10;&#10;Description automatically generated">
            <a:extLst>
              <a:ext uri="{FF2B5EF4-FFF2-40B4-BE49-F238E27FC236}">
                <a16:creationId xmlns:a16="http://schemas.microsoft.com/office/drawing/2014/main" id="{869DC461-F257-4186-9B72-5F3601B04C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2" y="280721"/>
            <a:ext cx="4690533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247" y="4571216"/>
            <a:ext cx="8179506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Lockwood Farm Plot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Sept. 6, 2020</a:t>
            </a:r>
          </a:p>
        </p:txBody>
      </p:sp>
      <p:pic>
        <p:nvPicPr>
          <p:cNvPr id="8" name="Picture 7" descr="A tree in a garden&#10;&#10;Description automatically generated">
            <a:extLst>
              <a:ext uri="{FF2B5EF4-FFF2-40B4-BE49-F238E27FC236}">
                <a16:creationId xmlns:a16="http://schemas.microsoft.com/office/drawing/2014/main" id="{42E482A0-FC2A-493E-9908-EFE9FA2C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-5" b="-5"/>
          <a:stretch/>
        </p:blipFill>
        <p:spPr>
          <a:xfrm rot="5400000">
            <a:off x="-301233" y="862965"/>
            <a:ext cx="3930978" cy="2846070"/>
          </a:xfrm>
          <a:prstGeom prst="rect">
            <a:avLst/>
          </a:prstGeom>
        </p:spPr>
      </p:pic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A152D0B5-33BD-45F3-B878-66FFF3164E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-5" b="-5"/>
          <a:stretch/>
        </p:blipFill>
        <p:spPr>
          <a:xfrm rot="5400000">
            <a:off x="2606334" y="862965"/>
            <a:ext cx="3930978" cy="2846070"/>
          </a:xfrm>
          <a:prstGeom prst="rect">
            <a:avLst/>
          </a:prstGeom>
        </p:spPr>
      </p:pic>
      <p:pic>
        <p:nvPicPr>
          <p:cNvPr id="14" name="Picture 13" descr="A green plant&#10;&#10;Description automatically generated">
            <a:extLst>
              <a:ext uri="{FF2B5EF4-FFF2-40B4-BE49-F238E27FC236}">
                <a16:creationId xmlns:a16="http://schemas.microsoft.com/office/drawing/2014/main" id="{F717ED5D-A3AA-4127-9C9C-CCC3FA0A6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r="-5" b="-5"/>
          <a:stretch/>
        </p:blipFill>
        <p:spPr>
          <a:xfrm rot="5400000">
            <a:off x="5513902" y="862965"/>
            <a:ext cx="3930978" cy="2846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0" y="6231808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08DE85-3815-4F14-BF9A-397B6377AB77}"/>
              </a:ext>
            </a:extLst>
          </p:cNvPr>
          <p:cNvSpPr txBox="1"/>
          <p:nvPr/>
        </p:nvSpPr>
        <p:spPr>
          <a:xfrm>
            <a:off x="342900" y="46990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Sampled every green plant in the row weekly at about 9 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THC content failed for six  varieties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Abacus Earl Bird hit a max 11% CBD and 0.45% THC on Sept. 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Younsim10 lot WF hit a max 8.4% CBD and 0.58% THC on Oct. 21, then decreased the following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Youngsim10 lot 17 had the highest THC content and the lowest CBD content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D4EA67-2145-478D-A419-39ACD42DE8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225108"/>
              </p:ext>
            </p:extLst>
          </p:nvPr>
        </p:nvGraphicFramePr>
        <p:xfrm>
          <a:off x="476778" y="246855"/>
          <a:ext cx="8458200" cy="4083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592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CDFEB3-7E51-49B8-B5BB-B1A44870E6C0}"/>
              </a:ext>
            </a:extLst>
          </p:cNvPr>
          <p:cNvSpPr txBox="1"/>
          <p:nvPr/>
        </p:nvSpPr>
        <p:spPr>
          <a:xfrm>
            <a:off x="342900" y="46990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CBD content ranged from about 6%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Youngsim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lot 17) to as high as 18% (Cherry Abacus 2.0)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Abacus Earl Bird hit a max 11% CBD and 0.45% THC on Sept. 16, but was virtually dead at this point and sampling stopped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Younsim10 lot WF hit a max 8.4% CBD and 0.58% THC on Oct. 21, then decreased the following week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2180D5E-F934-4E2B-886E-4BB9C74D88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252010"/>
              </p:ext>
            </p:extLst>
          </p:nvPr>
        </p:nvGraphicFramePr>
        <p:xfrm>
          <a:off x="466724" y="228600"/>
          <a:ext cx="7991475" cy="433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49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ED5DD2-A600-41AE-AB07-B9C3C52FFF3E}"/>
              </a:ext>
            </a:extLst>
          </p:cNvPr>
          <p:cNvSpPr txBox="1"/>
          <p:nvPr/>
        </p:nvSpPr>
        <p:spPr>
          <a:xfrm>
            <a:off x="1050925" y="595670"/>
            <a:ext cx="67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Cannabis sativa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basics-Cannabinoid biosynthesis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2FC08-0A37-4B1B-AECE-EFE6122A25AE}"/>
              </a:ext>
            </a:extLst>
          </p:cNvPr>
          <p:cNvSpPr txBox="1"/>
          <p:nvPr/>
        </p:nvSpPr>
        <p:spPr>
          <a:xfrm>
            <a:off x="682625" y="1166842"/>
            <a:ext cx="8001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CBG is converted based on the presence of genetically coded enzymes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THCA in the presence of THCA synthase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CBDA in the presence of CBDA synthase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CBCA in the presence of CBCA synthase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chemotypes based on the presence of these enzymes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057400" algn="l"/>
                <a:tab pos="2286000" algn="l"/>
                <a:tab pos="291465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Chemotype I	-	~20:1	CBD:THC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057400" algn="l"/>
                <a:tab pos="2286000" algn="l"/>
                <a:tab pos="291465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Chemotype II	-	~2:1	CBD:THC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057400" algn="l"/>
                <a:tab pos="2286000" algn="l"/>
                <a:tab pos="291465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Chemotype III	-	~40:1	THC:CBD</a:t>
            </a:r>
          </a:p>
          <a:p>
            <a:pPr lvl="1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a few individual plants through an entire season demonstrated the ratio is very consistent regardless of the CBD/THC concentration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genetics of this relationship are very well established, the chemotypes of individual plants within individual varieties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Cannabis sativa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less established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marijuana requires a very consistent level of THCA/THC due to its medicinal use, which may explain the use of clones and transplants vs seed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Hemp varieties are relatively new and not necessarily true breeding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1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582004-2268-4D37-97B6-E5592886E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989020"/>
              </p:ext>
            </p:extLst>
          </p:nvPr>
        </p:nvGraphicFramePr>
        <p:xfrm>
          <a:off x="762000" y="711991"/>
          <a:ext cx="7315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033A4C-26D9-4196-9F1D-DCC9A14269B2}"/>
              </a:ext>
            </a:extLst>
          </p:cNvPr>
          <p:cNvSpPr txBox="1"/>
          <p:nvPr/>
        </p:nvSpPr>
        <p:spPr>
          <a:xfrm>
            <a:off x="342900" y="46355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Sampled 3 buds per every individual plant in the row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typical ratio of CBD to THC in hemp is ~20:1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plants out of 14 were not typical of hemp (0.6, 1.1, 1.2, 2.1)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7 had THC content of 7.5% and CBD of 4.3%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Eliminating plant 7 from the analysis resulted in a passing THC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0.96% with plant 7, and 0.46% without plant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5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349" y="594226"/>
            <a:ext cx="7772400" cy="86360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Connecticut Agricultural Experiment Station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Chemistry Department</a:t>
            </a: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14" y="2493364"/>
            <a:ext cx="2490489" cy="18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93222" y="1669151"/>
            <a:ext cx="4896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Accredited to ISO 17025 by A2LA since 2016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Pesticide Residues, Aflatoxins and Arsenic in Food</a:t>
            </a:r>
          </a:p>
        </p:txBody>
      </p:sp>
      <p:pic>
        <p:nvPicPr>
          <p:cNvPr id="7" name="Picture 8" descr="New LC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/>
          <a:stretch>
            <a:fillRect/>
          </a:stretch>
        </p:blipFill>
        <p:spPr bwMode="auto">
          <a:xfrm>
            <a:off x="6078011" y="3206289"/>
            <a:ext cx="25019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Old GC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b="2"/>
          <a:stretch>
            <a:fillRect/>
          </a:stretch>
        </p:blipFill>
        <p:spPr bwMode="auto">
          <a:xfrm>
            <a:off x="655670" y="2472070"/>
            <a:ext cx="210343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WhiteJ\AppData\Local\Microsoft\Windows\Temporary Internet Files\Content.Outlook\J8TUS26N\147_47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>
            <a:fillRect/>
          </a:stretch>
        </p:blipFill>
        <p:spPr bwMode="auto">
          <a:xfrm>
            <a:off x="709799" y="4121869"/>
            <a:ext cx="2506184" cy="16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086" y="5903317"/>
            <a:ext cx="8148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our scope of accreditation to hemp testing scheduled for January of 2021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 interim rule most likely will require testing labs to be accredited</a:t>
            </a:r>
          </a:p>
        </p:txBody>
      </p:sp>
      <p:pic>
        <p:nvPicPr>
          <p:cNvPr id="1028" name="Picture 4" descr="https://www.aldingerco.com/images/a2la-logo-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57" y="4556278"/>
            <a:ext cx="1469266" cy="11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033A4C-26D9-4196-9F1D-DCC9A14269B2}"/>
              </a:ext>
            </a:extLst>
          </p:cNvPr>
          <p:cNvSpPr txBox="1"/>
          <p:nvPr/>
        </p:nvSpPr>
        <p:spPr>
          <a:xfrm>
            <a:off x="342900" y="46355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plant out of 33 had a ratio of CBD to THC of ~1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3 had THC content of 8.4% and CBD of 8.3%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out of 33 plants had a ratio of about 25:1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0825E10-D249-48D3-977F-B31D0CCDE7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099300"/>
              </p:ext>
            </p:extLst>
          </p:nvPr>
        </p:nvGraphicFramePr>
        <p:xfrm>
          <a:off x="638175" y="658018"/>
          <a:ext cx="7315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1723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033A4C-26D9-4196-9F1D-DCC9A14269B2}"/>
              </a:ext>
            </a:extLst>
          </p:cNvPr>
          <p:cNvSpPr txBox="1"/>
          <p:nvPr/>
        </p:nvSpPr>
        <p:spPr>
          <a:xfrm>
            <a:off x="342900" y="46355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plants within this variety had a ratio typical of hemp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Oct 22, The range of CBD was 14% to 21%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Oct 22, the range of THC was 0.54% to 0.84%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39CCC3-4EE4-4BE7-B427-7BB8EFDD60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068341"/>
              </p:ext>
            </p:extLst>
          </p:nvPr>
        </p:nvGraphicFramePr>
        <p:xfrm>
          <a:off x="825500" y="660400"/>
          <a:ext cx="7315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87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433" y="575733"/>
            <a:ext cx="648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Growing Experiences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0" y="1318022"/>
            <a:ext cx="6438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Culling males is laborious, requires checking every other day or so for at least a one-month period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of optimal bloom varies by weeks for different varieties and for different plants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issues included corn borer, but also probably viral infection, as well as root rot but mostly minor losses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issues also included corn ear worm and wind damage causing significant losses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Youngsim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varieties failed the total delta-9 THC testing in 2019, other 3 varieties all passed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of 8 varieties in 2020 failed the total delta-9 THC testing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Youngsim10 and Abacus Early Bird variety passed)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individual plants showed potentially psychoactive levels of THC (8.4% and 7.5%)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6250754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127" y="422473"/>
            <a:ext cx="3945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900" y="6199954"/>
            <a:ext cx="1236615" cy="44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0021" y="1117600"/>
            <a:ext cx="77476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Chromatography with flame ionization detection is a robust method for analysis of total Delta-9 THC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sample run time, robust and reliable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CBD and THC began to spike around the beginning of September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THC may increase significantly from the pre-harvest test sample until the harvest is completed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Hemp varieties are not well developed at this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variability between plants within the variety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risk of exceeding the THC content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issues with traceability of seed varieties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plants within some varieties of hemp are not chemotype 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(or lack of inclusion) of particular plants may significantly alter THC content leading to large differences between field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buds are in the psychoactive range for THC which has some implications for hemp sold as smokable flower </a:t>
            </a:r>
          </a:p>
        </p:txBody>
      </p:sp>
    </p:spTree>
    <p:extLst>
      <p:ext uri="{BB962C8B-B14F-4D97-AF65-F5344CB8AC3E}">
        <p14:creationId xmlns:p14="http://schemas.microsoft.com/office/powerpoint/2010/main" val="91334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7905" y="458206"/>
            <a:ext cx="369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00" y="6301554"/>
            <a:ext cx="1236615" cy="44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914" y="1558021"/>
            <a:ext cx="394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of the Experiment Station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Jason C. White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Ms. Kitty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Prapayotin-Riveros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 Cecarelli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Ammirata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7175" y="4760075"/>
            <a:ext cx="475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3170" y="1772695"/>
            <a:ext cx="2684834" cy="2013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1" y="3673499"/>
            <a:ext cx="3647872" cy="27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4323" y="658046"/>
            <a:ext cx="665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Improvement Act 2018 Definitions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" y="1398640"/>
            <a:ext cx="85010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Sec. 297A Definitions – “HEMP.—The term ‘hemp’ means the plant Cannabis sativa L. and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part of that plant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the seeds thereof and all derivatives, extracts, cannabinoids, isomers, acids, salts, and salts of isomers, whether growing or not, with a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delta9 tetrahydrocannabinol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of not more than 0.3 percent on a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weight basis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Sec. 297B. State and Tribal Plans requires:  “a procedure for testing, using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postdecarboxylation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other similarly reliable methods, delta-9 tetrahydrocannabinol concentration levels of hemp produced in the State or territory of the Indian tribe”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critical points for testing: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THC includes THC-A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weight is not defined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lab decided to test total delta-9 THC using gas chromatography with flame ionization detection.  Testing is quick and easy providing total THC in one step.  Testing includes analysis for CBD that includes CBD-A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0" y="6199954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06" y="519534"/>
            <a:ext cx="665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 Interim Rule Considerations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774" y="1274234"/>
            <a:ext cx="74210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must be collected by a USDA-approved sampling agent or agent authorized by USDA to collect samples.  USDA will issue guidance on sample collection.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 requires that labs be DEA registered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that Measurement Uncertainty (MU) be on the test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CAES uses 50% MU based on issues associated with the definition of dry weight and uncertainties associated with field sampling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law specifies that if the range using the MU includes 0.3%, the sample meets the legal definition of hemp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test reports will look something like this:</a:t>
            </a:r>
          </a:p>
          <a:p>
            <a:pPr lvl="1"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0.40% THC +/- 0.20% THC   PASS</a:t>
            </a:r>
          </a:p>
          <a:p>
            <a:pPr lvl="1"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0.80% THC +/- 0.40% THC   FAIL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Proposes a “negligent” level of &lt;0.5% not subject to criminal enforcement</a:t>
            </a:r>
          </a:p>
          <a:p>
            <a:pPr lvl="1"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must exceed 1% to meet this threshold using a 50% MU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0" y="6199954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4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hi accuracy low precision"/>
          <p:cNvSpPr>
            <a:spLocks noChangeAspect="1" noChangeArrowheads="1"/>
          </p:cNvSpPr>
          <p:nvPr/>
        </p:nvSpPr>
        <p:spPr bwMode="auto">
          <a:xfrm>
            <a:off x="-685800" y="34940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low accuracy hi precision"/>
          <p:cNvSpPr>
            <a:spLocks noChangeAspect="1" noChangeArrowheads="1"/>
          </p:cNvSpPr>
          <p:nvPr/>
        </p:nvSpPr>
        <p:spPr bwMode="auto">
          <a:xfrm>
            <a:off x="-685800" y="34940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hi accuracy hi precision"/>
          <p:cNvSpPr>
            <a:spLocks noChangeAspect="1" noChangeArrowheads="1"/>
          </p:cNvSpPr>
          <p:nvPr/>
        </p:nvSpPr>
        <p:spPr bwMode="auto">
          <a:xfrm>
            <a:off x="-685800" y="34940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Image result for accuracy precision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183061"/>
            <a:ext cx="4616489" cy="30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3400" y="2183061"/>
            <a:ext cx="30861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Accuracy:  How close a measurement is to the true value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Precision:  How close two or more measurements are to each other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794" y="6221935"/>
            <a:ext cx="1236615" cy="44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2200" y="558800"/>
            <a:ext cx="671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Uncertainty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Affected by both accuracy and precision</a:t>
            </a:r>
          </a:p>
        </p:txBody>
      </p:sp>
    </p:spTree>
    <p:extLst>
      <p:ext uri="{BB962C8B-B14F-4D97-AF65-F5344CB8AC3E}">
        <p14:creationId xmlns:p14="http://schemas.microsoft.com/office/powerpoint/2010/main" val="88455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2982"/>
            <a:ext cx="7772400" cy="74171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434" y="2281592"/>
            <a:ext cx="6901250" cy="164187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sample overnight in oven at 90 </a:t>
            </a:r>
            <a:r>
              <a:rPr lang="en-US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0.2 grams of sample into 25 grams of methanol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 Gas Chromatograph-Flame Ionization Detector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time is 10 minutes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794" y="6221935"/>
            <a:ext cx="1236615" cy="448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-1772" r="14780" b="3991"/>
          <a:stretch/>
        </p:blipFill>
        <p:spPr>
          <a:xfrm rot="5400000">
            <a:off x="261376" y="276277"/>
            <a:ext cx="1946056" cy="177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21892" r="6847" b="10601"/>
          <a:stretch/>
        </p:blipFill>
        <p:spPr>
          <a:xfrm rot="5400000">
            <a:off x="6770683" y="633928"/>
            <a:ext cx="2308002" cy="1425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b="24144"/>
          <a:stretch/>
        </p:blipFill>
        <p:spPr>
          <a:xfrm>
            <a:off x="310743" y="3909167"/>
            <a:ext cx="4337222" cy="2262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 b="2703"/>
          <a:stretch/>
        </p:blipFill>
        <p:spPr>
          <a:xfrm>
            <a:off x="5004049" y="3903182"/>
            <a:ext cx="3633326" cy="226837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D60BE2E-1F32-4534-878C-B137CBCEF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6"/>
    </mc:Choice>
    <mc:Fallback xmlns="">
      <p:transition spd="slow" advTm="3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65716" y="629403"/>
            <a:ext cx="74887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and Precision in our Testing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175" y="6238054"/>
            <a:ext cx="1236615" cy="448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A39243-A866-4732-8D46-CEE72602F388}"/>
              </a:ext>
            </a:extLst>
          </p:cNvPr>
          <p:cNvSpPr txBox="1"/>
          <p:nvPr/>
        </p:nvSpPr>
        <p:spPr>
          <a:xfrm>
            <a:off x="1386406" y="1446536"/>
            <a:ext cx="75649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Proficiency Testing-Annually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Hemp PT-Two rounds of two samples per year, each sample analyzed three 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completed two rounds last year, and first round this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Accuracy - comparison to true value based on all labs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Precision – variability around the three test results for each sample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item is dried material, so does not encompass differences in drying methods used within labs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Control-Every Batch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Reference Material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Control sample run with each batch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Blank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1817E-6A5B-4946-A67B-B840765D76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37027" r="34415" b="35586"/>
          <a:stretch/>
        </p:blipFill>
        <p:spPr>
          <a:xfrm rot="5400000">
            <a:off x="5831185" y="4523322"/>
            <a:ext cx="2445779" cy="964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05D86-B607-4C9F-AFFA-0525E5404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0" y="1955042"/>
            <a:ext cx="1612300" cy="16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317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Lockwood Farm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3500"/>
            <a:ext cx="7886700" cy="48434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Rows spaced 5 feet apart, Black plastic with drip irrigation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 plants spaced 2 feet apart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plants spaced 4 feet apart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Grew five varieties in 2019: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Non-feminized seed varieties - Cherry 307, Cherry 308, Youngsim10 lot “2018WFS1” and Youngsim10 lot “2018WFS17A” and Z-1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planted in field on Friday, June 21, 2019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Grew eight varieties in 2020: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Feminized seed varieties – Abacus Early Bird, Cherry Abacus, Abacus 2.0, Abacus Early Bird 2.0, Cherry Abacus 2.0, Spec 7, and non-feminized seed from 2019 - Youngsim10 lot “2018WFS17A” Youngsim10 lot “2018WFS1”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planted in field on Friday, June 25, 2020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100" y="6176963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6" y="1465312"/>
            <a:ext cx="5082716" cy="341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1796" y="340215"/>
            <a:ext cx="319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Lockwood Farm Plot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28,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26389" r="28472" b="6944"/>
          <a:stretch/>
        </p:blipFill>
        <p:spPr>
          <a:xfrm rot="10800000">
            <a:off x="3378550" y="4445841"/>
            <a:ext cx="1632483" cy="1780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1532" y="2284537"/>
            <a:ext cx="3694396" cy="27707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7719" y="131230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root rot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199" y="6226732"/>
            <a:ext cx="1236615" cy="4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51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4A2CF94377C45862A981BE24E3AFA" ma:contentTypeVersion="9" ma:contentTypeDescription="Create a new document." ma:contentTypeScope="" ma:versionID="e484edea1e964d352edd04efe5584aaf">
  <xsd:schema xmlns:xsd="http://www.w3.org/2001/XMLSchema" xmlns:xs="http://www.w3.org/2001/XMLSchema" xmlns:p="http://schemas.microsoft.com/office/2006/metadata/properties" xmlns:ns2="8026cbb5-5c44-4ef5-a569-2124b7b4abe6" xmlns:ns3="470a2877-8417-4dda-a0f5-d50f35e58bda" targetNamespace="http://schemas.microsoft.com/office/2006/metadata/properties" ma:root="true" ma:fieldsID="9f391e323392203179575a5823086153" ns2:_="" ns3:_="">
    <xsd:import namespace="8026cbb5-5c44-4ef5-a569-2124b7b4abe6"/>
    <xsd:import namespace="470a2877-8417-4dda-a0f5-d50f35e58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26cbb5-5c44-4ef5-a569-2124b7b4a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a2877-8417-4dda-a0f5-d50f35e58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84DDB44-D7AB-4A47-AD92-91C785048188}"/>
</file>

<file path=customXml/itemProps2.xml><?xml version="1.0" encoding="utf-8"?>
<ds:datastoreItem xmlns:ds="http://schemas.openxmlformats.org/officeDocument/2006/customXml" ds:itemID="{00B9B103-6E8F-4BAC-8B8A-4DE4DEDC61AC}"/>
</file>

<file path=customXml/itemProps3.xml><?xml version="1.0" encoding="utf-8"?>
<ds:datastoreItem xmlns:ds="http://schemas.openxmlformats.org/officeDocument/2006/customXml" ds:itemID="{7B5D84FC-E9CF-457A-8FB0-A0CD9F57CFB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5372</TotalTime>
  <Words>1558</Words>
  <Application>Microsoft Office PowerPoint</Application>
  <PresentationFormat>On-screen Show (4:3)</PresentationFormat>
  <Paragraphs>188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The Connecticut Agricultural Experiment Station Analytical Chemistry Department</vt:lpstr>
      <vt:lpstr>PowerPoint Presentation</vt:lpstr>
      <vt:lpstr>PowerPoint Presentation</vt:lpstr>
      <vt:lpstr>PowerPoint Presentation</vt:lpstr>
      <vt:lpstr>Overview of Testing</vt:lpstr>
      <vt:lpstr>Accuracy and Precision in our Testing</vt:lpstr>
      <vt:lpstr>Lockwood Farm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Terri Arsenault</dc:creator>
  <cp:lastModifiedBy>Arsenault, Terri</cp:lastModifiedBy>
  <cp:revision>119</cp:revision>
  <dcterms:created xsi:type="dcterms:W3CDTF">2019-11-29T14:57:33Z</dcterms:created>
  <dcterms:modified xsi:type="dcterms:W3CDTF">2020-11-30T15:53:56Z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0x010100CE24A2CF94377C45862A981BE24E3AFA</vt:lpwstr>
  </property>
</Properties>
</file>