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66" r:id="rId2"/>
    <p:sldId id="256" r:id="rId3"/>
    <p:sldId id="267" r:id="rId4"/>
    <p:sldId id="257" r:id="rId5"/>
    <p:sldId id="258" r:id="rId6"/>
    <p:sldId id="259" r:id="rId7"/>
    <p:sldId id="264" r:id="rId8"/>
    <p:sldId id="260" r:id="rId9"/>
    <p:sldId id="272" r:id="rId10"/>
    <p:sldId id="269" r:id="rId11"/>
    <p:sldId id="261" r:id="rId12"/>
    <p:sldId id="270" r:id="rId13"/>
    <p:sldId id="263" r:id="rId14"/>
    <p:sldId id="262" r:id="rId15"/>
    <p:sldId id="271" r:id="rId16"/>
    <p:sldId id="265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596" autoAdjust="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87586-A5AD-4705-973C-750D963CBBD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A16-1D5C-47B7-A715-97F7A40E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6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ACF8B94-C377-4C58-8687-5CB711EE6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51D920A-959F-4303-BBE3-1A758E129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GO TO VIEW &gt; MASTER &gt; SLIDE MASTER TO EDIT THE IMAGES ON THE TITLE AND DIVIDER SLIDES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DEFAC8B-F782-442B-9ACA-9EFE38C6A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624CC6-CCD3-4D7E-8795-8BEFD761599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or a previous operator has participated in our programs in the past the farm record may already exist, then we may just need to update the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D6A16-1D5C-47B7-A715-97F7A40ECB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Acreage reporting deadlines may vary by state, county, and crop.  In Connecticut, the acreage reporting deadline for hemp is July 15 of the crop year in which it was planted.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D6A16-1D5C-47B7-A715-97F7A40EC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EEA6201-4734-48AD-AB6D-E51A1D57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/>
          <a:stretch>
            <a:fillRect/>
          </a:stretch>
        </p:blipFill>
        <p:spPr bwMode="auto">
          <a:xfrm>
            <a:off x="0" y="1260476"/>
            <a:ext cx="720513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55F1CD5-B831-485A-A50C-9CB20446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3341688"/>
            <a:ext cx="4749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C699602-8531-4549-B1AB-4EB96990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260475"/>
            <a:ext cx="47498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4246" y="5699052"/>
            <a:ext cx="9513317" cy="985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8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rgbClr val="06574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4849B-787B-47DC-9FC9-953BCC6A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7CA505A-F47E-49DC-A8CA-3571DE68A93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A011D-40BD-443B-AFE0-479A50AF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4ED1-E4E7-4CE3-9798-50EE6F89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9C9B93-BD8B-487B-B0A6-D884DDE00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64053-E4C2-42CB-B185-D4170F10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7CA505A-F47E-49DC-A8CA-3571DE68A93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27A9B-3EEC-4EA9-BD57-247E0A03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9BB7F-74CA-4FAF-8D96-CF92FB9A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9C9B93-BD8B-487B-B0A6-D884DDE00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9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0B5DD54-847B-48A7-A11A-9B929043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7CA505A-F47E-49DC-A8CA-3571DE68A93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0E8B266-0BDB-4F7A-A597-7181984A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21A3B30-F6DD-4C05-8583-6F3B4EF5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9C9B93-BD8B-487B-B0A6-D884DDE00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5665"/>
            <a:ext cx="10515600" cy="75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BE461-9AE0-4406-9463-EDB58450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7CA505A-F47E-49DC-A8CA-3571DE68A93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F6149-2BED-454B-9134-B6E69909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33F5B-F6A8-410E-9633-F241A9C4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9C9B93-BD8B-487B-B0A6-D884DDE00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443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15609"/>
            <a:ext cx="3932237" cy="3253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66848-CFDD-4AE3-85AF-D45284C7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7CA505A-F47E-49DC-A8CA-3571DE68A93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F79E1-CA64-40EB-BDA4-B779F87B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F84E1-B4D1-4B7B-AF4A-9CACB528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9C9B93-BD8B-487B-B0A6-D884DDE00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1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05A-F47E-49DC-A8CA-3571DE68A93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9B93-BD8B-487B-B0A6-D884DDE00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05A-F47E-49DC-A8CA-3571DE68A93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9B93-BD8B-487B-B0A6-D884DDE00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5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BC83585-39CA-408D-9759-6F64A9E91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992188"/>
            <a:ext cx="9472084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5C6A7B-F813-4208-9B36-486792D4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25625"/>
            <a:ext cx="947208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36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668A2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a.usda.gov/Assets/USDA-FSA-Public/usdafiles/FactSheets/2019/crop-acreage-reporting-19.pdf" TargetMode="External"/><Relationship Id="rId2" Type="http://schemas.openxmlformats.org/officeDocument/2006/relationships/hyperlink" Target="https://www.fsa.usda.gov/news-room/fact-sheets/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s.usda.gov/rules-regulations/he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armers.gov/service-center-locat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rmers.gov/service-center-locato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C498FE25-A5B5-43EB-B63E-5A31DAF35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2764" y="5699125"/>
            <a:ext cx="7134225" cy="985838"/>
          </a:xfrm>
        </p:spPr>
        <p:txBody>
          <a:bodyPr/>
          <a:lstStyle/>
          <a:p>
            <a:pPr eaLnBrk="1" hangingPunct="1"/>
            <a:r>
              <a:rPr lang="en-US" altLang="en-US" dirty="0"/>
              <a:t>Getting Started with FSA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person, holding, table&#10;&#10;Description automatically generated">
            <a:extLst>
              <a:ext uri="{FF2B5EF4-FFF2-40B4-BE49-F238E27FC236}">
                <a16:creationId xmlns:a16="http://schemas.microsoft.com/office/drawing/2014/main" id="{4D6067A8-BA1E-4B8C-B416-9F4166C01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02" y="1071617"/>
            <a:ext cx="8709778" cy="5611821"/>
          </a:xfrm>
        </p:spPr>
      </p:pic>
    </p:spTree>
    <p:extLst>
      <p:ext uri="{BB962C8B-B14F-4D97-AF65-F5344CB8AC3E}">
        <p14:creationId xmlns:p14="http://schemas.microsoft.com/office/powerpoint/2010/main" val="409650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AFBD-5D63-4A26-8C55-3C1D3EB6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8" y="992188"/>
            <a:ext cx="10208028" cy="698500"/>
          </a:xfrm>
        </p:spPr>
        <p:txBody>
          <a:bodyPr/>
          <a:lstStyle/>
          <a:p>
            <a:r>
              <a:rPr lang="en-US" dirty="0"/>
              <a:t>Acreage Reporting – by July 15 each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9F633-04FE-4021-88F1-350DAD584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  <a:p>
            <a:pPr lvl="1"/>
            <a:r>
              <a:rPr lang="en-US" dirty="0"/>
              <a:t>Paper maps are marked with crop data</a:t>
            </a:r>
          </a:p>
          <a:p>
            <a:pPr lvl="2"/>
            <a:r>
              <a:rPr lang="en-US" dirty="0"/>
              <a:t>Crop, type, intended use, planting date, shares, any sub-field divisions as applicable and approximate area</a:t>
            </a:r>
          </a:p>
          <a:p>
            <a:r>
              <a:rPr lang="en-US" dirty="0"/>
              <a:t>FSA-578</a:t>
            </a:r>
          </a:p>
          <a:p>
            <a:pPr lvl="1"/>
            <a:r>
              <a:rPr lang="en-US" dirty="0"/>
              <a:t>Info from the map is entered into our crop reporting software to create the Crop Acreage Report</a:t>
            </a:r>
          </a:p>
          <a:p>
            <a:pPr lvl="1"/>
            <a:r>
              <a:rPr lang="en-US" dirty="0"/>
              <a:t>Acreage is certified by signing the FSA-578 and returning to office</a:t>
            </a:r>
          </a:p>
          <a:p>
            <a:r>
              <a:rPr lang="en-US" dirty="0"/>
              <a:t>Your State, Tribe, or USDA issued hemp growers license number is required when reporting hemp acreage</a:t>
            </a:r>
          </a:p>
        </p:txBody>
      </p:sp>
    </p:spTree>
    <p:extLst>
      <p:ext uri="{BB962C8B-B14F-4D97-AF65-F5344CB8AC3E}">
        <p14:creationId xmlns:p14="http://schemas.microsoft.com/office/powerpoint/2010/main" val="337663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2B4E2-74F7-42FF-9988-123EF05A9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827" y="3025833"/>
            <a:ext cx="6543251" cy="38321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604684-55FB-4CD6-A710-E38CEC23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155BD-664D-48ED-91F9-5D77C0F3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8" y="1144588"/>
            <a:ext cx="7475703" cy="26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5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4186-9AA4-4537-B052-33199641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Report Your Acreage?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8766-3E66-4E8C-B785-526157893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required</a:t>
            </a:r>
          </a:p>
          <a:p>
            <a:pPr lvl="1"/>
            <a:r>
              <a:rPr lang="en-US" dirty="0"/>
              <a:t>The Interim Final Rule states that all hemp must be reported to the FSA </a:t>
            </a:r>
          </a:p>
          <a:p>
            <a:r>
              <a:rPr lang="en-US" dirty="0"/>
              <a:t>Eligibility for other USDA programs</a:t>
            </a:r>
          </a:p>
          <a:p>
            <a:pPr lvl="1"/>
            <a:r>
              <a:rPr lang="en-US" dirty="0"/>
              <a:t>Acreage reports are a requirement for many FSA programs</a:t>
            </a:r>
          </a:p>
          <a:p>
            <a:pPr lvl="1"/>
            <a:r>
              <a:rPr lang="en-US" dirty="0"/>
              <a:t>May be used to calculate program benefits</a:t>
            </a:r>
          </a:p>
          <a:p>
            <a:pPr lvl="1"/>
            <a:r>
              <a:rPr lang="en-US" dirty="0"/>
              <a:t>Crop Insurance</a:t>
            </a:r>
          </a:p>
          <a:p>
            <a:r>
              <a:rPr lang="en-US" dirty="0"/>
              <a:t>Record keeping</a:t>
            </a:r>
          </a:p>
          <a:p>
            <a:pPr lvl="1"/>
            <a:r>
              <a:rPr lang="en-US" dirty="0"/>
              <a:t>Acreage reports include data and maps which could be useful for your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4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2B96-CF5A-469B-AE1C-917C84D1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6EDF-5D70-41CF-8449-F09BFEF26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Hemp Producers may also be eligible for some of our programs including:</a:t>
            </a:r>
          </a:p>
          <a:p>
            <a:pPr lvl="1"/>
            <a:r>
              <a:rPr lang="en-US" dirty="0"/>
              <a:t>Non-insured Crop Disaster Assistance Program (NAP)</a:t>
            </a:r>
          </a:p>
          <a:p>
            <a:pPr lvl="2"/>
            <a:r>
              <a:rPr lang="en-US" dirty="0"/>
              <a:t>Catastrophic production loss for crops not covered by Crop Insurance (RMA)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0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6490-F8FF-417E-8D0F-6522A7F7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1D18-413D-470A-A0A1-3D1AB7532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 Sheets - </a:t>
            </a:r>
            <a:r>
              <a:rPr lang="en-US" dirty="0">
                <a:hlinkClick r:id="rId2"/>
              </a:rPr>
              <a:t>https://www.fsa.usda.gov/news-room/fact-sheets/index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Crop Acreage Reporting Fact Sheet- </a:t>
            </a:r>
            <a:r>
              <a:rPr lang="en-US" dirty="0">
                <a:hlinkClick r:id="rId3"/>
              </a:rPr>
              <a:t>https://www.fsa.usda.gov/Assets/USDA-FSA-Public/usdafiles/FactSheets/2019/crop-acreage-reporting-19.pdf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AMS Hemp Program - </a:t>
            </a:r>
            <a:r>
              <a:rPr lang="en-US" dirty="0">
                <a:hlinkClick r:id="rId4"/>
              </a:rPr>
              <a:t>https://www.ams.usda.gov/rules-regulations/hemp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F8AA-779A-44FA-9352-F98C0C75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351A-B3AA-470D-B53F-A41AC66DC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4336" y="4514446"/>
            <a:ext cx="4299666" cy="87104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A4EE3D7C-A9D2-4F7B-B01A-68F8245C7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4E9E-CFD5-43B9-B1F9-F6198A230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57" y="2404534"/>
            <a:ext cx="6491046" cy="1646302"/>
          </a:xfrm>
        </p:spPr>
        <p:txBody>
          <a:bodyPr/>
          <a:lstStyle/>
          <a:p>
            <a:r>
              <a:rPr lang="en-US" dirty="0"/>
              <a:t>Getting Started with FSA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44D62-116A-4B84-8749-7C31D9BE5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4904" y="4050833"/>
            <a:ext cx="6809100" cy="1096899"/>
          </a:xfrm>
        </p:spPr>
        <p:txBody>
          <a:bodyPr/>
          <a:lstStyle/>
          <a:p>
            <a:r>
              <a:rPr lang="en-US" dirty="0"/>
              <a:t>Setting up Farm Records and Reporting your Acreage in the Local Service Center</a:t>
            </a:r>
          </a:p>
        </p:txBody>
      </p:sp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8B26BB39-0BF3-46FD-AF1D-469551B28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36" y="1151225"/>
            <a:ext cx="2018780" cy="41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EA5F-01BB-4E33-BE63-B156342C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C0AC-221F-43C3-A403-D62482F5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Farm Service Agency is an agency within the US Department of Agriculture in the Farm Production and Conservation mission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Our Mission: Farm Service Agency is equitably serving all farmers, ranchers, and agricultural partners through the delivery of effective, efficient agricultural programs for all Americans.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998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EA5F-01BB-4E33-BE63-B156342C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County Offices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C0AC-221F-43C3-A403-D62482F5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FSA county offices are located in USDA Service Centers</a:t>
            </a:r>
          </a:p>
          <a:p>
            <a:pPr marL="1143000" lvl="1" indent="-457200"/>
            <a:r>
              <a:rPr lang="en-US" dirty="0"/>
              <a:t>USDA Service centers usually also include</a:t>
            </a:r>
          </a:p>
          <a:p>
            <a:pPr marL="1600200" lvl="2" indent="-457200"/>
            <a:r>
              <a:rPr lang="en-US" dirty="0"/>
              <a:t>Natural Resource Conservation Service</a:t>
            </a:r>
          </a:p>
          <a:p>
            <a:pPr marL="1600200" lvl="2" indent="-457200"/>
            <a:r>
              <a:rPr lang="en-US" dirty="0"/>
              <a:t>Local Conservation District</a:t>
            </a:r>
          </a:p>
          <a:p>
            <a:pPr marL="1600200" lvl="2" indent="-457200"/>
            <a:r>
              <a:rPr lang="en-US" dirty="0"/>
              <a:t>Sometimes Rural Development and other USDA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https://farmers.gov/service-center-locator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8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5A51-EE6E-4934-8561-CA1495FF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CE90B-D5CA-4297-9553-FEABD8464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your local office </a:t>
            </a:r>
            <a:r>
              <a:rPr lang="en-US" dirty="0">
                <a:hlinkClick r:id="rId2"/>
              </a:rPr>
              <a:t>farmers.gov/service-center-locator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your records</a:t>
            </a:r>
          </a:p>
          <a:p>
            <a:pPr lvl="1"/>
            <a:r>
              <a:rPr lang="en-US" dirty="0"/>
              <a:t>Producer record</a:t>
            </a:r>
          </a:p>
          <a:p>
            <a:pPr lvl="1"/>
            <a:r>
              <a:rPr lang="en-US" dirty="0"/>
              <a:t>Farm record</a:t>
            </a:r>
          </a:p>
          <a:p>
            <a:r>
              <a:rPr lang="en-US" dirty="0"/>
              <a:t>2. Acreage Reporting – After planting 2021</a:t>
            </a:r>
          </a:p>
        </p:txBody>
      </p:sp>
    </p:spTree>
    <p:extLst>
      <p:ext uri="{BB962C8B-B14F-4D97-AF65-F5344CB8AC3E}">
        <p14:creationId xmlns:p14="http://schemas.microsoft.com/office/powerpoint/2010/main" val="72351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0E84-2BC3-40C3-B30E-0E8D9943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F440-0C92-435D-9FB0-F5FA0C047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Collected on Form AD-2047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Business type – Individual/entity</a:t>
            </a:r>
          </a:p>
          <a:p>
            <a:pPr lvl="2"/>
            <a:r>
              <a:rPr lang="en-US" dirty="0"/>
              <a:t>Members (if applicable)</a:t>
            </a:r>
          </a:p>
          <a:p>
            <a:pPr lvl="1"/>
            <a:r>
              <a:rPr lang="en-US" dirty="0"/>
              <a:t>Address</a:t>
            </a:r>
          </a:p>
          <a:p>
            <a:pPr lvl="1"/>
            <a:r>
              <a:rPr lang="en-US" dirty="0"/>
              <a:t>Contact info</a:t>
            </a:r>
          </a:p>
          <a:p>
            <a:pPr lvl="1"/>
            <a:r>
              <a:rPr lang="en-US" dirty="0"/>
              <a:t>Participation interest</a:t>
            </a:r>
          </a:p>
          <a:p>
            <a:pPr lvl="1"/>
            <a:r>
              <a:rPr lang="en-US" dirty="0"/>
              <a:t>Tax ID number (if participating in FSA programs for payment)</a:t>
            </a:r>
          </a:p>
        </p:txBody>
      </p:sp>
    </p:spTree>
    <p:extLst>
      <p:ext uri="{BB962C8B-B14F-4D97-AF65-F5344CB8AC3E}">
        <p14:creationId xmlns:p14="http://schemas.microsoft.com/office/powerpoint/2010/main" val="399899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642669-85A7-4AD8-82DC-FAF2D0FD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30" y="913464"/>
            <a:ext cx="7292740" cy="57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0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E529-FCEF-4859-BE34-FC921228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Farm Record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B04F-B7C1-4F1C-A95E-17B8111AD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286702"/>
          </a:xfrm>
        </p:spPr>
        <p:txBody>
          <a:bodyPr/>
          <a:lstStyle/>
          <a:p>
            <a:r>
              <a:rPr lang="en-US" dirty="0"/>
              <a:t>Land Documentation</a:t>
            </a:r>
          </a:p>
          <a:p>
            <a:pPr lvl="1"/>
            <a:r>
              <a:rPr lang="en-US" dirty="0"/>
              <a:t>Proof of landowner </a:t>
            </a:r>
          </a:p>
          <a:p>
            <a:pPr lvl="2"/>
            <a:r>
              <a:rPr lang="en-US" dirty="0"/>
              <a:t>deed</a:t>
            </a:r>
          </a:p>
          <a:p>
            <a:pPr lvl="2"/>
            <a:r>
              <a:rPr lang="en-US" dirty="0"/>
              <a:t>assessor card</a:t>
            </a:r>
          </a:p>
          <a:p>
            <a:pPr lvl="2"/>
            <a:r>
              <a:rPr lang="en-US" dirty="0"/>
              <a:t>town’s assessor website</a:t>
            </a:r>
          </a:p>
          <a:p>
            <a:pPr lvl="1"/>
            <a:r>
              <a:rPr lang="en-US" dirty="0"/>
              <a:t>If land is leased </a:t>
            </a:r>
          </a:p>
          <a:p>
            <a:pPr lvl="2"/>
            <a:r>
              <a:rPr lang="en-US" dirty="0"/>
              <a:t>a written lease </a:t>
            </a:r>
          </a:p>
          <a:p>
            <a:pPr lvl="2"/>
            <a:r>
              <a:rPr lang="en-US" dirty="0"/>
              <a:t>letter from the landowner of record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35384-4BC9-49D5-9002-0ED3B294C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03080"/>
          </a:xfrm>
        </p:spPr>
        <p:txBody>
          <a:bodyPr/>
          <a:lstStyle/>
          <a:p>
            <a:r>
              <a:rPr lang="en-US" dirty="0"/>
              <a:t>Map</a:t>
            </a:r>
          </a:p>
          <a:p>
            <a:pPr lvl="1"/>
            <a:r>
              <a:rPr lang="en-US" dirty="0"/>
              <a:t>Ownership boundaries</a:t>
            </a:r>
          </a:p>
          <a:p>
            <a:pPr lvl="2"/>
            <a:r>
              <a:rPr lang="en-US" dirty="0"/>
              <a:t>Survey map</a:t>
            </a:r>
          </a:p>
          <a:p>
            <a:pPr lvl="2"/>
            <a:r>
              <a:rPr lang="en-US" dirty="0"/>
              <a:t>Parcel map</a:t>
            </a:r>
          </a:p>
          <a:p>
            <a:pPr lvl="1"/>
            <a:r>
              <a:rPr lang="en-US" dirty="0"/>
              <a:t>Field boundaries </a:t>
            </a:r>
          </a:p>
          <a:p>
            <a:pPr lvl="2"/>
            <a:r>
              <a:rPr lang="en-US" dirty="0"/>
              <a:t>Cropland vs. forestland</a:t>
            </a:r>
          </a:p>
          <a:p>
            <a:pPr lvl="2"/>
            <a:r>
              <a:rPr lang="en-US" dirty="0"/>
              <a:t>Management boundaries</a:t>
            </a:r>
          </a:p>
          <a:p>
            <a:pPr lvl="1"/>
            <a:r>
              <a:rPr lang="en-US" dirty="0"/>
              <a:t>Greenhouse/Indoor growing locations and approx.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5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2909-F3AC-47D6-BC84-84AFE716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A4B8-7097-4358-9B13-4B980391A8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Farm# 9999 –Operator A</a:t>
            </a:r>
          </a:p>
          <a:p>
            <a:pPr lvl="1"/>
            <a:r>
              <a:rPr lang="en-US" dirty="0"/>
              <a:t>Tract# 8888 – Owner A</a:t>
            </a:r>
          </a:p>
          <a:p>
            <a:pPr lvl="2"/>
            <a:r>
              <a:rPr lang="en-US" dirty="0"/>
              <a:t>Field1 – 5ac cropland</a:t>
            </a:r>
          </a:p>
          <a:p>
            <a:pPr lvl="2"/>
            <a:r>
              <a:rPr lang="en-US" dirty="0"/>
              <a:t>Field2 – 6ac cropland</a:t>
            </a:r>
          </a:p>
          <a:p>
            <a:pPr lvl="2"/>
            <a:r>
              <a:rPr lang="en-US" dirty="0"/>
              <a:t>Field3 – 15ac forest</a:t>
            </a:r>
          </a:p>
          <a:p>
            <a:pPr lvl="1"/>
            <a:r>
              <a:rPr lang="en-US" dirty="0"/>
              <a:t>Tract# 7777 – Owner B</a:t>
            </a:r>
          </a:p>
          <a:p>
            <a:pPr lvl="2"/>
            <a:r>
              <a:rPr lang="en-US" dirty="0"/>
              <a:t>Field1 – 25ac cropland</a:t>
            </a:r>
          </a:p>
          <a:p>
            <a:pPr lvl="2"/>
            <a:r>
              <a:rPr lang="en-US" dirty="0"/>
              <a:t>Field2 – 1ac other ag (farmstead/farm road)</a:t>
            </a:r>
          </a:p>
        </p:txBody>
      </p:sp>
    </p:spTree>
    <p:extLst>
      <p:ext uri="{BB962C8B-B14F-4D97-AF65-F5344CB8AC3E}">
        <p14:creationId xmlns:p14="http://schemas.microsoft.com/office/powerpoint/2010/main" val="2034705452"/>
      </p:ext>
    </p:extLst>
  </p:cSld>
  <p:clrMapOvr>
    <a:masterClrMapping/>
  </p:clrMapOvr>
</p:sld>
</file>

<file path=ppt/theme/theme1.xml><?xml version="1.0" encoding="utf-8"?>
<a:theme xmlns:a="http://schemas.openxmlformats.org/drawingml/2006/main" name="fsa-pp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a-ppt-template.pot [Compatibility Mode]" id="{7A87407A-F044-497B-9585-DD6A32B1E9E6}" vid="{6653CAB2-3E40-4644-AD49-89E22922AC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fsa-ppt-template</Template>
  <TotalTime>1471</TotalTime>
  <Words>610</Words>
  <Application>Microsoft Office PowerPoint</Application>
  <PresentationFormat>Widescreen</PresentationFormat>
  <Paragraphs>90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fsa-ppt-template</vt:lpstr>
      <vt:lpstr>Getting Started with FSA</vt:lpstr>
      <vt:lpstr>Getting Started with FSA</vt:lpstr>
      <vt:lpstr>Who is FSA</vt:lpstr>
      <vt:lpstr>FSA County Offices</vt:lpstr>
      <vt:lpstr>Where to start?</vt:lpstr>
      <vt:lpstr>Producer Record</vt:lpstr>
      <vt:lpstr>PowerPoint Presentation</vt:lpstr>
      <vt:lpstr>Create Farm Record </vt:lpstr>
      <vt:lpstr>Farm Structure</vt:lpstr>
      <vt:lpstr>PowerPoint Presentation</vt:lpstr>
      <vt:lpstr>Acreage Reporting – by July 15 each year</vt:lpstr>
      <vt:lpstr>PowerPoint Presentation</vt:lpstr>
      <vt:lpstr>Why Should You Report Your Acreage?</vt:lpstr>
      <vt:lpstr>What’s next?</vt:lpstr>
      <vt:lpstr>Additional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FSA</dc:title>
  <dc:creator>Palmer, Rebecca - FSA, Tolland, CT</dc:creator>
  <cp:lastModifiedBy>Palmer, Rebecca - FSA, Tolland, CT</cp:lastModifiedBy>
  <cp:revision>38</cp:revision>
  <dcterms:created xsi:type="dcterms:W3CDTF">2020-10-28T21:06:59Z</dcterms:created>
  <dcterms:modified xsi:type="dcterms:W3CDTF">2020-12-02T13:32:15Z</dcterms:modified>
</cp:coreProperties>
</file>