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4" r:id="rId10"/>
    <p:sldId id="263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81" r:id="rId20"/>
    <p:sldId id="273" r:id="rId21"/>
    <p:sldId id="278" r:id="rId22"/>
    <p:sldId id="277" r:id="rId23"/>
    <p:sldId id="274" r:id="rId24"/>
    <p:sldId id="275" r:id="rId25"/>
    <p:sldId id="283" r:id="rId26"/>
    <p:sldId id="279" r:id="rId27"/>
    <p:sldId id="280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lson, Kate" initials="NK" lastIdx="1" clrIdx="0">
    <p:extLst>
      <p:ext uri="{19B8F6BF-5375-455C-9EA6-DF929625EA0E}">
        <p15:presenceInfo xmlns:p15="http://schemas.microsoft.com/office/powerpoint/2012/main" userId="S-1-5-21-746137067-854245398-682003330-4690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7" autoAdjust="0"/>
    <p:restoredTop sz="94660"/>
  </p:normalViewPr>
  <p:slideViewPr>
    <p:cSldViewPr snapToGrid="0">
      <p:cViewPr varScale="1">
        <p:scale>
          <a:sx n="98" d="100"/>
          <a:sy n="98" d="100"/>
        </p:scale>
        <p:origin x="126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What was your production type?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EE9-4E7A-A548-CC7DE28E972B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EE9-4E7A-A548-CC7DE28E972B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EE9-4E7A-A548-CC7DE28E972B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EE9-4E7A-A548-CC7DE28E972B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'Final Survey Results'!$A$1:$A$4</c:f>
              <c:strCache>
                <c:ptCount val="4"/>
                <c:pt idx="0">
                  <c:v>What was your production type?</c:v>
                </c:pt>
                <c:pt idx="1">
                  <c:v>Open Field</c:v>
                </c:pt>
                <c:pt idx="2">
                  <c:v>Greenhouse</c:v>
                </c:pt>
                <c:pt idx="3">
                  <c:v>Hoophouse</c:v>
                </c:pt>
              </c:strCache>
            </c:strRef>
          </c:cat>
          <c:val>
            <c:numRef>
              <c:f>'Final Survey Results'!$B$1:$B$4</c:f>
              <c:numCache>
                <c:formatCode>General</c:formatCode>
                <c:ptCount val="4"/>
                <c:pt idx="1">
                  <c:v>31</c:v>
                </c:pt>
                <c:pt idx="2">
                  <c:v>7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EE9-4E7A-A548-CC7DE28E972B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AEE9-4E7A-A548-CC7DE28E972B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AEE9-4E7A-A548-CC7DE28E972B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AEE9-4E7A-A548-CC7DE28E972B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AEE9-4E7A-A548-CC7DE28E972B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'Final Survey Results'!$A$1:$A$4</c:f>
              <c:strCache>
                <c:ptCount val="4"/>
                <c:pt idx="0">
                  <c:v>What was your production type?</c:v>
                </c:pt>
                <c:pt idx="1">
                  <c:v>Open Field</c:v>
                </c:pt>
                <c:pt idx="2">
                  <c:v>Greenhouse</c:v>
                </c:pt>
                <c:pt idx="3">
                  <c:v>Hoophouse</c:v>
                </c:pt>
              </c:strCache>
            </c:strRef>
          </c:cat>
          <c:val>
            <c:numRef>
              <c:f>'Final Survey Results'!$C$1:$C$4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11-AEE9-4E7A-A548-CC7DE28E972B}"/>
            </c:ext>
          </c:extLst>
        </c:ser>
        <c:ser>
          <c:idx val="2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AEE9-4E7A-A548-CC7DE28E972B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AEE9-4E7A-A548-CC7DE28E972B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AEE9-4E7A-A548-CC7DE28E972B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AEE9-4E7A-A548-CC7DE28E972B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'Final Survey Results'!$A$1:$A$4</c:f>
              <c:strCache>
                <c:ptCount val="4"/>
                <c:pt idx="0">
                  <c:v>What was your production type?</c:v>
                </c:pt>
                <c:pt idx="1">
                  <c:v>Open Field</c:v>
                </c:pt>
                <c:pt idx="2">
                  <c:v>Greenhouse</c:v>
                </c:pt>
                <c:pt idx="3">
                  <c:v>Hoophouse</c:v>
                </c:pt>
              </c:strCache>
            </c:strRef>
          </c:cat>
          <c:val>
            <c:numRef>
              <c:f>'Final Survey Results'!$D$1:$D$4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1A-AEE9-4E7A-A548-CC7DE28E972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82955995782697967"/>
          <c:y val="0.38231168808294064"/>
          <c:w val="0.16260967143271121"/>
          <c:h val="0.2202985766074834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What was the plant-to-plant by row-to-row spacing in feet?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'Final Survey Results'!$B$53</c:f>
              <c:strCache>
                <c:ptCount val="1"/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'Final Survey Results'!$A$54:$A$69</c:f>
              <c:strCache>
                <c:ptCount val="16"/>
                <c:pt idx="0">
                  <c:v>2x3</c:v>
                </c:pt>
                <c:pt idx="1">
                  <c:v>2x5</c:v>
                </c:pt>
                <c:pt idx="2">
                  <c:v>3x3</c:v>
                </c:pt>
                <c:pt idx="3">
                  <c:v>4x4</c:v>
                </c:pt>
                <c:pt idx="4">
                  <c:v>4x5</c:v>
                </c:pt>
                <c:pt idx="5">
                  <c:v>4x6</c:v>
                </c:pt>
                <c:pt idx="6">
                  <c:v>4x7</c:v>
                </c:pt>
                <c:pt idx="7">
                  <c:v>5x5</c:v>
                </c:pt>
                <c:pt idx="8">
                  <c:v>5x6</c:v>
                </c:pt>
                <c:pt idx="9">
                  <c:v>6x4</c:v>
                </c:pt>
                <c:pt idx="10">
                  <c:v>6x5</c:v>
                </c:pt>
                <c:pt idx="11">
                  <c:v>6x6</c:v>
                </c:pt>
                <c:pt idx="12">
                  <c:v>6x10</c:v>
                </c:pt>
                <c:pt idx="13">
                  <c:v>8x8</c:v>
                </c:pt>
                <c:pt idx="14">
                  <c:v>8x10</c:v>
                </c:pt>
                <c:pt idx="15">
                  <c:v>10x10</c:v>
                </c:pt>
              </c:strCache>
            </c:strRef>
          </c:cat>
          <c:val>
            <c:numRef>
              <c:f>'Final Survey Results'!$B$54:$B$69</c:f>
              <c:numCache>
                <c:formatCode>General</c:formatCode>
                <c:ptCount val="16"/>
                <c:pt idx="0">
                  <c:v>2</c:v>
                </c:pt>
                <c:pt idx="1">
                  <c:v>1</c:v>
                </c:pt>
                <c:pt idx="2">
                  <c:v>4</c:v>
                </c:pt>
                <c:pt idx="3">
                  <c:v>7</c:v>
                </c:pt>
                <c:pt idx="4">
                  <c:v>4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2</c:v>
                </c:pt>
                <c:pt idx="12">
                  <c:v>2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CC-4F6E-926E-40B2757EC59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24940056"/>
        <c:axId val="52493448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'Final Survey Results'!$C$53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'Final Survey Results'!$A$54:$A$69</c15:sqref>
                        </c15:formulaRef>
                      </c:ext>
                    </c:extLst>
                    <c:strCache>
                      <c:ptCount val="16"/>
                      <c:pt idx="0">
                        <c:v>2x3</c:v>
                      </c:pt>
                      <c:pt idx="1">
                        <c:v>2x5</c:v>
                      </c:pt>
                      <c:pt idx="2">
                        <c:v>3x3</c:v>
                      </c:pt>
                      <c:pt idx="3">
                        <c:v>4x4</c:v>
                      </c:pt>
                      <c:pt idx="4">
                        <c:v>4x5</c:v>
                      </c:pt>
                      <c:pt idx="5">
                        <c:v>4x6</c:v>
                      </c:pt>
                      <c:pt idx="6">
                        <c:v>4x7</c:v>
                      </c:pt>
                      <c:pt idx="7">
                        <c:v>5x5</c:v>
                      </c:pt>
                      <c:pt idx="8">
                        <c:v>5x6</c:v>
                      </c:pt>
                      <c:pt idx="9">
                        <c:v>6x4</c:v>
                      </c:pt>
                      <c:pt idx="10">
                        <c:v>6x5</c:v>
                      </c:pt>
                      <c:pt idx="11">
                        <c:v>6x6</c:v>
                      </c:pt>
                      <c:pt idx="12">
                        <c:v>6x10</c:v>
                      </c:pt>
                      <c:pt idx="13">
                        <c:v>8x8</c:v>
                      </c:pt>
                      <c:pt idx="14">
                        <c:v>8x10</c:v>
                      </c:pt>
                      <c:pt idx="15">
                        <c:v>10x10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'Final Survey Results'!$C$54:$C$69</c15:sqref>
                        </c15:formulaRef>
                      </c:ext>
                    </c:extLst>
                    <c:numCache>
                      <c:formatCode>General</c:formatCode>
                      <c:ptCount val="16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0CCC-4F6E-926E-40B2757EC595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'Final Survey Results'!$D$53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'Final Survey Results'!$A$54:$A$69</c15:sqref>
                        </c15:formulaRef>
                      </c:ext>
                    </c:extLst>
                    <c:strCache>
                      <c:ptCount val="16"/>
                      <c:pt idx="0">
                        <c:v>2x3</c:v>
                      </c:pt>
                      <c:pt idx="1">
                        <c:v>2x5</c:v>
                      </c:pt>
                      <c:pt idx="2">
                        <c:v>3x3</c:v>
                      </c:pt>
                      <c:pt idx="3">
                        <c:v>4x4</c:v>
                      </c:pt>
                      <c:pt idx="4">
                        <c:v>4x5</c:v>
                      </c:pt>
                      <c:pt idx="5">
                        <c:v>4x6</c:v>
                      </c:pt>
                      <c:pt idx="6">
                        <c:v>4x7</c:v>
                      </c:pt>
                      <c:pt idx="7">
                        <c:v>5x5</c:v>
                      </c:pt>
                      <c:pt idx="8">
                        <c:v>5x6</c:v>
                      </c:pt>
                      <c:pt idx="9">
                        <c:v>6x4</c:v>
                      </c:pt>
                      <c:pt idx="10">
                        <c:v>6x5</c:v>
                      </c:pt>
                      <c:pt idx="11">
                        <c:v>6x6</c:v>
                      </c:pt>
                      <c:pt idx="12">
                        <c:v>6x10</c:v>
                      </c:pt>
                      <c:pt idx="13">
                        <c:v>8x8</c:v>
                      </c:pt>
                      <c:pt idx="14">
                        <c:v>8x10</c:v>
                      </c:pt>
                      <c:pt idx="15">
                        <c:v>10x10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'Final Survey Results'!$D$54:$D$69</c15:sqref>
                        </c15:formulaRef>
                      </c:ext>
                    </c:extLst>
                    <c:numCache>
                      <c:formatCode>General</c:formatCode>
                      <c:ptCount val="16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0CCC-4F6E-926E-40B2757EC595}"/>
                  </c:ext>
                </c:extLst>
              </c15:ser>
            </c15:filteredBarSeries>
          </c:ext>
        </c:extLst>
      </c:barChart>
      <c:catAx>
        <c:axId val="524940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934480"/>
        <c:crosses val="autoZero"/>
        <c:auto val="1"/>
        <c:lblAlgn val="ctr"/>
        <c:lblOffset val="100"/>
        <c:noMultiLvlLbl val="0"/>
      </c:catAx>
      <c:valAx>
        <c:axId val="52493448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24940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36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If you grow hemp again, would you prefer to grow..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36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E29-49C5-A054-8D22A725A78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E29-49C5-A054-8D22A725A78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E29-49C5-A054-8D22A725A78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E29-49C5-A054-8D22A725A784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'Final Survey Results'!$A$80:$A$83</c:f>
              <c:strCache>
                <c:ptCount val="4"/>
                <c:pt idx="0">
                  <c:v>If you grow hemp again, would you prefer to grow</c:v>
                </c:pt>
                <c:pt idx="1">
                  <c:v>Clones</c:v>
                </c:pt>
                <c:pt idx="2">
                  <c:v>Feminized Seeds</c:v>
                </c:pt>
                <c:pt idx="3">
                  <c:v>Regular Seeds</c:v>
                </c:pt>
              </c:strCache>
            </c:strRef>
          </c:cat>
          <c:val>
            <c:numRef>
              <c:f>'Final Survey Results'!$B$80:$B$83</c:f>
              <c:numCache>
                <c:formatCode>General</c:formatCode>
                <c:ptCount val="4"/>
                <c:pt idx="1">
                  <c:v>6</c:v>
                </c:pt>
                <c:pt idx="2">
                  <c:v>20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E29-49C5-A054-8D22A725A78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2800"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How important is knowing the genetics and sourcces of the plant/seed you use to ensure you obtain the results you want?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'Final Survey Results'!$B$85</c:f>
              <c:strCache>
                <c:ptCount val="1"/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'Final Survey Results'!$A$86:$A$90</c:f>
              <c:strCache>
                <c:ptCount val="5"/>
                <c:pt idx="0">
                  <c:v>Extremely important </c:v>
                </c:pt>
                <c:pt idx="1">
                  <c:v>Very important</c:v>
                </c:pt>
                <c:pt idx="2">
                  <c:v>Moderately important</c:v>
                </c:pt>
                <c:pt idx="3">
                  <c:v>Slightly important</c:v>
                </c:pt>
                <c:pt idx="4">
                  <c:v>Not at all important</c:v>
                </c:pt>
              </c:strCache>
            </c:strRef>
          </c:cat>
          <c:val>
            <c:numRef>
              <c:f>'Final Survey Results'!$B$86:$B$90</c:f>
              <c:numCache>
                <c:formatCode>General</c:formatCode>
                <c:ptCount val="5"/>
                <c:pt idx="0">
                  <c:v>21</c:v>
                </c:pt>
                <c:pt idx="1">
                  <c:v>6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4D-4164-BFA2-BBA4CDE21B6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24933496"/>
        <c:axId val="524932512"/>
      </c:barChart>
      <c:catAx>
        <c:axId val="524933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932512"/>
        <c:crosses val="autoZero"/>
        <c:auto val="1"/>
        <c:lblAlgn val="ctr"/>
        <c:lblOffset val="100"/>
        <c:noMultiLvlLbl val="0"/>
      </c:catAx>
      <c:valAx>
        <c:axId val="524932512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933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Intensity of Pest Damage to the Crop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'Final Survey Results'!$B$92</c:f>
              <c:strCache>
                <c:ptCount val="1"/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'Final Survey Results'!$A$93:$A$98</c:f>
              <c:strCache>
                <c:ptCount val="6"/>
                <c:pt idx="0">
                  <c:v>Weeds</c:v>
                </c:pt>
                <c:pt idx="1">
                  <c:v>Insects</c:v>
                </c:pt>
                <c:pt idx="2">
                  <c:v>Diseases</c:v>
                </c:pt>
                <c:pt idx="3">
                  <c:v>Flood Damage</c:v>
                </c:pt>
                <c:pt idx="4">
                  <c:v>Mold</c:v>
                </c:pt>
                <c:pt idx="5">
                  <c:v>Deer</c:v>
                </c:pt>
              </c:strCache>
            </c:strRef>
          </c:cat>
          <c:val>
            <c:numRef>
              <c:f>'Final Survey Results'!$B$93:$B$98</c:f>
              <c:numCache>
                <c:formatCode>General</c:formatCode>
                <c:ptCount val="6"/>
                <c:pt idx="0">
                  <c:v>14</c:v>
                </c:pt>
                <c:pt idx="1">
                  <c:v>23</c:v>
                </c:pt>
                <c:pt idx="2">
                  <c:v>11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0F-49B7-B84D-B41FF8DECAD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63221816"/>
        <c:axId val="563218864"/>
      </c:barChart>
      <c:catAx>
        <c:axId val="563221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3218864"/>
        <c:crosses val="autoZero"/>
        <c:auto val="1"/>
        <c:lblAlgn val="ctr"/>
        <c:lblOffset val="100"/>
        <c:noMultiLvlLbl val="0"/>
      </c:catAx>
      <c:valAx>
        <c:axId val="56321886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3221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How did you manage the pests?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'Final Survey Results'!$B$100</c:f>
              <c:strCache>
                <c:ptCount val="1"/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'Final Survey Results'!$A$101:$A$109</c:f>
              <c:strCache>
                <c:ptCount val="9"/>
                <c:pt idx="0">
                  <c:v>Not Managed</c:v>
                </c:pt>
                <c:pt idx="1">
                  <c:v>Sprayed Pesticides</c:v>
                </c:pt>
                <c:pt idx="2">
                  <c:v>Cultural Practices</c:v>
                </c:pt>
                <c:pt idx="3">
                  <c:v>Natural Predators</c:v>
                </c:pt>
                <c:pt idx="4">
                  <c:v>Beneficial Insects</c:v>
                </c:pt>
                <c:pt idx="5">
                  <c:v>Deer Fencing</c:v>
                </c:pt>
                <c:pt idx="6">
                  <c:v>Biological Control</c:v>
                </c:pt>
                <c:pt idx="7">
                  <c:v>Sprayed Lavender and Peppermint</c:v>
                </c:pt>
                <c:pt idx="8">
                  <c:v>Sprayed Neem</c:v>
                </c:pt>
              </c:strCache>
            </c:strRef>
          </c:cat>
          <c:val>
            <c:numRef>
              <c:f>'Final Survey Results'!$B$101:$B$109</c:f>
              <c:numCache>
                <c:formatCode>General</c:formatCode>
                <c:ptCount val="9"/>
                <c:pt idx="0">
                  <c:v>13</c:v>
                </c:pt>
                <c:pt idx="1">
                  <c:v>2</c:v>
                </c:pt>
                <c:pt idx="2">
                  <c:v>4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B0-4B34-A62C-2189560670D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46088760"/>
        <c:axId val="346087120"/>
      </c:barChart>
      <c:catAx>
        <c:axId val="346088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087120"/>
        <c:crosses val="autoZero"/>
        <c:auto val="1"/>
        <c:lblAlgn val="ctr"/>
        <c:lblOffset val="100"/>
        <c:noMultiLvlLbl val="0"/>
      </c:catAx>
      <c:valAx>
        <c:axId val="34608712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088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36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Did you add additional Nitrogen post-planting?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36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BD8-4A96-B30A-0217F57D768F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BD8-4A96-B30A-0217F57D768F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BD8-4A96-B30A-0217F57D768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'Final Survey Results'!$A$123:$A$125</c:f>
              <c:strCache>
                <c:ptCount val="3"/>
                <c:pt idx="0">
                  <c:v>Did you add additional Nitrogen post-planting?</c:v>
                </c:pt>
                <c:pt idx="1">
                  <c:v>Yes</c:v>
                </c:pt>
                <c:pt idx="2">
                  <c:v>No</c:v>
                </c:pt>
              </c:strCache>
            </c:strRef>
          </c:cat>
          <c:val>
            <c:numRef>
              <c:f>'Final Survey Results'!$B$123:$B$125</c:f>
              <c:numCache>
                <c:formatCode>General</c:formatCode>
                <c:ptCount val="3"/>
                <c:pt idx="1">
                  <c:v>11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BD8-4A96-B30A-0217F57D768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2800"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Where did you dry your hemp?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'Final Survey Results'!$B$169</c:f>
              <c:strCache>
                <c:ptCount val="1"/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'Final Survey Results'!$A$170:$A$177</c:f>
              <c:strCache>
                <c:ptCount val="8"/>
                <c:pt idx="0">
                  <c:v>Tobacco Shed</c:v>
                </c:pt>
                <c:pt idx="1">
                  <c:v>Other types of Barns</c:v>
                </c:pt>
                <c:pt idx="2">
                  <c:v>Specially Designed Facility</c:v>
                </c:pt>
                <c:pt idx="3">
                  <c:v>Greenhouse</c:v>
                </c:pt>
                <c:pt idx="4">
                  <c:v>Heated Hoop House</c:v>
                </c:pt>
                <c:pt idx="5">
                  <c:v>Vacuum Dry</c:v>
                </c:pt>
                <c:pt idx="6">
                  <c:v>Commercial Indoor Building</c:v>
                </c:pt>
                <c:pt idx="7">
                  <c:v>Warehouse</c:v>
                </c:pt>
              </c:strCache>
            </c:strRef>
          </c:cat>
          <c:val>
            <c:numRef>
              <c:f>'Final Survey Results'!$B$170:$B$177</c:f>
              <c:numCache>
                <c:formatCode>General</c:formatCode>
                <c:ptCount val="8"/>
                <c:pt idx="0">
                  <c:v>6</c:v>
                </c:pt>
                <c:pt idx="1">
                  <c:v>8</c:v>
                </c:pt>
                <c:pt idx="2">
                  <c:v>3</c:v>
                </c:pt>
                <c:pt idx="3">
                  <c:v>5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2D-4CAE-93A8-2E2B15BBF02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22647712"/>
        <c:axId val="345747432"/>
      </c:barChart>
      <c:catAx>
        <c:axId val="322647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5747432"/>
        <c:crosses val="autoZero"/>
        <c:auto val="1"/>
        <c:lblAlgn val="ctr"/>
        <c:lblOffset val="100"/>
        <c:noMultiLvlLbl val="0"/>
      </c:catAx>
      <c:valAx>
        <c:axId val="345747432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647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Besides THC testing, did you test or did your buyer test your hemp for other contamination or components?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F37-45B7-9A3B-A5A8DC276C87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F37-45B7-9A3B-A5A8DC276C87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F37-45B7-9A3B-A5A8DC276C87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'Final Survey Results'!$A$232:$A$234</c:f>
              <c:strCache>
                <c:ptCount val="3"/>
                <c:pt idx="0">
                  <c:v>Besides THC testing, did you test or did your buyer test your hemp for other contamination or components?</c:v>
                </c:pt>
                <c:pt idx="1">
                  <c:v>Yes</c:v>
                </c:pt>
                <c:pt idx="2">
                  <c:v>No</c:v>
                </c:pt>
              </c:strCache>
            </c:strRef>
          </c:cat>
          <c:val>
            <c:numRef>
              <c:f>'Final Survey Results'!$B$232:$B$234</c:f>
              <c:numCache>
                <c:formatCode>General</c:formatCode>
                <c:ptCount val="3"/>
                <c:pt idx="1">
                  <c:v>20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F37-45B7-9A3B-A5A8DC276C8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If yes, what did you test for?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'Final Survey Results'!$B$236</c:f>
              <c:strCache>
                <c:ptCount val="1"/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'Final Survey Results'!$A$237:$A$242</c:f>
              <c:strCache>
                <c:ptCount val="6"/>
                <c:pt idx="0">
                  <c:v>CBD</c:v>
                </c:pt>
                <c:pt idx="1">
                  <c:v>Terpenes</c:v>
                </c:pt>
                <c:pt idx="2">
                  <c:v>Heavy Metals</c:v>
                </c:pt>
                <c:pt idx="3">
                  <c:v>Mycotoxins</c:v>
                </c:pt>
                <c:pt idx="4">
                  <c:v>Pesticide Residue</c:v>
                </c:pt>
                <c:pt idx="5">
                  <c:v>Microbiological</c:v>
                </c:pt>
              </c:strCache>
            </c:strRef>
          </c:cat>
          <c:val>
            <c:numRef>
              <c:f>'Final Survey Results'!$B$237:$B$242</c:f>
              <c:numCache>
                <c:formatCode>General</c:formatCode>
                <c:ptCount val="6"/>
                <c:pt idx="0">
                  <c:v>19</c:v>
                </c:pt>
                <c:pt idx="1">
                  <c:v>13</c:v>
                </c:pt>
                <c:pt idx="2">
                  <c:v>10</c:v>
                </c:pt>
                <c:pt idx="3">
                  <c:v>7</c:v>
                </c:pt>
                <c:pt idx="4">
                  <c:v>10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96-4AE0-8DC9-61B7574D428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619957776"/>
        <c:axId val="619958104"/>
      </c:barChart>
      <c:catAx>
        <c:axId val="619957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9958104"/>
        <c:crosses val="autoZero"/>
        <c:auto val="1"/>
        <c:lblAlgn val="ctr"/>
        <c:lblOffset val="100"/>
        <c:noMultiLvlLbl val="0"/>
      </c:catAx>
      <c:valAx>
        <c:axId val="61995810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9957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CBD percentage in the final pre-harvest sample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'Final Survey Results'!$B$127</c:f>
              <c:strCache>
                <c:ptCount val="1"/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'Final Survey Results'!$A$128:$A$132</c:f>
              <c:strCache>
                <c:ptCount val="5"/>
                <c:pt idx="0">
                  <c:v>&lt;2%</c:v>
                </c:pt>
                <c:pt idx="1">
                  <c:v>2-5%</c:v>
                </c:pt>
                <c:pt idx="2">
                  <c:v>5-8%</c:v>
                </c:pt>
                <c:pt idx="3">
                  <c:v>8-12%</c:v>
                </c:pt>
                <c:pt idx="4">
                  <c:v>&gt;12</c:v>
                </c:pt>
              </c:strCache>
            </c:strRef>
          </c:cat>
          <c:val>
            <c:numRef>
              <c:f>'Final Survey Results'!$B$128:$B$132</c:f>
              <c:numCache>
                <c:formatCode>General</c:formatCode>
                <c:ptCount val="5"/>
                <c:pt idx="0">
                  <c:v>2</c:v>
                </c:pt>
                <c:pt idx="1">
                  <c:v>5</c:v>
                </c:pt>
                <c:pt idx="2">
                  <c:v>8</c:v>
                </c:pt>
                <c:pt idx="3">
                  <c:v>9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9D-415F-86D5-50A11228E76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69708184"/>
        <c:axId val="569707528"/>
      </c:barChart>
      <c:catAx>
        <c:axId val="569708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9707528"/>
        <c:crosses val="autoZero"/>
        <c:auto val="1"/>
        <c:lblAlgn val="ctr"/>
        <c:lblOffset val="100"/>
        <c:noMultiLvlLbl val="0"/>
      </c:catAx>
      <c:valAx>
        <c:axId val="56970752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69708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Type of irrigation used?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DE0-43EB-9796-82CD7A5601F3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DE0-43EB-9796-82CD7A5601F3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DE0-43EB-9796-82CD7A5601F3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DE0-43EB-9796-82CD7A5601F3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DE0-43EB-9796-82CD7A5601F3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6DE0-43EB-9796-82CD7A5601F3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'Final Survey Results'!$A$6:$A$11</c:f>
              <c:strCache>
                <c:ptCount val="6"/>
                <c:pt idx="0">
                  <c:v>Type of irrigation used?</c:v>
                </c:pt>
                <c:pt idx="1">
                  <c:v>Unirrigated</c:v>
                </c:pt>
                <c:pt idx="2">
                  <c:v>Drip Tape</c:v>
                </c:pt>
                <c:pt idx="3">
                  <c:v>Hand watered</c:v>
                </c:pt>
                <c:pt idx="4">
                  <c:v>Authomatic irrigation</c:v>
                </c:pt>
                <c:pt idx="5">
                  <c:v>Overhead watering</c:v>
                </c:pt>
              </c:strCache>
            </c:strRef>
          </c:cat>
          <c:val>
            <c:numRef>
              <c:f>'Final Survey Results'!$B$6:$B$11</c:f>
              <c:numCache>
                <c:formatCode>General</c:formatCode>
                <c:ptCount val="6"/>
                <c:pt idx="1">
                  <c:v>14</c:v>
                </c:pt>
                <c:pt idx="2">
                  <c:v>15</c:v>
                </c:pt>
                <c:pt idx="3">
                  <c:v>5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DE0-43EB-9796-82CD7A5601F3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6DE0-43EB-9796-82CD7A5601F3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6DE0-43EB-9796-82CD7A5601F3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6DE0-43EB-9796-82CD7A5601F3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4-6DE0-43EB-9796-82CD7A5601F3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6DE0-43EB-9796-82CD7A5601F3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6DE0-43EB-9796-82CD7A5601F3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'Final Survey Results'!$A$6:$A$11</c:f>
              <c:strCache>
                <c:ptCount val="6"/>
                <c:pt idx="0">
                  <c:v>Type of irrigation used?</c:v>
                </c:pt>
                <c:pt idx="1">
                  <c:v>Unirrigated</c:v>
                </c:pt>
                <c:pt idx="2">
                  <c:v>Drip Tape</c:v>
                </c:pt>
                <c:pt idx="3">
                  <c:v>Hand watered</c:v>
                </c:pt>
                <c:pt idx="4">
                  <c:v>Authomatic irrigation</c:v>
                </c:pt>
                <c:pt idx="5">
                  <c:v>Overhead watering</c:v>
                </c:pt>
              </c:strCache>
            </c:strRef>
          </c:cat>
          <c:val>
            <c:numRef>
              <c:f>'Final Survey Results'!$C$6:$C$11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19-6DE0-43EB-9796-82CD7A5601F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How did you market your hemp?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273-4247-89C7-50345183A1DE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273-4247-89C7-50345183A1DE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273-4247-89C7-50345183A1DE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273-4247-89C7-50345183A1DE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'Final Survey Results'!$A$199:$A$202</c:f>
              <c:strCache>
                <c:ptCount val="4"/>
                <c:pt idx="0">
                  <c:v>How did you market your hemp?</c:v>
                </c:pt>
                <c:pt idx="1">
                  <c:v>Direct to consumers</c:v>
                </c:pt>
                <c:pt idx="2">
                  <c:v>Processor/Manufacturer</c:v>
                </c:pt>
                <c:pt idx="3">
                  <c:v>Did not find a market</c:v>
                </c:pt>
              </c:strCache>
            </c:strRef>
          </c:cat>
          <c:val>
            <c:numRef>
              <c:f>'Final Survey Results'!$B$199:$B$202</c:f>
              <c:numCache>
                <c:formatCode>General</c:formatCode>
                <c:ptCount val="4"/>
                <c:pt idx="1">
                  <c:v>8</c:v>
                </c:pt>
                <c:pt idx="2">
                  <c:v>8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273-4247-89C7-50345183A1D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'Final Survey Results'!$A$179</c:f>
              <c:strCache>
                <c:ptCount val="1"/>
                <c:pt idx="0">
                  <c:v>Yeild in lbs/acre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'Final Survey Results'!$A$180:$A$186</c:f>
              <c:numCache>
                <c:formatCode>General</c:formatCode>
                <c:ptCount val="7"/>
                <c:pt idx="0">
                  <c:v>71</c:v>
                </c:pt>
                <c:pt idx="1">
                  <c:v>620</c:v>
                </c:pt>
                <c:pt idx="2">
                  <c:v>800</c:v>
                </c:pt>
                <c:pt idx="3">
                  <c:v>1135</c:v>
                </c:pt>
                <c:pt idx="4">
                  <c:v>1800</c:v>
                </c:pt>
                <c:pt idx="5">
                  <c:v>2000</c:v>
                </c:pt>
                <c:pt idx="6">
                  <c:v>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94-4CD0-903F-7BEB831CB3A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623635592"/>
        <c:axId val="623640512"/>
      </c:barChart>
      <c:catAx>
        <c:axId val="623635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3640512"/>
        <c:crosses val="autoZero"/>
        <c:auto val="1"/>
        <c:lblAlgn val="ctr"/>
        <c:lblOffset val="100"/>
        <c:noMultiLvlLbl val="0"/>
      </c:catAx>
      <c:valAx>
        <c:axId val="6236405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23635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'Final Survey Results'!$A$188</c:f>
              <c:strCache>
                <c:ptCount val="1"/>
                <c:pt idx="0">
                  <c:v>Yield in lbs/plant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'Final Survey Results'!$A$189:$A$197</c:f>
              <c:numCache>
                <c:formatCode>General</c:formatCode>
                <c:ptCount val="9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0.75</c:v>
                </c:pt>
                <c:pt idx="8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78-4BA0-9EB6-82FA3302C9E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460722560"/>
        <c:axId val="460723216"/>
      </c:barChart>
      <c:catAx>
        <c:axId val="460722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723216"/>
        <c:crosses val="autoZero"/>
        <c:auto val="1"/>
        <c:lblAlgn val="ctr"/>
        <c:lblOffset val="100"/>
        <c:noMultiLvlLbl val="0"/>
      </c:catAx>
      <c:valAx>
        <c:axId val="460723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60722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'Final Survey Results'!$A$134</c:f>
              <c:strCache>
                <c:ptCount val="1"/>
                <c:pt idx="0">
                  <c:v>Approximately how much money did you spend to grow your hemp crop per acre?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 w="22225">
                <a:solidFill>
                  <a:schemeClr val="lt1"/>
                </a:solidFill>
                <a:round/>
              </a:ln>
              <a:effectLst/>
            </c:spPr>
          </c:marker>
          <c:yVal>
            <c:numRef>
              <c:f>'Final Survey Results'!$A$135:$A$154</c:f>
              <c:numCache>
                <c:formatCode>"$"#,##0_);[Red]\("$"#,##0\)</c:formatCode>
                <c:ptCount val="20"/>
                <c:pt idx="0">
                  <c:v>250</c:v>
                </c:pt>
                <c:pt idx="1">
                  <c:v>400</c:v>
                </c:pt>
                <c:pt idx="2">
                  <c:v>530</c:v>
                </c:pt>
                <c:pt idx="3">
                  <c:v>1000</c:v>
                </c:pt>
                <c:pt idx="4">
                  <c:v>1300</c:v>
                </c:pt>
                <c:pt idx="5">
                  <c:v>2000</c:v>
                </c:pt>
                <c:pt idx="6">
                  <c:v>2000</c:v>
                </c:pt>
                <c:pt idx="7">
                  <c:v>2000</c:v>
                </c:pt>
                <c:pt idx="8">
                  <c:v>2500</c:v>
                </c:pt>
                <c:pt idx="9">
                  <c:v>3000</c:v>
                </c:pt>
                <c:pt idx="10">
                  <c:v>4000</c:v>
                </c:pt>
                <c:pt idx="11">
                  <c:v>10000</c:v>
                </c:pt>
                <c:pt idx="12">
                  <c:v>10000</c:v>
                </c:pt>
                <c:pt idx="13">
                  <c:v>10000</c:v>
                </c:pt>
                <c:pt idx="14">
                  <c:v>10000</c:v>
                </c:pt>
                <c:pt idx="15">
                  <c:v>12000</c:v>
                </c:pt>
                <c:pt idx="16">
                  <c:v>14000</c:v>
                </c:pt>
                <c:pt idx="17">
                  <c:v>14000</c:v>
                </c:pt>
                <c:pt idx="18">
                  <c:v>15000</c:v>
                </c:pt>
                <c:pt idx="19">
                  <c:v>35000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266-45A4-91EA-F82DF96FE4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0722232"/>
        <c:axId val="460724856"/>
      </c:scatterChart>
      <c:valAx>
        <c:axId val="4607222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724856"/>
        <c:crosses val="autoZero"/>
        <c:crossBetween val="midCat"/>
      </c:valAx>
      <c:valAx>
        <c:axId val="460724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7222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7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Approximately how much revenue did your hemp crop generate per acre?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7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solidFill>
                <a:schemeClr val="accent1">
                  <a:alpha val="80000"/>
                </a:schemeClr>
              </a:solidFill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marker>
          <c:yVal>
            <c:numRef>
              <c:f>'Final Survey Results'!$A$157:$A$166</c:f>
              <c:numCache>
                <c:formatCode>"$"#,##0_);[Red]\("$"#,##0\)</c:formatCode>
                <c:ptCount val="10"/>
                <c:pt idx="0">
                  <c:v>7000</c:v>
                </c:pt>
                <c:pt idx="1">
                  <c:v>10000</c:v>
                </c:pt>
                <c:pt idx="2">
                  <c:v>15000</c:v>
                </c:pt>
                <c:pt idx="3">
                  <c:v>20000</c:v>
                </c:pt>
                <c:pt idx="4">
                  <c:v>20000</c:v>
                </c:pt>
                <c:pt idx="5">
                  <c:v>20000</c:v>
                </c:pt>
                <c:pt idx="6">
                  <c:v>20000</c:v>
                </c:pt>
                <c:pt idx="7">
                  <c:v>25000</c:v>
                </c:pt>
                <c:pt idx="8">
                  <c:v>30000</c:v>
                </c:pt>
                <c:pt idx="9">
                  <c:v>35000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2D8-427C-A489-3A598A9908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6088104"/>
        <c:axId val="469648624"/>
      </c:scatterChart>
      <c:valAx>
        <c:axId val="346088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648624"/>
        <c:crosses val="autoZero"/>
        <c:crossBetween val="midCat"/>
      </c:valAx>
      <c:valAx>
        <c:axId val="469648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0881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Should the Department of Agriculture establish quality or grading standards for hemp based on CBD content?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041-4D2E-AA60-A995CA42674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041-4D2E-AA60-A995CA42674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041-4D2E-AA60-A995CA426744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'Final Survey Results'!$A$260:$A$262</c:f>
              <c:strCache>
                <c:ptCount val="3"/>
                <c:pt idx="0">
                  <c:v>Should the Department of Agriculture establish quality or grading standards for hemp based on CBD content?</c:v>
                </c:pt>
                <c:pt idx="1">
                  <c:v>Yes</c:v>
                </c:pt>
                <c:pt idx="2">
                  <c:v> No</c:v>
                </c:pt>
              </c:strCache>
            </c:strRef>
          </c:cat>
          <c:val>
            <c:numRef>
              <c:f>'Final Survey Results'!$B$260:$B$262</c:f>
              <c:numCache>
                <c:formatCode>General</c:formatCode>
                <c:ptCount val="3"/>
                <c:pt idx="1">
                  <c:v>12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041-4D2E-AA60-A995CA42674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Should there be a provision for growing hemp for personal use only?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007-442D-8BBB-11EF7B6BF355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007-442D-8BBB-11EF7B6BF355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007-442D-8BBB-11EF7B6BF355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'Final Survey Results'!$A$264:$A$266</c:f>
              <c:strCache>
                <c:ptCount val="3"/>
                <c:pt idx="0">
                  <c:v>Should there be a provision for growing hemp for personal use only?</c:v>
                </c:pt>
                <c:pt idx="1">
                  <c:v>Yes</c:v>
                </c:pt>
                <c:pt idx="2">
                  <c:v>No</c:v>
                </c:pt>
              </c:strCache>
            </c:strRef>
          </c:cat>
          <c:val>
            <c:numRef>
              <c:f>'Final Survey Results'!$B$264:$B$266</c:f>
              <c:numCache>
                <c:formatCode>General</c:formatCode>
                <c:ptCount val="3"/>
                <c:pt idx="1">
                  <c:v>16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007-442D-8BBB-11EF7B6BF35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What went well for you this past season?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'Final Survey Results'!$B$204</c:f>
              <c:strCache>
                <c:ptCount val="1"/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'Final Survey Results'!$A$205:$A$210</c:f>
              <c:strCache>
                <c:ptCount val="6"/>
                <c:pt idx="0">
                  <c:v>Networking</c:v>
                </c:pt>
                <c:pt idx="1">
                  <c:v>Harvesting</c:v>
                </c:pt>
                <c:pt idx="2">
                  <c:v>Growing Hemp</c:v>
                </c:pt>
                <c:pt idx="3">
                  <c:v>The experience</c:v>
                </c:pt>
                <c:pt idx="4">
                  <c:v>Weather</c:v>
                </c:pt>
                <c:pt idx="5">
                  <c:v>Survived</c:v>
                </c:pt>
              </c:strCache>
            </c:strRef>
          </c:cat>
          <c:val>
            <c:numRef>
              <c:f>'Final Survey Results'!$B$205:$B$210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7</c:v>
                </c:pt>
                <c:pt idx="3">
                  <c:v>4</c:v>
                </c:pt>
                <c:pt idx="4">
                  <c:v>4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C2-4B2E-B460-5EBEA3298D1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69706216"/>
        <c:axId val="569706872"/>
      </c:barChart>
      <c:catAx>
        <c:axId val="5697062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9706872"/>
        <c:crosses val="autoZero"/>
        <c:auto val="1"/>
        <c:lblAlgn val="ctr"/>
        <c:lblOffset val="100"/>
        <c:noMultiLvlLbl val="0"/>
      </c:catAx>
      <c:valAx>
        <c:axId val="569706872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9706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Types of beds formed?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9F9-43FD-8792-360D4EEEE8F3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9F9-43FD-8792-360D4EEEE8F3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9F9-43FD-8792-360D4EEEE8F3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'Final Survey Results'!$A$13:$A$15</c:f>
              <c:strCache>
                <c:ptCount val="3"/>
                <c:pt idx="0">
                  <c:v>Types of beds formed?</c:v>
                </c:pt>
                <c:pt idx="1">
                  <c:v>Flat beds</c:v>
                </c:pt>
                <c:pt idx="2">
                  <c:v>Raised beds</c:v>
                </c:pt>
              </c:strCache>
            </c:strRef>
          </c:cat>
          <c:val>
            <c:numRef>
              <c:f>'Final Survey Results'!$B$13:$B$15</c:f>
              <c:numCache>
                <c:formatCode>General</c:formatCode>
                <c:ptCount val="3"/>
                <c:pt idx="1">
                  <c:v>24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9F9-43FD-8792-360D4EEEE8F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Types of mulch used?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88E-4DB2-8433-F9E2F90DCE50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88E-4DB2-8433-F9E2F90DCE50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88E-4DB2-8433-F9E2F90DCE50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88E-4DB2-8433-F9E2F90DCE50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88E-4DB2-8433-F9E2F90DCE50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588E-4DB2-8433-F9E2F90DCE50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588E-4DB2-8433-F9E2F90DCE50}"/>
              </c:ext>
            </c:extLst>
          </c:dPt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88E-4DB2-8433-F9E2F90DCE50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'Final Survey Results'!$A$17:$A$23</c:f>
              <c:strCache>
                <c:ptCount val="7"/>
                <c:pt idx="0">
                  <c:v>Types of mulch used?</c:v>
                </c:pt>
                <c:pt idx="1">
                  <c:v>No Mulch</c:v>
                </c:pt>
                <c:pt idx="2">
                  <c:v>Conventional Plastic Mulch</c:v>
                </c:pt>
                <c:pt idx="3">
                  <c:v>Biodegradable Plastic Mulch</c:v>
                </c:pt>
                <c:pt idx="4">
                  <c:v>Compost</c:v>
                </c:pt>
                <c:pt idx="5">
                  <c:v>Weed Mat</c:v>
                </c:pt>
                <c:pt idx="6">
                  <c:v>Living Clover Mulch</c:v>
                </c:pt>
              </c:strCache>
            </c:strRef>
          </c:cat>
          <c:val>
            <c:numRef>
              <c:f>'Final Survey Results'!$B$17:$B$23</c:f>
              <c:numCache>
                <c:formatCode>General</c:formatCode>
                <c:ptCount val="7"/>
                <c:pt idx="1">
                  <c:v>22</c:v>
                </c:pt>
                <c:pt idx="2">
                  <c:v>8</c:v>
                </c:pt>
                <c:pt idx="3">
                  <c:v>0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88E-4DB2-8433-F9E2F90DCE5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egendEntry>
        <c:idx val="3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Source of seeds used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F9E-410D-A606-AC3291E1462F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F9E-410D-A606-AC3291E1462F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F9E-410D-A606-AC3291E1462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'Final Survey Results'!$A$25:$A$27</c:f>
              <c:strCache>
                <c:ptCount val="3"/>
                <c:pt idx="0">
                  <c:v>Source of Seeds Used</c:v>
                </c:pt>
                <c:pt idx="1">
                  <c:v>USA</c:v>
                </c:pt>
                <c:pt idx="2">
                  <c:v>Canada</c:v>
                </c:pt>
              </c:strCache>
            </c:strRef>
          </c:cat>
          <c:val>
            <c:numRef>
              <c:f>'Final Survey Results'!$B$25:$B$27</c:f>
              <c:numCache>
                <c:formatCode>General</c:formatCode>
                <c:ptCount val="3"/>
                <c:pt idx="1">
                  <c:v>33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F9E-410D-A606-AC3291E1462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Did you use feminized feed?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628-4E14-AAA0-1EC376138C4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628-4E14-AAA0-1EC376138C4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628-4E14-AAA0-1EC376138C44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'Final Survey Results'!$A$29:$A$31</c:f>
              <c:strCache>
                <c:ptCount val="3"/>
                <c:pt idx="0">
                  <c:v>Did you use feminized seed?</c:v>
                </c:pt>
                <c:pt idx="1">
                  <c:v>Yes</c:v>
                </c:pt>
                <c:pt idx="2">
                  <c:v>No</c:v>
                </c:pt>
              </c:strCache>
            </c:strRef>
          </c:cat>
          <c:val>
            <c:numRef>
              <c:f>'Final Survey Results'!$B$29:$B$31</c:f>
              <c:numCache>
                <c:formatCode>General</c:formatCode>
                <c:ptCount val="3"/>
                <c:pt idx="1">
                  <c:v>23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628-4E14-AAA0-1EC376138C4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36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Percentage of male plants identified and removed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36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'Final Survey Results'!$B$71</c:f>
              <c:strCache>
                <c:ptCount val="1"/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'Final Survey Results'!$A$72:$A$78</c:f>
              <c:strCache>
                <c:ptCount val="7"/>
                <c:pt idx="0">
                  <c:v>None</c:v>
                </c:pt>
                <c:pt idx="1">
                  <c:v>&lt;1</c:v>
                </c:pt>
                <c:pt idx="2">
                  <c:v>1-5%</c:v>
                </c:pt>
                <c:pt idx="3">
                  <c:v>5-10%</c:v>
                </c:pt>
                <c:pt idx="4">
                  <c:v>10-30%</c:v>
                </c:pt>
                <c:pt idx="5">
                  <c:v>30-50%</c:v>
                </c:pt>
                <c:pt idx="6">
                  <c:v>&gt;60%</c:v>
                </c:pt>
              </c:strCache>
            </c:strRef>
          </c:cat>
          <c:val>
            <c:numRef>
              <c:f>'Final Survey Results'!$B$72:$B$78</c:f>
              <c:numCache>
                <c:formatCode>General</c:formatCode>
                <c:ptCount val="7"/>
                <c:pt idx="0">
                  <c:v>7</c:v>
                </c:pt>
                <c:pt idx="1">
                  <c:v>6</c:v>
                </c:pt>
                <c:pt idx="2">
                  <c:v>1</c:v>
                </c:pt>
                <c:pt idx="3">
                  <c:v>0</c:v>
                </c:pt>
                <c:pt idx="4">
                  <c:v>5</c:v>
                </c:pt>
                <c:pt idx="5">
                  <c:v>7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36-4EF4-87B4-6E1E79562B4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24920376"/>
        <c:axId val="524928904"/>
      </c:barChart>
      <c:catAx>
        <c:axId val="524920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928904"/>
        <c:crosses val="autoZero"/>
        <c:auto val="1"/>
        <c:lblAlgn val="ctr"/>
        <c:lblOffset val="100"/>
        <c:noMultiLvlLbl val="0"/>
      </c:catAx>
      <c:valAx>
        <c:axId val="52492890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24920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28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Percent Seed Germination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'Final Survey Results'!$B$38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'Final Survey Results'!$A$39:$A$51</c:f>
              <c:numCache>
                <c:formatCode>0%</c:formatCode>
                <c:ptCount val="13"/>
                <c:pt idx="0">
                  <c:v>0.05</c:v>
                </c:pt>
                <c:pt idx="1">
                  <c:v>0.25</c:v>
                </c:pt>
                <c:pt idx="2">
                  <c:v>0.3</c:v>
                </c:pt>
                <c:pt idx="3">
                  <c:v>0.4</c:v>
                </c:pt>
                <c:pt idx="4">
                  <c:v>0.45</c:v>
                </c:pt>
                <c:pt idx="5">
                  <c:v>0.5</c:v>
                </c:pt>
                <c:pt idx="6">
                  <c:v>0.6</c:v>
                </c:pt>
                <c:pt idx="7">
                  <c:v>0.65</c:v>
                </c:pt>
                <c:pt idx="8">
                  <c:v>0.7</c:v>
                </c:pt>
                <c:pt idx="9">
                  <c:v>0.75</c:v>
                </c:pt>
                <c:pt idx="10">
                  <c:v>0.9</c:v>
                </c:pt>
                <c:pt idx="11">
                  <c:v>0.92</c:v>
                </c:pt>
                <c:pt idx="12">
                  <c:v>0.95</c:v>
                </c:pt>
              </c:numCache>
            </c:numRef>
          </c:cat>
          <c:val>
            <c:numRef>
              <c:f>'Final Survey Results'!$B$39:$B$51</c:f>
              <c:numCache>
                <c:formatCode>General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D1-4FBB-8EB3-68B957C7E4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24926936"/>
        <c:axId val="524923328"/>
      </c:barChart>
      <c:catAx>
        <c:axId val="524926936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923328"/>
        <c:crosses val="autoZero"/>
        <c:auto val="1"/>
        <c:lblAlgn val="ctr"/>
        <c:lblOffset val="100"/>
        <c:noMultiLvlLbl val="0"/>
      </c:catAx>
      <c:valAx>
        <c:axId val="524923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926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Planting method used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0A5-4FDF-B750-885D9A9A4A6B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0A5-4FDF-B750-885D9A9A4A6B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0A5-4FDF-B750-885D9A9A4A6B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0A5-4FDF-B750-885D9A9A4A6B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'Final Survey Results'!$A$33:$A$36</c:f>
              <c:strCache>
                <c:ptCount val="4"/>
                <c:pt idx="0">
                  <c:v>Planting method used</c:v>
                </c:pt>
                <c:pt idx="1">
                  <c:v>Hand Transplanted</c:v>
                </c:pt>
                <c:pt idx="2">
                  <c:v>Machine Transplanted</c:v>
                </c:pt>
                <c:pt idx="3">
                  <c:v>Direct Seeded</c:v>
                </c:pt>
              </c:strCache>
            </c:strRef>
          </c:cat>
          <c:val>
            <c:numRef>
              <c:f>'Final Survey Results'!$B$33:$B$36</c:f>
              <c:numCache>
                <c:formatCode>General</c:formatCode>
                <c:ptCount val="4"/>
                <c:pt idx="1">
                  <c:v>28</c:v>
                </c:pt>
                <c:pt idx="2">
                  <c:v>6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0A5-4FDF-B750-885D9A9A4A6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47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>
            <a:alpha val="25000"/>
          </a:schemeClr>
        </a:solidFill>
        <a:round/>
      </a:ln>
    </cs:spPr>
    <cs:defRPr sz="1197" b="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gradFill>
          <a:gsLst>
            <a:gs pos="79000">
              <a:schemeClr val="phClr"/>
            </a:gs>
            <a:gs pos="0">
              <a:schemeClr val="lt1">
                <a:alpha val="6000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2128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0FA10-C48C-4A3B-B748-828C98913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C61A7F-F9DB-47DE-B553-E271906B9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2A4E0-DE02-490C-AC94-13AA33E7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12/26/2019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0C1D5-1BE4-4487-A055-0B755AF8B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26990-4290-4D20-90F5-9950E2CE7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21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3E5E8-91E1-48E3-A6B8-B0A2F03C6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257AFA-D4DA-4778-99E7-CC71F7A05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732E9-78C5-477B-A709-E04B369A6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61A46-87C6-4AC5-95B9-F6729EA04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3356C-DC39-4222-B48E-42109FC7D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3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182C54-B459-469F-A4E8-4F4991ADAF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EC33D4-68B6-400D-A3DE-29E3BA372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44AC3-041C-4CCD-9DD5-FA92446D8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76309-1897-4DA0-A5C8-BBF8210CF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514C3-6ECD-450D-9087-1ABFC3C70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92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C4CE-2727-4A5C-A333-F5C0199DD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7E9DC-DF3B-4990-AAE5-5E4D9477B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A26A1-9630-4420-9CB3-43C4AD262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C7B30-B667-45A1-A189-65CF90C8B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8FD5C-DE46-4F16-8C78-9B555B0BB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71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760ED-1CF6-44BE-B612-386AF9C7F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585EF-FB14-4363-BFBF-70E79D541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5E3E1-4373-496E-B60A-29701ACD7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05C01-77D3-457A-B95B-83CF4B80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08EF4-F37B-4A9F-ACA2-5D4E14DA4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4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2DA9F-E277-493A-A52D-F0F3C18FF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8CD5F-7ECE-458F-9CEB-82DCAB744B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C99BF-C4AE-47DE-9B10-F8751F56C4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6846FE-65C5-4F47-B1B0-6D40A2A9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D10AA-43CD-4037-9418-1643D4520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38F757-EC5E-4270-83E6-64AD423C0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61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3E543-4A9B-4C5E-9303-91F0A1AB8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39BA5-C4AB-4E9A-A5C4-C5FAEFB4A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29591B-6174-4126-8EA5-FDDB973B3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4E31F2-899B-4348-8049-8332F79EA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3E5702-E841-43A6-AA30-7123C4D435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E3546C-A834-408F-A012-79F1267A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12/26/2019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08966C-31F9-4C6E-A07D-63996A837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16E5E3-8F43-4F78-899E-87DFEE869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93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AD34A-F333-47EB-95F8-9EF362B3A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B02656-77B4-40A3-963C-09D18813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12/26/2019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D1B1B2-99DC-4036-BE36-AE94F6396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703BA0-C8E2-4761-ABC8-D5E7DA532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70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1079B9-2C29-410A-99AF-AA26D1782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12/26/2019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664299-4047-4107-AC8F-06CD84EEB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5372C-F8C7-4267-963F-CE49A940B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2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54B8E-5F29-45C0-A16C-30804854C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D61FD-D45F-4757-95A3-5CAC41136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AFEC1B-4E21-4199-852F-D0C30AA2D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434883-D1FC-40B6-ACDD-56C789E49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12/26/2019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5E7225-164F-4D10-B31C-2981B64CB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9135C6-8B0F-4592-8D26-380639FF8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1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4B521-15EC-4A0A-B917-AA60DC93A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64785D-2898-4D5B-A2D0-7456419BE5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AEEC69-9EB9-4B68-AB09-F714E208D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61374-AB6C-4137-96E9-2E720F7EF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12/26/2019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3BF201-55DF-4AA1-87D9-32A8937E4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7A936-28FE-4965-877E-586420100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384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BBABE5-08F7-495B-885E-062D3AB8F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E48E4-7FB1-4111-9E53-9C4641D38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416EA-2869-4EBB-B040-2CCBDE149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12/26/2019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DA87F-9713-4668-BC0D-70E1236FF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5B49C-93D2-42ED-AC1E-F25CD31A52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3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0E4C8F-8687-4D66-9C38-5A895BF6A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6000"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646" y="-174660"/>
            <a:ext cx="12423646" cy="93177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666A87-D222-4174-88CD-3D7EBCE5C9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5865" y="0"/>
            <a:ext cx="8057196" cy="3204134"/>
          </a:xfrm>
        </p:spPr>
        <p:txBody>
          <a:bodyPr anchor="b">
            <a:normAutofit/>
          </a:bodyPr>
          <a:lstStyle/>
          <a:p>
            <a:r>
              <a:rPr lang="en-US" sz="6600" dirty="0"/>
              <a:t>2019 Hemp Grower Survey 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5B1C87-9432-4878-9FA6-FC7DFFF48CC4}"/>
              </a:ext>
            </a:extLst>
          </p:cNvPr>
          <p:cNvSpPr txBox="1"/>
          <p:nvPr/>
        </p:nvSpPr>
        <p:spPr>
          <a:xfrm>
            <a:off x="2406514" y="4919770"/>
            <a:ext cx="75958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36 Growers Responded which is 53% of the growers that grew hemp this year in Connecticut</a:t>
            </a:r>
          </a:p>
        </p:txBody>
      </p:sp>
    </p:spTree>
    <p:extLst>
      <p:ext uri="{BB962C8B-B14F-4D97-AF65-F5344CB8AC3E}">
        <p14:creationId xmlns:p14="http://schemas.microsoft.com/office/powerpoint/2010/main" val="3496839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9E5A6-F760-4D3B-B590-7CD65D53A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8FDA7B5-281A-48F3-A564-FCC2B0549D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688731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05217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7954D-46E1-46EE-8301-5C32D0A00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76EAB-AD1A-4EE2-8DD6-37560CB8F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2BAC256-F281-48A6-BAC7-D5281DADDA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648601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98867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F7E70-1F0B-419B-A90A-4CD4BCC33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1C1D6-3832-4E38-9F0D-051ECB47B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361C414-51BB-4664-9FB3-D9B275F8F1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844308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88869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B6BF-F246-44F1-9AF1-A4978E156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7C84C-A78E-4D8F-8CC4-CAEB7C090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F0BC009-3A2B-4E08-AABD-B5D90A93B5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659340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23677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F9E7D-5EFD-49B9-9C10-094FF4F23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4DE8C41-F751-47A4-A90A-9C4371F9C1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466657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93939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6907D-EC2B-432E-A55A-088C928AA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23A5397-6CD4-452F-9A19-EFC1752AF4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790160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04784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79BFBD-81FA-4E2B-B74E-45152ACC1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32000" pressure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032" y="-1554264"/>
            <a:ext cx="7388968" cy="9851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21BBC1-FB84-42D2-BCCD-184E5FF26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32000" pressure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1038"/>
            <a:ext cx="5690681" cy="7587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2C5DD4-4802-49D0-AF1C-FEFDCCE41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Amount of N-P-K Fertilizers at time of planting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56177-5777-4111-9368-3BAF0574C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4-12-4</a:t>
            </a:r>
          </a:p>
          <a:p>
            <a:r>
              <a:rPr lang="en-US" dirty="0"/>
              <a:t>7-4-2</a:t>
            </a:r>
          </a:p>
          <a:p>
            <a:r>
              <a:rPr lang="en-US" dirty="0"/>
              <a:t>2-1-1</a:t>
            </a:r>
          </a:p>
          <a:p>
            <a:r>
              <a:rPr lang="en-US" dirty="0"/>
              <a:t>18-18-18</a:t>
            </a:r>
          </a:p>
          <a:p>
            <a:r>
              <a:rPr lang="en-US" dirty="0"/>
              <a:t>20-20-20</a:t>
            </a:r>
          </a:p>
          <a:p>
            <a:r>
              <a:rPr lang="en-US" dirty="0"/>
              <a:t>Sheep manure</a:t>
            </a:r>
          </a:p>
          <a:p>
            <a:r>
              <a:rPr lang="en-US" dirty="0"/>
              <a:t>Fish</a:t>
            </a:r>
          </a:p>
          <a:p>
            <a:r>
              <a:rPr lang="en-US" dirty="0"/>
              <a:t>80-60-80</a:t>
            </a:r>
          </a:p>
          <a:p>
            <a:r>
              <a:rPr lang="en-US" dirty="0"/>
              <a:t>100-80-80</a:t>
            </a:r>
          </a:p>
          <a:p>
            <a:r>
              <a:rPr lang="en-US" dirty="0"/>
              <a:t>8-8-8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716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A6D8B-A968-4B1C-8283-EA0B6081C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ABA69-0459-47E0-A4A1-BA6E21566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81A520D-1253-4049-A243-B5BE818F96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466053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96548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CC93D-0075-4BB2-B383-59AAC6F41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67580E9-10D6-49B1-9D51-C78F7BD9D7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852482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65471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DD016-595F-4088-909A-509EF4B15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EF1F364-690A-4813-B8DD-6052558DE4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6685838"/>
              </p:ext>
            </p:extLst>
          </p:nvPr>
        </p:nvGraphicFramePr>
        <p:xfrm>
          <a:off x="0" y="0"/>
          <a:ext cx="6096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F2D83C2-15BE-47E9-8B05-DD20591B29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6319321"/>
              </p:ext>
            </p:extLst>
          </p:nvPr>
        </p:nvGraphicFramePr>
        <p:xfrm>
          <a:off x="6096000" y="0"/>
          <a:ext cx="6096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59911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D5A96-DA27-4204-A419-DDA02FAE9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D792B-9BFE-41E8-902A-69D110F92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984D865-BAE1-423A-96D7-F66A06AE79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258548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16513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DEB44-4F11-4044-A0C0-249970A70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2DE98-01AD-4ED8-8453-2FB18E921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B6C518F-036D-459E-86D2-36EECB2EBB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39050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51737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47C77-ED27-45BC-A6F7-7A889018D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4CA3D3C-4856-465F-93D4-4E80257D28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361273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2278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E3C15-8178-4A44-B5BD-E8A335A07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9BEC70A-C4ED-4C9B-B841-4D409B3238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0485503"/>
              </p:ext>
            </p:extLst>
          </p:nvPr>
        </p:nvGraphicFramePr>
        <p:xfrm>
          <a:off x="-1" y="0"/>
          <a:ext cx="6429983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961FC67-972F-4B75-AED5-AFC7C72657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2716821"/>
              </p:ext>
            </p:extLst>
          </p:nvPr>
        </p:nvGraphicFramePr>
        <p:xfrm>
          <a:off x="6429982" y="-1"/>
          <a:ext cx="5762018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18708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5BD6B-9C43-4107-A019-93CA7A3CD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BF3B6A4-D2DD-4151-AD83-A5708FD6FD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817419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15582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B2FF0-69D7-4DB7-BB95-FFBB8537F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64C018-E257-4E83-8D53-8A91845B2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195B560-492D-484C-AA13-C8EA91363F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532254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8466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A9602-98BE-4F14-9F93-9576DBFFB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7BA8894-08DA-42CE-B6ED-8A9CBC613A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1160343"/>
              </p:ext>
            </p:extLst>
          </p:nvPr>
        </p:nvGraphicFramePr>
        <p:xfrm>
          <a:off x="1" y="0"/>
          <a:ext cx="6096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46D63FC-F7CD-4872-A09F-600C0ABA8B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7244405"/>
              </p:ext>
            </p:extLst>
          </p:nvPr>
        </p:nvGraphicFramePr>
        <p:xfrm>
          <a:off x="6096000" y="0"/>
          <a:ext cx="6095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40518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16E1C-8601-478F-BE11-9C5B84D64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8210291-AB7D-471C-894C-6638EA21AE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252996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40924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293270-270C-471A-8A82-7CC7EA1F2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2000" pressure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284"/>
          <a:stretch/>
        </p:blipFill>
        <p:spPr>
          <a:xfrm>
            <a:off x="0" y="0"/>
            <a:ext cx="12192000" cy="97074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1D4180-D02E-463C-88A6-1E709CF36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was the most difficult issue you dealt with this season related to growing/ harvesting hemp?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38598-D4A7-40DE-BF1D-8AF68EB51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33417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Cannabinoid Levels</a:t>
            </a:r>
          </a:p>
          <a:p>
            <a:r>
              <a:rPr lang="en-US" dirty="0"/>
              <a:t>The regulations</a:t>
            </a:r>
          </a:p>
          <a:p>
            <a:r>
              <a:rPr lang="en-US" dirty="0"/>
              <a:t>Not understanding how to handle the finished product for a buyer and the panel testing</a:t>
            </a:r>
          </a:p>
          <a:p>
            <a:r>
              <a:rPr lang="en-US" dirty="0"/>
              <a:t>Germination rate</a:t>
            </a:r>
          </a:p>
          <a:p>
            <a:r>
              <a:rPr lang="en-US" dirty="0"/>
              <a:t>Corn Borers</a:t>
            </a:r>
          </a:p>
          <a:p>
            <a:r>
              <a:rPr lang="en-US" dirty="0"/>
              <a:t>Growing Hemp</a:t>
            </a:r>
          </a:p>
          <a:p>
            <a:r>
              <a:rPr lang="en-US" dirty="0"/>
              <a:t>Fertilizing Hemp</a:t>
            </a:r>
          </a:p>
          <a:p>
            <a:r>
              <a:rPr lang="en-US" dirty="0"/>
              <a:t>Male Plants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8725B1-3541-4C97-80E0-5C718DBFE5D9}"/>
              </a:ext>
            </a:extLst>
          </p:cNvPr>
          <p:cNvSpPr txBox="1"/>
          <p:nvPr/>
        </p:nvSpPr>
        <p:spPr>
          <a:xfrm>
            <a:off x="6741267" y="1825624"/>
            <a:ext cx="53599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Lack of buyers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State of CT Licensing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Harvesting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buyer/processor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Labor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Late Planting</a:t>
            </a:r>
          </a:p>
        </p:txBody>
      </p:sp>
    </p:spTree>
    <p:extLst>
      <p:ext uri="{BB962C8B-B14F-4D97-AF65-F5344CB8AC3E}">
        <p14:creationId xmlns:p14="http://schemas.microsoft.com/office/powerpoint/2010/main" val="20585746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C21BC0-1FE7-417A-BCCD-F8DD73622D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22000" pressur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96" b="21560"/>
          <a:stretch/>
        </p:blipFill>
        <p:spPr>
          <a:xfrm>
            <a:off x="0" y="-1"/>
            <a:ext cx="12192000" cy="10053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C7897D-1EEB-44D8-B856-092C3E21E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one thing about this year’s CT Hemp Program would you like to see changed for next year and how should it be changed?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30DC8-43D7-44D1-9C1A-3A5A0E9E8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6077"/>
            <a:ext cx="11272736" cy="4931922"/>
          </a:xfrm>
        </p:spPr>
        <p:txBody>
          <a:bodyPr>
            <a:normAutofit fontScale="32500" lnSpcReduction="20000"/>
          </a:bodyPr>
          <a:lstStyle/>
          <a:p>
            <a:r>
              <a:rPr lang="en-US" sz="6400" dirty="0"/>
              <a:t>Cannabinoid testing consistency</a:t>
            </a:r>
          </a:p>
          <a:p>
            <a:r>
              <a:rPr lang="en-US" sz="6400" dirty="0"/>
              <a:t>Different reporting requirements for researchers</a:t>
            </a:r>
          </a:p>
          <a:p>
            <a:r>
              <a:rPr lang="en-US" sz="6400" dirty="0"/>
              <a:t>Better understanding of THC level increases during growing season</a:t>
            </a:r>
          </a:p>
          <a:p>
            <a:r>
              <a:rPr lang="en-US" sz="6400" dirty="0"/>
              <a:t>Better quality seeds</a:t>
            </a:r>
          </a:p>
          <a:p>
            <a:r>
              <a:rPr lang="en-US" sz="6400" dirty="0"/>
              <a:t>Location of grow sites not made public to prevent theft</a:t>
            </a:r>
          </a:p>
          <a:p>
            <a:r>
              <a:rPr lang="en-US" sz="6400" dirty="0"/>
              <a:t>testing should not be required on post-harvest material, should be focused on end products</a:t>
            </a:r>
          </a:p>
          <a:p>
            <a:r>
              <a:rPr lang="en-US" sz="6400" dirty="0"/>
              <a:t>Growing males outdoors near other farmers should not be allowed</a:t>
            </a:r>
          </a:p>
          <a:p>
            <a:r>
              <a:rPr lang="en-US" sz="6400" dirty="0"/>
              <a:t>Form fill out reminders</a:t>
            </a:r>
          </a:p>
          <a:p>
            <a:r>
              <a:rPr lang="en-US" sz="6400" dirty="0"/>
              <a:t>Simplify the website</a:t>
            </a:r>
          </a:p>
          <a:p>
            <a:r>
              <a:rPr lang="en-US" sz="6400" dirty="0"/>
              <a:t>Less paperwork and micromanagement</a:t>
            </a:r>
          </a:p>
          <a:p>
            <a:r>
              <a:rPr lang="en-US" sz="6400" dirty="0"/>
              <a:t>Online forms history to be accessible</a:t>
            </a:r>
          </a:p>
          <a:p>
            <a:r>
              <a:rPr lang="en-US" sz="6400" dirty="0"/>
              <a:t>Longer harvest than 15 days</a:t>
            </a:r>
          </a:p>
          <a:p>
            <a:r>
              <a:rPr lang="en-US" sz="6400" dirty="0"/>
              <a:t>Higher THC percentage</a:t>
            </a:r>
          </a:p>
          <a:p>
            <a:r>
              <a:rPr lang="en-US" sz="6400" dirty="0"/>
              <a:t>More info sessions and meetings</a:t>
            </a:r>
          </a:p>
          <a:p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2422659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591B3-7E78-4158-924C-8A6BB4ADD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38436E0-A502-4660-824F-29335667E4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184839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5945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27ECB-CD3C-482C-A90C-09B9758B3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F4D1613-D475-47C6-9A1E-7008DF859B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367224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5184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CEE31-C019-4F97-ACBB-FB3F4214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094E4A6-FD52-4C2E-80D5-E366B9E122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35135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4885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62101-783D-478A-80AC-A08E25350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C69C843-2B5F-4111-880F-26C0935770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829813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61165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D1CB6-FAAC-43E7-9478-BD00B9702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21A92BC-0DC0-4CBD-BDF6-21F898B4D9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4993385"/>
              </p:ext>
            </p:extLst>
          </p:nvPr>
        </p:nvGraphicFramePr>
        <p:xfrm>
          <a:off x="-77056" y="0"/>
          <a:ext cx="12269056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1782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2E108-96E4-4832-965C-092EA0E48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8008D21-2E5F-4E78-AD05-B2075FFA33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810821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3655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A232A-F75E-489F-83AA-CCB559A9D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3F941-42DB-486A-B296-8DC6615C5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C1EE1F7-3C7C-4E6B-8700-3D94F8B7E7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957344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3208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</TotalTime>
  <Words>456</Words>
  <Application>Microsoft Office PowerPoint</Application>
  <PresentationFormat>Widescreen</PresentationFormat>
  <Paragraphs>74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2019 Hemp Grower Survey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Amount of N-P-K Fertilizers at time of planting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was the most difficult issue you dealt with this season related to growing/ harvesting hemp? </vt:lpstr>
      <vt:lpstr>What one thing about this year’s CT Hemp Program would you like to see changed for next year and how should it be changed?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 Hemp Grower Survey Results</dc:title>
  <dc:creator>Nelson, Kate</dc:creator>
  <cp:lastModifiedBy>Nelson, Kate</cp:lastModifiedBy>
  <cp:revision>15</cp:revision>
  <dcterms:created xsi:type="dcterms:W3CDTF">2019-12-24T13:57:17Z</dcterms:created>
  <dcterms:modified xsi:type="dcterms:W3CDTF">2019-12-26T13:56:50Z</dcterms:modified>
</cp:coreProperties>
</file>