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1"/>
  </p:notesMasterIdLst>
  <p:sldIdLst>
    <p:sldId id="256" r:id="rId5"/>
    <p:sldId id="266" r:id="rId6"/>
    <p:sldId id="265" r:id="rId7"/>
    <p:sldId id="274" r:id="rId8"/>
    <p:sldId id="264" r:id="rId9"/>
    <p:sldId id="260" r:id="rId10"/>
    <p:sldId id="258" r:id="rId11"/>
    <p:sldId id="259" r:id="rId12"/>
    <p:sldId id="272" r:id="rId13"/>
    <p:sldId id="273" r:id="rId14"/>
    <p:sldId id="270" r:id="rId15"/>
    <p:sldId id="276" r:id="rId16"/>
    <p:sldId id="261" r:id="rId17"/>
    <p:sldId id="262" r:id="rId18"/>
    <p:sldId id="269" r:id="rId19"/>
    <p:sldId id="27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ibodeau, Cyrena" initials="TC" lastIdx="7" clrIdx="0">
    <p:extLst>
      <p:ext uri="{19B8F6BF-5375-455C-9EA6-DF929625EA0E}">
        <p15:presenceInfo xmlns:p15="http://schemas.microsoft.com/office/powerpoint/2012/main" userId="S::cyrena.thibodeau@ct.gov::080c7c74-e7cd-44f6-8f45-a991a4958dcd" providerId="AD"/>
      </p:ext>
    </p:extLst>
  </p:cmAuthor>
  <p:cmAuthor id="2" name="Smith, Jaime" initials="SJ" lastIdx="8" clrIdx="1">
    <p:extLst>
      <p:ext uri="{19B8F6BF-5375-455C-9EA6-DF929625EA0E}">
        <p15:presenceInfo xmlns:p15="http://schemas.microsoft.com/office/powerpoint/2012/main" userId="S::Jaime.Smith@ct.gov::3f14fa99-cf25-4432-90fe-4425e62addc4" providerId="AD"/>
      </p:ext>
    </p:extLst>
  </p:cmAuthor>
  <p:cmAuthor id="3" name="Hurlburt, Bryan" initials="HB" lastIdx="2" clrIdx="2">
    <p:extLst>
      <p:ext uri="{19B8F6BF-5375-455C-9EA6-DF929625EA0E}">
        <p15:presenceInfo xmlns:p15="http://schemas.microsoft.com/office/powerpoint/2012/main" userId="S::bryan.hurlburt@ct.gov::026ad15f-84cf-4a28-9927-12190b1199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BF6011-1249-9EBB-EA4D-76B9EBDFEC9E}" v="2153" dt="2021-06-21T16:02:38.279"/>
    <p1510:client id="{1B0C1692-8A08-42E4-BFBB-B8801E16AA7D}" v="3062" dt="2021-06-22T12:56:47.015"/>
    <p1510:client id="{1B1FADFC-4B37-7C9F-6A99-BFBDDA266FDB}" v="611" dt="2021-06-21T20:09:33.499"/>
    <p1510:client id="{32B6F3F1-FFB4-D99C-688C-27E18C26C25F}" v="222" dt="2021-06-21T21:21:20.454"/>
    <p1510:client id="{44945CF7-D94E-CF20-FF9C-2B3DAE892F0A}" v="933" dt="2021-06-21T18:28:44.406"/>
    <p1510:client id="{A14E33D3-FD2B-D5EF-23DA-C047FBF216C0}" v="56" dt="2021-06-21T19:33:19.913"/>
    <p1510:client id="{B91737B0-F1CB-F3B5-31BF-FA6E8B168EB7}" v="439" dt="2021-06-22T01:50:14.5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5/10/relationships/revisionInfo" Target="revisionInfo.xml"/></Relationships>
</file>

<file path=ppt/diagrams/_rels/data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8AE201-09E1-4E8D-A5DB-255484D915D9}"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n-US"/>
        </a:p>
      </dgm:t>
    </dgm:pt>
    <dgm:pt modelId="{BC37CE60-D8BC-496F-AB84-B123A88CCF35}">
      <dgm:prSet/>
      <dgm:spPr/>
      <dgm:t>
        <a:bodyPr/>
        <a:lstStyle/>
        <a:p>
          <a:pPr rtl="0"/>
          <a:r>
            <a:rPr lang="en-US"/>
            <a:t>DoAg has a wide platform and </a:t>
          </a:r>
          <a:r>
            <a:rPr lang="en-US">
              <a:latin typeface="Corbel" panose="020B0503020204020204"/>
            </a:rPr>
            <a:t>engages</a:t>
          </a:r>
          <a:r>
            <a:rPr lang="en-US"/>
            <a:t> with many agriculture organizations – state-wide, regionally and nationally</a:t>
          </a:r>
          <a:r>
            <a:rPr lang="en-US">
              <a:latin typeface="Corbel" panose="020B0503020204020204"/>
            </a:rPr>
            <a:t>. </a:t>
          </a:r>
          <a:r>
            <a:rPr lang="en-US" b="1">
              <a:latin typeface="Corbel" panose="020B0503020204020204"/>
            </a:rPr>
            <a:t>DoAg needs to be proactive in examining how its programing can better serve BIPOC producers and challenge others</a:t>
          </a:r>
          <a:r>
            <a:rPr lang="en-US">
              <a:latin typeface="Corbel" panose="020B0503020204020204"/>
            </a:rPr>
            <a:t> in the industry to do the same.  </a:t>
          </a:r>
          <a:endParaRPr lang="en-US"/>
        </a:p>
      </dgm:t>
    </dgm:pt>
    <dgm:pt modelId="{8A813DA3-9CEE-4BAA-9921-FA9CE66CA28B}" type="parTrans" cxnId="{EDA7363E-259A-4838-851F-6B42E64F65CC}">
      <dgm:prSet/>
      <dgm:spPr/>
      <dgm:t>
        <a:bodyPr/>
        <a:lstStyle/>
        <a:p>
          <a:endParaRPr lang="en-US"/>
        </a:p>
      </dgm:t>
    </dgm:pt>
    <dgm:pt modelId="{7B6E7FA8-3159-4655-8842-2FE685B32E23}" type="sibTrans" cxnId="{EDA7363E-259A-4838-851F-6B42E64F65CC}">
      <dgm:prSet/>
      <dgm:spPr/>
      <dgm:t>
        <a:bodyPr/>
        <a:lstStyle/>
        <a:p>
          <a:endParaRPr lang="en-US"/>
        </a:p>
      </dgm:t>
    </dgm:pt>
    <dgm:pt modelId="{FBF45C5F-57F7-4AAE-9D54-5861AE3EE733}">
      <dgm:prSet phldr="0"/>
      <dgm:spPr/>
      <dgm:t>
        <a:bodyPr/>
        <a:lstStyle/>
        <a:p>
          <a:pPr rtl="0"/>
          <a:r>
            <a:rPr lang="en-US">
              <a:latin typeface="Corbel" panose="020B0503020204020204"/>
            </a:rPr>
            <a:t>The WG are a </a:t>
          </a:r>
          <a:r>
            <a:rPr lang="en-US" b="1">
              <a:latin typeface="Corbel" panose="020B0503020204020204"/>
            </a:rPr>
            <a:t>critical step in examining what systemically can be changed </a:t>
          </a:r>
          <a:r>
            <a:rPr lang="en-US">
              <a:latin typeface="Corbel" panose="020B0503020204020204"/>
            </a:rPr>
            <a:t>at the state level to create an environment where all growers and supporting careers can enter agriculture, remain in ag and be successful (as determined by each individual).</a:t>
          </a:r>
          <a:endParaRPr lang="en-US"/>
        </a:p>
      </dgm:t>
    </dgm:pt>
    <dgm:pt modelId="{57CC5ED2-2FA9-47F1-8C15-8A749118ED4C}" type="parTrans" cxnId="{C54FEF64-FAD7-4CF9-A6C9-C74CD76D82A1}">
      <dgm:prSet/>
      <dgm:spPr/>
      <dgm:t>
        <a:bodyPr/>
        <a:lstStyle/>
        <a:p>
          <a:endParaRPr lang="en-US"/>
        </a:p>
      </dgm:t>
    </dgm:pt>
    <dgm:pt modelId="{A3708980-3EAC-4AB7-87BC-00ECBDDCF2A5}" type="sibTrans" cxnId="{C54FEF64-FAD7-4CF9-A6C9-C74CD76D82A1}">
      <dgm:prSet/>
      <dgm:spPr/>
      <dgm:t>
        <a:bodyPr/>
        <a:lstStyle/>
        <a:p>
          <a:endParaRPr lang="en-US"/>
        </a:p>
      </dgm:t>
    </dgm:pt>
    <dgm:pt modelId="{49D18916-9424-4DBE-8D91-3C45A5F1E6A8}">
      <dgm:prSet phldr="0"/>
      <dgm:spPr/>
      <dgm:t>
        <a:bodyPr/>
        <a:lstStyle/>
        <a:p>
          <a:pPr rtl="0"/>
          <a:r>
            <a:rPr lang="en-US" b="1"/>
            <a:t>Recommendations need to be informed by those most impacted and most marginalized</a:t>
          </a:r>
          <a:r>
            <a:rPr lang="en-US" b="1">
              <a:latin typeface="Corbel" panose="020B0503020204020204"/>
            </a:rPr>
            <a:t>.</a:t>
          </a:r>
          <a:r>
            <a:rPr lang="en-US">
              <a:latin typeface="Corbel" panose="020B0503020204020204"/>
            </a:rPr>
            <a:t> Not just to hear the experiences and stories of those who live this everyday - but to form collaborations to make change as a result of learning from them. </a:t>
          </a:r>
          <a:endParaRPr lang="en-US"/>
        </a:p>
      </dgm:t>
    </dgm:pt>
    <dgm:pt modelId="{201B2BA4-DDB6-4867-ADB4-DE2FA6418AD1}" type="parTrans" cxnId="{97E18AF0-72CB-4E21-95D3-4E6921F52BC2}">
      <dgm:prSet/>
      <dgm:spPr/>
      <dgm:t>
        <a:bodyPr/>
        <a:lstStyle/>
        <a:p>
          <a:endParaRPr lang="en-US"/>
        </a:p>
      </dgm:t>
    </dgm:pt>
    <dgm:pt modelId="{4AC53BB5-7AEC-4157-A1B4-6553B9AB217D}" type="sibTrans" cxnId="{97E18AF0-72CB-4E21-95D3-4E6921F52BC2}">
      <dgm:prSet/>
      <dgm:spPr/>
      <dgm:t>
        <a:bodyPr/>
        <a:lstStyle/>
        <a:p>
          <a:endParaRPr lang="en-US"/>
        </a:p>
      </dgm:t>
    </dgm:pt>
    <dgm:pt modelId="{3FE5AA3A-D189-4853-B614-1A4785A800E3}" type="pres">
      <dgm:prSet presAssocID="{068AE201-09E1-4E8D-A5DB-255484D915D9}" presName="hierChild1" presStyleCnt="0">
        <dgm:presLayoutVars>
          <dgm:chPref val="1"/>
          <dgm:dir/>
          <dgm:animOne val="branch"/>
          <dgm:animLvl val="lvl"/>
          <dgm:resizeHandles/>
        </dgm:presLayoutVars>
      </dgm:prSet>
      <dgm:spPr/>
    </dgm:pt>
    <dgm:pt modelId="{B483AAA2-88EF-4081-ABC5-79312636DE43}" type="pres">
      <dgm:prSet presAssocID="{FBF45C5F-57F7-4AAE-9D54-5861AE3EE733}" presName="hierRoot1" presStyleCnt="0"/>
      <dgm:spPr/>
    </dgm:pt>
    <dgm:pt modelId="{4C86B048-8F28-4A0D-8A4E-3A18CAD8F0BA}" type="pres">
      <dgm:prSet presAssocID="{FBF45C5F-57F7-4AAE-9D54-5861AE3EE733}" presName="composite" presStyleCnt="0"/>
      <dgm:spPr/>
    </dgm:pt>
    <dgm:pt modelId="{A862DD3B-9753-4EFF-B52D-0DF114DB7789}" type="pres">
      <dgm:prSet presAssocID="{FBF45C5F-57F7-4AAE-9D54-5861AE3EE733}" presName="background" presStyleLbl="node0" presStyleIdx="0" presStyleCnt="3"/>
      <dgm:spPr/>
    </dgm:pt>
    <dgm:pt modelId="{F029FB3F-C5C4-4B00-A089-CD937A12483D}" type="pres">
      <dgm:prSet presAssocID="{FBF45C5F-57F7-4AAE-9D54-5861AE3EE733}" presName="text" presStyleLbl="fgAcc0" presStyleIdx="0" presStyleCnt="3">
        <dgm:presLayoutVars>
          <dgm:chPref val="3"/>
        </dgm:presLayoutVars>
      </dgm:prSet>
      <dgm:spPr/>
    </dgm:pt>
    <dgm:pt modelId="{BD9421F6-BB8C-4FED-8A3A-11CAAF4669D1}" type="pres">
      <dgm:prSet presAssocID="{FBF45C5F-57F7-4AAE-9D54-5861AE3EE733}" presName="hierChild2" presStyleCnt="0"/>
      <dgm:spPr/>
    </dgm:pt>
    <dgm:pt modelId="{1001E1EF-643B-4D11-87E0-7E8D2A339EE3}" type="pres">
      <dgm:prSet presAssocID="{BC37CE60-D8BC-496F-AB84-B123A88CCF35}" presName="hierRoot1" presStyleCnt="0"/>
      <dgm:spPr/>
    </dgm:pt>
    <dgm:pt modelId="{22D9C5FB-4D47-42F8-B490-2BC6AAD52FD9}" type="pres">
      <dgm:prSet presAssocID="{BC37CE60-D8BC-496F-AB84-B123A88CCF35}" presName="composite" presStyleCnt="0"/>
      <dgm:spPr/>
    </dgm:pt>
    <dgm:pt modelId="{8DEA5C83-BEE5-4053-99B5-0928EB17DAD7}" type="pres">
      <dgm:prSet presAssocID="{BC37CE60-D8BC-496F-AB84-B123A88CCF35}" presName="background" presStyleLbl="node0" presStyleIdx="1" presStyleCnt="3"/>
      <dgm:spPr/>
    </dgm:pt>
    <dgm:pt modelId="{4D2EA6CC-E596-4B77-98B0-A51EA7628C13}" type="pres">
      <dgm:prSet presAssocID="{BC37CE60-D8BC-496F-AB84-B123A88CCF35}" presName="text" presStyleLbl="fgAcc0" presStyleIdx="1" presStyleCnt="3">
        <dgm:presLayoutVars>
          <dgm:chPref val="3"/>
        </dgm:presLayoutVars>
      </dgm:prSet>
      <dgm:spPr/>
    </dgm:pt>
    <dgm:pt modelId="{45D6A250-7BB2-46EC-BA89-BF152879C24F}" type="pres">
      <dgm:prSet presAssocID="{BC37CE60-D8BC-496F-AB84-B123A88CCF35}" presName="hierChild2" presStyleCnt="0"/>
      <dgm:spPr/>
    </dgm:pt>
    <dgm:pt modelId="{4BABDF5B-D748-4566-83B1-AF35993FBBA7}" type="pres">
      <dgm:prSet presAssocID="{49D18916-9424-4DBE-8D91-3C45A5F1E6A8}" presName="hierRoot1" presStyleCnt="0"/>
      <dgm:spPr/>
    </dgm:pt>
    <dgm:pt modelId="{BEB06CF5-3E27-489A-8D19-6E6D9EB419D5}" type="pres">
      <dgm:prSet presAssocID="{49D18916-9424-4DBE-8D91-3C45A5F1E6A8}" presName="composite" presStyleCnt="0"/>
      <dgm:spPr/>
    </dgm:pt>
    <dgm:pt modelId="{E6BDCC21-7E2D-45E5-90E0-5C2B4A468496}" type="pres">
      <dgm:prSet presAssocID="{49D18916-9424-4DBE-8D91-3C45A5F1E6A8}" presName="background" presStyleLbl="node0" presStyleIdx="2" presStyleCnt="3"/>
      <dgm:spPr/>
    </dgm:pt>
    <dgm:pt modelId="{D7ACB48F-F5F2-4637-92A1-6082E3CC3D54}" type="pres">
      <dgm:prSet presAssocID="{49D18916-9424-4DBE-8D91-3C45A5F1E6A8}" presName="text" presStyleLbl="fgAcc0" presStyleIdx="2" presStyleCnt="3">
        <dgm:presLayoutVars>
          <dgm:chPref val="3"/>
        </dgm:presLayoutVars>
      </dgm:prSet>
      <dgm:spPr/>
    </dgm:pt>
    <dgm:pt modelId="{70D4A674-C878-4A84-9B23-5C4BB38C3405}" type="pres">
      <dgm:prSet presAssocID="{49D18916-9424-4DBE-8D91-3C45A5F1E6A8}" presName="hierChild2" presStyleCnt="0"/>
      <dgm:spPr/>
    </dgm:pt>
  </dgm:ptLst>
  <dgm:cxnLst>
    <dgm:cxn modelId="{0AD89520-608A-4E27-8846-8ED33249D70F}" type="presOf" srcId="{BC37CE60-D8BC-496F-AB84-B123A88CCF35}" destId="{4D2EA6CC-E596-4B77-98B0-A51EA7628C13}" srcOrd="0" destOrd="0" presId="urn:microsoft.com/office/officeart/2005/8/layout/hierarchy1"/>
    <dgm:cxn modelId="{EDA7363E-259A-4838-851F-6B42E64F65CC}" srcId="{068AE201-09E1-4E8D-A5DB-255484D915D9}" destId="{BC37CE60-D8BC-496F-AB84-B123A88CCF35}" srcOrd="1" destOrd="0" parTransId="{8A813DA3-9CEE-4BAA-9921-FA9CE66CA28B}" sibTransId="{7B6E7FA8-3159-4655-8842-2FE685B32E23}"/>
    <dgm:cxn modelId="{5F759041-6068-4C07-A860-814F31858B3F}" type="presOf" srcId="{49D18916-9424-4DBE-8D91-3C45A5F1E6A8}" destId="{D7ACB48F-F5F2-4637-92A1-6082E3CC3D54}" srcOrd="0" destOrd="0" presId="urn:microsoft.com/office/officeart/2005/8/layout/hierarchy1"/>
    <dgm:cxn modelId="{C54FEF64-FAD7-4CF9-A6C9-C74CD76D82A1}" srcId="{068AE201-09E1-4E8D-A5DB-255484D915D9}" destId="{FBF45C5F-57F7-4AAE-9D54-5861AE3EE733}" srcOrd="0" destOrd="0" parTransId="{57CC5ED2-2FA9-47F1-8C15-8A749118ED4C}" sibTransId="{A3708980-3EAC-4AB7-87BC-00ECBDDCF2A5}"/>
    <dgm:cxn modelId="{55AC81C7-FF3E-4AA3-A3FF-CF1718DF7DE1}" type="presOf" srcId="{068AE201-09E1-4E8D-A5DB-255484D915D9}" destId="{3FE5AA3A-D189-4853-B614-1A4785A800E3}" srcOrd="0" destOrd="0" presId="urn:microsoft.com/office/officeart/2005/8/layout/hierarchy1"/>
    <dgm:cxn modelId="{4DA9C4CF-4B7C-434D-A02F-A166AF554DD0}" type="presOf" srcId="{FBF45C5F-57F7-4AAE-9D54-5861AE3EE733}" destId="{F029FB3F-C5C4-4B00-A089-CD937A12483D}" srcOrd="0" destOrd="0" presId="urn:microsoft.com/office/officeart/2005/8/layout/hierarchy1"/>
    <dgm:cxn modelId="{97E18AF0-72CB-4E21-95D3-4E6921F52BC2}" srcId="{068AE201-09E1-4E8D-A5DB-255484D915D9}" destId="{49D18916-9424-4DBE-8D91-3C45A5F1E6A8}" srcOrd="2" destOrd="0" parTransId="{201B2BA4-DDB6-4867-ADB4-DE2FA6418AD1}" sibTransId="{4AC53BB5-7AEC-4157-A1B4-6553B9AB217D}"/>
    <dgm:cxn modelId="{619F978A-F060-4175-93B0-19D5F6756031}" type="presParOf" srcId="{3FE5AA3A-D189-4853-B614-1A4785A800E3}" destId="{B483AAA2-88EF-4081-ABC5-79312636DE43}" srcOrd="0" destOrd="0" presId="urn:microsoft.com/office/officeart/2005/8/layout/hierarchy1"/>
    <dgm:cxn modelId="{E79ABF41-A7DB-444C-9B41-1CC00BD8C27F}" type="presParOf" srcId="{B483AAA2-88EF-4081-ABC5-79312636DE43}" destId="{4C86B048-8F28-4A0D-8A4E-3A18CAD8F0BA}" srcOrd="0" destOrd="0" presId="urn:microsoft.com/office/officeart/2005/8/layout/hierarchy1"/>
    <dgm:cxn modelId="{88DE8A5A-53F3-4AE0-B08D-6AD60C4C5BE1}" type="presParOf" srcId="{4C86B048-8F28-4A0D-8A4E-3A18CAD8F0BA}" destId="{A862DD3B-9753-4EFF-B52D-0DF114DB7789}" srcOrd="0" destOrd="0" presId="urn:microsoft.com/office/officeart/2005/8/layout/hierarchy1"/>
    <dgm:cxn modelId="{3442CDF5-9974-4567-A63A-7621FE4D93E2}" type="presParOf" srcId="{4C86B048-8F28-4A0D-8A4E-3A18CAD8F0BA}" destId="{F029FB3F-C5C4-4B00-A089-CD937A12483D}" srcOrd="1" destOrd="0" presId="urn:microsoft.com/office/officeart/2005/8/layout/hierarchy1"/>
    <dgm:cxn modelId="{A1D459CA-35D7-435C-8FC3-BD372161771D}" type="presParOf" srcId="{B483AAA2-88EF-4081-ABC5-79312636DE43}" destId="{BD9421F6-BB8C-4FED-8A3A-11CAAF4669D1}" srcOrd="1" destOrd="0" presId="urn:microsoft.com/office/officeart/2005/8/layout/hierarchy1"/>
    <dgm:cxn modelId="{070FAD25-7B0A-437E-B34F-D0C128078612}" type="presParOf" srcId="{3FE5AA3A-D189-4853-B614-1A4785A800E3}" destId="{1001E1EF-643B-4D11-87E0-7E8D2A339EE3}" srcOrd="1" destOrd="0" presId="urn:microsoft.com/office/officeart/2005/8/layout/hierarchy1"/>
    <dgm:cxn modelId="{9F86D493-AA25-4E25-BE40-EB84E901530D}" type="presParOf" srcId="{1001E1EF-643B-4D11-87E0-7E8D2A339EE3}" destId="{22D9C5FB-4D47-42F8-B490-2BC6AAD52FD9}" srcOrd="0" destOrd="0" presId="urn:microsoft.com/office/officeart/2005/8/layout/hierarchy1"/>
    <dgm:cxn modelId="{055C6883-A5F7-4635-B5BC-9C0B04DD129A}" type="presParOf" srcId="{22D9C5FB-4D47-42F8-B490-2BC6AAD52FD9}" destId="{8DEA5C83-BEE5-4053-99B5-0928EB17DAD7}" srcOrd="0" destOrd="0" presId="urn:microsoft.com/office/officeart/2005/8/layout/hierarchy1"/>
    <dgm:cxn modelId="{DE908F57-E880-453A-8491-6ED65F6A27A0}" type="presParOf" srcId="{22D9C5FB-4D47-42F8-B490-2BC6AAD52FD9}" destId="{4D2EA6CC-E596-4B77-98B0-A51EA7628C13}" srcOrd="1" destOrd="0" presId="urn:microsoft.com/office/officeart/2005/8/layout/hierarchy1"/>
    <dgm:cxn modelId="{A0DC240C-2283-44A0-8574-DAF5137BAFD8}" type="presParOf" srcId="{1001E1EF-643B-4D11-87E0-7E8D2A339EE3}" destId="{45D6A250-7BB2-46EC-BA89-BF152879C24F}" srcOrd="1" destOrd="0" presId="urn:microsoft.com/office/officeart/2005/8/layout/hierarchy1"/>
    <dgm:cxn modelId="{6EFB8818-9294-4C21-900D-5DBDDB664A27}" type="presParOf" srcId="{3FE5AA3A-D189-4853-B614-1A4785A800E3}" destId="{4BABDF5B-D748-4566-83B1-AF35993FBBA7}" srcOrd="2" destOrd="0" presId="urn:microsoft.com/office/officeart/2005/8/layout/hierarchy1"/>
    <dgm:cxn modelId="{1CE11ED0-2E56-4891-B066-89E9399B2EEE}" type="presParOf" srcId="{4BABDF5B-D748-4566-83B1-AF35993FBBA7}" destId="{BEB06CF5-3E27-489A-8D19-6E6D9EB419D5}" srcOrd="0" destOrd="0" presId="urn:microsoft.com/office/officeart/2005/8/layout/hierarchy1"/>
    <dgm:cxn modelId="{56612DB3-C2B5-4DE7-B9E6-E63CEADBCA6C}" type="presParOf" srcId="{BEB06CF5-3E27-489A-8D19-6E6D9EB419D5}" destId="{E6BDCC21-7E2D-45E5-90E0-5C2B4A468496}" srcOrd="0" destOrd="0" presId="urn:microsoft.com/office/officeart/2005/8/layout/hierarchy1"/>
    <dgm:cxn modelId="{67DB1B7F-4942-47FC-9D59-194F6AA14D78}" type="presParOf" srcId="{BEB06CF5-3E27-489A-8D19-6E6D9EB419D5}" destId="{D7ACB48F-F5F2-4637-92A1-6082E3CC3D54}" srcOrd="1" destOrd="0" presId="urn:microsoft.com/office/officeart/2005/8/layout/hierarchy1"/>
    <dgm:cxn modelId="{B4C3E5C9-E8B9-4401-B176-6CFB07EA30EA}" type="presParOf" srcId="{4BABDF5B-D748-4566-83B1-AF35993FBBA7}" destId="{70D4A674-C878-4A84-9B23-5C4BB38C340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7619F8-59DD-44A8-99C4-8A49AC6A7A3B}"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US"/>
        </a:p>
      </dgm:t>
    </dgm:pt>
    <dgm:pt modelId="{08D10BAB-52CF-430A-AA4A-961097DC5FC4}">
      <dgm:prSet/>
      <dgm:spPr/>
      <dgm:t>
        <a:bodyPr/>
        <a:lstStyle/>
        <a:p>
          <a:pPr rtl="0"/>
          <a:r>
            <a:rPr lang="en-US"/>
            <a:t>Produce a strategic report</a:t>
          </a:r>
          <a:r>
            <a:rPr lang="en-US">
              <a:latin typeface="Corbel" panose="020B0503020204020204"/>
            </a:rPr>
            <a:t> with actionable recommendations</a:t>
          </a:r>
          <a:r>
            <a:rPr lang="en-US"/>
            <a:t> to help guide DoAg and the service providers of CT’s ag industry</a:t>
          </a:r>
          <a:r>
            <a:rPr lang="en-US">
              <a:latin typeface="Corbel" panose="020B0503020204020204"/>
            </a:rPr>
            <a:t> </a:t>
          </a:r>
          <a:endParaRPr lang="en-US"/>
        </a:p>
      </dgm:t>
    </dgm:pt>
    <dgm:pt modelId="{D20C4C96-EDA9-474E-AE38-6803FD0E56FC}" type="parTrans" cxnId="{1961C0FF-8493-4991-8930-EA9B3B268D9F}">
      <dgm:prSet/>
      <dgm:spPr/>
      <dgm:t>
        <a:bodyPr/>
        <a:lstStyle/>
        <a:p>
          <a:endParaRPr lang="en-US"/>
        </a:p>
      </dgm:t>
    </dgm:pt>
    <dgm:pt modelId="{3D8D1B0D-F90A-45ED-B484-1A68B12B55D6}" type="sibTrans" cxnId="{1961C0FF-8493-4991-8930-EA9B3B268D9F}">
      <dgm:prSet/>
      <dgm:spPr/>
      <dgm:t>
        <a:bodyPr/>
        <a:lstStyle/>
        <a:p>
          <a:endParaRPr lang="en-US"/>
        </a:p>
      </dgm:t>
    </dgm:pt>
    <dgm:pt modelId="{F620D09F-783B-4B88-BBA1-7C3BB0B20EAB}">
      <dgm:prSet phldr="0"/>
      <dgm:spPr/>
      <dgm:t>
        <a:bodyPr/>
        <a:lstStyle/>
        <a:p>
          <a:pPr rtl="0"/>
          <a:r>
            <a:rPr lang="en-US">
              <a:latin typeface="Corbel" panose="020B0503020204020204"/>
            </a:rPr>
            <a:t>Improve existing relationships and build</a:t>
          </a:r>
          <a:r>
            <a:rPr lang="en-US"/>
            <a:t> and establish new </a:t>
          </a:r>
          <a:r>
            <a:rPr lang="en-US">
              <a:latin typeface="Corbel" panose="020B0503020204020204"/>
            </a:rPr>
            <a:t>ones</a:t>
          </a:r>
          <a:endParaRPr lang="en-US"/>
        </a:p>
      </dgm:t>
    </dgm:pt>
    <dgm:pt modelId="{D6FCAE52-0736-4EB3-9765-0A5C592BB992}" type="parTrans" cxnId="{A45535B2-0573-4047-BDD6-35A84F786FDB}">
      <dgm:prSet/>
      <dgm:spPr/>
      <dgm:t>
        <a:bodyPr/>
        <a:lstStyle/>
        <a:p>
          <a:endParaRPr lang="en-US"/>
        </a:p>
      </dgm:t>
    </dgm:pt>
    <dgm:pt modelId="{8E46B515-1BAE-448E-8ACC-44D9ED4E0C29}" type="sibTrans" cxnId="{A45535B2-0573-4047-BDD6-35A84F786FDB}">
      <dgm:prSet/>
      <dgm:spPr/>
      <dgm:t>
        <a:bodyPr/>
        <a:lstStyle/>
        <a:p>
          <a:endParaRPr lang="en-US"/>
        </a:p>
      </dgm:t>
    </dgm:pt>
    <dgm:pt modelId="{67EBE9DE-34C3-4AF8-BE72-9DE6B5C01125}">
      <dgm:prSet phldr="0"/>
      <dgm:spPr/>
      <dgm:t>
        <a:bodyPr/>
        <a:lstStyle/>
        <a:p>
          <a:r>
            <a:rPr lang="en-US">
              <a:latin typeface="Corbel" panose="020B0503020204020204"/>
            </a:rPr>
            <a:t> Engagement</a:t>
          </a:r>
          <a:r>
            <a:rPr lang="en-US"/>
            <a:t> with the industry through agency boards, councils, and commissions</a:t>
          </a:r>
        </a:p>
      </dgm:t>
    </dgm:pt>
    <dgm:pt modelId="{EBCCFC7D-78D7-4ED2-A287-5B1565540173}" type="parTrans" cxnId="{FED5AA53-FE89-448D-8333-9C00669257C4}">
      <dgm:prSet/>
      <dgm:spPr/>
      <dgm:t>
        <a:bodyPr/>
        <a:lstStyle/>
        <a:p>
          <a:endParaRPr lang="en-US"/>
        </a:p>
      </dgm:t>
    </dgm:pt>
    <dgm:pt modelId="{87943A54-DCBA-4B49-AD4A-6A1B4A703B17}" type="sibTrans" cxnId="{FED5AA53-FE89-448D-8333-9C00669257C4}">
      <dgm:prSet/>
      <dgm:spPr/>
      <dgm:t>
        <a:bodyPr/>
        <a:lstStyle/>
        <a:p>
          <a:endParaRPr lang="en-US"/>
        </a:p>
      </dgm:t>
    </dgm:pt>
    <dgm:pt modelId="{0F152AD7-DD8D-4655-BE8D-D6BD13289223}" type="pres">
      <dgm:prSet presAssocID="{BB7619F8-59DD-44A8-99C4-8A49AC6A7A3B}" presName="diagram" presStyleCnt="0">
        <dgm:presLayoutVars>
          <dgm:dir/>
          <dgm:resizeHandles val="exact"/>
        </dgm:presLayoutVars>
      </dgm:prSet>
      <dgm:spPr/>
    </dgm:pt>
    <dgm:pt modelId="{7690BC61-8103-4B34-A779-2B20E8B34C52}" type="pres">
      <dgm:prSet presAssocID="{F620D09F-783B-4B88-BBA1-7C3BB0B20EAB}" presName="node" presStyleLbl="node1" presStyleIdx="0" presStyleCnt="3" custLinFactNeighborX="-4441" custLinFactNeighborY="16333">
        <dgm:presLayoutVars>
          <dgm:bulletEnabled val="1"/>
        </dgm:presLayoutVars>
      </dgm:prSet>
      <dgm:spPr/>
    </dgm:pt>
    <dgm:pt modelId="{552E0035-DBD6-469E-BA41-B8A8CEB3DAAA}" type="pres">
      <dgm:prSet presAssocID="{8E46B515-1BAE-448E-8ACC-44D9ED4E0C29}" presName="sibTrans" presStyleCnt="0"/>
      <dgm:spPr/>
    </dgm:pt>
    <dgm:pt modelId="{1D8792BE-1D9F-4190-B391-327C478E8095}" type="pres">
      <dgm:prSet presAssocID="{67EBE9DE-34C3-4AF8-BE72-9DE6B5C01125}" presName="node" presStyleLbl="node1" presStyleIdx="1" presStyleCnt="3" custScaleX="108375" custLinFactNeighborX="-5609" custLinFactNeighborY="8851">
        <dgm:presLayoutVars>
          <dgm:bulletEnabled val="1"/>
        </dgm:presLayoutVars>
      </dgm:prSet>
      <dgm:spPr/>
    </dgm:pt>
    <dgm:pt modelId="{7A004232-57B6-4616-AD25-514812B111B8}" type="pres">
      <dgm:prSet presAssocID="{87943A54-DCBA-4B49-AD4A-6A1B4A703B17}" presName="sibTrans" presStyleCnt="0"/>
      <dgm:spPr/>
    </dgm:pt>
    <dgm:pt modelId="{6D324D6B-CC90-4BE0-A9C3-87DD04B3386D}" type="pres">
      <dgm:prSet presAssocID="{08D10BAB-52CF-430A-AA4A-961097DC5FC4}" presName="node" presStyleLbl="node1" presStyleIdx="2" presStyleCnt="3" custScaleX="134779" custLinFactNeighborX="-4998" custLinFactNeighborY="-1333">
        <dgm:presLayoutVars>
          <dgm:bulletEnabled val="1"/>
        </dgm:presLayoutVars>
      </dgm:prSet>
      <dgm:spPr/>
    </dgm:pt>
  </dgm:ptLst>
  <dgm:cxnLst>
    <dgm:cxn modelId="{2C317336-DFB3-46D9-BA4A-A8B8EB7D3B77}" type="presOf" srcId="{BB7619F8-59DD-44A8-99C4-8A49AC6A7A3B}" destId="{0F152AD7-DD8D-4655-BE8D-D6BD13289223}" srcOrd="0" destOrd="0" presId="urn:microsoft.com/office/officeart/2005/8/layout/default"/>
    <dgm:cxn modelId="{37790865-A533-4FED-B0A7-F4E3634623BE}" type="presOf" srcId="{67EBE9DE-34C3-4AF8-BE72-9DE6B5C01125}" destId="{1D8792BE-1D9F-4190-B391-327C478E8095}" srcOrd="0" destOrd="0" presId="urn:microsoft.com/office/officeart/2005/8/layout/default"/>
    <dgm:cxn modelId="{FED5AA53-FE89-448D-8333-9C00669257C4}" srcId="{BB7619F8-59DD-44A8-99C4-8A49AC6A7A3B}" destId="{67EBE9DE-34C3-4AF8-BE72-9DE6B5C01125}" srcOrd="1" destOrd="0" parTransId="{EBCCFC7D-78D7-4ED2-A287-5B1565540173}" sibTransId="{87943A54-DCBA-4B49-AD4A-6A1B4A703B17}"/>
    <dgm:cxn modelId="{885F6982-CDD3-41CB-8EF1-006F3A69F153}" type="presOf" srcId="{08D10BAB-52CF-430A-AA4A-961097DC5FC4}" destId="{6D324D6B-CC90-4BE0-A9C3-87DD04B3386D}" srcOrd="0" destOrd="0" presId="urn:microsoft.com/office/officeart/2005/8/layout/default"/>
    <dgm:cxn modelId="{A45535B2-0573-4047-BDD6-35A84F786FDB}" srcId="{BB7619F8-59DD-44A8-99C4-8A49AC6A7A3B}" destId="{F620D09F-783B-4B88-BBA1-7C3BB0B20EAB}" srcOrd="0" destOrd="0" parTransId="{D6FCAE52-0736-4EB3-9765-0A5C592BB992}" sibTransId="{8E46B515-1BAE-448E-8ACC-44D9ED4E0C29}"/>
    <dgm:cxn modelId="{E4BCE9F7-7EC5-4D6B-8D07-8205A2CC5BB4}" type="presOf" srcId="{F620D09F-783B-4B88-BBA1-7C3BB0B20EAB}" destId="{7690BC61-8103-4B34-A779-2B20E8B34C52}" srcOrd="0" destOrd="0" presId="urn:microsoft.com/office/officeart/2005/8/layout/default"/>
    <dgm:cxn modelId="{1961C0FF-8493-4991-8930-EA9B3B268D9F}" srcId="{BB7619F8-59DD-44A8-99C4-8A49AC6A7A3B}" destId="{08D10BAB-52CF-430A-AA4A-961097DC5FC4}" srcOrd="2" destOrd="0" parTransId="{D20C4C96-EDA9-474E-AE38-6803FD0E56FC}" sibTransId="{3D8D1B0D-F90A-45ED-B484-1A68B12B55D6}"/>
    <dgm:cxn modelId="{E168BF3D-12D8-4B43-87CB-208DE399FA1C}" type="presParOf" srcId="{0F152AD7-DD8D-4655-BE8D-D6BD13289223}" destId="{7690BC61-8103-4B34-A779-2B20E8B34C52}" srcOrd="0" destOrd="0" presId="urn:microsoft.com/office/officeart/2005/8/layout/default"/>
    <dgm:cxn modelId="{78341D24-69FD-4874-9F33-F923444C2D43}" type="presParOf" srcId="{0F152AD7-DD8D-4655-BE8D-D6BD13289223}" destId="{552E0035-DBD6-469E-BA41-B8A8CEB3DAAA}" srcOrd="1" destOrd="0" presId="urn:microsoft.com/office/officeart/2005/8/layout/default"/>
    <dgm:cxn modelId="{C367E081-0376-47E5-B5ED-3833EF1BE352}" type="presParOf" srcId="{0F152AD7-DD8D-4655-BE8D-D6BD13289223}" destId="{1D8792BE-1D9F-4190-B391-327C478E8095}" srcOrd="2" destOrd="0" presId="urn:microsoft.com/office/officeart/2005/8/layout/default"/>
    <dgm:cxn modelId="{9637C589-0C1A-468B-8631-C65B8D186323}" type="presParOf" srcId="{0F152AD7-DD8D-4655-BE8D-D6BD13289223}" destId="{7A004232-57B6-4616-AD25-514812B111B8}" srcOrd="3" destOrd="0" presId="urn:microsoft.com/office/officeart/2005/8/layout/default"/>
    <dgm:cxn modelId="{71490322-F9B0-47DA-AE22-1D7364DBB8BA}" type="presParOf" srcId="{0F152AD7-DD8D-4655-BE8D-D6BD13289223}" destId="{6D324D6B-CC90-4BE0-A9C3-87DD04B3386D}"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B7619F8-59DD-44A8-99C4-8A49AC6A7A3B}"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US"/>
        </a:p>
      </dgm:t>
    </dgm:pt>
    <dgm:pt modelId="{0F152AD7-DD8D-4655-BE8D-D6BD13289223}" type="pres">
      <dgm:prSet presAssocID="{BB7619F8-59DD-44A8-99C4-8A49AC6A7A3B}" presName="diagram" presStyleCnt="0">
        <dgm:presLayoutVars>
          <dgm:dir/>
          <dgm:resizeHandles val="exact"/>
        </dgm:presLayoutVars>
      </dgm:prSet>
      <dgm:spPr/>
    </dgm:pt>
  </dgm:ptLst>
  <dgm:cxnLst>
    <dgm:cxn modelId="{A967B62D-3F3B-4683-8DB6-912E4C3E9811}" type="presOf" srcId="{BB7619F8-59DD-44A8-99C4-8A49AC6A7A3B}" destId="{0F152AD7-DD8D-4655-BE8D-D6BD13289223}" srcOrd="0"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9DDAD3D-6F8E-4FC6-9DD0-7AA62F121B86}"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90DEF2AD-9A9B-43EB-8319-5259DF99FA89}">
      <dgm:prSet phldrT="[Text]" custT="1"/>
      <dgm:spPr/>
      <dgm:t>
        <a:bodyPr/>
        <a:lstStyle/>
        <a:p>
          <a:pPr rtl="0"/>
          <a:r>
            <a:rPr lang="en-US" sz="2500">
              <a:solidFill>
                <a:schemeClr val="bg2">
                  <a:lumMod val="25000"/>
                </a:schemeClr>
              </a:solidFill>
              <a:latin typeface="Corbel" panose="020B0503020204020204"/>
            </a:rPr>
            <a:t>Capital </a:t>
          </a:r>
          <a:endParaRPr lang="en-US" sz="2500">
            <a:solidFill>
              <a:schemeClr val="bg2">
                <a:lumMod val="25000"/>
              </a:schemeClr>
            </a:solidFill>
          </a:endParaRPr>
        </a:p>
      </dgm:t>
    </dgm:pt>
    <dgm:pt modelId="{7EEF3108-9D0A-4FE4-BD06-945BECD3E2E9}" type="parTrans" cxnId="{A4C50E07-36EE-4EBF-917D-D928C3653983}">
      <dgm:prSet/>
      <dgm:spPr/>
      <dgm:t>
        <a:bodyPr/>
        <a:lstStyle/>
        <a:p>
          <a:endParaRPr lang="en-US"/>
        </a:p>
      </dgm:t>
    </dgm:pt>
    <dgm:pt modelId="{C33FB575-6DEA-4CCF-A341-15787B47E338}" type="sibTrans" cxnId="{A4C50E07-36EE-4EBF-917D-D928C3653983}">
      <dgm:prSet/>
      <dgm:spPr/>
      <dgm:t>
        <a:bodyPr/>
        <a:lstStyle/>
        <a:p>
          <a:endParaRPr lang="en-US"/>
        </a:p>
      </dgm:t>
    </dgm:pt>
    <dgm:pt modelId="{38777EB4-B398-411A-B1AC-E3B51DC55477}">
      <dgm:prSet phldrT="[Text]" custT="1"/>
      <dgm:spPr/>
      <dgm:t>
        <a:bodyPr/>
        <a:lstStyle/>
        <a:p>
          <a:r>
            <a:rPr lang="en-US" sz="1500" b="1">
              <a:solidFill>
                <a:schemeClr val="bg2">
                  <a:lumMod val="25000"/>
                </a:schemeClr>
              </a:solidFill>
            </a:rPr>
            <a:t>Farmland Accessibility</a:t>
          </a:r>
        </a:p>
      </dgm:t>
    </dgm:pt>
    <dgm:pt modelId="{7175D062-229D-4F84-BD46-D449D4A70E31}" type="parTrans" cxnId="{6B3CF63C-B259-4EA8-BB8E-6240A8A2DC15}">
      <dgm:prSet/>
      <dgm:spPr/>
      <dgm:t>
        <a:bodyPr/>
        <a:lstStyle/>
        <a:p>
          <a:endParaRPr lang="en-US"/>
        </a:p>
      </dgm:t>
    </dgm:pt>
    <dgm:pt modelId="{50F8BEDA-CA4A-4A9D-9F07-DA03F33FC5CA}" type="sibTrans" cxnId="{6B3CF63C-B259-4EA8-BB8E-6240A8A2DC15}">
      <dgm:prSet/>
      <dgm:spPr/>
      <dgm:t>
        <a:bodyPr/>
        <a:lstStyle/>
        <a:p>
          <a:endParaRPr lang="en-US"/>
        </a:p>
      </dgm:t>
    </dgm:pt>
    <dgm:pt modelId="{5A1453FC-14D9-4F28-8693-629A5B25A0ED}">
      <dgm:prSet phldrT="[Text]"/>
      <dgm:spPr/>
      <dgm:t>
        <a:bodyPr/>
        <a:lstStyle/>
        <a:p>
          <a:r>
            <a:rPr lang="en-US">
              <a:solidFill>
                <a:schemeClr val="bg2">
                  <a:lumMod val="25000"/>
                </a:schemeClr>
              </a:solidFill>
            </a:rPr>
            <a:t>Resources &amp; Business Planning</a:t>
          </a:r>
        </a:p>
      </dgm:t>
    </dgm:pt>
    <dgm:pt modelId="{16357AA3-A1CA-4C29-AFC8-982189C97EAE}" type="parTrans" cxnId="{D027462E-DEBD-4076-B7BB-39AF246B0098}">
      <dgm:prSet/>
      <dgm:spPr/>
      <dgm:t>
        <a:bodyPr/>
        <a:lstStyle/>
        <a:p>
          <a:endParaRPr lang="en-US"/>
        </a:p>
      </dgm:t>
    </dgm:pt>
    <dgm:pt modelId="{ECB35156-D8B0-4D00-9E10-E68139ADD5EA}" type="sibTrans" cxnId="{D027462E-DEBD-4076-B7BB-39AF246B0098}">
      <dgm:prSet/>
      <dgm:spPr/>
      <dgm:t>
        <a:bodyPr/>
        <a:lstStyle/>
        <a:p>
          <a:endParaRPr lang="en-US"/>
        </a:p>
      </dgm:t>
    </dgm:pt>
    <dgm:pt modelId="{76356152-B436-4F58-BDF6-D4D957306DE4}">
      <dgm:prSet custT="1"/>
      <dgm:spPr/>
      <dgm:t>
        <a:bodyPr/>
        <a:lstStyle/>
        <a:p>
          <a:r>
            <a:rPr lang="en-US" sz="1800">
              <a:solidFill>
                <a:schemeClr val="bg2">
                  <a:lumMod val="25000"/>
                </a:schemeClr>
              </a:solidFill>
            </a:rPr>
            <a:t>Education &amp; Training</a:t>
          </a:r>
        </a:p>
      </dgm:t>
    </dgm:pt>
    <dgm:pt modelId="{13C8DC97-12C8-4183-A7A8-CDA4ED2D8805}" type="parTrans" cxnId="{69933A0C-EA22-47AC-8147-2E59B48E8500}">
      <dgm:prSet/>
      <dgm:spPr/>
      <dgm:t>
        <a:bodyPr/>
        <a:lstStyle/>
        <a:p>
          <a:endParaRPr lang="en-US"/>
        </a:p>
      </dgm:t>
    </dgm:pt>
    <dgm:pt modelId="{6D4A3126-10A9-4CC5-BF42-B55F987B6F16}" type="sibTrans" cxnId="{69933A0C-EA22-47AC-8147-2E59B48E8500}">
      <dgm:prSet/>
      <dgm:spPr/>
      <dgm:t>
        <a:bodyPr/>
        <a:lstStyle/>
        <a:p>
          <a:endParaRPr lang="en-US"/>
        </a:p>
      </dgm:t>
    </dgm:pt>
    <dgm:pt modelId="{240E91D5-6A64-44BF-910E-700507D625E3}">
      <dgm:prSet/>
      <dgm:spPr/>
      <dgm:t>
        <a:bodyPr/>
        <a:lstStyle/>
        <a:p>
          <a:r>
            <a:rPr lang="en-US">
              <a:solidFill>
                <a:schemeClr val="bg2">
                  <a:lumMod val="25000"/>
                </a:schemeClr>
              </a:solidFill>
            </a:rPr>
            <a:t>Markets</a:t>
          </a:r>
        </a:p>
      </dgm:t>
    </dgm:pt>
    <dgm:pt modelId="{57C41F12-C9D6-481A-8A50-F6D81AFB974B}" type="parTrans" cxnId="{D149D4B4-23DC-4E19-BE90-D379FD219103}">
      <dgm:prSet/>
      <dgm:spPr/>
      <dgm:t>
        <a:bodyPr/>
        <a:lstStyle/>
        <a:p>
          <a:endParaRPr lang="en-US"/>
        </a:p>
      </dgm:t>
    </dgm:pt>
    <dgm:pt modelId="{D7401DE1-CC94-4339-871F-ECFBD637DCBF}" type="sibTrans" cxnId="{D149D4B4-23DC-4E19-BE90-D379FD219103}">
      <dgm:prSet/>
      <dgm:spPr/>
      <dgm:t>
        <a:bodyPr/>
        <a:lstStyle/>
        <a:p>
          <a:endParaRPr lang="en-US"/>
        </a:p>
      </dgm:t>
    </dgm:pt>
    <dgm:pt modelId="{5DD89BEB-3057-4985-8C1D-72ADED8261B8}" type="pres">
      <dgm:prSet presAssocID="{29DDAD3D-6F8E-4FC6-9DD0-7AA62F121B86}" presName="composite" presStyleCnt="0">
        <dgm:presLayoutVars>
          <dgm:chMax val="5"/>
          <dgm:dir/>
          <dgm:animLvl val="ctr"/>
          <dgm:resizeHandles val="exact"/>
        </dgm:presLayoutVars>
      </dgm:prSet>
      <dgm:spPr/>
    </dgm:pt>
    <dgm:pt modelId="{DAB6F0AF-F868-488E-8C8D-314A5F4522C5}" type="pres">
      <dgm:prSet presAssocID="{29DDAD3D-6F8E-4FC6-9DD0-7AA62F121B86}" presName="cycle" presStyleCnt="0"/>
      <dgm:spPr/>
    </dgm:pt>
    <dgm:pt modelId="{1D40CB52-FF86-4AA7-ABA8-084AF1AD4F4D}" type="pres">
      <dgm:prSet presAssocID="{29DDAD3D-6F8E-4FC6-9DD0-7AA62F121B86}" presName="centerShape" presStyleCnt="0"/>
      <dgm:spPr/>
    </dgm:pt>
    <dgm:pt modelId="{77AF1C1C-8EAF-4593-80F7-A59D79CEBF1D}" type="pres">
      <dgm:prSet presAssocID="{29DDAD3D-6F8E-4FC6-9DD0-7AA62F121B86}" presName="connSite" presStyleLbl="node1" presStyleIdx="0" presStyleCnt="6"/>
      <dgm:spPr/>
    </dgm:pt>
    <dgm:pt modelId="{30CAAF93-A3EE-472C-A1E2-2A6F65329690}" type="pres">
      <dgm:prSet presAssocID="{29DDAD3D-6F8E-4FC6-9DD0-7AA62F121B86}" presName="visible" presStyleLbl="node1" presStyleIdx="0" presStyleCnt="6" custScaleX="180576" custScaleY="186623" custLinFactNeighborX="1476" custLinFactNeighborY="-6609"/>
      <dgm:spPr/>
    </dgm:pt>
    <dgm:pt modelId="{422D9FA2-7ADC-4B2A-A105-C2EC8FD16F4A}" type="pres">
      <dgm:prSet presAssocID="{7EEF3108-9D0A-4FE4-BD06-945BECD3E2E9}" presName="Name25" presStyleLbl="parChTrans1D1" presStyleIdx="0" presStyleCnt="5"/>
      <dgm:spPr/>
    </dgm:pt>
    <dgm:pt modelId="{8B5B1BED-2230-479D-B89D-6305205680C1}" type="pres">
      <dgm:prSet presAssocID="{90DEF2AD-9A9B-43EB-8319-5259DF99FA89}" presName="node" presStyleCnt="0"/>
      <dgm:spPr/>
    </dgm:pt>
    <dgm:pt modelId="{DFDA2B5B-2F0E-4DA4-BA42-7106A4939D9D}" type="pres">
      <dgm:prSet presAssocID="{90DEF2AD-9A9B-43EB-8319-5259DF99FA89}" presName="parentNode" presStyleLbl="node1" presStyleIdx="1" presStyleCnt="6" custScaleX="139414" custScaleY="124144" custLinFactNeighborX="-63027" custLinFactNeighborY="-17012">
        <dgm:presLayoutVars>
          <dgm:chMax val="1"/>
          <dgm:bulletEnabled val="1"/>
        </dgm:presLayoutVars>
      </dgm:prSet>
      <dgm:spPr/>
    </dgm:pt>
    <dgm:pt modelId="{1187D8AE-B701-4DB4-A3D2-CD451E345CEE}" type="pres">
      <dgm:prSet presAssocID="{90DEF2AD-9A9B-43EB-8319-5259DF99FA89}" presName="childNode" presStyleLbl="revTx" presStyleIdx="0" presStyleCnt="0">
        <dgm:presLayoutVars>
          <dgm:bulletEnabled val="1"/>
        </dgm:presLayoutVars>
      </dgm:prSet>
      <dgm:spPr/>
    </dgm:pt>
    <dgm:pt modelId="{0F2C3F36-8B15-447B-A850-C8D5F7B4B3FD}" type="pres">
      <dgm:prSet presAssocID="{7175D062-229D-4F84-BD46-D449D4A70E31}" presName="Name25" presStyleLbl="parChTrans1D1" presStyleIdx="1" presStyleCnt="5"/>
      <dgm:spPr/>
    </dgm:pt>
    <dgm:pt modelId="{1684DB19-2939-4B39-B50A-7310E919E0C6}" type="pres">
      <dgm:prSet presAssocID="{38777EB4-B398-411A-B1AC-E3B51DC55477}" presName="node" presStyleCnt="0"/>
      <dgm:spPr/>
    </dgm:pt>
    <dgm:pt modelId="{D0DD720D-A28D-45DE-AFE4-6F869BDDEEDE}" type="pres">
      <dgm:prSet presAssocID="{38777EB4-B398-411A-B1AC-E3B51DC55477}" presName="parentNode" presStyleLbl="node1" presStyleIdx="2" presStyleCnt="6" custScaleX="141202" custScaleY="135213" custLinFactNeighborX="-13009" custLinFactNeighborY="-41028">
        <dgm:presLayoutVars>
          <dgm:chMax val="1"/>
          <dgm:bulletEnabled val="1"/>
        </dgm:presLayoutVars>
      </dgm:prSet>
      <dgm:spPr/>
    </dgm:pt>
    <dgm:pt modelId="{0B0343D6-3D76-48F8-B8CB-5DD88F1151AF}" type="pres">
      <dgm:prSet presAssocID="{38777EB4-B398-411A-B1AC-E3B51DC55477}" presName="childNode" presStyleLbl="revTx" presStyleIdx="0" presStyleCnt="0">
        <dgm:presLayoutVars>
          <dgm:bulletEnabled val="1"/>
        </dgm:presLayoutVars>
      </dgm:prSet>
      <dgm:spPr/>
    </dgm:pt>
    <dgm:pt modelId="{BE34D387-B2DB-4BD7-B60A-56D8AF6D8392}" type="pres">
      <dgm:prSet presAssocID="{13C8DC97-12C8-4183-A7A8-CDA4ED2D8805}" presName="Name25" presStyleLbl="parChTrans1D1" presStyleIdx="2" presStyleCnt="5"/>
      <dgm:spPr/>
    </dgm:pt>
    <dgm:pt modelId="{E6937F8E-4FB0-4C57-B46C-14F492DD2F1D}" type="pres">
      <dgm:prSet presAssocID="{76356152-B436-4F58-BDF6-D4D957306DE4}" presName="node" presStyleCnt="0"/>
      <dgm:spPr/>
    </dgm:pt>
    <dgm:pt modelId="{6F045C13-FF66-47A3-ACD3-56731EE09624}" type="pres">
      <dgm:prSet presAssocID="{76356152-B436-4F58-BDF6-D4D957306DE4}" presName="parentNode" presStyleLbl="node1" presStyleIdx="3" presStyleCnt="6" custScaleX="132317" custScaleY="134028" custLinFactNeighborX="-8005" custLinFactNeighborY="-42029">
        <dgm:presLayoutVars>
          <dgm:chMax val="1"/>
          <dgm:bulletEnabled val="1"/>
        </dgm:presLayoutVars>
      </dgm:prSet>
      <dgm:spPr/>
    </dgm:pt>
    <dgm:pt modelId="{1895633F-ED94-4162-AEA8-1D3E2C4EF71E}" type="pres">
      <dgm:prSet presAssocID="{76356152-B436-4F58-BDF6-D4D957306DE4}" presName="childNode" presStyleLbl="revTx" presStyleIdx="0" presStyleCnt="0">
        <dgm:presLayoutVars>
          <dgm:bulletEnabled val="1"/>
        </dgm:presLayoutVars>
      </dgm:prSet>
      <dgm:spPr/>
    </dgm:pt>
    <dgm:pt modelId="{B74673B2-6E5A-4C9A-BA6C-6880A0BB771B}" type="pres">
      <dgm:prSet presAssocID="{57C41F12-C9D6-481A-8A50-F6D81AFB974B}" presName="Name25" presStyleLbl="parChTrans1D1" presStyleIdx="3" presStyleCnt="5"/>
      <dgm:spPr/>
    </dgm:pt>
    <dgm:pt modelId="{F079ADB6-EE67-4442-9230-8577FDE50FD3}" type="pres">
      <dgm:prSet presAssocID="{240E91D5-6A64-44BF-910E-700507D625E3}" presName="node" presStyleCnt="0"/>
      <dgm:spPr/>
    </dgm:pt>
    <dgm:pt modelId="{BDD3132D-6922-40A3-97FA-BA7E6E335D24}" type="pres">
      <dgm:prSet presAssocID="{240E91D5-6A64-44BF-910E-700507D625E3}" presName="parentNode" presStyleLbl="node1" presStyleIdx="4" presStyleCnt="6" custScaleX="134243" custScaleY="125153" custLinFactNeighborX="13009" custLinFactNeighborY="-40028">
        <dgm:presLayoutVars>
          <dgm:chMax val="1"/>
          <dgm:bulletEnabled val="1"/>
        </dgm:presLayoutVars>
      </dgm:prSet>
      <dgm:spPr/>
    </dgm:pt>
    <dgm:pt modelId="{F92A23D2-FEE7-4B41-AD28-A677AF25FC72}" type="pres">
      <dgm:prSet presAssocID="{240E91D5-6A64-44BF-910E-700507D625E3}" presName="childNode" presStyleLbl="revTx" presStyleIdx="0" presStyleCnt="0">
        <dgm:presLayoutVars>
          <dgm:bulletEnabled val="1"/>
        </dgm:presLayoutVars>
      </dgm:prSet>
      <dgm:spPr/>
    </dgm:pt>
    <dgm:pt modelId="{83B8E525-0BBE-48D5-8F48-3FCE5102FBC6}" type="pres">
      <dgm:prSet presAssocID="{16357AA3-A1CA-4C29-AFC8-982189C97EAE}" presName="Name25" presStyleLbl="parChTrans1D1" presStyleIdx="4" presStyleCnt="5"/>
      <dgm:spPr/>
    </dgm:pt>
    <dgm:pt modelId="{6847C209-6742-4D89-8EFC-61BAA5EC0130}" type="pres">
      <dgm:prSet presAssocID="{5A1453FC-14D9-4F28-8693-629A5B25A0ED}" presName="node" presStyleCnt="0"/>
      <dgm:spPr/>
    </dgm:pt>
    <dgm:pt modelId="{8AE57190-5D8E-46C1-911F-D7A63AEE5CC1}" type="pres">
      <dgm:prSet presAssocID="{5A1453FC-14D9-4F28-8693-629A5B25A0ED}" presName="parentNode" presStyleLbl="node1" presStyleIdx="5" presStyleCnt="6" custScaleX="135493" custScaleY="135124" custLinFactNeighborX="26018" custLinFactNeighborY="-28019">
        <dgm:presLayoutVars>
          <dgm:chMax val="1"/>
          <dgm:bulletEnabled val="1"/>
        </dgm:presLayoutVars>
      </dgm:prSet>
      <dgm:spPr/>
    </dgm:pt>
    <dgm:pt modelId="{DA3BA9AD-AE22-45B3-9E67-4A25324B6D8D}" type="pres">
      <dgm:prSet presAssocID="{5A1453FC-14D9-4F28-8693-629A5B25A0ED}" presName="childNode" presStyleLbl="revTx" presStyleIdx="0" presStyleCnt="0">
        <dgm:presLayoutVars>
          <dgm:bulletEnabled val="1"/>
        </dgm:presLayoutVars>
      </dgm:prSet>
      <dgm:spPr/>
    </dgm:pt>
  </dgm:ptLst>
  <dgm:cxnLst>
    <dgm:cxn modelId="{40A09100-EF4F-481C-8D6D-08C66EA5018C}" type="presOf" srcId="{5A1453FC-14D9-4F28-8693-629A5B25A0ED}" destId="{8AE57190-5D8E-46C1-911F-D7A63AEE5CC1}" srcOrd="0" destOrd="0" presId="urn:microsoft.com/office/officeart/2005/8/layout/radial2"/>
    <dgm:cxn modelId="{A4C50E07-36EE-4EBF-917D-D928C3653983}" srcId="{29DDAD3D-6F8E-4FC6-9DD0-7AA62F121B86}" destId="{90DEF2AD-9A9B-43EB-8319-5259DF99FA89}" srcOrd="0" destOrd="0" parTransId="{7EEF3108-9D0A-4FE4-BD06-945BECD3E2E9}" sibTransId="{C33FB575-6DEA-4CCF-A341-15787B47E338}"/>
    <dgm:cxn modelId="{69933A0C-EA22-47AC-8147-2E59B48E8500}" srcId="{29DDAD3D-6F8E-4FC6-9DD0-7AA62F121B86}" destId="{76356152-B436-4F58-BDF6-D4D957306DE4}" srcOrd="2" destOrd="0" parTransId="{13C8DC97-12C8-4183-A7A8-CDA4ED2D8805}" sibTransId="{6D4A3126-10A9-4CC5-BF42-B55F987B6F16}"/>
    <dgm:cxn modelId="{82A8471D-C9E2-49AB-A7AF-A6316827D68B}" type="presOf" srcId="{16357AA3-A1CA-4C29-AFC8-982189C97EAE}" destId="{83B8E525-0BBE-48D5-8F48-3FCE5102FBC6}" srcOrd="0" destOrd="0" presId="urn:microsoft.com/office/officeart/2005/8/layout/radial2"/>
    <dgm:cxn modelId="{D027462E-DEBD-4076-B7BB-39AF246B0098}" srcId="{29DDAD3D-6F8E-4FC6-9DD0-7AA62F121B86}" destId="{5A1453FC-14D9-4F28-8693-629A5B25A0ED}" srcOrd="4" destOrd="0" parTransId="{16357AA3-A1CA-4C29-AFC8-982189C97EAE}" sibTransId="{ECB35156-D8B0-4D00-9E10-E68139ADD5EA}"/>
    <dgm:cxn modelId="{6B3CF63C-B259-4EA8-BB8E-6240A8A2DC15}" srcId="{29DDAD3D-6F8E-4FC6-9DD0-7AA62F121B86}" destId="{38777EB4-B398-411A-B1AC-E3B51DC55477}" srcOrd="1" destOrd="0" parTransId="{7175D062-229D-4F84-BD46-D449D4A70E31}" sibTransId="{50F8BEDA-CA4A-4A9D-9F07-DA03F33FC5CA}"/>
    <dgm:cxn modelId="{669B188E-6040-4E76-84EB-B06A5FA879EC}" type="presOf" srcId="{29DDAD3D-6F8E-4FC6-9DD0-7AA62F121B86}" destId="{5DD89BEB-3057-4985-8C1D-72ADED8261B8}" srcOrd="0" destOrd="0" presId="urn:microsoft.com/office/officeart/2005/8/layout/radial2"/>
    <dgm:cxn modelId="{E71F9494-5443-4D4D-9A0F-B7A4D418A552}" type="presOf" srcId="{240E91D5-6A64-44BF-910E-700507D625E3}" destId="{BDD3132D-6922-40A3-97FA-BA7E6E335D24}" srcOrd="0" destOrd="0" presId="urn:microsoft.com/office/officeart/2005/8/layout/radial2"/>
    <dgm:cxn modelId="{788BCBA5-5B01-47DD-94EE-056AC2374FBD}" type="presOf" srcId="{90DEF2AD-9A9B-43EB-8319-5259DF99FA89}" destId="{DFDA2B5B-2F0E-4DA4-BA42-7106A4939D9D}" srcOrd="0" destOrd="0" presId="urn:microsoft.com/office/officeart/2005/8/layout/radial2"/>
    <dgm:cxn modelId="{015A4CB1-1019-4A82-A57E-6FB05D1E3BA9}" type="presOf" srcId="{7EEF3108-9D0A-4FE4-BD06-945BECD3E2E9}" destId="{422D9FA2-7ADC-4B2A-A105-C2EC8FD16F4A}" srcOrd="0" destOrd="0" presId="urn:microsoft.com/office/officeart/2005/8/layout/radial2"/>
    <dgm:cxn modelId="{D149D4B4-23DC-4E19-BE90-D379FD219103}" srcId="{29DDAD3D-6F8E-4FC6-9DD0-7AA62F121B86}" destId="{240E91D5-6A64-44BF-910E-700507D625E3}" srcOrd="3" destOrd="0" parTransId="{57C41F12-C9D6-481A-8A50-F6D81AFB974B}" sibTransId="{D7401DE1-CC94-4339-871F-ECFBD637DCBF}"/>
    <dgm:cxn modelId="{7D5570BD-9358-406A-9C9F-BF769144B6AC}" type="presOf" srcId="{13C8DC97-12C8-4183-A7A8-CDA4ED2D8805}" destId="{BE34D387-B2DB-4BD7-B60A-56D8AF6D8392}" srcOrd="0" destOrd="0" presId="urn:microsoft.com/office/officeart/2005/8/layout/radial2"/>
    <dgm:cxn modelId="{D33511C7-0BFB-4FED-93FD-BF4BAC8C521F}" type="presOf" srcId="{7175D062-229D-4F84-BD46-D449D4A70E31}" destId="{0F2C3F36-8B15-447B-A850-C8D5F7B4B3FD}" srcOrd="0" destOrd="0" presId="urn:microsoft.com/office/officeart/2005/8/layout/radial2"/>
    <dgm:cxn modelId="{CCBB1BCA-2967-4B6E-83DF-ED41FD664E9B}" type="presOf" srcId="{57C41F12-C9D6-481A-8A50-F6D81AFB974B}" destId="{B74673B2-6E5A-4C9A-BA6C-6880A0BB771B}" srcOrd="0" destOrd="0" presId="urn:microsoft.com/office/officeart/2005/8/layout/radial2"/>
    <dgm:cxn modelId="{8F1117EB-64AB-43F9-A0DE-23DB96D2DDB6}" type="presOf" srcId="{76356152-B436-4F58-BDF6-D4D957306DE4}" destId="{6F045C13-FF66-47A3-ACD3-56731EE09624}" srcOrd="0" destOrd="0" presId="urn:microsoft.com/office/officeart/2005/8/layout/radial2"/>
    <dgm:cxn modelId="{ABC851F4-9A62-4626-AC80-94D41B4FC14B}" type="presOf" srcId="{38777EB4-B398-411A-B1AC-E3B51DC55477}" destId="{D0DD720D-A28D-45DE-AFE4-6F869BDDEEDE}" srcOrd="0" destOrd="0" presId="urn:microsoft.com/office/officeart/2005/8/layout/radial2"/>
    <dgm:cxn modelId="{5C978442-5427-4584-8A62-CBC30E4708A4}" type="presParOf" srcId="{5DD89BEB-3057-4985-8C1D-72ADED8261B8}" destId="{DAB6F0AF-F868-488E-8C8D-314A5F4522C5}" srcOrd="0" destOrd="0" presId="urn:microsoft.com/office/officeart/2005/8/layout/radial2"/>
    <dgm:cxn modelId="{E95CB8C6-C725-4879-B2D8-D57F109F74CC}" type="presParOf" srcId="{DAB6F0AF-F868-488E-8C8D-314A5F4522C5}" destId="{1D40CB52-FF86-4AA7-ABA8-084AF1AD4F4D}" srcOrd="0" destOrd="0" presId="urn:microsoft.com/office/officeart/2005/8/layout/radial2"/>
    <dgm:cxn modelId="{E00725DB-1854-4102-91B1-5773B0D7F094}" type="presParOf" srcId="{1D40CB52-FF86-4AA7-ABA8-084AF1AD4F4D}" destId="{77AF1C1C-8EAF-4593-80F7-A59D79CEBF1D}" srcOrd="0" destOrd="0" presId="urn:microsoft.com/office/officeart/2005/8/layout/radial2"/>
    <dgm:cxn modelId="{C879D71E-707C-406F-A42C-4CB3BBB36B12}" type="presParOf" srcId="{1D40CB52-FF86-4AA7-ABA8-084AF1AD4F4D}" destId="{30CAAF93-A3EE-472C-A1E2-2A6F65329690}" srcOrd="1" destOrd="0" presId="urn:microsoft.com/office/officeart/2005/8/layout/radial2"/>
    <dgm:cxn modelId="{931161A6-E7F4-41D0-A1DF-F6030BA08026}" type="presParOf" srcId="{DAB6F0AF-F868-488E-8C8D-314A5F4522C5}" destId="{422D9FA2-7ADC-4B2A-A105-C2EC8FD16F4A}" srcOrd="1" destOrd="0" presId="urn:microsoft.com/office/officeart/2005/8/layout/radial2"/>
    <dgm:cxn modelId="{318C6A5B-BD52-4FEE-B97C-CBE2BCA3FBA0}" type="presParOf" srcId="{DAB6F0AF-F868-488E-8C8D-314A5F4522C5}" destId="{8B5B1BED-2230-479D-B89D-6305205680C1}" srcOrd="2" destOrd="0" presId="urn:microsoft.com/office/officeart/2005/8/layout/radial2"/>
    <dgm:cxn modelId="{67804FEA-145F-454F-9F7A-E4D279E6EE10}" type="presParOf" srcId="{8B5B1BED-2230-479D-B89D-6305205680C1}" destId="{DFDA2B5B-2F0E-4DA4-BA42-7106A4939D9D}" srcOrd="0" destOrd="0" presId="urn:microsoft.com/office/officeart/2005/8/layout/radial2"/>
    <dgm:cxn modelId="{FE8CE3E6-19DB-4055-BCF5-8E2D92968B1E}" type="presParOf" srcId="{8B5B1BED-2230-479D-B89D-6305205680C1}" destId="{1187D8AE-B701-4DB4-A3D2-CD451E345CEE}" srcOrd="1" destOrd="0" presId="urn:microsoft.com/office/officeart/2005/8/layout/radial2"/>
    <dgm:cxn modelId="{9DF0392A-5330-4758-B4C5-EA7EB675234D}" type="presParOf" srcId="{DAB6F0AF-F868-488E-8C8D-314A5F4522C5}" destId="{0F2C3F36-8B15-447B-A850-C8D5F7B4B3FD}" srcOrd="3" destOrd="0" presId="urn:microsoft.com/office/officeart/2005/8/layout/radial2"/>
    <dgm:cxn modelId="{DC81DCF1-D428-4C39-89B4-2212990D9AA9}" type="presParOf" srcId="{DAB6F0AF-F868-488E-8C8D-314A5F4522C5}" destId="{1684DB19-2939-4B39-B50A-7310E919E0C6}" srcOrd="4" destOrd="0" presId="urn:microsoft.com/office/officeart/2005/8/layout/radial2"/>
    <dgm:cxn modelId="{E755E88C-C371-45F5-9111-EB1E3F55795B}" type="presParOf" srcId="{1684DB19-2939-4B39-B50A-7310E919E0C6}" destId="{D0DD720D-A28D-45DE-AFE4-6F869BDDEEDE}" srcOrd="0" destOrd="0" presId="urn:microsoft.com/office/officeart/2005/8/layout/radial2"/>
    <dgm:cxn modelId="{4847740E-F9A4-4FE6-847A-6844B2083F49}" type="presParOf" srcId="{1684DB19-2939-4B39-B50A-7310E919E0C6}" destId="{0B0343D6-3D76-48F8-B8CB-5DD88F1151AF}" srcOrd="1" destOrd="0" presId="urn:microsoft.com/office/officeart/2005/8/layout/radial2"/>
    <dgm:cxn modelId="{C31AF909-26AF-4B11-A866-11FBAB1DA930}" type="presParOf" srcId="{DAB6F0AF-F868-488E-8C8D-314A5F4522C5}" destId="{BE34D387-B2DB-4BD7-B60A-56D8AF6D8392}" srcOrd="5" destOrd="0" presId="urn:microsoft.com/office/officeart/2005/8/layout/radial2"/>
    <dgm:cxn modelId="{8B08BEED-144A-45AA-A1DB-C6C544824671}" type="presParOf" srcId="{DAB6F0AF-F868-488E-8C8D-314A5F4522C5}" destId="{E6937F8E-4FB0-4C57-B46C-14F492DD2F1D}" srcOrd="6" destOrd="0" presId="urn:microsoft.com/office/officeart/2005/8/layout/radial2"/>
    <dgm:cxn modelId="{D52D8E8D-67D7-4527-B6F1-EA51404836FD}" type="presParOf" srcId="{E6937F8E-4FB0-4C57-B46C-14F492DD2F1D}" destId="{6F045C13-FF66-47A3-ACD3-56731EE09624}" srcOrd="0" destOrd="0" presId="urn:microsoft.com/office/officeart/2005/8/layout/radial2"/>
    <dgm:cxn modelId="{4574BC9F-5EC0-46A9-8FEE-F21664C2BE7A}" type="presParOf" srcId="{E6937F8E-4FB0-4C57-B46C-14F492DD2F1D}" destId="{1895633F-ED94-4162-AEA8-1D3E2C4EF71E}" srcOrd="1" destOrd="0" presId="urn:microsoft.com/office/officeart/2005/8/layout/radial2"/>
    <dgm:cxn modelId="{2CF723E4-AA83-4567-9C37-FEA05851311D}" type="presParOf" srcId="{DAB6F0AF-F868-488E-8C8D-314A5F4522C5}" destId="{B74673B2-6E5A-4C9A-BA6C-6880A0BB771B}" srcOrd="7" destOrd="0" presId="urn:microsoft.com/office/officeart/2005/8/layout/radial2"/>
    <dgm:cxn modelId="{7E01EE6E-8373-4D7C-8E32-B8C1A5B8E17E}" type="presParOf" srcId="{DAB6F0AF-F868-488E-8C8D-314A5F4522C5}" destId="{F079ADB6-EE67-4442-9230-8577FDE50FD3}" srcOrd="8" destOrd="0" presId="urn:microsoft.com/office/officeart/2005/8/layout/radial2"/>
    <dgm:cxn modelId="{AC17044A-D8F7-4DEF-B0E2-B7B3579FEE9F}" type="presParOf" srcId="{F079ADB6-EE67-4442-9230-8577FDE50FD3}" destId="{BDD3132D-6922-40A3-97FA-BA7E6E335D24}" srcOrd="0" destOrd="0" presId="urn:microsoft.com/office/officeart/2005/8/layout/radial2"/>
    <dgm:cxn modelId="{22769AE0-6915-4998-A8AE-9D589B2AB905}" type="presParOf" srcId="{F079ADB6-EE67-4442-9230-8577FDE50FD3}" destId="{F92A23D2-FEE7-4B41-AD28-A677AF25FC72}" srcOrd="1" destOrd="0" presId="urn:microsoft.com/office/officeart/2005/8/layout/radial2"/>
    <dgm:cxn modelId="{A7E6DDC0-7719-491A-8971-2B28C43ECD25}" type="presParOf" srcId="{DAB6F0AF-F868-488E-8C8D-314A5F4522C5}" destId="{83B8E525-0BBE-48D5-8F48-3FCE5102FBC6}" srcOrd="9" destOrd="0" presId="urn:microsoft.com/office/officeart/2005/8/layout/radial2"/>
    <dgm:cxn modelId="{6928F40A-467D-45D7-95F2-14F5DC799410}" type="presParOf" srcId="{DAB6F0AF-F868-488E-8C8D-314A5F4522C5}" destId="{6847C209-6742-4D89-8EFC-61BAA5EC0130}" srcOrd="10" destOrd="0" presId="urn:microsoft.com/office/officeart/2005/8/layout/radial2"/>
    <dgm:cxn modelId="{4F631C0C-BBF5-4E80-8194-DD7940BD5965}" type="presParOf" srcId="{6847C209-6742-4D89-8EFC-61BAA5EC0130}" destId="{8AE57190-5D8E-46C1-911F-D7A63AEE5CC1}" srcOrd="0" destOrd="0" presId="urn:microsoft.com/office/officeart/2005/8/layout/radial2"/>
    <dgm:cxn modelId="{8AC9C08D-E684-4F37-992C-D38189216644}" type="presParOf" srcId="{6847C209-6742-4D89-8EFC-61BAA5EC0130}" destId="{DA3BA9AD-AE22-45B3-9E67-4A25324B6D8D}"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6051258-9091-49B9-990A-2F7EFB39499D}" type="doc">
      <dgm:prSet loTypeId="urn:microsoft.com/office/officeart/2005/8/layout/process1" loCatId="process" qsTypeId="urn:microsoft.com/office/officeart/2005/8/quickstyle/simple1" qsCatId="simple" csTypeId="urn:microsoft.com/office/officeart/2005/8/colors/accent1_1" csCatId="accent1" phldr="1"/>
      <dgm:spPr/>
      <dgm:t>
        <a:bodyPr/>
        <a:lstStyle/>
        <a:p>
          <a:endParaRPr lang="en-US"/>
        </a:p>
      </dgm:t>
    </dgm:pt>
    <dgm:pt modelId="{C201423E-80CE-4C63-89B8-F7ACF134BCF2}">
      <dgm:prSet phldrT="[Text]" phldr="0"/>
      <dgm:spPr/>
      <dgm:t>
        <a:bodyPr/>
        <a:lstStyle/>
        <a:p>
          <a:pPr algn="l">
            <a:lnSpc>
              <a:spcPct val="90000"/>
            </a:lnSpc>
          </a:pPr>
          <a:r>
            <a:rPr lang="en-US" b="1"/>
            <a:t>September-December 2022 </a:t>
          </a:r>
          <a:r>
            <a:rPr lang="en-US" b="0"/>
            <a:t>M</a:t>
          </a:r>
          <a:r>
            <a:rPr lang="en-US"/>
            <a:t>ain working group compiles recommendations </a:t>
          </a:r>
        </a:p>
      </dgm:t>
    </dgm:pt>
    <dgm:pt modelId="{C99A72F6-8D62-4BF4-B55B-8D1D03D9F4DB}" type="parTrans" cxnId="{6000EAED-30B1-46D8-9F99-A59DE4FE36B9}">
      <dgm:prSet/>
      <dgm:spPr/>
      <dgm:t>
        <a:bodyPr/>
        <a:lstStyle/>
        <a:p>
          <a:endParaRPr lang="en-US"/>
        </a:p>
      </dgm:t>
    </dgm:pt>
    <dgm:pt modelId="{BF2B578C-7167-4976-B2DA-64502D7BA320}" type="sibTrans" cxnId="{6000EAED-30B1-46D8-9F99-A59DE4FE36B9}">
      <dgm:prSet/>
      <dgm:spPr/>
      <dgm:t>
        <a:bodyPr/>
        <a:lstStyle/>
        <a:p>
          <a:endParaRPr lang="en-US"/>
        </a:p>
      </dgm:t>
    </dgm:pt>
    <dgm:pt modelId="{A513120C-3423-4631-B8A8-2492201E8DA5}">
      <dgm:prSet phldr="0"/>
      <dgm:spPr/>
      <dgm:t>
        <a:bodyPr/>
        <a:lstStyle/>
        <a:p>
          <a:pPr algn="l" rtl="0">
            <a:lnSpc>
              <a:spcPct val="90000"/>
            </a:lnSpc>
          </a:pPr>
          <a:r>
            <a:rPr lang="en-US" b="1"/>
            <a:t>July-Sept/October 2022 </a:t>
          </a:r>
          <a:r>
            <a:rPr lang="en-US" b="0"/>
            <a:t>Main and </a:t>
          </a:r>
          <a:r>
            <a:rPr lang="en-US"/>
            <a:t>Topics Working Groups are meeting.</a:t>
          </a:r>
        </a:p>
      </dgm:t>
    </dgm:pt>
    <dgm:pt modelId="{47EF30F8-5485-4F47-A237-F70FB3F9F1CC}" type="parTrans" cxnId="{C4D54913-3C8F-452E-99F3-6BA5C0D236F6}">
      <dgm:prSet/>
      <dgm:spPr/>
      <dgm:t>
        <a:bodyPr/>
        <a:lstStyle/>
        <a:p>
          <a:endParaRPr lang="en-US"/>
        </a:p>
      </dgm:t>
    </dgm:pt>
    <dgm:pt modelId="{B4EE2758-AF91-4F7A-B314-9D9E005F1F4B}" type="sibTrans" cxnId="{C4D54913-3C8F-452E-99F3-6BA5C0D236F6}">
      <dgm:prSet/>
      <dgm:spPr/>
      <dgm:t>
        <a:bodyPr/>
        <a:lstStyle/>
        <a:p>
          <a:endParaRPr lang="en-US"/>
        </a:p>
      </dgm:t>
    </dgm:pt>
    <dgm:pt modelId="{EE53989A-4F8F-4A76-BD71-356814A1CC4B}">
      <dgm:prSet phldr="0"/>
      <dgm:spPr/>
      <dgm:t>
        <a:bodyPr/>
        <a:lstStyle/>
        <a:p>
          <a:pPr algn="l" rtl="0">
            <a:lnSpc>
              <a:spcPct val="90000"/>
            </a:lnSpc>
          </a:pPr>
          <a:r>
            <a:rPr lang="en-US" b="1">
              <a:latin typeface="Corbel" panose="020B0503020204020204"/>
            </a:rPr>
            <a:t>January 2023 </a:t>
          </a:r>
          <a:r>
            <a:rPr lang="en-US">
              <a:latin typeface="Corbel" panose="020B0503020204020204"/>
            </a:rPr>
            <a:t>Presentations/share out to agriculture industry and for public distribution</a:t>
          </a:r>
        </a:p>
      </dgm:t>
    </dgm:pt>
    <dgm:pt modelId="{50D86559-CA29-4328-BE7F-B9B485E19E97}" type="parTrans" cxnId="{571D8350-21FA-4533-A8F1-A92A798A9194}">
      <dgm:prSet/>
      <dgm:spPr/>
      <dgm:t>
        <a:bodyPr/>
        <a:lstStyle/>
        <a:p>
          <a:endParaRPr lang="en-US"/>
        </a:p>
      </dgm:t>
    </dgm:pt>
    <dgm:pt modelId="{4D76D3C7-37D6-4026-95E4-79D712DE5832}" type="sibTrans" cxnId="{571D8350-21FA-4533-A8F1-A92A798A9194}">
      <dgm:prSet/>
      <dgm:spPr/>
      <dgm:t>
        <a:bodyPr/>
        <a:lstStyle/>
        <a:p>
          <a:endParaRPr lang="en-US"/>
        </a:p>
      </dgm:t>
    </dgm:pt>
    <dgm:pt modelId="{B8402BFC-9866-4A0D-8B9A-C5BABE3B2B5C}">
      <dgm:prSet/>
      <dgm:spPr/>
      <dgm:t>
        <a:bodyPr/>
        <a:lstStyle/>
        <a:p>
          <a:r>
            <a:rPr lang="en-US" b="1"/>
            <a:t>February-Sept 2023  </a:t>
          </a:r>
          <a:r>
            <a:rPr lang="en-US" b="0"/>
            <a:t>Implementation strategy and timeline developed with industry service providers and partners</a:t>
          </a:r>
        </a:p>
      </dgm:t>
    </dgm:pt>
    <dgm:pt modelId="{0BAC03C7-7F80-4FED-B88F-EB26EEA2B4D0}" type="parTrans" cxnId="{2B066A14-5272-43E3-B3AE-C02C77C05544}">
      <dgm:prSet/>
      <dgm:spPr/>
      <dgm:t>
        <a:bodyPr/>
        <a:lstStyle/>
        <a:p>
          <a:endParaRPr lang="en-US"/>
        </a:p>
      </dgm:t>
    </dgm:pt>
    <dgm:pt modelId="{4C74D7EF-B0A1-4794-84B9-A811BF5FA376}" type="sibTrans" cxnId="{2B066A14-5272-43E3-B3AE-C02C77C05544}">
      <dgm:prSet/>
      <dgm:spPr/>
      <dgm:t>
        <a:bodyPr/>
        <a:lstStyle/>
        <a:p>
          <a:endParaRPr lang="en-US"/>
        </a:p>
      </dgm:t>
    </dgm:pt>
    <dgm:pt modelId="{9BE4012A-5436-49E2-9E25-53E04B1439B3}" type="pres">
      <dgm:prSet presAssocID="{86051258-9091-49B9-990A-2F7EFB39499D}" presName="Name0" presStyleCnt="0">
        <dgm:presLayoutVars>
          <dgm:dir/>
          <dgm:resizeHandles val="exact"/>
        </dgm:presLayoutVars>
      </dgm:prSet>
      <dgm:spPr/>
    </dgm:pt>
    <dgm:pt modelId="{0B17697C-99E0-47A1-8EB4-5D2B7420919E}" type="pres">
      <dgm:prSet presAssocID="{A513120C-3423-4631-B8A8-2492201E8DA5}" presName="node" presStyleLbl="node1" presStyleIdx="0" presStyleCnt="4" custScaleX="111693" custScaleY="111382">
        <dgm:presLayoutVars>
          <dgm:bulletEnabled val="1"/>
        </dgm:presLayoutVars>
      </dgm:prSet>
      <dgm:spPr/>
    </dgm:pt>
    <dgm:pt modelId="{E3462BBF-7143-4832-B7F4-BB3F3A3B66A6}" type="pres">
      <dgm:prSet presAssocID="{B4EE2758-AF91-4F7A-B314-9D9E005F1F4B}" presName="sibTrans" presStyleLbl="sibTrans2D1" presStyleIdx="0" presStyleCnt="3"/>
      <dgm:spPr/>
    </dgm:pt>
    <dgm:pt modelId="{A05E6CF2-954D-463C-9B99-9077C96698D4}" type="pres">
      <dgm:prSet presAssocID="{B4EE2758-AF91-4F7A-B314-9D9E005F1F4B}" presName="connectorText" presStyleLbl="sibTrans2D1" presStyleIdx="0" presStyleCnt="3"/>
      <dgm:spPr/>
    </dgm:pt>
    <dgm:pt modelId="{D269E3D3-1A14-4CD4-BEFE-1CA1D478D375}" type="pres">
      <dgm:prSet presAssocID="{C201423E-80CE-4C63-89B8-F7ACF134BCF2}" presName="node" presStyleLbl="node1" presStyleIdx="1" presStyleCnt="4" custScaleX="113184" custScaleY="107380">
        <dgm:presLayoutVars>
          <dgm:bulletEnabled val="1"/>
        </dgm:presLayoutVars>
      </dgm:prSet>
      <dgm:spPr/>
    </dgm:pt>
    <dgm:pt modelId="{BC939C2C-C4F2-47D2-A583-EEBCD1EC9F1F}" type="pres">
      <dgm:prSet presAssocID="{BF2B578C-7167-4976-B2DA-64502D7BA320}" presName="sibTrans" presStyleLbl="sibTrans2D1" presStyleIdx="1" presStyleCnt="3"/>
      <dgm:spPr/>
    </dgm:pt>
    <dgm:pt modelId="{4A792304-4108-4442-ADF1-7A21DFC52C5A}" type="pres">
      <dgm:prSet presAssocID="{BF2B578C-7167-4976-B2DA-64502D7BA320}" presName="connectorText" presStyleLbl="sibTrans2D1" presStyleIdx="1" presStyleCnt="3"/>
      <dgm:spPr/>
    </dgm:pt>
    <dgm:pt modelId="{AF3A5E8E-010E-4C45-BC10-A804A5E417CA}" type="pres">
      <dgm:prSet presAssocID="{EE53989A-4F8F-4A76-BD71-356814A1CC4B}" presName="node" presStyleLbl="node1" presStyleIdx="2" presStyleCnt="4" custScaleX="114409" custScaleY="101764">
        <dgm:presLayoutVars>
          <dgm:bulletEnabled val="1"/>
        </dgm:presLayoutVars>
      </dgm:prSet>
      <dgm:spPr/>
    </dgm:pt>
    <dgm:pt modelId="{61456E4A-D5DC-4367-8469-D18647D1DB33}" type="pres">
      <dgm:prSet presAssocID="{4D76D3C7-37D6-4026-95E4-79D712DE5832}" presName="sibTrans" presStyleLbl="sibTrans2D1" presStyleIdx="2" presStyleCnt="3"/>
      <dgm:spPr/>
    </dgm:pt>
    <dgm:pt modelId="{B340176C-9219-449F-9ECE-948F812162BA}" type="pres">
      <dgm:prSet presAssocID="{4D76D3C7-37D6-4026-95E4-79D712DE5832}" presName="connectorText" presStyleLbl="sibTrans2D1" presStyleIdx="2" presStyleCnt="3"/>
      <dgm:spPr/>
    </dgm:pt>
    <dgm:pt modelId="{47E6CE99-6371-4C9E-813B-C898DDFE6DAC}" type="pres">
      <dgm:prSet presAssocID="{B8402BFC-9866-4A0D-8B9A-C5BABE3B2B5C}" presName="node" presStyleLbl="node1" presStyleIdx="3" presStyleCnt="4" custScaleX="106399">
        <dgm:presLayoutVars>
          <dgm:bulletEnabled val="1"/>
        </dgm:presLayoutVars>
      </dgm:prSet>
      <dgm:spPr/>
    </dgm:pt>
  </dgm:ptLst>
  <dgm:cxnLst>
    <dgm:cxn modelId="{C4D54913-3C8F-452E-99F3-6BA5C0D236F6}" srcId="{86051258-9091-49B9-990A-2F7EFB39499D}" destId="{A513120C-3423-4631-B8A8-2492201E8DA5}" srcOrd="0" destOrd="0" parTransId="{47EF30F8-5485-4F47-A237-F70FB3F9F1CC}" sibTransId="{B4EE2758-AF91-4F7A-B314-9D9E005F1F4B}"/>
    <dgm:cxn modelId="{2B066A14-5272-43E3-B3AE-C02C77C05544}" srcId="{86051258-9091-49B9-990A-2F7EFB39499D}" destId="{B8402BFC-9866-4A0D-8B9A-C5BABE3B2B5C}" srcOrd="3" destOrd="0" parTransId="{0BAC03C7-7F80-4FED-B88F-EB26EEA2B4D0}" sibTransId="{4C74D7EF-B0A1-4794-84B9-A811BF5FA376}"/>
    <dgm:cxn modelId="{4C8B0230-B76E-48AB-AB68-CA4F24C26F37}" type="presOf" srcId="{A513120C-3423-4631-B8A8-2492201E8DA5}" destId="{0B17697C-99E0-47A1-8EB4-5D2B7420919E}" srcOrd="0" destOrd="0" presId="urn:microsoft.com/office/officeart/2005/8/layout/process1"/>
    <dgm:cxn modelId="{571D8350-21FA-4533-A8F1-A92A798A9194}" srcId="{86051258-9091-49B9-990A-2F7EFB39499D}" destId="{EE53989A-4F8F-4A76-BD71-356814A1CC4B}" srcOrd="2" destOrd="0" parTransId="{50D86559-CA29-4328-BE7F-B9B485E19E97}" sibTransId="{4D76D3C7-37D6-4026-95E4-79D712DE5832}"/>
    <dgm:cxn modelId="{14EB8D78-9CD9-468C-8E8C-5EBF884DED67}" type="presOf" srcId="{C201423E-80CE-4C63-89B8-F7ACF134BCF2}" destId="{D269E3D3-1A14-4CD4-BEFE-1CA1D478D375}" srcOrd="0" destOrd="0" presId="urn:microsoft.com/office/officeart/2005/8/layout/process1"/>
    <dgm:cxn modelId="{A132878B-3620-4AE3-AD74-ACBDDDEF453B}" type="presOf" srcId="{4D76D3C7-37D6-4026-95E4-79D712DE5832}" destId="{B340176C-9219-449F-9ECE-948F812162BA}" srcOrd="1" destOrd="0" presId="urn:microsoft.com/office/officeart/2005/8/layout/process1"/>
    <dgm:cxn modelId="{5DA9C093-E76C-4797-ABDC-1DC860264CBB}" type="presOf" srcId="{BF2B578C-7167-4976-B2DA-64502D7BA320}" destId="{BC939C2C-C4F2-47D2-A583-EEBCD1EC9F1F}" srcOrd="0" destOrd="0" presId="urn:microsoft.com/office/officeart/2005/8/layout/process1"/>
    <dgm:cxn modelId="{FABA7695-750C-4380-994B-60980D21F629}" type="presOf" srcId="{86051258-9091-49B9-990A-2F7EFB39499D}" destId="{9BE4012A-5436-49E2-9E25-53E04B1439B3}" srcOrd="0" destOrd="0" presId="urn:microsoft.com/office/officeart/2005/8/layout/process1"/>
    <dgm:cxn modelId="{668AF8A6-6DF7-4499-9232-7102A8C66CC4}" type="presOf" srcId="{EE53989A-4F8F-4A76-BD71-356814A1CC4B}" destId="{AF3A5E8E-010E-4C45-BC10-A804A5E417CA}" srcOrd="0" destOrd="0" presId="urn:microsoft.com/office/officeart/2005/8/layout/process1"/>
    <dgm:cxn modelId="{063F8CB6-F9B9-44BE-AD45-11486CC9800C}" type="presOf" srcId="{B8402BFC-9866-4A0D-8B9A-C5BABE3B2B5C}" destId="{47E6CE99-6371-4C9E-813B-C898DDFE6DAC}" srcOrd="0" destOrd="0" presId="urn:microsoft.com/office/officeart/2005/8/layout/process1"/>
    <dgm:cxn modelId="{DF6E66B7-5E8E-47EE-A84F-735489C529B5}" type="presOf" srcId="{B4EE2758-AF91-4F7A-B314-9D9E005F1F4B}" destId="{A05E6CF2-954D-463C-9B99-9077C96698D4}" srcOrd="1" destOrd="0" presId="urn:microsoft.com/office/officeart/2005/8/layout/process1"/>
    <dgm:cxn modelId="{1B2B87D7-A0A1-4940-824A-ACCC42927B2D}" type="presOf" srcId="{4D76D3C7-37D6-4026-95E4-79D712DE5832}" destId="{61456E4A-D5DC-4367-8469-D18647D1DB33}" srcOrd="0" destOrd="0" presId="urn:microsoft.com/office/officeart/2005/8/layout/process1"/>
    <dgm:cxn modelId="{6000EAED-30B1-46D8-9F99-A59DE4FE36B9}" srcId="{86051258-9091-49B9-990A-2F7EFB39499D}" destId="{C201423E-80CE-4C63-89B8-F7ACF134BCF2}" srcOrd="1" destOrd="0" parTransId="{C99A72F6-8D62-4BF4-B55B-8D1D03D9F4DB}" sibTransId="{BF2B578C-7167-4976-B2DA-64502D7BA320}"/>
    <dgm:cxn modelId="{6C90BEF7-2C4B-4662-A483-F6FC120859BB}" type="presOf" srcId="{B4EE2758-AF91-4F7A-B314-9D9E005F1F4B}" destId="{E3462BBF-7143-4832-B7F4-BB3F3A3B66A6}" srcOrd="0" destOrd="0" presId="urn:microsoft.com/office/officeart/2005/8/layout/process1"/>
    <dgm:cxn modelId="{F68CD7FB-C123-4B3B-A664-A8C60892B01F}" type="presOf" srcId="{BF2B578C-7167-4976-B2DA-64502D7BA320}" destId="{4A792304-4108-4442-ADF1-7A21DFC52C5A}" srcOrd="1" destOrd="0" presId="urn:microsoft.com/office/officeart/2005/8/layout/process1"/>
    <dgm:cxn modelId="{82B9F047-A032-43F4-8DD1-DD5C3A075B89}" type="presParOf" srcId="{9BE4012A-5436-49E2-9E25-53E04B1439B3}" destId="{0B17697C-99E0-47A1-8EB4-5D2B7420919E}" srcOrd="0" destOrd="0" presId="urn:microsoft.com/office/officeart/2005/8/layout/process1"/>
    <dgm:cxn modelId="{E285A62B-023B-41E1-B545-B5BFA40AC90E}" type="presParOf" srcId="{9BE4012A-5436-49E2-9E25-53E04B1439B3}" destId="{E3462BBF-7143-4832-B7F4-BB3F3A3B66A6}" srcOrd="1" destOrd="0" presId="urn:microsoft.com/office/officeart/2005/8/layout/process1"/>
    <dgm:cxn modelId="{23E5BC2D-D1CB-40C3-9562-BC509B49E37B}" type="presParOf" srcId="{E3462BBF-7143-4832-B7F4-BB3F3A3B66A6}" destId="{A05E6CF2-954D-463C-9B99-9077C96698D4}" srcOrd="0" destOrd="0" presId="urn:microsoft.com/office/officeart/2005/8/layout/process1"/>
    <dgm:cxn modelId="{A5DEB8A9-6230-460E-9393-D0FA945057E7}" type="presParOf" srcId="{9BE4012A-5436-49E2-9E25-53E04B1439B3}" destId="{D269E3D3-1A14-4CD4-BEFE-1CA1D478D375}" srcOrd="2" destOrd="0" presId="urn:microsoft.com/office/officeart/2005/8/layout/process1"/>
    <dgm:cxn modelId="{E076AFB5-B2B1-4682-B508-A34D02866951}" type="presParOf" srcId="{9BE4012A-5436-49E2-9E25-53E04B1439B3}" destId="{BC939C2C-C4F2-47D2-A583-EEBCD1EC9F1F}" srcOrd="3" destOrd="0" presId="urn:microsoft.com/office/officeart/2005/8/layout/process1"/>
    <dgm:cxn modelId="{09B48F82-DD78-4FD9-BF96-890AF09C83F1}" type="presParOf" srcId="{BC939C2C-C4F2-47D2-A583-EEBCD1EC9F1F}" destId="{4A792304-4108-4442-ADF1-7A21DFC52C5A}" srcOrd="0" destOrd="0" presId="urn:microsoft.com/office/officeart/2005/8/layout/process1"/>
    <dgm:cxn modelId="{E8865689-D825-4CEE-991C-5F6D91525AB9}" type="presParOf" srcId="{9BE4012A-5436-49E2-9E25-53E04B1439B3}" destId="{AF3A5E8E-010E-4C45-BC10-A804A5E417CA}" srcOrd="4" destOrd="0" presId="urn:microsoft.com/office/officeart/2005/8/layout/process1"/>
    <dgm:cxn modelId="{CDDDAAD0-E120-47BD-9852-48267F8F3148}" type="presParOf" srcId="{9BE4012A-5436-49E2-9E25-53E04B1439B3}" destId="{61456E4A-D5DC-4367-8469-D18647D1DB33}" srcOrd="5" destOrd="0" presId="urn:microsoft.com/office/officeart/2005/8/layout/process1"/>
    <dgm:cxn modelId="{DA71764A-941A-433D-BCEB-15BAE2384872}" type="presParOf" srcId="{61456E4A-D5DC-4367-8469-D18647D1DB33}" destId="{B340176C-9219-449F-9ECE-948F812162BA}" srcOrd="0" destOrd="0" presId="urn:microsoft.com/office/officeart/2005/8/layout/process1"/>
    <dgm:cxn modelId="{52CDBCA3-C66C-4AC9-8E63-1601081B6607}" type="presParOf" srcId="{9BE4012A-5436-49E2-9E25-53E04B1439B3}" destId="{47E6CE99-6371-4C9E-813B-C898DDFE6DAC}"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5DB41F8-38D8-4CC9-9234-2A5D18E69788}" type="doc">
      <dgm:prSet loTypeId="urn:microsoft.com/office/officeart/2018/5/layout/IconCircleLabelList" loCatId="icon" qsTypeId="urn:microsoft.com/office/officeart/2005/8/quickstyle/simple1" qsCatId="simple" csTypeId="urn:microsoft.com/office/officeart/2018/5/colors/Iconchunking_neutralbg_colorful5" csCatId="colorful" phldr="1"/>
      <dgm:spPr/>
      <dgm:t>
        <a:bodyPr/>
        <a:lstStyle/>
        <a:p>
          <a:endParaRPr lang="en-US"/>
        </a:p>
      </dgm:t>
    </dgm:pt>
    <dgm:pt modelId="{7FB5D010-6992-4AF5-AEB0-CF5D855F0712}">
      <dgm:prSet/>
      <dgm:spPr/>
      <dgm:t>
        <a:bodyPr/>
        <a:lstStyle/>
        <a:p>
          <a:pPr>
            <a:lnSpc>
              <a:spcPct val="100000"/>
            </a:lnSpc>
            <a:defRPr cap="all"/>
          </a:pPr>
          <a:r>
            <a:rPr lang="en-US"/>
            <a:t>Report out from Breakout </a:t>
          </a:r>
          <a:r>
            <a:rPr lang="en-US">
              <a:latin typeface="Corbel" panose="020B0503020204020204"/>
            </a:rPr>
            <a:t>Groups- </a:t>
          </a:r>
          <a:r>
            <a:rPr lang="en-US"/>
            <a:t>Share out 1-2 things that resonated &amp; stood out the most </a:t>
          </a:r>
        </a:p>
      </dgm:t>
    </dgm:pt>
    <dgm:pt modelId="{1B854BA8-0112-4452-88AD-9560E91CB8AE}" type="parTrans" cxnId="{80213E20-6FC0-47FA-A936-36F06B41C3C7}">
      <dgm:prSet/>
      <dgm:spPr/>
      <dgm:t>
        <a:bodyPr/>
        <a:lstStyle/>
        <a:p>
          <a:endParaRPr lang="en-US"/>
        </a:p>
      </dgm:t>
    </dgm:pt>
    <dgm:pt modelId="{6362F6BC-3ABE-4BDF-9756-2A7779CA923E}" type="sibTrans" cxnId="{80213E20-6FC0-47FA-A936-36F06B41C3C7}">
      <dgm:prSet/>
      <dgm:spPr/>
      <dgm:t>
        <a:bodyPr/>
        <a:lstStyle/>
        <a:p>
          <a:endParaRPr lang="en-US"/>
        </a:p>
      </dgm:t>
    </dgm:pt>
    <dgm:pt modelId="{B6592E0D-D148-41DE-B733-1A50B62549C1}">
      <dgm:prSet/>
      <dgm:spPr/>
      <dgm:t>
        <a:bodyPr/>
        <a:lstStyle/>
        <a:p>
          <a:pPr>
            <a:lnSpc>
              <a:spcPct val="100000"/>
            </a:lnSpc>
            <a:defRPr cap="all"/>
          </a:pPr>
          <a:r>
            <a:rPr lang="en-US"/>
            <a:t>Questions?</a:t>
          </a:r>
          <a:r>
            <a:rPr lang="en-US">
              <a:latin typeface="Corbel" panose="020B0503020204020204"/>
            </a:rPr>
            <a:t> </a:t>
          </a:r>
          <a:endParaRPr lang="en-US"/>
        </a:p>
      </dgm:t>
    </dgm:pt>
    <dgm:pt modelId="{8170D89D-A53B-4CE2-B890-EE86A4455709}" type="parTrans" cxnId="{B9F1AE03-BC56-4D0A-9C14-3012C6426824}">
      <dgm:prSet/>
      <dgm:spPr/>
      <dgm:t>
        <a:bodyPr/>
        <a:lstStyle/>
        <a:p>
          <a:endParaRPr lang="en-US"/>
        </a:p>
      </dgm:t>
    </dgm:pt>
    <dgm:pt modelId="{D1602A64-9619-4910-B58F-8973FABB4670}" type="sibTrans" cxnId="{B9F1AE03-BC56-4D0A-9C14-3012C6426824}">
      <dgm:prSet/>
      <dgm:spPr/>
      <dgm:t>
        <a:bodyPr/>
        <a:lstStyle/>
        <a:p>
          <a:endParaRPr lang="en-US"/>
        </a:p>
      </dgm:t>
    </dgm:pt>
    <dgm:pt modelId="{B6295804-3557-4072-AB5A-76E760826208}" type="pres">
      <dgm:prSet presAssocID="{F5DB41F8-38D8-4CC9-9234-2A5D18E69788}" presName="root" presStyleCnt="0">
        <dgm:presLayoutVars>
          <dgm:dir/>
          <dgm:resizeHandles val="exact"/>
        </dgm:presLayoutVars>
      </dgm:prSet>
      <dgm:spPr/>
    </dgm:pt>
    <dgm:pt modelId="{09C82563-D28B-487C-AC8B-4A20866F8181}" type="pres">
      <dgm:prSet presAssocID="{7FB5D010-6992-4AF5-AEB0-CF5D855F0712}" presName="compNode" presStyleCnt="0"/>
      <dgm:spPr/>
    </dgm:pt>
    <dgm:pt modelId="{F5E4E739-0208-4ED5-8A65-EBA40B9AED14}" type="pres">
      <dgm:prSet presAssocID="{7FB5D010-6992-4AF5-AEB0-CF5D855F0712}" presName="iconBgRect" presStyleLbl="bgShp" presStyleIdx="0" presStyleCnt="2"/>
      <dgm:spPr/>
    </dgm:pt>
    <dgm:pt modelId="{5FD06DD9-5B19-4726-956D-8BF2F9D1F4E5}" type="pres">
      <dgm:prSet presAssocID="{7FB5D010-6992-4AF5-AEB0-CF5D855F0712}" presName="iconRect" presStyleLbl="nod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at bubble with solid fill"/>
        </a:ext>
      </dgm:extLst>
    </dgm:pt>
    <dgm:pt modelId="{6C714B83-9DAA-4BC2-AC00-7321A7259B93}" type="pres">
      <dgm:prSet presAssocID="{7FB5D010-6992-4AF5-AEB0-CF5D855F0712}" presName="spaceRect" presStyleCnt="0"/>
      <dgm:spPr/>
    </dgm:pt>
    <dgm:pt modelId="{257D752B-563B-4C45-B024-0B171FD7BA57}" type="pres">
      <dgm:prSet presAssocID="{7FB5D010-6992-4AF5-AEB0-CF5D855F0712}" presName="textRect" presStyleLbl="revTx" presStyleIdx="0" presStyleCnt="2">
        <dgm:presLayoutVars>
          <dgm:chMax val="1"/>
          <dgm:chPref val="1"/>
        </dgm:presLayoutVars>
      </dgm:prSet>
      <dgm:spPr/>
    </dgm:pt>
    <dgm:pt modelId="{8DC1896D-A935-42F8-9F1E-58F9A521C74A}" type="pres">
      <dgm:prSet presAssocID="{6362F6BC-3ABE-4BDF-9756-2A7779CA923E}" presName="sibTrans" presStyleCnt="0"/>
      <dgm:spPr/>
    </dgm:pt>
    <dgm:pt modelId="{1052FEB0-4FB8-47CF-9381-6A31767CDC93}" type="pres">
      <dgm:prSet presAssocID="{B6592E0D-D148-41DE-B733-1A50B62549C1}" presName="compNode" presStyleCnt="0"/>
      <dgm:spPr/>
    </dgm:pt>
    <dgm:pt modelId="{636E6664-5F59-4480-A3FC-B6CCA6ACCA1A}" type="pres">
      <dgm:prSet presAssocID="{B6592E0D-D148-41DE-B733-1A50B62549C1}" presName="iconBgRect" presStyleLbl="bgShp" presStyleIdx="1" presStyleCnt="2"/>
      <dgm:spPr/>
    </dgm:pt>
    <dgm:pt modelId="{9CD5C5F5-A537-43C2-B6A6-48C1858CFAD9}" type="pres">
      <dgm:prSet presAssocID="{B6592E0D-D148-41DE-B733-1A50B62549C1}"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Question mark"/>
        </a:ext>
      </dgm:extLst>
    </dgm:pt>
    <dgm:pt modelId="{C3BAB67A-C885-41F4-B09A-C9C3B5F96DDB}" type="pres">
      <dgm:prSet presAssocID="{B6592E0D-D148-41DE-B733-1A50B62549C1}" presName="spaceRect" presStyleCnt="0"/>
      <dgm:spPr/>
    </dgm:pt>
    <dgm:pt modelId="{E6ADD915-239C-4CAB-889B-EAADDC6A708B}" type="pres">
      <dgm:prSet presAssocID="{B6592E0D-D148-41DE-B733-1A50B62549C1}" presName="textRect" presStyleLbl="revTx" presStyleIdx="1" presStyleCnt="2">
        <dgm:presLayoutVars>
          <dgm:chMax val="1"/>
          <dgm:chPref val="1"/>
        </dgm:presLayoutVars>
      </dgm:prSet>
      <dgm:spPr/>
    </dgm:pt>
  </dgm:ptLst>
  <dgm:cxnLst>
    <dgm:cxn modelId="{8B3B3101-6A8A-44E2-A6BF-C95EE8DAEBBF}" type="presOf" srcId="{B6592E0D-D148-41DE-B733-1A50B62549C1}" destId="{E6ADD915-239C-4CAB-889B-EAADDC6A708B}" srcOrd="0" destOrd="0" presId="urn:microsoft.com/office/officeart/2018/5/layout/IconCircleLabelList"/>
    <dgm:cxn modelId="{B9F1AE03-BC56-4D0A-9C14-3012C6426824}" srcId="{F5DB41F8-38D8-4CC9-9234-2A5D18E69788}" destId="{B6592E0D-D148-41DE-B733-1A50B62549C1}" srcOrd="1" destOrd="0" parTransId="{8170D89D-A53B-4CE2-B890-EE86A4455709}" sibTransId="{D1602A64-9619-4910-B58F-8973FABB4670}"/>
    <dgm:cxn modelId="{80213E20-6FC0-47FA-A936-36F06B41C3C7}" srcId="{F5DB41F8-38D8-4CC9-9234-2A5D18E69788}" destId="{7FB5D010-6992-4AF5-AEB0-CF5D855F0712}" srcOrd="0" destOrd="0" parTransId="{1B854BA8-0112-4452-88AD-9560E91CB8AE}" sibTransId="{6362F6BC-3ABE-4BDF-9756-2A7779CA923E}"/>
    <dgm:cxn modelId="{F9E2D771-36AB-4591-B005-E64735734FF6}" type="presOf" srcId="{F5DB41F8-38D8-4CC9-9234-2A5D18E69788}" destId="{B6295804-3557-4072-AB5A-76E760826208}" srcOrd="0" destOrd="0" presId="urn:microsoft.com/office/officeart/2018/5/layout/IconCircleLabelList"/>
    <dgm:cxn modelId="{0387BBD3-E4B7-4DE0-A666-BD14ABE2D886}" type="presOf" srcId="{7FB5D010-6992-4AF5-AEB0-CF5D855F0712}" destId="{257D752B-563B-4C45-B024-0B171FD7BA57}" srcOrd="0" destOrd="0" presId="urn:microsoft.com/office/officeart/2018/5/layout/IconCircleLabelList"/>
    <dgm:cxn modelId="{43FA0834-E9FA-4030-8C3B-B69835259124}" type="presParOf" srcId="{B6295804-3557-4072-AB5A-76E760826208}" destId="{09C82563-D28B-487C-AC8B-4A20866F8181}" srcOrd="0" destOrd="0" presId="urn:microsoft.com/office/officeart/2018/5/layout/IconCircleLabelList"/>
    <dgm:cxn modelId="{B6C75791-C4E7-4E4F-9BA4-636DD05B6FBF}" type="presParOf" srcId="{09C82563-D28B-487C-AC8B-4A20866F8181}" destId="{F5E4E739-0208-4ED5-8A65-EBA40B9AED14}" srcOrd="0" destOrd="0" presId="urn:microsoft.com/office/officeart/2018/5/layout/IconCircleLabelList"/>
    <dgm:cxn modelId="{EAB7AF7F-3AE8-4627-B953-EC2557C89780}" type="presParOf" srcId="{09C82563-D28B-487C-AC8B-4A20866F8181}" destId="{5FD06DD9-5B19-4726-956D-8BF2F9D1F4E5}" srcOrd="1" destOrd="0" presId="urn:microsoft.com/office/officeart/2018/5/layout/IconCircleLabelList"/>
    <dgm:cxn modelId="{682671A9-D283-4942-93FD-D21850EC8A6F}" type="presParOf" srcId="{09C82563-D28B-487C-AC8B-4A20866F8181}" destId="{6C714B83-9DAA-4BC2-AC00-7321A7259B93}" srcOrd="2" destOrd="0" presId="urn:microsoft.com/office/officeart/2018/5/layout/IconCircleLabelList"/>
    <dgm:cxn modelId="{E4A5D111-9FD3-44A8-9FF4-C3A2DEB1263F}" type="presParOf" srcId="{09C82563-D28B-487C-AC8B-4A20866F8181}" destId="{257D752B-563B-4C45-B024-0B171FD7BA57}" srcOrd="3" destOrd="0" presId="urn:microsoft.com/office/officeart/2018/5/layout/IconCircleLabelList"/>
    <dgm:cxn modelId="{49DA98F4-A47F-4B91-8F6A-1D4CD62E361E}" type="presParOf" srcId="{B6295804-3557-4072-AB5A-76E760826208}" destId="{8DC1896D-A935-42F8-9F1E-58F9A521C74A}" srcOrd="1" destOrd="0" presId="urn:microsoft.com/office/officeart/2018/5/layout/IconCircleLabelList"/>
    <dgm:cxn modelId="{E02A5B89-5AD8-4161-AF6F-805B22A5E333}" type="presParOf" srcId="{B6295804-3557-4072-AB5A-76E760826208}" destId="{1052FEB0-4FB8-47CF-9381-6A31767CDC93}" srcOrd="2" destOrd="0" presId="urn:microsoft.com/office/officeart/2018/5/layout/IconCircleLabelList"/>
    <dgm:cxn modelId="{8AA2EDE1-F138-4511-84AB-35E52034E722}" type="presParOf" srcId="{1052FEB0-4FB8-47CF-9381-6A31767CDC93}" destId="{636E6664-5F59-4480-A3FC-B6CCA6ACCA1A}" srcOrd="0" destOrd="0" presId="urn:microsoft.com/office/officeart/2018/5/layout/IconCircleLabelList"/>
    <dgm:cxn modelId="{B3D6DBCC-61F9-4142-843C-1AC1058072B6}" type="presParOf" srcId="{1052FEB0-4FB8-47CF-9381-6A31767CDC93}" destId="{9CD5C5F5-A537-43C2-B6A6-48C1858CFAD9}" srcOrd="1" destOrd="0" presId="urn:microsoft.com/office/officeart/2018/5/layout/IconCircleLabelList"/>
    <dgm:cxn modelId="{B3C7004D-317D-41C0-AADB-D382F493DE88}" type="presParOf" srcId="{1052FEB0-4FB8-47CF-9381-6A31767CDC93}" destId="{C3BAB67A-C885-41F4-B09A-C9C3B5F96DDB}" srcOrd="2" destOrd="0" presId="urn:microsoft.com/office/officeart/2018/5/layout/IconCircleLabelList"/>
    <dgm:cxn modelId="{1AFDCACE-6B0B-4422-908A-975D378EC388}" type="presParOf" srcId="{1052FEB0-4FB8-47CF-9381-6A31767CDC93}" destId="{E6ADD915-239C-4CAB-889B-EAADDC6A708B}"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62DD3B-9753-4EFF-B52D-0DF114DB7789}">
      <dsp:nvSpPr>
        <dsp:cNvPr id="0" name=""/>
        <dsp:cNvSpPr/>
      </dsp:nvSpPr>
      <dsp:spPr>
        <a:xfrm>
          <a:off x="0" y="1391738"/>
          <a:ext cx="3059890" cy="194303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29FB3F-C5C4-4B00-A089-CD937A12483D}">
      <dsp:nvSpPr>
        <dsp:cNvPr id="0" name=""/>
        <dsp:cNvSpPr/>
      </dsp:nvSpPr>
      <dsp:spPr>
        <a:xfrm>
          <a:off x="339987" y="1714727"/>
          <a:ext cx="3059890" cy="194303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a:latin typeface="Corbel" panose="020B0503020204020204"/>
            </a:rPr>
            <a:t>The WG are a </a:t>
          </a:r>
          <a:r>
            <a:rPr lang="en-US" sz="1400" b="1" kern="1200">
              <a:latin typeface="Corbel" panose="020B0503020204020204"/>
            </a:rPr>
            <a:t>critical step in examining what systemically can be changed </a:t>
          </a:r>
          <a:r>
            <a:rPr lang="en-US" sz="1400" kern="1200">
              <a:latin typeface="Corbel" panose="020B0503020204020204"/>
            </a:rPr>
            <a:t>at the state level to create an environment where all growers and supporting careers can enter agriculture, remain in ag and be successful (as determined by each individual).</a:t>
          </a:r>
          <a:endParaRPr lang="en-US" sz="1400" kern="1200"/>
        </a:p>
      </dsp:txBody>
      <dsp:txXfrm>
        <a:off x="396896" y="1771636"/>
        <a:ext cx="2946072" cy="1829212"/>
      </dsp:txXfrm>
    </dsp:sp>
    <dsp:sp modelId="{8DEA5C83-BEE5-4053-99B5-0928EB17DAD7}">
      <dsp:nvSpPr>
        <dsp:cNvPr id="0" name=""/>
        <dsp:cNvSpPr/>
      </dsp:nvSpPr>
      <dsp:spPr>
        <a:xfrm>
          <a:off x="3739866" y="1391738"/>
          <a:ext cx="3059890" cy="194303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2EA6CC-E596-4B77-98B0-A51EA7628C13}">
      <dsp:nvSpPr>
        <dsp:cNvPr id="0" name=""/>
        <dsp:cNvSpPr/>
      </dsp:nvSpPr>
      <dsp:spPr>
        <a:xfrm>
          <a:off x="4079854" y="1714727"/>
          <a:ext cx="3059890" cy="194303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a:t>DoAg has a wide platform and </a:t>
          </a:r>
          <a:r>
            <a:rPr lang="en-US" sz="1400" kern="1200">
              <a:latin typeface="Corbel" panose="020B0503020204020204"/>
            </a:rPr>
            <a:t>engages</a:t>
          </a:r>
          <a:r>
            <a:rPr lang="en-US" sz="1400" kern="1200"/>
            <a:t> with many agriculture organizations – state-wide, regionally and nationally</a:t>
          </a:r>
          <a:r>
            <a:rPr lang="en-US" sz="1400" kern="1200">
              <a:latin typeface="Corbel" panose="020B0503020204020204"/>
            </a:rPr>
            <a:t>. </a:t>
          </a:r>
          <a:r>
            <a:rPr lang="en-US" sz="1400" b="1" kern="1200">
              <a:latin typeface="Corbel" panose="020B0503020204020204"/>
            </a:rPr>
            <a:t>DoAg needs to be proactive in examining how its programing can better serve BIPOC producers and challenge others</a:t>
          </a:r>
          <a:r>
            <a:rPr lang="en-US" sz="1400" kern="1200">
              <a:latin typeface="Corbel" panose="020B0503020204020204"/>
            </a:rPr>
            <a:t> in the industry to do the same.  </a:t>
          </a:r>
          <a:endParaRPr lang="en-US" sz="1400" kern="1200"/>
        </a:p>
      </dsp:txBody>
      <dsp:txXfrm>
        <a:off x="4136763" y="1771636"/>
        <a:ext cx="2946072" cy="1829212"/>
      </dsp:txXfrm>
    </dsp:sp>
    <dsp:sp modelId="{E6BDCC21-7E2D-45E5-90E0-5C2B4A468496}">
      <dsp:nvSpPr>
        <dsp:cNvPr id="0" name=""/>
        <dsp:cNvSpPr/>
      </dsp:nvSpPr>
      <dsp:spPr>
        <a:xfrm>
          <a:off x="7479733" y="1391738"/>
          <a:ext cx="3059890" cy="194303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ACB48F-F5F2-4637-92A1-6082E3CC3D54}">
      <dsp:nvSpPr>
        <dsp:cNvPr id="0" name=""/>
        <dsp:cNvSpPr/>
      </dsp:nvSpPr>
      <dsp:spPr>
        <a:xfrm>
          <a:off x="7819721" y="1714727"/>
          <a:ext cx="3059890" cy="194303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1" kern="1200"/>
            <a:t>Recommendations need to be informed by those most impacted and most marginalized</a:t>
          </a:r>
          <a:r>
            <a:rPr lang="en-US" sz="1400" b="1" kern="1200">
              <a:latin typeface="Corbel" panose="020B0503020204020204"/>
            </a:rPr>
            <a:t>.</a:t>
          </a:r>
          <a:r>
            <a:rPr lang="en-US" sz="1400" kern="1200">
              <a:latin typeface="Corbel" panose="020B0503020204020204"/>
            </a:rPr>
            <a:t> Not just to hear the experiences and stories of those who live this everyday - but to form collaborations to make change as a result of learning from them. </a:t>
          </a:r>
          <a:endParaRPr lang="en-US" sz="1400" kern="1200"/>
        </a:p>
      </dsp:txBody>
      <dsp:txXfrm>
        <a:off x="7876630" y="1771636"/>
        <a:ext cx="2946072" cy="18292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90BC61-8103-4B34-A779-2B20E8B34C52}">
      <dsp:nvSpPr>
        <dsp:cNvPr id="0" name=""/>
        <dsp:cNvSpPr/>
      </dsp:nvSpPr>
      <dsp:spPr>
        <a:xfrm>
          <a:off x="1324878" y="261449"/>
          <a:ext cx="2664149" cy="1598489"/>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a:latin typeface="Corbel" panose="020B0503020204020204"/>
            </a:rPr>
            <a:t>Improve existing relationships and build</a:t>
          </a:r>
          <a:r>
            <a:rPr lang="en-US" sz="2000" kern="1200"/>
            <a:t> and establish new </a:t>
          </a:r>
          <a:r>
            <a:rPr lang="en-US" sz="2000" kern="1200">
              <a:latin typeface="Corbel" panose="020B0503020204020204"/>
            </a:rPr>
            <a:t>ones</a:t>
          </a:r>
          <a:endParaRPr lang="en-US" sz="2000" kern="1200"/>
        </a:p>
      </dsp:txBody>
      <dsp:txXfrm>
        <a:off x="1324878" y="261449"/>
        <a:ext cx="2664149" cy="1598489"/>
      </dsp:txXfrm>
    </dsp:sp>
    <dsp:sp modelId="{1D8792BE-1D9F-4190-B391-327C478E8095}">
      <dsp:nvSpPr>
        <dsp:cNvPr id="0" name=""/>
        <dsp:cNvSpPr/>
      </dsp:nvSpPr>
      <dsp:spPr>
        <a:xfrm>
          <a:off x="1182200" y="2006755"/>
          <a:ext cx="2887271" cy="1598489"/>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Corbel" panose="020B0503020204020204"/>
            </a:rPr>
            <a:t> Engagement</a:t>
          </a:r>
          <a:r>
            <a:rPr lang="en-US" sz="2000" kern="1200"/>
            <a:t> with the industry through agency boards, councils, and commissions</a:t>
          </a:r>
        </a:p>
      </dsp:txBody>
      <dsp:txXfrm>
        <a:off x="1182200" y="2006755"/>
        <a:ext cx="2887271" cy="1598489"/>
      </dsp:txXfrm>
    </dsp:sp>
    <dsp:sp modelId="{6D324D6B-CC90-4BE0-A9C3-87DD04B3386D}">
      <dsp:nvSpPr>
        <dsp:cNvPr id="0" name=""/>
        <dsp:cNvSpPr/>
      </dsp:nvSpPr>
      <dsp:spPr>
        <a:xfrm>
          <a:off x="846757" y="3708869"/>
          <a:ext cx="3590713" cy="1598489"/>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a:t>Produce a strategic report</a:t>
          </a:r>
          <a:r>
            <a:rPr lang="en-US" sz="2000" kern="1200">
              <a:latin typeface="Corbel" panose="020B0503020204020204"/>
            </a:rPr>
            <a:t> with actionable recommendations</a:t>
          </a:r>
          <a:r>
            <a:rPr lang="en-US" sz="2000" kern="1200"/>
            <a:t> to help guide DoAg and the service providers of CT’s ag industry</a:t>
          </a:r>
          <a:r>
            <a:rPr lang="en-US" sz="2000" kern="1200">
              <a:latin typeface="Corbel" panose="020B0503020204020204"/>
            </a:rPr>
            <a:t> </a:t>
          </a:r>
          <a:endParaRPr lang="en-US" sz="2000" kern="1200"/>
        </a:p>
      </dsp:txBody>
      <dsp:txXfrm>
        <a:off x="846757" y="3708869"/>
        <a:ext cx="3590713" cy="15984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B8E525-0BBE-48D5-8F48-3FCE5102FBC6}">
      <dsp:nvSpPr>
        <dsp:cNvPr id="0" name=""/>
        <dsp:cNvSpPr/>
      </dsp:nvSpPr>
      <dsp:spPr>
        <a:xfrm rot="2962178">
          <a:off x="4451883" y="4188215"/>
          <a:ext cx="1445530" cy="26367"/>
        </a:xfrm>
        <a:custGeom>
          <a:avLst/>
          <a:gdLst/>
          <a:ahLst/>
          <a:cxnLst/>
          <a:rect l="0" t="0" r="0" b="0"/>
          <a:pathLst>
            <a:path>
              <a:moveTo>
                <a:pt x="0" y="13183"/>
              </a:moveTo>
              <a:lnTo>
                <a:pt x="1445530" y="1318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4673B2-6E5A-4C9A-BA6C-6880A0BB771B}">
      <dsp:nvSpPr>
        <dsp:cNvPr id="0" name=""/>
        <dsp:cNvSpPr/>
      </dsp:nvSpPr>
      <dsp:spPr>
        <a:xfrm rot="1222339">
          <a:off x="4747396" y="3497131"/>
          <a:ext cx="1393819" cy="26367"/>
        </a:xfrm>
        <a:custGeom>
          <a:avLst/>
          <a:gdLst/>
          <a:ahLst/>
          <a:cxnLst/>
          <a:rect l="0" t="0" r="0" b="0"/>
          <a:pathLst>
            <a:path>
              <a:moveTo>
                <a:pt x="0" y="13183"/>
              </a:moveTo>
              <a:lnTo>
                <a:pt x="1393819" y="1318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34D387-B2DB-4BD7-B60A-56D8AF6D8392}">
      <dsp:nvSpPr>
        <dsp:cNvPr id="0" name=""/>
        <dsp:cNvSpPr/>
      </dsp:nvSpPr>
      <dsp:spPr>
        <a:xfrm rot="21028283">
          <a:off x="4781673" y="2812400"/>
          <a:ext cx="1350277" cy="26367"/>
        </a:xfrm>
        <a:custGeom>
          <a:avLst/>
          <a:gdLst/>
          <a:ahLst/>
          <a:cxnLst/>
          <a:rect l="0" t="0" r="0" b="0"/>
          <a:pathLst>
            <a:path>
              <a:moveTo>
                <a:pt x="0" y="13183"/>
              </a:moveTo>
              <a:lnTo>
                <a:pt x="1350277" y="1318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2C3F36-8B15-447B-A850-C8D5F7B4B3FD}">
      <dsp:nvSpPr>
        <dsp:cNvPr id="0" name=""/>
        <dsp:cNvSpPr/>
      </dsp:nvSpPr>
      <dsp:spPr>
        <a:xfrm rot="19304506">
          <a:off x="4639631" y="2107486"/>
          <a:ext cx="1409465" cy="26367"/>
        </a:xfrm>
        <a:custGeom>
          <a:avLst/>
          <a:gdLst/>
          <a:ahLst/>
          <a:cxnLst/>
          <a:rect l="0" t="0" r="0" b="0"/>
          <a:pathLst>
            <a:path>
              <a:moveTo>
                <a:pt x="0" y="13183"/>
              </a:moveTo>
              <a:lnTo>
                <a:pt x="1409465" y="1318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2D9FA2-7ADC-4B2A-A105-C2EC8FD16F4A}">
      <dsp:nvSpPr>
        <dsp:cNvPr id="0" name=""/>
        <dsp:cNvSpPr/>
      </dsp:nvSpPr>
      <dsp:spPr>
        <a:xfrm rot="17475254">
          <a:off x="3967057" y="1757091"/>
          <a:ext cx="1410394" cy="26367"/>
        </a:xfrm>
        <a:custGeom>
          <a:avLst/>
          <a:gdLst/>
          <a:ahLst/>
          <a:cxnLst/>
          <a:rect l="0" t="0" r="0" b="0"/>
          <a:pathLst>
            <a:path>
              <a:moveTo>
                <a:pt x="0" y="13183"/>
              </a:moveTo>
              <a:lnTo>
                <a:pt x="1410394" y="1318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CAAF93-A3EE-472C-A1E2-2A6F65329690}">
      <dsp:nvSpPr>
        <dsp:cNvPr id="0" name=""/>
        <dsp:cNvSpPr/>
      </dsp:nvSpPr>
      <dsp:spPr>
        <a:xfrm>
          <a:off x="2623626" y="1291054"/>
          <a:ext cx="3161031" cy="3266885"/>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DA2B5B-2F0E-4DA4-BA42-7106A4939D9D}">
      <dsp:nvSpPr>
        <dsp:cNvPr id="0" name=""/>
        <dsp:cNvSpPr/>
      </dsp:nvSpPr>
      <dsp:spPr>
        <a:xfrm>
          <a:off x="4435369" y="-154954"/>
          <a:ext cx="1464287" cy="1303904"/>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rtl="0">
            <a:lnSpc>
              <a:spcPct val="90000"/>
            </a:lnSpc>
            <a:spcBef>
              <a:spcPct val="0"/>
            </a:spcBef>
            <a:spcAft>
              <a:spcPct val="35000"/>
            </a:spcAft>
            <a:buNone/>
          </a:pPr>
          <a:r>
            <a:rPr lang="en-US" sz="2500" kern="1200">
              <a:solidFill>
                <a:schemeClr val="bg2">
                  <a:lumMod val="25000"/>
                </a:schemeClr>
              </a:solidFill>
              <a:latin typeface="Corbel" panose="020B0503020204020204"/>
            </a:rPr>
            <a:t>Capital </a:t>
          </a:r>
          <a:endParaRPr lang="en-US" sz="2500" kern="1200">
            <a:solidFill>
              <a:schemeClr val="bg2">
                <a:lumMod val="25000"/>
              </a:schemeClr>
            </a:solidFill>
          </a:endParaRPr>
        </a:p>
      </dsp:txBody>
      <dsp:txXfrm>
        <a:off x="4649809" y="35998"/>
        <a:ext cx="1035407" cy="922000"/>
      </dsp:txXfrm>
    </dsp:sp>
    <dsp:sp modelId="{D0DD720D-A28D-45DE-AFE4-6F869BDDEEDE}">
      <dsp:nvSpPr>
        <dsp:cNvPr id="0" name=""/>
        <dsp:cNvSpPr/>
      </dsp:nvSpPr>
      <dsp:spPr>
        <a:xfrm>
          <a:off x="5728627" y="522818"/>
          <a:ext cx="1483067" cy="142016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b="1" kern="1200">
              <a:solidFill>
                <a:schemeClr val="bg2">
                  <a:lumMod val="25000"/>
                </a:schemeClr>
              </a:solidFill>
            </a:rPr>
            <a:t>Farmland Accessibility</a:t>
          </a:r>
        </a:p>
      </dsp:txBody>
      <dsp:txXfrm>
        <a:off x="5945817" y="730796"/>
        <a:ext cx="1048687" cy="1004207"/>
      </dsp:txXfrm>
    </dsp:sp>
    <dsp:sp modelId="{6F045C13-FF66-47A3-ACD3-56731EE09624}">
      <dsp:nvSpPr>
        <dsp:cNvPr id="0" name=""/>
        <dsp:cNvSpPr/>
      </dsp:nvSpPr>
      <dsp:spPr>
        <a:xfrm>
          <a:off x="6113286" y="1894893"/>
          <a:ext cx="1389746" cy="1407717"/>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a:solidFill>
                <a:schemeClr val="bg2">
                  <a:lumMod val="25000"/>
                </a:schemeClr>
              </a:solidFill>
            </a:rPr>
            <a:t>Education &amp; Training</a:t>
          </a:r>
        </a:p>
      </dsp:txBody>
      <dsp:txXfrm>
        <a:off x="6316810" y="2101048"/>
        <a:ext cx="982698" cy="995407"/>
      </dsp:txXfrm>
    </dsp:sp>
    <dsp:sp modelId="{BDD3132D-6922-40A3-97FA-BA7E6E335D24}">
      <dsp:nvSpPr>
        <dsp:cNvPr id="0" name=""/>
        <dsp:cNvSpPr/>
      </dsp:nvSpPr>
      <dsp:spPr>
        <a:xfrm>
          <a:off x="6047580" y="3338883"/>
          <a:ext cx="1409975" cy="1314502"/>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solidFill>
                <a:schemeClr val="bg2">
                  <a:lumMod val="25000"/>
                </a:schemeClr>
              </a:solidFill>
            </a:rPr>
            <a:t>Markets</a:t>
          </a:r>
        </a:p>
      </dsp:txBody>
      <dsp:txXfrm>
        <a:off x="6254066" y="3531387"/>
        <a:ext cx="997003" cy="929494"/>
      </dsp:txXfrm>
    </dsp:sp>
    <dsp:sp modelId="{8AE57190-5D8E-46C1-911F-D7A63AEE5CC1}">
      <dsp:nvSpPr>
        <dsp:cNvPr id="0" name=""/>
        <dsp:cNvSpPr/>
      </dsp:nvSpPr>
      <dsp:spPr>
        <a:xfrm>
          <a:off x="5396362" y="4579478"/>
          <a:ext cx="1423104" cy="141922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solidFill>
                <a:schemeClr val="bg2">
                  <a:lumMod val="25000"/>
                </a:schemeClr>
              </a:solidFill>
            </a:rPr>
            <a:t>Resources &amp; Business Planning</a:t>
          </a:r>
        </a:p>
      </dsp:txBody>
      <dsp:txXfrm>
        <a:off x="5604771" y="4787319"/>
        <a:ext cx="1006286" cy="100354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17697C-99E0-47A1-8EB4-5D2B7420919E}">
      <dsp:nvSpPr>
        <dsp:cNvPr id="0" name=""/>
        <dsp:cNvSpPr/>
      </dsp:nvSpPr>
      <dsp:spPr>
        <a:xfrm>
          <a:off x="607" y="1017958"/>
          <a:ext cx="2230089" cy="1631668"/>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en-US" sz="1500" b="1" kern="1200"/>
            <a:t>July-Sept/October 2022 </a:t>
          </a:r>
          <a:r>
            <a:rPr lang="en-US" sz="1500" b="0" kern="1200"/>
            <a:t>Main and </a:t>
          </a:r>
          <a:r>
            <a:rPr lang="en-US" sz="1500" kern="1200"/>
            <a:t>Topics Working Groups are meeting.</a:t>
          </a:r>
        </a:p>
      </dsp:txBody>
      <dsp:txXfrm>
        <a:off x="48397" y="1065748"/>
        <a:ext cx="2134509" cy="1536088"/>
      </dsp:txXfrm>
    </dsp:sp>
    <dsp:sp modelId="{E3462BBF-7143-4832-B7F4-BB3F3A3B66A6}">
      <dsp:nvSpPr>
        <dsp:cNvPr id="0" name=""/>
        <dsp:cNvSpPr/>
      </dsp:nvSpPr>
      <dsp:spPr>
        <a:xfrm>
          <a:off x="2430359" y="1586211"/>
          <a:ext cx="423284" cy="49516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2430359" y="1685243"/>
        <a:ext cx="296299" cy="297098"/>
      </dsp:txXfrm>
    </dsp:sp>
    <dsp:sp modelId="{D269E3D3-1A14-4CD4-BEFE-1CA1D478D375}">
      <dsp:nvSpPr>
        <dsp:cNvPr id="0" name=""/>
        <dsp:cNvSpPr/>
      </dsp:nvSpPr>
      <dsp:spPr>
        <a:xfrm>
          <a:off x="3029346" y="1047271"/>
          <a:ext cx="2259858" cy="1573042"/>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a:t>September-December 2022 </a:t>
          </a:r>
          <a:r>
            <a:rPr lang="en-US" sz="1500" b="0" kern="1200"/>
            <a:t>M</a:t>
          </a:r>
          <a:r>
            <a:rPr lang="en-US" sz="1500" kern="1200"/>
            <a:t>ain working group compiles recommendations </a:t>
          </a:r>
        </a:p>
      </dsp:txBody>
      <dsp:txXfrm>
        <a:off x="3075419" y="1093344"/>
        <a:ext cx="2167712" cy="1480896"/>
      </dsp:txXfrm>
    </dsp:sp>
    <dsp:sp modelId="{BC939C2C-C4F2-47D2-A583-EEBCD1EC9F1F}">
      <dsp:nvSpPr>
        <dsp:cNvPr id="0" name=""/>
        <dsp:cNvSpPr/>
      </dsp:nvSpPr>
      <dsp:spPr>
        <a:xfrm>
          <a:off x="5488867" y="1586211"/>
          <a:ext cx="423284" cy="49516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5488867" y="1685243"/>
        <a:ext cx="296299" cy="297098"/>
      </dsp:txXfrm>
    </dsp:sp>
    <dsp:sp modelId="{AF3A5E8E-010E-4C45-BC10-A804A5E417CA}">
      <dsp:nvSpPr>
        <dsp:cNvPr id="0" name=""/>
        <dsp:cNvSpPr/>
      </dsp:nvSpPr>
      <dsp:spPr>
        <a:xfrm>
          <a:off x="6087855" y="1088406"/>
          <a:ext cx="2284317" cy="1490771"/>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en-US" sz="1500" b="1" kern="1200">
              <a:latin typeface="Corbel" panose="020B0503020204020204"/>
            </a:rPr>
            <a:t>January 2023 </a:t>
          </a:r>
          <a:r>
            <a:rPr lang="en-US" sz="1500" kern="1200">
              <a:latin typeface="Corbel" panose="020B0503020204020204"/>
            </a:rPr>
            <a:t>Presentations/share out to agriculture industry and for public distribution</a:t>
          </a:r>
        </a:p>
      </dsp:txBody>
      <dsp:txXfrm>
        <a:off x="6131518" y="1132069"/>
        <a:ext cx="2196991" cy="1403445"/>
      </dsp:txXfrm>
    </dsp:sp>
    <dsp:sp modelId="{61456E4A-D5DC-4367-8469-D18647D1DB33}">
      <dsp:nvSpPr>
        <dsp:cNvPr id="0" name=""/>
        <dsp:cNvSpPr/>
      </dsp:nvSpPr>
      <dsp:spPr>
        <a:xfrm>
          <a:off x="8571835" y="1586211"/>
          <a:ext cx="423284" cy="49516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8571835" y="1685243"/>
        <a:ext cx="296299" cy="297098"/>
      </dsp:txXfrm>
    </dsp:sp>
    <dsp:sp modelId="{47E6CE99-6371-4C9E-813B-C898DDFE6DAC}">
      <dsp:nvSpPr>
        <dsp:cNvPr id="0" name=""/>
        <dsp:cNvSpPr/>
      </dsp:nvSpPr>
      <dsp:spPr>
        <a:xfrm>
          <a:off x="9170822" y="1101327"/>
          <a:ext cx="2124388" cy="1464930"/>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February-Sept 2023  </a:t>
          </a:r>
          <a:r>
            <a:rPr lang="en-US" sz="1500" b="0" kern="1200"/>
            <a:t>Implementation strategy and timeline developed with industry service providers and partners</a:t>
          </a:r>
        </a:p>
      </dsp:txBody>
      <dsp:txXfrm>
        <a:off x="9213728" y="1144233"/>
        <a:ext cx="2038576" cy="13791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E4E739-0208-4ED5-8A65-EBA40B9AED14}">
      <dsp:nvSpPr>
        <dsp:cNvPr id="0" name=""/>
        <dsp:cNvSpPr/>
      </dsp:nvSpPr>
      <dsp:spPr>
        <a:xfrm>
          <a:off x="1723331" y="98734"/>
          <a:ext cx="2196000" cy="21960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D06DD9-5B19-4726-956D-8BF2F9D1F4E5}">
      <dsp:nvSpPr>
        <dsp:cNvPr id="0" name=""/>
        <dsp:cNvSpPr/>
      </dsp:nvSpPr>
      <dsp:spPr>
        <a:xfrm>
          <a:off x="2191331" y="566734"/>
          <a:ext cx="1260000" cy="126000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57D752B-563B-4C45-B024-0B171FD7BA57}">
      <dsp:nvSpPr>
        <dsp:cNvPr id="0" name=""/>
        <dsp:cNvSpPr/>
      </dsp:nvSpPr>
      <dsp:spPr>
        <a:xfrm>
          <a:off x="1021331" y="2978735"/>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kern="1200"/>
            <a:t>Report out from Breakout </a:t>
          </a:r>
          <a:r>
            <a:rPr lang="en-US" sz="1500" kern="1200">
              <a:latin typeface="Corbel" panose="020B0503020204020204"/>
            </a:rPr>
            <a:t>Groups- </a:t>
          </a:r>
          <a:r>
            <a:rPr lang="en-US" sz="1500" kern="1200"/>
            <a:t>Share out 1-2 things that resonated &amp; stood out the most </a:t>
          </a:r>
        </a:p>
      </dsp:txBody>
      <dsp:txXfrm>
        <a:off x="1021331" y="2978735"/>
        <a:ext cx="3600000" cy="720000"/>
      </dsp:txXfrm>
    </dsp:sp>
    <dsp:sp modelId="{636E6664-5F59-4480-A3FC-B6CCA6ACCA1A}">
      <dsp:nvSpPr>
        <dsp:cNvPr id="0" name=""/>
        <dsp:cNvSpPr/>
      </dsp:nvSpPr>
      <dsp:spPr>
        <a:xfrm>
          <a:off x="5953331" y="98734"/>
          <a:ext cx="2196000" cy="21960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D5C5F5-A537-43C2-B6A6-48C1858CFAD9}">
      <dsp:nvSpPr>
        <dsp:cNvPr id="0" name=""/>
        <dsp:cNvSpPr/>
      </dsp:nvSpPr>
      <dsp:spPr>
        <a:xfrm>
          <a:off x="6421331" y="566734"/>
          <a:ext cx="1260000" cy="126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6ADD915-239C-4CAB-889B-EAADDC6A708B}">
      <dsp:nvSpPr>
        <dsp:cNvPr id="0" name=""/>
        <dsp:cNvSpPr/>
      </dsp:nvSpPr>
      <dsp:spPr>
        <a:xfrm>
          <a:off x="5251331" y="2978735"/>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defRPr cap="all"/>
          </a:pPr>
          <a:r>
            <a:rPr lang="en-US" sz="1500" kern="1200"/>
            <a:t>Questions?</a:t>
          </a:r>
          <a:r>
            <a:rPr lang="en-US" sz="1500" kern="1200">
              <a:latin typeface="Corbel" panose="020B0503020204020204"/>
            </a:rPr>
            <a:t> </a:t>
          </a:r>
          <a:endParaRPr lang="en-US" sz="1500" kern="1200"/>
        </a:p>
      </dsp:txBody>
      <dsp:txXfrm>
        <a:off x="5251331" y="2978735"/>
        <a:ext cx="360000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506C49-8C8B-4FA8-8EE0-59FC81E1D970}" type="datetimeFigureOut">
              <a:rPr lang="en-US"/>
              <a:t>8/4/2021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B2C9FD-6907-46A0-B3FE-64E6E5D47D87}" type="slidenum">
              <a:rPr lang="en-US"/>
              <a:t>‹#›</a:t>
            </a:fld>
            <a:endParaRPr lang="en-US"/>
          </a:p>
        </p:txBody>
      </p:sp>
    </p:spTree>
    <p:extLst>
      <p:ext uri="{BB962C8B-B14F-4D97-AF65-F5344CB8AC3E}">
        <p14:creationId xmlns:p14="http://schemas.microsoft.com/office/powerpoint/2010/main" val="2731286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-There will be an opportunity to introduce yourself out loud and get to know each other a bit in the breakout groups later </a:t>
            </a:r>
          </a:p>
        </p:txBody>
      </p:sp>
      <p:sp>
        <p:nvSpPr>
          <p:cNvPr id="4" name="Slide Number Placeholder 3"/>
          <p:cNvSpPr>
            <a:spLocks noGrp="1"/>
          </p:cNvSpPr>
          <p:nvPr>
            <p:ph type="sldNum" sz="quarter" idx="5"/>
          </p:nvPr>
        </p:nvSpPr>
        <p:spPr/>
        <p:txBody>
          <a:bodyPr/>
          <a:lstStyle/>
          <a:p>
            <a:fld id="{E8B2C9FD-6907-46A0-B3FE-64E6E5D47D87}" type="slidenum">
              <a:rPr lang="en-US"/>
              <a:t>2</a:t>
            </a:fld>
            <a:endParaRPr lang="en-US"/>
          </a:p>
        </p:txBody>
      </p:sp>
    </p:spTree>
    <p:extLst>
      <p:ext uri="{BB962C8B-B14F-4D97-AF65-F5344CB8AC3E}">
        <p14:creationId xmlns:p14="http://schemas.microsoft.com/office/powerpoint/2010/main" val="3294233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-All of these areas intersect and depend on one another and we hope that urban agriculture, farmland accessibility, and climate change are a few of the topics that will be discussed amongst the working groups, and build on and refine efforts that are already underway </a:t>
            </a:r>
          </a:p>
        </p:txBody>
      </p:sp>
      <p:sp>
        <p:nvSpPr>
          <p:cNvPr id="4" name="Slide Number Placeholder 3"/>
          <p:cNvSpPr>
            <a:spLocks noGrp="1"/>
          </p:cNvSpPr>
          <p:nvPr>
            <p:ph type="sldNum" sz="quarter" idx="5"/>
          </p:nvPr>
        </p:nvSpPr>
        <p:spPr/>
        <p:txBody>
          <a:bodyPr/>
          <a:lstStyle/>
          <a:p>
            <a:fld id="{E8B2C9FD-6907-46A0-B3FE-64E6E5D47D87}" type="slidenum">
              <a:rPr lang="en-US"/>
              <a:t>3</a:t>
            </a:fld>
            <a:endParaRPr lang="en-US"/>
          </a:p>
        </p:txBody>
      </p:sp>
    </p:spTree>
    <p:extLst>
      <p:ext uri="{BB962C8B-B14F-4D97-AF65-F5344CB8AC3E}">
        <p14:creationId xmlns:p14="http://schemas.microsoft.com/office/powerpoint/2010/main" val="3147198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-All of these areas intersect and depend on one another and we hope that urban agriculture, farmland accessibility, and climate change are a few of the topics that will be discussed amongst the working groups, and build on and refine efforts that are already underway </a:t>
            </a:r>
          </a:p>
        </p:txBody>
      </p:sp>
      <p:sp>
        <p:nvSpPr>
          <p:cNvPr id="4" name="Slide Number Placeholder 3"/>
          <p:cNvSpPr>
            <a:spLocks noGrp="1"/>
          </p:cNvSpPr>
          <p:nvPr>
            <p:ph type="sldNum" sz="quarter" idx="5"/>
          </p:nvPr>
        </p:nvSpPr>
        <p:spPr/>
        <p:txBody>
          <a:bodyPr/>
          <a:lstStyle/>
          <a:p>
            <a:fld id="{E8B2C9FD-6907-46A0-B3FE-64E6E5D47D87}" type="slidenum">
              <a:rPr lang="en-US"/>
              <a:t>4</a:t>
            </a:fld>
            <a:endParaRPr lang="en-US"/>
          </a:p>
        </p:txBody>
      </p:sp>
    </p:spTree>
    <p:extLst>
      <p:ext uri="{BB962C8B-B14F-4D97-AF65-F5344CB8AC3E}">
        <p14:creationId xmlns:p14="http://schemas.microsoft.com/office/powerpoint/2010/main" val="3184755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-There are many stories and experiences that are not captured by this data and a lot of exploitive historical context not conveyed by these numbers alone. </a:t>
            </a:r>
            <a:endParaRPr lang="en-US"/>
          </a:p>
          <a:p>
            <a:r>
              <a:rPr lang="en-US">
                <a:cs typeface="Calibri"/>
              </a:rPr>
              <a:t>-BIPOC producers are currently and historically undercounted and misrepresented by the census and others have not wanted to fill it out for good reason. Yet, the data are used to make many decisions on the federal level and still shows the stark reality that agriculture is an overwhelmingly white field in this country and state </a:t>
            </a:r>
            <a:endParaRPr lang="en-US"/>
          </a:p>
          <a:p>
            <a:endParaRPr lang="en-US">
              <a:cs typeface="Calibri"/>
            </a:endParaRPr>
          </a:p>
          <a:p>
            <a:r>
              <a:rPr lang="en-US">
                <a:cs typeface="Calibri"/>
              </a:rPr>
              <a:t>-Data notes: 2012 and after, we are reporting here ALL producers, not just the primary operator which is the statistic that the Farmland Needed Report references. </a:t>
            </a:r>
          </a:p>
        </p:txBody>
      </p:sp>
      <p:sp>
        <p:nvSpPr>
          <p:cNvPr id="4" name="Slide Number Placeholder 3"/>
          <p:cNvSpPr>
            <a:spLocks noGrp="1"/>
          </p:cNvSpPr>
          <p:nvPr>
            <p:ph type="sldNum" sz="quarter" idx="5"/>
          </p:nvPr>
        </p:nvSpPr>
        <p:spPr/>
        <p:txBody>
          <a:bodyPr/>
          <a:lstStyle/>
          <a:p>
            <a:fld id="{E8B2C9FD-6907-46A0-B3FE-64E6E5D47D87}" type="slidenum">
              <a:rPr lang="en-US"/>
              <a:t>5</a:t>
            </a:fld>
            <a:endParaRPr lang="en-US"/>
          </a:p>
        </p:txBody>
      </p:sp>
    </p:spTree>
    <p:extLst>
      <p:ext uri="{BB962C8B-B14F-4D97-AF65-F5344CB8AC3E}">
        <p14:creationId xmlns:p14="http://schemas.microsoft.com/office/powerpoint/2010/main" val="4036196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8/4/2021</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188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DFF08F-DC6B-4601-B491-B0F83F6DD2DA}" type="datetimeFigureOut">
              <a:rPr lang="en-US" dirty="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220562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DFF08F-DC6B-4601-B491-B0F83F6DD2DA}" type="datetimeFigureOut">
              <a:rPr lang="en-US" dirty="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772157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DFF08F-DC6B-4601-B491-B0F83F6DD2DA}" type="datetimeFigureOut">
              <a:rPr lang="en-US" dirty="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936329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8/4/2021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654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DFF08F-DC6B-4601-B491-B0F83F6DD2DA}" type="datetimeFigureOut">
              <a:rPr lang="en-US" dirty="0"/>
              <a:t>8/4/2021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931594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6DFF08F-DC6B-4601-B491-B0F83F6DD2DA}" type="datetimeFigureOut">
              <a:rPr lang="en-US" dirty="0"/>
              <a:t>8/4/2021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341505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DFF08F-DC6B-4601-B491-B0F83F6DD2DA}" type="datetimeFigureOut">
              <a:rPr lang="en-US" dirty="0"/>
              <a:t>8/4/2021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337528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8/4/2021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522507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8/4/2021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824784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8/4/2021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597642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8/4/2021</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16008136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Jaime.Smith@ct.gov" TargetMode="External"/><Relationship Id="rId2" Type="http://schemas.openxmlformats.org/officeDocument/2006/relationships/hyperlink" Target="mailto:Cyrena.Thibodeau@ct.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7">
            <a:extLst>
              <a:ext uri="{FF2B5EF4-FFF2-40B4-BE49-F238E27FC236}">
                <a16:creationId xmlns:a16="http://schemas.microsoft.com/office/drawing/2014/main" id="{00F30BB5-7BA0-4D79-B51D-809B0D796A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447FE7E-1A8C-4D49-A7B3-163A1DBBBAE2}"/>
              </a:ext>
            </a:extLst>
          </p:cNvPr>
          <p:cNvSpPr>
            <a:spLocks noGrp="1"/>
          </p:cNvSpPr>
          <p:nvPr>
            <p:ph type="ctrTitle"/>
          </p:nvPr>
        </p:nvSpPr>
        <p:spPr>
          <a:xfrm>
            <a:off x="4783287" y="821636"/>
            <a:ext cx="6758457" cy="5197425"/>
          </a:xfrm>
        </p:spPr>
        <p:txBody>
          <a:bodyPr anchor="ctr">
            <a:normAutofit/>
          </a:bodyPr>
          <a:lstStyle/>
          <a:p>
            <a:pPr algn="l"/>
            <a:r>
              <a:rPr lang="en-US" sz="5400">
                <a:solidFill>
                  <a:schemeClr val="tx1"/>
                </a:solidFill>
              </a:rPr>
              <a:t>Diversity, Equity, and Inclusion in CT Agriculture Working Group </a:t>
            </a:r>
          </a:p>
        </p:txBody>
      </p:sp>
      <p:sp>
        <p:nvSpPr>
          <p:cNvPr id="13" name="Rectangle 9">
            <a:extLst>
              <a:ext uri="{FF2B5EF4-FFF2-40B4-BE49-F238E27FC236}">
                <a16:creationId xmlns:a16="http://schemas.microsoft.com/office/drawing/2014/main" id="{44F561C9-F335-45B4-A0DC-68F9460998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39821"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ubtitle 2">
            <a:extLst>
              <a:ext uri="{FF2B5EF4-FFF2-40B4-BE49-F238E27FC236}">
                <a16:creationId xmlns:a16="http://schemas.microsoft.com/office/drawing/2014/main" id="{CDDE07C9-3731-458D-8B31-DC77B82F9807}"/>
              </a:ext>
            </a:extLst>
          </p:cNvPr>
          <p:cNvSpPr>
            <a:spLocks noGrp="1"/>
          </p:cNvSpPr>
          <p:nvPr>
            <p:ph type="subTitle" idx="1"/>
          </p:nvPr>
        </p:nvSpPr>
        <p:spPr>
          <a:xfrm>
            <a:off x="643466" y="821635"/>
            <a:ext cx="2984317" cy="5197425"/>
          </a:xfrm>
        </p:spPr>
        <p:txBody>
          <a:bodyPr anchor="ctr">
            <a:normAutofit/>
          </a:bodyPr>
          <a:lstStyle/>
          <a:p>
            <a:pPr algn="l"/>
            <a:r>
              <a:rPr lang="en-US" sz="3500">
                <a:solidFill>
                  <a:schemeClr val="tx1"/>
                </a:solidFill>
              </a:rPr>
              <a:t>Introductory Meeting </a:t>
            </a:r>
          </a:p>
          <a:p>
            <a:pPr algn="l"/>
            <a:r>
              <a:rPr lang="en-US" sz="3500">
                <a:solidFill>
                  <a:schemeClr val="tx1"/>
                </a:solidFill>
              </a:rPr>
              <a:t>June 22</a:t>
            </a:r>
            <a:r>
              <a:rPr lang="en-US" sz="3500" baseline="30000">
                <a:solidFill>
                  <a:schemeClr val="tx1"/>
                </a:solidFill>
              </a:rPr>
              <a:t>nd </a:t>
            </a:r>
            <a:r>
              <a:rPr lang="en-US" baseline="30000">
                <a:solidFill>
                  <a:schemeClr val="tx1"/>
                </a:solidFill>
              </a:rPr>
              <a:t> </a:t>
            </a:r>
            <a:endParaRPr lang="en-US">
              <a:solidFill>
                <a:schemeClr val="tx1"/>
              </a:solidFill>
            </a:endParaRPr>
          </a:p>
          <a:p>
            <a:pPr algn="l"/>
            <a:r>
              <a:rPr lang="en-US" sz="3500" baseline="30000">
                <a:solidFill>
                  <a:schemeClr val="tx1"/>
                </a:solidFill>
              </a:rPr>
              <a:t>9:00-10:30 AM</a:t>
            </a:r>
          </a:p>
          <a:p>
            <a:pPr algn="l"/>
            <a:endParaRPr lang="en-US"/>
          </a:p>
        </p:txBody>
      </p:sp>
      <p:sp>
        <p:nvSpPr>
          <p:cNvPr id="4" name="TextBox 3">
            <a:extLst>
              <a:ext uri="{FF2B5EF4-FFF2-40B4-BE49-F238E27FC236}">
                <a16:creationId xmlns:a16="http://schemas.microsoft.com/office/drawing/2014/main" id="{DF1D30EC-5AF4-4A53-8A65-55158F6E6890}"/>
              </a:ext>
            </a:extLst>
          </p:cNvPr>
          <p:cNvSpPr txBox="1"/>
          <p:nvPr/>
        </p:nvSpPr>
        <p:spPr>
          <a:xfrm>
            <a:off x="163502" y="5559311"/>
            <a:ext cx="3812818" cy="738664"/>
          </a:xfrm>
          <a:prstGeom prst="rect">
            <a:avLst/>
          </a:prstGeom>
          <a:noFill/>
        </p:spPr>
        <p:txBody>
          <a:bodyPr wrap="square" lIns="91440" tIns="45720" rIns="91440" bIns="45720" rtlCol="0" anchor="t">
            <a:spAutoFit/>
          </a:bodyPr>
          <a:lstStyle/>
          <a:p>
            <a:r>
              <a:rPr lang="en-US" sz="1400" i="1"/>
              <a:t>Funding provided by the Specialty Crop Block Grant program funded by the USDA AMS administered by the CT Department of Agriculture</a:t>
            </a:r>
          </a:p>
        </p:txBody>
      </p:sp>
      <p:pic>
        <p:nvPicPr>
          <p:cNvPr id="8" name="Picture 7" descr="Logo&#10;&#10;Description automatically generated">
            <a:extLst>
              <a:ext uri="{FF2B5EF4-FFF2-40B4-BE49-F238E27FC236}">
                <a16:creationId xmlns:a16="http://schemas.microsoft.com/office/drawing/2014/main" id="{B14A3E85-BD4F-4942-91C2-4F1C5C476B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5729" y="5145505"/>
            <a:ext cx="1541143" cy="1566276"/>
          </a:xfrm>
          <a:prstGeom prst="rect">
            <a:avLst/>
          </a:prstGeom>
        </p:spPr>
      </p:pic>
    </p:spTree>
    <p:extLst>
      <p:ext uri="{BB962C8B-B14F-4D97-AF65-F5344CB8AC3E}">
        <p14:creationId xmlns:p14="http://schemas.microsoft.com/office/powerpoint/2010/main" val="361620176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F4609-4A96-4949-8EC4-CC2EE2C64338}"/>
              </a:ext>
            </a:extLst>
          </p:cNvPr>
          <p:cNvSpPr>
            <a:spLocks noGrp="1"/>
          </p:cNvSpPr>
          <p:nvPr>
            <p:ph type="title"/>
          </p:nvPr>
        </p:nvSpPr>
        <p:spPr>
          <a:xfrm>
            <a:off x="1158240" y="283779"/>
            <a:ext cx="9875520" cy="1356360"/>
          </a:xfrm>
        </p:spPr>
        <p:txBody>
          <a:bodyPr/>
          <a:lstStyle/>
          <a:p>
            <a:r>
              <a:rPr lang="en-US">
                <a:solidFill>
                  <a:schemeClr val="bg2">
                    <a:lumMod val="25000"/>
                  </a:schemeClr>
                </a:solidFill>
              </a:rPr>
              <a:t>Logistics </a:t>
            </a:r>
            <a:r>
              <a:rPr lang="en-US" err="1">
                <a:solidFill>
                  <a:schemeClr val="bg2">
                    <a:lumMod val="25000"/>
                  </a:schemeClr>
                </a:solidFill>
              </a:rPr>
              <a:t>cont</a:t>
            </a:r>
            <a:r>
              <a:rPr lang="en-US">
                <a:solidFill>
                  <a:schemeClr val="bg2">
                    <a:lumMod val="25000"/>
                  </a:schemeClr>
                </a:solidFill>
              </a:rPr>
              <a:t>…</a:t>
            </a:r>
          </a:p>
        </p:txBody>
      </p:sp>
      <p:sp>
        <p:nvSpPr>
          <p:cNvPr id="4" name="Content Placeholder 2">
            <a:extLst>
              <a:ext uri="{FF2B5EF4-FFF2-40B4-BE49-F238E27FC236}">
                <a16:creationId xmlns:a16="http://schemas.microsoft.com/office/drawing/2014/main" id="{EA7A244E-A743-427D-A83D-54837F6B93DB}"/>
              </a:ext>
            </a:extLst>
          </p:cNvPr>
          <p:cNvSpPr>
            <a:spLocks noGrp="1"/>
          </p:cNvSpPr>
          <p:nvPr>
            <p:ph idx="1"/>
          </p:nvPr>
        </p:nvSpPr>
        <p:spPr>
          <a:xfrm>
            <a:off x="904241" y="1710032"/>
            <a:ext cx="10485120" cy="4324657"/>
          </a:xfrm>
          <a:ln w="9525">
            <a:solidFill>
              <a:schemeClr val="tx1"/>
            </a:solidFill>
          </a:ln>
        </p:spPr>
        <p:txBody>
          <a:bodyPr vert="horz" lIns="91440" tIns="45720" rIns="91440" bIns="45720" rtlCol="0" anchor="t">
            <a:normAutofit/>
          </a:bodyPr>
          <a:lstStyle/>
          <a:p>
            <a:r>
              <a:rPr lang="en-US">
                <a:solidFill>
                  <a:schemeClr val="tx1"/>
                </a:solidFill>
              </a:rPr>
              <a:t>Each working group will have one DoAg staffer assigned to them</a:t>
            </a:r>
          </a:p>
          <a:p>
            <a:r>
              <a:rPr lang="en-US">
                <a:solidFill>
                  <a:schemeClr val="tx1"/>
                </a:solidFill>
              </a:rPr>
              <a:t>Each topic working group has  3 people on the main working group - 2 of whom are the co-facilitators of the group. Those 3 will serve the function of bringing the conversation and recommendations from each topic group to the main group</a:t>
            </a:r>
          </a:p>
          <a:p>
            <a:r>
              <a:rPr lang="en-US">
                <a:solidFill>
                  <a:schemeClr val="tx1"/>
                </a:solidFill>
                <a:ea typeface="+mn-lt"/>
                <a:cs typeface="+mn-lt"/>
              </a:rPr>
              <a:t>Topic WG’s have the liberty to determine:</a:t>
            </a:r>
          </a:p>
          <a:p>
            <a:pPr lvl="1"/>
            <a:r>
              <a:rPr lang="en-US">
                <a:solidFill>
                  <a:schemeClr val="tx1"/>
                </a:solidFill>
                <a:ea typeface="+mn-lt"/>
                <a:cs typeface="+mn-lt"/>
              </a:rPr>
              <a:t>The process in which the recommendations are developed </a:t>
            </a:r>
          </a:p>
          <a:p>
            <a:pPr lvl="1"/>
            <a:r>
              <a:rPr lang="en-US">
                <a:solidFill>
                  <a:schemeClr val="tx1"/>
                </a:solidFill>
              </a:rPr>
              <a:t>Number/frequency of meetings</a:t>
            </a:r>
          </a:p>
          <a:p>
            <a:pPr lvl="1"/>
            <a:r>
              <a:rPr lang="en-US">
                <a:solidFill>
                  <a:schemeClr val="tx1"/>
                </a:solidFill>
              </a:rPr>
              <a:t>Structure and format </a:t>
            </a:r>
          </a:p>
          <a:p>
            <a:pPr lvl="1"/>
            <a:r>
              <a:rPr lang="en-US">
                <a:solidFill>
                  <a:schemeClr val="tx1"/>
                </a:solidFill>
              </a:rPr>
              <a:t>Invited speakers, etc.to inform decision making</a:t>
            </a:r>
          </a:p>
          <a:p>
            <a:r>
              <a:rPr lang="en-US">
                <a:solidFill>
                  <a:schemeClr val="tx1"/>
                </a:solidFill>
              </a:rPr>
              <a:t>All meetings are open to the public</a:t>
            </a:r>
          </a:p>
        </p:txBody>
      </p:sp>
    </p:spTree>
    <p:extLst>
      <p:ext uri="{BB962C8B-B14F-4D97-AF65-F5344CB8AC3E}">
        <p14:creationId xmlns:p14="http://schemas.microsoft.com/office/powerpoint/2010/main" val="3458466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D24A8-FC83-4FD2-BC1B-4318C1D1D388}"/>
              </a:ext>
            </a:extLst>
          </p:cNvPr>
          <p:cNvSpPr>
            <a:spLocks noGrp="1"/>
          </p:cNvSpPr>
          <p:nvPr>
            <p:ph type="title"/>
          </p:nvPr>
        </p:nvSpPr>
        <p:spPr>
          <a:xfrm>
            <a:off x="767256" y="641655"/>
            <a:ext cx="9875520" cy="1356360"/>
          </a:xfrm>
        </p:spPr>
        <p:txBody>
          <a:bodyPr/>
          <a:lstStyle/>
          <a:p>
            <a:r>
              <a:rPr lang="en-US">
                <a:solidFill>
                  <a:schemeClr val="tx1"/>
                </a:solidFill>
              </a:rPr>
              <a:t>Timeline</a:t>
            </a:r>
          </a:p>
        </p:txBody>
      </p:sp>
      <p:sp>
        <p:nvSpPr>
          <p:cNvPr id="3" name="Content Placeholder 2">
            <a:extLst>
              <a:ext uri="{FF2B5EF4-FFF2-40B4-BE49-F238E27FC236}">
                <a16:creationId xmlns:a16="http://schemas.microsoft.com/office/drawing/2014/main" id="{DEDFDBCB-3F0F-47BF-97AF-2B8230B5AB67}"/>
              </a:ext>
            </a:extLst>
          </p:cNvPr>
          <p:cNvSpPr>
            <a:spLocks noGrp="1"/>
          </p:cNvSpPr>
          <p:nvPr>
            <p:ph idx="1"/>
          </p:nvPr>
        </p:nvSpPr>
        <p:spPr>
          <a:xfrm>
            <a:off x="1143000" y="1841740"/>
            <a:ext cx="9987889" cy="4254260"/>
          </a:xfrm>
        </p:spPr>
        <p:txBody>
          <a:bodyPr vert="horz" lIns="91440" tIns="45720" rIns="91440" bIns="45720" rtlCol="0" anchor="t">
            <a:normAutofit/>
          </a:bodyPr>
          <a:lstStyle/>
          <a:p>
            <a:endParaRPr lang="en-US"/>
          </a:p>
          <a:p>
            <a:endParaRPr lang="en-US"/>
          </a:p>
        </p:txBody>
      </p:sp>
      <p:graphicFrame>
        <p:nvGraphicFramePr>
          <p:cNvPr id="4" name="Diagram 4">
            <a:extLst>
              <a:ext uri="{FF2B5EF4-FFF2-40B4-BE49-F238E27FC236}">
                <a16:creationId xmlns:a16="http://schemas.microsoft.com/office/drawing/2014/main" id="{46B020E3-470A-4700-8F58-DDB01B31B8BB}"/>
              </a:ext>
            </a:extLst>
          </p:cNvPr>
          <p:cNvGraphicFramePr/>
          <p:nvPr>
            <p:extLst>
              <p:ext uri="{D42A27DB-BD31-4B8C-83A1-F6EECF244321}">
                <p14:modId xmlns:p14="http://schemas.microsoft.com/office/powerpoint/2010/main" val="1834495989"/>
              </p:ext>
            </p:extLst>
          </p:nvPr>
        </p:nvGraphicFramePr>
        <p:xfrm>
          <a:off x="478260" y="1232506"/>
          <a:ext cx="11295818" cy="36675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70" name="TextBox 669">
            <a:extLst>
              <a:ext uri="{FF2B5EF4-FFF2-40B4-BE49-F238E27FC236}">
                <a16:creationId xmlns:a16="http://schemas.microsoft.com/office/drawing/2014/main" id="{E7757DAD-909E-4B82-AA32-8356D7AF3D4B}"/>
              </a:ext>
            </a:extLst>
          </p:cNvPr>
          <p:cNvSpPr txBox="1"/>
          <p:nvPr/>
        </p:nvSpPr>
        <p:spPr>
          <a:xfrm>
            <a:off x="560345" y="4421640"/>
            <a:ext cx="11093039"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2000"/>
              <a:t>Additional deadlines will be identified between July and September by the Main WG (check in's, draft recommendations, initial recommendations, feedback/comment, second round of recommendations, etc.)</a:t>
            </a:r>
            <a:endParaRPr lang="en-US"/>
          </a:p>
          <a:p>
            <a:pPr marL="342900" indent="-342900">
              <a:buFont typeface="Arial" panose="020B0604020202020204" pitchFamily="34" charset="0"/>
              <a:buChar char="•"/>
            </a:pPr>
            <a:r>
              <a:rPr lang="en-US" sz="2000"/>
              <a:t>There is flexibility for meeting duration and frequency. </a:t>
            </a:r>
            <a:endParaRPr lang="en-US"/>
          </a:p>
          <a:p>
            <a:pPr marL="342900" indent="-342900">
              <a:buFont typeface="Arial" panose="020B0604020202020204" pitchFamily="34" charset="0"/>
              <a:buChar char="•"/>
            </a:pPr>
            <a:r>
              <a:rPr lang="en-US" sz="2000"/>
              <a:t>Need to acknowledge the growing season. </a:t>
            </a:r>
          </a:p>
          <a:p>
            <a:pPr marL="342900" indent="-342900">
              <a:buFont typeface="Arial" panose="020B0604020202020204" pitchFamily="34" charset="0"/>
              <a:buChar char="•"/>
            </a:pPr>
            <a:r>
              <a:rPr lang="en-US" sz="2000"/>
              <a:t>Main working group will meet less frequently during the first year - up to the group to decide </a:t>
            </a:r>
          </a:p>
        </p:txBody>
      </p:sp>
    </p:spTree>
    <p:extLst>
      <p:ext uri="{BB962C8B-B14F-4D97-AF65-F5344CB8AC3E}">
        <p14:creationId xmlns:p14="http://schemas.microsoft.com/office/powerpoint/2010/main" val="89918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578A52D-2496-4956-A9A4-EA5C38B2F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999"/>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9809C8E2-EF9B-4E0B-A17E-836DE0508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8533" cy="1886373"/>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F3EBA42C-4414-492C-A649-5A755359352A}"/>
              </a:ext>
            </a:extLst>
          </p:cNvPr>
          <p:cNvSpPr>
            <a:spLocks noGrp="1"/>
          </p:cNvSpPr>
          <p:nvPr>
            <p:ph type="title"/>
          </p:nvPr>
        </p:nvSpPr>
        <p:spPr>
          <a:xfrm>
            <a:off x="1143000" y="609600"/>
            <a:ext cx="9875520" cy="1356360"/>
          </a:xfrm>
        </p:spPr>
        <p:txBody>
          <a:bodyPr>
            <a:normAutofit/>
          </a:bodyPr>
          <a:lstStyle/>
          <a:p>
            <a:r>
              <a:rPr lang="en-US">
                <a:solidFill>
                  <a:schemeClr val="tx1"/>
                </a:solidFill>
                <a:ea typeface="+mj-lt"/>
                <a:cs typeface="+mj-lt"/>
              </a:rPr>
              <a:t>Facilitator Training Workshop Recap</a:t>
            </a:r>
            <a:br>
              <a:rPr lang="en-US">
                <a:solidFill>
                  <a:schemeClr val="tx1"/>
                </a:solidFill>
                <a:ea typeface="+mj-lt"/>
                <a:cs typeface="+mj-lt"/>
              </a:rPr>
            </a:br>
            <a:r>
              <a:rPr lang="en-US">
                <a:solidFill>
                  <a:schemeClr val="tx1"/>
                </a:solidFill>
                <a:ea typeface="+mj-lt"/>
                <a:cs typeface="+mj-lt"/>
              </a:rPr>
              <a:t>Qiana Mickie, QJM </a:t>
            </a:r>
            <a:r>
              <a:rPr lang="en-US" err="1">
                <a:solidFill>
                  <a:schemeClr val="tx1"/>
                </a:solidFill>
                <a:ea typeface="+mj-lt"/>
                <a:cs typeface="+mj-lt"/>
              </a:rPr>
              <a:t>Multiprise</a:t>
            </a:r>
            <a:r>
              <a:rPr lang="en-US">
                <a:solidFill>
                  <a:schemeClr val="tx1"/>
                </a:solidFill>
                <a:ea typeface="+mj-lt"/>
                <a:cs typeface="+mj-lt"/>
              </a:rPr>
              <a:t> </a:t>
            </a:r>
            <a:endParaRPr lang="en-US">
              <a:solidFill>
                <a:schemeClr val="tx1"/>
              </a:solidFill>
            </a:endParaRPr>
          </a:p>
        </p:txBody>
      </p:sp>
      <p:sp useBgFill="1">
        <p:nvSpPr>
          <p:cNvPr id="5" name="Rectangle 11">
            <a:extLst>
              <a:ext uri="{FF2B5EF4-FFF2-40B4-BE49-F238E27FC236}">
                <a16:creationId xmlns:a16="http://schemas.microsoft.com/office/drawing/2014/main" id="{61EB557E-621E-4254-B750-85274C5F4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29841"/>
            <a:ext cx="12192000" cy="43281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4A9084A-0798-40A6-A2BD-A2CFE8BC89AE}"/>
              </a:ext>
            </a:extLst>
          </p:cNvPr>
          <p:cNvSpPr>
            <a:spLocks noGrp="1"/>
          </p:cNvSpPr>
          <p:nvPr>
            <p:ph idx="1"/>
          </p:nvPr>
        </p:nvSpPr>
        <p:spPr>
          <a:xfrm>
            <a:off x="647096" y="2852530"/>
            <a:ext cx="10900965" cy="3642611"/>
          </a:xfrm>
        </p:spPr>
        <p:txBody>
          <a:bodyPr vert="horz" lIns="91440" tIns="45720" rIns="91440" bIns="45720" rtlCol="0" anchor="t">
            <a:normAutofit fontScale="92500" lnSpcReduction="20000"/>
          </a:bodyPr>
          <a:lstStyle/>
          <a:p>
            <a:r>
              <a:rPr lang="en" err="1">
                <a:solidFill>
                  <a:schemeClr val="tx1"/>
                </a:solidFill>
              </a:rPr>
              <a:t>DoAg</a:t>
            </a:r>
            <a:r>
              <a:rPr lang="en">
                <a:solidFill>
                  <a:schemeClr val="tx1"/>
                </a:solidFill>
              </a:rPr>
              <a:t> wanted to offer a grounding 2 hour Diversity, Equity, and Inclusion session for both sub working group leaders and targeted </a:t>
            </a:r>
            <a:r>
              <a:rPr lang="en" err="1">
                <a:solidFill>
                  <a:schemeClr val="tx1"/>
                </a:solidFill>
              </a:rPr>
              <a:t>DoAG</a:t>
            </a:r>
            <a:r>
              <a:rPr lang="en">
                <a:solidFill>
                  <a:schemeClr val="tx1"/>
                </a:solidFill>
              </a:rPr>
              <a:t> staff in advance and support of the full working group engagement</a:t>
            </a:r>
            <a:endParaRPr lang="en-US">
              <a:solidFill>
                <a:schemeClr val="tx1"/>
              </a:solidFill>
              <a:ea typeface="+mn-lt"/>
              <a:cs typeface="+mn-lt"/>
            </a:endParaRPr>
          </a:p>
          <a:p>
            <a:r>
              <a:rPr lang="en">
                <a:solidFill>
                  <a:schemeClr val="tx1"/>
                </a:solidFill>
              </a:rPr>
              <a:t>Discussed various inequity concepts, structures, and intersection of power dynamics that can show up in the agricultural and food systems landscape </a:t>
            </a:r>
            <a:endParaRPr lang="en-US">
              <a:ea typeface="+mn-lt"/>
              <a:cs typeface="+mn-lt"/>
            </a:endParaRPr>
          </a:p>
          <a:p>
            <a:r>
              <a:rPr lang="en">
                <a:solidFill>
                  <a:schemeClr val="tx1"/>
                </a:solidFill>
              </a:rPr>
              <a:t>How to leverage equity to shift power and the importance of a praxis of accountability while working collaboratively and constructively towards systemic change</a:t>
            </a:r>
            <a:endParaRPr lang="en-US">
              <a:solidFill>
                <a:schemeClr val="tx1"/>
              </a:solidFill>
              <a:ea typeface="+mn-lt"/>
              <a:cs typeface="+mn-lt"/>
            </a:endParaRPr>
          </a:p>
          <a:p>
            <a:r>
              <a:rPr lang="en">
                <a:solidFill>
                  <a:schemeClr val="tx1"/>
                </a:solidFill>
                <a:ea typeface="+mn-lt"/>
                <a:cs typeface="+mn-lt"/>
              </a:rPr>
              <a:t>Sub group leaders also discussed practical skills and tactics to activate in the sub groups in order to build constructive space and process for the work ahead such as </a:t>
            </a:r>
            <a:endParaRPr lang="en-US">
              <a:solidFill>
                <a:schemeClr val="tx1"/>
              </a:solidFill>
              <a:ea typeface="+mn-lt"/>
              <a:cs typeface="+mn-lt"/>
            </a:endParaRPr>
          </a:p>
          <a:p>
            <a:pPr lvl="1"/>
            <a:r>
              <a:rPr lang="en">
                <a:solidFill>
                  <a:schemeClr val="tx1"/>
                </a:solidFill>
                <a:cs typeface="Calibri"/>
              </a:rPr>
              <a:t>developing and utilizing community agreements, addressing difficult dynamics, and supporting each other’s leadership </a:t>
            </a:r>
            <a:endParaRPr lang="en-US">
              <a:solidFill>
                <a:schemeClr val="tx1"/>
              </a:solidFill>
              <a:ea typeface="+mn-lt"/>
              <a:cs typeface="+mn-lt"/>
            </a:endParaRPr>
          </a:p>
          <a:p>
            <a:r>
              <a:rPr lang="en">
                <a:solidFill>
                  <a:schemeClr val="tx1"/>
                </a:solidFill>
                <a:cs typeface="Calibri"/>
              </a:rPr>
              <a:t>Leaders will meet again for one more “working session” during the course of the full working group process to assess, check in, and refine ongoing strategies and dynamics </a:t>
            </a:r>
            <a:endParaRPr lang="en-US">
              <a:solidFill>
                <a:schemeClr val="tx1"/>
              </a:solidFill>
              <a:ea typeface="+mn-lt"/>
              <a:cs typeface="+mn-lt"/>
            </a:endParaRPr>
          </a:p>
          <a:p>
            <a:endParaRPr lang="en-US">
              <a:solidFill>
                <a:schemeClr val="tx1"/>
              </a:solidFill>
              <a:cs typeface="Calibri"/>
            </a:endParaRPr>
          </a:p>
          <a:p>
            <a:endParaRPr lang="en-US">
              <a:solidFill>
                <a:schemeClr val="tx1"/>
              </a:solidFill>
              <a:cs typeface="Calibri"/>
            </a:endParaRPr>
          </a:p>
          <a:p>
            <a:endParaRPr lang="en-US">
              <a:solidFill>
                <a:schemeClr val="tx1"/>
              </a:solidFill>
              <a:cs typeface="Calibri"/>
            </a:endParaRPr>
          </a:p>
        </p:txBody>
      </p:sp>
    </p:spTree>
    <p:extLst>
      <p:ext uri="{BB962C8B-B14F-4D97-AF65-F5344CB8AC3E}">
        <p14:creationId xmlns:p14="http://schemas.microsoft.com/office/powerpoint/2010/main" val="2271252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578A52D-2496-4956-A9A4-EA5C38B2F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999"/>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9809C8E2-EF9B-4E0B-A17E-836DE0508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8533" cy="1886373"/>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F3EBA42C-4414-492C-A649-5A755359352A}"/>
              </a:ext>
            </a:extLst>
          </p:cNvPr>
          <p:cNvSpPr>
            <a:spLocks noGrp="1"/>
          </p:cNvSpPr>
          <p:nvPr>
            <p:ph type="title"/>
          </p:nvPr>
        </p:nvSpPr>
        <p:spPr>
          <a:xfrm>
            <a:off x="1143000" y="609600"/>
            <a:ext cx="9875520" cy="1356360"/>
          </a:xfrm>
        </p:spPr>
        <p:txBody>
          <a:bodyPr>
            <a:normAutofit/>
          </a:bodyPr>
          <a:lstStyle/>
          <a:p>
            <a:r>
              <a:rPr lang="en-US">
                <a:solidFill>
                  <a:schemeClr val="bg2">
                    <a:lumMod val="25000"/>
                  </a:schemeClr>
                </a:solidFill>
              </a:rPr>
              <a:t>Breakout Groups - 35 mins  </a:t>
            </a:r>
            <a:br>
              <a:rPr lang="en-US"/>
            </a:br>
            <a:r>
              <a:rPr lang="en-US" b="1" i="1">
                <a:solidFill>
                  <a:schemeClr val="bg2">
                    <a:lumMod val="25000"/>
                  </a:schemeClr>
                </a:solidFill>
              </a:rPr>
              <a:t>Cyrena Thibodeau</a:t>
            </a:r>
            <a:endParaRPr lang="en-US" b="1">
              <a:solidFill>
                <a:schemeClr val="bg2">
                  <a:lumMod val="25000"/>
                </a:schemeClr>
              </a:solidFill>
            </a:endParaRPr>
          </a:p>
        </p:txBody>
      </p:sp>
      <p:sp useBgFill="1">
        <p:nvSpPr>
          <p:cNvPr id="5" name="Rectangle 11">
            <a:extLst>
              <a:ext uri="{FF2B5EF4-FFF2-40B4-BE49-F238E27FC236}">
                <a16:creationId xmlns:a16="http://schemas.microsoft.com/office/drawing/2014/main" id="{61EB557E-621E-4254-B750-85274C5F4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29841"/>
            <a:ext cx="12192000" cy="43281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4A9084A-0798-40A6-A2BD-A2CFE8BC89AE}"/>
              </a:ext>
            </a:extLst>
          </p:cNvPr>
          <p:cNvSpPr>
            <a:spLocks noGrp="1"/>
          </p:cNvSpPr>
          <p:nvPr>
            <p:ph idx="1"/>
          </p:nvPr>
        </p:nvSpPr>
        <p:spPr>
          <a:xfrm>
            <a:off x="647096" y="2852530"/>
            <a:ext cx="10900965" cy="3642611"/>
          </a:xfrm>
        </p:spPr>
        <p:txBody>
          <a:bodyPr vert="horz" lIns="91440" tIns="45720" rIns="91440" bIns="45720" rtlCol="0" anchor="t">
            <a:normAutofit fontScale="92500" lnSpcReduction="20000"/>
          </a:bodyPr>
          <a:lstStyle/>
          <a:p>
            <a:r>
              <a:rPr lang="en-US">
                <a:solidFill>
                  <a:schemeClr val="tx1"/>
                </a:solidFill>
              </a:rPr>
              <a:t>Break into _____ groups.</a:t>
            </a:r>
          </a:p>
          <a:p>
            <a:r>
              <a:rPr lang="en-US">
                <a:solidFill>
                  <a:schemeClr val="tx1"/>
                </a:solidFill>
              </a:rPr>
              <a:t>Use </a:t>
            </a:r>
            <a:r>
              <a:rPr lang="en-US" err="1">
                <a:solidFill>
                  <a:schemeClr val="tx1"/>
                </a:solidFill>
              </a:rPr>
              <a:t>Jamboard</a:t>
            </a:r>
            <a:r>
              <a:rPr lang="en-US">
                <a:solidFill>
                  <a:schemeClr val="tx1"/>
                </a:solidFill>
              </a:rPr>
              <a:t>-</a:t>
            </a:r>
            <a:r>
              <a:rPr lang="en-US">
                <a:solidFill>
                  <a:schemeClr val="accent4"/>
                </a:solidFill>
                <a:ea typeface="+mn-lt"/>
                <a:cs typeface="+mn-lt"/>
              </a:rPr>
              <a:t>https://jamboard.google.com/d/1kXCC0JQ2hmLusJbIfATmqdVkhlIpcdUXYoF3lBXO8Ro/</a:t>
            </a:r>
            <a:r>
              <a:rPr lang="en-US" err="1">
                <a:solidFill>
                  <a:schemeClr val="accent4"/>
                </a:solidFill>
                <a:ea typeface="+mn-lt"/>
                <a:cs typeface="+mn-lt"/>
              </a:rPr>
              <a:t>edit?usp</a:t>
            </a:r>
            <a:r>
              <a:rPr lang="en-US">
                <a:solidFill>
                  <a:schemeClr val="accent4"/>
                </a:solidFill>
                <a:ea typeface="+mn-lt"/>
                <a:cs typeface="+mn-lt"/>
              </a:rPr>
              <a:t>=sharing</a:t>
            </a:r>
          </a:p>
          <a:p>
            <a:r>
              <a:rPr lang="en-US" b="1">
                <a:solidFill>
                  <a:schemeClr val="tx1"/>
                </a:solidFill>
              </a:rPr>
              <a:t>Questions</a:t>
            </a:r>
            <a:r>
              <a:rPr lang="en-US">
                <a:solidFill>
                  <a:schemeClr val="tx1"/>
                </a:solidFill>
              </a:rPr>
              <a:t>: People can choose any/multiple that they would like to respond to</a:t>
            </a:r>
            <a:endParaRPr lang="en-US">
              <a:solidFill>
                <a:schemeClr val="tx1"/>
              </a:solidFill>
              <a:cs typeface="Calibri"/>
            </a:endParaRPr>
          </a:p>
          <a:p>
            <a:pPr lvl="1"/>
            <a:r>
              <a:rPr lang="en-US">
                <a:solidFill>
                  <a:schemeClr val="tx1"/>
                </a:solidFill>
                <a:ea typeface="+mn-lt"/>
                <a:cs typeface="+mn-lt"/>
              </a:rPr>
              <a:t>What are you most looking forward to with these groups?</a:t>
            </a:r>
          </a:p>
          <a:p>
            <a:pPr lvl="1"/>
            <a:r>
              <a:rPr lang="en-US">
                <a:solidFill>
                  <a:schemeClr val="tx1"/>
                </a:solidFill>
                <a:ea typeface="+mn-lt"/>
                <a:cs typeface="+mn-lt"/>
              </a:rPr>
              <a:t>What are you most apprehensive about with this effort?</a:t>
            </a:r>
          </a:p>
          <a:p>
            <a:pPr lvl="1"/>
            <a:r>
              <a:rPr lang="en-US">
                <a:solidFill>
                  <a:schemeClr val="tx1"/>
                </a:solidFill>
                <a:ea typeface="+mn-lt"/>
                <a:cs typeface="+mn-lt"/>
              </a:rPr>
              <a:t>What does success look like to you in a group? What would be a great way to maximize your time in a group?</a:t>
            </a:r>
            <a:endParaRPr lang="en-US">
              <a:solidFill>
                <a:schemeClr val="tx1"/>
              </a:solidFill>
            </a:endParaRPr>
          </a:p>
          <a:p>
            <a:pPr lvl="1"/>
            <a:r>
              <a:rPr lang="en-US">
                <a:solidFill>
                  <a:schemeClr val="tx1"/>
                </a:solidFill>
                <a:cs typeface="Calibri"/>
              </a:rPr>
              <a:t>What other goals/outcomes should be added &amp; considered? </a:t>
            </a:r>
          </a:p>
          <a:p>
            <a:r>
              <a:rPr lang="en-US" b="1">
                <a:solidFill>
                  <a:schemeClr val="tx1"/>
                </a:solidFill>
                <a:cs typeface="Calibri"/>
              </a:rPr>
              <a:t>Report Out</a:t>
            </a:r>
            <a:r>
              <a:rPr lang="en-US">
                <a:solidFill>
                  <a:schemeClr val="tx1"/>
                </a:solidFill>
                <a:cs typeface="Calibri"/>
              </a:rPr>
              <a:t>: Someone from each group can share common themes or responses discussed or ones that stood out</a:t>
            </a:r>
          </a:p>
          <a:p>
            <a:endParaRPr lang="en-US">
              <a:solidFill>
                <a:schemeClr val="tx1"/>
              </a:solidFill>
              <a:cs typeface="Calibri"/>
            </a:endParaRPr>
          </a:p>
          <a:p>
            <a:endParaRPr lang="en-US">
              <a:solidFill>
                <a:schemeClr val="tx1"/>
              </a:solidFill>
              <a:cs typeface="Calibri"/>
            </a:endParaRPr>
          </a:p>
          <a:p>
            <a:endParaRPr lang="en-US">
              <a:solidFill>
                <a:schemeClr val="tx1"/>
              </a:solidFill>
              <a:cs typeface="Calibri"/>
            </a:endParaRPr>
          </a:p>
        </p:txBody>
      </p:sp>
    </p:spTree>
    <p:extLst>
      <p:ext uri="{BB962C8B-B14F-4D97-AF65-F5344CB8AC3E}">
        <p14:creationId xmlns:p14="http://schemas.microsoft.com/office/powerpoint/2010/main" val="1740476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75" name="Title 174">
            <a:extLst>
              <a:ext uri="{FF2B5EF4-FFF2-40B4-BE49-F238E27FC236}">
                <a16:creationId xmlns:a16="http://schemas.microsoft.com/office/drawing/2014/main" id="{2511EB47-00B7-4F92-A437-063D52221057}"/>
              </a:ext>
            </a:extLst>
          </p:cNvPr>
          <p:cNvSpPr>
            <a:spLocks noGrp="1"/>
          </p:cNvSpPr>
          <p:nvPr>
            <p:ph type="title"/>
          </p:nvPr>
        </p:nvSpPr>
        <p:spPr>
          <a:xfrm>
            <a:off x="1143000" y="609600"/>
            <a:ext cx="9875520" cy="1356360"/>
          </a:xfrm>
        </p:spPr>
        <p:txBody>
          <a:bodyPr>
            <a:normAutofit/>
          </a:bodyPr>
          <a:lstStyle/>
          <a:p>
            <a:r>
              <a:rPr lang="en-US">
                <a:solidFill>
                  <a:schemeClr val="tx1"/>
                </a:solidFill>
              </a:rPr>
              <a:t>Report Out &amp; Questions</a:t>
            </a:r>
          </a:p>
        </p:txBody>
      </p:sp>
      <p:graphicFrame>
        <p:nvGraphicFramePr>
          <p:cNvPr id="5" name="Content Placeholder 2">
            <a:extLst>
              <a:ext uri="{FF2B5EF4-FFF2-40B4-BE49-F238E27FC236}">
                <a16:creationId xmlns:a16="http://schemas.microsoft.com/office/drawing/2014/main" id="{0093CFF5-DFA2-4FCD-9D7C-F21F810D0E5F}"/>
              </a:ext>
            </a:extLst>
          </p:cNvPr>
          <p:cNvGraphicFramePr>
            <a:graphicFrameLocks noGrp="1"/>
          </p:cNvGraphicFramePr>
          <p:nvPr>
            <p:ph idx="1"/>
            <p:extLst>
              <p:ext uri="{D42A27DB-BD31-4B8C-83A1-F6EECF244321}">
                <p14:modId xmlns:p14="http://schemas.microsoft.com/office/powerpoint/2010/main" val="813849145"/>
              </p:ext>
            </p:extLst>
          </p:nvPr>
        </p:nvGraphicFramePr>
        <p:xfrm>
          <a:off x="1143000" y="2298530"/>
          <a:ext cx="9872663" cy="3797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6028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578A52D-2496-4956-A9A4-EA5C38B2F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999"/>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9809C8E2-EF9B-4E0B-A17E-836DE0508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8533" cy="1886373"/>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93DB762-3158-4672-AAA6-8D46EFA924A6}"/>
              </a:ext>
            </a:extLst>
          </p:cNvPr>
          <p:cNvSpPr>
            <a:spLocks noGrp="1"/>
          </p:cNvSpPr>
          <p:nvPr>
            <p:ph type="title"/>
          </p:nvPr>
        </p:nvSpPr>
        <p:spPr>
          <a:xfrm>
            <a:off x="1143000" y="609600"/>
            <a:ext cx="9875520" cy="1356360"/>
          </a:xfrm>
        </p:spPr>
        <p:txBody>
          <a:bodyPr>
            <a:normAutofit/>
          </a:bodyPr>
          <a:lstStyle/>
          <a:p>
            <a:r>
              <a:rPr lang="en-US">
                <a:solidFill>
                  <a:schemeClr val="tx1"/>
                </a:solidFill>
              </a:rPr>
              <a:t>Next Steps </a:t>
            </a:r>
            <a:br>
              <a:rPr lang="en-US">
                <a:solidFill>
                  <a:schemeClr val="tx1"/>
                </a:solidFill>
              </a:rPr>
            </a:br>
            <a:r>
              <a:rPr lang="en-US" i="1">
                <a:solidFill>
                  <a:schemeClr val="tx1"/>
                </a:solidFill>
              </a:rPr>
              <a:t>Jaime Smith</a:t>
            </a:r>
            <a:endParaRPr lang="en-US">
              <a:solidFill>
                <a:schemeClr val="tx1"/>
              </a:solidFill>
            </a:endParaRPr>
          </a:p>
        </p:txBody>
      </p:sp>
      <p:sp useBgFill="1">
        <p:nvSpPr>
          <p:cNvPr id="12" name="Rectangle 11">
            <a:extLst>
              <a:ext uri="{FF2B5EF4-FFF2-40B4-BE49-F238E27FC236}">
                <a16:creationId xmlns:a16="http://schemas.microsoft.com/office/drawing/2014/main" id="{61EB557E-621E-4254-B750-85274C5F4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29841"/>
            <a:ext cx="12192000" cy="43281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9269007-E42B-47E6-AB0E-3C20B1AA7D08}"/>
              </a:ext>
            </a:extLst>
          </p:cNvPr>
          <p:cNvSpPr>
            <a:spLocks noGrp="1"/>
          </p:cNvSpPr>
          <p:nvPr>
            <p:ph idx="1"/>
          </p:nvPr>
        </p:nvSpPr>
        <p:spPr>
          <a:xfrm>
            <a:off x="594804" y="2852530"/>
            <a:ext cx="10421067" cy="3683737"/>
          </a:xfrm>
        </p:spPr>
        <p:txBody>
          <a:bodyPr vert="horz" lIns="91440" tIns="45720" rIns="91440" bIns="45720" rtlCol="0" anchor="t">
            <a:normAutofit/>
          </a:bodyPr>
          <a:lstStyle/>
          <a:p>
            <a:r>
              <a:rPr lang="en-US">
                <a:solidFill>
                  <a:schemeClr val="tx1"/>
                </a:solidFill>
              </a:rPr>
              <a:t>Feedback survey, W9 and Vendor Form for stipend. </a:t>
            </a:r>
          </a:p>
          <a:p>
            <a:r>
              <a:rPr lang="en-US">
                <a:solidFill>
                  <a:schemeClr val="tx1"/>
                </a:solidFill>
              </a:rPr>
              <a:t>Email introduction of sub working group members and DoAg staffer</a:t>
            </a:r>
          </a:p>
          <a:p>
            <a:r>
              <a:rPr lang="en-US">
                <a:solidFill>
                  <a:schemeClr val="tx1"/>
                </a:solidFill>
              </a:rPr>
              <a:t>Provide contact information for WG members</a:t>
            </a:r>
          </a:p>
          <a:p>
            <a:r>
              <a:rPr lang="en-US">
                <a:solidFill>
                  <a:schemeClr val="tx1"/>
                </a:solidFill>
              </a:rPr>
              <a:t>Coordination with staffer and WG members to schedule first meeting</a:t>
            </a:r>
          </a:p>
          <a:p>
            <a:r>
              <a:rPr lang="en-US">
                <a:solidFill>
                  <a:schemeClr val="tx1"/>
                </a:solidFill>
              </a:rPr>
              <a:t>Staffer will work with facilitators to develop brief agenda</a:t>
            </a:r>
          </a:p>
          <a:p>
            <a:r>
              <a:rPr lang="en-US">
                <a:solidFill>
                  <a:schemeClr val="tx1"/>
                </a:solidFill>
              </a:rPr>
              <a:t>Provide guidance document of how to establish recommendations by August 2021</a:t>
            </a:r>
          </a:p>
          <a:p>
            <a:r>
              <a:rPr lang="en-US">
                <a:solidFill>
                  <a:schemeClr val="tx1"/>
                </a:solidFill>
              </a:rPr>
              <a:t>Determine the date for the first Main WG meeting after July 4</a:t>
            </a:r>
          </a:p>
        </p:txBody>
      </p:sp>
    </p:spTree>
    <p:extLst>
      <p:ext uri="{BB962C8B-B14F-4D97-AF65-F5344CB8AC3E}">
        <p14:creationId xmlns:p14="http://schemas.microsoft.com/office/powerpoint/2010/main" val="1029113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82552E2F-7F31-4CF0-B492-3C5CE65FB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7999"/>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F8F0DDA-330C-40DC-AD59-DD7A14513D17}"/>
              </a:ext>
            </a:extLst>
          </p:cNvPr>
          <p:cNvSpPr>
            <a:spLocks noGrp="1"/>
          </p:cNvSpPr>
          <p:nvPr>
            <p:ph type="title"/>
          </p:nvPr>
        </p:nvSpPr>
        <p:spPr>
          <a:xfrm>
            <a:off x="972904" y="318591"/>
            <a:ext cx="6106371" cy="1679892"/>
          </a:xfrm>
        </p:spPr>
        <p:txBody>
          <a:bodyPr>
            <a:normAutofit/>
          </a:bodyPr>
          <a:lstStyle/>
          <a:p>
            <a:pPr algn="ctr"/>
            <a:r>
              <a:rPr lang="en-US" sz="5000">
                <a:solidFill>
                  <a:schemeClr val="bg2">
                    <a:lumMod val="25000"/>
                  </a:schemeClr>
                </a:solidFill>
              </a:rPr>
              <a:t>Thank you!</a:t>
            </a:r>
          </a:p>
        </p:txBody>
      </p:sp>
      <p:sp useBgFill="1">
        <p:nvSpPr>
          <p:cNvPr id="13" name="Rectangle 9">
            <a:extLst>
              <a:ext uri="{FF2B5EF4-FFF2-40B4-BE49-F238E27FC236}">
                <a16:creationId xmlns:a16="http://schemas.microsoft.com/office/drawing/2014/main" id="{751247DD-3E7D-4B2E-A9EE-9FBED0FAB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52178" y="0"/>
            <a:ext cx="4139821" cy="6858000"/>
          </a:xfrm>
          <a:prstGeom prst="rect">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solidFill>
                <a:schemeClr val="tx1"/>
              </a:solidFill>
            </a:endParaRPr>
          </a:p>
        </p:txBody>
      </p:sp>
      <p:sp>
        <p:nvSpPr>
          <p:cNvPr id="3" name="Content Placeholder 2">
            <a:extLst>
              <a:ext uri="{FF2B5EF4-FFF2-40B4-BE49-F238E27FC236}">
                <a16:creationId xmlns:a16="http://schemas.microsoft.com/office/drawing/2014/main" id="{361F2711-7E1D-4F7C-8B60-1D6331E57524}"/>
              </a:ext>
            </a:extLst>
          </p:cNvPr>
          <p:cNvSpPr>
            <a:spLocks noGrp="1"/>
          </p:cNvSpPr>
          <p:nvPr>
            <p:ph idx="1"/>
          </p:nvPr>
        </p:nvSpPr>
        <p:spPr>
          <a:xfrm>
            <a:off x="8377646" y="931333"/>
            <a:ext cx="3335383" cy="4976514"/>
          </a:xfrm>
        </p:spPr>
        <p:txBody>
          <a:bodyPr anchor="ctr">
            <a:normAutofit/>
          </a:bodyPr>
          <a:lstStyle/>
          <a:p>
            <a:pPr marL="45720" indent="0">
              <a:buNone/>
            </a:pPr>
            <a:r>
              <a:rPr lang="en-US" sz="1800">
                <a:solidFill>
                  <a:schemeClr val="tx1"/>
                </a:solidFill>
              </a:rPr>
              <a:t>Please don’t hesitate to reach out to us!</a:t>
            </a:r>
          </a:p>
          <a:p>
            <a:pPr marL="45720" indent="0">
              <a:buNone/>
            </a:pPr>
            <a:endParaRPr lang="en-US" sz="1800">
              <a:solidFill>
                <a:schemeClr val="tx1"/>
              </a:solidFill>
            </a:endParaRPr>
          </a:p>
          <a:p>
            <a:pPr marL="45720" indent="0">
              <a:buNone/>
            </a:pPr>
            <a:r>
              <a:rPr lang="en-US" sz="1800">
                <a:solidFill>
                  <a:schemeClr val="tx1"/>
                </a:solidFill>
                <a:hlinkClick r:id="rId2"/>
              </a:rPr>
              <a:t>Cyrena.Thibodeau@ct.gov</a:t>
            </a:r>
            <a:endParaRPr lang="en-US" sz="1800">
              <a:solidFill>
                <a:schemeClr val="tx1"/>
              </a:solidFill>
            </a:endParaRPr>
          </a:p>
          <a:p>
            <a:pPr marL="45720" indent="0">
              <a:buNone/>
            </a:pPr>
            <a:r>
              <a:rPr lang="en-US" sz="1800">
                <a:solidFill>
                  <a:schemeClr val="tx1"/>
                </a:solidFill>
                <a:hlinkClick r:id="rId3"/>
              </a:rPr>
              <a:t>Jaime.Smith@ct.gov</a:t>
            </a:r>
            <a:r>
              <a:rPr lang="en-US" sz="1800">
                <a:solidFill>
                  <a:schemeClr val="tx1"/>
                </a:solidFill>
              </a:rPr>
              <a:t> </a:t>
            </a:r>
          </a:p>
        </p:txBody>
      </p:sp>
    </p:spTree>
    <p:extLst>
      <p:ext uri="{BB962C8B-B14F-4D97-AF65-F5344CB8AC3E}">
        <p14:creationId xmlns:p14="http://schemas.microsoft.com/office/powerpoint/2010/main" val="2482165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18F6-8504-4BE9-9D81-B000BC80AAFF}"/>
              </a:ext>
            </a:extLst>
          </p:cNvPr>
          <p:cNvSpPr>
            <a:spLocks noGrp="1"/>
          </p:cNvSpPr>
          <p:nvPr>
            <p:ph type="title"/>
          </p:nvPr>
        </p:nvSpPr>
        <p:spPr>
          <a:xfrm>
            <a:off x="999226" y="882770"/>
            <a:ext cx="10062425" cy="1356360"/>
          </a:xfrm>
        </p:spPr>
        <p:txBody>
          <a:bodyPr>
            <a:normAutofit fontScale="90000"/>
          </a:bodyPr>
          <a:lstStyle/>
          <a:p>
            <a:r>
              <a:rPr lang="en-US" b="1">
                <a:solidFill>
                  <a:schemeClr val="bg2">
                    <a:lumMod val="25000"/>
                  </a:schemeClr>
                </a:solidFill>
              </a:rPr>
              <a:t>Introductions</a:t>
            </a:r>
            <a:br>
              <a:rPr lang="en-US" b="1">
                <a:solidFill>
                  <a:schemeClr val="bg2">
                    <a:lumMod val="25000"/>
                  </a:schemeClr>
                </a:solidFill>
              </a:rPr>
            </a:br>
            <a:r>
              <a:rPr lang="en-US" i="1">
                <a:solidFill>
                  <a:schemeClr val="bg2">
                    <a:lumMod val="25000"/>
                  </a:schemeClr>
                </a:solidFill>
              </a:rPr>
              <a:t>Cyrena Thibodeau (she/her), Ag Market &amp; Inspection Rep. Staffing the main working group and a sub topic group. Lives in New Haven</a:t>
            </a:r>
            <a:endParaRPr lang="en-US" b="1">
              <a:solidFill>
                <a:schemeClr val="bg2">
                  <a:lumMod val="25000"/>
                </a:schemeClr>
              </a:solidFill>
            </a:endParaRPr>
          </a:p>
        </p:txBody>
      </p:sp>
      <p:sp>
        <p:nvSpPr>
          <p:cNvPr id="3" name="Content Placeholder 2">
            <a:extLst>
              <a:ext uri="{FF2B5EF4-FFF2-40B4-BE49-F238E27FC236}">
                <a16:creationId xmlns:a16="http://schemas.microsoft.com/office/drawing/2014/main" id="{E77E0F22-85B6-4DDC-A8D2-13FF27A4F210}"/>
              </a:ext>
            </a:extLst>
          </p:cNvPr>
          <p:cNvSpPr>
            <a:spLocks noGrp="1"/>
          </p:cNvSpPr>
          <p:nvPr>
            <p:ph idx="1"/>
          </p:nvPr>
        </p:nvSpPr>
        <p:spPr>
          <a:xfrm>
            <a:off x="929989" y="3101196"/>
            <a:ext cx="9872871" cy="4038600"/>
          </a:xfrm>
        </p:spPr>
        <p:txBody>
          <a:bodyPr vert="horz" lIns="91440" tIns="45720" rIns="91440" bIns="45720" rtlCol="0" anchor="t">
            <a:normAutofit/>
          </a:bodyPr>
          <a:lstStyle/>
          <a:p>
            <a:pPr marL="45720" indent="0">
              <a:buNone/>
            </a:pPr>
            <a:r>
              <a:rPr lang="en-US">
                <a:solidFill>
                  <a:schemeClr val="bg2">
                    <a:lumMod val="25000"/>
                  </a:schemeClr>
                </a:solidFill>
              </a:rPr>
              <a:t>Please share with us in the chat:</a:t>
            </a:r>
          </a:p>
          <a:p>
            <a:pPr marL="502920" indent="-457200">
              <a:buAutoNum type="arabicPeriod"/>
            </a:pPr>
            <a:r>
              <a:rPr lang="en-US">
                <a:solidFill>
                  <a:schemeClr val="bg2">
                    <a:lumMod val="25000"/>
                  </a:schemeClr>
                </a:solidFill>
              </a:rPr>
              <a:t>Name</a:t>
            </a:r>
          </a:p>
          <a:p>
            <a:pPr marL="502920" indent="-457200">
              <a:buAutoNum type="arabicPeriod"/>
            </a:pPr>
            <a:r>
              <a:rPr lang="en-US">
                <a:solidFill>
                  <a:schemeClr val="bg2">
                    <a:lumMod val="25000"/>
                  </a:schemeClr>
                </a:solidFill>
              </a:rPr>
              <a:t>Pronouns</a:t>
            </a:r>
          </a:p>
          <a:p>
            <a:pPr marL="502920" indent="-457200">
              <a:buAutoNum type="arabicPeriod"/>
            </a:pPr>
            <a:r>
              <a:rPr lang="en-US">
                <a:solidFill>
                  <a:schemeClr val="bg2">
                    <a:lumMod val="25000"/>
                  </a:schemeClr>
                </a:solidFill>
              </a:rPr>
              <a:t>Topic-Specific Working Group, if on main working group, if facilitator</a:t>
            </a:r>
          </a:p>
          <a:p>
            <a:pPr marL="502920" indent="-457200">
              <a:buAutoNum type="arabicPeriod"/>
            </a:pPr>
            <a:r>
              <a:rPr lang="en-US">
                <a:solidFill>
                  <a:schemeClr val="tx1"/>
                </a:solidFill>
                <a:ea typeface="+mn-lt"/>
                <a:cs typeface="+mn-lt"/>
              </a:rPr>
              <a:t>Affiliation or </a:t>
            </a:r>
            <a:r>
              <a:rPr lang="en-US">
                <a:solidFill>
                  <a:schemeClr val="tx1"/>
                </a:solidFill>
              </a:rPr>
              <a:t>anything else you would like to share about yourself! </a:t>
            </a:r>
          </a:p>
        </p:txBody>
      </p:sp>
    </p:spTree>
    <p:extLst>
      <p:ext uri="{BB962C8B-B14F-4D97-AF65-F5344CB8AC3E}">
        <p14:creationId xmlns:p14="http://schemas.microsoft.com/office/powerpoint/2010/main" val="1265466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17A0B-F1C0-4DCF-977E-74B6DE2A9581}"/>
              </a:ext>
            </a:extLst>
          </p:cNvPr>
          <p:cNvSpPr>
            <a:spLocks noGrp="1"/>
          </p:cNvSpPr>
          <p:nvPr>
            <p:ph type="title"/>
          </p:nvPr>
        </p:nvSpPr>
        <p:spPr/>
        <p:txBody>
          <a:bodyPr/>
          <a:lstStyle/>
          <a:p>
            <a:r>
              <a:rPr lang="en-US" b="1">
                <a:solidFill>
                  <a:schemeClr val="bg2">
                    <a:lumMod val="25000"/>
                  </a:schemeClr>
                </a:solidFill>
              </a:rPr>
              <a:t>Welcome! </a:t>
            </a:r>
            <a:br>
              <a:rPr lang="en-US">
                <a:solidFill>
                  <a:schemeClr val="bg2">
                    <a:lumMod val="25000"/>
                  </a:schemeClr>
                </a:solidFill>
              </a:rPr>
            </a:br>
            <a:r>
              <a:rPr lang="en-US" i="1">
                <a:solidFill>
                  <a:schemeClr val="bg2">
                    <a:lumMod val="25000"/>
                  </a:schemeClr>
                </a:solidFill>
              </a:rPr>
              <a:t>Commissioner Bryan Hurlburt</a:t>
            </a:r>
            <a:endParaRPr lang="en-US">
              <a:solidFill>
                <a:schemeClr val="bg2">
                  <a:lumMod val="25000"/>
                </a:schemeClr>
              </a:solidFill>
            </a:endParaRPr>
          </a:p>
        </p:txBody>
      </p:sp>
      <p:sp>
        <p:nvSpPr>
          <p:cNvPr id="3" name="Content Placeholder 2">
            <a:extLst>
              <a:ext uri="{FF2B5EF4-FFF2-40B4-BE49-F238E27FC236}">
                <a16:creationId xmlns:a16="http://schemas.microsoft.com/office/drawing/2014/main" id="{EAD73574-5B69-42EC-8FBE-C1AC5EAE062B}"/>
              </a:ext>
            </a:extLst>
          </p:cNvPr>
          <p:cNvSpPr>
            <a:spLocks noGrp="1"/>
          </p:cNvSpPr>
          <p:nvPr>
            <p:ph idx="1"/>
          </p:nvPr>
        </p:nvSpPr>
        <p:spPr/>
        <p:txBody>
          <a:bodyPr vert="horz" lIns="91440" tIns="45720" rIns="91440" bIns="45720" rtlCol="0" anchor="t">
            <a:normAutofit fontScale="92500" lnSpcReduction="10000"/>
          </a:bodyPr>
          <a:lstStyle/>
          <a:p>
            <a:r>
              <a:rPr lang="en-US" err="1">
                <a:solidFill>
                  <a:schemeClr val="tx1"/>
                </a:solidFill>
                <a:ea typeface="+mn-lt"/>
                <a:cs typeface="+mn-lt"/>
              </a:rPr>
              <a:t>DoAg</a:t>
            </a:r>
            <a:r>
              <a:rPr lang="en-US">
                <a:solidFill>
                  <a:schemeClr val="tx1"/>
                </a:solidFill>
                <a:ea typeface="+mn-lt"/>
                <a:cs typeface="+mn-lt"/>
              </a:rPr>
              <a:t> is taking a much more holistic food systems approach to what it's engaging in and focusing on supporting all producers at all scales </a:t>
            </a:r>
            <a:endParaRPr lang="en-US">
              <a:solidFill>
                <a:schemeClr val="tx1"/>
              </a:solidFill>
            </a:endParaRPr>
          </a:p>
          <a:p>
            <a:r>
              <a:rPr lang="en-US">
                <a:solidFill>
                  <a:schemeClr val="tx1"/>
                </a:solidFill>
              </a:rPr>
              <a:t>Other efforts that the department has been working on lately: urban agriculture, emergency food assistance &amp; food security, working with partners on farmland accessibility, revising grant programs to better reflect the need of CT farmers</a:t>
            </a:r>
          </a:p>
          <a:p>
            <a:r>
              <a:rPr lang="en-US">
                <a:solidFill>
                  <a:schemeClr val="tx1"/>
                </a:solidFill>
              </a:rPr>
              <a:t>These working groups are another effort to diversify who we are engaging and ensure that all folks, regardless of where they are from or what their background is, can see agriculture in CT as a productive and successful career choice.</a:t>
            </a:r>
          </a:p>
          <a:p>
            <a:r>
              <a:rPr lang="en-US">
                <a:solidFill>
                  <a:schemeClr val="tx1"/>
                </a:solidFill>
                <a:ea typeface="+mn-lt"/>
                <a:cs typeface="+mn-lt"/>
              </a:rPr>
              <a:t>WG Facts: 72 people indicated interest in participating, 47 people placed on working groups, 39 identify as BIPOC </a:t>
            </a:r>
          </a:p>
          <a:p>
            <a:r>
              <a:rPr lang="en-US">
                <a:solidFill>
                  <a:schemeClr val="tx1"/>
                </a:solidFill>
              </a:rPr>
              <a:t>In tandem with these external working groups, there will also be internal efforts with </a:t>
            </a:r>
            <a:r>
              <a:rPr lang="en-US" err="1">
                <a:solidFill>
                  <a:schemeClr val="tx1"/>
                </a:solidFill>
              </a:rPr>
              <a:t>DoAg</a:t>
            </a:r>
            <a:r>
              <a:rPr lang="en-US">
                <a:solidFill>
                  <a:schemeClr val="tx1"/>
                </a:solidFill>
              </a:rPr>
              <a:t> staff </a:t>
            </a:r>
          </a:p>
          <a:p>
            <a:endParaRPr lang="en-US"/>
          </a:p>
          <a:p>
            <a:endParaRPr lang="en-US">
              <a:highlight>
                <a:srgbClr val="FFFF00"/>
              </a:highlight>
            </a:endParaRPr>
          </a:p>
          <a:p>
            <a:pPr marL="45720" indent="0">
              <a:buNone/>
            </a:pPr>
            <a:endParaRPr lang="en-US">
              <a:highlight>
                <a:srgbClr val="FFFF00"/>
              </a:highlight>
            </a:endParaRPr>
          </a:p>
        </p:txBody>
      </p:sp>
    </p:spTree>
    <p:extLst>
      <p:ext uri="{BB962C8B-B14F-4D97-AF65-F5344CB8AC3E}">
        <p14:creationId xmlns:p14="http://schemas.microsoft.com/office/powerpoint/2010/main" val="943553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167E204-F26D-404F-AFA7-07C47B434BD8}"/>
              </a:ext>
            </a:extLst>
          </p:cNvPr>
          <p:cNvSpPr txBox="1"/>
          <p:nvPr/>
        </p:nvSpPr>
        <p:spPr>
          <a:xfrm>
            <a:off x="1456637" y="1577799"/>
            <a:ext cx="9031845"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i="1"/>
              <a:t>“</a:t>
            </a:r>
            <a:r>
              <a:rPr lang="en-US" sz="2400" i="1">
                <a:ea typeface="+mn-lt"/>
                <a:cs typeface="+mn-lt"/>
              </a:rPr>
              <a:t>We want this working group to collaborate on the barriers that prevent people from entering this sector and create recommendations for what the state and agriculture service providers can do to better support diversity and inclusion within Connecticut’s agricultural community.” </a:t>
            </a:r>
            <a:br>
              <a:rPr lang="en-US" sz="2400" i="1">
                <a:ea typeface="+mn-lt"/>
                <a:cs typeface="+mn-lt"/>
              </a:rPr>
            </a:br>
            <a:br>
              <a:rPr lang="en-US" sz="2400" i="1">
                <a:ea typeface="+mn-lt"/>
                <a:cs typeface="+mn-lt"/>
              </a:rPr>
            </a:br>
            <a:r>
              <a:rPr lang="en-US" sz="2400">
                <a:ea typeface="+mn-lt"/>
                <a:cs typeface="+mn-lt"/>
              </a:rPr>
              <a:t> Governor Ned Lamont</a:t>
            </a:r>
            <a:endParaRPr lang="en-US" sz="2400"/>
          </a:p>
        </p:txBody>
      </p:sp>
    </p:spTree>
    <p:extLst>
      <p:ext uri="{BB962C8B-B14F-4D97-AF65-F5344CB8AC3E}">
        <p14:creationId xmlns:p14="http://schemas.microsoft.com/office/powerpoint/2010/main" val="1683553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53DC0-6BCD-4602-881D-131601C79998}"/>
              </a:ext>
            </a:extLst>
          </p:cNvPr>
          <p:cNvSpPr>
            <a:spLocks noGrp="1"/>
          </p:cNvSpPr>
          <p:nvPr>
            <p:ph type="title"/>
          </p:nvPr>
        </p:nvSpPr>
        <p:spPr>
          <a:xfrm>
            <a:off x="1056736" y="264543"/>
            <a:ext cx="9875520" cy="1356360"/>
          </a:xfrm>
        </p:spPr>
        <p:txBody>
          <a:bodyPr/>
          <a:lstStyle/>
          <a:p>
            <a:r>
              <a:rPr lang="en-US">
                <a:solidFill>
                  <a:schemeClr val="tx1"/>
                </a:solidFill>
                <a:cs typeface="Calibri Light"/>
              </a:rPr>
              <a:t>Historical and Current Data </a:t>
            </a:r>
            <a:endParaRPr lang="en-US">
              <a:solidFill>
                <a:schemeClr val="tx1"/>
              </a:solidFill>
            </a:endParaRPr>
          </a:p>
        </p:txBody>
      </p:sp>
      <p:sp>
        <p:nvSpPr>
          <p:cNvPr id="3" name="Content Placeholder 2">
            <a:extLst>
              <a:ext uri="{FF2B5EF4-FFF2-40B4-BE49-F238E27FC236}">
                <a16:creationId xmlns:a16="http://schemas.microsoft.com/office/drawing/2014/main" id="{6548BEF4-FCE2-4052-8597-F90EEFF4D012}"/>
              </a:ext>
            </a:extLst>
          </p:cNvPr>
          <p:cNvSpPr>
            <a:spLocks noGrp="1"/>
          </p:cNvSpPr>
          <p:nvPr>
            <p:ph idx="1"/>
          </p:nvPr>
        </p:nvSpPr>
        <p:spPr>
          <a:xfrm>
            <a:off x="769189" y="1420657"/>
            <a:ext cx="9872871" cy="1368551"/>
          </a:xfrm>
        </p:spPr>
        <p:txBody>
          <a:bodyPr vert="horz" lIns="91440" tIns="45720" rIns="91440" bIns="45720" rtlCol="0" anchor="t">
            <a:normAutofit/>
          </a:bodyPr>
          <a:lstStyle/>
          <a:p>
            <a:pPr marL="45720" indent="0">
              <a:buNone/>
            </a:pPr>
            <a:r>
              <a:rPr lang="en-US" sz="2000">
                <a:solidFill>
                  <a:schemeClr val="tx1"/>
                </a:solidFill>
                <a:ea typeface="+mn-lt"/>
                <a:cs typeface="+mn-lt"/>
              </a:rPr>
              <a:t>"According to the 2017 Census of Agriculture, there are 134 BIPOC producers in Connecticut, amounting to 1.4% of all producers and another 1.4% are Hispanic. Yet 20% of the state’s population identify as people of color (US Census Bureau, 2010). " (2021 AFT, DoAg &amp; partners, Farmland Needed Report)</a:t>
            </a:r>
            <a:endParaRPr lang="en-US" sz="2000">
              <a:solidFill>
                <a:schemeClr val="tx1"/>
              </a:solidFill>
              <a:cs typeface="Calibri"/>
            </a:endParaRPr>
          </a:p>
        </p:txBody>
      </p:sp>
      <p:pic>
        <p:nvPicPr>
          <p:cNvPr id="5" name="Picture 5">
            <a:extLst>
              <a:ext uri="{FF2B5EF4-FFF2-40B4-BE49-F238E27FC236}">
                <a16:creationId xmlns:a16="http://schemas.microsoft.com/office/drawing/2014/main" id="{4CFBE74C-A310-4585-B62E-6815BAB7DB71}"/>
              </a:ext>
            </a:extLst>
          </p:cNvPr>
          <p:cNvPicPr>
            <a:picLocks noChangeAspect="1"/>
          </p:cNvPicPr>
          <p:nvPr/>
        </p:nvPicPr>
        <p:blipFill>
          <a:blip r:embed="rId3"/>
          <a:stretch>
            <a:fillRect/>
          </a:stretch>
        </p:blipFill>
        <p:spPr>
          <a:xfrm>
            <a:off x="238664" y="3143370"/>
            <a:ext cx="11499011" cy="2382807"/>
          </a:xfrm>
          <a:prstGeom prst="rect">
            <a:avLst/>
          </a:prstGeom>
        </p:spPr>
      </p:pic>
      <p:sp>
        <p:nvSpPr>
          <p:cNvPr id="4" name="TextBox 3">
            <a:extLst>
              <a:ext uri="{FF2B5EF4-FFF2-40B4-BE49-F238E27FC236}">
                <a16:creationId xmlns:a16="http://schemas.microsoft.com/office/drawing/2014/main" id="{543D0701-7025-46CD-8C61-3A8FB605A704}"/>
              </a:ext>
            </a:extLst>
          </p:cNvPr>
          <p:cNvSpPr txBox="1"/>
          <p:nvPr/>
        </p:nvSpPr>
        <p:spPr>
          <a:xfrm>
            <a:off x="7671759" y="6234022"/>
            <a:ext cx="51729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Data from: USDA NASS, Agricultural Census</a:t>
            </a:r>
          </a:p>
        </p:txBody>
      </p:sp>
    </p:spTree>
    <p:extLst>
      <p:ext uri="{BB962C8B-B14F-4D97-AF65-F5344CB8AC3E}">
        <p14:creationId xmlns:p14="http://schemas.microsoft.com/office/powerpoint/2010/main" val="369452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E6F2A-5560-4A78-949C-4B65A3D00123}"/>
              </a:ext>
            </a:extLst>
          </p:cNvPr>
          <p:cNvSpPr>
            <a:spLocks noGrp="1"/>
          </p:cNvSpPr>
          <p:nvPr>
            <p:ph type="title"/>
          </p:nvPr>
        </p:nvSpPr>
        <p:spPr>
          <a:xfrm>
            <a:off x="1030112" y="2821"/>
            <a:ext cx="10327075" cy="1861097"/>
          </a:xfrm>
        </p:spPr>
        <p:txBody>
          <a:bodyPr>
            <a:normAutofit/>
          </a:bodyPr>
          <a:lstStyle/>
          <a:p>
            <a:r>
              <a:rPr lang="en-US" sz="3600">
                <a:solidFill>
                  <a:schemeClr val="tx1"/>
                </a:solidFill>
              </a:rPr>
              <a:t>Why these working groups?  Why DoAg?  Why you?</a:t>
            </a:r>
            <a:endParaRPr lang="en-US" sz="3600">
              <a:solidFill>
                <a:schemeClr val="tx1"/>
              </a:solidFill>
              <a:cs typeface="Calibri Light"/>
            </a:endParaRPr>
          </a:p>
        </p:txBody>
      </p:sp>
      <p:graphicFrame>
        <p:nvGraphicFramePr>
          <p:cNvPr id="5" name="Content Placeholder 2">
            <a:extLst>
              <a:ext uri="{FF2B5EF4-FFF2-40B4-BE49-F238E27FC236}">
                <a16:creationId xmlns:a16="http://schemas.microsoft.com/office/drawing/2014/main" id="{269B576F-D8D2-47FE-B377-3F8B105EAFC9}"/>
              </a:ext>
            </a:extLst>
          </p:cNvPr>
          <p:cNvGraphicFramePr>
            <a:graphicFrameLocks noGrp="1"/>
          </p:cNvGraphicFramePr>
          <p:nvPr>
            <p:ph idx="1"/>
            <p:extLst>
              <p:ext uri="{D42A27DB-BD31-4B8C-83A1-F6EECF244321}">
                <p14:modId xmlns:p14="http://schemas.microsoft.com/office/powerpoint/2010/main" val="3717268428"/>
              </p:ext>
            </p:extLst>
          </p:nvPr>
        </p:nvGraphicFramePr>
        <p:xfrm>
          <a:off x="569930" y="1146104"/>
          <a:ext cx="10879612" cy="50494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9016422"/>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C4671-3B84-4D72-A771-EDD8FA63F5B9}"/>
              </a:ext>
            </a:extLst>
          </p:cNvPr>
          <p:cNvSpPr>
            <a:spLocks noGrp="1"/>
          </p:cNvSpPr>
          <p:nvPr>
            <p:ph type="title"/>
          </p:nvPr>
        </p:nvSpPr>
        <p:spPr>
          <a:xfrm>
            <a:off x="361566" y="238872"/>
            <a:ext cx="5455674" cy="1187027"/>
          </a:xfrm>
        </p:spPr>
        <p:txBody>
          <a:bodyPr>
            <a:normAutofit/>
          </a:bodyPr>
          <a:lstStyle/>
          <a:p>
            <a:pPr algn="ctr"/>
            <a:r>
              <a:rPr lang="en-US">
                <a:solidFill>
                  <a:schemeClr val="tx1"/>
                </a:solidFill>
              </a:rPr>
              <a:t>Goals</a:t>
            </a:r>
          </a:p>
        </p:txBody>
      </p:sp>
      <p:graphicFrame>
        <p:nvGraphicFramePr>
          <p:cNvPr id="6" name="Content Placeholder 2">
            <a:extLst>
              <a:ext uri="{FF2B5EF4-FFF2-40B4-BE49-F238E27FC236}">
                <a16:creationId xmlns:a16="http://schemas.microsoft.com/office/drawing/2014/main" id="{C6F00773-3165-4002-8EC7-3F1364AFA15C}"/>
              </a:ext>
            </a:extLst>
          </p:cNvPr>
          <p:cNvGraphicFramePr>
            <a:graphicFrameLocks noGrp="1"/>
          </p:cNvGraphicFramePr>
          <p:nvPr>
            <p:ph idx="1"/>
            <p:extLst>
              <p:ext uri="{D42A27DB-BD31-4B8C-83A1-F6EECF244321}">
                <p14:modId xmlns:p14="http://schemas.microsoft.com/office/powerpoint/2010/main" val="3396798344"/>
              </p:ext>
            </p:extLst>
          </p:nvPr>
        </p:nvGraphicFramePr>
        <p:xfrm>
          <a:off x="631056" y="1074746"/>
          <a:ext cx="5550537" cy="53290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a:extLst>
              <a:ext uri="{FF2B5EF4-FFF2-40B4-BE49-F238E27FC236}">
                <a16:creationId xmlns:a16="http://schemas.microsoft.com/office/drawing/2014/main" id="{E4F91736-8F0E-4720-9087-F80D88D29B44}"/>
              </a:ext>
            </a:extLst>
          </p:cNvPr>
          <p:cNvSpPr/>
          <p:nvPr/>
        </p:nvSpPr>
        <p:spPr>
          <a:xfrm>
            <a:off x="8125788" y="375067"/>
            <a:ext cx="4271622" cy="769441"/>
          </a:xfrm>
          <a:prstGeom prst="rect">
            <a:avLst/>
          </a:prstGeom>
        </p:spPr>
        <p:txBody>
          <a:bodyPr wrap="square" lIns="91440" tIns="45720" rIns="91440" bIns="45720" anchor="t">
            <a:spAutoFit/>
          </a:bodyPr>
          <a:lstStyle/>
          <a:p>
            <a:r>
              <a:rPr lang="en-US" sz="4400">
                <a:latin typeface="+mj-lt"/>
                <a:ea typeface="+mj-ea"/>
                <a:cs typeface="+mj-cs"/>
              </a:rPr>
              <a:t>Outcomes</a:t>
            </a:r>
          </a:p>
        </p:txBody>
      </p:sp>
      <p:sp>
        <p:nvSpPr>
          <p:cNvPr id="1564" name="Arrow: Right 1563">
            <a:extLst>
              <a:ext uri="{FF2B5EF4-FFF2-40B4-BE49-F238E27FC236}">
                <a16:creationId xmlns:a16="http://schemas.microsoft.com/office/drawing/2014/main" id="{98AB68EF-F00D-4011-AAC0-237967D95A70}"/>
              </a:ext>
            </a:extLst>
          </p:cNvPr>
          <p:cNvSpPr/>
          <p:nvPr/>
        </p:nvSpPr>
        <p:spPr>
          <a:xfrm>
            <a:off x="5472202" y="1592253"/>
            <a:ext cx="1668490" cy="10190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72" name="Content Placeholder 2">
            <a:extLst>
              <a:ext uri="{FF2B5EF4-FFF2-40B4-BE49-F238E27FC236}">
                <a16:creationId xmlns:a16="http://schemas.microsoft.com/office/drawing/2014/main" id="{4B3DF9F0-0D7D-43E0-9B7B-9DCA9E53A169}"/>
              </a:ext>
            </a:extLst>
          </p:cNvPr>
          <p:cNvGraphicFramePr>
            <a:graphicFrameLocks/>
          </p:cNvGraphicFramePr>
          <p:nvPr>
            <p:extLst>
              <p:ext uri="{D42A27DB-BD31-4B8C-83A1-F6EECF244321}">
                <p14:modId xmlns:p14="http://schemas.microsoft.com/office/powerpoint/2010/main" val="2005912141"/>
              </p:ext>
            </p:extLst>
          </p:nvPr>
        </p:nvGraphicFramePr>
        <p:xfrm>
          <a:off x="7828361" y="1557824"/>
          <a:ext cx="3897141" cy="417884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7" name="Group 6">
            <a:extLst>
              <a:ext uri="{FF2B5EF4-FFF2-40B4-BE49-F238E27FC236}">
                <a16:creationId xmlns:a16="http://schemas.microsoft.com/office/drawing/2014/main" id="{CB04D417-B755-43E0-BC12-1EE8872E769B}"/>
              </a:ext>
            </a:extLst>
          </p:cNvPr>
          <p:cNvGrpSpPr/>
          <p:nvPr/>
        </p:nvGrpSpPr>
        <p:grpSpPr>
          <a:xfrm>
            <a:off x="7968592" y="1362581"/>
            <a:ext cx="2293007" cy="1275144"/>
            <a:chOff x="2907391" y="946913"/>
            <a:chExt cx="2642467" cy="1585480"/>
          </a:xfrm>
        </p:grpSpPr>
        <p:sp>
          <p:nvSpPr>
            <p:cNvPr id="8" name="Rectangle 7">
              <a:extLst>
                <a:ext uri="{FF2B5EF4-FFF2-40B4-BE49-F238E27FC236}">
                  <a16:creationId xmlns:a16="http://schemas.microsoft.com/office/drawing/2014/main" id="{C2A1E73D-57DD-420F-887C-6613EA907A9F}"/>
                </a:ext>
              </a:extLst>
            </p:cNvPr>
            <p:cNvSpPr/>
            <p:nvPr/>
          </p:nvSpPr>
          <p:spPr>
            <a:xfrm>
              <a:off x="2907391" y="946913"/>
              <a:ext cx="2642467" cy="1585480"/>
            </a:xfrm>
            <a:prstGeom prst="rect">
              <a:avLst/>
            </a:pr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9" name="TextBox 8">
              <a:extLst>
                <a:ext uri="{FF2B5EF4-FFF2-40B4-BE49-F238E27FC236}">
                  <a16:creationId xmlns:a16="http://schemas.microsoft.com/office/drawing/2014/main" id="{B002FFE2-B646-4C65-9423-A8280FBFE8D3}"/>
                </a:ext>
              </a:extLst>
            </p:cNvPr>
            <p:cNvSpPr txBox="1"/>
            <p:nvPr/>
          </p:nvSpPr>
          <p:spPr>
            <a:xfrm>
              <a:off x="2907391" y="946913"/>
              <a:ext cx="2642467" cy="158548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a:t>Improve agency outreach and communication to target audience</a:t>
              </a:r>
              <a:r>
                <a:rPr lang="en-US" sz="1700" kern="1200">
                  <a:latin typeface="Corbel" panose="020B0503020204020204"/>
                </a:rPr>
                <a:t> </a:t>
              </a:r>
              <a:endParaRPr lang="en-US" sz="1700" kern="1200"/>
            </a:p>
          </p:txBody>
        </p:sp>
      </p:grpSp>
      <p:grpSp>
        <p:nvGrpSpPr>
          <p:cNvPr id="10" name="Group 9">
            <a:extLst>
              <a:ext uri="{FF2B5EF4-FFF2-40B4-BE49-F238E27FC236}">
                <a16:creationId xmlns:a16="http://schemas.microsoft.com/office/drawing/2014/main" id="{2C4E680F-CD70-464E-B73C-6B7D2178C5A5}"/>
              </a:ext>
            </a:extLst>
          </p:cNvPr>
          <p:cNvGrpSpPr/>
          <p:nvPr/>
        </p:nvGrpSpPr>
        <p:grpSpPr>
          <a:xfrm>
            <a:off x="7936802" y="2966707"/>
            <a:ext cx="2915925" cy="1505578"/>
            <a:chOff x="894870" y="38"/>
            <a:chExt cx="2098392" cy="1279726"/>
          </a:xfrm>
        </p:grpSpPr>
        <p:sp>
          <p:nvSpPr>
            <p:cNvPr id="11" name="Rectangle 10">
              <a:extLst>
                <a:ext uri="{FF2B5EF4-FFF2-40B4-BE49-F238E27FC236}">
                  <a16:creationId xmlns:a16="http://schemas.microsoft.com/office/drawing/2014/main" id="{A6B62250-EB5C-4228-8BB2-C29BD88C47D3}"/>
                </a:ext>
              </a:extLst>
            </p:cNvPr>
            <p:cNvSpPr/>
            <p:nvPr/>
          </p:nvSpPr>
          <p:spPr>
            <a:xfrm>
              <a:off x="903877" y="38"/>
              <a:ext cx="2089385" cy="1253631"/>
            </a:xfrm>
            <a:prstGeom prst="rect">
              <a:avLst/>
            </a:pr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2" name="TextBox 11">
              <a:extLst>
                <a:ext uri="{FF2B5EF4-FFF2-40B4-BE49-F238E27FC236}">
                  <a16:creationId xmlns:a16="http://schemas.microsoft.com/office/drawing/2014/main" id="{08338D8F-2E05-4A6A-AB95-998A9B310DBB}"/>
                </a:ext>
              </a:extLst>
            </p:cNvPr>
            <p:cNvSpPr txBox="1"/>
            <p:nvPr/>
          </p:nvSpPr>
          <p:spPr>
            <a:xfrm>
              <a:off x="894870" y="26133"/>
              <a:ext cx="2089385" cy="125363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700"/>
                <a:t>Actively embed racial equity in current and future department programming and policies </a:t>
              </a:r>
            </a:p>
          </p:txBody>
        </p:sp>
      </p:grpSp>
      <p:grpSp>
        <p:nvGrpSpPr>
          <p:cNvPr id="16" name="Group 15">
            <a:extLst>
              <a:ext uri="{FF2B5EF4-FFF2-40B4-BE49-F238E27FC236}">
                <a16:creationId xmlns:a16="http://schemas.microsoft.com/office/drawing/2014/main" id="{A3098ECC-5412-4890-9E4F-1ECDB69EDBB6}"/>
              </a:ext>
            </a:extLst>
          </p:cNvPr>
          <p:cNvGrpSpPr/>
          <p:nvPr/>
        </p:nvGrpSpPr>
        <p:grpSpPr>
          <a:xfrm>
            <a:off x="7936802" y="4659658"/>
            <a:ext cx="3497816" cy="1825636"/>
            <a:chOff x="-37248" y="768242"/>
            <a:chExt cx="4098219" cy="2338284"/>
          </a:xfrm>
        </p:grpSpPr>
        <p:sp>
          <p:nvSpPr>
            <p:cNvPr id="17" name="Rectangle 16">
              <a:extLst>
                <a:ext uri="{FF2B5EF4-FFF2-40B4-BE49-F238E27FC236}">
                  <a16:creationId xmlns:a16="http://schemas.microsoft.com/office/drawing/2014/main" id="{F34ABA93-76E2-4132-B16D-FEE25353CFDC}"/>
                </a:ext>
              </a:extLst>
            </p:cNvPr>
            <p:cNvSpPr/>
            <p:nvPr/>
          </p:nvSpPr>
          <p:spPr>
            <a:xfrm>
              <a:off x="-37248" y="768242"/>
              <a:ext cx="4060971" cy="2338284"/>
            </a:xfrm>
            <a:prstGeom prst="rect">
              <a:avLst/>
            </a:pr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8" name="TextBox 17">
              <a:extLst>
                <a:ext uri="{FF2B5EF4-FFF2-40B4-BE49-F238E27FC236}">
                  <a16:creationId xmlns:a16="http://schemas.microsoft.com/office/drawing/2014/main" id="{E97B682A-CFFD-4A54-B0C7-827912B829ED}"/>
                </a:ext>
              </a:extLst>
            </p:cNvPr>
            <p:cNvSpPr txBox="1"/>
            <p:nvPr/>
          </p:nvSpPr>
          <p:spPr>
            <a:xfrm>
              <a:off x="0" y="967918"/>
              <a:ext cx="4060971" cy="203420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1700"/>
                <a:t>Implement x number of recommendations within 1-5 years   </a:t>
              </a:r>
            </a:p>
            <a:p>
              <a:pPr marL="0" lvl="0" indent="0" algn="ctr" defTabSz="1244600">
                <a:lnSpc>
                  <a:spcPct val="90000"/>
                </a:lnSpc>
                <a:spcBef>
                  <a:spcPct val="0"/>
                </a:spcBef>
                <a:spcAft>
                  <a:spcPct val="35000"/>
                </a:spcAft>
                <a:buNone/>
              </a:pPr>
              <a:r>
                <a:rPr lang="en-US" sz="1700"/>
                <a:t>AND</a:t>
              </a:r>
            </a:p>
            <a:p>
              <a:pPr marL="0" lvl="0" indent="0" algn="l" defTabSz="1244600">
                <a:lnSpc>
                  <a:spcPct val="90000"/>
                </a:lnSpc>
                <a:spcBef>
                  <a:spcPct val="0"/>
                </a:spcBef>
                <a:spcAft>
                  <a:spcPct val="35000"/>
                </a:spcAft>
                <a:buNone/>
              </a:pPr>
              <a:r>
                <a:rPr lang="en-US" sz="1700"/>
                <a:t>Provide a basis for future legislation and efforts by the ag industry</a:t>
              </a:r>
            </a:p>
          </p:txBody>
        </p:sp>
      </p:grpSp>
      <p:sp>
        <p:nvSpPr>
          <p:cNvPr id="19" name="Arrow: Right 18">
            <a:extLst>
              <a:ext uri="{FF2B5EF4-FFF2-40B4-BE49-F238E27FC236}">
                <a16:creationId xmlns:a16="http://schemas.microsoft.com/office/drawing/2014/main" id="{3A10701B-1830-48A0-9B1B-6FE0BEC69D41}"/>
              </a:ext>
            </a:extLst>
          </p:cNvPr>
          <p:cNvSpPr/>
          <p:nvPr/>
        </p:nvSpPr>
        <p:spPr>
          <a:xfrm>
            <a:off x="5430195" y="5061563"/>
            <a:ext cx="1668490" cy="10190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B786A73E-BA62-4078-BD8F-E772647BE8ED}"/>
              </a:ext>
            </a:extLst>
          </p:cNvPr>
          <p:cNvSpPr/>
          <p:nvPr/>
        </p:nvSpPr>
        <p:spPr>
          <a:xfrm>
            <a:off x="5430195" y="3371202"/>
            <a:ext cx="1668490" cy="10190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9390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3F7D9-DBBA-4198-9822-0A6E65386D88}"/>
              </a:ext>
            </a:extLst>
          </p:cNvPr>
          <p:cNvSpPr>
            <a:spLocks noGrp="1"/>
          </p:cNvSpPr>
          <p:nvPr>
            <p:ph type="title"/>
          </p:nvPr>
        </p:nvSpPr>
        <p:spPr>
          <a:xfrm>
            <a:off x="672663" y="2354317"/>
            <a:ext cx="10899226" cy="1574792"/>
          </a:xfrm>
          <a:solidFill>
            <a:schemeClr val="accent1"/>
          </a:solidFill>
        </p:spPr>
        <p:txBody>
          <a:bodyPr>
            <a:normAutofit fontScale="90000"/>
          </a:bodyPr>
          <a:lstStyle/>
          <a:p>
            <a:r>
              <a:rPr lang="en-US" b="1">
                <a:solidFill>
                  <a:schemeClr val="tx1"/>
                </a:solidFill>
                <a:cs typeface="Calibri Light"/>
              </a:rPr>
              <a:t>Logistics of Working Groups</a:t>
            </a:r>
            <a:br>
              <a:rPr lang="en-US">
                <a:solidFill>
                  <a:schemeClr val="tx1"/>
                </a:solidFill>
                <a:cs typeface="Calibri Light"/>
              </a:rPr>
            </a:br>
            <a:r>
              <a:rPr lang="en-US" i="1">
                <a:solidFill>
                  <a:schemeClr val="tx1"/>
                </a:solidFill>
                <a:cs typeface="Calibri Light"/>
              </a:rPr>
              <a:t>Jaime Smith, Bureau of Ag Dev &amp; Resource </a:t>
            </a:r>
            <a:r>
              <a:rPr lang="en-US" i="1" err="1">
                <a:solidFill>
                  <a:schemeClr val="tx1"/>
                </a:solidFill>
                <a:cs typeface="Calibri Light"/>
              </a:rPr>
              <a:t>Conserv</a:t>
            </a:r>
            <a:endParaRPr lang="en-US">
              <a:solidFill>
                <a:schemeClr val="tx1"/>
              </a:solidFill>
            </a:endParaRPr>
          </a:p>
        </p:txBody>
      </p:sp>
    </p:spTree>
    <p:extLst>
      <p:ext uri="{BB962C8B-B14F-4D97-AF65-F5344CB8AC3E}">
        <p14:creationId xmlns:p14="http://schemas.microsoft.com/office/powerpoint/2010/main" val="261499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A1499B2B-2FA0-45BE-9E78-CBAF6BD01F57}"/>
              </a:ext>
            </a:extLst>
          </p:cNvPr>
          <p:cNvGraphicFramePr>
            <a:graphicFrameLocks noGrp="1"/>
          </p:cNvGraphicFramePr>
          <p:nvPr>
            <p:ph idx="1"/>
            <p:extLst>
              <p:ext uri="{D42A27DB-BD31-4B8C-83A1-F6EECF244321}">
                <p14:modId xmlns:p14="http://schemas.microsoft.com/office/powerpoint/2010/main" val="2677852791"/>
              </p:ext>
            </p:extLst>
          </p:nvPr>
        </p:nvGraphicFramePr>
        <p:xfrm>
          <a:off x="1660635" y="504496"/>
          <a:ext cx="11950263" cy="61380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2292F187-088C-4C5D-9630-822193E58ED3}"/>
              </a:ext>
            </a:extLst>
          </p:cNvPr>
          <p:cNvSpPr txBox="1"/>
          <p:nvPr/>
        </p:nvSpPr>
        <p:spPr>
          <a:xfrm>
            <a:off x="4679731" y="2321210"/>
            <a:ext cx="2312276" cy="1631216"/>
          </a:xfrm>
          <a:prstGeom prst="rect">
            <a:avLst/>
          </a:prstGeom>
          <a:noFill/>
        </p:spPr>
        <p:txBody>
          <a:bodyPr wrap="square" lIns="91440" tIns="45720" rIns="91440" bIns="45720" rtlCol="0" anchor="t">
            <a:spAutoFit/>
          </a:bodyPr>
          <a:lstStyle/>
          <a:p>
            <a:pPr algn="ctr"/>
            <a:r>
              <a:rPr lang="en-US" sz="2000" b="1"/>
              <a:t>Main Working Group</a:t>
            </a:r>
          </a:p>
          <a:p>
            <a:pPr algn="ctr"/>
            <a:endParaRPr lang="en-US" sz="2000"/>
          </a:p>
          <a:p>
            <a:pPr marL="342900" indent="-342900">
              <a:buFont typeface="Arial" panose="020B0604020202020204" pitchFamily="34" charset="0"/>
              <a:buChar char="•"/>
            </a:pPr>
            <a:r>
              <a:rPr lang="en-US" sz="2000"/>
              <a:t>15 Members</a:t>
            </a:r>
          </a:p>
          <a:p>
            <a:pPr marL="342900" indent="-342900">
              <a:buFont typeface="Arial" panose="020B0604020202020204" pitchFamily="34" charset="0"/>
              <a:buChar char="•"/>
            </a:pPr>
            <a:r>
              <a:rPr lang="en-US" sz="2000"/>
              <a:t>2 DoAg Staffers</a:t>
            </a:r>
          </a:p>
        </p:txBody>
      </p:sp>
      <p:sp>
        <p:nvSpPr>
          <p:cNvPr id="6" name="Arrow: Left 5">
            <a:extLst>
              <a:ext uri="{FF2B5EF4-FFF2-40B4-BE49-F238E27FC236}">
                <a16:creationId xmlns:a16="http://schemas.microsoft.com/office/drawing/2014/main" id="{F3D132F2-578B-4BF0-831B-C3540335A454}"/>
              </a:ext>
            </a:extLst>
          </p:cNvPr>
          <p:cNvSpPr/>
          <p:nvPr/>
        </p:nvSpPr>
        <p:spPr>
          <a:xfrm>
            <a:off x="2690648" y="2501462"/>
            <a:ext cx="1324303" cy="55704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168E482-1F6E-4F1B-8CB8-55F4D2E6843A}"/>
              </a:ext>
            </a:extLst>
          </p:cNvPr>
          <p:cNvSpPr txBox="1"/>
          <p:nvPr/>
        </p:nvSpPr>
        <p:spPr>
          <a:xfrm>
            <a:off x="9212317" y="578068"/>
            <a:ext cx="2638096" cy="2585323"/>
          </a:xfrm>
          <a:prstGeom prst="rect">
            <a:avLst/>
          </a:prstGeom>
          <a:noFill/>
        </p:spPr>
        <p:txBody>
          <a:bodyPr wrap="square" lIns="91440" tIns="45720" rIns="91440" bIns="45720" rtlCol="0" anchor="t">
            <a:spAutoFit/>
          </a:bodyPr>
          <a:lstStyle/>
          <a:p>
            <a:r>
              <a:rPr lang="en-US" b="1"/>
              <a:t>Topic-Specific WG</a:t>
            </a:r>
          </a:p>
          <a:p>
            <a:pPr marL="285750" indent="-285750">
              <a:buFont typeface="Arial" panose="020B0604020202020204" pitchFamily="34" charset="0"/>
              <a:buChar char="•"/>
            </a:pPr>
            <a:r>
              <a:rPr lang="en-US"/>
              <a:t>3  members on the Main WG and 2 of whom who are the co-facilitators </a:t>
            </a:r>
          </a:p>
          <a:p>
            <a:pPr marL="285750" indent="-285750">
              <a:buFont typeface="Arial" panose="020B0604020202020204" pitchFamily="34" charset="0"/>
              <a:buChar char="•"/>
            </a:pPr>
            <a:r>
              <a:rPr lang="en-US"/>
              <a:t>Approx. 10 additional individuals that have an interest in the topic</a:t>
            </a:r>
          </a:p>
          <a:p>
            <a:pPr marL="285750" indent="-285750">
              <a:buFont typeface="Arial" panose="020B0604020202020204" pitchFamily="34" charset="0"/>
              <a:buChar char="•"/>
            </a:pPr>
            <a:r>
              <a:rPr lang="en-US"/>
              <a:t>1 </a:t>
            </a:r>
            <a:r>
              <a:rPr lang="en-US" err="1"/>
              <a:t>DoAg</a:t>
            </a:r>
            <a:r>
              <a:rPr lang="en-US"/>
              <a:t> Staffer</a:t>
            </a:r>
          </a:p>
        </p:txBody>
      </p:sp>
      <p:sp>
        <p:nvSpPr>
          <p:cNvPr id="8" name="TextBox 7">
            <a:extLst>
              <a:ext uri="{FF2B5EF4-FFF2-40B4-BE49-F238E27FC236}">
                <a16:creationId xmlns:a16="http://schemas.microsoft.com/office/drawing/2014/main" id="{82D1964B-BF51-4100-9489-DC1682FE131A}"/>
              </a:ext>
            </a:extLst>
          </p:cNvPr>
          <p:cNvSpPr txBox="1"/>
          <p:nvPr/>
        </p:nvSpPr>
        <p:spPr>
          <a:xfrm>
            <a:off x="9212317" y="3429000"/>
            <a:ext cx="2638096" cy="2031325"/>
          </a:xfrm>
          <a:prstGeom prst="rect">
            <a:avLst/>
          </a:prstGeom>
          <a:noFill/>
        </p:spPr>
        <p:txBody>
          <a:bodyPr wrap="square" rtlCol="0">
            <a:spAutoFit/>
          </a:bodyPr>
          <a:lstStyle/>
          <a:p>
            <a:r>
              <a:rPr lang="en-US" b="1"/>
              <a:t>Topic-Specific WG will:</a:t>
            </a:r>
          </a:p>
          <a:p>
            <a:pPr marL="285750" indent="-285750">
              <a:buFont typeface="Arial" panose="020B0604020202020204" pitchFamily="34" charset="0"/>
              <a:buChar char="•"/>
            </a:pPr>
            <a:r>
              <a:rPr lang="en-US"/>
              <a:t>Develop a TBD number of recommendations around their topic of focus to inform the Main WG’s deliverable.</a:t>
            </a:r>
          </a:p>
        </p:txBody>
      </p:sp>
      <p:sp>
        <p:nvSpPr>
          <p:cNvPr id="9" name="TextBox 8">
            <a:extLst>
              <a:ext uri="{FF2B5EF4-FFF2-40B4-BE49-F238E27FC236}">
                <a16:creationId xmlns:a16="http://schemas.microsoft.com/office/drawing/2014/main" id="{9F098D8A-8670-4D2D-A853-A0DA137EE234}"/>
              </a:ext>
            </a:extLst>
          </p:cNvPr>
          <p:cNvSpPr txBox="1"/>
          <p:nvPr/>
        </p:nvSpPr>
        <p:spPr>
          <a:xfrm>
            <a:off x="331076" y="1674674"/>
            <a:ext cx="2236075" cy="1754326"/>
          </a:xfrm>
          <a:prstGeom prst="rect">
            <a:avLst/>
          </a:prstGeom>
          <a:noFill/>
          <a:ln>
            <a:solidFill>
              <a:schemeClr val="accent1"/>
            </a:solidFill>
          </a:ln>
        </p:spPr>
        <p:txBody>
          <a:bodyPr wrap="square" lIns="91440" tIns="45720" rIns="91440" bIns="45720" rtlCol="0" anchor="t">
            <a:spAutoFit/>
          </a:bodyPr>
          <a:lstStyle/>
          <a:p>
            <a:pPr algn="ctr"/>
            <a:r>
              <a:rPr lang="en-US"/>
              <a:t>Produce a report to inform and educate </a:t>
            </a:r>
            <a:r>
              <a:rPr lang="en-US" err="1"/>
              <a:t>DoAg</a:t>
            </a:r>
            <a:r>
              <a:rPr lang="en-US"/>
              <a:t> and CT’s agricultural industry/service providers </a:t>
            </a:r>
          </a:p>
        </p:txBody>
      </p:sp>
      <p:sp>
        <p:nvSpPr>
          <p:cNvPr id="10" name="Arrow: Left 9">
            <a:extLst>
              <a:ext uri="{FF2B5EF4-FFF2-40B4-BE49-F238E27FC236}">
                <a16:creationId xmlns:a16="http://schemas.microsoft.com/office/drawing/2014/main" id="{5D478F18-6852-4D04-BDD2-FE4CEC73DC60}"/>
              </a:ext>
            </a:extLst>
          </p:cNvPr>
          <p:cNvSpPr/>
          <p:nvPr/>
        </p:nvSpPr>
        <p:spPr>
          <a:xfrm rot="16200000">
            <a:off x="1087495" y="3673902"/>
            <a:ext cx="857242" cy="55704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4F6F46F0-2DD3-446B-9D50-9E76183DDA7B}"/>
              </a:ext>
            </a:extLst>
          </p:cNvPr>
          <p:cNvSpPr txBox="1"/>
          <p:nvPr/>
        </p:nvSpPr>
        <p:spPr>
          <a:xfrm>
            <a:off x="465082" y="4447099"/>
            <a:ext cx="1987050" cy="1506082"/>
          </a:xfrm>
          <a:prstGeom prst="rect">
            <a:avLst/>
          </a:prstGeom>
          <a:noFill/>
          <a:ln>
            <a:solidFill>
              <a:schemeClr val="accent1"/>
            </a:solidFill>
          </a:ln>
        </p:spPr>
        <p:txBody>
          <a:bodyPr wrap="square" lIns="91440" tIns="45720" rIns="91440" bIns="45720" rtlCol="0" anchor="t">
            <a:spAutoFit/>
          </a:bodyPr>
          <a:lstStyle/>
          <a:p>
            <a:pPr algn="ctr"/>
            <a:r>
              <a:rPr lang="en-US"/>
              <a:t>Implementation of recommendations identified within the report within 1-5 years.</a:t>
            </a:r>
          </a:p>
        </p:txBody>
      </p:sp>
    </p:spTree>
    <p:extLst>
      <p:ext uri="{BB962C8B-B14F-4D97-AF65-F5344CB8AC3E}">
        <p14:creationId xmlns:p14="http://schemas.microsoft.com/office/powerpoint/2010/main" val="3191261580"/>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032C6921B094A4CB6C759F89BBAF4E8" ma:contentTypeVersion="10" ma:contentTypeDescription="Create a new document." ma:contentTypeScope="" ma:versionID="362bc3f049ce66e3b89271ec902afc21">
  <xsd:schema xmlns:xsd="http://www.w3.org/2001/XMLSchema" xmlns:xs="http://www.w3.org/2001/XMLSchema" xmlns:p="http://schemas.microsoft.com/office/2006/metadata/properties" xmlns:ns2="b73e03fc-2c2a-4eb5-9efb-9038c02c6da4" xmlns:ns3="fddfbcf2-9f8c-42e4-85dc-cc5232653894" targetNamespace="http://schemas.microsoft.com/office/2006/metadata/properties" ma:root="true" ma:fieldsID="b0e64cd174eaf24dc6e63b7200e5c010" ns2:_="" ns3:_="">
    <xsd:import namespace="b73e03fc-2c2a-4eb5-9efb-9038c02c6da4"/>
    <xsd:import namespace="fddfbcf2-9f8c-42e4-85dc-cc523265389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3e03fc-2c2a-4eb5-9efb-9038c02c6d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dfbcf2-9f8c-42e4-85dc-cc523265389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fddfbcf2-9f8c-42e4-85dc-cc5232653894">
      <UserInfo>
        <DisplayName>Smith, Jaime</DisplayName>
        <AccountId>18</AccountId>
        <AccountType/>
      </UserInfo>
    </SharedWithUsers>
  </documentManagement>
</p:properties>
</file>

<file path=customXml/itemProps1.xml><?xml version="1.0" encoding="utf-8"?>
<ds:datastoreItem xmlns:ds="http://schemas.openxmlformats.org/officeDocument/2006/customXml" ds:itemID="{B77AD85A-6571-4DF9-BF91-57C70DEBB940}">
  <ds:schemaRefs>
    <ds:schemaRef ds:uri="http://schemas.microsoft.com/sharepoint/v3/contenttype/forms"/>
  </ds:schemaRefs>
</ds:datastoreItem>
</file>

<file path=customXml/itemProps2.xml><?xml version="1.0" encoding="utf-8"?>
<ds:datastoreItem xmlns:ds="http://schemas.openxmlformats.org/officeDocument/2006/customXml" ds:itemID="{14B3FE86-C9E8-48F5-AABD-B38116835475}">
  <ds:schemaRefs>
    <ds:schemaRef ds:uri="b73e03fc-2c2a-4eb5-9efb-9038c02c6da4"/>
    <ds:schemaRef ds:uri="fddfbcf2-9f8c-42e4-85dc-cc523265389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3E8446A-287E-41E0-99B7-7B454B1503D3}">
  <ds:schemaRefs>
    <ds:schemaRef ds:uri="b73e03fc-2c2a-4eb5-9efb-9038c02c6da4"/>
    <ds:schemaRef ds:uri="fddfbcf2-9f8c-42e4-85dc-cc523265389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1578</Words>
  <Application>Microsoft Office PowerPoint</Application>
  <PresentationFormat>Widescreen</PresentationFormat>
  <Paragraphs>117</Paragraphs>
  <Slides>16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Corbel</vt:lpstr>
      <vt:lpstr>Basis</vt:lpstr>
      <vt:lpstr>Diversity, Equity, and Inclusion in CT Agriculture Working Group </vt:lpstr>
      <vt:lpstr>Introductions Cyrena Thibodeau (she/her), Ag Market &amp; Inspection Rep. Staffing the main working group and a sub topic group. Lives in New Haven</vt:lpstr>
      <vt:lpstr>Welcome!  Commissioner Bryan Hurlburt</vt:lpstr>
      <vt:lpstr>PowerPoint Presentation</vt:lpstr>
      <vt:lpstr>Historical and Current Data </vt:lpstr>
      <vt:lpstr>Why these working groups?  Why DoAg?  Why you?</vt:lpstr>
      <vt:lpstr>Goals</vt:lpstr>
      <vt:lpstr>Logistics of Working Groups Jaime Smith, Bureau of Ag Dev &amp; Resource Conserv</vt:lpstr>
      <vt:lpstr>PowerPoint Presentation</vt:lpstr>
      <vt:lpstr>Logistics cont…</vt:lpstr>
      <vt:lpstr>Timeline</vt:lpstr>
      <vt:lpstr>Facilitator Training Workshop Recap Qiana Mickie, QJM Multiprise </vt:lpstr>
      <vt:lpstr>Breakout Groups - 35 mins   Cyrena Thibodeau</vt:lpstr>
      <vt:lpstr>Report Out &amp; Questions</vt:lpstr>
      <vt:lpstr>Next Steps  Jaime Smith</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Equity, and Inclusion in CT Agriculture Working Group</dc:title>
  <dc:creator>Thibodeau, Cyrena</dc:creator>
  <cp:lastModifiedBy>Murdock, Jane</cp:lastModifiedBy>
  <cp:revision>2</cp:revision>
  <dcterms:created xsi:type="dcterms:W3CDTF">2021-06-02T15:31:55Z</dcterms:created>
  <dcterms:modified xsi:type="dcterms:W3CDTF">2021-08-04T13:48:44Z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0x0101008032C6921B094A4CB6C759F89BBAF4E8</vt:lpwstr>
  </property>
</Properties>
</file>