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  <p:sldMasterId id="2147484310" r:id="rId5"/>
  </p:sldMasterIdLst>
  <p:sldIdLst>
    <p:sldId id="256" r:id="rId6"/>
    <p:sldId id="257" r:id="rId7"/>
    <p:sldId id="338" r:id="rId8"/>
    <p:sldId id="353" r:id="rId9"/>
    <p:sldId id="339" r:id="rId10"/>
    <p:sldId id="355" r:id="rId11"/>
    <p:sldId id="340" r:id="rId12"/>
    <p:sldId id="357" r:id="rId13"/>
    <p:sldId id="347" r:id="rId14"/>
    <p:sldId id="341" r:id="rId15"/>
    <p:sldId id="342" r:id="rId16"/>
    <p:sldId id="356" r:id="rId17"/>
    <p:sldId id="354" r:id="rId18"/>
  </p:sldIdLst>
  <p:sldSz cx="18288000" cy="10287000"/>
  <p:notesSz cx="6858000" cy="9144000"/>
  <p:embeddedFontLst>
    <p:embeddedFont>
      <p:font typeface="Gibson 1" panose="020B0604020202020204" charset="0"/>
      <p:regular r:id="rId19"/>
    </p:embeddedFont>
    <p:embeddedFont>
      <p:font typeface="Gibson 2" panose="020B0604020202020204" charset="0"/>
      <p:regular r:id="rId20"/>
    </p:embeddedFont>
    <p:embeddedFont>
      <p:font typeface="Trebuchet MS" panose="020B0603020202020204" pitchFamily="34" charset="0"/>
      <p:regular r:id="rId21"/>
      <p:bold r:id="rId22"/>
      <p:italic r:id="rId23"/>
      <p:boldItalic r:id="rId24"/>
    </p:embeddedFont>
    <p:embeddedFont>
      <p:font typeface="Wingdings 3" panose="05040102010807070707" pitchFamily="18" charset="2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C606AE-5BA9-34A0-F10E-2B843FBD047A}" v="668" dt="2026-02-25T18:10:06.640"/>
    <p1510:client id="{82E1F830-1FC5-173A-B44A-A20C3DEB71A9}" v="602" dt="2026-02-25T20:46:42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3.fnt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7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font" Target="fonts/font2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6.fntdata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font" Target="fonts/font5.fntdata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font" Target="fonts/font4.fntdata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6932" y="-12702"/>
            <a:ext cx="18339608" cy="10312403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1191" y="3606801"/>
            <a:ext cx="11653438" cy="2469453"/>
          </a:xfrm>
        </p:spPr>
        <p:txBody>
          <a:bodyPr anchor="b">
            <a:noAutofit/>
          </a:bodyPr>
          <a:lstStyle>
            <a:lvl1pPr algn="r">
              <a:defRPr sz="81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1191" y="6076252"/>
            <a:ext cx="11653438" cy="164534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29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00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9172D5-73BE-44A3-A179-C2E9DA2B36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638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9A9EE-E5E2-44F0-B4F1-5AB5CB6A93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662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7" y="4051303"/>
            <a:ext cx="12695430" cy="2739872"/>
          </a:xfrm>
        </p:spPr>
        <p:txBody>
          <a:bodyPr anchor="b"/>
          <a:lstStyle>
            <a:lvl1pPr algn="l">
              <a:defRPr sz="6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7" y="6791172"/>
            <a:ext cx="12695430" cy="1290600"/>
          </a:xfrm>
        </p:spPr>
        <p:txBody>
          <a:bodyPr anchor="t"/>
          <a:lstStyle>
            <a:lvl1pPr marL="0" indent="0" algn="l">
              <a:buNone/>
              <a:defRPr sz="3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1E3CD-556A-48FB-A498-C04C2159577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605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914400"/>
            <a:ext cx="12695428" cy="1981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1" y="3240884"/>
            <a:ext cx="6176218" cy="5821158"/>
          </a:xfrm>
        </p:spPr>
        <p:txBody>
          <a:bodyPr>
            <a:normAutofit/>
          </a:bodyPr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38408" y="3240886"/>
            <a:ext cx="6176220" cy="5821160"/>
          </a:xfrm>
        </p:spPr>
        <p:txBody>
          <a:bodyPr>
            <a:normAutofit/>
          </a:bodyPr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F59E58-3ABB-4D9C-9801-6FC32355CAF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9910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9" y="914400"/>
            <a:ext cx="12695426" cy="1981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8" y="3241475"/>
            <a:ext cx="6181344" cy="864393"/>
          </a:xfrm>
        </p:spPr>
        <p:txBody>
          <a:bodyPr anchor="b">
            <a:noAutofit/>
          </a:bodyPr>
          <a:lstStyle>
            <a:lvl1pPr marL="0" indent="0">
              <a:buNone/>
              <a:defRPr sz="3600" b="0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198" y="4105870"/>
            <a:ext cx="6181344" cy="495617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33280" y="3241475"/>
            <a:ext cx="6181344" cy="864393"/>
          </a:xfrm>
        </p:spPr>
        <p:txBody>
          <a:bodyPr anchor="b">
            <a:noAutofit/>
          </a:bodyPr>
          <a:lstStyle>
            <a:lvl1pPr marL="0" indent="0">
              <a:buNone/>
              <a:defRPr sz="3600" b="0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33280" y="4105870"/>
            <a:ext cx="6181344" cy="495617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D4B5B6-1BDA-4B38-B21A-B373246A3C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060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8" y="914400"/>
            <a:ext cx="12695428" cy="1981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91AC7F-0BE2-47CE-882F-B538AEF8378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628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6F84E-BD0F-47FB-87E2-6B4119C572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85266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8" y="2247906"/>
            <a:ext cx="5580364" cy="1917699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2551" y="772388"/>
            <a:ext cx="6772074" cy="828965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198" y="4165604"/>
            <a:ext cx="5580364" cy="3876674"/>
          </a:xfrm>
        </p:spPr>
        <p:txBody>
          <a:bodyPr>
            <a:normAutofit/>
          </a:bodyPr>
          <a:lstStyle>
            <a:lvl1pPr marL="0" indent="0">
              <a:buNone/>
              <a:defRPr sz="21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CBB343-EB17-4636-BED8-17E24B11670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06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8" y="7200900"/>
            <a:ext cx="12695428" cy="85010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9198" y="914400"/>
            <a:ext cx="12695428" cy="576857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198" y="8051007"/>
            <a:ext cx="12695428" cy="101103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A5C43-803C-4F46-AB3C-565724BF31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221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914400"/>
            <a:ext cx="12695428" cy="5105400"/>
          </a:xfrm>
        </p:spPr>
        <p:txBody>
          <a:bodyPr anchor="ctr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6705600"/>
            <a:ext cx="12695428" cy="2356443"/>
          </a:xfrm>
        </p:spPr>
        <p:txBody>
          <a:bodyPr anchor="ctr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097212-5D8C-49FC-BCE3-C181907833D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93851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770" y="914400"/>
            <a:ext cx="12144364" cy="4533900"/>
          </a:xfrm>
        </p:spPr>
        <p:txBody>
          <a:bodyPr anchor="ctr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02148" y="5448300"/>
            <a:ext cx="10839608" cy="5715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7" y="6705600"/>
            <a:ext cx="12695430" cy="2356443"/>
          </a:xfrm>
        </p:spPr>
        <p:txBody>
          <a:bodyPr anchor="ctr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28F80F-2FD0-4440-9AFC-4899115ACF7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965423" y="1185567"/>
            <a:ext cx="914638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495399" y="4329834"/>
            <a:ext cx="914638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8991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7" y="2897982"/>
            <a:ext cx="12695430" cy="3893190"/>
          </a:xfrm>
        </p:spPr>
        <p:txBody>
          <a:bodyPr anchor="b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7" y="6791172"/>
            <a:ext cx="12695430" cy="2270871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890D5E-0F55-40B9-B3E6-AE872C49C75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2037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770" y="914400"/>
            <a:ext cx="12144364" cy="4533900"/>
          </a:xfrm>
        </p:spPr>
        <p:txBody>
          <a:bodyPr anchor="ctr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19194" y="6019800"/>
            <a:ext cx="12695432" cy="77137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7" y="6791172"/>
            <a:ext cx="12695430" cy="2270871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6FEA7-AE9C-43B2-A40D-7AEB41CC28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965423" y="1185567"/>
            <a:ext cx="914638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495399" y="4329834"/>
            <a:ext cx="914638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72862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697" y="914400"/>
            <a:ext cx="12682930" cy="4533900"/>
          </a:xfrm>
        </p:spPr>
        <p:txBody>
          <a:bodyPr anchor="ctr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19194" y="6019800"/>
            <a:ext cx="12695432" cy="77137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600">
                <a:solidFill>
                  <a:schemeClr val="accent1"/>
                </a:solidFill>
              </a:defRPr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7" y="6791172"/>
            <a:ext cx="12695430" cy="2270871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E9557B-A1CD-4CBD-9C7E-3DB0592052B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5120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709E4-E8A7-4890-BC09-DFF25F99F0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45626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54624" y="914401"/>
            <a:ext cx="1957624" cy="7877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198" y="914401"/>
            <a:ext cx="10390052" cy="7877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8409B-64F0-406A-B8EE-EF0D3CC6A5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5604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6933" y="-12702"/>
            <a:ext cx="18339610" cy="10312403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199" y="914400"/>
            <a:ext cx="12695426" cy="1981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8" y="3240886"/>
            <a:ext cx="12695428" cy="5821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10516" y="9062045"/>
            <a:ext cx="1368264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199" y="9062045"/>
            <a:ext cx="9245946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889352" y="9062045"/>
            <a:ext cx="1025276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398FC21-B5ED-4F79-AB2A-6C6FD594A9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49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  <p:sldLayoutId id="2147484322" r:id="rId12"/>
    <p:sldLayoutId id="2147484323" r:id="rId13"/>
    <p:sldLayoutId id="2147484324" r:id="rId14"/>
    <p:sldLayoutId id="2147484325" r:id="rId15"/>
    <p:sldLayoutId id="21474843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portal.ct.gov/doag/adarc/adarc/local-food-purchase-assistance-cooperative-agreement-program?language=en_US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876738" y="4296810"/>
            <a:ext cx="6336889" cy="6336889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078342">
                  <a:alpha val="21961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39700" y="92075"/>
              <a:ext cx="533400" cy="581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2700000">
            <a:off x="6345982" y="8179246"/>
            <a:ext cx="7685938" cy="1077406"/>
            <a:chOff x="0" y="0"/>
            <a:chExt cx="2024280" cy="28376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024280" cy="283761"/>
            </a:xfrm>
            <a:custGeom>
              <a:avLst/>
              <a:gdLst/>
              <a:ahLst/>
              <a:cxnLst/>
              <a:rect l="l" t="t" r="r" b="b"/>
              <a:pathLst>
                <a:path w="2024280" h="283761">
                  <a:moveTo>
                    <a:pt x="0" y="0"/>
                  </a:moveTo>
                  <a:lnTo>
                    <a:pt x="2024280" y="0"/>
                  </a:lnTo>
                  <a:lnTo>
                    <a:pt x="2024280" y="283761"/>
                  </a:lnTo>
                  <a:lnTo>
                    <a:pt x="0" y="283761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2024280" cy="3313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3045183" y="4724499"/>
            <a:ext cx="7553566" cy="7553566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F7F2">
                <a:alpha val="28627"/>
              </a:srgbClr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39700" y="92075"/>
              <a:ext cx="533400" cy="581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 rot="2700000" flipH="1" flipV="1">
            <a:off x="10495165" y="2449621"/>
            <a:ext cx="4434564" cy="4434564"/>
          </a:xfrm>
          <a:custGeom>
            <a:avLst/>
            <a:gdLst/>
            <a:ahLst/>
            <a:cxnLst/>
            <a:rect l="l" t="t" r="r" b="b"/>
            <a:pathLst>
              <a:path w="4434564" h="4434564">
                <a:moveTo>
                  <a:pt x="4434564" y="4434564"/>
                </a:moveTo>
                <a:lnTo>
                  <a:pt x="0" y="4434564"/>
                </a:lnTo>
                <a:lnTo>
                  <a:pt x="0" y="0"/>
                </a:lnTo>
                <a:lnTo>
                  <a:pt x="4434564" y="0"/>
                </a:lnTo>
                <a:lnTo>
                  <a:pt x="4434564" y="443456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 rot="8100000">
            <a:off x="13478992" y="-1538504"/>
            <a:ext cx="8701436" cy="1137190"/>
          </a:xfrm>
          <a:custGeom>
            <a:avLst/>
            <a:gdLst/>
            <a:ahLst/>
            <a:cxnLst/>
            <a:rect l="l" t="t" r="r" b="b"/>
            <a:pathLst>
              <a:path w="8701436" h="1137190">
                <a:moveTo>
                  <a:pt x="0" y="0"/>
                </a:moveTo>
                <a:lnTo>
                  <a:pt x="8701437" y="0"/>
                </a:lnTo>
                <a:lnTo>
                  <a:pt x="8701437" y="1137191"/>
                </a:lnTo>
                <a:lnTo>
                  <a:pt x="0" y="11371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-9346" t="-10888" r="-451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 rot="8100000">
            <a:off x="14132348" y="-598608"/>
            <a:ext cx="8805967" cy="519304"/>
          </a:xfrm>
          <a:custGeom>
            <a:avLst/>
            <a:gdLst/>
            <a:ahLst/>
            <a:cxnLst/>
            <a:rect l="l" t="t" r="r" b="b"/>
            <a:pathLst>
              <a:path w="8805967" h="519304">
                <a:moveTo>
                  <a:pt x="0" y="0"/>
                </a:moveTo>
                <a:lnTo>
                  <a:pt x="8805967" y="0"/>
                </a:lnTo>
                <a:lnTo>
                  <a:pt x="8805967" y="519303"/>
                </a:lnTo>
                <a:lnTo>
                  <a:pt x="0" y="51930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-9236" t="-142827" r="-3277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4" name="Group 14"/>
          <p:cNvGrpSpPr/>
          <p:nvPr/>
        </p:nvGrpSpPr>
        <p:grpSpPr>
          <a:xfrm>
            <a:off x="9984665" y="1943620"/>
            <a:ext cx="5446567" cy="5446567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F7F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39700" y="92075"/>
              <a:ext cx="533400" cy="581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 rot="2700000">
            <a:off x="11789399" y="2198708"/>
            <a:ext cx="5003958" cy="5003958"/>
          </a:xfrm>
          <a:custGeom>
            <a:avLst/>
            <a:gdLst/>
            <a:ahLst/>
            <a:cxnLst/>
            <a:rect l="l" t="t" r="r" b="b"/>
            <a:pathLst>
              <a:path w="5003958" h="5003958">
                <a:moveTo>
                  <a:pt x="0" y="0"/>
                </a:moveTo>
                <a:lnTo>
                  <a:pt x="5003958" y="0"/>
                </a:lnTo>
                <a:lnTo>
                  <a:pt x="5003958" y="5003958"/>
                </a:lnTo>
                <a:lnTo>
                  <a:pt x="0" y="500395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 rot="2700000">
            <a:off x="11891867" y="2329845"/>
            <a:ext cx="4799023" cy="4789308"/>
          </a:xfrm>
          <a:custGeom>
            <a:avLst/>
            <a:gdLst/>
            <a:ahLst/>
            <a:cxnLst/>
            <a:rect l="l" t="t" r="r" b="b"/>
            <a:pathLst>
              <a:path w="4799023" h="4789308">
                <a:moveTo>
                  <a:pt x="0" y="0"/>
                </a:moveTo>
                <a:lnTo>
                  <a:pt x="4799022" y="0"/>
                </a:lnTo>
                <a:lnTo>
                  <a:pt x="4799022" y="4789309"/>
                </a:lnTo>
                <a:lnTo>
                  <a:pt x="0" y="478930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9" name="Group 19"/>
          <p:cNvGrpSpPr/>
          <p:nvPr/>
        </p:nvGrpSpPr>
        <p:grpSpPr>
          <a:xfrm>
            <a:off x="11097422" y="1489068"/>
            <a:ext cx="6387912" cy="6470863"/>
            <a:chOff x="0" y="0"/>
            <a:chExt cx="3259671" cy="33020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3259709" cy="3302000"/>
            </a:xfrm>
            <a:custGeom>
              <a:avLst/>
              <a:gdLst/>
              <a:ahLst/>
              <a:cxnLst/>
              <a:rect l="l" t="t" r="r" b="b"/>
              <a:pathLst>
                <a:path w="3259709" h="3302000">
                  <a:moveTo>
                    <a:pt x="1642491" y="0"/>
                  </a:moveTo>
                  <a:lnTo>
                    <a:pt x="0" y="1625600"/>
                  </a:lnTo>
                  <a:lnTo>
                    <a:pt x="1642491" y="3302000"/>
                  </a:lnTo>
                  <a:lnTo>
                    <a:pt x="3259709" y="1625600"/>
                  </a:lnTo>
                  <a:lnTo>
                    <a:pt x="1642491" y="0"/>
                  </a:lnTo>
                  <a:close/>
                </a:path>
              </a:pathLst>
            </a:custGeom>
            <a:solidFill>
              <a:srgbClr val="F8F7F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8586652" y="8855630"/>
            <a:ext cx="3470474" cy="1778069"/>
            <a:chOff x="0" y="0"/>
            <a:chExt cx="812800" cy="416431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416431"/>
            </a:xfrm>
            <a:custGeom>
              <a:avLst/>
              <a:gdLst/>
              <a:ahLst/>
              <a:cxnLst/>
              <a:rect l="l" t="t" r="r" b="b"/>
              <a:pathLst>
                <a:path w="812800" h="416431">
                  <a:moveTo>
                    <a:pt x="406400" y="0"/>
                  </a:moveTo>
                  <a:lnTo>
                    <a:pt x="812800" y="416431"/>
                  </a:lnTo>
                  <a:lnTo>
                    <a:pt x="0" y="416431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27000" y="145718"/>
              <a:ext cx="558800" cy="24096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24" name="Freeform 24"/>
          <p:cNvSpPr/>
          <p:nvPr/>
        </p:nvSpPr>
        <p:spPr>
          <a:xfrm>
            <a:off x="12410846" y="2760285"/>
            <a:ext cx="3802781" cy="3869330"/>
          </a:xfrm>
          <a:custGeom>
            <a:avLst/>
            <a:gdLst/>
            <a:ahLst/>
            <a:cxnLst/>
            <a:rect l="l" t="t" r="r" b="b"/>
            <a:pathLst>
              <a:path w="3802781" h="3869330">
                <a:moveTo>
                  <a:pt x="0" y="0"/>
                </a:moveTo>
                <a:lnTo>
                  <a:pt x="3802781" y="0"/>
                </a:lnTo>
                <a:lnTo>
                  <a:pt x="3802781" y="3869330"/>
                </a:lnTo>
                <a:lnTo>
                  <a:pt x="0" y="386933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5" name="TextBox 25"/>
          <p:cNvSpPr txBox="1"/>
          <p:nvPr/>
        </p:nvSpPr>
        <p:spPr>
          <a:xfrm>
            <a:off x="1028759" y="2217751"/>
            <a:ext cx="9628324" cy="27699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7246"/>
              </a:lnSpc>
            </a:pPr>
            <a:r>
              <a:rPr lang="en-US" sz="6000">
                <a:solidFill>
                  <a:srgbClr val="000000"/>
                </a:solidFill>
                <a:latin typeface="Gibson 2"/>
                <a:ea typeface="Gibson 2"/>
                <a:cs typeface="Gibson 2"/>
                <a:sym typeface="Gibson 2"/>
              </a:rPr>
              <a:t>CT Local Food Purchase Assistance Grant (LFPA) </a:t>
            </a:r>
            <a:endParaRPr lang="en-US">
              <a:sym typeface="Gibson 2"/>
            </a:endParaRPr>
          </a:p>
          <a:p>
            <a:pPr>
              <a:lnSpc>
                <a:spcPts val="7245"/>
              </a:lnSpc>
            </a:pPr>
            <a:r>
              <a:rPr lang="en-US" sz="6000">
                <a:solidFill>
                  <a:srgbClr val="000000"/>
                </a:solidFill>
                <a:latin typeface="Gibson 2"/>
                <a:ea typeface="Gibson 2"/>
                <a:cs typeface="Gibson 2"/>
                <a:sym typeface="Gibson 2"/>
              </a:rPr>
              <a:t>FY 26</a:t>
            </a:r>
            <a:endParaRPr lang="en-US"/>
          </a:p>
        </p:txBody>
      </p:sp>
      <p:sp>
        <p:nvSpPr>
          <p:cNvPr id="27" name="TextBox 27"/>
          <p:cNvSpPr txBox="1"/>
          <p:nvPr/>
        </p:nvSpPr>
        <p:spPr>
          <a:xfrm>
            <a:off x="1028702" y="7101799"/>
            <a:ext cx="6902353" cy="13112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546"/>
              </a:lnSpc>
              <a:spcBef>
                <a:spcPct val="0"/>
              </a:spcBef>
            </a:pPr>
            <a:r>
              <a:rPr lang="en-US" sz="2500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Cyrena Thibodeau</a:t>
            </a:r>
            <a:endParaRPr lang="en-US" sz="2533">
              <a:solidFill>
                <a:srgbClr val="000000"/>
              </a:solidFill>
              <a:latin typeface="Gibson 1"/>
              <a:ea typeface="Gibson 1"/>
              <a:cs typeface="Gibson 1"/>
              <a:sym typeface="Gibson 1"/>
            </a:endParaRPr>
          </a:p>
          <a:p>
            <a:pPr algn="l">
              <a:lnSpc>
                <a:spcPts val="3546"/>
              </a:lnSpc>
              <a:spcBef>
                <a:spcPct val="0"/>
              </a:spcBef>
            </a:pPr>
            <a:r>
              <a:rPr lang="en-US" sz="2500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LFPA Coordinator</a:t>
            </a:r>
            <a:endParaRPr lang="en-US" sz="2500">
              <a:solidFill>
                <a:srgbClr val="000000"/>
              </a:solidFill>
              <a:latin typeface="Gibson 1"/>
              <a:ea typeface="Gibson 1"/>
              <a:cs typeface="Gibson 1"/>
            </a:endParaRPr>
          </a:p>
          <a:p>
            <a:pPr algn="l">
              <a:lnSpc>
                <a:spcPts val="3546"/>
              </a:lnSpc>
              <a:spcBef>
                <a:spcPct val="0"/>
              </a:spcBef>
            </a:pPr>
            <a:r>
              <a:rPr lang="en-US" sz="2500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Cyrena.Thiobdeauf@ct.gov | CTGrown.gov/grants</a:t>
            </a:r>
            <a:endParaRPr lang="en-US" sz="2500">
              <a:solidFill>
                <a:srgbClr val="000000"/>
              </a:solidFill>
              <a:latin typeface="Gibson 1"/>
              <a:ea typeface="Gibson 1"/>
              <a:cs typeface="Gibson 1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9A682-2DA1-E351-5950-2A75F7AC3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3B9C1A9-2164-7148-F63A-6091A5710364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3E7413A-1B25-6978-F612-814BC09DE5B1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6310A70-7678-15EE-8F0F-66185505F3D7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2EEBBAFC-B257-A3EB-95EB-64C49B5488A3}"/>
              </a:ext>
            </a:extLst>
          </p:cNvPr>
          <p:cNvSpPr txBox="1"/>
          <p:nvPr/>
        </p:nvSpPr>
        <p:spPr>
          <a:xfrm>
            <a:off x="1028700" y="1009650"/>
            <a:ext cx="13311762" cy="11441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7800" dirty="0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Evaluation Criteria </a:t>
            </a:r>
            <a:endParaRPr lang="en-US" sz="7846" dirty="0">
              <a:solidFill>
                <a:srgbClr val="000000"/>
              </a:solidFill>
              <a:latin typeface="Gibson 1"/>
              <a:ea typeface="Gibson 1"/>
              <a:cs typeface="Gibson 1"/>
              <a:sym typeface="Gibson 1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53A046-7A3D-1236-0632-DFD217DCEDBE}"/>
              </a:ext>
            </a:extLst>
          </p:cNvPr>
          <p:cNvSpPr txBox="1"/>
          <p:nvPr/>
        </p:nvSpPr>
        <p:spPr>
          <a:xfrm>
            <a:off x="1184275" y="2565400"/>
            <a:ext cx="11156950" cy="61023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3300"/>
              </a:lnSpc>
            </a:pPr>
            <a:endParaRPr lang="en-US" sz="3600" dirty="0">
              <a:solidFill>
                <a:srgbClr val="404040"/>
              </a:solidFill>
              <a:latin typeface="Gibson 1"/>
              <a:ea typeface="Calibri"/>
              <a:cs typeface="Arial"/>
            </a:endParaRPr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The LFPA Gant is a competitive grant. Only complete applications, as outlined above and submitted timely, will be evaluated.  </a:t>
            </a:r>
            <a:endParaRPr lang="en-US"/>
          </a:p>
          <a:p>
            <a:pPr>
              <a:lnSpc>
                <a:spcPts val="3300"/>
              </a:lnSpc>
            </a:pP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Applications will be evaluated based on: 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Organizational capacity and past performance</a:t>
            </a:r>
            <a:endParaRPr lang="en-US"/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Strength of producer relationships</a:t>
            </a:r>
            <a:endParaRPr lang="en-US"/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Strength of community distribution partnerships</a:t>
            </a:r>
            <a:endParaRPr lang="en-US"/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Impact on underserved populations</a:t>
            </a:r>
            <a:endParaRPr lang="en-US"/>
          </a:p>
          <a:p>
            <a:pPr>
              <a:lnSpc>
                <a:spcPts val="3300"/>
              </a:lnSpc>
            </a:pP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•    Feasibility and clarity of proposed approach</a:t>
            </a:r>
          </a:p>
          <a:p>
            <a:pPr>
              <a:lnSpc>
                <a:spcPts val="3300"/>
              </a:lnSpc>
            </a:pPr>
            <a:endParaRPr lang="en-US" sz="3600" dirty="0">
              <a:solidFill>
                <a:srgbClr val="404040"/>
              </a:solidFill>
              <a:ea typeface="Calibri"/>
              <a:cs typeface="Calibri"/>
            </a:endParaRPr>
          </a:p>
          <a:p>
            <a:pPr>
              <a:lnSpc>
                <a:spcPts val="3300"/>
              </a:lnSpc>
            </a:pP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CT </a:t>
            </a:r>
            <a:r>
              <a:rPr lang="en-US" sz="3600" dirty="0" err="1">
                <a:solidFill>
                  <a:srgbClr val="404040"/>
                </a:solidFill>
                <a:ea typeface="+mn-lt"/>
                <a:cs typeface="+mn-lt"/>
              </a:rPr>
              <a:t>DoAg</a:t>
            </a: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 reserves the right to offer partial awards.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FAFAB4BC-7F44-4E1E-9AB1-4A90E2018539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CE3B513B-4A4A-2273-072F-09626DD4A4B2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56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413CC-26BC-C131-E630-405B4C6B5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3D48D8A-D4D4-6333-6CC1-55B7B9E7D6F3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9FF8D1E-D9BC-15A9-C5D2-0965B9AACF2C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AD9CD47-6B35-5FEF-434A-5DB7DC96DB9C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716C004F-EB16-71C4-A08F-DF29F635C28B}"/>
              </a:ext>
            </a:extLst>
          </p:cNvPr>
          <p:cNvSpPr txBox="1"/>
          <p:nvPr/>
        </p:nvSpPr>
        <p:spPr>
          <a:xfrm>
            <a:off x="1028700" y="1009650"/>
            <a:ext cx="11152762" cy="10500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4400" dirty="0">
                <a:solidFill>
                  <a:srgbClr val="000000"/>
                </a:solidFill>
                <a:latin typeface="Gibson 1"/>
                <a:sym typeface="Gibson 1"/>
              </a:rPr>
              <a:t>Project Duration &amp; Post Award Requirements</a:t>
            </a:r>
            <a:endParaRPr lang="en-US" sz="4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8BA62E-D586-BBF9-55F9-00D625842C2D}"/>
              </a:ext>
            </a:extLst>
          </p:cNvPr>
          <p:cNvSpPr txBox="1"/>
          <p:nvPr/>
        </p:nvSpPr>
        <p:spPr>
          <a:xfrm>
            <a:off x="898525" y="2565400"/>
            <a:ext cx="11156950" cy="123271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Projects must be completed within 14 months of contract execution.  Final project reports are due 30 days prior to the end of the contract period.  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ts val="3300"/>
              </a:lnSpc>
            </a:pP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Applicants of awarded projects will be responsible for the </a:t>
            </a:r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following: </a:t>
            </a:r>
            <a:endParaRPr lang="en-US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Signing an agreement with the State of Connecticut,</a:t>
            </a:r>
            <a:endParaRPr lang="en-US"/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Providing a Certificate of Insurance holding the state harmless or listing the state as an additional insured on the grantee’s liability insurance policy,</a:t>
            </a:r>
            <a:endParaRPr lang="en-US"/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Completing the project within the contractual timeframe,</a:t>
            </a:r>
            <a:endParaRPr lang="en-US"/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Submitting a final project report</a:t>
            </a:r>
            <a:endParaRPr lang="en-US"/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Submitting a final financial report itemizing actual expenses. Copies of invoices and proof of payment must be submitted with the payment request at the conclusion of the project,</a:t>
            </a:r>
            <a:endParaRPr lang="en-US"/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Quarterly reporting and check-ins with CT DoAg program manager,</a:t>
            </a:r>
            <a:endParaRPr lang="en-US"/>
          </a:p>
          <a:p>
            <a:r>
              <a:rPr lang="en-US" sz="3600">
                <a:solidFill>
                  <a:srgbClr val="404040"/>
                </a:solidFill>
                <a:ea typeface="+mn-lt"/>
                <a:cs typeface="+mn-lt"/>
              </a:rPr>
              <a:t>•    Presentation of final project results and lessons learned to interested stakeholders at the conclusion of the project period, and</a:t>
            </a:r>
            <a:endParaRPr lang="en-US"/>
          </a:p>
          <a:p>
            <a:pPr>
              <a:lnSpc>
                <a:spcPts val="3300"/>
              </a:lnSpc>
            </a:pP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•    Compliance with all applicable food safety requirements.</a:t>
            </a:r>
            <a:endParaRPr lang="en-US" dirty="0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D5CFF3A0-C381-76E2-6096-6A07298626B5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E1B83891-FB36-23CE-A3C5-0C0BE22716D3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1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7AAE2-AC2A-A68A-A272-3CC095E27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B90165A-3C25-8B73-654F-373A3F8FB0AE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78D9043-D080-CD7B-D250-BC37136DE08A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776A9094-7F56-4E49-F49E-BF54151578DC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E8D47742-3B9F-E374-A5CF-5CB4C7A15215}"/>
              </a:ext>
            </a:extLst>
          </p:cNvPr>
          <p:cNvSpPr txBox="1"/>
          <p:nvPr/>
        </p:nvSpPr>
        <p:spPr>
          <a:xfrm>
            <a:off x="1028700" y="1009650"/>
            <a:ext cx="11152762" cy="11441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7800" dirty="0">
                <a:latin typeface="Gibson 1"/>
              </a:rPr>
              <a:t>Reporting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5BA1D1-B290-071F-A53D-8FDD0233950D}"/>
              </a:ext>
            </a:extLst>
          </p:cNvPr>
          <p:cNvSpPr txBox="1"/>
          <p:nvPr/>
        </p:nvSpPr>
        <p:spPr>
          <a:xfrm>
            <a:off x="898525" y="2565400"/>
            <a:ext cx="11156950" cy="67403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Awardees will be provided with templates and guidance to comply with all reporting requirements for this program which shall include but not be limited to:  </a:t>
            </a:r>
          </a:p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•  Quarterly submission of producers sourced from including business name, product type, quantity, and price.</a:t>
            </a:r>
            <a:endParaRPr lang="en-US" dirty="0"/>
          </a:p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•  Quarterly submission of distributions made including organization or community distributed to, and number of individuals served.</a:t>
            </a:r>
          </a:p>
          <a:p>
            <a:r>
              <a:rPr lang="en-US" sz="2200" dirty="0">
                <a:solidFill>
                  <a:srgbClr val="404040"/>
                </a:solidFill>
                <a:ea typeface="+mn-lt"/>
                <a:cs typeface="+mn-lt"/>
              </a:rPr>
              <a:t>•    </a:t>
            </a: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Quarterly financial reports with paid invoices to producers and other receipts as necessary to CT </a:t>
            </a:r>
            <a:r>
              <a:rPr lang="en-US" sz="3600" dirty="0" err="1">
                <a:solidFill>
                  <a:srgbClr val="404040"/>
                </a:solidFill>
                <a:ea typeface="+mn-lt"/>
                <a:cs typeface="+mn-lt"/>
              </a:rPr>
              <a:t>DoAg</a:t>
            </a: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 program manager, templates and guidance will be provided.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44C41051-A718-8ADD-9814-4B67B972B710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01D08D0C-E2BE-6331-A3C5-F3D2132328F3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40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D0087-3EB5-2FFC-4B9D-81862B77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224CD33-902E-CBAD-80F3-18B0BA593E23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1E15A3A-436A-9CC9-E1D9-1EDD30FB8BB0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F83B159-9837-5592-7114-917CCD1C6A62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B2E6E129-66B2-A397-BAD7-34974908EDAB}"/>
              </a:ext>
            </a:extLst>
          </p:cNvPr>
          <p:cNvSpPr txBox="1"/>
          <p:nvPr/>
        </p:nvSpPr>
        <p:spPr>
          <a:xfrm>
            <a:off x="3284220" y="3493770"/>
            <a:ext cx="11152762" cy="12054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8000" dirty="0">
                <a:solidFill>
                  <a:srgbClr val="000000"/>
                </a:solidFill>
                <a:latin typeface="Gibson 1"/>
                <a:sym typeface="Gibson 1"/>
              </a:rPr>
              <a:t>Questions?</a:t>
            </a:r>
            <a:endParaRPr lang="en-US" sz="8000" dirty="0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6FB8DC88-9D56-343A-4C3A-359E6243DCE0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984FCE99-651C-EBDF-690D-BE832A66365D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8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028700" y="1009650"/>
            <a:ext cx="9438262" cy="1201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415"/>
              </a:lnSpc>
            </a:pPr>
            <a:r>
              <a:rPr lang="en-US" sz="7846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Agenda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E0ADF6-179B-B491-B073-03F376BF3F85}"/>
              </a:ext>
            </a:extLst>
          </p:cNvPr>
          <p:cNvSpPr txBox="1"/>
          <p:nvPr/>
        </p:nvSpPr>
        <p:spPr>
          <a:xfrm>
            <a:off x="1025525" y="2771775"/>
            <a:ext cx="11887200" cy="30843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14350" indent="-514350">
              <a:lnSpc>
                <a:spcPts val="3300"/>
              </a:lnSpc>
              <a:buFont typeface=""/>
              <a:buAutoNum type="arabicPeriod"/>
            </a:pPr>
            <a:r>
              <a:rPr lang="en-US" sz="4400" dirty="0">
                <a:solidFill>
                  <a:srgbClr val="404040"/>
                </a:solidFill>
                <a:latin typeface="Gibson 1"/>
                <a:cs typeface="Arial"/>
              </a:rPr>
              <a:t>Review Grant Guidance </a:t>
            </a:r>
            <a:r>
              <a:rPr lang="en-US" sz="4400" dirty="0">
                <a:latin typeface="Gibson 1"/>
                <a:cs typeface="Arial"/>
              </a:rPr>
              <a:t>​</a:t>
            </a:r>
          </a:p>
          <a:p>
            <a:pPr marL="514350" indent="-514350">
              <a:lnSpc>
                <a:spcPts val="3300"/>
              </a:lnSpc>
              <a:buAutoNum type="arabicPeriod"/>
            </a:pPr>
            <a:endParaRPr lang="en-US" sz="4400" dirty="0">
              <a:solidFill>
                <a:srgbClr val="000000"/>
              </a:solidFill>
              <a:latin typeface="Gibson 1"/>
              <a:cs typeface="Arial"/>
            </a:endParaRPr>
          </a:p>
          <a:p>
            <a:pPr marL="514350" indent="-514350">
              <a:lnSpc>
                <a:spcPts val="3300"/>
              </a:lnSpc>
              <a:buFont typeface=""/>
              <a:buAutoNum type="arabicPeriod"/>
            </a:pPr>
            <a:r>
              <a:rPr lang="en-US" sz="4400" dirty="0">
                <a:solidFill>
                  <a:srgbClr val="404040"/>
                </a:solidFill>
                <a:latin typeface="Gibson 1"/>
                <a:cs typeface="Arial"/>
              </a:rPr>
              <a:t>Review Application and Submission </a:t>
            </a:r>
            <a:endParaRPr lang="en-US" sz="4400" dirty="0">
              <a:latin typeface="Gibson 1"/>
              <a:cs typeface="Arial"/>
            </a:endParaRPr>
          </a:p>
          <a:p>
            <a:pPr marL="514350" indent="-514350">
              <a:lnSpc>
                <a:spcPts val="3300"/>
              </a:lnSpc>
              <a:buAutoNum type="arabicPeriod"/>
            </a:pPr>
            <a:endParaRPr lang="en-US" sz="4400" dirty="0">
              <a:solidFill>
                <a:srgbClr val="404040"/>
              </a:solidFill>
              <a:latin typeface="Gibson 1"/>
              <a:cs typeface="Arial"/>
            </a:endParaRPr>
          </a:p>
          <a:p>
            <a:pPr marL="514350" indent="-514350">
              <a:lnSpc>
                <a:spcPts val="3300"/>
              </a:lnSpc>
              <a:buAutoNum type="arabicPeriod"/>
            </a:pPr>
            <a:r>
              <a:rPr lang="en-US" sz="4400" dirty="0">
                <a:solidFill>
                  <a:srgbClr val="404040"/>
                </a:solidFill>
                <a:latin typeface="Gibson 1"/>
                <a:cs typeface="Arial"/>
              </a:rPr>
              <a:t>Q&amp;A (will hold off answering until the end, but feel free to put them in the chat as something comes</a:t>
            </a:r>
            <a:r>
              <a:rPr lang="en-US" sz="3600" dirty="0">
                <a:solidFill>
                  <a:srgbClr val="404040"/>
                </a:solidFill>
                <a:latin typeface="Gibson 1"/>
                <a:cs typeface="Arial"/>
              </a:rPr>
              <a:t> up) 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09E9E23F-35AE-51F8-5303-C36F7D660EA8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E5F7C74C-552C-54FA-E088-028D51CE9801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A15F-81DA-6E43-7D0D-9350B9D0A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3258505-E86B-7A4B-F596-00A5553A161A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61A8EED-A1FC-31CD-715D-14023B903FB7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556C0FD-0625-0109-C090-F5DB72A853D2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C083260E-1439-BC2F-6F64-AB140D973126}"/>
              </a:ext>
            </a:extLst>
          </p:cNvPr>
          <p:cNvSpPr txBox="1"/>
          <p:nvPr/>
        </p:nvSpPr>
        <p:spPr>
          <a:xfrm>
            <a:off x="1028700" y="1009650"/>
            <a:ext cx="9438262" cy="11629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7800" dirty="0">
                <a:solidFill>
                  <a:srgbClr val="000000"/>
                </a:solidFill>
                <a:latin typeface="Gibson 1"/>
                <a:sym typeface="Gibson 1"/>
              </a:rPr>
              <a:t>Overview</a:t>
            </a:r>
            <a:endParaRPr lang="en-US" dirty="0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76BF79F3-0022-16E8-BF0A-F22B50D90E8C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4F043CFF-C534-5F05-4034-C7032F4BDC6E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F57786-D118-DD01-38C5-3F7387E89CA1}"/>
              </a:ext>
            </a:extLst>
          </p:cNvPr>
          <p:cNvSpPr txBox="1"/>
          <p:nvPr/>
        </p:nvSpPr>
        <p:spPr>
          <a:xfrm>
            <a:off x="1031875" y="2285999"/>
            <a:ext cx="12573000" cy="73866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Gibson 1"/>
                <a:ea typeface="+mn-lt"/>
                <a:cs typeface="+mn-lt"/>
              </a:rPr>
              <a:t>This competitive grant is intended for applicants including food hubs, food access organizations, and municipalities with demonstrated capacity to purchase, aggregate, and distribute Connecticut Grown food to underserved communities.  </a:t>
            </a:r>
          </a:p>
          <a:p>
            <a:endParaRPr lang="en-US" sz="2400" dirty="0">
              <a:latin typeface="Gibson 1"/>
              <a:ea typeface="Calibri"/>
              <a:cs typeface="Calibri"/>
            </a:endParaRPr>
          </a:p>
          <a:p>
            <a:r>
              <a:rPr lang="en-US" sz="2400" dirty="0">
                <a:latin typeface="Gibson 1"/>
                <a:ea typeface="+mn-lt"/>
                <a:cs typeface="+mn-lt"/>
              </a:rPr>
              <a:t>The purpose of CT </a:t>
            </a:r>
            <a:r>
              <a:rPr lang="en-US" sz="2400" err="1">
                <a:latin typeface="Gibson 1"/>
                <a:ea typeface="+mn-lt"/>
                <a:cs typeface="+mn-lt"/>
              </a:rPr>
              <a:t>DoAg’s</a:t>
            </a:r>
            <a:r>
              <a:rPr lang="en-US" sz="2400" dirty="0">
                <a:latin typeface="Gibson 1"/>
                <a:ea typeface="+mn-lt"/>
                <a:cs typeface="+mn-lt"/>
              </a:rPr>
              <a:t> LFPA grant program is to provide CT Grown farm products to underserved communities,</a:t>
            </a:r>
            <a:r>
              <a:rPr lang="en-US" sz="2400" b="1" dirty="0">
                <a:latin typeface="Gibson 1"/>
                <a:ea typeface="+mn-lt"/>
                <a:cs typeface="+mn-lt"/>
              </a:rPr>
              <a:t> at no cost to the individual</a:t>
            </a:r>
            <a:r>
              <a:rPr lang="en-US" sz="2400" dirty="0">
                <a:latin typeface="Gibson 1"/>
                <a:ea typeface="+mn-lt"/>
                <a:cs typeface="+mn-lt"/>
              </a:rPr>
              <a:t>, while maintaining and improving the CT agricultural supply chain resiliency. This is done through:</a:t>
            </a:r>
          </a:p>
          <a:p>
            <a:endParaRPr lang="en-US" sz="2400" dirty="0">
              <a:latin typeface="Gibson 1"/>
              <a:ea typeface="Calibri"/>
              <a:cs typeface="Calibri"/>
            </a:endParaRPr>
          </a:p>
          <a:p>
            <a:r>
              <a:rPr lang="en-US" sz="2400" dirty="0">
                <a:latin typeface="Gibson 1"/>
                <a:ea typeface="+mn-lt"/>
                <a:cs typeface="+mn-lt"/>
              </a:rPr>
              <a:t>1. Establishing and strengthening partnerships across the food supply chain to ensure access to fresh, nutritious, culturally appropriate food in under-served communities.*</a:t>
            </a:r>
            <a:endParaRPr lang="en-US" sz="2400">
              <a:latin typeface="Gibson 1"/>
            </a:endParaRPr>
          </a:p>
          <a:p>
            <a:r>
              <a:rPr lang="en-US" sz="2400" dirty="0">
                <a:latin typeface="Gibson 1"/>
                <a:ea typeface="+mn-lt"/>
                <a:cs typeface="+mn-lt"/>
              </a:rPr>
              <a:t>2. Purchasing from Connecticut producers to build and expand market access and opportunities.</a:t>
            </a:r>
            <a:endParaRPr lang="en-US" sz="2400">
              <a:latin typeface="Gibson 1"/>
            </a:endParaRPr>
          </a:p>
          <a:p>
            <a:endParaRPr lang="en-US" sz="2400" dirty="0">
              <a:latin typeface="Gibson 1"/>
              <a:ea typeface="Calibri"/>
              <a:cs typeface="Calibri"/>
            </a:endParaRPr>
          </a:p>
          <a:p>
            <a:r>
              <a:rPr lang="en-US" sz="2400" dirty="0">
                <a:latin typeface="Gibson 1"/>
                <a:ea typeface="+mn-lt"/>
                <a:cs typeface="+mn-lt"/>
              </a:rPr>
              <a:t>CT </a:t>
            </a:r>
            <a:r>
              <a:rPr lang="en-US" sz="2400" err="1">
                <a:latin typeface="Gibson 1"/>
                <a:ea typeface="+mn-lt"/>
                <a:cs typeface="+mn-lt"/>
              </a:rPr>
              <a:t>DoAg</a:t>
            </a:r>
            <a:r>
              <a:rPr lang="en-US" sz="2400" dirty="0">
                <a:latin typeface="Gibson 1"/>
                <a:ea typeface="+mn-lt"/>
                <a:cs typeface="+mn-lt"/>
              </a:rPr>
              <a:t> has a total of $1,550,000 available to award through a competitive grant process. The selected applicant pool shall be considerate of geography and reach to ensure distribution and sourcing throughout the state.  </a:t>
            </a:r>
            <a:endParaRPr lang="en-US" sz="2400">
              <a:latin typeface="Gibson 1"/>
            </a:endParaRPr>
          </a:p>
          <a:p>
            <a:endParaRPr lang="en-US" sz="2400" dirty="0">
              <a:latin typeface="Gibson 1"/>
              <a:ea typeface="+mn-lt"/>
              <a:cs typeface="+mn-lt"/>
            </a:endParaRPr>
          </a:p>
          <a:p>
            <a:r>
              <a:rPr lang="en-US" sz="2400" dirty="0">
                <a:latin typeface="Gibson 1"/>
                <a:ea typeface="+mn-lt"/>
                <a:cs typeface="+mn-lt"/>
              </a:rPr>
              <a:t>Funding for the 2026 LFPA Grant is provided by the State of Connecticut in Special Act 25-1 through the Budget Reserve Fund.  </a:t>
            </a:r>
            <a:endParaRPr lang="en-US" sz="2400">
              <a:latin typeface="Gibson 1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263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37AD8-3FC1-6598-ABAF-2FDE92282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14E1651-8CD1-8F86-D1B6-81EE3DE957A9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350C0C8C-614E-FB02-B861-BC32D53BBE1B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C0EFC33-0DEA-F44C-F57B-FDE93E71E5F8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07F5CE6E-E2BA-1FBE-5302-AD942963181B}"/>
              </a:ext>
            </a:extLst>
          </p:cNvPr>
          <p:cNvSpPr txBox="1"/>
          <p:nvPr/>
        </p:nvSpPr>
        <p:spPr>
          <a:xfrm>
            <a:off x="1028700" y="1009650"/>
            <a:ext cx="9438262" cy="1144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7800" dirty="0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Eligible Applicants</a:t>
            </a:r>
            <a:endParaRPr lang="en-US" sz="7846" dirty="0">
              <a:solidFill>
                <a:srgbClr val="000000"/>
              </a:solidFill>
              <a:latin typeface="Gibson 1"/>
              <a:ea typeface="Gibson 1"/>
              <a:cs typeface="Gibson 1"/>
              <a:sym typeface="Gibson 1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2B541A-0C9E-9277-358D-128537B9454F}"/>
              </a:ext>
            </a:extLst>
          </p:cNvPr>
          <p:cNvSpPr txBox="1"/>
          <p:nvPr/>
        </p:nvSpPr>
        <p:spPr>
          <a:xfrm>
            <a:off x="898525" y="2359025"/>
            <a:ext cx="11156950" cy="66563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1.    Food hubs and other CT aggregators</a:t>
            </a:r>
            <a:endParaRPr lang="en-US">
              <a:ea typeface="Calibri"/>
              <a:cs typeface="Calibri"/>
            </a:endParaRPr>
          </a:p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2.    Food pantries, soup kitchens, and pantry networks</a:t>
            </a:r>
            <a:endParaRPr lang="en-US">
              <a:ea typeface="Calibri"/>
              <a:cs typeface="Calibri"/>
            </a:endParaRPr>
          </a:p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3.    Municipalities</a:t>
            </a:r>
            <a:endParaRPr lang="en-US">
              <a:ea typeface="Calibri"/>
              <a:cs typeface="Calibri"/>
            </a:endParaRPr>
          </a:p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4.    Community Health Center, hospitals, or other healthcare facilities</a:t>
            </a:r>
            <a:endParaRPr lang="en-US">
              <a:ea typeface="Calibri"/>
              <a:cs typeface="Calibri"/>
            </a:endParaRPr>
          </a:p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5.    Mutual Aid networks</a:t>
            </a:r>
            <a:endParaRPr lang="en-US">
              <a:ea typeface="Calibri"/>
              <a:cs typeface="Calibri"/>
            </a:endParaRPr>
          </a:p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6.    Faith based organizations</a:t>
            </a:r>
            <a:endParaRPr lang="en-US">
              <a:ea typeface="Calibri"/>
              <a:cs typeface="Calibri"/>
            </a:endParaRPr>
          </a:p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7.    Senior Centers</a:t>
            </a:r>
            <a:endParaRPr lang="en-US">
              <a:ea typeface="Calibri"/>
              <a:cs typeface="Calibri"/>
            </a:endParaRPr>
          </a:p>
          <a:p>
            <a:pPr>
              <a:lnSpc>
                <a:spcPts val="3300"/>
              </a:lnSpc>
            </a:pP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8.    Agricultural non-profits</a:t>
            </a: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lnSpc>
                <a:spcPts val="3300"/>
              </a:lnSpc>
            </a:pPr>
            <a:endParaRPr lang="en-US" sz="3600" dirty="0">
              <a:solidFill>
                <a:srgbClr val="404040"/>
              </a:solidFill>
              <a:ea typeface="Calibri"/>
              <a:cs typeface="Calibri"/>
            </a:endParaRPr>
          </a:p>
          <a:p>
            <a:pPr>
              <a:lnSpc>
                <a:spcPts val="3300"/>
              </a:lnSpc>
            </a:pP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Applicants must be located and operate in Connecticut and be considered in good standing with the state of Connecticut.  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9E3EF933-A409-09E9-B148-C18D9CEEC645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7939B236-93AA-4D49-35A7-78A5544AEFCC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6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6B67B-4EFB-D842-7E0B-40E8752E1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E3D0208-88DE-235A-413B-722073144C73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400CA4A-CE39-0E0A-3D99-DC4D6CE265F3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48AAF39-8248-A08A-CA00-0D0890BB905E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117B61F9-BA94-BAB5-0EBA-8EC9A1D350BC}"/>
              </a:ext>
            </a:extLst>
          </p:cNvPr>
          <p:cNvSpPr txBox="1"/>
          <p:nvPr/>
        </p:nvSpPr>
        <p:spPr>
          <a:xfrm>
            <a:off x="568325" y="342900"/>
            <a:ext cx="9438262" cy="1144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7800" dirty="0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Project Requirements</a:t>
            </a:r>
            <a:endParaRPr lang="en-US" sz="7846" dirty="0">
              <a:solidFill>
                <a:srgbClr val="000000"/>
              </a:solidFill>
              <a:latin typeface="Gibson 1"/>
              <a:ea typeface="Gibson 1"/>
              <a:cs typeface="Gibson 1"/>
              <a:sym typeface="Gibson 1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FBB9C9-148B-89B5-A6CC-E75E47FCE078}"/>
              </a:ext>
            </a:extLst>
          </p:cNvPr>
          <p:cNvSpPr txBox="1"/>
          <p:nvPr/>
        </p:nvSpPr>
        <p:spPr>
          <a:xfrm>
            <a:off x="-6350" y="1724025"/>
            <a:ext cx="14728825" cy="76072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solidFill>
                  <a:srgbClr val="404040"/>
                </a:solidFill>
                <a:ea typeface="+mn-lt"/>
                <a:cs typeface="+mn-lt"/>
              </a:rPr>
              <a:t>1)  All purchases and distribution of CT Grown food and farm products must occur from April 15, 2026 through June 30, 2027.</a:t>
            </a:r>
            <a:endParaRPr lang="en-US" sz="3200" dirty="0">
              <a:solidFill>
                <a:srgbClr val="000000"/>
              </a:solidFill>
              <a:latin typeface="Gibson 1"/>
              <a:cs typeface="Arial"/>
            </a:endParaRPr>
          </a:p>
          <a:p>
            <a:r>
              <a:rPr lang="en-US" sz="3200" dirty="0">
                <a:solidFill>
                  <a:srgbClr val="404040"/>
                </a:solidFill>
                <a:ea typeface="+mn-lt"/>
                <a:cs typeface="+mn-lt"/>
              </a:rPr>
              <a:t>2)  100% of farm products purchased must be grown in Connecticut (CT Grown). Value-added (pickles, jams, honey, maple syrup, etc.) minimally processed products (frozen and/or cut/chopped,) and prepared meals that are produced in CT and contain predominantly CT Grown ingredients are allowable.</a:t>
            </a:r>
            <a:endParaRPr lang="en-US" dirty="0">
              <a:ea typeface="Calibri"/>
              <a:cs typeface="Calibri"/>
            </a:endParaRPr>
          </a:p>
          <a:p>
            <a:r>
              <a:rPr lang="en-US" sz="3200" dirty="0">
                <a:solidFill>
                  <a:srgbClr val="404040"/>
                </a:solidFill>
                <a:ea typeface="+mn-lt"/>
                <a:cs typeface="+mn-lt"/>
              </a:rPr>
              <a:t>3)  At least 90% of project funds must be spent on direct food purchases. Up to 10% of project costs directly attributable to the LFPA program may be taken to cover administrative, supply, and distribution costs. No other costs are eligible expenses!! </a:t>
            </a:r>
            <a:endParaRPr lang="en-US" dirty="0">
              <a:ea typeface="Calibri"/>
              <a:cs typeface="Calibri"/>
            </a:endParaRPr>
          </a:p>
          <a:p>
            <a:r>
              <a:rPr lang="en-US" sz="3200" dirty="0">
                <a:solidFill>
                  <a:srgbClr val="404040"/>
                </a:solidFill>
                <a:ea typeface="+mn-lt"/>
                <a:cs typeface="+mn-lt"/>
              </a:rPr>
              <a:t>4)  Projects that source from multiple Connecticut producers, particularly small and socially disadvantaged producers, may receive additional consideration during evaluation.</a:t>
            </a:r>
            <a:endParaRPr lang="en-US" dirty="0"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r>
              <a:rPr lang="en-US" sz="3200" dirty="0">
                <a:solidFill>
                  <a:srgbClr val="404040"/>
                </a:solidFill>
                <a:ea typeface="+mn-lt"/>
                <a:cs typeface="+mn-lt"/>
              </a:rPr>
              <a:t>5)  Target populations for distribution include any low-income food insecure household, citizen or non-citizen, who is at or below the federal poverty level or who is considered Asset Limited Income Constrained Employed (ALICE)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C4002D06-32D3-E282-CBA1-6C9A7996CDC4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08A919B2-5B2C-3EC4-115F-02111EB61D88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1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C1B55-ED3F-DC5A-5F8F-357273B36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0D8B1EF-4ADF-B127-BB51-6AD788127493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BC1F24D-08CF-CA17-1F0C-FC3819072714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FE90F96-2F05-AFBD-1D6F-0C0329B36073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062BDB57-DDF2-7463-748E-F4800B4861CE}"/>
              </a:ext>
            </a:extLst>
          </p:cNvPr>
          <p:cNvSpPr txBox="1"/>
          <p:nvPr/>
        </p:nvSpPr>
        <p:spPr>
          <a:xfrm>
            <a:off x="1028700" y="1009650"/>
            <a:ext cx="9438262" cy="1144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7800" dirty="0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CT Grown Sourcing</a:t>
            </a:r>
            <a:endParaRPr lang="en-US" sz="7846" dirty="0">
              <a:solidFill>
                <a:srgbClr val="000000"/>
              </a:solidFill>
              <a:latin typeface="Gibson 1"/>
              <a:ea typeface="Gibson 1"/>
              <a:cs typeface="Gibson 1"/>
              <a:sym typeface="Gibson 1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F8FF1E-953C-DF50-D8DC-BACF0FAD0559}"/>
              </a:ext>
            </a:extLst>
          </p:cNvPr>
          <p:cNvSpPr txBox="1"/>
          <p:nvPr/>
        </p:nvSpPr>
        <p:spPr>
          <a:xfrm>
            <a:off x="1025525" y="2771775"/>
            <a:ext cx="11109325" cy="67710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solidFill>
                  <a:srgbClr val="404040"/>
                </a:solidFill>
                <a:latin typeface="Gibson 1"/>
                <a:cs typeface="Arial"/>
              </a:rPr>
              <a:t>All food products purchased must be grown in Connecticut. 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solidFill>
                  <a:srgbClr val="404040"/>
                </a:solidFill>
                <a:latin typeface="Gibson 1"/>
                <a:cs typeface="Arial"/>
              </a:rPr>
              <a:t>Small producer definition- NOT exclusionary or required. Based on farm sales, not grant funding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solidFill>
                  <a:srgbClr val="404040"/>
                </a:solidFill>
                <a:latin typeface="Gibson 1"/>
                <a:cs typeface="Arial"/>
              </a:rPr>
              <a:t>Want to see multiple farms sourced from, this is not meant to benefit one farm/organization 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solidFill>
                  <a:srgbClr val="404040"/>
                </a:solidFill>
                <a:latin typeface="Gibson 1"/>
                <a:cs typeface="Arial"/>
              </a:rPr>
              <a:t>Cannot source product grown by the applicant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solidFill>
                  <a:srgbClr val="404040"/>
                </a:solidFill>
                <a:latin typeface="Gibson 1"/>
                <a:cs typeface="Arial"/>
              </a:rPr>
              <a:t>This is not meant to establish a new farm sourcing program- you must have an established track record of working with local farms or partner with a group or does 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solidFill>
                  <a:srgbClr val="404040"/>
                </a:solidFill>
                <a:latin typeface="Gibson 1"/>
                <a:cs typeface="Arial"/>
              </a:rPr>
              <a:t>Strongly encourage regional collaboration- there are limited funds to spread throughout the whole state! </a:t>
            </a: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endParaRPr lang="en-US" sz="3200" dirty="0">
              <a:solidFill>
                <a:srgbClr val="404040"/>
              </a:solidFill>
              <a:latin typeface="Gibson 1"/>
              <a:cs typeface="Arial"/>
            </a:endParaRP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848D5C8D-D146-A660-989C-CA43E7A8A221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20B15633-A6B8-2EFB-50B0-64329475AF2E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5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AB1FA-7D23-3737-9F49-705054ABE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65656D5-E4E2-07F9-E835-D0ACC9C09EF5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0C805AE-DCAD-9BB8-BBFF-14B6FF1ABF1F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BED325E-2826-8950-4E35-3BB9BD1CE4BB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531F4561-4A2C-D622-F09D-2552F5B62C82}"/>
              </a:ext>
            </a:extLst>
          </p:cNvPr>
          <p:cNvSpPr txBox="1"/>
          <p:nvPr/>
        </p:nvSpPr>
        <p:spPr>
          <a:xfrm>
            <a:off x="552450" y="993775"/>
            <a:ext cx="13121262" cy="11441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7800" dirty="0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Application &amp; Submission</a:t>
            </a:r>
            <a:endParaRPr lang="en-US" sz="7846" dirty="0">
              <a:solidFill>
                <a:srgbClr val="000000"/>
              </a:solidFill>
              <a:latin typeface="Gibson 1"/>
              <a:ea typeface="Gibson 1"/>
              <a:cs typeface="Gibson 1"/>
              <a:sym typeface="Gibson 1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D4EEA2-BB4F-F4CF-DCC3-B2E9B7707849}"/>
              </a:ext>
            </a:extLst>
          </p:cNvPr>
          <p:cNvSpPr txBox="1"/>
          <p:nvPr/>
        </p:nvSpPr>
        <p:spPr>
          <a:xfrm>
            <a:off x="549275" y="2168525"/>
            <a:ext cx="13236575" cy="724114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All applications must complete a project narrative on Cognito, the agency’s online application portal. 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ts val="3300"/>
              </a:lnSpc>
            </a:pP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While the recommended materials below are not required for eligibility, they may strengthen an application’s competitiveness. </a:t>
            </a:r>
          </a:p>
          <a:p>
            <a:pPr>
              <a:lnSpc>
                <a:spcPts val="3300"/>
              </a:lnSpc>
            </a:pPr>
            <a:endParaRPr lang="en-US" sz="3600" dirty="0">
              <a:solidFill>
                <a:srgbClr val="404040"/>
              </a:solidFill>
              <a:latin typeface="Calibri"/>
              <a:ea typeface="Calibri"/>
              <a:cs typeface="Calibri"/>
            </a:endParaRPr>
          </a:p>
          <a:p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1.    Letter(s) of intent from community partners that you will work with to distribute the food if applicable. A template that may be used is available for download on the </a:t>
            </a:r>
            <a:r>
              <a:rPr lang="en-US" sz="3600" dirty="0" err="1">
                <a:solidFill>
                  <a:srgbClr val="404040"/>
                </a:solidFill>
                <a:ea typeface="+mn-lt"/>
                <a:cs typeface="+mn-lt"/>
              </a:rPr>
              <a:t>DoAg</a:t>
            </a: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 LFPA webpage.</a:t>
            </a:r>
            <a:endParaRPr lang="en-US" dirty="0"/>
          </a:p>
          <a:p>
            <a:endParaRPr lang="en-US" sz="3600" dirty="0">
              <a:solidFill>
                <a:srgbClr val="404040"/>
              </a:solidFill>
              <a:ea typeface="+mn-lt"/>
              <a:cs typeface="+mn-lt"/>
            </a:endParaRPr>
          </a:p>
          <a:p>
            <a:pPr>
              <a:lnSpc>
                <a:spcPts val="3300"/>
              </a:lnSpc>
            </a:pP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2.    Documentation of interest from producers and/or vendors interested in selling products through your program. Please note that you are not limited to sourcing from the producers/vendors who express interest. CT </a:t>
            </a:r>
            <a:r>
              <a:rPr lang="en-US" sz="3600" dirty="0" err="1">
                <a:solidFill>
                  <a:srgbClr val="404040"/>
                </a:solidFill>
                <a:ea typeface="+mn-lt"/>
                <a:cs typeface="+mn-lt"/>
              </a:rPr>
              <a:t>DoAg</a:t>
            </a:r>
            <a:r>
              <a:rPr lang="en-US" sz="3600" dirty="0">
                <a:solidFill>
                  <a:srgbClr val="404040"/>
                </a:solidFill>
                <a:ea typeface="+mn-lt"/>
                <a:cs typeface="+mn-lt"/>
              </a:rPr>
              <a:t> can provide additional resources to connect with producers/vendors. Documentation can come in the form of a letter or an email.</a:t>
            </a:r>
            <a:endParaRPr lang="en-US" dirty="0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598CE24F-2117-B69D-6C9C-4A17F30A5D02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14C77960-0CE0-FC6D-FFD4-A6A2DC62C0D2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81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13DEE-08AB-5CE3-9003-783341F1A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25E7646-65C5-5101-95DE-343A19B0F64A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B810F0E-B771-1329-3137-519B403E5DA3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2556186E-DD66-880C-D508-8CB43E731AA7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9237FDA1-16D7-E7E9-3FD2-E5B9080A23C3}"/>
              </a:ext>
            </a:extLst>
          </p:cNvPr>
          <p:cNvSpPr txBox="1"/>
          <p:nvPr/>
        </p:nvSpPr>
        <p:spPr>
          <a:xfrm>
            <a:off x="552450" y="993775"/>
            <a:ext cx="13121262" cy="11441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7800" dirty="0">
                <a:solidFill>
                  <a:srgbClr val="000000"/>
                </a:solidFill>
                <a:latin typeface="Gibson 1"/>
                <a:ea typeface="Gibson 1"/>
                <a:cs typeface="Gibson 1"/>
                <a:sym typeface="Gibson 1"/>
              </a:rPr>
              <a:t>Website Overview</a:t>
            </a:r>
            <a:endParaRPr lang="en-US" sz="7846" dirty="0">
              <a:solidFill>
                <a:srgbClr val="000000"/>
              </a:solidFill>
              <a:latin typeface="Gibson 1"/>
              <a:ea typeface="Gibson 1"/>
              <a:cs typeface="Gibson 1"/>
              <a:sym typeface="Gibson 1"/>
            </a:endParaRP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A064A27D-B278-CA2B-133E-4BA6FF55F04F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3D26B116-2A9B-D0D4-170B-4223771272DA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F9E22E-B7F4-35A1-461D-E732060CC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338" y="2557463"/>
            <a:ext cx="13649325" cy="51720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178EE0C-41BD-E03D-8A75-31E67DDCC770}"/>
              </a:ext>
            </a:extLst>
          </p:cNvPr>
          <p:cNvSpPr txBox="1"/>
          <p:nvPr/>
        </p:nvSpPr>
        <p:spPr>
          <a:xfrm>
            <a:off x="793750" y="8191500"/>
            <a:ext cx="12573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ea typeface="+mn-lt"/>
                <a:cs typeface="+mn-lt"/>
                <a:hlinkClick r:id="rId4"/>
              </a:rPr>
              <a:t>https://portal.ct.gov/doag/adarc/adarc/local-food-purchase-assistance-cooperative-agreement-program?language=en_US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063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DF16B-B82A-FD85-3D10-02D40496D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6FC285D-72FF-6E49-12F8-EED779C489EA}"/>
              </a:ext>
            </a:extLst>
          </p:cNvPr>
          <p:cNvGrpSpPr/>
          <p:nvPr/>
        </p:nvGrpSpPr>
        <p:grpSpPr>
          <a:xfrm>
            <a:off x="15433047" y="-453155"/>
            <a:ext cx="4714035" cy="11608818"/>
            <a:chOff x="0" y="0"/>
            <a:chExt cx="1241557" cy="305746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F63F8D7-4610-FC25-7AD4-6A8A66B8338F}"/>
                </a:ext>
              </a:extLst>
            </p:cNvPr>
            <p:cNvSpPr/>
            <p:nvPr/>
          </p:nvSpPr>
          <p:spPr>
            <a:xfrm>
              <a:off x="0" y="0"/>
              <a:ext cx="1241556" cy="3057466"/>
            </a:xfrm>
            <a:custGeom>
              <a:avLst/>
              <a:gdLst/>
              <a:ahLst/>
              <a:cxnLst/>
              <a:rect l="l" t="t" r="r" b="b"/>
              <a:pathLst>
                <a:path w="1241556" h="3057466">
                  <a:moveTo>
                    <a:pt x="0" y="0"/>
                  </a:moveTo>
                  <a:lnTo>
                    <a:pt x="1241556" y="0"/>
                  </a:lnTo>
                  <a:lnTo>
                    <a:pt x="1241556" y="3057466"/>
                  </a:lnTo>
                  <a:lnTo>
                    <a:pt x="0" y="3057466"/>
                  </a:lnTo>
                  <a:close/>
                </a:path>
              </a:pathLst>
            </a:custGeom>
            <a:solidFill>
              <a:srgbClr val="07834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2E0A9E78-F867-39B4-875F-3DB6AE5E8907}"/>
                </a:ext>
              </a:extLst>
            </p:cNvPr>
            <p:cNvSpPr txBox="1"/>
            <p:nvPr/>
          </p:nvSpPr>
          <p:spPr>
            <a:xfrm>
              <a:off x="0" y="-47625"/>
              <a:ext cx="1241557" cy="31050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97"/>
                </a:lnSpc>
              </a:pPr>
              <a:endParaRPr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981603BB-6B33-568F-DA6C-AD8A9B613B23}"/>
              </a:ext>
            </a:extLst>
          </p:cNvPr>
          <p:cNvSpPr txBox="1"/>
          <p:nvPr/>
        </p:nvSpPr>
        <p:spPr>
          <a:xfrm>
            <a:off x="1028700" y="1009650"/>
            <a:ext cx="9438262" cy="1144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415"/>
              </a:lnSpc>
            </a:pPr>
            <a:r>
              <a:rPr lang="en-US" sz="7800" dirty="0">
                <a:solidFill>
                  <a:srgbClr val="000000"/>
                </a:solidFill>
                <a:latin typeface="Gibson 1"/>
              </a:rPr>
              <a:t>Expenses &amp; Payment</a:t>
            </a:r>
            <a:endParaRPr lang="en-US" sz="7800" dirty="0">
              <a:solidFill>
                <a:srgbClr val="000000"/>
              </a:solidFill>
              <a:latin typeface="Gibson 1"/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2D3146-CC02-A9E5-2613-A2C20F3850C5}"/>
              </a:ext>
            </a:extLst>
          </p:cNvPr>
          <p:cNvSpPr txBox="1"/>
          <p:nvPr/>
        </p:nvSpPr>
        <p:spPr>
          <a:xfrm>
            <a:off x="1025525" y="2311400"/>
            <a:ext cx="11156950" cy="60785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404040"/>
                </a:solidFill>
                <a:ea typeface="+mn-lt"/>
                <a:cs typeface="+mn-lt"/>
              </a:rPr>
              <a:t>The amount awarded to an applicant through the LFPA Grant shall be a minimum of $100,000 and cannot exceed $310,000 for a 14-month award period.  There is no match required for this grant.   </a:t>
            </a:r>
            <a:endParaRPr lang="en-US" dirty="0"/>
          </a:p>
          <a:p>
            <a:endParaRPr lang="en-US" sz="2800" dirty="0">
              <a:solidFill>
                <a:srgbClr val="404040"/>
              </a:solidFill>
              <a:ea typeface="+mn-lt"/>
              <a:cs typeface="+mn-lt"/>
            </a:endParaRPr>
          </a:p>
          <a:p>
            <a:pPr>
              <a:lnSpc>
                <a:spcPts val="3300"/>
              </a:lnSpc>
            </a:pPr>
            <a:r>
              <a:rPr lang="en-US" sz="2800" dirty="0">
                <a:solidFill>
                  <a:srgbClr val="404040"/>
                </a:solidFill>
                <a:ea typeface="+mn-lt"/>
                <a:cs typeface="+mn-lt"/>
              </a:rPr>
              <a:t>Payment will be made to applicants in using the following payment schedule: </a:t>
            </a:r>
            <a:r>
              <a:rPr lang="en-US" sz="2800" dirty="0">
                <a:solidFill>
                  <a:srgbClr val="404040"/>
                </a:solidFill>
                <a:latin typeface="Gibson 1"/>
                <a:cs typeface="Segoe UI"/>
              </a:rPr>
              <a:t> </a:t>
            </a:r>
          </a:p>
          <a:p>
            <a:r>
              <a:rPr lang="en-US" sz="2800" dirty="0">
                <a:solidFill>
                  <a:srgbClr val="404040"/>
                </a:solidFill>
                <a:ea typeface="+mn-lt"/>
                <a:cs typeface="+mn-lt"/>
              </a:rPr>
              <a:t>•  Advance of 50% of project funds upon contract signing and approval of an advance request.</a:t>
            </a:r>
            <a:endParaRPr lang="en-US" dirty="0"/>
          </a:p>
          <a:p>
            <a:r>
              <a:rPr lang="en-US" sz="2800" dirty="0">
                <a:solidFill>
                  <a:srgbClr val="404040"/>
                </a:solidFill>
                <a:ea typeface="+mn-lt"/>
                <a:cs typeface="+mn-lt"/>
              </a:rPr>
              <a:t>•  Advance of 40% of project funds after proper documentation is approved from the first advance and approval of a second advance request.</a:t>
            </a:r>
            <a:endParaRPr lang="en-US" dirty="0"/>
          </a:p>
          <a:p>
            <a:pPr>
              <a:lnSpc>
                <a:spcPts val="3300"/>
              </a:lnSpc>
            </a:pPr>
            <a:r>
              <a:rPr lang="en-US" sz="2800" dirty="0">
                <a:solidFill>
                  <a:srgbClr val="404040"/>
                </a:solidFill>
                <a:ea typeface="+mn-lt"/>
                <a:cs typeface="+mn-lt"/>
              </a:rPr>
              <a:t>•  The remaining 10% of project funds will be reimbursed upon project completion and submission of final report. Please note that the burden of this remaining 10% must lie with the contract holder and cannot be at the expense of producers and/or vendors.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386DD821-77EE-EB6A-ECAF-19FB17D9AED5}"/>
              </a:ext>
            </a:extLst>
          </p:cNvPr>
          <p:cNvSpPr/>
          <p:nvPr/>
        </p:nvSpPr>
        <p:spPr>
          <a:xfrm>
            <a:off x="14100675" y="2163660"/>
            <a:ext cx="2664745" cy="2664745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078342"/>
          </a:solidFill>
          <a:ln w="114300" cap="sq">
            <a:solidFill>
              <a:srgbClr val="005B99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8B6323D2-BEE3-1C0F-17AD-9E3036FE64B6}"/>
              </a:ext>
            </a:extLst>
          </p:cNvPr>
          <p:cNvSpPr/>
          <p:nvPr/>
        </p:nvSpPr>
        <p:spPr>
          <a:xfrm>
            <a:off x="14714393" y="2764853"/>
            <a:ext cx="1437307" cy="1462358"/>
          </a:xfrm>
          <a:custGeom>
            <a:avLst/>
            <a:gdLst/>
            <a:ahLst/>
            <a:cxnLst/>
            <a:rect l="l" t="t" r="r" b="b"/>
            <a:pathLst>
              <a:path w="1437307" h="1462358">
                <a:moveTo>
                  <a:pt x="0" y="0"/>
                </a:moveTo>
                <a:lnTo>
                  <a:pt x="1437307" y="0"/>
                </a:lnTo>
                <a:lnTo>
                  <a:pt x="1437307" y="1462358"/>
                </a:lnTo>
                <a:lnTo>
                  <a:pt x="0" y="1462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42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3e03fc-2c2a-4eb5-9efb-9038c02c6da4">
      <Terms xmlns="http://schemas.microsoft.com/office/infopath/2007/PartnerControls"/>
    </lcf76f155ced4ddcb4097134ff3c332f>
    <TaxCatchAll xmlns="fddfbcf2-9f8c-42e4-85dc-cc523265389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32C6921B094A4CB6C759F89BBAF4E8" ma:contentTypeVersion="16" ma:contentTypeDescription="Create a new document." ma:contentTypeScope="" ma:versionID="03ff47dc0f35d932eebeb057ab58e8e6">
  <xsd:schema xmlns:xsd="http://www.w3.org/2001/XMLSchema" xmlns:xs="http://www.w3.org/2001/XMLSchema" xmlns:p="http://schemas.microsoft.com/office/2006/metadata/properties" xmlns:ns2="b73e03fc-2c2a-4eb5-9efb-9038c02c6da4" xmlns:ns3="fddfbcf2-9f8c-42e4-85dc-cc5232653894" targetNamespace="http://schemas.microsoft.com/office/2006/metadata/properties" ma:root="true" ma:fieldsID="3909ddb46359c6cb54e9efd3cd05ca72" ns2:_="" ns3:_="">
    <xsd:import namespace="b73e03fc-2c2a-4eb5-9efb-9038c02c6da4"/>
    <xsd:import namespace="fddfbcf2-9f8c-42e4-85dc-cc52326538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3e03fc-2c2a-4eb5-9efb-9038c02c6d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69be3ee5-5d72-4a78-bfe6-04ec15899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fbcf2-9f8c-42e4-85dc-cc523265389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d22b03d-0548-4dad-8729-6c585d12858a}" ma:internalName="TaxCatchAll" ma:showField="CatchAllData" ma:web="fddfbcf2-9f8c-42e4-85dc-cc52326538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7E2A83-DA5A-4914-9C2F-71F54C6C0D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683095-3F93-4317-B3C8-8CA4A70F8724}">
  <ds:schemaRefs>
    <ds:schemaRef ds:uri="b73e03fc-2c2a-4eb5-9efb-9038c02c6da4"/>
    <ds:schemaRef ds:uri="fddfbcf2-9f8c-42e4-85dc-cc5232653894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CE32F1D-B948-40FF-A85A-C00068EC5672}">
  <ds:schemaRefs>
    <ds:schemaRef ds:uri="b73e03fc-2c2a-4eb5-9efb-9038c02c6da4"/>
    <ds:schemaRef ds:uri="fddfbcf2-9f8c-42e4-85dc-cc523265389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SCBG FY 24 Webinar Slides</dc:title>
  <dc:creator>Wolf, Michael</dc:creator>
  <cp:revision>162</cp:revision>
  <dcterms:created xsi:type="dcterms:W3CDTF">2006-08-16T00:00:00Z</dcterms:created>
  <dcterms:modified xsi:type="dcterms:W3CDTF">2026-02-27T16:46:35Z</dcterms:modified>
  <dc:identifier>DAGevMNGbZE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0x0101008032C6921B094A4CB6C759F89BBAF4E8</vt:lpwstr>
  </property>
  <property fmtid="{D5CDD505-2E9C-101B-9397-08002B2CF9AE}" pid="3" name="MediaServiceImageTags">
    <vt:lpwstr/>
  </property>
</Properties>
</file>