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omments/modernComment_103_78F8E202.xml" ContentType="application/vnd.ms-powerpoint.comments+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sldIdLst>
    <p:sldId id="256" r:id="rId5"/>
    <p:sldId id="257" r:id="rId6"/>
    <p:sldId id="277" r:id="rId7"/>
    <p:sldId id="273" r:id="rId8"/>
    <p:sldId id="259" r:id="rId9"/>
    <p:sldId id="260" r:id="rId10"/>
    <p:sldId id="269" r:id="rId11"/>
    <p:sldId id="261" r:id="rId12"/>
    <p:sldId id="262" r:id="rId13"/>
    <p:sldId id="278" r:id="rId14"/>
    <p:sldId id="271" r:id="rId15"/>
    <p:sldId id="266" r:id="rId16"/>
    <p:sldId id="264" r:id="rId17"/>
    <p:sldId id="265" r:id="rId18"/>
    <p:sldId id="276" r:id="rId19"/>
    <p:sldId id="268" r:id="rId2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F0089C8A-AF35-20CE-2200-5FD060B097BE}" name="Thibodeau, Cyrena" initials="TC" userId="S::cyrena.thibodeau@ct.gov::080c7c74-e7cd-44f6-8f45-a991a4958dcd"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66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64A717A-8253-A026-5EA0-10BA0D1C34F6}" v="161" dt="2022-05-02T16:18:41.727"/>
    <p1510:client id="{28352055-1AD6-6446-F884-FE819A8CA336}" v="238" dt="2022-05-05T12:32:08.389"/>
    <p1510:client id="{40A78847-9C29-0E9E-BECF-80A5137AA851}" v="72" dt="2022-05-04T14:48:03.280"/>
    <p1510:client id="{7A5DD2B1-71E6-F735-079D-A29552188793}" v="268" dt="2022-05-04T17:27:46.744"/>
    <p1510:client id="{8EF6297B-A044-80DC-D23A-03522CF19065}" v="128" dt="2022-05-04T14:54:18.031"/>
    <p1510:client id="{C7E26770-197B-423C-9232-0E32ACA3C7D8}" v="2" dt="2022-05-02T16:04:24.256"/>
    <p1510:client id="{F5981651-3B51-EF5F-D29D-04F90601E00E}" v="386" dt="2022-05-04T19:46:55.452"/>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10" autoAdjust="0"/>
    <p:restoredTop sz="94660"/>
  </p:normalViewPr>
  <p:slideViewPr>
    <p:cSldViewPr snapToGrid="0">
      <p:cViewPr varScale="1">
        <p:scale>
          <a:sx n="80" d="100"/>
          <a:sy n="80" d="100"/>
        </p:scale>
        <p:origin x="58" y="18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microsoft.com/office/2015/10/relationships/revisionInfo" Target="revisionInfo.xml"/><Relationship Id="rId3" Type="http://schemas.openxmlformats.org/officeDocument/2006/relationships/customXml" Target="../customXml/item3.xml"/><Relationship Id="rId21" Type="http://schemas.openxmlformats.org/officeDocument/2006/relationships/presProps" Target="pres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microsoft.com/office/2016/11/relationships/changesInfo" Target="changesInfos/changesInfo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viewProps" Target="viewProps.xml"/><Relationship Id="rId27" Type="http://schemas.microsoft.com/office/2018/10/relationships/authors" Target="author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Thibodeau, Cyrena" userId="S::cyrena.thibodeau@ct.gov::080c7c74-e7cd-44f6-8f45-a991a4958dcd" providerId="AD" clId="Web-{064A717A-8253-A026-5EA0-10BA0D1C34F6}"/>
    <pc:docChg chg="mod modSld">
      <pc:chgData name="Thibodeau, Cyrena" userId="S::cyrena.thibodeau@ct.gov::080c7c74-e7cd-44f6-8f45-a991a4958dcd" providerId="AD" clId="Web-{064A717A-8253-A026-5EA0-10BA0D1C34F6}" dt="2022-05-02T16:18:41.727" v="161"/>
      <pc:docMkLst>
        <pc:docMk/>
      </pc:docMkLst>
      <pc:sldChg chg="modSp addCm modCm">
        <pc:chgData name="Thibodeau, Cyrena" userId="S::cyrena.thibodeau@ct.gov::080c7c74-e7cd-44f6-8f45-a991a4958dcd" providerId="AD" clId="Web-{064A717A-8253-A026-5EA0-10BA0D1C34F6}" dt="2022-05-02T16:18:41.727" v="161"/>
        <pc:sldMkLst>
          <pc:docMk/>
          <pc:sldMk cId="2029576706" sldId="259"/>
        </pc:sldMkLst>
        <pc:spChg chg="mod">
          <ac:chgData name="Thibodeau, Cyrena" userId="S::cyrena.thibodeau@ct.gov::080c7c74-e7cd-44f6-8f45-a991a4958dcd" providerId="AD" clId="Web-{064A717A-8253-A026-5EA0-10BA0D1C34F6}" dt="2022-05-02T16:17:36.023" v="158" actId="20577"/>
          <ac:spMkLst>
            <pc:docMk/>
            <pc:sldMk cId="2029576706" sldId="259"/>
            <ac:spMk id="3" creationId="{41511AC3-FA41-4DE3-BDFF-D03752D59B2A}"/>
          </ac:spMkLst>
        </pc:spChg>
      </pc:sldChg>
      <pc:sldChg chg="modSp">
        <pc:chgData name="Thibodeau, Cyrena" userId="S::cyrena.thibodeau@ct.gov::080c7c74-e7cd-44f6-8f45-a991a4958dcd" providerId="AD" clId="Web-{064A717A-8253-A026-5EA0-10BA0D1C34F6}" dt="2022-05-02T16:05:36.229" v="28" actId="20577"/>
        <pc:sldMkLst>
          <pc:docMk/>
          <pc:sldMk cId="892674924" sldId="265"/>
        </pc:sldMkLst>
        <pc:spChg chg="mod">
          <ac:chgData name="Thibodeau, Cyrena" userId="S::cyrena.thibodeau@ct.gov::080c7c74-e7cd-44f6-8f45-a991a4958dcd" providerId="AD" clId="Web-{064A717A-8253-A026-5EA0-10BA0D1C34F6}" dt="2022-05-02T16:05:36.229" v="28" actId="20577"/>
          <ac:spMkLst>
            <pc:docMk/>
            <pc:sldMk cId="892674924" sldId="265"/>
            <ac:spMk id="3" creationId="{70290704-EFCE-44C0-99BC-C7AA08F0EF9E}"/>
          </ac:spMkLst>
        </pc:spChg>
      </pc:sldChg>
      <pc:sldChg chg="modSp">
        <pc:chgData name="Thibodeau, Cyrena" userId="S::cyrena.thibodeau@ct.gov::080c7c74-e7cd-44f6-8f45-a991a4958dcd" providerId="AD" clId="Web-{064A717A-8253-A026-5EA0-10BA0D1C34F6}" dt="2022-05-02T16:16:20.646" v="32" actId="20577"/>
        <pc:sldMkLst>
          <pc:docMk/>
          <pc:sldMk cId="2632330295" sldId="266"/>
        </pc:sldMkLst>
        <pc:spChg chg="mod">
          <ac:chgData name="Thibodeau, Cyrena" userId="S::cyrena.thibodeau@ct.gov::080c7c74-e7cd-44f6-8f45-a991a4958dcd" providerId="AD" clId="Web-{064A717A-8253-A026-5EA0-10BA0D1C34F6}" dt="2022-05-02T16:16:20.646" v="32" actId="20577"/>
          <ac:spMkLst>
            <pc:docMk/>
            <pc:sldMk cId="2632330295" sldId="266"/>
            <ac:spMk id="3" creationId="{700FD2E8-375E-4E37-95B9-18D06E0168C5}"/>
          </ac:spMkLst>
        </pc:spChg>
      </pc:sldChg>
    </pc:docChg>
  </pc:docChgLst>
  <pc:docChgLst>
    <pc:chgData name="Thibodeau, Cyrena" userId="S::cyrena.thibodeau@ct.gov::080c7c74-e7cd-44f6-8f45-a991a4958dcd" providerId="AD" clId="Web-{7A5DD2B1-71E6-F735-079D-A29552188793}"/>
    <pc:docChg chg="delSld modSld">
      <pc:chgData name="Thibodeau, Cyrena" userId="S::cyrena.thibodeau@ct.gov::080c7c74-e7cd-44f6-8f45-a991a4958dcd" providerId="AD" clId="Web-{7A5DD2B1-71E6-F735-079D-A29552188793}" dt="2022-05-04T17:27:46.744" v="219" actId="20577"/>
      <pc:docMkLst>
        <pc:docMk/>
      </pc:docMkLst>
      <pc:sldChg chg="modSp">
        <pc:chgData name="Thibodeau, Cyrena" userId="S::cyrena.thibodeau@ct.gov::080c7c74-e7cd-44f6-8f45-a991a4958dcd" providerId="AD" clId="Web-{7A5DD2B1-71E6-F735-079D-A29552188793}" dt="2022-05-04T17:20:59.207" v="43" actId="20577"/>
        <pc:sldMkLst>
          <pc:docMk/>
          <pc:sldMk cId="1622780659" sldId="256"/>
        </pc:sldMkLst>
        <pc:spChg chg="mod">
          <ac:chgData name="Thibodeau, Cyrena" userId="S::cyrena.thibodeau@ct.gov::080c7c74-e7cd-44f6-8f45-a991a4958dcd" providerId="AD" clId="Web-{7A5DD2B1-71E6-F735-079D-A29552188793}" dt="2022-05-04T17:20:59.207" v="43" actId="20577"/>
          <ac:spMkLst>
            <pc:docMk/>
            <pc:sldMk cId="1622780659" sldId="256"/>
            <ac:spMk id="8" creationId="{4DF9C76E-67FB-4EF2-9807-675B0D9894D6}"/>
          </ac:spMkLst>
        </pc:spChg>
      </pc:sldChg>
      <pc:sldChg chg="modSp">
        <pc:chgData name="Thibodeau, Cyrena" userId="S::cyrena.thibodeau@ct.gov::080c7c74-e7cd-44f6-8f45-a991a4958dcd" providerId="AD" clId="Web-{7A5DD2B1-71E6-F735-079D-A29552188793}" dt="2022-05-04T17:22:56.880" v="142" actId="20577"/>
        <pc:sldMkLst>
          <pc:docMk/>
          <pc:sldMk cId="2667696770" sldId="262"/>
        </pc:sldMkLst>
        <pc:spChg chg="mod">
          <ac:chgData name="Thibodeau, Cyrena" userId="S::cyrena.thibodeau@ct.gov::080c7c74-e7cd-44f6-8f45-a991a4958dcd" providerId="AD" clId="Web-{7A5DD2B1-71E6-F735-079D-A29552188793}" dt="2022-05-04T17:22:56.880" v="142" actId="20577"/>
          <ac:spMkLst>
            <pc:docMk/>
            <pc:sldMk cId="2667696770" sldId="262"/>
            <ac:spMk id="3" creationId="{10FE0DF8-A6E3-4D22-8D48-5EDD46861940}"/>
          </ac:spMkLst>
        </pc:spChg>
      </pc:sldChg>
      <pc:sldChg chg="modSp">
        <pc:chgData name="Thibodeau, Cyrena" userId="S::cyrena.thibodeau@ct.gov::080c7c74-e7cd-44f6-8f45-a991a4958dcd" providerId="AD" clId="Web-{7A5DD2B1-71E6-F735-079D-A29552188793}" dt="2022-05-04T17:22:11.083" v="138" actId="20577"/>
        <pc:sldMkLst>
          <pc:docMk/>
          <pc:sldMk cId="3133422503" sldId="273"/>
        </pc:sldMkLst>
        <pc:spChg chg="mod">
          <ac:chgData name="Thibodeau, Cyrena" userId="S::cyrena.thibodeau@ct.gov::080c7c74-e7cd-44f6-8f45-a991a4958dcd" providerId="AD" clId="Web-{7A5DD2B1-71E6-F735-079D-A29552188793}" dt="2022-05-04T17:22:11.083" v="138" actId="20577"/>
          <ac:spMkLst>
            <pc:docMk/>
            <pc:sldMk cId="3133422503" sldId="273"/>
            <ac:spMk id="3" creationId="{07D5FFB3-8690-491D-BF02-951C41EB3C73}"/>
          </ac:spMkLst>
        </pc:spChg>
      </pc:sldChg>
      <pc:sldChg chg="del">
        <pc:chgData name="Thibodeau, Cyrena" userId="S::cyrena.thibodeau@ct.gov::080c7c74-e7cd-44f6-8f45-a991a4958dcd" providerId="AD" clId="Web-{7A5DD2B1-71E6-F735-079D-A29552188793}" dt="2022-05-04T17:22:27.849" v="139"/>
        <pc:sldMkLst>
          <pc:docMk/>
          <pc:sldMk cId="68259041" sldId="279"/>
        </pc:sldMkLst>
      </pc:sldChg>
      <pc:sldChg chg="modSp">
        <pc:chgData name="Thibodeau, Cyrena" userId="S::cyrena.thibodeau@ct.gov::080c7c74-e7cd-44f6-8f45-a991a4958dcd" providerId="AD" clId="Web-{7A5DD2B1-71E6-F735-079D-A29552188793}" dt="2022-05-04T17:27:46.744" v="219" actId="20577"/>
        <pc:sldMkLst>
          <pc:docMk/>
          <pc:sldMk cId="3781130976" sldId="280"/>
        </pc:sldMkLst>
        <pc:spChg chg="mod">
          <ac:chgData name="Thibodeau, Cyrena" userId="S::cyrena.thibodeau@ct.gov::080c7c74-e7cd-44f6-8f45-a991a4958dcd" providerId="AD" clId="Web-{7A5DD2B1-71E6-F735-079D-A29552188793}" dt="2022-05-04T17:27:46.744" v="219" actId="20577"/>
          <ac:spMkLst>
            <pc:docMk/>
            <pc:sldMk cId="3781130976" sldId="280"/>
            <ac:spMk id="3" creationId="{AF50F366-C710-7058-67B0-CEF3E6E05A20}"/>
          </ac:spMkLst>
        </pc:spChg>
      </pc:sldChg>
    </pc:docChg>
  </pc:docChgLst>
  <pc:docChgLst>
    <pc:chgData name="Smith, Jaime" userId="S::jaime.smith@ct.gov::3f14fa99-cf25-4432-90fe-4425e62addc4" providerId="AD" clId="Web-{8EF6297B-A044-80DC-D23A-03522CF19065}"/>
    <pc:docChg chg="modSld">
      <pc:chgData name="Smith, Jaime" userId="S::jaime.smith@ct.gov::3f14fa99-cf25-4432-90fe-4425e62addc4" providerId="AD" clId="Web-{8EF6297B-A044-80DC-D23A-03522CF19065}" dt="2022-05-04T14:54:14.875" v="124" actId="20577"/>
      <pc:docMkLst>
        <pc:docMk/>
      </pc:docMkLst>
      <pc:sldChg chg="modSp">
        <pc:chgData name="Smith, Jaime" userId="S::jaime.smith@ct.gov::3f14fa99-cf25-4432-90fe-4425e62addc4" providerId="AD" clId="Web-{8EF6297B-A044-80DC-D23A-03522CF19065}" dt="2022-05-04T14:54:14.875" v="124" actId="20577"/>
        <pc:sldMkLst>
          <pc:docMk/>
          <pc:sldMk cId="1058641152" sldId="257"/>
        </pc:sldMkLst>
        <pc:spChg chg="mod">
          <ac:chgData name="Smith, Jaime" userId="S::jaime.smith@ct.gov::3f14fa99-cf25-4432-90fe-4425e62addc4" providerId="AD" clId="Web-{8EF6297B-A044-80DC-D23A-03522CF19065}" dt="2022-05-04T14:54:14.875" v="124" actId="20577"/>
          <ac:spMkLst>
            <pc:docMk/>
            <pc:sldMk cId="1058641152" sldId="257"/>
            <ac:spMk id="3" creationId="{E9343C45-B7ED-4065-B6B0-8AC353512537}"/>
          </ac:spMkLst>
        </pc:spChg>
      </pc:sldChg>
      <pc:sldChg chg="modSp">
        <pc:chgData name="Smith, Jaime" userId="S::jaime.smith@ct.gov::3f14fa99-cf25-4432-90fe-4425e62addc4" providerId="AD" clId="Web-{8EF6297B-A044-80DC-D23A-03522CF19065}" dt="2022-05-04T14:33:43.204" v="10" actId="20577"/>
        <pc:sldMkLst>
          <pc:docMk/>
          <pc:sldMk cId="1157972271" sldId="260"/>
        </pc:sldMkLst>
        <pc:spChg chg="mod">
          <ac:chgData name="Smith, Jaime" userId="S::jaime.smith@ct.gov::3f14fa99-cf25-4432-90fe-4425e62addc4" providerId="AD" clId="Web-{8EF6297B-A044-80DC-D23A-03522CF19065}" dt="2022-05-04T14:33:43.204" v="10" actId="20577"/>
          <ac:spMkLst>
            <pc:docMk/>
            <pc:sldMk cId="1157972271" sldId="260"/>
            <ac:spMk id="3" creationId="{474DD772-4BC4-4997-94F1-3F554B95EA7F}"/>
          </ac:spMkLst>
        </pc:spChg>
      </pc:sldChg>
      <pc:sldChg chg="modSp">
        <pc:chgData name="Smith, Jaime" userId="S::jaime.smith@ct.gov::3f14fa99-cf25-4432-90fe-4425e62addc4" providerId="AD" clId="Web-{8EF6297B-A044-80DC-D23A-03522CF19065}" dt="2022-05-04T14:36:05.424" v="18" actId="20577"/>
        <pc:sldMkLst>
          <pc:docMk/>
          <pc:sldMk cId="3308843253" sldId="261"/>
        </pc:sldMkLst>
        <pc:spChg chg="mod">
          <ac:chgData name="Smith, Jaime" userId="S::jaime.smith@ct.gov::3f14fa99-cf25-4432-90fe-4425e62addc4" providerId="AD" clId="Web-{8EF6297B-A044-80DC-D23A-03522CF19065}" dt="2022-05-04T14:36:05.424" v="18" actId="20577"/>
          <ac:spMkLst>
            <pc:docMk/>
            <pc:sldMk cId="3308843253" sldId="261"/>
            <ac:spMk id="3" creationId="{507902B3-20E2-46CA-8DA9-FCC2268AC11F}"/>
          </ac:spMkLst>
        </pc:spChg>
      </pc:sldChg>
      <pc:sldChg chg="modSp">
        <pc:chgData name="Smith, Jaime" userId="S::jaime.smith@ct.gov::3f14fa99-cf25-4432-90fe-4425e62addc4" providerId="AD" clId="Web-{8EF6297B-A044-80DC-D23A-03522CF19065}" dt="2022-05-04T14:46:15.025" v="92" actId="20577"/>
        <pc:sldMkLst>
          <pc:docMk/>
          <pc:sldMk cId="892674924" sldId="265"/>
        </pc:sldMkLst>
        <pc:spChg chg="mod">
          <ac:chgData name="Smith, Jaime" userId="S::jaime.smith@ct.gov::3f14fa99-cf25-4432-90fe-4425e62addc4" providerId="AD" clId="Web-{8EF6297B-A044-80DC-D23A-03522CF19065}" dt="2022-05-04T14:46:15.025" v="92" actId="20577"/>
          <ac:spMkLst>
            <pc:docMk/>
            <pc:sldMk cId="892674924" sldId="265"/>
            <ac:spMk id="3" creationId="{70290704-EFCE-44C0-99BC-C7AA08F0EF9E}"/>
          </ac:spMkLst>
        </pc:spChg>
      </pc:sldChg>
      <pc:sldChg chg="modSp">
        <pc:chgData name="Smith, Jaime" userId="S::jaime.smith@ct.gov::3f14fa99-cf25-4432-90fe-4425e62addc4" providerId="AD" clId="Web-{8EF6297B-A044-80DC-D23A-03522CF19065}" dt="2022-05-04T14:44:06.149" v="63" actId="20577"/>
        <pc:sldMkLst>
          <pc:docMk/>
          <pc:sldMk cId="2632330295" sldId="266"/>
        </pc:sldMkLst>
        <pc:spChg chg="mod">
          <ac:chgData name="Smith, Jaime" userId="S::jaime.smith@ct.gov::3f14fa99-cf25-4432-90fe-4425e62addc4" providerId="AD" clId="Web-{8EF6297B-A044-80DC-D23A-03522CF19065}" dt="2022-05-04T14:44:06.149" v="63" actId="20577"/>
          <ac:spMkLst>
            <pc:docMk/>
            <pc:sldMk cId="2632330295" sldId="266"/>
            <ac:spMk id="3" creationId="{700FD2E8-375E-4E37-95B9-18D06E0168C5}"/>
          </ac:spMkLst>
        </pc:spChg>
      </pc:sldChg>
      <pc:sldChg chg="modSp">
        <pc:chgData name="Smith, Jaime" userId="S::jaime.smith@ct.gov::3f14fa99-cf25-4432-90fe-4425e62addc4" providerId="AD" clId="Web-{8EF6297B-A044-80DC-D23A-03522CF19065}" dt="2022-05-04T14:34:26.095" v="13" actId="20577"/>
        <pc:sldMkLst>
          <pc:docMk/>
          <pc:sldMk cId="2725543513" sldId="269"/>
        </pc:sldMkLst>
        <pc:spChg chg="mod">
          <ac:chgData name="Smith, Jaime" userId="S::jaime.smith@ct.gov::3f14fa99-cf25-4432-90fe-4425e62addc4" providerId="AD" clId="Web-{8EF6297B-A044-80DC-D23A-03522CF19065}" dt="2022-05-04T14:34:26.095" v="13" actId="20577"/>
          <ac:spMkLst>
            <pc:docMk/>
            <pc:sldMk cId="2725543513" sldId="269"/>
            <ac:spMk id="3" creationId="{5A0D3AB6-B59E-4FC1-A334-D3AC82DFC3FE}"/>
          </ac:spMkLst>
        </pc:spChg>
      </pc:sldChg>
      <pc:sldChg chg="modSp">
        <pc:chgData name="Smith, Jaime" userId="S::jaime.smith@ct.gov::3f14fa99-cf25-4432-90fe-4425e62addc4" providerId="AD" clId="Web-{8EF6297B-A044-80DC-D23A-03522CF19065}" dt="2022-05-04T14:42:15.101" v="38" actId="20577"/>
        <pc:sldMkLst>
          <pc:docMk/>
          <pc:sldMk cId="62735038" sldId="271"/>
        </pc:sldMkLst>
        <pc:spChg chg="mod">
          <ac:chgData name="Smith, Jaime" userId="S::jaime.smith@ct.gov::3f14fa99-cf25-4432-90fe-4425e62addc4" providerId="AD" clId="Web-{8EF6297B-A044-80DC-D23A-03522CF19065}" dt="2022-05-04T14:42:15.101" v="38" actId="20577"/>
          <ac:spMkLst>
            <pc:docMk/>
            <pc:sldMk cId="62735038" sldId="271"/>
            <ac:spMk id="3" creationId="{6F4FA1CA-18C5-4421-9A36-FE7A594F0DD0}"/>
          </ac:spMkLst>
        </pc:spChg>
      </pc:sldChg>
      <pc:sldChg chg="modSp">
        <pc:chgData name="Smith, Jaime" userId="S::jaime.smith@ct.gov::3f14fa99-cf25-4432-90fe-4425e62addc4" providerId="AD" clId="Web-{8EF6297B-A044-80DC-D23A-03522CF19065}" dt="2022-05-04T14:30:57.717" v="7" actId="20577"/>
        <pc:sldMkLst>
          <pc:docMk/>
          <pc:sldMk cId="3133422503" sldId="273"/>
        </pc:sldMkLst>
        <pc:spChg chg="mod">
          <ac:chgData name="Smith, Jaime" userId="S::jaime.smith@ct.gov::3f14fa99-cf25-4432-90fe-4425e62addc4" providerId="AD" clId="Web-{8EF6297B-A044-80DC-D23A-03522CF19065}" dt="2022-05-04T14:30:57.717" v="7" actId="20577"/>
          <ac:spMkLst>
            <pc:docMk/>
            <pc:sldMk cId="3133422503" sldId="273"/>
            <ac:spMk id="3" creationId="{07D5FFB3-8690-491D-BF02-951C41EB3C73}"/>
          </ac:spMkLst>
        </pc:spChg>
      </pc:sldChg>
      <pc:sldChg chg="modSp">
        <pc:chgData name="Smith, Jaime" userId="S::jaime.smith@ct.gov::3f14fa99-cf25-4432-90fe-4425e62addc4" providerId="AD" clId="Web-{8EF6297B-A044-80DC-D23A-03522CF19065}" dt="2022-05-04T14:30:06.811" v="3" actId="20577"/>
        <pc:sldMkLst>
          <pc:docMk/>
          <pc:sldMk cId="1702391294" sldId="277"/>
        </pc:sldMkLst>
        <pc:spChg chg="mod">
          <ac:chgData name="Smith, Jaime" userId="S::jaime.smith@ct.gov::3f14fa99-cf25-4432-90fe-4425e62addc4" providerId="AD" clId="Web-{8EF6297B-A044-80DC-D23A-03522CF19065}" dt="2022-05-04T14:30:06.811" v="3" actId="20577"/>
          <ac:spMkLst>
            <pc:docMk/>
            <pc:sldMk cId="1702391294" sldId="277"/>
            <ac:spMk id="2" creationId="{DCEE02E9-5522-4D9A-836F-705750B4DCD9}"/>
          </ac:spMkLst>
        </pc:spChg>
      </pc:sldChg>
    </pc:docChg>
  </pc:docChgLst>
  <pc:docChgLst>
    <pc:chgData name="Thibodeau, Cyrena" userId="S::cyrena.thibodeau@ct.gov::080c7c74-e7cd-44f6-8f45-a991a4958dcd" providerId="AD" clId="Web-{28352055-1AD6-6446-F884-FE819A8CA336}"/>
    <pc:docChg chg="modSld">
      <pc:chgData name="Thibodeau, Cyrena" userId="S::cyrena.thibodeau@ct.gov::080c7c74-e7cd-44f6-8f45-a991a4958dcd" providerId="AD" clId="Web-{28352055-1AD6-6446-F884-FE819A8CA336}" dt="2022-05-05T12:32:08.389" v="245" actId="14100"/>
      <pc:docMkLst>
        <pc:docMk/>
      </pc:docMkLst>
      <pc:sldChg chg="modSp">
        <pc:chgData name="Thibodeau, Cyrena" userId="S::cyrena.thibodeau@ct.gov::080c7c74-e7cd-44f6-8f45-a991a4958dcd" providerId="AD" clId="Web-{28352055-1AD6-6446-F884-FE819A8CA336}" dt="2022-05-05T12:32:08.389" v="245" actId="14100"/>
        <pc:sldMkLst>
          <pc:docMk/>
          <pc:sldMk cId="2667696770" sldId="262"/>
        </pc:sldMkLst>
        <pc:spChg chg="mod">
          <ac:chgData name="Thibodeau, Cyrena" userId="S::cyrena.thibodeau@ct.gov::080c7c74-e7cd-44f6-8f45-a991a4958dcd" providerId="AD" clId="Web-{28352055-1AD6-6446-F884-FE819A8CA336}" dt="2022-05-05T12:32:08.389" v="245" actId="14100"/>
          <ac:spMkLst>
            <pc:docMk/>
            <pc:sldMk cId="2667696770" sldId="262"/>
            <ac:spMk id="3" creationId="{10FE0DF8-A6E3-4D22-8D48-5EDD46861940}"/>
          </ac:spMkLst>
        </pc:spChg>
      </pc:sldChg>
    </pc:docChg>
  </pc:docChgLst>
  <pc:docChgLst>
    <pc:chgData name="Thibodeau, Cyrena" userId="S::cyrena.thibodeau@ct.gov::080c7c74-e7cd-44f6-8f45-a991a4958dcd" providerId="AD" clId="Web-{40A78847-9C29-0E9E-BECF-80A5137AA851}"/>
    <pc:docChg chg="addSld modSld">
      <pc:chgData name="Thibodeau, Cyrena" userId="S::cyrena.thibodeau@ct.gov::080c7c74-e7cd-44f6-8f45-a991a4958dcd" providerId="AD" clId="Web-{40A78847-9C29-0E9E-BECF-80A5137AA851}" dt="2022-05-04T14:48:03.280" v="70" actId="20577"/>
      <pc:docMkLst>
        <pc:docMk/>
      </pc:docMkLst>
      <pc:sldChg chg="modSp modCm">
        <pc:chgData name="Thibodeau, Cyrena" userId="S::cyrena.thibodeau@ct.gov::080c7c74-e7cd-44f6-8f45-a991a4958dcd" providerId="AD" clId="Web-{40A78847-9C29-0E9E-BECF-80A5137AA851}" dt="2022-05-04T14:33:56.096" v="2" actId="20577"/>
        <pc:sldMkLst>
          <pc:docMk/>
          <pc:sldMk cId="2029576706" sldId="259"/>
        </pc:sldMkLst>
        <pc:spChg chg="mod">
          <ac:chgData name="Thibodeau, Cyrena" userId="S::cyrena.thibodeau@ct.gov::080c7c74-e7cd-44f6-8f45-a991a4958dcd" providerId="AD" clId="Web-{40A78847-9C29-0E9E-BECF-80A5137AA851}" dt="2022-05-04T14:33:56.096" v="2" actId="20577"/>
          <ac:spMkLst>
            <pc:docMk/>
            <pc:sldMk cId="2029576706" sldId="259"/>
            <ac:spMk id="3" creationId="{41511AC3-FA41-4DE3-BDFF-D03752D59B2A}"/>
          </ac:spMkLst>
        </pc:spChg>
      </pc:sldChg>
      <pc:sldChg chg="addCm">
        <pc:chgData name="Thibodeau, Cyrena" userId="S::cyrena.thibodeau@ct.gov::080c7c74-e7cd-44f6-8f45-a991a4958dcd" providerId="AD" clId="Web-{40A78847-9C29-0E9E-BECF-80A5137AA851}" dt="2022-05-04T14:39:42.023" v="5"/>
        <pc:sldMkLst>
          <pc:docMk/>
          <pc:sldMk cId="2667696770" sldId="262"/>
        </pc:sldMkLst>
      </pc:sldChg>
      <pc:sldChg chg="modSp">
        <pc:chgData name="Thibodeau, Cyrena" userId="S::cyrena.thibodeau@ct.gov::080c7c74-e7cd-44f6-8f45-a991a4958dcd" providerId="AD" clId="Web-{40A78847-9C29-0E9E-BECF-80A5137AA851}" dt="2022-05-04T14:41:53.118" v="55" actId="20577"/>
        <pc:sldMkLst>
          <pc:docMk/>
          <pc:sldMk cId="62735038" sldId="271"/>
        </pc:sldMkLst>
        <pc:spChg chg="mod">
          <ac:chgData name="Thibodeau, Cyrena" userId="S::cyrena.thibodeau@ct.gov::080c7c74-e7cd-44f6-8f45-a991a4958dcd" providerId="AD" clId="Web-{40A78847-9C29-0E9E-BECF-80A5137AA851}" dt="2022-05-04T14:41:53.118" v="55" actId="20577"/>
          <ac:spMkLst>
            <pc:docMk/>
            <pc:sldMk cId="62735038" sldId="271"/>
            <ac:spMk id="3" creationId="{6F4FA1CA-18C5-4421-9A36-FE7A594F0DD0}"/>
          </ac:spMkLst>
        </pc:spChg>
      </pc:sldChg>
      <pc:sldChg chg="addCm">
        <pc:chgData name="Thibodeau, Cyrena" userId="S::cyrena.thibodeau@ct.gov::080c7c74-e7cd-44f6-8f45-a991a4958dcd" providerId="AD" clId="Web-{40A78847-9C29-0E9E-BECF-80A5137AA851}" dt="2022-05-04T14:35:49.160" v="3"/>
        <pc:sldMkLst>
          <pc:docMk/>
          <pc:sldMk cId="68259041" sldId="279"/>
        </pc:sldMkLst>
      </pc:sldChg>
      <pc:sldChg chg="modSp new">
        <pc:chgData name="Thibodeau, Cyrena" userId="S::cyrena.thibodeau@ct.gov::080c7c74-e7cd-44f6-8f45-a991a4958dcd" providerId="AD" clId="Web-{40A78847-9C29-0E9E-BECF-80A5137AA851}" dt="2022-05-04T14:48:03.280" v="70" actId="20577"/>
        <pc:sldMkLst>
          <pc:docMk/>
          <pc:sldMk cId="3781130976" sldId="280"/>
        </pc:sldMkLst>
        <pc:spChg chg="mod">
          <ac:chgData name="Thibodeau, Cyrena" userId="S::cyrena.thibodeau@ct.gov::080c7c74-e7cd-44f6-8f45-a991a4958dcd" providerId="AD" clId="Web-{40A78847-9C29-0E9E-BECF-80A5137AA851}" dt="2022-05-04T14:48:03.280" v="70" actId="20577"/>
          <ac:spMkLst>
            <pc:docMk/>
            <pc:sldMk cId="3781130976" sldId="280"/>
            <ac:spMk id="2" creationId="{F16D84CF-D0FC-9DC1-337B-955F7859FFEA}"/>
          </ac:spMkLst>
        </pc:spChg>
      </pc:sldChg>
    </pc:docChg>
  </pc:docChgLst>
  <pc:docChgLst>
    <pc:chgData name="Thibodeau, Cyrena" userId="S::cyrena.thibodeau@ct.gov::080c7c74-e7cd-44f6-8f45-a991a4958dcd" providerId="AD" clId="Web-{F5981651-3B51-EF5F-D29D-04F90601E00E}"/>
    <pc:docChg chg="delSld modSld">
      <pc:chgData name="Thibodeau, Cyrena" userId="S::cyrena.thibodeau@ct.gov::080c7c74-e7cd-44f6-8f45-a991a4958dcd" providerId="AD" clId="Web-{F5981651-3B51-EF5F-D29D-04F90601E00E}" dt="2022-05-04T19:46:55.452" v="389" actId="1076"/>
      <pc:docMkLst>
        <pc:docMk/>
      </pc:docMkLst>
      <pc:sldChg chg="modSp">
        <pc:chgData name="Thibodeau, Cyrena" userId="S::cyrena.thibodeau@ct.gov::080c7c74-e7cd-44f6-8f45-a991a4958dcd" providerId="AD" clId="Web-{F5981651-3B51-EF5F-D29D-04F90601E00E}" dt="2022-05-04T19:10:03.139" v="0" actId="1076"/>
        <pc:sldMkLst>
          <pc:docMk/>
          <pc:sldMk cId="1622780659" sldId="256"/>
        </pc:sldMkLst>
        <pc:spChg chg="mod">
          <ac:chgData name="Thibodeau, Cyrena" userId="S::cyrena.thibodeau@ct.gov::080c7c74-e7cd-44f6-8f45-a991a4958dcd" providerId="AD" clId="Web-{F5981651-3B51-EF5F-D29D-04F90601E00E}" dt="2022-05-04T19:10:03.139" v="0" actId="1076"/>
          <ac:spMkLst>
            <pc:docMk/>
            <pc:sldMk cId="1622780659" sldId="256"/>
            <ac:spMk id="8" creationId="{4DF9C76E-67FB-4EF2-9807-675B0D9894D6}"/>
          </ac:spMkLst>
        </pc:spChg>
      </pc:sldChg>
      <pc:sldChg chg="modSp">
        <pc:chgData name="Thibodeau, Cyrena" userId="S::cyrena.thibodeau@ct.gov::080c7c74-e7cd-44f6-8f45-a991a4958dcd" providerId="AD" clId="Web-{F5981651-3B51-EF5F-D29D-04F90601E00E}" dt="2022-05-04T19:11:08.343" v="3" actId="20577"/>
        <pc:sldMkLst>
          <pc:docMk/>
          <pc:sldMk cId="1058641152" sldId="257"/>
        </pc:sldMkLst>
        <pc:spChg chg="mod">
          <ac:chgData name="Thibodeau, Cyrena" userId="S::cyrena.thibodeau@ct.gov::080c7c74-e7cd-44f6-8f45-a991a4958dcd" providerId="AD" clId="Web-{F5981651-3B51-EF5F-D29D-04F90601E00E}" dt="2022-05-04T19:11:08.343" v="3" actId="20577"/>
          <ac:spMkLst>
            <pc:docMk/>
            <pc:sldMk cId="1058641152" sldId="257"/>
            <ac:spMk id="3" creationId="{E9343C45-B7ED-4065-B6B0-8AC353512537}"/>
          </ac:spMkLst>
        </pc:spChg>
      </pc:sldChg>
      <pc:sldChg chg="modSp">
        <pc:chgData name="Thibodeau, Cyrena" userId="S::cyrena.thibodeau@ct.gov::080c7c74-e7cd-44f6-8f45-a991a4958dcd" providerId="AD" clId="Web-{F5981651-3B51-EF5F-D29D-04F90601E00E}" dt="2022-05-04T19:46:55.452" v="389" actId="1076"/>
        <pc:sldMkLst>
          <pc:docMk/>
          <pc:sldMk cId="3308843253" sldId="261"/>
        </pc:sldMkLst>
        <pc:spChg chg="mod">
          <ac:chgData name="Thibodeau, Cyrena" userId="S::cyrena.thibodeau@ct.gov::080c7c74-e7cd-44f6-8f45-a991a4958dcd" providerId="AD" clId="Web-{F5981651-3B51-EF5F-D29D-04F90601E00E}" dt="2022-05-04T19:46:55.452" v="389" actId="1076"/>
          <ac:spMkLst>
            <pc:docMk/>
            <pc:sldMk cId="3308843253" sldId="261"/>
            <ac:spMk id="2" creationId="{E19421F7-367D-4A8E-B9AA-3F953609FA02}"/>
          </ac:spMkLst>
        </pc:spChg>
        <pc:spChg chg="mod">
          <ac:chgData name="Thibodeau, Cyrena" userId="S::cyrena.thibodeau@ct.gov::080c7c74-e7cd-44f6-8f45-a991a4958dcd" providerId="AD" clId="Web-{F5981651-3B51-EF5F-D29D-04F90601E00E}" dt="2022-05-04T19:30:20.165" v="39" actId="20577"/>
          <ac:spMkLst>
            <pc:docMk/>
            <pc:sldMk cId="3308843253" sldId="261"/>
            <ac:spMk id="3" creationId="{507902B3-20E2-46CA-8DA9-FCC2268AC11F}"/>
          </ac:spMkLst>
        </pc:spChg>
      </pc:sldChg>
      <pc:sldChg chg="modSp delCm">
        <pc:chgData name="Thibodeau, Cyrena" userId="S::cyrena.thibodeau@ct.gov::080c7c74-e7cd-44f6-8f45-a991a4958dcd" providerId="AD" clId="Web-{F5981651-3B51-EF5F-D29D-04F90601E00E}" dt="2022-05-04T19:44:51.793" v="387" actId="1076"/>
        <pc:sldMkLst>
          <pc:docMk/>
          <pc:sldMk cId="2667696770" sldId="262"/>
        </pc:sldMkLst>
        <pc:spChg chg="mod">
          <ac:chgData name="Thibodeau, Cyrena" userId="S::cyrena.thibodeau@ct.gov::080c7c74-e7cd-44f6-8f45-a991a4958dcd" providerId="AD" clId="Web-{F5981651-3B51-EF5F-D29D-04F90601E00E}" dt="2022-05-04T19:34:47.608" v="149" actId="1076"/>
          <ac:spMkLst>
            <pc:docMk/>
            <pc:sldMk cId="2667696770" sldId="262"/>
            <ac:spMk id="2" creationId="{AA3040AB-956F-4755-973E-65DA3535F842}"/>
          </ac:spMkLst>
        </pc:spChg>
        <pc:spChg chg="mod">
          <ac:chgData name="Thibodeau, Cyrena" userId="S::cyrena.thibodeau@ct.gov::080c7c74-e7cd-44f6-8f45-a991a4958dcd" providerId="AD" clId="Web-{F5981651-3B51-EF5F-D29D-04F90601E00E}" dt="2022-05-04T19:44:51.793" v="387" actId="1076"/>
          <ac:spMkLst>
            <pc:docMk/>
            <pc:sldMk cId="2667696770" sldId="262"/>
            <ac:spMk id="3" creationId="{10FE0DF8-A6E3-4D22-8D48-5EDD46861940}"/>
          </ac:spMkLst>
        </pc:spChg>
      </pc:sldChg>
      <pc:sldChg chg="del">
        <pc:chgData name="Thibodeau, Cyrena" userId="S::cyrena.thibodeau@ct.gov::080c7c74-e7cd-44f6-8f45-a991a4958dcd" providerId="AD" clId="Web-{F5981651-3B51-EF5F-D29D-04F90601E00E}" dt="2022-05-04T19:36:49.705" v="153"/>
        <pc:sldMkLst>
          <pc:docMk/>
          <pc:sldMk cId="3781130976" sldId="280"/>
        </pc:sldMkLst>
      </pc:sldChg>
    </pc:docChg>
  </pc:docChgLst>
</pc:chgInfo>
</file>

<file path=ppt/comments/modernComment_103_78F8E202.xml><?xml version="1.0" encoding="utf-8"?>
<p188:cmLst xmlns:a="http://schemas.openxmlformats.org/drawingml/2006/main" xmlns:r="http://schemas.openxmlformats.org/officeDocument/2006/relationships" xmlns:p188="http://schemas.microsoft.com/office/powerpoint/2018/8/main">
  <p188:cm id="{D96EFA06-A72D-4A7E-B07A-C332C6983102}" authorId="{F0089C8A-AF35-20CE-2200-5FD060B097BE}" status="resolved" created="2022-05-02T16:18:30.008" complete="100000">
    <ac:deMkLst xmlns:ac="http://schemas.microsoft.com/office/drawing/2013/main/command">
      <pc:docMk xmlns:pc="http://schemas.microsoft.com/office/powerpoint/2013/main/command"/>
      <pc:sldMk xmlns:pc="http://schemas.microsoft.com/office/powerpoint/2013/main/command" cId="2029576706" sldId="259"/>
      <ac:spMk id="3" creationId="{41511AC3-FA41-4DE3-BDFF-D03752D59B2A}"/>
    </ac:deMkLst>
    <p188:txBody>
      <a:bodyPr/>
      <a:lstStyle/>
      <a:p>
        <a:r>
          <a:rPr lang="en-US"/>
          <a:t>we didn't have non-profits listed as an eligible applicants specifically, just making a plug for it to be formally included (#11)</a:t>
        </a:r>
      </a:p>
    </p188:txBody>
  </p188:cm>
</p188:cmLst>
</file>

<file path=ppt/diagrams/_rels/data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svg"/><Relationship Id="rId1" Type="http://schemas.openxmlformats.org/officeDocument/2006/relationships/image" Target="../media/image1.png"/><Relationship Id="rId6" Type="http://schemas.openxmlformats.org/officeDocument/2006/relationships/image" Target="../media/image6.svg"/><Relationship Id="rId5" Type="http://schemas.openxmlformats.org/officeDocument/2006/relationships/image" Target="../media/image5.png"/><Relationship Id="rId4" Type="http://schemas.openxmlformats.org/officeDocument/2006/relationships/image" Target="../media/image4.svg"/></Relationships>
</file>

<file path=ppt/diagrams/_rels/drawing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svg"/><Relationship Id="rId1" Type="http://schemas.openxmlformats.org/officeDocument/2006/relationships/image" Target="../media/image1.png"/><Relationship Id="rId6" Type="http://schemas.openxmlformats.org/officeDocument/2006/relationships/image" Target="../media/image6.svg"/><Relationship Id="rId5" Type="http://schemas.openxmlformats.org/officeDocument/2006/relationships/image" Target="../media/image5.png"/><Relationship Id="rId4" Type="http://schemas.openxmlformats.org/officeDocument/2006/relationships/image" Target="../media/image4.svg"/></Relationships>
</file>

<file path=ppt/diagrams/colors1.xml><?xml version="1.0" encoding="utf-8"?>
<dgm:colorsDef xmlns:dgm="http://schemas.openxmlformats.org/drawingml/2006/diagram" xmlns:a="http://schemas.openxmlformats.org/drawingml/2006/main" uniqueId="urn:microsoft.com/office/officeart/2018/5/colors/Iconchunking_neutralicontext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bg1"/>
    </dgm:fillClrLst>
    <dgm:linClrLst meth="repeat">
      <a:schemeClr val="lt1">
        <a:alpha val="0"/>
      </a:schemeClr>
    </dgm:linClrLst>
    <dgm:effectClrLst/>
    <dgm:txLinClrLst/>
    <dgm:txFillClrLst meth="repeat">
      <a:schemeClr val="dk1"/>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bg1"/>
    </dgm:txFillClrLst>
    <dgm:txEffectClrLst/>
  </dgm:styleLbl>
</dgm:colorsDef>
</file>

<file path=ppt/diagrams/data1.xml><?xml version="1.0" encoding="utf-8"?>
<dgm:dataModel xmlns:dgm="http://schemas.openxmlformats.org/drawingml/2006/diagram" xmlns:a="http://schemas.openxmlformats.org/drawingml/2006/main">
  <dgm:ptLst>
    <dgm:pt modelId="{0BF57947-5AA6-47E9-B21A-C734B334D0E3}" type="doc">
      <dgm:prSet loTypeId="urn:microsoft.com/office/officeart/2018/2/layout/IconVerticalSolidList" loCatId="icon" qsTypeId="urn:microsoft.com/office/officeart/2005/8/quickstyle/simple1" qsCatId="simple" csTypeId="urn:microsoft.com/office/officeart/2018/5/colors/Iconchunking_neutralicontext_colorful1" csCatId="colorful" phldr="1"/>
      <dgm:spPr/>
      <dgm:t>
        <a:bodyPr/>
        <a:lstStyle/>
        <a:p>
          <a:endParaRPr lang="en-US"/>
        </a:p>
      </dgm:t>
    </dgm:pt>
    <dgm:pt modelId="{DDB63EC0-2CC3-4F5B-B6B2-FBEE661970F7}">
      <dgm:prSet/>
      <dgm:spPr/>
      <dgm:t>
        <a:bodyPr/>
        <a:lstStyle/>
        <a:p>
          <a:pPr>
            <a:lnSpc>
              <a:spcPct val="100000"/>
            </a:lnSpc>
          </a:pPr>
          <a:r>
            <a:rPr lang="en-US" b="0" i="0" baseline="0" dirty="0">
              <a:solidFill>
                <a:schemeClr val="tx1"/>
              </a:solidFill>
            </a:rPr>
            <a:t>Advancement of 40% of project funds after proper documentation is approved from the first advancement and approval of a second advancement request. </a:t>
          </a:r>
          <a:endParaRPr lang="en-US" dirty="0">
            <a:solidFill>
              <a:schemeClr val="tx1"/>
            </a:solidFill>
          </a:endParaRPr>
        </a:p>
      </dgm:t>
    </dgm:pt>
    <dgm:pt modelId="{F012C21A-FDDC-4512-9018-3B9194A73716}" type="parTrans" cxnId="{0E6FBE5B-80D9-411E-8057-7162775B7123}">
      <dgm:prSet/>
      <dgm:spPr/>
      <dgm:t>
        <a:bodyPr/>
        <a:lstStyle/>
        <a:p>
          <a:endParaRPr lang="en-US"/>
        </a:p>
      </dgm:t>
    </dgm:pt>
    <dgm:pt modelId="{99474409-1B9D-43E5-80B9-22DB6B720BF9}" type="sibTrans" cxnId="{0E6FBE5B-80D9-411E-8057-7162775B7123}">
      <dgm:prSet/>
      <dgm:spPr/>
      <dgm:t>
        <a:bodyPr/>
        <a:lstStyle/>
        <a:p>
          <a:endParaRPr lang="en-US"/>
        </a:p>
      </dgm:t>
    </dgm:pt>
    <dgm:pt modelId="{2C397B12-B335-4EA9-9BB7-8686BB572F24}">
      <dgm:prSet/>
      <dgm:spPr/>
      <dgm:t>
        <a:bodyPr/>
        <a:lstStyle/>
        <a:p>
          <a:pPr>
            <a:lnSpc>
              <a:spcPct val="100000"/>
            </a:lnSpc>
          </a:pPr>
          <a:r>
            <a:rPr lang="en-US" b="0" i="0" baseline="0" dirty="0">
              <a:solidFill>
                <a:schemeClr val="tx1"/>
              </a:solidFill>
            </a:rPr>
            <a:t>The remaining 10% of project funds will be reimbursed upon project completion and submission of final report. Please note that the burden of this remaining 10% must lie with the contract holder and cannot be at the expense of producers and/or vendors. </a:t>
          </a:r>
          <a:endParaRPr lang="en-US" dirty="0">
            <a:solidFill>
              <a:schemeClr val="tx1"/>
            </a:solidFill>
          </a:endParaRPr>
        </a:p>
      </dgm:t>
    </dgm:pt>
    <dgm:pt modelId="{34407646-3E85-4E01-B1D9-E88C4FF4C753}" type="parTrans" cxnId="{5D66B30B-1892-4147-9363-A4D0AF5DA64B}">
      <dgm:prSet/>
      <dgm:spPr/>
      <dgm:t>
        <a:bodyPr/>
        <a:lstStyle/>
        <a:p>
          <a:endParaRPr lang="en-US"/>
        </a:p>
      </dgm:t>
    </dgm:pt>
    <dgm:pt modelId="{5DA69F86-DD6D-4C6B-A72C-29A06C4AAF24}" type="sibTrans" cxnId="{5D66B30B-1892-4147-9363-A4D0AF5DA64B}">
      <dgm:prSet/>
      <dgm:spPr/>
      <dgm:t>
        <a:bodyPr/>
        <a:lstStyle/>
        <a:p>
          <a:endParaRPr lang="en-US"/>
        </a:p>
      </dgm:t>
    </dgm:pt>
    <dgm:pt modelId="{A1839452-3F8D-46B7-AEB2-906D0334D56E}">
      <dgm:prSet/>
      <dgm:spPr/>
      <dgm:t>
        <a:bodyPr/>
        <a:lstStyle/>
        <a:p>
          <a:pPr>
            <a:lnSpc>
              <a:spcPct val="100000"/>
            </a:lnSpc>
          </a:pPr>
          <a:r>
            <a:rPr lang="en-US" b="0" i="0" baseline="0" dirty="0">
              <a:solidFill>
                <a:schemeClr val="tx1"/>
              </a:solidFill>
            </a:rPr>
            <a:t>Advancement of 50% of project funds upon contract signing and approval of an advancement request. </a:t>
          </a:r>
          <a:endParaRPr lang="en-US" dirty="0">
            <a:solidFill>
              <a:schemeClr val="tx1"/>
            </a:solidFill>
          </a:endParaRPr>
        </a:p>
      </dgm:t>
    </dgm:pt>
    <dgm:pt modelId="{0F1A6B29-6C10-49EC-A384-ED791EB2432E}" type="sibTrans" cxnId="{3184FDE6-9A39-42C8-BE78-2FE0BEF8F0AA}">
      <dgm:prSet/>
      <dgm:spPr/>
      <dgm:t>
        <a:bodyPr/>
        <a:lstStyle/>
        <a:p>
          <a:endParaRPr lang="en-US"/>
        </a:p>
      </dgm:t>
    </dgm:pt>
    <dgm:pt modelId="{2A9A77D2-ED98-429E-8973-025E81F03626}" type="parTrans" cxnId="{3184FDE6-9A39-42C8-BE78-2FE0BEF8F0AA}">
      <dgm:prSet/>
      <dgm:spPr/>
      <dgm:t>
        <a:bodyPr/>
        <a:lstStyle/>
        <a:p>
          <a:endParaRPr lang="en-US"/>
        </a:p>
      </dgm:t>
    </dgm:pt>
    <dgm:pt modelId="{4D2F76FD-473C-45D4-BBD2-E58E36CA0E7C}" type="pres">
      <dgm:prSet presAssocID="{0BF57947-5AA6-47E9-B21A-C734B334D0E3}" presName="root" presStyleCnt="0">
        <dgm:presLayoutVars>
          <dgm:dir/>
          <dgm:resizeHandles val="exact"/>
        </dgm:presLayoutVars>
      </dgm:prSet>
      <dgm:spPr/>
    </dgm:pt>
    <dgm:pt modelId="{D5611A38-2393-4568-93C8-2350F85C8100}" type="pres">
      <dgm:prSet presAssocID="{A1839452-3F8D-46B7-AEB2-906D0334D56E}" presName="compNode" presStyleCnt="0"/>
      <dgm:spPr/>
    </dgm:pt>
    <dgm:pt modelId="{7354C421-3F19-465C-825B-8E464794C07E}" type="pres">
      <dgm:prSet presAssocID="{A1839452-3F8D-46B7-AEB2-906D0334D56E}" presName="bgRect" presStyleLbl="bgShp" presStyleIdx="0" presStyleCnt="3" custLinFactNeighborX="-51175" custLinFactNeighborY="-2313"/>
      <dgm:spPr/>
    </dgm:pt>
    <dgm:pt modelId="{E28CFF27-0759-4094-8FAA-CF89A17A5A80}" type="pres">
      <dgm:prSet presAssocID="{A1839452-3F8D-46B7-AEB2-906D0334D56E}" presName="iconRect" presStyleLbl="node1" presStyleIdx="0" presStyleCnt="3"/>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Dollar"/>
        </a:ext>
      </dgm:extLst>
    </dgm:pt>
    <dgm:pt modelId="{45F7EAE6-9DBB-47EE-A670-04AABE23DF44}" type="pres">
      <dgm:prSet presAssocID="{A1839452-3F8D-46B7-AEB2-906D0334D56E}" presName="spaceRect" presStyleCnt="0"/>
      <dgm:spPr/>
    </dgm:pt>
    <dgm:pt modelId="{BF3AE458-AAD6-48F6-A7FA-3E4B20F13EC5}" type="pres">
      <dgm:prSet presAssocID="{A1839452-3F8D-46B7-AEB2-906D0334D56E}" presName="parTx" presStyleLbl="revTx" presStyleIdx="0" presStyleCnt="3">
        <dgm:presLayoutVars>
          <dgm:chMax val="0"/>
          <dgm:chPref val="0"/>
        </dgm:presLayoutVars>
      </dgm:prSet>
      <dgm:spPr/>
    </dgm:pt>
    <dgm:pt modelId="{061E7F36-567F-4755-9E9B-63CDC73A626B}" type="pres">
      <dgm:prSet presAssocID="{0F1A6B29-6C10-49EC-A384-ED791EB2432E}" presName="sibTrans" presStyleCnt="0"/>
      <dgm:spPr/>
    </dgm:pt>
    <dgm:pt modelId="{35529765-DD5D-46D5-B0C3-D82847B31D15}" type="pres">
      <dgm:prSet presAssocID="{DDB63EC0-2CC3-4F5B-B6B2-FBEE661970F7}" presName="compNode" presStyleCnt="0"/>
      <dgm:spPr/>
    </dgm:pt>
    <dgm:pt modelId="{46558797-781D-4001-913F-541EBC866B1F}" type="pres">
      <dgm:prSet presAssocID="{DDB63EC0-2CC3-4F5B-B6B2-FBEE661970F7}" presName="bgRect" presStyleLbl="bgShp" presStyleIdx="1" presStyleCnt="3"/>
      <dgm:spPr/>
    </dgm:pt>
    <dgm:pt modelId="{24B46E3C-B6B7-4E5F-A9BB-B5F116EB343C}" type="pres">
      <dgm:prSet presAssocID="{DDB63EC0-2CC3-4F5B-B6B2-FBEE661970F7}" presName="iconRect" presStyleLbl="node1" presStyleIdx="1" presStyleCnt="3"/>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Business Growth"/>
        </a:ext>
      </dgm:extLst>
    </dgm:pt>
    <dgm:pt modelId="{CF0BFA70-6C77-4CF5-B92B-DB664B56C5D5}" type="pres">
      <dgm:prSet presAssocID="{DDB63EC0-2CC3-4F5B-B6B2-FBEE661970F7}" presName="spaceRect" presStyleCnt="0"/>
      <dgm:spPr/>
    </dgm:pt>
    <dgm:pt modelId="{445BB342-AFD7-4AF9-BAD3-271BFA87F8DC}" type="pres">
      <dgm:prSet presAssocID="{DDB63EC0-2CC3-4F5B-B6B2-FBEE661970F7}" presName="parTx" presStyleLbl="revTx" presStyleIdx="1" presStyleCnt="3">
        <dgm:presLayoutVars>
          <dgm:chMax val="0"/>
          <dgm:chPref val="0"/>
        </dgm:presLayoutVars>
      </dgm:prSet>
      <dgm:spPr/>
    </dgm:pt>
    <dgm:pt modelId="{DD3149E0-C7BD-45FE-AF75-1203E3FB7881}" type="pres">
      <dgm:prSet presAssocID="{99474409-1B9D-43E5-80B9-22DB6B720BF9}" presName="sibTrans" presStyleCnt="0"/>
      <dgm:spPr/>
    </dgm:pt>
    <dgm:pt modelId="{4B82987C-96C2-42C0-9C7B-33C69D945955}" type="pres">
      <dgm:prSet presAssocID="{2C397B12-B335-4EA9-9BB7-8686BB572F24}" presName="compNode" presStyleCnt="0"/>
      <dgm:spPr/>
    </dgm:pt>
    <dgm:pt modelId="{16526303-B762-491B-AA51-0507F2DD5586}" type="pres">
      <dgm:prSet presAssocID="{2C397B12-B335-4EA9-9BB7-8686BB572F24}" presName="bgRect" presStyleLbl="bgShp" presStyleIdx="2" presStyleCnt="3"/>
      <dgm:spPr/>
    </dgm:pt>
    <dgm:pt modelId="{6FE5A051-AE42-441B-8A64-4C438F833388}" type="pres">
      <dgm:prSet presAssocID="{2C397B12-B335-4EA9-9BB7-8686BB572F24}" presName="iconRect" presStyleLbl="node1" presStyleIdx="2" presStyleCnt="3"/>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Money"/>
        </a:ext>
      </dgm:extLst>
    </dgm:pt>
    <dgm:pt modelId="{E18E967B-E452-4B5A-ACA0-A365DEA68C58}" type="pres">
      <dgm:prSet presAssocID="{2C397B12-B335-4EA9-9BB7-8686BB572F24}" presName="spaceRect" presStyleCnt="0"/>
      <dgm:spPr/>
    </dgm:pt>
    <dgm:pt modelId="{D17D933D-D0BD-4A4C-AE37-1BC17388338F}" type="pres">
      <dgm:prSet presAssocID="{2C397B12-B335-4EA9-9BB7-8686BB572F24}" presName="parTx" presStyleLbl="revTx" presStyleIdx="2" presStyleCnt="3">
        <dgm:presLayoutVars>
          <dgm:chMax val="0"/>
          <dgm:chPref val="0"/>
        </dgm:presLayoutVars>
      </dgm:prSet>
      <dgm:spPr/>
    </dgm:pt>
  </dgm:ptLst>
  <dgm:cxnLst>
    <dgm:cxn modelId="{5D66B30B-1892-4147-9363-A4D0AF5DA64B}" srcId="{0BF57947-5AA6-47E9-B21A-C734B334D0E3}" destId="{2C397B12-B335-4EA9-9BB7-8686BB572F24}" srcOrd="2" destOrd="0" parTransId="{34407646-3E85-4E01-B1D9-E88C4FF4C753}" sibTransId="{5DA69F86-DD6D-4C6B-A72C-29A06C4AAF24}"/>
    <dgm:cxn modelId="{C4F52215-8DEB-4612-95B0-89208B579DFE}" type="presOf" srcId="{0BF57947-5AA6-47E9-B21A-C734B334D0E3}" destId="{4D2F76FD-473C-45D4-BBD2-E58E36CA0E7C}" srcOrd="0" destOrd="0" presId="urn:microsoft.com/office/officeart/2018/2/layout/IconVerticalSolidList"/>
    <dgm:cxn modelId="{EEFC1F38-BF08-425C-AD78-EB7B309F4BCF}" type="presOf" srcId="{DDB63EC0-2CC3-4F5B-B6B2-FBEE661970F7}" destId="{445BB342-AFD7-4AF9-BAD3-271BFA87F8DC}" srcOrd="0" destOrd="0" presId="urn:microsoft.com/office/officeart/2018/2/layout/IconVerticalSolidList"/>
    <dgm:cxn modelId="{0E6FBE5B-80D9-411E-8057-7162775B7123}" srcId="{0BF57947-5AA6-47E9-B21A-C734B334D0E3}" destId="{DDB63EC0-2CC3-4F5B-B6B2-FBEE661970F7}" srcOrd="1" destOrd="0" parTransId="{F012C21A-FDDC-4512-9018-3B9194A73716}" sibTransId="{99474409-1B9D-43E5-80B9-22DB6B720BF9}"/>
    <dgm:cxn modelId="{4F13A598-4C71-48D5-81E4-947D6C8AACC4}" type="presOf" srcId="{2C397B12-B335-4EA9-9BB7-8686BB572F24}" destId="{D17D933D-D0BD-4A4C-AE37-1BC17388338F}" srcOrd="0" destOrd="0" presId="urn:microsoft.com/office/officeart/2018/2/layout/IconVerticalSolidList"/>
    <dgm:cxn modelId="{B2E398E3-06FB-4EFA-9D40-8B896A34D174}" type="presOf" srcId="{A1839452-3F8D-46B7-AEB2-906D0334D56E}" destId="{BF3AE458-AAD6-48F6-A7FA-3E4B20F13EC5}" srcOrd="0" destOrd="0" presId="urn:microsoft.com/office/officeart/2018/2/layout/IconVerticalSolidList"/>
    <dgm:cxn modelId="{3184FDE6-9A39-42C8-BE78-2FE0BEF8F0AA}" srcId="{0BF57947-5AA6-47E9-B21A-C734B334D0E3}" destId="{A1839452-3F8D-46B7-AEB2-906D0334D56E}" srcOrd="0" destOrd="0" parTransId="{2A9A77D2-ED98-429E-8973-025E81F03626}" sibTransId="{0F1A6B29-6C10-49EC-A384-ED791EB2432E}"/>
    <dgm:cxn modelId="{492F4D03-61C9-4CFE-8E74-EB812A0727E4}" type="presParOf" srcId="{4D2F76FD-473C-45D4-BBD2-E58E36CA0E7C}" destId="{D5611A38-2393-4568-93C8-2350F85C8100}" srcOrd="0" destOrd="0" presId="urn:microsoft.com/office/officeart/2018/2/layout/IconVerticalSolidList"/>
    <dgm:cxn modelId="{15DB0A94-7C44-4A3F-8AED-D8996FEB2662}" type="presParOf" srcId="{D5611A38-2393-4568-93C8-2350F85C8100}" destId="{7354C421-3F19-465C-825B-8E464794C07E}" srcOrd="0" destOrd="0" presId="urn:microsoft.com/office/officeart/2018/2/layout/IconVerticalSolidList"/>
    <dgm:cxn modelId="{2256A4A3-929A-4523-BFC0-0ADBF4A324FD}" type="presParOf" srcId="{D5611A38-2393-4568-93C8-2350F85C8100}" destId="{E28CFF27-0759-4094-8FAA-CF89A17A5A80}" srcOrd="1" destOrd="0" presId="urn:microsoft.com/office/officeart/2018/2/layout/IconVerticalSolidList"/>
    <dgm:cxn modelId="{9B29EB4A-5A72-450A-8C31-5E535CC21282}" type="presParOf" srcId="{D5611A38-2393-4568-93C8-2350F85C8100}" destId="{45F7EAE6-9DBB-47EE-A670-04AABE23DF44}" srcOrd="2" destOrd="0" presId="urn:microsoft.com/office/officeart/2018/2/layout/IconVerticalSolidList"/>
    <dgm:cxn modelId="{E3B17BA2-2C43-4345-B0D4-08DE82C66C6D}" type="presParOf" srcId="{D5611A38-2393-4568-93C8-2350F85C8100}" destId="{BF3AE458-AAD6-48F6-A7FA-3E4B20F13EC5}" srcOrd="3" destOrd="0" presId="urn:microsoft.com/office/officeart/2018/2/layout/IconVerticalSolidList"/>
    <dgm:cxn modelId="{B9E0FDDC-1A5F-4513-992C-152A4AE3C2E1}" type="presParOf" srcId="{4D2F76FD-473C-45D4-BBD2-E58E36CA0E7C}" destId="{061E7F36-567F-4755-9E9B-63CDC73A626B}" srcOrd="1" destOrd="0" presId="urn:microsoft.com/office/officeart/2018/2/layout/IconVerticalSolidList"/>
    <dgm:cxn modelId="{FE14BF81-7455-4074-AE9E-9CF40FCA0000}" type="presParOf" srcId="{4D2F76FD-473C-45D4-BBD2-E58E36CA0E7C}" destId="{35529765-DD5D-46D5-B0C3-D82847B31D15}" srcOrd="2" destOrd="0" presId="urn:microsoft.com/office/officeart/2018/2/layout/IconVerticalSolidList"/>
    <dgm:cxn modelId="{E3407E87-CFD2-46D1-B28E-5EC4E1BD4D0F}" type="presParOf" srcId="{35529765-DD5D-46D5-B0C3-D82847B31D15}" destId="{46558797-781D-4001-913F-541EBC866B1F}" srcOrd="0" destOrd="0" presId="urn:microsoft.com/office/officeart/2018/2/layout/IconVerticalSolidList"/>
    <dgm:cxn modelId="{24FE4FE4-EF6B-49ED-88E1-1A8DAAC4C08A}" type="presParOf" srcId="{35529765-DD5D-46D5-B0C3-D82847B31D15}" destId="{24B46E3C-B6B7-4E5F-A9BB-B5F116EB343C}" srcOrd="1" destOrd="0" presId="urn:microsoft.com/office/officeart/2018/2/layout/IconVerticalSolidList"/>
    <dgm:cxn modelId="{6A6B50C3-18FE-4B04-A4D1-562EF2105B53}" type="presParOf" srcId="{35529765-DD5D-46D5-B0C3-D82847B31D15}" destId="{CF0BFA70-6C77-4CF5-B92B-DB664B56C5D5}" srcOrd="2" destOrd="0" presId="urn:microsoft.com/office/officeart/2018/2/layout/IconVerticalSolidList"/>
    <dgm:cxn modelId="{F97E1568-8C07-4D71-A3AD-1ECA3E919FF5}" type="presParOf" srcId="{35529765-DD5D-46D5-B0C3-D82847B31D15}" destId="{445BB342-AFD7-4AF9-BAD3-271BFA87F8DC}" srcOrd="3" destOrd="0" presId="urn:microsoft.com/office/officeart/2018/2/layout/IconVerticalSolidList"/>
    <dgm:cxn modelId="{90387083-0158-4C6D-9C97-44FA0ADBC57D}" type="presParOf" srcId="{4D2F76FD-473C-45D4-BBD2-E58E36CA0E7C}" destId="{DD3149E0-C7BD-45FE-AF75-1203E3FB7881}" srcOrd="3" destOrd="0" presId="urn:microsoft.com/office/officeart/2018/2/layout/IconVerticalSolidList"/>
    <dgm:cxn modelId="{807C4A9B-21CF-4DBA-89C3-153545A2AB67}" type="presParOf" srcId="{4D2F76FD-473C-45D4-BBD2-E58E36CA0E7C}" destId="{4B82987C-96C2-42C0-9C7B-33C69D945955}" srcOrd="4" destOrd="0" presId="urn:microsoft.com/office/officeart/2018/2/layout/IconVerticalSolidList"/>
    <dgm:cxn modelId="{A7666386-8115-48B9-B702-AEE325AD9373}" type="presParOf" srcId="{4B82987C-96C2-42C0-9C7B-33C69D945955}" destId="{16526303-B762-491B-AA51-0507F2DD5586}" srcOrd="0" destOrd="0" presId="urn:microsoft.com/office/officeart/2018/2/layout/IconVerticalSolidList"/>
    <dgm:cxn modelId="{28CC04CE-ED13-4737-9992-878BDF325D03}" type="presParOf" srcId="{4B82987C-96C2-42C0-9C7B-33C69D945955}" destId="{6FE5A051-AE42-441B-8A64-4C438F833388}" srcOrd="1" destOrd="0" presId="urn:microsoft.com/office/officeart/2018/2/layout/IconVerticalSolidList"/>
    <dgm:cxn modelId="{01207F18-658D-4BAB-B785-A5F055C8FEDD}" type="presParOf" srcId="{4B82987C-96C2-42C0-9C7B-33C69D945955}" destId="{E18E967B-E452-4B5A-ACA0-A365DEA68C58}" srcOrd="2" destOrd="0" presId="urn:microsoft.com/office/officeart/2018/2/layout/IconVerticalSolidList"/>
    <dgm:cxn modelId="{39B09C47-C0A2-4390-B7F7-A9870F21D06E}" type="presParOf" srcId="{4B82987C-96C2-42C0-9C7B-33C69D945955}" destId="{D17D933D-D0BD-4A4C-AE37-1BC17388338F}" srcOrd="3" destOrd="0" presId="urn:microsoft.com/office/officeart/2018/2/layout/IconVerticalSoli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354C421-3F19-465C-825B-8E464794C07E}">
      <dsp:nvSpPr>
        <dsp:cNvPr id="0" name=""/>
        <dsp:cNvSpPr/>
      </dsp:nvSpPr>
      <dsp:spPr>
        <a:xfrm>
          <a:off x="0" y="0"/>
          <a:ext cx="9872663" cy="1084726"/>
        </a:xfrm>
        <a:prstGeom prst="roundRect">
          <a:avLst>
            <a:gd name="adj" fmla="val 10000"/>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E28CFF27-0759-4094-8FAA-CF89A17A5A80}">
      <dsp:nvSpPr>
        <dsp:cNvPr id="0" name=""/>
        <dsp:cNvSpPr/>
      </dsp:nvSpPr>
      <dsp:spPr>
        <a:xfrm>
          <a:off x="328129" y="244527"/>
          <a:ext cx="596599" cy="596599"/>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905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BF3AE458-AAD6-48F6-A7FA-3E4B20F13EC5}">
      <dsp:nvSpPr>
        <dsp:cNvPr id="0" name=""/>
        <dsp:cNvSpPr/>
      </dsp:nvSpPr>
      <dsp:spPr>
        <a:xfrm>
          <a:off x="1252859" y="463"/>
          <a:ext cx="8619803" cy="108472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4800" tIns="114800" rIns="114800" bIns="114800" numCol="1" spcCol="1270" anchor="ctr" anchorCtr="0">
          <a:noAutofit/>
        </a:bodyPr>
        <a:lstStyle/>
        <a:p>
          <a:pPr marL="0" lvl="0" indent="0" algn="l" defTabSz="800100">
            <a:lnSpc>
              <a:spcPct val="100000"/>
            </a:lnSpc>
            <a:spcBef>
              <a:spcPct val="0"/>
            </a:spcBef>
            <a:spcAft>
              <a:spcPct val="35000"/>
            </a:spcAft>
            <a:buNone/>
          </a:pPr>
          <a:r>
            <a:rPr lang="en-US" sz="1800" b="0" i="0" kern="1200" baseline="0" dirty="0">
              <a:solidFill>
                <a:schemeClr val="tx1"/>
              </a:solidFill>
            </a:rPr>
            <a:t>Advancement of 50% of project funds upon contract signing and approval of an advancement request. </a:t>
          </a:r>
          <a:endParaRPr lang="en-US" sz="1800" kern="1200" dirty="0">
            <a:solidFill>
              <a:schemeClr val="tx1"/>
            </a:solidFill>
          </a:endParaRPr>
        </a:p>
      </dsp:txBody>
      <dsp:txXfrm>
        <a:off x="1252859" y="463"/>
        <a:ext cx="8619803" cy="1084726"/>
      </dsp:txXfrm>
    </dsp:sp>
    <dsp:sp modelId="{46558797-781D-4001-913F-541EBC866B1F}">
      <dsp:nvSpPr>
        <dsp:cNvPr id="0" name=""/>
        <dsp:cNvSpPr/>
      </dsp:nvSpPr>
      <dsp:spPr>
        <a:xfrm>
          <a:off x="0" y="1356371"/>
          <a:ext cx="9872663" cy="1084726"/>
        </a:xfrm>
        <a:prstGeom prst="roundRect">
          <a:avLst>
            <a:gd name="adj" fmla="val 10000"/>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24B46E3C-B6B7-4E5F-A9BB-B5F116EB343C}">
      <dsp:nvSpPr>
        <dsp:cNvPr id="0" name=""/>
        <dsp:cNvSpPr/>
      </dsp:nvSpPr>
      <dsp:spPr>
        <a:xfrm>
          <a:off x="328129" y="1600435"/>
          <a:ext cx="596599" cy="596599"/>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905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445BB342-AFD7-4AF9-BAD3-271BFA87F8DC}">
      <dsp:nvSpPr>
        <dsp:cNvPr id="0" name=""/>
        <dsp:cNvSpPr/>
      </dsp:nvSpPr>
      <dsp:spPr>
        <a:xfrm>
          <a:off x="1252859" y="1356371"/>
          <a:ext cx="8619803" cy="108472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4800" tIns="114800" rIns="114800" bIns="114800" numCol="1" spcCol="1270" anchor="ctr" anchorCtr="0">
          <a:noAutofit/>
        </a:bodyPr>
        <a:lstStyle/>
        <a:p>
          <a:pPr marL="0" lvl="0" indent="0" algn="l" defTabSz="800100">
            <a:lnSpc>
              <a:spcPct val="100000"/>
            </a:lnSpc>
            <a:spcBef>
              <a:spcPct val="0"/>
            </a:spcBef>
            <a:spcAft>
              <a:spcPct val="35000"/>
            </a:spcAft>
            <a:buNone/>
          </a:pPr>
          <a:r>
            <a:rPr lang="en-US" sz="1800" b="0" i="0" kern="1200" baseline="0" dirty="0">
              <a:solidFill>
                <a:schemeClr val="tx1"/>
              </a:solidFill>
            </a:rPr>
            <a:t>Advancement of 40% of project funds after proper documentation is approved from the first advancement and approval of a second advancement request. </a:t>
          </a:r>
          <a:endParaRPr lang="en-US" sz="1800" kern="1200" dirty="0">
            <a:solidFill>
              <a:schemeClr val="tx1"/>
            </a:solidFill>
          </a:endParaRPr>
        </a:p>
      </dsp:txBody>
      <dsp:txXfrm>
        <a:off x="1252859" y="1356371"/>
        <a:ext cx="8619803" cy="1084726"/>
      </dsp:txXfrm>
    </dsp:sp>
    <dsp:sp modelId="{16526303-B762-491B-AA51-0507F2DD5586}">
      <dsp:nvSpPr>
        <dsp:cNvPr id="0" name=""/>
        <dsp:cNvSpPr/>
      </dsp:nvSpPr>
      <dsp:spPr>
        <a:xfrm>
          <a:off x="0" y="2712279"/>
          <a:ext cx="9872663" cy="1084726"/>
        </a:xfrm>
        <a:prstGeom prst="roundRect">
          <a:avLst>
            <a:gd name="adj" fmla="val 10000"/>
          </a:avLst>
        </a:prstGeom>
        <a:solidFill>
          <a:schemeClr val="accent4">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6FE5A051-AE42-441B-8A64-4C438F833388}">
      <dsp:nvSpPr>
        <dsp:cNvPr id="0" name=""/>
        <dsp:cNvSpPr/>
      </dsp:nvSpPr>
      <dsp:spPr>
        <a:xfrm>
          <a:off x="328129" y="2956343"/>
          <a:ext cx="596599" cy="596599"/>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905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D17D933D-D0BD-4A4C-AE37-1BC17388338F}">
      <dsp:nvSpPr>
        <dsp:cNvPr id="0" name=""/>
        <dsp:cNvSpPr/>
      </dsp:nvSpPr>
      <dsp:spPr>
        <a:xfrm>
          <a:off x="1252859" y="2712279"/>
          <a:ext cx="8619803" cy="108472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4800" tIns="114800" rIns="114800" bIns="114800" numCol="1" spcCol="1270" anchor="ctr" anchorCtr="0">
          <a:noAutofit/>
        </a:bodyPr>
        <a:lstStyle/>
        <a:p>
          <a:pPr marL="0" lvl="0" indent="0" algn="l" defTabSz="800100">
            <a:lnSpc>
              <a:spcPct val="100000"/>
            </a:lnSpc>
            <a:spcBef>
              <a:spcPct val="0"/>
            </a:spcBef>
            <a:spcAft>
              <a:spcPct val="35000"/>
            </a:spcAft>
            <a:buNone/>
          </a:pPr>
          <a:r>
            <a:rPr lang="en-US" sz="1800" b="0" i="0" kern="1200" baseline="0" dirty="0">
              <a:solidFill>
                <a:schemeClr val="tx1"/>
              </a:solidFill>
            </a:rPr>
            <a:t>The remaining 10% of project funds will be reimbursed upon project completion and submission of final report. Please note that the burden of this remaining 10% must lie with the contract holder and cannot be at the expense of producers and/or vendors. </a:t>
          </a:r>
          <a:endParaRPr lang="en-US" sz="1800" kern="1200" dirty="0">
            <a:solidFill>
              <a:schemeClr val="tx1"/>
            </a:solidFill>
          </a:endParaRPr>
        </a:p>
      </dsp:txBody>
      <dsp:txXfrm>
        <a:off x="1252859" y="2712279"/>
        <a:ext cx="8619803" cy="1084726"/>
      </dsp:txXfrm>
    </dsp:sp>
  </dsp:spTree>
</dsp:drawing>
</file>

<file path=ppt/diagrams/layout1.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a:spLocks noChangeAspect="1"/>
          </p:cNvSpPr>
          <p:nvPr/>
        </p:nvSpPr>
        <p:spPr>
          <a:xfrm>
            <a:off x="231140" y="243840"/>
            <a:ext cx="11724640" cy="6377939"/>
          </a:xfrm>
          <a:prstGeom prst="rect">
            <a:avLst/>
          </a:prstGeom>
          <a:solidFill>
            <a:schemeClr val="accent1"/>
          </a:solidFill>
          <a:ln w="12700">
            <a:solidFill>
              <a:srgbClr val="FFFFFF"/>
            </a:solid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109980" y="882376"/>
            <a:ext cx="9966960" cy="2926080"/>
          </a:xfrm>
        </p:spPr>
        <p:txBody>
          <a:bodyPr anchor="b">
            <a:normAutofit/>
          </a:bodyPr>
          <a:lstStyle>
            <a:lvl1pPr algn="ctr">
              <a:lnSpc>
                <a:spcPct val="85000"/>
              </a:lnSpc>
              <a:defRPr sz="7200" b="1" cap="all" baseline="0">
                <a:solidFill>
                  <a:srgbClr val="FFFFFF"/>
                </a:solidFill>
              </a:defRPr>
            </a:lvl1pPr>
          </a:lstStyle>
          <a:p>
            <a:r>
              <a:rPr lang="en-US"/>
              <a:t>Click to edit Master title style</a:t>
            </a:r>
            <a:endParaRPr lang="en-US" dirty="0"/>
          </a:p>
        </p:txBody>
      </p:sp>
      <p:sp>
        <p:nvSpPr>
          <p:cNvPr id="3" name="Subtitle 2"/>
          <p:cNvSpPr>
            <a:spLocks noGrp="1"/>
          </p:cNvSpPr>
          <p:nvPr>
            <p:ph type="subTitle" idx="1"/>
          </p:nvPr>
        </p:nvSpPr>
        <p:spPr>
          <a:xfrm>
            <a:off x="1709530" y="3869634"/>
            <a:ext cx="8767860" cy="1388165"/>
          </a:xfrm>
        </p:spPr>
        <p:txBody>
          <a:bodyPr>
            <a:normAutofit/>
          </a:bodyPr>
          <a:lstStyle>
            <a:lvl1pPr marL="0" indent="0" algn="ctr">
              <a:buNone/>
              <a:defRPr sz="2200">
                <a:solidFill>
                  <a:srgbClr val="FFFFFF"/>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lvl1pPr>
              <a:defRPr>
                <a:solidFill>
                  <a:srgbClr val="FFFFFF"/>
                </a:solidFill>
              </a:defRPr>
            </a:lvl1pPr>
          </a:lstStyle>
          <a:p>
            <a:fld id="{D3E7E1CC-964F-4707-844D-4EB5AB9B8789}" type="datetimeFigureOut">
              <a:rPr lang="en-US" smtClean="0"/>
              <a:t>5/5/2022</a:t>
            </a:fld>
            <a:endParaRPr lang="en-US"/>
          </a:p>
        </p:txBody>
      </p:sp>
      <p:sp>
        <p:nvSpPr>
          <p:cNvPr id="5" name="Footer Placeholder 4"/>
          <p:cNvSpPr>
            <a:spLocks noGrp="1"/>
          </p:cNvSpPr>
          <p:nvPr>
            <p:ph type="ftr" sz="quarter" idx="11"/>
          </p:nvPr>
        </p:nvSpPr>
        <p:spPr/>
        <p:txBody>
          <a:bodyPr/>
          <a:lstStyle>
            <a:lvl1pPr>
              <a:defRPr>
                <a:solidFill>
                  <a:srgbClr val="FFFFFF"/>
                </a:solidFill>
              </a:defRPr>
            </a:lvl1pPr>
          </a:lstStyle>
          <a:p>
            <a:endParaRPr lang="en-US"/>
          </a:p>
        </p:txBody>
      </p:sp>
      <p:sp>
        <p:nvSpPr>
          <p:cNvPr id="6" name="Slide Number Placeholder 5"/>
          <p:cNvSpPr>
            <a:spLocks noGrp="1"/>
          </p:cNvSpPr>
          <p:nvPr>
            <p:ph type="sldNum" sz="quarter" idx="12"/>
          </p:nvPr>
        </p:nvSpPr>
        <p:spPr/>
        <p:txBody>
          <a:bodyPr/>
          <a:lstStyle>
            <a:lvl1pPr>
              <a:defRPr>
                <a:solidFill>
                  <a:srgbClr val="FFFFFF"/>
                </a:solidFill>
              </a:defRPr>
            </a:lvl1pPr>
          </a:lstStyle>
          <a:p>
            <a:fld id="{4771E71E-C50F-441D-BB11-AFB5B9FB51A7}" type="slidenum">
              <a:rPr lang="en-US" smtClean="0"/>
              <a:t>‹#›</a:t>
            </a:fld>
            <a:endParaRPr lang="en-US"/>
          </a:p>
        </p:txBody>
      </p:sp>
      <p:cxnSp>
        <p:nvCxnSpPr>
          <p:cNvPr id="8" name="Straight Connector 7"/>
          <p:cNvCxnSpPr/>
          <p:nvPr/>
        </p:nvCxnSpPr>
        <p:spPr>
          <a:xfrm>
            <a:off x="1978660" y="3733800"/>
            <a:ext cx="8229601" cy="0"/>
          </a:xfrm>
          <a:prstGeom prst="line">
            <a:avLst/>
          </a:prstGeom>
          <a:ln>
            <a:solidFill>
              <a:srgbClr val="FFFFFF"/>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783404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3E7E1CC-964F-4707-844D-4EB5AB9B8789}" type="datetimeFigureOut">
              <a:rPr lang="en-US" smtClean="0"/>
              <a:t>5/5/2022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771E71E-C50F-441D-BB11-AFB5B9FB51A7}" type="slidenum">
              <a:rPr lang="en-US" smtClean="0"/>
              <a:t>‹#›</a:t>
            </a:fld>
            <a:endParaRPr lang="en-US"/>
          </a:p>
        </p:txBody>
      </p:sp>
    </p:spTree>
    <p:extLst>
      <p:ext uri="{BB962C8B-B14F-4D97-AF65-F5344CB8AC3E}">
        <p14:creationId xmlns:p14="http://schemas.microsoft.com/office/powerpoint/2010/main" val="209185545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762000"/>
            <a:ext cx="2324100" cy="54102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143000" y="762000"/>
            <a:ext cx="7429500" cy="54102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3E7E1CC-964F-4707-844D-4EB5AB9B8789}" type="datetimeFigureOut">
              <a:rPr lang="en-US" smtClean="0"/>
              <a:t>5/5/2022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771E71E-C50F-441D-BB11-AFB5B9FB51A7}" type="slidenum">
              <a:rPr lang="en-US" smtClean="0"/>
              <a:t>‹#›</a:t>
            </a:fld>
            <a:endParaRPr lang="en-US"/>
          </a:p>
        </p:txBody>
      </p:sp>
    </p:spTree>
    <p:extLst>
      <p:ext uri="{BB962C8B-B14F-4D97-AF65-F5344CB8AC3E}">
        <p14:creationId xmlns:p14="http://schemas.microsoft.com/office/powerpoint/2010/main" val="29165611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3E7E1CC-964F-4707-844D-4EB5AB9B8789}" type="datetimeFigureOut">
              <a:rPr lang="en-US" smtClean="0"/>
              <a:t>5/5/2022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771E71E-C50F-441D-BB11-AFB5B9FB51A7}" type="slidenum">
              <a:rPr lang="en-US" smtClean="0"/>
              <a:t>‹#›</a:t>
            </a:fld>
            <a:endParaRPr lang="en-US"/>
          </a:p>
        </p:txBody>
      </p:sp>
    </p:spTree>
    <p:extLst>
      <p:ext uri="{BB962C8B-B14F-4D97-AF65-F5344CB8AC3E}">
        <p14:creationId xmlns:p14="http://schemas.microsoft.com/office/powerpoint/2010/main" val="40634046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06424" y="1173575"/>
            <a:ext cx="9966960" cy="2926080"/>
          </a:xfrm>
        </p:spPr>
        <p:txBody>
          <a:bodyPr anchor="b">
            <a:noAutofit/>
          </a:bodyPr>
          <a:lstStyle>
            <a:lvl1pPr algn="ctr">
              <a:lnSpc>
                <a:spcPct val="85000"/>
              </a:lnSpc>
              <a:defRPr sz="7200" b="0" cap="all" baseline="0"/>
            </a:lvl1pPr>
          </a:lstStyle>
          <a:p>
            <a:r>
              <a:rPr lang="en-US"/>
              <a:t>Click to edit Master title style</a:t>
            </a:r>
            <a:endParaRPr lang="en-US" dirty="0"/>
          </a:p>
        </p:txBody>
      </p:sp>
      <p:sp>
        <p:nvSpPr>
          <p:cNvPr id="3" name="Text Placeholder 2"/>
          <p:cNvSpPr>
            <a:spLocks noGrp="1"/>
          </p:cNvSpPr>
          <p:nvPr>
            <p:ph type="body" idx="1"/>
          </p:nvPr>
        </p:nvSpPr>
        <p:spPr>
          <a:xfrm>
            <a:off x="1709928" y="4154520"/>
            <a:ext cx="8769096" cy="1363806"/>
          </a:xfrm>
        </p:spPr>
        <p:txBody>
          <a:bodyPr anchor="t">
            <a:normAutofit/>
          </a:bodyPr>
          <a:lstStyle>
            <a:lvl1pPr marL="0" indent="0" algn="ctr">
              <a:buNone/>
              <a:defRPr sz="2200">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3E7E1CC-964F-4707-844D-4EB5AB9B8789}" type="datetimeFigureOut">
              <a:rPr lang="en-US" smtClean="0"/>
              <a:t>5/5/2022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771E71E-C50F-441D-BB11-AFB5B9FB51A7}" type="slidenum">
              <a:rPr lang="en-US" smtClean="0"/>
              <a:t>‹#›</a:t>
            </a:fld>
            <a:endParaRPr lang="en-US"/>
          </a:p>
        </p:txBody>
      </p:sp>
      <p:cxnSp>
        <p:nvCxnSpPr>
          <p:cNvPr id="7" name="Straight Connector 6"/>
          <p:cNvCxnSpPr/>
          <p:nvPr/>
        </p:nvCxnSpPr>
        <p:spPr>
          <a:xfrm>
            <a:off x="1981200" y="4020408"/>
            <a:ext cx="8229601" cy="0"/>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5767726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143000" y="2057399"/>
            <a:ext cx="4754880" cy="40233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67612" y="2057400"/>
            <a:ext cx="4754880" cy="40233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D3E7E1CC-964F-4707-844D-4EB5AB9B8789}" type="datetimeFigureOut">
              <a:rPr lang="en-US" smtClean="0"/>
              <a:t>5/5/2022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771E71E-C50F-441D-BB11-AFB5B9FB51A7}" type="slidenum">
              <a:rPr lang="en-US" smtClean="0"/>
              <a:t>‹#›</a:t>
            </a:fld>
            <a:endParaRPr lang="en-US"/>
          </a:p>
        </p:txBody>
      </p:sp>
    </p:spTree>
    <p:extLst>
      <p:ext uri="{BB962C8B-B14F-4D97-AF65-F5344CB8AC3E}">
        <p14:creationId xmlns:p14="http://schemas.microsoft.com/office/powerpoint/2010/main" val="319326553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143000" y="2001511"/>
            <a:ext cx="4754880" cy="777240"/>
          </a:xfrm>
        </p:spPr>
        <p:txBody>
          <a:bodyPr anchor="ctr"/>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143000" y="2721483"/>
            <a:ext cx="4754880" cy="338328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69173" y="1999032"/>
            <a:ext cx="4754880" cy="777240"/>
          </a:xfrm>
        </p:spPr>
        <p:txBody>
          <a:bodyPr anchor="ctr"/>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69173" y="2719322"/>
            <a:ext cx="4754880" cy="338328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D3E7E1CC-964F-4707-844D-4EB5AB9B8789}" type="datetimeFigureOut">
              <a:rPr lang="en-US" smtClean="0"/>
              <a:t>5/5/2022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771E71E-C50F-441D-BB11-AFB5B9FB51A7}" type="slidenum">
              <a:rPr lang="en-US" smtClean="0"/>
              <a:t>‹#›</a:t>
            </a:fld>
            <a:endParaRPr lang="en-US"/>
          </a:p>
        </p:txBody>
      </p:sp>
    </p:spTree>
    <p:extLst>
      <p:ext uri="{BB962C8B-B14F-4D97-AF65-F5344CB8AC3E}">
        <p14:creationId xmlns:p14="http://schemas.microsoft.com/office/powerpoint/2010/main" val="138519858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D3E7E1CC-964F-4707-844D-4EB5AB9B8789}" type="datetimeFigureOut">
              <a:rPr lang="en-US" smtClean="0"/>
              <a:t>5/5/2022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771E71E-C50F-441D-BB11-AFB5B9FB51A7}" type="slidenum">
              <a:rPr lang="en-US" smtClean="0"/>
              <a:t>‹#›</a:t>
            </a:fld>
            <a:endParaRPr lang="en-US"/>
          </a:p>
        </p:txBody>
      </p:sp>
    </p:spTree>
    <p:extLst>
      <p:ext uri="{BB962C8B-B14F-4D97-AF65-F5344CB8AC3E}">
        <p14:creationId xmlns:p14="http://schemas.microsoft.com/office/powerpoint/2010/main" val="17380021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3E7E1CC-964F-4707-844D-4EB5AB9B8789}" type="datetimeFigureOut">
              <a:rPr lang="en-US" smtClean="0"/>
              <a:t>5/5/2022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771E71E-C50F-441D-BB11-AFB5B9FB51A7}" type="slidenum">
              <a:rPr lang="en-US" smtClean="0"/>
              <a:t>‹#›</a:t>
            </a:fld>
            <a:endParaRPr lang="en-US"/>
          </a:p>
        </p:txBody>
      </p:sp>
    </p:spTree>
    <p:extLst>
      <p:ext uri="{BB962C8B-B14F-4D97-AF65-F5344CB8AC3E}">
        <p14:creationId xmlns:p14="http://schemas.microsoft.com/office/powerpoint/2010/main" val="30629514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3000" y="1097280"/>
            <a:ext cx="3931920" cy="1737360"/>
          </a:xfrm>
        </p:spPr>
        <p:txBody>
          <a:bodyPr anchor="b">
            <a:noAutofit/>
          </a:bodyPr>
          <a:lstStyle>
            <a:lvl1pPr>
              <a:lnSpc>
                <a:spcPct val="90000"/>
              </a:lnSpc>
              <a:defRPr sz="4000" b="0"/>
            </a:lvl1pPr>
          </a:lstStyle>
          <a:p>
            <a:r>
              <a:rPr lang="en-US"/>
              <a:t>Click to edit Master title style</a:t>
            </a:r>
            <a:endParaRPr lang="en-US" dirty="0"/>
          </a:p>
        </p:txBody>
      </p:sp>
      <p:sp>
        <p:nvSpPr>
          <p:cNvPr id="3" name="Content Placeholder 2"/>
          <p:cNvSpPr>
            <a:spLocks noGrp="1"/>
          </p:cNvSpPr>
          <p:nvPr>
            <p:ph idx="1"/>
          </p:nvPr>
        </p:nvSpPr>
        <p:spPr>
          <a:xfrm>
            <a:off x="5852159" y="1097280"/>
            <a:ext cx="5212080" cy="46634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43000" y="2834640"/>
            <a:ext cx="3931920" cy="3017520"/>
          </a:xfrm>
        </p:spPr>
        <p:txBody>
          <a:bodyPr>
            <a:normAutofit/>
          </a:bodyPr>
          <a:lstStyle>
            <a:lvl1pPr marL="0" indent="0">
              <a:lnSpc>
                <a:spcPct val="100000"/>
              </a:lnSpc>
              <a:spcBef>
                <a:spcPts val="1000"/>
              </a:spcBef>
              <a:buNone/>
              <a:defRPr sz="17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D3E7E1CC-964F-4707-844D-4EB5AB9B8789}" type="datetimeFigureOut">
              <a:rPr lang="en-US" smtClean="0"/>
              <a:t>5/5/2022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771E71E-C50F-441D-BB11-AFB5B9FB51A7}" type="slidenum">
              <a:rPr lang="en-US" smtClean="0"/>
              <a:t>‹#›</a:t>
            </a:fld>
            <a:endParaRPr lang="en-US"/>
          </a:p>
        </p:txBody>
      </p:sp>
    </p:spTree>
    <p:extLst>
      <p:ext uri="{BB962C8B-B14F-4D97-AF65-F5344CB8AC3E}">
        <p14:creationId xmlns:p14="http://schemas.microsoft.com/office/powerpoint/2010/main" val="47283148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3000" y="1097280"/>
            <a:ext cx="3931920" cy="1737360"/>
          </a:xfrm>
        </p:spPr>
        <p:txBody>
          <a:bodyPr anchor="b">
            <a:noAutofit/>
          </a:bodyPr>
          <a:lstStyle>
            <a:lvl1pPr>
              <a:lnSpc>
                <a:spcPct val="90000"/>
              </a:lnSpc>
              <a:defRPr sz="40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5413248" y="1069847"/>
            <a:ext cx="6099048" cy="4800600"/>
          </a:xfrm>
        </p:spPr>
        <p:txBody>
          <a:bodyPr lIns="274320" tIns="182880" anchor="t">
            <a:normAutofit/>
          </a:bodyPr>
          <a:lstStyle>
            <a:lvl1pPr marL="0" indent="0">
              <a:buNone/>
              <a:defRPr sz="2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143000" y="2834640"/>
            <a:ext cx="3931920" cy="2880360"/>
          </a:xfrm>
        </p:spPr>
        <p:txBody>
          <a:bodyPr>
            <a:normAutofit/>
          </a:bodyPr>
          <a:lstStyle>
            <a:lvl1pPr marL="0" indent="0">
              <a:lnSpc>
                <a:spcPct val="100000"/>
              </a:lnSpc>
              <a:spcBef>
                <a:spcPts val="1000"/>
              </a:spcBef>
              <a:buNone/>
              <a:defRPr sz="17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D3E7E1CC-964F-4707-844D-4EB5AB9B8789}" type="datetimeFigureOut">
              <a:rPr lang="en-US" smtClean="0"/>
              <a:t>5/5/2022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771E71E-C50F-441D-BB11-AFB5B9FB51A7}" type="slidenum">
              <a:rPr lang="en-US" smtClean="0"/>
              <a:t>‹#›</a:t>
            </a:fld>
            <a:endParaRPr lang="en-US"/>
          </a:p>
        </p:txBody>
      </p:sp>
    </p:spTree>
    <p:extLst>
      <p:ext uri="{BB962C8B-B14F-4D97-AF65-F5344CB8AC3E}">
        <p14:creationId xmlns:p14="http://schemas.microsoft.com/office/powerpoint/2010/main" val="258902706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7" name="Rectangle 6"/>
          <p:cNvSpPr>
            <a:spLocks noChangeAspect="1"/>
          </p:cNvSpPr>
          <p:nvPr/>
        </p:nvSpPr>
        <p:spPr>
          <a:xfrm>
            <a:off x="231140" y="243840"/>
            <a:ext cx="11724640" cy="6377939"/>
          </a:xfrm>
          <a:prstGeom prst="rect">
            <a:avLst/>
          </a:prstGeom>
          <a:solidFill>
            <a:schemeClr val="bg1"/>
          </a:solidFill>
          <a:ln w="12700">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143000" y="609600"/>
            <a:ext cx="9875520" cy="135636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143000" y="2057400"/>
            <a:ext cx="9872871" cy="40386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142996" y="6223828"/>
            <a:ext cx="2329074" cy="365125"/>
          </a:xfrm>
          <a:prstGeom prst="rect">
            <a:avLst/>
          </a:prstGeom>
        </p:spPr>
        <p:txBody>
          <a:bodyPr vert="horz" lIns="91440" tIns="45720" rIns="91440" bIns="45720" rtlCol="0" anchor="ctr"/>
          <a:lstStyle>
            <a:lvl1pPr algn="l">
              <a:defRPr sz="1200">
                <a:solidFill>
                  <a:schemeClr val="accent1"/>
                </a:solidFill>
              </a:defRPr>
            </a:lvl1pPr>
          </a:lstStyle>
          <a:p>
            <a:fld id="{D3E7E1CC-964F-4707-844D-4EB5AB9B8789}" type="datetimeFigureOut">
              <a:rPr lang="en-US" smtClean="0"/>
              <a:t>5/5/2022</a:t>
            </a:fld>
            <a:endParaRPr lang="en-US"/>
          </a:p>
        </p:txBody>
      </p:sp>
      <p:sp>
        <p:nvSpPr>
          <p:cNvPr id="5" name="Footer Placeholder 4"/>
          <p:cNvSpPr>
            <a:spLocks noGrp="1"/>
          </p:cNvSpPr>
          <p:nvPr>
            <p:ph type="ftr" sz="quarter" idx="3"/>
          </p:nvPr>
        </p:nvSpPr>
        <p:spPr>
          <a:xfrm>
            <a:off x="3949148" y="6223828"/>
            <a:ext cx="4717774" cy="365125"/>
          </a:xfrm>
          <a:prstGeom prst="rect">
            <a:avLst/>
          </a:prstGeom>
        </p:spPr>
        <p:txBody>
          <a:bodyPr vert="horz" lIns="91440" tIns="45720" rIns="91440" bIns="45720" rtlCol="0" anchor="ctr"/>
          <a:lstStyle>
            <a:lvl1pPr algn="ctr">
              <a:defRPr sz="1200">
                <a:solidFill>
                  <a:schemeClr val="accent1"/>
                </a:solidFill>
              </a:defRPr>
            </a:lvl1pPr>
          </a:lstStyle>
          <a:p>
            <a:endParaRPr lang="en-US"/>
          </a:p>
        </p:txBody>
      </p:sp>
      <p:sp>
        <p:nvSpPr>
          <p:cNvPr id="6" name="Slide Number Placeholder 5"/>
          <p:cNvSpPr>
            <a:spLocks noGrp="1"/>
          </p:cNvSpPr>
          <p:nvPr>
            <p:ph type="sldNum" sz="quarter" idx="4"/>
          </p:nvPr>
        </p:nvSpPr>
        <p:spPr>
          <a:xfrm>
            <a:off x="9329530" y="6223828"/>
            <a:ext cx="1706217" cy="365125"/>
          </a:xfrm>
          <a:prstGeom prst="rect">
            <a:avLst/>
          </a:prstGeom>
        </p:spPr>
        <p:txBody>
          <a:bodyPr vert="horz" lIns="91440" tIns="45720" rIns="91440" bIns="45720" rtlCol="0" anchor="ctr"/>
          <a:lstStyle>
            <a:lvl1pPr algn="r">
              <a:defRPr sz="1200">
                <a:solidFill>
                  <a:schemeClr val="accent1"/>
                </a:solidFill>
              </a:defRPr>
            </a:lvl1pPr>
          </a:lstStyle>
          <a:p>
            <a:fld id="{4771E71E-C50F-441D-BB11-AFB5B9FB51A7}" type="slidenum">
              <a:rPr lang="en-US" smtClean="0"/>
              <a:t>‹#›</a:t>
            </a:fld>
            <a:endParaRPr lang="en-US"/>
          </a:p>
        </p:txBody>
      </p:sp>
    </p:spTree>
    <p:extLst>
      <p:ext uri="{BB962C8B-B14F-4D97-AF65-F5344CB8AC3E}">
        <p14:creationId xmlns:p14="http://schemas.microsoft.com/office/powerpoint/2010/main" val="110618802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p:titleStyle>
    <p:bodyStyle>
      <a:lvl1pPr marL="228600" indent="-182880" algn="l" defTabSz="914400" rtl="0" eaLnBrk="1" latinLnBrk="0" hangingPunct="1">
        <a:lnSpc>
          <a:spcPct val="90000"/>
        </a:lnSpc>
        <a:spcBef>
          <a:spcPts val="1400"/>
        </a:spcBef>
        <a:buClr>
          <a:schemeClr val="accent1"/>
        </a:buClr>
        <a:buSzPct val="80000"/>
        <a:buFont typeface="Corbel" pitchFamily="34" charset="0"/>
        <a:buChar char="•"/>
        <a:defRPr sz="2200" kern="1200">
          <a:solidFill>
            <a:schemeClr val="accent1"/>
          </a:solidFill>
          <a:latin typeface="+mn-lt"/>
          <a:ea typeface="+mn-ea"/>
          <a:cs typeface="+mn-cs"/>
        </a:defRPr>
      </a:lvl1pPr>
      <a:lvl2pPr marL="45720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2000" kern="1200">
          <a:solidFill>
            <a:schemeClr val="accent1"/>
          </a:solidFill>
          <a:latin typeface="+mn-lt"/>
          <a:ea typeface="+mn-ea"/>
          <a:cs typeface="+mn-cs"/>
        </a:defRPr>
      </a:lvl2pPr>
      <a:lvl3pPr marL="73152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800" kern="1200">
          <a:solidFill>
            <a:schemeClr val="accent1"/>
          </a:solidFill>
          <a:latin typeface="+mn-lt"/>
          <a:ea typeface="+mn-ea"/>
          <a:cs typeface="+mn-cs"/>
        </a:defRPr>
      </a:lvl3pPr>
      <a:lvl4pPr marL="100584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4pPr>
      <a:lvl5pPr marL="128016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5pPr>
      <a:lvl6pPr marL="16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6pPr>
      <a:lvl7pPr marL="19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7pPr>
      <a:lvl8pPr marL="22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8pPr>
      <a:lvl9pPr marL="25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https://portal.ct.gov/DOAG/ADaRC/ADaRC/Local-Food-Purchase-Assistance-Cooperative-Agreement-Program/Documents" TargetMode="External"/><Relationship Id="rId2" Type="http://schemas.openxmlformats.org/officeDocument/2006/relationships/hyperlink" Target="https://portal.ct.gov/DOAG/ADaRC/ADaRC/Local-Food-Purchase-Assistance-Cooperative-Agreement-Program/Apply" TargetMode="Externa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8.svg"/><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hyperlink" Target="mailto:Cyrena.Thibodeau@ct.gov" TargetMode="External"/><Relationship Id="rId2" Type="http://schemas.openxmlformats.org/officeDocument/2006/relationships/hyperlink" Target="http://www.ctgrown.gov/grants" TargetMode="Externa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0.svg"/><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microsoft.com/office/2018/10/relationships/comments" Target="../comments/modernComment_103_78F8E20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06600"/>
        </a:solidFill>
        <a:effectLst/>
      </p:bgPr>
    </p:bg>
    <p:spTree>
      <p:nvGrpSpPr>
        <p:cNvPr id="1" name=""/>
        <p:cNvGrpSpPr/>
        <p:nvPr/>
      </p:nvGrpSpPr>
      <p:grpSpPr>
        <a:xfrm>
          <a:off x="0" y="0"/>
          <a:ext cx="0" cy="0"/>
          <a:chOff x="0" y="0"/>
          <a:chExt cx="0" cy="0"/>
        </a:xfrm>
      </p:grpSpPr>
      <p:sp>
        <p:nvSpPr>
          <p:cNvPr id="8" name="TextBox 7">
            <a:extLst>
              <a:ext uri="{FF2B5EF4-FFF2-40B4-BE49-F238E27FC236}">
                <a16:creationId xmlns:a16="http://schemas.microsoft.com/office/drawing/2014/main" id="{4DF9C76E-67FB-4EF2-9807-675B0D9894D6}"/>
              </a:ext>
            </a:extLst>
          </p:cNvPr>
          <p:cNvSpPr txBox="1"/>
          <p:nvPr/>
        </p:nvSpPr>
        <p:spPr>
          <a:xfrm>
            <a:off x="464127" y="663426"/>
            <a:ext cx="11263746" cy="5201424"/>
          </a:xfrm>
          <a:prstGeom prst="rect">
            <a:avLst/>
          </a:prstGeom>
          <a:noFill/>
        </p:spPr>
        <p:txBody>
          <a:bodyPr wrap="square" lIns="91440" tIns="45720" rIns="91440" bIns="45720" anchor="t">
            <a:spAutoFit/>
          </a:bodyPr>
          <a:lstStyle/>
          <a:p>
            <a:pPr algn="l"/>
            <a:endParaRPr lang="en-US" sz="1200" b="0" i="0" u="none" strike="noStrike" baseline="0" dirty="0">
              <a:solidFill>
                <a:srgbClr val="000000"/>
              </a:solidFill>
              <a:latin typeface="Calibri" panose="020F0502020204030204" pitchFamily="34" charset="0"/>
            </a:endParaRPr>
          </a:p>
          <a:p>
            <a:endParaRPr lang="en-US" sz="1200" b="0" i="0" u="none" strike="noStrike" baseline="0" dirty="0">
              <a:latin typeface="Calibri" panose="020F0502020204030204" pitchFamily="34" charset="0"/>
            </a:endParaRPr>
          </a:p>
          <a:p>
            <a:endParaRPr lang="en-US" sz="2800">
              <a:latin typeface="Calibri" panose="020F0502020204030204" pitchFamily="34" charset="0"/>
            </a:endParaRPr>
          </a:p>
          <a:p>
            <a:r>
              <a:rPr lang="en-US" sz="2800" b="0" i="0" u="none" strike="noStrike" baseline="0">
                <a:latin typeface="Calibri"/>
                <a:cs typeface="Calibri"/>
              </a:rPr>
              <a:t>Please introduce yourself in the chat Name, Pronouns, Organization/Affiliation, City</a:t>
            </a:r>
          </a:p>
          <a:p>
            <a:pPr marR="0" algn="l"/>
            <a:endParaRPr lang="en-US" sz="2800" b="0" i="0" u="none" strike="noStrike" baseline="0" dirty="0">
              <a:latin typeface="Calibri" panose="020F0502020204030204" pitchFamily="34" charset="0"/>
            </a:endParaRPr>
          </a:p>
          <a:p>
            <a:r>
              <a:rPr lang="en-US" sz="2800" b="0" i="0" u="none" strike="noStrike" baseline="0">
                <a:latin typeface="Arial"/>
                <a:cs typeface="Arial"/>
              </a:rPr>
              <a:t>•</a:t>
            </a:r>
            <a:r>
              <a:rPr lang="en-US" sz="2800" b="0" i="0" u="none" strike="noStrike" baseline="0">
                <a:latin typeface="Calibri"/>
                <a:cs typeface="Calibri"/>
              </a:rPr>
              <a:t>Please stay muted while the presentation is going on-there will be time for questions at the end. Please feel free to put questions in the Q &amp; A box as you think of them, as many as possible will be addressed at the end</a:t>
            </a:r>
            <a:r>
              <a:rPr lang="en-US" sz="2800">
                <a:latin typeface="Calibri"/>
                <a:cs typeface="Calibri"/>
              </a:rPr>
              <a:t> and a FAQ page will be posted on the website after</a:t>
            </a:r>
            <a:r>
              <a:rPr lang="en-US" sz="2800" b="0" i="0" u="none" strike="noStrike" baseline="0">
                <a:latin typeface="Calibri"/>
                <a:cs typeface="Calibri"/>
              </a:rPr>
              <a:t>.</a:t>
            </a:r>
            <a:r>
              <a:rPr lang="en-US" sz="2800">
                <a:latin typeface="Calibri"/>
                <a:cs typeface="Calibri"/>
              </a:rPr>
              <a:t> </a:t>
            </a:r>
            <a:endParaRPr lang="en-US" sz="2800" b="0" i="0" u="none" strike="noStrike" baseline="0">
              <a:latin typeface="Calibri" panose="020F0502020204030204" pitchFamily="34" charset="0"/>
              <a:cs typeface="Calibri"/>
            </a:endParaRPr>
          </a:p>
          <a:p>
            <a:pPr marR="0" algn="l"/>
            <a:endParaRPr lang="en-US" sz="2800" b="0" i="0" u="none" strike="noStrike" baseline="0" dirty="0">
              <a:latin typeface="Calibri" panose="020F0502020204030204" pitchFamily="34" charset="0"/>
            </a:endParaRPr>
          </a:p>
          <a:p>
            <a:r>
              <a:rPr lang="en-US" sz="2800" b="0" i="0" u="none" strike="noStrike" baseline="0">
                <a:latin typeface="Arial"/>
                <a:cs typeface="Arial"/>
              </a:rPr>
              <a:t>•</a:t>
            </a:r>
            <a:r>
              <a:rPr lang="en-US" sz="2800" b="0" i="0" u="none" strike="noStrike" baseline="0">
                <a:latin typeface="Calibri"/>
                <a:cs typeface="Calibri"/>
              </a:rPr>
              <a:t>This presentation and recording will be posted to the grant webpage at </a:t>
            </a:r>
            <a:r>
              <a:rPr lang="en-US" sz="2800" b="0" i="0" u="none" strike="noStrike" baseline="0">
                <a:solidFill>
                  <a:srgbClr val="0562C1"/>
                </a:solidFill>
                <a:latin typeface="Calibri"/>
                <a:cs typeface="Calibri"/>
              </a:rPr>
              <a:t>www.CTGrown.gov/grants</a:t>
            </a:r>
            <a:r>
              <a:rPr lang="en-US" sz="2800" b="0" i="0" u="none" strike="noStrike" baseline="0">
                <a:solidFill>
                  <a:srgbClr val="000000"/>
                </a:solidFill>
                <a:latin typeface="Calibri"/>
                <a:cs typeface="Calibri"/>
              </a:rPr>
              <a:t>&gt; Local Food Purchasing Assistance Program</a:t>
            </a:r>
            <a:r>
              <a:rPr lang="en-US" sz="2800">
                <a:solidFill>
                  <a:srgbClr val="000000"/>
                </a:solidFill>
                <a:latin typeface="Calibri"/>
                <a:cs typeface="Calibri"/>
              </a:rPr>
              <a:t> </a:t>
            </a:r>
            <a:endParaRPr lang="en-US" sz="2800" b="0" i="0" u="none" strike="noStrike" baseline="0">
              <a:solidFill>
                <a:srgbClr val="000000"/>
              </a:solidFill>
              <a:latin typeface="Calibri" panose="020F0502020204030204" pitchFamily="34" charset="0"/>
              <a:cs typeface="Calibri"/>
            </a:endParaRPr>
          </a:p>
        </p:txBody>
      </p:sp>
      <p:sp>
        <p:nvSpPr>
          <p:cNvPr id="9" name="TextBox 8">
            <a:extLst>
              <a:ext uri="{FF2B5EF4-FFF2-40B4-BE49-F238E27FC236}">
                <a16:creationId xmlns:a16="http://schemas.microsoft.com/office/drawing/2014/main" id="{9F6F14C0-4C60-4CDB-AAC1-097C82552121}"/>
              </a:ext>
            </a:extLst>
          </p:cNvPr>
          <p:cNvSpPr txBox="1"/>
          <p:nvPr/>
        </p:nvSpPr>
        <p:spPr>
          <a:xfrm>
            <a:off x="4138917" y="492848"/>
            <a:ext cx="8682182" cy="707886"/>
          </a:xfrm>
          <a:prstGeom prst="rect">
            <a:avLst/>
          </a:prstGeom>
          <a:noFill/>
        </p:spPr>
        <p:txBody>
          <a:bodyPr wrap="square" rtlCol="0">
            <a:spAutoFit/>
          </a:bodyPr>
          <a:lstStyle/>
          <a:p>
            <a:r>
              <a:rPr lang="en-US" sz="4000" dirty="0">
                <a:latin typeface="Amasis MT Pro Black" panose="020B0604020202020204" pitchFamily="18" charset="0"/>
              </a:rPr>
              <a:t>WELCOME!</a:t>
            </a:r>
          </a:p>
        </p:txBody>
      </p:sp>
    </p:spTree>
    <p:extLst>
      <p:ext uri="{BB962C8B-B14F-4D97-AF65-F5344CB8AC3E}">
        <p14:creationId xmlns:p14="http://schemas.microsoft.com/office/powerpoint/2010/main" val="162278065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25128C-3057-4817-86CB-E5D2515EECE4}"/>
              </a:ext>
            </a:extLst>
          </p:cNvPr>
          <p:cNvSpPr>
            <a:spLocks noGrp="1"/>
          </p:cNvSpPr>
          <p:nvPr>
            <p:ph type="title"/>
          </p:nvPr>
        </p:nvSpPr>
        <p:spPr>
          <a:xfrm>
            <a:off x="1143000" y="609600"/>
            <a:ext cx="9875520" cy="1356360"/>
          </a:xfrm>
        </p:spPr>
        <p:txBody>
          <a:bodyPr>
            <a:normAutofit/>
          </a:bodyPr>
          <a:lstStyle/>
          <a:p>
            <a:r>
              <a:rPr lang="en-US" dirty="0">
                <a:solidFill>
                  <a:schemeClr val="tx1"/>
                </a:solidFill>
              </a:rPr>
              <a:t>Payment Schedule</a:t>
            </a:r>
          </a:p>
        </p:txBody>
      </p:sp>
      <p:graphicFrame>
        <p:nvGraphicFramePr>
          <p:cNvPr id="5" name="Content Placeholder 2">
            <a:extLst>
              <a:ext uri="{FF2B5EF4-FFF2-40B4-BE49-F238E27FC236}">
                <a16:creationId xmlns:a16="http://schemas.microsoft.com/office/drawing/2014/main" id="{6A5E72D9-5493-4FA3-BD98-B4A30032F86B}"/>
              </a:ext>
            </a:extLst>
          </p:cNvPr>
          <p:cNvGraphicFramePr>
            <a:graphicFrameLocks noGrp="1"/>
          </p:cNvGraphicFramePr>
          <p:nvPr>
            <p:ph idx="1"/>
            <p:extLst>
              <p:ext uri="{D42A27DB-BD31-4B8C-83A1-F6EECF244321}">
                <p14:modId xmlns:p14="http://schemas.microsoft.com/office/powerpoint/2010/main" val="3263690122"/>
              </p:ext>
            </p:extLst>
          </p:nvPr>
        </p:nvGraphicFramePr>
        <p:xfrm>
          <a:off x="1143000" y="2298530"/>
          <a:ext cx="9872663" cy="379747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78359137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FBD25C-04EB-425C-9327-28770DE3190C}"/>
              </a:ext>
            </a:extLst>
          </p:cNvPr>
          <p:cNvSpPr>
            <a:spLocks noGrp="1"/>
          </p:cNvSpPr>
          <p:nvPr>
            <p:ph type="title"/>
          </p:nvPr>
        </p:nvSpPr>
        <p:spPr>
          <a:xfrm>
            <a:off x="1275080" y="350058"/>
            <a:ext cx="9875520" cy="1356360"/>
          </a:xfrm>
        </p:spPr>
        <p:txBody>
          <a:bodyPr/>
          <a:lstStyle/>
          <a:p>
            <a:r>
              <a:rPr lang="en-US" dirty="0">
                <a:solidFill>
                  <a:schemeClr val="tx1"/>
                </a:solidFill>
              </a:rPr>
              <a:t>Project Examples</a:t>
            </a:r>
          </a:p>
        </p:txBody>
      </p:sp>
      <p:sp>
        <p:nvSpPr>
          <p:cNvPr id="3" name="Content Placeholder 2">
            <a:extLst>
              <a:ext uri="{FF2B5EF4-FFF2-40B4-BE49-F238E27FC236}">
                <a16:creationId xmlns:a16="http://schemas.microsoft.com/office/drawing/2014/main" id="{6F4FA1CA-18C5-4421-9A36-FE7A594F0DD0}"/>
              </a:ext>
            </a:extLst>
          </p:cNvPr>
          <p:cNvSpPr>
            <a:spLocks noGrp="1"/>
          </p:cNvSpPr>
          <p:nvPr>
            <p:ph idx="1"/>
          </p:nvPr>
        </p:nvSpPr>
        <p:spPr>
          <a:xfrm>
            <a:off x="1041400" y="1706418"/>
            <a:ext cx="10180782" cy="4541982"/>
          </a:xfrm>
        </p:spPr>
        <p:txBody>
          <a:bodyPr vert="horz" lIns="91440" tIns="45720" rIns="91440" bIns="45720" rtlCol="0" anchor="t">
            <a:normAutofit/>
          </a:bodyPr>
          <a:lstStyle/>
          <a:p>
            <a:r>
              <a:rPr lang="en-US" dirty="0">
                <a:solidFill>
                  <a:schemeClr val="tx1"/>
                </a:solidFill>
              </a:rPr>
              <a:t>A </a:t>
            </a:r>
            <a:r>
              <a:rPr lang="en-US" i="1">
                <a:solidFill>
                  <a:schemeClr val="tx1"/>
                </a:solidFill>
              </a:rPr>
              <a:t>network</a:t>
            </a:r>
            <a:r>
              <a:rPr lang="en-US" dirty="0">
                <a:solidFill>
                  <a:schemeClr val="tx1"/>
                </a:solidFill>
              </a:rPr>
              <a:t> of community health centers to </a:t>
            </a:r>
            <a:r>
              <a:rPr lang="en-US" i="1">
                <a:solidFill>
                  <a:schemeClr val="tx1"/>
                </a:solidFill>
              </a:rPr>
              <a:t>pilot </a:t>
            </a:r>
            <a:r>
              <a:rPr lang="en-US" dirty="0">
                <a:solidFill>
                  <a:schemeClr val="tx1"/>
                </a:solidFill>
              </a:rPr>
              <a:t>a produce prescription program where they </a:t>
            </a:r>
            <a:r>
              <a:rPr lang="en-US" i="1">
                <a:solidFill>
                  <a:schemeClr val="tx1"/>
                </a:solidFill>
              </a:rPr>
              <a:t>purchase from local producers</a:t>
            </a:r>
            <a:r>
              <a:rPr lang="en-US" dirty="0">
                <a:solidFill>
                  <a:schemeClr val="tx1"/>
                </a:solidFill>
              </a:rPr>
              <a:t> through a food hub to</a:t>
            </a:r>
            <a:r>
              <a:rPr lang="en-US" i="1">
                <a:solidFill>
                  <a:schemeClr val="tx1"/>
                </a:solidFill>
              </a:rPr>
              <a:t> distribute to underserved and at-risk clients. </a:t>
            </a:r>
          </a:p>
          <a:p>
            <a:r>
              <a:rPr lang="en-US" i="1">
                <a:solidFill>
                  <a:schemeClr val="tx1"/>
                </a:solidFill>
              </a:rPr>
              <a:t>Co-ops or community organizations </a:t>
            </a:r>
            <a:r>
              <a:rPr lang="en-US" dirty="0">
                <a:solidFill>
                  <a:schemeClr val="tx1"/>
                </a:solidFill>
              </a:rPr>
              <a:t>could provide sliding scale Community Supported Agriculture boxes (CSAs) </a:t>
            </a:r>
            <a:r>
              <a:rPr lang="en-US" i="1">
                <a:solidFill>
                  <a:schemeClr val="tx1"/>
                </a:solidFill>
              </a:rPr>
              <a:t>aggregating products from local producers and/or working with multiple producers</a:t>
            </a:r>
            <a:r>
              <a:rPr lang="en-US" dirty="0">
                <a:solidFill>
                  <a:schemeClr val="tx1"/>
                </a:solidFill>
              </a:rPr>
              <a:t> who are suppling boxes. If needed, a </a:t>
            </a:r>
            <a:r>
              <a:rPr lang="en-US" i="1">
                <a:solidFill>
                  <a:schemeClr val="tx1"/>
                </a:solidFill>
              </a:rPr>
              <a:t>partnership with a local social services agency could help identify and distribute boxes.</a:t>
            </a:r>
          </a:p>
          <a:p>
            <a:r>
              <a:rPr lang="en-US" dirty="0">
                <a:solidFill>
                  <a:schemeClr val="tx1"/>
                </a:solidFill>
              </a:rPr>
              <a:t>A </a:t>
            </a:r>
            <a:r>
              <a:rPr lang="en-US" i="1">
                <a:solidFill>
                  <a:schemeClr val="tx1"/>
                </a:solidFill>
              </a:rPr>
              <a:t>community non-profit</a:t>
            </a:r>
            <a:r>
              <a:rPr lang="en-US" dirty="0">
                <a:solidFill>
                  <a:schemeClr val="tx1"/>
                </a:solidFill>
              </a:rPr>
              <a:t> could work with a pantry </a:t>
            </a:r>
            <a:r>
              <a:rPr lang="en-US" i="1">
                <a:solidFill>
                  <a:schemeClr val="tx1"/>
                </a:solidFill>
              </a:rPr>
              <a:t>network</a:t>
            </a:r>
            <a:r>
              <a:rPr lang="en-US" dirty="0">
                <a:solidFill>
                  <a:schemeClr val="tx1"/>
                </a:solidFill>
              </a:rPr>
              <a:t> or other non-profit to purchase and distribute food and farm products</a:t>
            </a:r>
            <a:r>
              <a:rPr lang="en-US">
                <a:solidFill>
                  <a:schemeClr val="tx1"/>
                </a:solidFill>
              </a:rPr>
              <a:t> to </a:t>
            </a:r>
            <a:r>
              <a:rPr lang="en-US" i="1">
                <a:solidFill>
                  <a:schemeClr val="tx1"/>
                </a:solidFill>
              </a:rPr>
              <a:t>distribute to underserved or at- risk clients. </a:t>
            </a:r>
          </a:p>
          <a:p>
            <a:r>
              <a:rPr lang="en-US" dirty="0">
                <a:solidFill>
                  <a:schemeClr val="tx1"/>
                </a:solidFill>
              </a:rPr>
              <a:t>A </a:t>
            </a:r>
            <a:r>
              <a:rPr lang="en-US" i="1">
                <a:solidFill>
                  <a:schemeClr val="tx1"/>
                </a:solidFill>
              </a:rPr>
              <a:t>hospital</a:t>
            </a:r>
            <a:r>
              <a:rPr lang="en-US" dirty="0">
                <a:solidFill>
                  <a:schemeClr val="tx1"/>
                </a:solidFill>
              </a:rPr>
              <a:t> to </a:t>
            </a:r>
            <a:r>
              <a:rPr lang="en-US" i="1">
                <a:solidFill>
                  <a:schemeClr val="tx1"/>
                </a:solidFill>
              </a:rPr>
              <a:t>pilot</a:t>
            </a:r>
            <a:r>
              <a:rPr lang="en-US" dirty="0">
                <a:solidFill>
                  <a:schemeClr val="tx1"/>
                </a:solidFill>
              </a:rPr>
              <a:t> a medically tailored meal program for </a:t>
            </a:r>
            <a:r>
              <a:rPr lang="en-US" i="1">
                <a:solidFill>
                  <a:schemeClr val="tx1"/>
                </a:solidFill>
              </a:rPr>
              <a:t>at risk and underserved populations </a:t>
            </a:r>
            <a:r>
              <a:rPr lang="en-US" dirty="0">
                <a:solidFill>
                  <a:schemeClr val="tx1"/>
                </a:solidFill>
              </a:rPr>
              <a:t>utilizing </a:t>
            </a:r>
            <a:r>
              <a:rPr lang="en-US" i="1">
                <a:solidFill>
                  <a:schemeClr val="tx1"/>
                </a:solidFill>
              </a:rPr>
              <a:t>CT Grown food and farm products.</a:t>
            </a:r>
          </a:p>
          <a:p>
            <a:endParaRPr lang="en-US" dirty="0"/>
          </a:p>
          <a:p>
            <a:endParaRPr lang="en-US" dirty="0"/>
          </a:p>
        </p:txBody>
      </p:sp>
    </p:spTree>
    <p:extLst>
      <p:ext uri="{BB962C8B-B14F-4D97-AF65-F5344CB8AC3E}">
        <p14:creationId xmlns:p14="http://schemas.microsoft.com/office/powerpoint/2010/main" val="6273503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006600"/>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DC4959-C8BF-41BB-B4E9-987B74E43675}"/>
              </a:ext>
            </a:extLst>
          </p:cNvPr>
          <p:cNvSpPr>
            <a:spLocks noGrp="1"/>
          </p:cNvSpPr>
          <p:nvPr>
            <p:ph type="title"/>
          </p:nvPr>
        </p:nvSpPr>
        <p:spPr/>
        <p:txBody>
          <a:bodyPr/>
          <a:lstStyle/>
          <a:p>
            <a:r>
              <a:rPr lang="en-US" dirty="0">
                <a:solidFill>
                  <a:schemeClr val="tx1"/>
                </a:solidFill>
              </a:rPr>
              <a:t>Application Materials</a:t>
            </a:r>
          </a:p>
        </p:txBody>
      </p:sp>
      <p:sp>
        <p:nvSpPr>
          <p:cNvPr id="3" name="Content Placeholder 2">
            <a:extLst>
              <a:ext uri="{FF2B5EF4-FFF2-40B4-BE49-F238E27FC236}">
                <a16:creationId xmlns:a16="http://schemas.microsoft.com/office/drawing/2014/main" id="{700FD2E8-375E-4E37-95B9-18D06E0168C5}"/>
              </a:ext>
            </a:extLst>
          </p:cNvPr>
          <p:cNvSpPr>
            <a:spLocks noGrp="1"/>
          </p:cNvSpPr>
          <p:nvPr>
            <p:ph idx="1"/>
          </p:nvPr>
        </p:nvSpPr>
        <p:spPr/>
        <p:txBody>
          <a:bodyPr vert="horz" lIns="91440" tIns="45720" rIns="91440" bIns="45720" rtlCol="0" anchor="t">
            <a:normAutofit lnSpcReduction="10000"/>
          </a:bodyPr>
          <a:lstStyle/>
          <a:p>
            <a:pPr marL="0" indent="0">
              <a:buNone/>
            </a:pPr>
            <a:r>
              <a:rPr lang="en-US" sz="1800" b="1" i="0" u="none" strike="noStrike" baseline="0">
                <a:solidFill>
                  <a:srgbClr val="000000"/>
                </a:solidFill>
                <a:latin typeface="Calibri"/>
                <a:cs typeface="Calibri"/>
              </a:rPr>
              <a:t>Required</a:t>
            </a:r>
            <a:r>
              <a:rPr lang="en-US" sz="1800" b="1">
                <a:solidFill>
                  <a:srgbClr val="000000"/>
                </a:solidFill>
                <a:latin typeface="Calibri"/>
                <a:cs typeface="Calibri"/>
              </a:rPr>
              <a:t> </a:t>
            </a:r>
            <a:endParaRPr lang="en-US" sz="1800" b="1" i="0" u="none" strike="noStrike" baseline="0" dirty="0">
              <a:solidFill>
                <a:srgbClr val="000000"/>
              </a:solidFill>
              <a:latin typeface="Calibri" panose="020F0502020204030204" pitchFamily="34" charset="0"/>
            </a:endParaRPr>
          </a:p>
          <a:p>
            <a:pPr marL="0" indent="0">
              <a:buNone/>
            </a:pPr>
            <a:r>
              <a:rPr lang="en-US" sz="1800" b="0" i="0" u="none" strike="noStrike" baseline="0">
                <a:solidFill>
                  <a:srgbClr val="000000"/>
                </a:solidFill>
                <a:latin typeface="Calibri"/>
                <a:cs typeface="Calibri"/>
              </a:rPr>
              <a:t>1. Created application profile on </a:t>
            </a:r>
            <a:r>
              <a:rPr lang="en-US" sz="1800" b="0" i="0" u="none" strike="noStrike" baseline="0">
                <a:solidFill>
                  <a:srgbClr val="000000"/>
                </a:solidFill>
                <a:latin typeface="Calibri"/>
                <a:cs typeface="Calibri"/>
                <a:hlinkClick r:id="rId2"/>
              </a:rPr>
              <a:t>Salesforce grant portal</a:t>
            </a:r>
            <a:r>
              <a:rPr lang="en-US" sz="1800" b="0" i="0" u="none" strike="noStrike" baseline="0">
                <a:solidFill>
                  <a:srgbClr val="000000"/>
                </a:solidFill>
                <a:latin typeface="Calibri"/>
                <a:cs typeface="Calibri"/>
              </a:rPr>
              <a:t>.</a:t>
            </a:r>
            <a:r>
              <a:rPr lang="en-US" sz="1800">
                <a:solidFill>
                  <a:srgbClr val="000000"/>
                </a:solidFill>
                <a:latin typeface="Calibri"/>
                <a:cs typeface="Calibri"/>
              </a:rPr>
              <a:t> </a:t>
            </a:r>
            <a:endParaRPr lang="en-US" sz="1800" b="0" i="0" u="none" strike="noStrike" baseline="0">
              <a:solidFill>
                <a:srgbClr val="000000"/>
              </a:solidFill>
              <a:latin typeface="Calibri" panose="020F0502020204030204" pitchFamily="34" charset="0"/>
              <a:cs typeface="Calibri"/>
            </a:endParaRPr>
          </a:p>
          <a:p>
            <a:pPr marL="0" indent="0">
              <a:buNone/>
            </a:pPr>
            <a:r>
              <a:rPr lang="en-US" sz="1800" b="0" i="0" u="none" strike="noStrike" baseline="0">
                <a:solidFill>
                  <a:srgbClr val="000000"/>
                </a:solidFill>
                <a:latin typeface="Calibri"/>
                <a:cs typeface="Calibri"/>
              </a:rPr>
              <a:t>2. Completion of </a:t>
            </a:r>
            <a:r>
              <a:rPr lang="en-US" sz="1800" b="0" i="0" u="none" strike="noStrike" baseline="0">
                <a:solidFill>
                  <a:srgbClr val="000000"/>
                </a:solidFill>
                <a:latin typeface="Calibri"/>
                <a:cs typeface="Calibri"/>
                <a:hlinkClick r:id="rId3"/>
              </a:rPr>
              <a:t>project narrative </a:t>
            </a:r>
            <a:r>
              <a:rPr lang="en-US" sz="1800">
                <a:solidFill>
                  <a:srgbClr val="000000"/>
                </a:solidFill>
                <a:latin typeface="Calibri"/>
                <a:cs typeface="Calibri"/>
                <a:hlinkClick r:id="rId3"/>
              </a:rPr>
              <a:t>template</a:t>
            </a:r>
            <a:r>
              <a:rPr lang="en-US" sz="1800">
                <a:solidFill>
                  <a:srgbClr val="000000"/>
                </a:solidFill>
                <a:latin typeface="Calibri"/>
                <a:cs typeface="Calibri"/>
              </a:rPr>
              <a:t> </a:t>
            </a:r>
            <a:r>
              <a:rPr lang="en-US" sz="1800" b="0" i="0" u="none" strike="noStrike" baseline="0">
                <a:solidFill>
                  <a:srgbClr val="000000"/>
                </a:solidFill>
                <a:latin typeface="Calibri"/>
                <a:cs typeface="Calibri"/>
              </a:rPr>
              <a:t>(includes budget, budget justification, and workplan). This should be downloaded from the LFPA webpage and uploaded to your application on Salesforce as an attachment.</a:t>
            </a:r>
            <a:r>
              <a:rPr lang="en-US" sz="1800">
                <a:solidFill>
                  <a:srgbClr val="000000"/>
                </a:solidFill>
                <a:latin typeface="Calibri"/>
                <a:cs typeface="Calibri"/>
              </a:rPr>
              <a:t> </a:t>
            </a:r>
            <a:endParaRPr lang="en-US" sz="1800" b="0" i="0" u="none" strike="noStrike" baseline="0">
              <a:solidFill>
                <a:srgbClr val="000000"/>
              </a:solidFill>
              <a:latin typeface="Calibri" panose="020F0502020204030204" pitchFamily="34" charset="0"/>
              <a:cs typeface="Calibri"/>
            </a:endParaRPr>
          </a:p>
          <a:p>
            <a:pPr marL="0" indent="0">
              <a:buNone/>
            </a:pPr>
            <a:r>
              <a:rPr lang="en-US" sz="1800" b="0" i="0" u="none" strike="noStrike" baseline="0">
                <a:solidFill>
                  <a:srgbClr val="000000"/>
                </a:solidFill>
                <a:latin typeface="Calibri"/>
                <a:cs typeface="Calibri"/>
              </a:rPr>
              <a:t>3. Quotes/estimates as needed for supplies and services</a:t>
            </a:r>
            <a:r>
              <a:rPr lang="en-US" sz="1800">
                <a:solidFill>
                  <a:srgbClr val="000000"/>
                </a:solidFill>
                <a:latin typeface="Calibri"/>
                <a:cs typeface="Calibri"/>
              </a:rPr>
              <a:t> to justify budget costs. </a:t>
            </a:r>
            <a:endParaRPr lang="en-US" sz="1800" b="0" i="0" u="none" strike="noStrike" baseline="0">
              <a:solidFill>
                <a:srgbClr val="000000"/>
              </a:solidFill>
              <a:latin typeface="Calibri" panose="020F0502020204030204" pitchFamily="34" charset="0"/>
              <a:cs typeface="Calibri"/>
            </a:endParaRPr>
          </a:p>
          <a:p>
            <a:pPr marL="0" indent="0">
              <a:buNone/>
            </a:pPr>
            <a:r>
              <a:rPr lang="en-US" sz="1800" b="1" i="0" u="none" strike="noStrike" baseline="0">
                <a:solidFill>
                  <a:srgbClr val="000000"/>
                </a:solidFill>
                <a:latin typeface="Calibri"/>
                <a:cs typeface="Calibri"/>
              </a:rPr>
              <a:t>Recommended</a:t>
            </a:r>
            <a:r>
              <a:rPr lang="en-US" sz="1800" b="1">
                <a:solidFill>
                  <a:srgbClr val="000000"/>
                </a:solidFill>
                <a:latin typeface="Calibri"/>
                <a:cs typeface="Calibri"/>
              </a:rPr>
              <a:t> </a:t>
            </a:r>
            <a:endParaRPr lang="en-US" sz="1800" b="1" i="0" u="none" strike="noStrike" baseline="0">
              <a:solidFill>
                <a:srgbClr val="000000"/>
              </a:solidFill>
              <a:latin typeface="Calibri" panose="020F0502020204030204" pitchFamily="34" charset="0"/>
              <a:cs typeface="Calibri"/>
            </a:endParaRPr>
          </a:p>
          <a:p>
            <a:pPr marL="0" indent="0">
              <a:buNone/>
            </a:pPr>
            <a:r>
              <a:rPr lang="en-US" sz="1800" b="0" i="0" u="none" strike="noStrike" baseline="0">
                <a:solidFill>
                  <a:srgbClr val="000000"/>
                </a:solidFill>
                <a:latin typeface="Calibri"/>
                <a:cs typeface="Calibri"/>
              </a:rPr>
              <a:t>1. Letter(s) of intent from community partners that you will work with to distribute the food if applicable. A template that may be used is available for download on the </a:t>
            </a:r>
            <a:r>
              <a:rPr lang="en-US" sz="1800" b="0" i="0" u="none" strike="noStrike" baseline="0" err="1">
                <a:solidFill>
                  <a:srgbClr val="000000"/>
                </a:solidFill>
                <a:latin typeface="Calibri"/>
                <a:cs typeface="Calibri"/>
              </a:rPr>
              <a:t>DoAg</a:t>
            </a:r>
            <a:r>
              <a:rPr lang="en-US" sz="1800" b="0" i="0" u="none" strike="noStrike" baseline="0">
                <a:solidFill>
                  <a:srgbClr val="000000"/>
                </a:solidFill>
                <a:latin typeface="Calibri"/>
                <a:cs typeface="Calibri"/>
              </a:rPr>
              <a:t> LFPA webpage.</a:t>
            </a:r>
            <a:r>
              <a:rPr lang="en-US" sz="1800">
                <a:solidFill>
                  <a:srgbClr val="000000"/>
                </a:solidFill>
                <a:latin typeface="Calibri"/>
                <a:cs typeface="Calibri"/>
              </a:rPr>
              <a:t> </a:t>
            </a:r>
            <a:endParaRPr lang="en-US" sz="1800" b="0" i="0" u="none" strike="noStrike" baseline="0">
              <a:solidFill>
                <a:srgbClr val="000000"/>
              </a:solidFill>
              <a:latin typeface="Calibri" panose="020F0502020204030204" pitchFamily="34" charset="0"/>
              <a:cs typeface="Calibri"/>
            </a:endParaRPr>
          </a:p>
          <a:p>
            <a:pPr marL="0" indent="0">
              <a:buNone/>
            </a:pPr>
            <a:r>
              <a:rPr lang="en-US" sz="1800" b="0" i="0" u="none" strike="noStrike" baseline="0">
                <a:solidFill>
                  <a:srgbClr val="000000"/>
                </a:solidFill>
                <a:latin typeface="Calibri"/>
                <a:cs typeface="Calibri"/>
              </a:rPr>
              <a:t>2. Documentation of interest from producers and/or vendors interested in selling product through your program. Please note that you are not limited to source from the producers/vendors who express interest and CT </a:t>
            </a:r>
            <a:r>
              <a:rPr lang="en-US" sz="1800" b="0" i="0" u="none" strike="noStrike" baseline="0" err="1">
                <a:solidFill>
                  <a:srgbClr val="000000"/>
                </a:solidFill>
                <a:latin typeface="Calibri"/>
                <a:cs typeface="Calibri"/>
              </a:rPr>
              <a:t>DoAg</a:t>
            </a:r>
            <a:r>
              <a:rPr lang="en-US" sz="1800" b="0" i="0" u="none" strike="noStrike" baseline="0">
                <a:solidFill>
                  <a:srgbClr val="000000"/>
                </a:solidFill>
                <a:latin typeface="Calibri"/>
                <a:cs typeface="Calibri"/>
              </a:rPr>
              <a:t> with other partners can provide additional resources to connect with producers/vendors. Documentation can come in the form of a letter or an email.</a:t>
            </a:r>
            <a:r>
              <a:rPr lang="en-US" sz="1800">
                <a:solidFill>
                  <a:srgbClr val="000000"/>
                </a:solidFill>
                <a:latin typeface="Calibri"/>
                <a:cs typeface="Calibri"/>
              </a:rPr>
              <a:t> </a:t>
            </a:r>
            <a:endParaRPr lang="en-US" sz="1800" b="0" i="0" u="none" strike="noStrike" baseline="0">
              <a:solidFill>
                <a:srgbClr val="000000"/>
              </a:solidFill>
              <a:latin typeface="Calibri" panose="020F0502020204030204" pitchFamily="34" charset="0"/>
              <a:cs typeface="Calibri"/>
            </a:endParaRPr>
          </a:p>
          <a:p>
            <a:endParaRPr lang="en-US" dirty="0"/>
          </a:p>
        </p:txBody>
      </p:sp>
    </p:spTree>
    <p:extLst>
      <p:ext uri="{BB962C8B-B14F-4D97-AF65-F5344CB8AC3E}">
        <p14:creationId xmlns:p14="http://schemas.microsoft.com/office/powerpoint/2010/main" val="263233029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006600"/>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B086532B-5A3E-44A5-A0C2-22A0DB316C4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31140" y="243840"/>
            <a:ext cx="11724640" cy="6377939"/>
          </a:xfrm>
          <a:prstGeom prst="rect">
            <a:avLst/>
          </a:prstGeom>
          <a:solidFill>
            <a:schemeClr val="bg1"/>
          </a:solidFill>
          <a:ln w="12700">
            <a:noFill/>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3EB2CBE9-6A09-496B-865C-BD03DE02E1FE}"/>
              </a:ext>
            </a:extLst>
          </p:cNvPr>
          <p:cNvSpPr>
            <a:spLocks noGrp="1"/>
          </p:cNvSpPr>
          <p:nvPr>
            <p:ph type="title"/>
          </p:nvPr>
        </p:nvSpPr>
        <p:spPr>
          <a:xfrm>
            <a:off x="949380" y="618836"/>
            <a:ext cx="6993914" cy="1356360"/>
          </a:xfrm>
        </p:spPr>
        <p:txBody>
          <a:bodyPr>
            <a:normAutofit/>
          </a:bodyPr>
          <a:lstStyle/>
          <a:p>
            <a:r>
              <a:rPr lang="en-US" dirty="0">
                <a:solidFill>
                  <a:schemeClr val="tx1"/>
                </a:solidFill>
              </a:rPr>
              <a:t>Post Award and Reporting</a:t>
            </a:r>
          </a:p>
        </p:txBody>
      </p:sp>
      <p:sp>
        <p:nvSpPr>
          <p:cNvPr id="3" name="Content Placeholder 2">
            <a:extLst>
              <a:ext uri="{FF2B5EF4-FFF2-40B4-BE49-F238E27FC236}">
                <a16:creationId xmlns:a16="http://schemas.microsoft.com/office/drawing/2014/main" id="{9386AE44-041A-4F44-8CF8-C956C9F2801A}"/>
              </a:ext>
            </a:extLst>
          </p:cNvPr>
          <p:cNvSpPr>
            <a:spLocks noGrp="1"/>
          </p:cNvSpPr>
          <p:nvPr>
            <p:ph idx="1"/>
          </p:nvPr>
        </p:nvSpPr>
        <p:spPr>
          <a:xfrm>
            <a:off x="707064" y="2057400"/>
            <a:ext cx="6993914" cy="4038600"/>
          </a:xfrm>
        </p:spPr>
        <p:txBody>
          <a:bodyPr>
            <a:normAutofit/>
          </a:bodyPr>
          <a:lstStyle/>
          <a:p>
            <a:r>
              <a:rPr lang="en-US" dirty="0">
                <a:solidFill>
                  <a:schemeClr val="tx1"/>
                </a:solidFill>
              </a:rPr>
              <a:t>Please read the section on post award requirements and required quarterly reports. </a:t>
            </a:r>
          </a:p>
          <a:p>
            <a:r>
              <a:rPr lang="en-US" dirty="0">
                <a:solidFill>
                  <a:schemeClr val="tx1"/>
                </a:solidFill>
              </a:rPr>
              <a:t>A sample of the report that will be required is posted on the LFPA webpage. </a:t>
            </a:r>
          </a:p>
        </p:txBody>
      </p:sp>
      <p:pic>
        <p:nvPicPr>
          <p:cNvPr id="7" name="Graphic 6" descr="Presentation with Checklist">
            <a:extLst>
              <a:ext uri="{FF2B5EF4-FFF2-40B4-BE49-F238E27FC236}">
                <a16:creationId xmlns:a16="http://schemas.microsoft.com/office/drawing/2014/main" id="{7ECF6D59-B1CF-13E5-C325-B26232B3BF49}"/>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8185610" y="1860302"/>
            <a:ext cx="3135414" cy="3135414"/>
          </a:xfrm>
          <a:prstGeom prst="rect">
            <a:avLst/>
          </a:prstGeom>
        </p:spPr>
      </p:pic>
    </p:spTree>
    <p:extLst>
      <p:ext uri="{BB962C8B-B14F-4D97-AF65-F5344CB8AC3E}">
        <p14:creationId xmlns:p14="http://schemas.microsoft.com/office/powerpoint/2010/main" val="355485073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D1DC00-31DD-499D-874F-E470BC0964FA}"/>
              </a:ext>
            </a:extLst>
          </p:cNvPr>
          <p:cNvSpPr>
            <a:spLocks noGrp="1"/>
          </p:cNvSpPr>
          <p:nvPr>
            <p:ph type="title"/>
          </p:nvPr>
        </p:nvSpPr>
        <p:spPr/>
        <p:txBody>
          <a:bodyPr/>
          <a:lstStyle/>
          <a:p>
            <a:r>
              <a:rPr lang="en-US" dirty="0">
                <a:solidFill>
                  <a:schemeClr val="tx1"/>
                </a:solidFill>
              </a:rPr>
              <a:t>Producer Outreach and Technical Assistance</a:t>
            </a:r>
          </a:p>
        </p:txBody>
      </p:sp>
      <p:sp>
        <p:nvSpPr>
          <p:cNvPr id="3" name="Content Placeholder 2">
            <a:extLst>
              <a:ext uri="{FF2B5EF4-FFF2-40B4-BE49-F238E27FC236}">
                <a16:creationId xmlns:a16="http://schemas.microsoft.com/office/drawing/2014/main" id="{70290704-EFCE-44C0-99BC-C7AA08F0EF9E}"/>
              </a:ext>
            </a:extLst>
          </p:cNvPr>
          <p:cNvSpPr>
            <a:spLocks noGrp="1"/>
          </p:cNvSpPr>
          <p:nvPr>
            <p:ph idx="1"/>
          </p:nvPr>
        </p:nvSpPr>
        <p:spPr/>
        <p:txBody>
          <a:bodyPr vert="horz" lIns="91440" tIns="45720" rIns="91440" bIns="45720" rtlCol="0" anchor="t">
            <a:normAutofit/>
          </a:bodyPr>
          <a:lstStyle/>
          <a:p>
            <a:r>
              <a:rPr lang="en-US" dirty="0">
                <a:solidFill>
                  <a:schemeClr val="tx1"/>
                </a:solidFill>
              </a:rPr>
              <a:t>Immediately after webinar today, there will be an optional networking session with CT regional breakout rooms.</a:t>
            </a:r>
            <a:r>
              <a:rPr lang="en-US">
                <a:solidFill>
                  <a:schemeClr val="tx1"/>
                </a:solidFill>
              </a:rPr>
              <a:t> </a:t>
            </a:r>
            <a:endParaRPr lang="en-US" dirty="0">
              <a:solidFill>
                <a:schemeClr val="tx1"/>
              </a:solidFill>
            </a:endParaRPr>
          </a:p>
          <a:p>
            <a:r>
              <a:rPr lang="en-US" dirty="0">
                <a:solidFill>
                  <a:schemeClr val="tx1"/>
                </a:solidFill>
              </a:rPr>
              <a:t>There will be more </a:t>
            </a:r>
            <a:r>
              <a:rPr lang="en-US">
                <a:solidFill>
                  <a:schemeClr val="tx1"/>
                </a:solidFill>
              </a:rPr>
              <a:t>opportunities - </a:t>
            </a:r>
            <a:r>
              <a:rPr lang="en-US" dirty="0">
                <a:solidFill>
                  <a:schemeClr val="tx1"/>
                </a:solidFill>
              </a:rPr>
              <a:t>we will host weekly sessions (time of day will vary but we will aim for Wednesdays) for applicants to attend to make connections, ask questions, and receive assistance.</a:t>
            </a:r>
            <a:r>
              <a:rPr lang="en-US">
                <a:solidFill>
                  <a:schemeClr val="tx1"/>
                </a:solidFill>
              </a:rPr>
              <a:t> </a:t>
            </a:r>
            <a:endParaRPr lang="en-US" dirty="0">
              <a:solidFill>
                <a:schemeClr val="tx1"/>
              </a:solidFill>
            </a:endParaRPr>
          </a:p>
          <a:p>
            <a:r>
              <a:rPr lang="en-US" dirty="0">
                <a:solidFill>
                  <a:schemeClr val="tx1"/>
                </a:solidFill>
              </a:rPr>
              <a:t>Come eat lunch with us and chat on Wednesday May 11 from 12-1pm</a:t>
            </a:r>
            <a:r>
              <a:rPr lang="en-US">
                <a:solidFill>
                  <a:schemeClr val="tx1"/>
                </a:solidFill>
              </a:rPr>
              <a:t> during our first TA session</a:t>
            </a:r>
            <a:r>
              <a:rPr lang="en-US" dirty="0">
                <a:solidFill>
                  <a:schemeClr val="tx1"/>
                </a:solidFill>
              </a:rPr>
              <a:t>! Additional dates/times will be posted on the LFPA webpage.</a:t>
            </a:r>
            <a:r>
              <a:rPr lang="en-US">
                <a:solidFill>
                  <a:schemeClr val="tx1"/>
                </a:solidFill>
              </a:rPr>
              <a:t> </a:t>
            </a:r>
            <a:endParaRPr lang="en-US" dirty="0">
              <a:solidFill>
                <a:schemeClr val="tx1"/>
              </a:solidFill>
            </a:endParaRPr>
          </a:p>
          <a:p>
            <a:r>
              <a:rPr lang="en-US" dirty="0" err="1">
                <a:solidFill>
                  <a:schemeClr val="tx1"/>
                </a:solidFill>
              </a:rPr>
              <a:t>DoAg</a:t>
            </a:r>
            <a:r>
              <a:rPr lang="en-US" dirty="0">
                <a:solidFill>
                  <a:schemeClr val="tx1"/>
                </a:solidFill>
              </a:rPr>
              <a:t> and a number of other groups in CT such as New CT Farmers Alliance, Solid Ground Training (UConn Extension), and Southern NE Farmer of Color want to help make connections to producers! Please reach out for help</a:t>
            </a:r>
            <a:r>
              <a:rPr lang="en-US">
                <a:solidFill>
                  <a:schemeClr val="tx1"/>
                </a:solidFill>
              </a:rPr>
              <a:t> and recommendations.</a:t>
            </a:r>
            <a:endParaRPr lang="en-US" dirty="0">
              <a:solidFill>
                <a:schemeClr val="tx1"/>
              </a:solidFill>
            </a:endParaRPr>
          </a:p>
        </p:txBody>
      </p:sp>
    </p:spTree>
    <p:extLst>
      <p:ext uri="{BB962C8B-B14F-4D97-AF65-F5344CB8AC3E}">
        <p14:creationId xmlns:p14="http://schemas.microsoft.com/office/powerpoint/2010/main" val="89267492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7578A52D-2496-4956-A9A4-EA5C38B2F1F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999"/>
          </a:xfrm>
          <a:prstGeom prst="rect">
            <a:avLst/>
          </a:prstGeom>
          <a:solidFill>
            <a:schemeClr val="accent1"/>
          </a:solidFill>
          <a:ln w="12700">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a:extLst>
              <a:ext uri="{FF2B5EF4-FFF2-40B4-BE49-F238E27FC236}">
                <a16:creationId xmlns:a16="http://schemas.microsoft.com/office/drawing/2014/main" id="{9809C8E2-EF9B-4E0B-A17E-836DE0508E7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21732" y="321733"/>
            <a:ext cx="11548533" cy="1886373"/>
          </a:xfrm>
          <a:prstGeom prst="rect">
            <a:avLst/>
          </a:prstGeom>
          <a:noFill/>
          <a:ln w="12700">
            <a:solidFill>
              <a:srgbClr val="FFFFFF"/>
            </a:solidFill>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C1EA642C-B84E-4513-A789-8A7A664C8B77}"/>
              </a:ext>
            </a:extLst>
          </p:cNvPr>
          <p:cNvSpPr>
            <a:spLocks noGrp="1"/>
          </p:cNvSpPr>
          <p:nvPr>
            <p:ph type="title"/>
          </p:nvPr>
        </p:nvSpPr>
        <p:spPr>
          <a:xfrm>
            <a:off x="1143000" y="609600"/>
            <a:ext cx="9875520" cy="1356360"/>
          </a:xfrm>
        </p:spPr>
        <p:txBody>
          <a:bodyPr>
            <a:normAutofit/>
          </a:bodyPr>
          <a:lstStyle/>
          <a:p>
            <a:r>
              <a:rPr lang="en-US">
                <a:solidFill>
                  <a:srgbClr val="FFFFFF"/>
                </a:solidFill>
              </a:rPr>
              <a:t>Where to find all this information?</a:t>
            </a:r>
          </a:p>
        </p:txBody>
      </p:sp>
      <p:sp useBgFill="1">
        <p:nvSpPr>
          <p:cNvPr id="12" name="Rectangle 11">
            <a:extLst>
              <a:ext uri="{FF2B5EF4-FFF2-40B4-BE49-F238E27FC236}">
                <a16:creationId xmlns:a16="http://schemas.microsoft.com/office/drawing/2014/main" id="{61EB557E-621E-4254-B750-85274C5F4D5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529841"/>
            <a:ext cx="12192000" cy="4328159"/>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3F6FD35C-E626-4899-8EAF-18F083E25A70}"/>
              </a:ext>
            </a:extLst>
          </p:cNvPr>
          <p:cNvSpPr>
            <a:spLocks noGrp="1"/>
          </p:cNvSpPr>
          <p:nvPr>
            <p:ph idx="1"/>
          </p:nvPr>
        </p:nvSpPr>
        <p:spPr>
          <a:xfrm>
            <a:off x="1143000" y="2852530"/>
            <a:ext cx="9872871" cy="3243469"/>
          </a:xfrm>
        </p:spPr>
        <p:txBody>
          <a:bodyPr>
            <a:normAutofit/>
          </a:bodyPr>
          <a:lstStyle/>
          <a:p>
            <a:endParaRPr lang="en-US" dirty="0">
              <a:solidFill>
                <a:schemeClr val="tx1"/>
              </a:solidFill>
            </a:endParaRPr>
          </a:p>
          <a:p>
            <a:r>
              <a:rPr lang="en-US" sz="3200" dirty="0">
                <a:solidFill>
                  <a:schemeClr val="tx1"/>
                </a:solidFill>
              </a:rPr>
              <a:t>Visit CTGrown.gov and select LFPA on homepage or </a:t>
            </a:r>
            <a:r>
              <a:rPr lang="en-US" sz="3200" dirty="0">
                <a:solidFill>
                  <a:schemeClr val="tx1"/>
                </a:solidFill>
                <a:hlinkClick r:id="rId2">
                  <a:extLst>
                    <a:ext uri="{A12FA001-AC4F-418D-AE19-62706E023703}">
                      <ahyp:hlinkClr xmlns:ahyp="http://schemas.microsoft.com/office/drawing/2018/hyperlinkcolor" val="tx"/>
                    </a:ext>
                  </a:extLst>
                </a:hlinkClick>
              </a:rPr>
              <a:t>www.CTGrown.gov/grants</a:t>
            </a:r>
            <a:r>
              <a:rPr lang="en-US" sz="3200" dirty="0">
                <a:solidFill>
                  <a:schemeClr val="tx1"/>
                </a:solidFill>
              </a:rPr>
              <a:t> for a full list of all grant programs </a:t>
            </a:r>
          </a:p>
          <a:p>
            <a:pPr marL="45720" indent="0">
              <a:buNone/>
            </a:pPr>
            <a:endParaRPr lang="en-US" sz="3200" dirty="0">
              <a:solidFill>
                <a:schemeClr val="tx1"/>
              </a:solidFill>
            </a:endParaRPr>
          </a:p>
          <a:p>
            <a:r>
              <a:rPr lang="en-US" sz="3200" dirty="0">
                <a:solidFill>
                  <a:schemeClr val="tx1"/>
                </a:solidFill>
              </a:rPr>
              <a:t>Email or call </a:t>
            </a:r>
            <a:r>
              <a:rPr lang="en-US" sz="3200" dirty="0">
                <a:solidFill>
                  <a:schemeClr val="tx1"/>
                </a:solidFill>
                <a:hlinkClick r:id="rId3">
                  <a:extLst>
                    <a:ext uri="{A12FA001-AC4F-418D-AE19-62706E023703}">
                      <ahyp:hlinkClr xmlns:ahyp="http://schemas.microsoft.com/office/drawing/2018/hyperlinkcolor" val="tx"/>
                    </a:ext>
                  </a:extLst>
                </a:hlinkClick>
              </a:rPr>
              <a:t>Cyrena.Thibodeau@ct.gov</a:t>
            </a:r>
            <a:r>
              <a:rPr lang="en-US" sz="3200" dirty="0">
                <a:solidFill>
                  <a:schemeClr val="tx1"/>
                </a:solidFill>
              </a:rPr>
              <a:t>  860-895-3094 </a:t>
            </a:r>
          </a:p>
          <a:p>
            <a:pPr marL="45720" indent="0">
              <a:buNone/>
            </a:pPr>
            <a:endParaRPr lang="en-US" dirty="0">
              <a:solidFill>
                <a:schemeClr val="tx1"/>
              </a:solidFill>
            </a:endParaRPr>
          </a:p>
        </p:txBody>
      </p:sp>
    </p:spTree>
    <p:extLst>
      <p:ext uri="{BB962C8B-B14F-4D97-AF65-F5344CB8AC3E}">
        <p14:creationId xmlns:p14="http://schemas.microsoft.com/office/powerpoint/2010/main" val="363591909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006600"/>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79CBD3C9-4E66-426D-948E-7CF4778107E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31140" y="243840"/>
            <a:ext cx="11724640" cy="6377939"/>
          </a:xfrm>
          <a:prstGeom prst="rect">
            <a:avLst/>
          </a:prstGeom>
          <a:solidFill>
            <a:schemeClr val="bg1"/>
          </a:solidFill>
          <a:ln w="12700">
            <a:noFill/>
          </a:ln>
        </p:spPr>
        <p:style>
          <a:lnRef idx="2">
            <a:schemeClr val="accent1">
              <a:shade val="50000"/>
            </a:schemeClr>
          </a:lnRef>
          <a:fillRef idx="1">
            <a:schemeClr val="accent1"/>
          </a:fillRef>
          <a:effectRef idx="0">
            <a:schemeClr val="accent1"/>
          </a:effectRef>
          <a:fontRef idx="minor">
            <a:schemeClr val="lt1"/>
          </a:fontRef>
        </p:style>
      </p:sp>
      <p:sp>
        <p:nvSpPr>
          <p:cNvPr id="12" name="Rectangle 11">
            <a:extLst>
              <a:ext uri="{FF2B5EF4-FFF2-40B4-BE49-F238E27FC236}">
                <a16:creationId xmlns:a16="http://schemas.microsoft.com/office/drawing/2014/main" id="{DDB95FCF-AD96-482F-9FB8-CD95725E6EF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31140" y="243840"/>
            <a:ext cx="11724640" cy="6377939"/>
          </a:xfrm>
          <a:prstGeom prst="rect">
            <a:avLst/>
          </a:prstGeom>
          <a:solidFill>
            <a:schemeClr val="accent1"/>
          </a:solidFill>
          <a:ln w="12700">
            <a:solidFill>
              <a:srgbClr val="FFFFFF"/>
            </a:solidFill>
          </a:ln>
        </p:spPr>
        <p:style>
          <a:lnRef idx="2">
            <a:schemeClr val="accent1">
              <a:shade val="50000"/>
            </a:schemeClr>
          </a:lnRef>
          <a:fillRef idx="1">
            <a:schemeClr val="accent1"/>
          </a:fillRef>
          <a:effectRef idx="0">
            <a:schemeClr val="accent1"/>
          </a:effectRef>
          <a:fontRef idx="minor">
            <a:schemeClr val="lt1"/>
          </a:fontRef>
        </p:style>
      </p:sp>
      <p:cxnSp>
        <p:nvCxnSpPr>
          <p:cNvPr id="14" name="Straight Connector 13">
            <a:extLst>
              <a:ext uri="{FF2B5EF4-FFF2-40B4-BE49-F238E27FC236}">
                <a16:creationId xmlns:a16="http://schemas.microsoft.com/office/drawing/2014/main" id="{64EEEC00-AD80-4734-BEE6-04CBDEC830C9}"/>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978660" y="3733800"/>
            <a:ext cx="8229601" cy="0"/>
          </a:xfrm>
          <a:prstGeom prst="line">
            <a:avLst/>
          </a:prstGeom>
          <a:ln>
            <a:solidFill>
              <a:srgbClr val="FFFFFF"/>
            </a:solidFill>
          </a:ln>
        </p:spPr>
        <p:style>
          <a:lnRef idx="1">
            <a:schemeClr val="accent1"/>
          </a:lnRef>
          <a:fillRef idx="0">
            <a:schemeClr val="accent1"/>
          </a:fillRef>
          <a:effectRef idx="0">
            <a:schemeClr val="accent1"/>
          </a:effectRef>
          <a:fontRef idx="minor">
            <a:schemeClr val="tx1"/>
          </a:fontRef>
        </p:style>
      </p:cxnSp>
      <p:sp>
        <p:nvSpPr>
          <p:cNvPr id="16" name="Rectangle 15">
            <a:extLst>
              <a:ext uri="{FF2B5EF4-FFF2-40B4-BE49-F238E27FC236}">
                <a16:creationId xmlns:a16="http://schemas.microsoft.com/office/drawing/2014/main" id="{24AF37F0-1E8F-443E-AA28-4BC6348204B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a:extLst>
              <a:ext uri="{FF2B5EF4-FFF2-40B4-BE49-F238E27FC236}">
                <a16:creationId xmlns:a16="http://schemas.microsoft.com/office/drawing/2014/main" id="{3DBE9D54-6250-40F2-A23A-F9CEBF5F919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43840" y="256540"/>
            <a:ext cx="11704320" cy="6365239"/>
          </a:xfrm>
          <a:prstGeom prst="rect">
            <a:avLst/>
          </a:prstGeom>
          <a:solidFill>
            <a:schemeClr val="bg1"/>
          </a:solidFill>
          <a:ln w="12700">
            <a:noFill/>
          </a:ln>
        </p:spPr>
        <p:style>
          <a:lnRef idx="2">
            <a:schemeClr val="accent1">
              <a:shade val="50000"/>
            </a:schemeClr>
          </a:lnRef>
          <a:fillRef idx="1">
            <a:schemeClr val="accent1"/>
          </a:fillRef>
          <a:effectRef idx="0">
            <a:schemeClr val="accent1"/>
          </a:effectRef>
          <a:fontRef idx="minor">
            <a:schemeClr val="lt1"/>
          </a:fontRef>
        </p:style>
      </p:sp>
      <p:cxnSp>
        <p:nvCxnSpPr>
          <p:cNvPr id="20" name="Straight Connector 19">
            <a:extLst>
              <a:ext uri="{FF2B5EF4-FFF2-40B4-BE49-F238E27FC236}">
                <a16:creationId xmlns:a16="http://schemas.microsoft.com/office/drawing/2014/main" id="{E46E6328-0D82-4747-8B39-60373321BB39}"/>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978660" y="5458968"/>
            <a:ext cx="8229601" cy="0"/>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sp>
        <p:nvSpPr>
          <p:cNvPr id="2" name="Title 1">
            <a:extLst>
              <a:ext uri="{FF2B5EF4-FFF2-40B4-BE49-F238E27FC236}">
                <a16:creationId xmlns:a16="http://schemas.microsoft.com/office/drawing/2014/main" id="{446FCF19-A43E-465B-A066-8EA51FBF3981}"/>
              </a:ext>
            </a:extLst>
          </p:cNvPr>
          <p:cNvSpPr>
            <a:spLocks noGrp="1"/>
          </p:cNvSpPr>
          <p:nvPr>
            <p:ph type="title"/>
          </p:nvPr>
        </p:nvSpPr>
        <p:spPr>
          <a:xfrm>
            <a:off x="1109980" y="4206240"/>
            <a:ext cx="9966960" cy="1325880"/>
          </a:xfrm>
        </p:spPr>
        <p:txBody>
          <a:bodyPr vert="horz" lIns="91440" tIns="45720" rIns="91440" bIns="45720" rtlCol="0" anchor="b">
            <a:normAutofit/>
          </a:bodyPr>
          <a:lstStyle/>
          <a:p>
            <a:pPr algn="ctr">
              <a:lnSpc>
                <a:spcPct val="85000"/>
              </a:lnSpc>
            </a:pPr>
            <a:r>
              <a:rPr lang="en-US" sz="6600" b="1" cap="all" dirty="0"/>
              <a:t>Questions?</a:t>
            </a:r>
          </a:p>
        </p:txBody>
      </p:sp>
      <p:pic>
        <p:nvPicPr>
          <p:cNvPr id="7" name="Graphic 6" descr="Question mark">
            <a:extLst>
              <a:ext uri="{FF2B5EF4-FFF2-40B4-BE49-F238E27FC236}">
                <a16:creationId xmlns:a16="http://schemas.microsoft.com/office/drawing/2014/main" id="{23939767-3FA3-A8D7-3007-E78545B84877}"/>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4456178" y="741172"/>
            <a:ext cx="3279644" cy="3279644"/>
          </a:xfrm>
          <a:prstGeom prst="rect">
            <a:avLst/>
          </a:prstGeom>
        </p:spPr>
      </p:pic>
    </p:spTree>
    <p:extLst>
      <p:ext uri="{BB962C8B-B14F-4D97-AF65-F5344CB8AC3E}">
        <p14:creationId xmlns:p14="http://schemas.microsoft.com/office/powerpoint/2010/main" val="153550559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006600"/>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0DF8D5-A05C-4CCE-8040-42D11FA7CD5D}"/>
              </a:ext>
            </a:extLst>
          </p:cNvPr>
          <p:cNvSpPr>
            <a:spLocks noGrp="1"/>
          </p:cNvSpPr>
          <p:nvPr>
            <p:ph type="title"/>
          </p:nvPr>
        </p:nvSpPr>
        <p:spPr>
          <a:xfrm>
            <a:off x="1063363" y="452582"/>
            <a:ext cx="9875520" cy="1356360"/>
          </a:xfrm>
        </p:spPr>
        <p:txBody>
          <a:bodyPr/>
          <a:lstStyle/>
          <a:p>
            <a:r>
              <a:rPr lang="en-US" dirty="0">
                <a:solidFill>
                  <a:schemeClr val="tx1"/>
                </a:solidFill>
              </a:rPr>
              <a:t>Overview of Local Food Purchase Agreement (LFPA) </a:t>
            </a:r>
          </a:p>
        </p:txBody>
      </p:sp>
      <p:sp>
        <p:nvSpPr>
          <p:cNvPr id="3" name="Content Placeholder 2">
            <a:extLst>
              <a:ext uri="{FF2B5EF4-FFF2-40B4-BE49-F238E27FC236}">
                <a16:creationId xmlns:a16="http://schemas.microsoft.com/office/drawing/2014/main" id="{E9343C45-B7ED-4065-B6B0-8AC353512537}"/>
              </a:ext>
            </a:extLst>
          </p:cNvPr>
          <p:cNvSpPr>
            <a:spLocks noGrp="1"/>
          </p:cNvSpPr>
          <p:nvPr>
            <p:ph idx="1"/>
          </p:nvPr>
        </p:nvSpPr>
        <p:spPr>
          <a:xfrm>
            <a:off x="743323" y="1942614"/>
            <a:ext cx="10515600" cy="4351338"/>
          </a:xfrm>
        </p:spPr>
        <p:txBody>
          <a:bodyPr vert="horz" lIns="91440" tIns="45720" rIns="91440" bIns="45720" rtlCol="0" anchor="t">
            <a:normAutofit/>
          </a:bodyPr>
          <a:lstStyle/>
          <a:p>
            <a:pPr marL="0" marR="0" indent="0" algn="just">
              <a:lnSpc>
                <a:spcPct val="107000"/>
              </a:lnSpc>
              <a:spcBef>
                <a:spcPts val="0"/>
              </a:spcBef>
              <a:spcAft>
                <a:spcPts val="0"/>
              </a:spcAft>
              <a:buNone/>
            </a:pPr>
            <a:r>
              <a:rPr lang="en-US" dirty="0">
                <a:solidFill>
                  <a:srgbClr val="000000"/>
                </a:solidFill>
                <a:effectLst/>
                <a:latin typeface="Calibri"/>
                <a:ea typeface="Times New Roman" panose="02020603050405020304" pitchFamily="18" charset="0"/>
                <a:cs typeface="Calibri"/>
              </a:rPr>
              <a:t>The purpose of this grant program is to </a:t>
            </a:r>
            <a:r>
              <a:rPr lang="en-US" b="1" dirty="0">
                <a:solidFill>
                  <a:srgbClr val="000000"/>
                </a:solidFill>
                <a:effectLst/>
                <a:latin typeface="Calibri"/>
                <a:ea typeface="Times New Roman" panose="02020603050405020304" pitchFamily="18" charset="0"/>
                <a:cs typeface="Calibri"/>
              </a:rPr>
              <a:t>maintain and improve food and agricultural supply chain resiliency</a:t>
            </a:r>
            <a:r>
              <a:rPr lang="en-US" dirty="0">
                <a:solidFill>
                  <a:srgbClr val="000000"/>
                </a:solidFill>
                <a:effectLst/>
                <a:latin typeface="Calibri"/>
                <a:ea typeface="Times New Roman" panose="02020603050405020304" pitchFamily="18" charset="0"/>
                <a:cs typeface="Calibri"/>
              </a:rPr>
              <a:t> through:</a:t>
            </a:r>
            <a:endParaRPr lang="en-US" dirty="0">
              <a:effectLst/>
              <a:latin typeface="Times New Roman"/>
              <a:ea typeface="Calibri" panose="020F0502020204030204" pitchFamily="34" charset="0"/>
              <a:cs typeface="Calibri"/>
            </a:endParaRPr>
          </a:p>
          <a:p>
            <a:pPr marL="342900" marR="0" lvl="0" indent="-342900" algn="just">
              <a:lnSpc>
                <a:spcPct val="107000"/>
              </a:lnSpc>
              <a:spcBef>
                <a:spcPts val="0"/>
              </a:spcBef>
              <a:spcAft>
                <a:spcPts val="0"/>
              </a:spcAft>
              <a:buFont typeface="+mj-lt"/>
              <a:buAutoNum type="arabicPeriod"/>
              <a:tabLst>
                <a:tab pos="457200" algn="l"/>
              </a:tabLst>
            </a:pPr>
            <a:r>
              <a:rPr lang="en-US" dirty="0">
                <a:solidFill>
                  <a:srgbClr val="000000"/>
                </a:solidFill>
                <a:effectLst/>
                <a:latin typeface="Calibri"/>
                <a:ea typeface="Times New Roman" panose="02020603050405020304" pitchFamily="18" charset="0"/>
                <a:cs typeface="Calibri"/>
              </a:rPr>
              <a:t>supporting local and socially disadvantaged producers* through building and expanding economic opportunity, and</a:t>
            </a:r>
            <a:endParaRPr lang="en-US" dirty="0">
              <a:effectLst/>
              <a:latin typeface="Times New Roman"/>
              <a:ea typeface="Calibri" panose="020F0502020204030204" pitchFamily="34" charset="0"/>
              <a:cs typeface="Calibri"/>
            </a:endParaRPr>
          </a:p>
          <a:p>
            <a:pPr marL="342900" marR="0" lvl="0" indent="-342900" algn="just">
              <a:lnSpc>
                <a:spcPct val="107000"/>
              </a:lnSpc>
              <a:spcBef>
                <a:spcPts val="0"/>
              </a:spcBef>
              <a:spcAft>
                <a:spcPts val="0"/>
              </a:spcAft>
              <a:buFont typeface="+mj-lt"/>
              <a:buAutoNum type="arabicPeriod"/>
              <a:tabLst>
                <a:tab pos="457200" algn="l"/>
              </a:tabLst>
            </a:pPr>
            <a:r>
              <a:rPr lang="en-US" dirty="0">
                <a:solidFill>
                  <a:srgbClr val="000000"/>
                </a:solidFill>
                <a:effectLst/>
                <a:latin typeface="Calibri"/>
                <a:ea typeface="Times New Roman" panose="02020603050405020304" pitchFamily="18" charset="0"/>
                <a:cs typeface="Calibri"/>
              </a:rPr>
              <a:t>establishing and broadening partnerships with producers, the food distribution community, and local food networks to ensure the distribution of fresh and nutritious foods in rural, remote, or underserved communities.**</a:t>
            </a:r>
            <a:endParaRPr lang="en-US" dirty="0">
              <a:effectLst/>
              <a:latin typeface="Times New Roman"/>
              <a:ea typeface="Calibri" panose="020F0502020204030204" pitchFamily="34" charset="0"/>
              <a:cs typeface="Calibri"/>
            </a:endParaRPr>
          </a:p>
          <a:p>
            <a:pPr marL="45720" indent="0">
              <a:buNone/>
            </a:pPr>
            <a:r>
              <a:rPr lang="en-US" dirty="0">
                <a:solidFill>
                  <a:srgbClr val="000000"/>
                </a:solidFill>
                <a:effectLst/>
                <a:latin typeface="Calibri"/>
                <a:ea typeface="Calibri" panose="020F0502020204030204" pitchFamily="34" charset="0"/>
                <a:cs typeface="Calibri"/>
              </a:rPr>
              <a:t>These funds are meant to provide a combination of financial </a:t>
            </a:r>
            <a:r>
              <a:rPr lang="en-US" dirty="0">
                <a:solidFill>
                  <a:srgbClr val="000000"/>
                </a:solidFill>
                <a:latin typeface="Calibri"/>
                <a:ea typeface="Calibri" panose="020F0502020204030204" pitchFamily="34" charset="0"/>
                <a:cs typeface="Calibri"/>
              </a:rPr>
              <a:t>and technical </a:t>
            </a:r>
            <a:r>
              <a:rPr lang="en-US" dirty="0">
                <a:solidFill>
                  <a:srgbClr val="000000"/>
                </a:solidFill>
                <a:effectLst/>
                <a:latin typeface="Calibri"/>
                <a:ea typeface="Calibri" panose="020F0502020204030204" pitchFamily="34" charset="0"/>
                <a:cs typeface="Calibri"/>
              </a:rPr>
              <a:t>assistance resources to facilitate projects and relationships that will help build long-term market opportunities and increase food supply chain resiliency.</a:t>
            </a:r>
            <a:r>
              <a:rPr lang="en-US" dirty="0">
                <a:solidFill>
                  <a:srgbClr val="000000"/>
                </a:solidFill>
                <a:latin typeface="Calibri"/>
                <a:ea typeface="Calibri" panose="020F0502020204030204" pitchFamily="34" charset="0"/>
                <a:cs typeface="Calibri"/>
              </a:rPr>
              <a:t> </a:t>
            </a:r>
            <a:endParaRPr lang="en-US" dirty="0">
              <a:effectLst/>
              <a:latin typeface="Calibri"/>
              <a:ea typeface="Calibri" panose="020F0502020204030204" pitchFamily="34" charset="0"/>
              <a:cs typeface="Arial" panose="020B0604020202020204" pitchFamily="34" charset="0"/>
            </a:endParaRPr>
          </a:p>
          <a:p>
            <a:pPr marL="45720" indent="0">
              <a:buNone/>
            </a:pPr>
            <a:r>
              <a:rPr lang="en-US" dirty="0">
                <a:solidFill>
                  <a:srgbClr val="000000"/>
                </a:solidFill>
                <a:latin typeface="Calibri"/>
                <a:cs typeface="Calibri"/>
              </a:rPr>
              <a:t>Funded by the USDA, Ag Marketing Service.</a:t>
            </a:r>
          </a:p>
          <a:p>
            <a:endParaRPr lang="en-US">
              <a:solidFill>
                <a:srgbClr val="A6B727"/>
              </a:solidFill>
              <a:latin typeface="Corbel" panose="020B0503020204020204"/>
              <a:cs typeface="Calibri"/>
            </a:endParaRPr>
          </a:p>
        </p:txBody>
      </p:sp>
    </p:spTree>
    <p:extLst>
      <p:ext uri="{BB962C8B-B14F-4D97-AF65-F5344CB8AC3E}">
        <p14:creationId xmlns:p14="http://schemas.microsoft.com/office/powerpoint/2010/main" val="105864115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006600"/>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EE02E9-5522-4D9A-836F-705750B4DCD9}"/>
              </a:ext>
            </a:extLst>
          </p:cNvPr>
          <p:cNvSpPr>
            <a:spLocks noGrp="1"/>
          </p:cNvSpPr>
          <p:nvPr>
            <p:ph type="title"/>
          </p:nvPr>
        </p:nvSpPr>
        <p:spPr>
          <a:xfrm>
            <a:off x="749300" y="33337"/>
            <a:ext cx="10515600" cy="1325563"/>
          </a:xfrm>
        </p:spPr>
        <p:txBody>
          <a:bodyPr>
            <a:normAutofit/>
          </a:bodyPr>
          <a:lstStyle/>
          <a:p>
            <a:r>
              <a:rPr lang="en-US" sz="3200">
                <a:solidFill>
                  <a:schemeClr val="tx1"/>
                </a:solidFill>
              </a:rPr>
              <a:t>Definitions -</a:t>
            </a:r>
            <a:r>
              <a:rPr lang="en-US" sz="3200" dirty="0">
                <a:solidFill>
                  <a:schemeClr val="tx1"/>
                </a:solidFill>
              </a:rPr>
              <a:t> don’t worry not going to read this all to you!</a:t>
            </a:r>
          </a:p>
        </p:txBody>
      </p:sp>
      <p:sp>
        <p:nvSpPr>
          <p:cNvPr id="3" name="Content Placeholder 2">
            <a:extLst>
              <a:ext uri="{FF2B5EF4-FFF2-40B4-BE49-F238E27FC236}">
                <a16:creationId xmlns:a16="http://schemas.microsoft.com/office/drawing/2014/main" id="{6E76E8D8-BB71-4459-85B8-C1FA47732EA3}"/>
              </a:ext>
            </a:extLst>
          </p:cNvPr>
          <p:cNvSpPr>
            <a:spLocks noGrp="1"/>
          </p:cNvSpPr>
          <p:nvPr>
            <p:ph idx="1"/>
          </p:nvPr>
        </p:nvSpPr>
        <p:spPr>
          <a:xfrm>
            <a:off x="508000" y="1079500"/>
            <a:ext cx="11391900" cy="5588000"/>
          </a:xfrm>
        </p:spPr>
        <p:txBody>
          <a:bodyPr>
            <a:normAutofit lnSpcReduction="10000"/>
          </a:bodyPr>
          <a:lstStyle/>
          <a:p>
            <a:r>
              <a:rPr lang="en-US" sz="1800" b="0" i="0" u="none" strike="noStrike" baseline="0" dirty="0">
                <a:solidFill>
                  <a:srgbClr val="000000"/>
                </a:solidFill>
                <a:latin typeface="Calibri" panose="020F0502020204030204" pitchFamily="34" charset="0"/>
              </a:rPr>
              <a:t>A </a:t>
            </a:r>
            <a:r>
              <a:rPr lang="en-US" sz="1800" b="1" i="0" u="none" strike="noStrike" baseline="0" dirty="0">
                <a:solidFill>
                  <a:srgbClr val="000000"/>
                </a:solidFill>
                <a:latin typeface="Calibri" panose="020F0502020204030204" pitchFamily="34" charset="0"/>
              </a:rPr>
              <a:t>socially disadvantaged farmer or rancher </a:t>
            </a:r>
            <a:r>
              <a:rPr lang="en-US" sz="1800" b="0" i="0" u="none" strike="noStrike" baseline="0" dirty="0">
                <a:solidFill>
                  <a:srgbClr val="000000"/>
                </a:solidFill>
                <a:latin typeface="Calibri" panose="020F0502020204030204" pitchFamily="34" charset="0"/>
              </a:rPr>
              <a:t>is a farmer or rancher, who is a member of a socially disadvantaged group. A </a:t>
            </a:r>
            <a:r>
              <a:rPr lang="en-US" sz="1800" b="1" i="0" u="none" strike="noStrike" baseline="0" dirty="0">
                <a:solidFill>
                  <a:srgbClr val="000000"/>
                </a:solidFill>
                <a:latin typeface="Calibri" panose="020F0502020204030204" pitchFamily="34" charset="0"/>
              </a:rPr>
              <a:t>socially disadvantaged group </a:t>
            </a:r>
            <a:r>
              <a:rPr lang="en-US" sz="1800" b="0" i="0" u="none" strike="noStrike" baseline="0" dirty="0">
                <a:solidFill>
                  <a:srgbClr val="000000"/>
                </a:solidFill>
                <a:latin typeface="Calibri" panose="020F0502020204030204" pitchFamily="34" charset="0"/>
              </a:rPr>
              <a:t>is one whose members have been subject to discrimination on the basis of race, color, national origin, age, disability, and, where applicable, sex, marital status, familial status, parental status, religion, sexual orientation, genetic information, political beliefs, reprisal, or because all or a part of an individual's income is derived from any public assistance program. </a:t>
            </a:r>
          </a:p>
          <a:p>
            <a:r>
              <a:rPr lang="en-US" sz="1800" b="0" i="0" u="none" strike="noStrike" baseline="0" dirty="0">
                <a:solidFill>
                  <a:srgbClr val="000000"/>
                </a:solidFill>
                <a:latin typeface="Calibri" panose="020F0502020204030204" pitchFamily="34" charset="0"/>
              </a:rPr>
              <a:t>Further, the Small Business Administration defines </a:t>
            </a:r>
            <a:r>
              <a:rPr lang="en-US" sz="1800" b="1" i="0" u="none" strike="noStrike" baseline="0" dirty="0">
                <a:solidFill>
                  <a:srgbClr val="000000"/>
                </a:solidFill>
                <a:latin typeface="Calibri" panose="020F0502020204030204" pitchFamily="34" charset="0"/>
              </a:rPr>
              <a:t>socially disadvantaged individuals </a:t>
            </a:r>
            <a:r>
              <a:rPr lang="en-US" sz="1800" b="0" i="0" u="none" strike="noStrike" baseline="0" dirty="0">
                <a:solidFill>
                  <a:srgbClr val="000000"/>
                </a:solidFill>
                <a:latin typeface="Calibri" panose="020F0502020204030204" pitchFamily="34" charset="0"/>
              </a:rPr>
              <a:t>are those who have been subjected to racial or ethnic prejudice or cultural bias within American society because of their identities as members of groups and without regard to their individual qualities. The social disadvantage must stem from circumstances beyond their control. </a:t>
            </a:r>
          </a:p>
          <a:p>
            <a:r>
              <a:rPr lang="en-US" sz="1800" b="0" i="0" u="none" strike="noStrike" baseline="0" dirty="0">
                <a:solidFill>
                  <a:srgbClr val="000000"/>
                </a:solidFill>
                <a:latin typeface="Calibri" panose="020F0502020204030204" pitchFamily="34" charset="0"/>
              </a:rPr>
              <a:t>USDA National Agricultural Statistics Service defines </a:t>
            </a:r>
            <a:r>
              <a:rPr lang="en-US" sz="1800" b="1" i="0" u="none" strike="noStrike" baseline="0" dirty="0">
                <a:solidFill>
                  <a:srgbClr val="000000"/>
                </a:solidFill>
                <a:latin typeface="Calibri" panose="020F0502020204030204" pitchFamily="34" charset="0"/>
              </a:rPr>
              <a:t>small producers </a:t>
            </a:r>
            <a:r>
              <a:rPr lang="en-US" sz="1800" b="0" i="0" u="none" strike="noStrike" baseline="0" dirty="0">
                <a:solidFill>
                  <a:srgbClr val="000000"/>
                </a:solidFill>
                <a:latin typeface="Calibri" panose="020F0502020204030204" pitchFamily="34" charset="0"/>
              </a:rPr>
              <a:t>as those that have an annual gross cash farm income (GCFI) of less than $250,000. Socially Disadvantaged producers/vendors and small producers are not exclusive of one another </a:t>
            </a:r>
          </a:p>
          <a:p>
            <a:r>
              <a:rPr lang="en-US" sz="1800" b="0" i="0" u="none" strike="noStrike" baseline="0" dirty="0">
                <a:solidFill>
                  <a:srgbClr val="000000"/>
                </a:solidFill>
                <a:latin typeface="Calibri" panose="020F0502020204030204" pitchFamily="34" charset="0"/>
              </a:rPr>
              <a:t>For purposes of this order: (a) The term </a:t>
            </a:r>
            <a:r>
              <a:rPr lang="en-US" sz="1800" b="1" i="0" u="none" strike="noStrike" baseline="0" dirty="0">
                <a:solidFill>
                  <a:srgbClr val="000000"/>
                </a:solidFill>
                <a:latin typeface="Calibri" panose="020F0502020204030204" pitchFamily="34" charset="0"/>
              </a:rPr>
              <a:t>“equity</a:t>
            </a:r>
            <a:r>
              <a:rPr lang="en-US" sz="1800" b="0" i="0" u="none" strike="noStrike" baseline="0" dirty="0">
                <a:solidFill>
                  <a:srgbClr val="000000"/>
                </a:solidFill>
                <a:latin typeface="Calibri" panose="020F0502020204030204" pitchFamily="34" charset="0"/>
              </a:rPr>
              <a:t>” means the consistent and systematic fair, just, and impartial treatment of all individuals, including individuals who belong to underserved communities that have been denied such treatment, such as Black, Latino, and Indigenous and Native American persons, Asian Americans and Pacific Islanders and other persons of color; members of religious minorities; lesbian, gay, bisexual, transgender, and queer (LGBTQ+) persons; persons with disabilities; persons who live in rural areas; and persons otherwise adversely affected by </a:t>
            </a:r>
            <a:r>
              <a:rPr lang="en-US" sz="1800" b="0" i="0" u="none" strike="noStrike" baseline="0" dirty="0">
                <a:solidFill>
                  <a:schemeClr val="tx1"/>
                </a:solidFill>
                <a:latin typeface="Calibri" panose="020F0502020204030204" pitchFamily="34" charset="0"/>
              </a:rPr>
              <a:t>persistent poverty or inequality. (b) The term “</a:t>
            </a:r>
            <a:r>
              <a:rPr lang="en-US" sz="1800" b="1" i="0" u="none" strike="noStrike" baseline="0" dirty="0">
                <a:solidFill>
                  <a:schemeClr val="tx1"/>
                </a:solidFill>
                <a:latin typeface="Calibri" panose="020F0502020204030204" pitchFamily="34" charset="0"/>
              </a:rPr>
              <a:t>underserved communities</a:t>
            </a:r>
            <a:r>
              <a:rPr lang="en-US" sz="1800" b="0" i="0" u="none" strike="noStrike" baseline="0" dirty="0">
                <a:solidFill>
                  <a:schemeClr val="tx1"/>
                </a:solidFill>
                <a:latin typeface="Calibri" panose="020F0502020204030204" pitchFamily="34" charset="0"/>
              </a:rPr>
              <a:t>” refers to populations sharing a particular characteristic, as well as geographic communities, that have been systematically denied a full opportunity to participate in aspects of economic, social, and civic life, as exemplified by the list in the preceding definition of “</a:t>
            </a:r>
            <a:r>
              <a:rPr lang="en-US" sz="1800" b="1" i="0" u="none" strike="noStrike" baseline="0" dirty="0">
                <a:solidFill>
                  <a:schemeClr val="tx1"/>
                </a:solidFill>
                <a:latin typeface="Calibri" panose="020F0502020204030204" pitchFamily="34" charset="0"/>
              </a:rPr>
              <a:t>equity</a:t>
            </a:r>
            <a:r>
              <a:rPr lang="en-US" sz="1800" b="0" i="0" u="none" strike="noStrike" baseline="0" dirty="0">
                <a:solidFill>
                  <a:schemeClr val="tx1"/>
                </a:solidFill>
                <a:latin typeface="Calibri" panose="020F0502020204030204" pitchFamily="34" charset="0"/>
              </a:rPr>
              <a:t>.” </a:t>
            </a:r>
          </a:p>
        </p:txBody>
      </p:sp>
    </p:spTree>
    <p:extLst>
      <p:ext uri="{BB962C8B-B14F-4D97-AF65-F5344CB8AC3E}">
        <p14:creationId xmlns:p14="http://schemas.microsoft.com/office/powerpoint/2010/main" val="170239129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7578A52D-2496-4956-A9A4-EA5C38B2F1F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999"/>
          </a:xfrm>
          <a:prstGeom prst="rect">
            <a:avLst/>
          </a:prstGeom>
          <a:solidFill>
            <a:schemeClr val="accent1"/>
          </a:solidFill>
          <a:ln w="12700">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a:extLst>
              <a:ext uri="{FF2B5EF4-FFF2-40B4-BE49-F238E27FC236}">
                <a16:creationId xmlns:a16="http://schemas.microsoft.com/office/drawing/2014/main" id="{9809C8E2-EF9B-4E0B-A17E-836DE0508E7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21732" y="321733"/>
            <a:ext cx="11548533" cy="1886373"/>
          </a:xfrm>
          <a:prstGeom prst="rect">
            <a:avLst/>
          </a:prstGeom>
          <a:noFill/>
          <a:ln w="12700">
            <a:solidFill>
              <a:srgbClr val="FFFFFF"/>
            </a:solidFill>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57EF5EB8-C95D-4881-B918-A8C1FE0E1B84}"/>
              </a:ext>
            </a:extLst>
          </p:cNvPr>
          <p:cNvSpPr>
            <a:spLocks noGrp="1"/>
          </p:cNvSpPr>
          <p:nvPr>
            <p:ph type="title"/>
          </p:nvPr>
        </p:nvSpPr>
        <p:spPr>
          <a:xfrm>
            <a:off x="1143000" y="609600"/>
            <a:ext cx="9875520" cy="1356360"/>
          </a:xfrm>
        </p:spPr>
        <p:txBody>
          <a:bodyPr>
            <a:normAutofit/>
          </a:bodyPr>
          <a:lstStyle/>
          <a:p>
            <a:r>
              <a:rPr lang="en-US">
                <a:solidFill>
                  <a:srgbClr val="FFFFFF"/>
                </a:solidFill>
              </a:rPr>
              <a:t>LFPA Competitive Grant</a:t>
            </a:r>
          </a:p>
        </p:txBody>
      </p:sp>
      <p:sp useBgFill="1">
        <p:nvSpPr>
          <p:cNvPr id="12" name="Rectangle 11">
            <a:extLst>
              <a:ext uri="{FF2B5EF4-FFF2-40B4-BE49-F238E27FC236}">
                <a16:creationId xmlns:a16="http://schemas.microsoft.com/office/drawing/2014/main" id="{61EB557E-621E-4254-B750-85274C5F4D5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529841"/>
            <a:ext cx="12192000" cy="4328159"/>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07D5FFB3-8690-491D-BF02-951C41EB3C73}"/>
              </a:ext>
            </a:extLst>
          </p:cNvPr>
          <p:cNvSpPr>
            <a:spLocks noGrp="1"/>
          </p:cNvSpPr>
          <p:nvPr>
            <p:ph idx="1"/>
          </p:nvPr>
        </p:nvSpPr>
        <p:spPr>
          <a:xfrm>
            <a:off x="1143000" y="2852530"/>
            <a:ext cx="9872871" cy="3243469"/>
          </a:xfrm>
        </p:spPr>
        <p:txBody>
          <a:bodyPr vert="horz" lIns="91440" tIns="45720" rIns="91440" bIns="45720" rtlCol="0" anchor="t">
            <a:normAutofit/>
          </a:bodyPr>
          <a:lstStyle/>
          <a:p>
            <a:r>
              <a:rPr lang="en-US">
                <a:solidFill>
                  <a:schemeClr val="tx1"/>
                </a:solidFill>
              </a:rPr>
              <a:t>$</a:t>
            </a:r>
            <a:r>
              <a:rPr lang="en-US" dirty="0">
                <a:solidFill>
                  <a:schemeClr val="tx1"/>
                </a:solidFill>
              </a:rPr>
              <a:t>1.5 M to award</a:t>
            </a:r>
            <a:r>
              <a:rPr lang="en-US">
                <a:solidFill>
                  <a:schemeClr val="tx1"/>
                </a:solidFill>
              </a:rPr>
              <a:t> </a:t>
            </a:r>
            <a:endParaRPr lang="en-US" dirty="0">
              <a:solidFill>
                <a:schemeClr val="tx1"/>
              </a:solidFill>
            </a:endParaRPr>
          </a:p>
          <a:p>
            <a:r>
              <a:rPr lang="en-US" dirty="0">
                <a:solidFill>
                  <a:schemeClr val="tx1"/>
                </a:solidFill>
              </a:rPr>
              <a:t>20-month long projects</a:t>
            </a:r>
            <a:r>
              <a:rPr lang="en-US">
                <a:solidFill>
                  <a:schemeClr val="tx1"/>
                </a:solidFill>
              </a:rPr>
              <a:t>, we are seeking a one-year no cost extension and will keep everyone updated!</a:t>
            </a:r>
            <a:endParaRPr lang="en-US" dirty="0">
              <a:solidFill>
                <a:schemeClr val="tx1"/>
              </a:solidFill>
            </a:endParaRPr>
          </a:p>
          <a:p>
            <a:r>
              <a:rPr lang="en-US" dirty="0">
                <a:solidFill>
                  <a:schemeClr val="tx1"/>
                </a:solidFill>
              </a:rPr>
              <a:t>Projects from $100,000-$300,000</a:t>
            </a:r>
          </a:p>
          <a:p>
            <a:r>
              <a:rPr lang="en-US" dirty="0">
                <a:solidFill>
                  <a:schemeClr val="tx1"/>
                </a:solidFill>
              </a:rPr>
              <a:t>No </a:t>
            </a:r>
            <a:r>
              <a:rPr lang="en-US">
                <a:solidFill>
                  <a:schemeClr val="tx1"/>
                </a:solidFill>
              </a:rPr>
              <a:t>match </a:t>
            </a:r>
            <a:r>
              <a:rPr lang="en-US" dirty="0">
                <a:solidFill>
                  <a:schemeClr val="tx1"/>
                </a:solidFill>
              </a:rPr>
              <a:t>required</a:t>
            </a:r>
          </a:p>
          <a:p>
            <a:r>
              <a:rPr lang="en-US" dirty="0">
                <a:solidFill>
                  <a:schemeClr val="tx1"/>
                </a:solidFill>
              </a:rPr>
              <a:t>Applications due May 31, 2022 at 4:00pm</a:t>
            </a:r>
            <a:r>
              <a:rPr lang="en-US">
                <a:solidFill>
                  <a:schemeClr val="tx1"/>
                </a:solidFill>
              </a:rPr>
              <a:t> </a:t>
            </a:r>
            <a:endParaRPr lang="en-US" dirty="0">
              <a:solidFill>
                <a:schemeClr val="tx1"/>
              </a:solidFill>
            </a:endParaRPr>
          </a:p>
          <a:p>
            <a:r>
              <a:rPr lang="en-US" b="0" i="0" u="none" strike="noStrike" baseline="0">
                <a:solidFill>
                  <a:schemeClr val="tx1"/>
                </a:solidFill>
                <a:latin typeface="Calibri"/>
                <a:cs typeface="Calibri"/>
              </a:rPr>
              <a:t>Funding for the LFPA Grant is provided by the USDA Agriculture Marketing Service.</a:t>
            </a:r>
            <a:r>
              <a:rPr lang="en-US">
                <a:solidFill>
                  <a:schemeClr val="tx1"/>
                </a:solidFill>
                <a:latin typeface="Calibri"/>
                <a:cs typeface="Calibri"/>
              </a:rPr>
              <a:t> </a:t>
            </a:r>
            <a:endParaRPr lang="en-US">
              <a:solidFill>
                <a:schemeClr val="tx1"/>
              </a:solidFill>
            </a:endParaRPr>
          </a:p>
        </p:txBody>
      </p:sp>
    </p:spTree>
    <p:extLst>
      <p:ext uri="{BB962C8B-B14F-4D97-AF65-F5344CB8AC3E}">
        <p14:creationId xmlns:p14="http://schemas.microsoft.com/office/powerpoint/2010/main" val="313342250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006600"/>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4DCB09-00B7-48CA-BEF8-9413D0F74767}"/>
              </a:ext>
            </a:extLst>
          </p:cNvPr>
          <p:cNvSpPr>
            <a:spLocks noGrp="1"/>
          </p:cNvSpPr>
          <p:nvPr>
            <p:ph type="title"/>
          </p:nvPr>
        </p:nvSpPr>
        <p:spPr>
          <a:xfrm>
            <a:off x="1158240" y="341153"/>
            <a:ext cx="9875520" cy="1356360"/>
          </a:xfrm>
        </p:spPr>
        <p:txBody>
          <a:bodyPr/>
          <a:lstStyle/>
          <a:p>
            <a:r>
              <a:rPr lang="en-US" dirty="0">
                <a:solidFill>
                  <a:schemeClr val="tx1"/>
                </a:solidFill>
              </a:rPr>
              <a:t>Eligible Applicants</a:t>
            </a:r>
          </a:p>
        </p:txBody>
      </p:sp>
      <p:sp>
        <p:nvSpPr>
          <p:cNvPr id="3" name="Content Placeholder 2">
            <a:extLst>
              <a:ext uri="{FF2B5EF4-FFF2-40B4-BE49-F238E27FC236}">
                <a16:creationId xmlns:a16="http://schemas.microsoft.com/office/drawing/2014/main" id="{41511AC3-FA41-4DE3-BDFF-D03752D59B2A}"/>
              </a:ext>
            </a:extLst>
          </p:cNvPr>
          <p:cNvSpPr>
            <a:spLocks noGrp="1"/>
          </p:cNvSpPr>
          <p:nvPr>
            <p:ph idx="1"/>
          </p:nvPr>
        </p:nvSpPr>
        <p:spPr>
          <a:xfrm>
            <a:off x="822037" y="1550670"/>
            <a:ext cx="10319911" cy="4702348"/>
          </a:xfrm>
        </p:spPr>
        <p:txBody>
          <a:bodyPr vert="horz" lIns="91440" tIns="45720" rIns="91440" bIns="45720" rtlCol="0" anchor="t">
            <a:normAutofit fontScale="70000" lnSpcReduction="20000"/>
          </a:bodyPr>
          <a:lstStyle/>
          <a:p>
            <a:pPr marL="342900" indent="-342900" algn="just">
              <a:lnSpc>
                <a:spcPct val="107000"/>
              </a:lnSpc>
              <a:spcBef>
                <a:spcPts val="0"/>
              </a:spcBef>
              <a:buFont typeface="+mj-lt"/>
              <a:buAutoNum type="arabicPeriod"/>
            </a:pPr>
            <a:r>
              <a:rPr lang="en-US" sz="2600">
                <a:solidFill>
                  <a:schemeClr val="tx1"/>
                </a:solidFill>
                <a:effectLst/>
                <a:latin typeface="Calibri"/>
                <a:ea typeface="Calibri" panose="020F0502020204030204" pitchFamily="34" charset="0"/>
                <a:cs typeface="Calibri"/>
              </a:rPr>
              <a:t>Food hubs and other CT aggregators</a:t>
            </a:r>
            <a:r>
              <a:rPr lang="en-US" sz="2600">
                <a:solidFill>
                  <a:schemeClr val="tx1"/>
                </a:solidFill>
                <a:latin typeface="Calibri"/>
                <a:ea typeface="Calibri" panose="020F0502020204030204" pitchFamily="34" charset="0"/>
                <a:cs typeface="Calibri"/>
              </a:rPr>
              <a:t> </a:t>
            </a:r>
            <a:endParaRPr lang="en-US" sz="260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marL="342900" indent="-342900" algn="just">
              <a:lnSpc>
                <a:spcPct val="107000"/>
              </a:lnSpc>
              <a:spcBef>
                <a:spcPts val="0"/>
              </a:spcBef>
              <a:buFont typeface="+mj-lt"/>
              <a:buAutoNum type="arabicPeriod"/>
            </a:pPr>
            <a:r>
              <a:rPr lang="en-US" sz="2600">
                <a:solidFill>
                  <a:schemeClr val="tx1"/>
                </a:solidFill>
                <a:effectLst/>
                <a:latin typeface="Calibri"/>
                <a:ea typeface="Calibri" panose="020F0502020204030204" pitchFamily="34" charset="0"/>
                <a:cs typeface="Calibri"/>
              </a:rPr>
              <a:t>Food pantries, soup kitchens, and pantry networks</a:t>
            </a:r>
            <a:r>
              <a:rPr lang="en-US" sz="2600">
                <a:solidFill>
                  <a:schemeClr val="tx1"/>
                </a:solidFill>
                <a:latin typeface="Calibri"/>
                <a:ea typeface="Calibri" panose="020F0502020204030204" pitchFamily="34" charset="0"/>
                <a:cs typeface="Calibri"/>
              </a:rPr>
              <a:t>  </a:t>
            </a:r>
            <a:endParaRPr lang="en-US" sz="260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marL="342900" indent="-342900" algn="just">
              <a:lnSpc>
                <a:spcPct val="107000"/>
              </a:lnSpc>
              <a:spcBef>
                <a:spcPts val="0"/>
              </a:spcBef>
              <a:buFont typeface="+mj-lt"/>
              <a:buAutoNum type="arabicPeriod"/>
            </a:pPr>
            <a:r>
              <a:rPr lang="en-US" sz="2600">
                <a:solidFill>
                  <a:schemeClr val="tx1"/>
                </a:solidFill>
                <a:effectLst/>
                <a:latin typeface="Calibri"/>
                <a:ea typeface="Calibri" panose="020F0502020204030204" pitchFamily="34" charset="0"/>
                <a:cs typeface="Calibri"/>
              </a:rPr>
              <a:t>Municipalities</a:t>
            </a:r>
            <a:r>
              <a:rPr lang="en-US" sz="2600">
                <a:solidFill>
                  <a:schemeClr val="tx1"/>
                </a:solidFill>
                <a:latin typeface="Calibri"/>
                <a:ea typeface="Calibri" panose="020F0502020204030204" pitchFamily="34" charset="0"/>
                <a:cs typeface="Calibri"/>
              </a:rPr>
              <a:t> </a:t>
            </a:r>
            <a:endParaRPr lang="en-US" sz="260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marL="342900" marR="0" lvl="0" indent="-342900" algn="just">
              <a:lnSpc>
                <a:spcPct val="107000"/>
              </a:lnSpc>
              <a:spcBef>
                <a:spcPts val="0"/>
              </a:spcBef>
              <a:spcAft>
                <a:spcPts val="0"/>
              </a:spcAft>
              <a:buFont typeface="+mj-lt"/>
              <a:buAutoNum type="arabicPeriod"/>
            </a:pPr>
            <a:r>
              <a:rPr lang="en-US" sz="2600">
                <a:solidFill>
                  <a:schemeClr val="tx1"/>
                </a:solidFill>
                <a:effectLst/>
                <a:latin typeface="Calibri"/>
                <a:ea typeface="Calibri" panose="020F0502020204030204" pitchFamily="34" charset="0"/>
                <a:cs typeface="Calibri"/>
              </a:rPr>
              <a:t>Producer cooperatives or informal groups of producers with a fiduciary agent  </a:t>
            </a:r>
          </a:p>
          <a:p>
            <a:pPr marL="342900" indent="-342900" algn="just">
              <a:lnSpc>
                <a:spcPct val="107000"/>
              </a:lnSpc>
              <a:spcBef>
                <a:spcPts val="0"/>
              </a:spcBef>
              <a:buFont typeface="+mj-lt"/>
              <a:buAutoNum type="arabicPeriod"/>
            </a:pPr>
            <a:r>
              <a:rPr lang="en-US" sz="2600">
                <a:solidFill>
                  <a:schemeClr val="tx1"/>
                </a:solidFill>
                <a:effectLst/>
                <a:latin typeface="Calibri"/>
                <a:ea typeface="Calibri" panose="020F0502020204030204" pitchFamily="34" charset="0"/>
                <a:cs typeface="Calibri"/>
              </a:rPr>
              <a:t>Community Health Centers</a:t>
            </a:r>
            <a:r>
              <a:rPr lang="en-US" sz="2600">
                <a:solidFill>
                  <a:schemeClr val="tx1"/>
                </a:solidFill>
                <a:latin typeface="Calibri"/>
                <a:ea typeface="Calibri" panose="020F0502020204030204" pitchFamily="34" charset="0"/>
                <a:cs typeface="Calibri"/>
              </a:rPr>
              <a:t> </a:t>
            </a:r>
            <a:endParaRPr lang="en-US" sz="260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marL="342900" indent="-342900" algn="just">
              <a:lnSpc>
                <a:spcPct val="107000"/>
              </a:lnSpc>
              <a:spcBef>
                <a:spcPts val="0"/>
              </a:spcBef>
              <a:buFont typeface="+mj-lt"/>
              <a:buAutoNum type="arabicPeriod"/>
            </a:pPr>
            <a:r>
              <a:rPr lang="en-US" sz="2600">
                <a:solidFill>
                  <a:schemeClr val="tx1"/>
                </a:solidFill>
                <a:effectLst/>
                <a:latin typeface="Calibri"/>
                <a:ea typeface="Calibri" panose="020F0502020204030204" pitchFamily="34" charset="0"/>
                <a:cs typeface="Calibri"/>
              </a:rPr>
              <a:t>Mutual Aid networks</a:t>
            </a:r>
            <a:r>
              <a:rPr lang="en-US" sz="2600">
                <a:solidFill>
                  <a:schemeClr val="tx1"/>
                </a:solidFill>
                <a:latin typeface="Calibri"/>
                <a:ea typeface="Calibri" panose="020F0502020204030204" pitchFamily="34" charset="0"/>
                <a:cs typeface="Calibri"/>
              </a:rPr>
              <a:t> </a:t>
            </a:r>
            <a:endParaRPr lang="en-US" sz="260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marL="342900" indent="-342900" algn="just">
              <a:lnSpc>
                <a:spcPct val="107000"/>
              </a:lnSpc>
              <a:spcBef>
                <a:spcPts val="0"/>
              </a:spcBef>
              <a:buFont typeface="+mj-lt"/>
              <a:buAutoNum type="arabicPeriod"/>
            </a:pPr>
            <a:r>
              <a:rPr lang="en-US" sz="2600">
                <a:solidFill>
                  <a:schemeClr val="tx1"/>
                </a:solidFill>
                <a:effectLst/>
                <a:latin typeface="Calibri"/>
                <a:ea typeface="Calibri" panose="020F0502020204030204" pitchFamily="34" charset="0"/>
                <a:cs typeface="Calibri"/>
              </a:rPr>
              <a:t>Faith based organizations</a:t>
            </a:r>
            <a:r>
              <a:rPr lang="en-US" sz="2600">
                <a:solidFill>
                  <a:schemeClr val="tx1"/>
                </a:solidFill>
                <a:latin typeface="Calibri"/>
                <a:ea typeface="Calibri" panose="020F0502020204030204" pitchFamily="34" charset="0"/>
                <a:cs typeface="Calibri"/>
              </a:rPr>
              <a:t> </a:t>
            </a:r>
            <a:endParaRPr lang="en-US" sz="260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marL="342900" marR="0" lvl="0" indent="-342900" algn="just">
              <a:lnSpc>
                <a:spcPct val="107000"/>
              </a:lnSpc>
              <a:spcBef>
                <a:spcPts val="0"/>
              </a:spcBef>
              <a:spcAft>
                <a:spcPts val="0"/>
              </a:spcAft>
              <a:buFont typeface="+mj-lt"/>
              <a:buAutoNum type="arabicPeriod"/>
            </a:pPr>
            <a:r>
              <a:rPr lang="en-US" sz="2600">
                <a:solidFill>
                  <a:schemeClr val="tx1"/>
                </a:solidFill>
                <a:effectLst/>
                <a:latin typeface="Calibri"/>
                <a:ea typeface="Calibri" panose="020F0502020204030204" pitchFamily="34" charset="0"/>
                <a:cs typeface="Calibri"/>
              </a:rPr>
              <a:t>Senior Centers</a:t>
            </a:r>
          </a:p>
          <a:p>
            <a:pPr marL="342900" marR="0" lvl="0" indent="-342900">
              <a:lnSpc>
                <a:spcPct val="107000"/>
              </a:lnSpc>
              <a:spcBef>
                <a:spcPts val="0"/>
              </a:spcBef>
              <a:spcAft>
                <a:spcPts val="800"/>
              </a:spcAft>
              <a:buFont typeface="+mj-lt"/>
              <a:buAutoNum type="arabicPeriod"/>
            </a:pPr>
            <a:r>
              <a:rPr lang="en-US" sz="2600">
                <a:solidFill>
                  <a:schemeClr val="tx1"/>
                </a:solidFill>
                <a:effectLst/>
                <a:latin typeface="Calibri"/>
                <a:ea typeface="Times New Roman" panose="02020603050405020304" pitchFamily="18" charset="0"/>
                <a:cs typeface="Calibri"/>
              </a:rPr>
              <a:t>For-profit and non-profit grocery stores, as well as food cooperatives</a:t>
            </a:r>
            <a:r>
              <a:rPr lang="en-US" sz="2600">
                <a:solidFill>
                  <a:schemeClr val="tx1"/>
                </a:solidFill>
                <a:effectLst/>
                <a:latin typeface="Calibri"/>
                <a:ea typeface="Calibri" panose="020F0502020204030204" pitchFamily="34" charset="0"/>
                <a:cs typeface="Calibri"/>
              </a:rPr>
              <a:t> </a:t>
            </a:r>
          </a:p>
          <a:p>
            <a:pPr marL="342900" indent="-342900">
              <a:lnSpc>
                <a:spcPct val="107000"/>
              </a:lnSpc>
              <a:spcBef>
                <a:spcPts val="0"/>
              </a:spcBef>
              <a:buFont typeface="+mj-lt"/>
              <a:buAutoNum type="arabicPeriod"/>
            </a:pPr>
            <a:r>
              <a:rPr lang="en-US" sz="2600">
                <a:solidFill>
                  <a:srgbClr val="000000"/>
                </a:solidFill>
                <a:effectLst/>
                <a:latin typeface="Calibri"/>
                <a:ea typeface="Times New Roman" panose="02020603050405020304" pitchFamily="18" charset="0"/>
                <a:cs typeface="Calibri"/>
              </a:rPr>
              <a:t>Small food retailers such as corner stores, convenience stores, farmers' markets, mobile food markets, or retail food outlets operated by an emergency food program or food hub.</a:t>
            </a:r>
            <a:r>
              <a:rPr lang="en-US" sz="2600">
                <a:solidFill>
                  <a:srgbClr val="000000"/>
                </a:solidFill>
                <a:latin typeface="Calibri"/>
                <a:ea typeface="Times New Roman" panose="02020603050405020304" pitchFamily="18" charset="0"/>
                <a:cs typeface="Calibri"/>
              </a:rPr>
              <a:t> </a:t>
            </a:r>
            <a:r>
              <a:rPr lang="en-US" sz="2600">
                <a:solidFill>
                  <a:srgbClr val="000000"/>
                </a:solidFill>
                <a:effectLst/>
                <a:latin typeface="Calibri"/>
                <a:ea typeface="Times New Roman" panose="02020603050405020304" pitchFamily="18" charset="0"/>
                <a:cs typeface="Calibri"/>
              </a:rPr>
              <a:t> Applicants in this category must be engaged in the sale of nutritious and culturally relevant foods, including fresh fruits and vegetables.</a:t>
            </a:r>
            <a:r>
              <a:rPr lang="en-US" sz="2600">
                <a:solidFill>
                  <a:srgbClr val="000000"/>
                </a:solidFill>
                <a:latin typeface="Calibri"/>
                <a:ea typeface="Times New Roman" panose="02020603050405020304" pitchFamily="18" charset="0"/>
                <a:cs typeface="Calibri"/>
              </a:rPr>
              <a:t> </a:t>
            </a:r>
            <a:endParaRPr lang="en-US" sz="2600">
              <a:solidFill>
                <a:srgbClr val="A6B727"/>
              </a:solidFill>
              <a:latin typeface="Calibri" panose="020F0502020204030204" pitchFamily="34" charset="0"/>
              <a:ea typeface="Times New Roman" panose="02020603050405020304" pitchFamily="18" charset="0"/>
              <a:cs typeface="Arial" panose="020B0604020202020204" pitchFamily="34" charset="0"/>
            </a:endParaRPr>
          </a:p>
          <a:p>
            <a:pPr marL="342900" indent="-342900">
              <a:lnSpc>
                <a:spcPct val="107000"/>
              </a:lnSpc>
              <a:spcBef>
                <a:spcPts val="0"/>
              </a:spcBef>
              <a:buAutoNum type="arabicPeriod"/>
            </a:pPr>
            <a:endParaRPr lang="en-US" sz="2600">
              <a:solidFill>
                <a:srgbClr val="000000"/>
              </a:solidFill>
              <a:effectLst/>
              <a:latin typeface="Calibri"/>
              <a:ea typeface="Calibri" panose="020F0502020204030204" pitchFamily="34" charset="0"/>
              <a:cs typeface="Calibri"/>
            </a:endParaRPr>
          </a:p>
          <a:p>
            <a:pPr marL="0" indent="0">
              <a:spcBef>
                <a:spcPts val="0"/>
              </a:spcBef>
              <a:spcAft>
                <a:spcPts val="800"/>
              </a:spcAft>
              <a:buNone/>
            </a:pPr>
            <a:endParaRPr lang="en-US" sz="2600" dirty="0">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p>
            <a:pPr marL="0" indent="0">
              <a:spcBef>
                <a:spcPts val="0"/>
              </a:spcBef>
              <a:spcAft>
                <a:spcPts val="800"/>
              </a:spcAft>
              <a:buNone/>
            </a:pPr>
            <a:r>
              <a:rPr lang="en-US" sz="2600">
                <a:solidFill>
                  <a:srgbClr val="000000"/>
                </a:solidFill>
                <a:effectLst/>
                <a:latin typeface="Calibri"/>
                <a:ea typeface="Calibri" panose="020F0502020204030204" pitchFamily="34" charset="0"/>
                <a:cs typeface="Calibri"/>
              </a:rPr>
              <a:t>Applicants must be located and operate in the state of Connecticut and be in compliance will all applicable state and federal business requirements.</a:t>
            </a:r>
            <a:r>
              <a:rPr lang="en-US" sz="2600">
                <a:solidFill>
                  <a:srgbClr val="000000"/>
                </a:solidFill>
                <a:latin typeface="Calibri"/>
                <a:ea typeface="Calibri" panose="020F0502020204030204" pitchFamily="34" charset="0"/>
                <a:cs typeface="Calibri"/>
              </a:rPr>
              <a:t> </a:t>
            </a:r>
            <a:endParaRPr lang="en-US" sz="2600" dirty="0">
              <a:effectLst/>
              <a:latin typeface="Calibri" panose="020F0502020204030204" pitchFamily="34" charset="0"/>
              <a:ea typeface="Calibri" panose="020F0502020204030204" pitchFamily="34" charset="0"/>
              <a:cs typeface="Arial" panose="020B0604020202020204" pitchFamily="34" charset="0"/>
            </a:endParaRPr>
          </a:p>
          <a:p>
            <a:pPr marL="0" marR="0" indent="0">
              <a:spcBef>
                <a:spcPts val="0"/>
              </a:spcBef>
              <a:spcAft>
                <a:spcPts val="800"/>
              </a:spcAft>
              <a:buNone/>
            </a:pPr>
            <a:endParaRPr lang="en-US" dirty="0"/>
          </a:p>
        </p:txBody>
      </p:sp>
    </p:spTree>
    <p:extLst>
      <p:ext uri="{BB962C8B-B14F-4D97-AF65-F5344CB8AC3E}">
        <p14:creationId xmlns:p14="http://schemas.microsoft.com/office/powerpoint/2010/main" val="2029576706"/>
      </p:ext>
    </p:extLst>
  </p:cSld>
  <p:clrMapOvr>
    <a:masterClrMapping/>
  </p:clrMapOvr>
  <p:extLst>
    <p:ext uri="{6950BFC3-D8DA-4A85-94F7-54DA5524770B}">
      <p188:commentRel xmlns:p188="http://schemas.microsoft.com/office/powerpoint/2018/8/main" r:id="rId2"/>
    </p:ext>
  </p:extLst>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006600"/>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488F3E-B28D-45F4-89E7-B35969E0B5EF}"/>
              </a:ext>
            </a:extLst>
          </p:cNvPr>
          <p:cNvSpPr>
            <a:spLocks noGrp="1"/>
          </p:cNvSpPr>
          <p:nvPr>
            <p:ph type="title"/>
          </p:nvPr>
        </p:nvSpPr>
        <p:spPr>
          <a:xfrm>
            <a:off x="950053" y="332764"/>
            <a:ext cx="9875520" cy="1356360"/>
          </a:xfrm>
        </p:spPr>
        <p:txBody>
          <a:bodyPr/>
          <a:lstStyle/>
          <a:p>
            <a:r>
              <a:rPr lang="en-US">
                <a:solidFill>
                  <a:schemeClr val="tx1"/>
                </a:solidFill>
              </a:rPr>
              <a:t>Project Requirements</a:t>
            </a:r>
            <a:endParaRPr lang="en-US" dirty="0">
              <a:solidFill>
                <a:schemeClr val="tx1"/>
              </a:solidFill>
            </a:endParaRPr>
          </a:p>
        </p:txBody>
      </p:sp>
      <p:sp>
        <p:nvSpPr>
          <p:cNvPr id="3" name="Content Placeholder 2">
            <a:extLst>
              <a:ext uri="{FF2B5EF4-FFF2-40B4-BE49-F238E27FC236}">
                <a16:creationId xmlns:a16="http://schemas.microsoft.com/office/drawing/2014/main" id="{474DD772-4BC4-4997-94F1-3F554B95EA7F}"/>
              </a:ext>
            </a:extLst>
          </p:cNvPr>
          <p:cNvSpPr>
            <a:spLocks noGrp="1"/>
          </p:cNvSpPr>
          <p:nvPr>
            <p:ph idx="1"/>
          </p:nvPr>
        </p:nvSpPr>
        <p:spPr>
          <a:xfrm>
            <a:off x="838200" y="1346200"/>
            <a:ext cx="10515600" cy="4830763"/>
          </a:xfrm>
        </p:spPr>
        <p:txBody>
          <a:bodyPr vert="horz" lIns="91440" tIns="45720" rIns="91440" bIns="45720" rtlCol="0" anchor="t">
            <a:normAutofit fontScale="92500" lnSpcReduction="20000"/>
          </a:bodyPr>
          <a:lstStyle/>
          <a:p>
            <a:pPr algn="l"/>
            <a:endParaRPr lang="en-US" sz="2600" b="0" i="0" u="none" strike="noStrike" baseline="0">
              <a:solidFill>
                <a:srgbClr val="000000"/>
              </a:solidFill>
              <a:latin typeface="Calibri" panose="020F0502020204030204" pitchFamily="34" charset="0"/>
            </a:endParaRPr>
          </a:p>
          <a:p>
            <a:pPr marL="0" indent="0">
              <a:buNone/>
            </a:pPr>
            <a:r>
              <a:rPr lang="en-US" sz="2600" b="0" i="0" u="none" strike="noStrike" baseline="0">
                <a:solidFill>
                  <a:srgbClr val="000000"/>
                </a:solidFill>
                <a:latin typeface="Calibri"/>
                <a:cs typeface="Calibri"/>
              </a:rPr>
              <a:t>1)</a:t>
            </a:r>
            <a:r>
              <a:rPr lang="en-US" sz="2600" b="1" i="0" u="none" strike="noStrike" baseline="0">
                <a:solidFill>
                  <a:srgbClr val="000000"/>
                </a:solidFill>
                <a:latin typeface="Calibri"/>
                <a:cs typeface="Calibri"/>
              </a:rPr>
              <a:t>Projects cannot spend the full award within one growing season only. </a:t>
            </a:r>
            <a:r>
              <a:rPr lang="en-US" sz="2600" b="0" i="0" u="none" strike="noStrike" baseline="0">
                <a:solidFill>
                  <a:srgbClr val="000000"/>
                </a:solidFill>
                <a:latin typeface="Calibri"/>
                <a:cs typeface="Calibri"/>
              </a:rPr>
              <a:t>Purchases and distribution of CT Grown food and farm product must occur throughout the full duration of the program, August 1, 2022, through April 2024.</a:t>
            </a:r>
            <a:r>
              <a:rPr lang="en-US" sz="2600">
                <a:solidFill>
                  <a:srgbClr val="000000"/>
                </a:solidFill>
                <a:latin typeface="Calibri"/>
                <a:cs typeface="Calibri"/>
              </a:rPr>
              <a:t> </a:t>
            </a:r>
            <a:endParaRPr lang="en-US" sz="2600" b="0" i="0" u="none" strike="noStrike" baseline="0">
              <a:solidFill>
                <a:srgbClr val="000000"/>
              </a:solidFill>
              <a:latin typeface="Calibri" panose="020F0502020204030204" pitchFamily="34" charset="0"/>
              <a:cs typeface="Calibri"/>
            </a:endParaRPr>
          </a:p>
          <a:p>
            <a:endParaRPr lang="en-US" sz="2600" b="0" i="0" u="none" strike="noStrike" baseline="0">
              <a:solidFill>
                <a:srgbClr val="000000"/>
              </a:solidFill>
              <a:latin typeface="Calibri" panose="020F0502020204030204" pitchFamily="34" charset="0"/>
            </a:endParaRPr>
          </a:p>
          <a:p>
            <a:pPr marL="0" indent="0">
              <a:buNone/>
            </a:pPr>
            <a:r>
              <a:rPr lang="en-US" sz="2600" b="0" i="0" u="none" strike="noStrike" baseline="0">
                <a:solidFill>
                  <a:srgbClr val="000000"/>
                </a:solidFill>
                <a:latin typeface="Calibri"/>
                <a:cs typeface="Calibri"/>
              </a:rPr>
              <a:t>2) </a:t>
            </a:r>
            <a:r>
              <a:rPr lang="en-US" sz="2600" b="1" i="0" u="none" strike="noStrike" baseline="0">
                <a:solidFill>
                  <a:srgbClr val="000000"/>
                </a:solidFill>
                <a:latin typeface="Calibri"/>
                <a:cs typeface="Calibri"/>
              </a:rPr>
              <a:t>At least 80% of farm products purchased must be grown in Connecticut (CT Grown). </a:t>
            </a:r>
            <a:r>
              <a:rPr lang="en-US" sz="2600" b="0" i="0" u="none" strike="noStrike" baseline="0">
                <a:solidFill>
                  <a:srgbClr val="000000"/>
                </a:solidFill>
                <a:latin typeface="Calibri"/>
                <a:cs typeface="Calibri"/>
              </a:rPr>
              <a:t>The </a:t>
            </a:r>
            <a:r>
              <a:rPr lang="en-US" sz="2600" b="1" i="0" u="none" strike="noStrike" baseline="0">
                <a:solidFill>
                  <a:srgbClr val="000000"/>
                </a:solidFill>
                <a:latin typeface="Calibri"/>
                <a:cs typeface="Calibri"/>
              </a:rPr>
              <a:t>remaining 20% </a:t>
            </a:r>
            <a:r>
              <a:rPr lang="en-US" sz="2600" b="0" i="0" u="none" strike="noStrike" baseline="0">
                <a:solidFill>
                  <a:srgbClr val="000000"/>
                </a:solidFill>
                <a:latin typeface="Calibri"/>
                <a:cs typeface="Calibri"/>
              </a:rPr>
              <a:t>may be sourced from up to 400 miles from the point of distribution per the USDA definition of local in the RFA. Value-added (pickles, jams, honey, maple syrup, etc.) minimally processed products (frozen and/or cut/chopped,) and prepared meals that are produced in CT and contain predominantly CT Grown ingredients are allowable.</a:t>
            </a:r>
            <a:r>
              <a:rPr lang="en-US" sz="2600">
                <a:solidFill>
                  <a:srgbClr val="000000"/>
                </a:solidFill>
                <a:latin typeface="Calibri"/>
                <a:cs typeface="Calibri"/>
              </a:rPr>
              <a:t> </a:t>
            </a:r>
            <a:endParaRPr lang="en-US" sz="2600" b="0" i="0" u="none" strike="noStrike" baseline="0">
              <a:solidFill>
                <a:srgbClr val="000000"/>
              </a:solidFill>
              <a:latin typeface="Calibri" panose="020F0502020204030204" pitchFamily="34" charset="0"/>
              <a:cs typeface="Calibri"/>
            </a:endParaRPr>
          </a:p>
          <a:p>
            <a:endParaRPr lang="en-US" sz="2600" b="0" i="0" u="none" strike="noStrike" baseline="0">
              <a:solidFill>
                <a:srgbClr val="000000"/>
              </a:solidFill>
              <a:latin typeface="Calibri" panose="020F0502020204030204" pitchFamily="34" charset="0"/>
            </a:endParaRPr>
          </a:p>
          <a:p>
            <a:pPr marL="0" indent="0">
              <a:buNone/>
            </a:pPr>
            <a:r>
              <a:rPr lang="en-US" sz="2600" b="0" i="0" u="none" strike="noStrike" baseline="0">
                <a:solidFill>
                  <a:srgbClr val="000000"/>
                </a:solidFill>
                <a:latin typeface="Calibri"/>
                <a:cs typeface="Calibri"/>
              </a:rPr>
              <a:t>3) </a:t>
            </a:r>
            <a:r>
              <a:rPr lang="en-US" sz="2600" b="1" i="0" u="none" strike="noStrike" baseline="0">
                <a:solidFill>
                  <a:srgbClr val="000000"/>
                </a:solidFill>
                <a:latin typeface="Calibri"/>
                <a:cs typeface="Calibri"/>
              </a:rPr>
              <a:t>At least 51% of project funds must be spent on food purchases. </a:t>
            </a:r>
            <a:r>
              <a:rPr lang="en-US" sz="2600" b="0" i="0" u="none" strike="noStrike" baseline="0">
                <a:solidFill>
                  <a:srgbClr val="000000"/>
                </a:solidFill>
                <a:latin typeface="Calibri"/>
                <a:cs typeface="Calibri"/>
              </a:rPr>
              <a:t>This does not include transportation and food storage costs. Projects dedicating more than 51% of the budget on food will be prioritized.</a:t>
            </a:r>
            <a:r>
              <a:rPr lang="en-US" sz="2600">
                <a:solidFill>
                  <a:srgbClr val="000000"/>
                </a:solidFill>
                <a:latin typeface="Calibri"/>
                <a:cs typeface="Calibri"/>
              </a:rPr>
              <a:t> </a:t>
            </a:r>
            <a:endParaRPr lang="en-US" sz="2600" b="0" i="0" u="none" strike="noStrike" baseline="0">
              <a:solidFill>
                <a:srgbClr val="000000"/>
              </a:solidFill>
              <a:latin typeface="Calibri" panose="020F0502020204030204" pitchFamily="34" charset="0"/>
              <a:cs typeface="Calibri"/>
            </a:endParaRPr>
          </a:p>
          <a:p>
            <a:endParaRPr lang="en-US" sz="1800" b="0" i="0" u="none" strike="noStrike" baseline="0">
              <a:solidFill>
                <a:srgbClr val="000000"/>
              </a:solidFill>
              <a:latin typeface="Calibri" panose="020F0502020204030204" pitchFamily="34" charset="0"/>
            </a:endParaRPr>
          </a:p>
          <a:p>
            <a:endParaRPr lang="en-US" dirty="0"/>
          </a:p>
        </p:txBody>
      </p:sp>
    </p:spTree>
    <p:extLst>
      <p:ext uri="{BB962C8B-B14F-4D97-AF65-F5344CB8AC3E}">
        <p14:creationId xmlns:p14="http://schemas.microsoft.com/office/powerpoint/2010/main" val="115797227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006600"/>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BDA6F5-97FD-4452-B216-43A62B4D27E1}"/>
              </a:ext>
            </a:extLst>
          </p:cNvPr>
          <p:cNvSpPr>
            <a:spLocks noGrp="1"/>
          </p:cNvSpPr>
          <p:nvPr>
            <p:ph type="title"/>
          </p:nvPr>
        </p:nvSpPr>
        <p:spPr>
          <a:xfrm>
            <a:off x="838200" y="286328"/>
            <a:ext cx="9875520" cy="1356360"/>
          </a:xfrm>
        </p:spPr>
        <p:txBody>
          <a:bodyPr/>
          <a:lstStyle/>
          <a:p>
            <a:r>
              <a:rPr lang="en-US" dirty="0">
                <a:solidFill>
                  <a:schemeClr val="tx1"/>
                </a:solidFill>
              </a:rPr>
              <a:t>Project Requirements Cont.</a:t>
            </a:r>
          </a:p>
        </p:txBody>
      </p:sp>
      <p:sp>
        <p:nvSpPr>
          <p:cNvPr id="3" name="Content Placeholder 2">
            <a:extLst>
              <a:ext uri="{FF2B5EF4-FFF2-40B4-BE49-F238E27FC236}">
                <a16:creationId xmlns:a16="http://schemas.microsoft.com/office/drawing/2014/main" id="{5A0D3AB6-B59E-4FC1-A334-D3AC82DFC3FE}"/>
              </a:ext>
            </a:extLst>
          </p:cNvPr>
          <p:cNvSpPr>
            <a:spLocks noGrp="1"/>
          </p:cNvSpPr>
          <p:nvPr>
            <p:ph idx="1"/>
          </p:nvPr>
        </p:nvSpPr>
        <p:spPr>
          <a:xfrm>
            <a:off x="838200" y="1511300"/>
            <a:ext cx="10515600" cy="4665663"/>
          </a:xfrm>
        </p:spPr>
        <p:txBody>
          <a:bodyPr vert="horz" lIns="91440" tIns="45720" rIns="91440" bIns="45720" rtlCol="0" anchor="t">
            <a:normAutofit fontScale="92500" lnSpcReduction="10000"/>
          </a:bodyPr>
          <a:lstStyle/>
          <a:p>
            <a:pPr marL="0" indent="0">
              <a:buNone/>
            </a:pPr>
            <a:r>
              <a:rPr lang="en-US" sz="2800" i="0" u="none" strike="noStrike" baseline="0">
                <a:solidFill>
                  <a:srgbClr val="000000"/>
                </a:solidFill>
                <a:latin typeface="Calibri"/>
                <a:cs typeface="Calibri"/>
              </a:rPr>
              <a:t>4) </a:t>
            </a:r>
            <a:r>
              <a:rPr lang="en-US" sz="2800" b="1" i="0" u="none" strike="noStrike" baseline="0">
                <a:solidFill>
                  <a:srgbClr val="000000"/>
                </a:solidFill>
                <a:latin typeface="Calibri"/>
                <a:cs typeface="Calibri"/>
              </a:rPr>
              <a:t>Applicants are not required to procure food from multiple producers/vendors</a:t>
            </a:r>
            <a:r>
              <a:rPr lang="en-US" sz="2800" i="0" u="none" strike="noStrike" baseline="0">
                <a:solidFill>
                  <a:srgbClr val="000000"/>
                </a:solidFill>
                <a:latin typeface="Calibri"/>
                <a:cs typeface="Calibri"/>
              </a:rPr>
              <a:t>; however, projects procuring food and farm products from multiple producers/vendors will be prioritized.</a:t>
            </a:r>
            <a:r>
              <a:rPr lang="en-US" sz="2800">
                <a:solidFill>
                  <a:srgbClr val="000000"/>
                </a:solidFill>
                <a:latin typeface="Calibri"/>
                <a:cs typeface="Calibri"/>
              </a:rPr>
              <a:t> </a:t>
            </a:r>
            <a:endParaRPr lang="en-US" sz="2800" i="0" u="none" strike="noStrike" baseline="0" dirty="0">
              <a:solidFill>
                <a:srgbClr val="000000"/>
              </a:solidFill>
              <a:latin typeface="Calibri" panose="020F0502020204030204" pitchFamily="34" charset="0"/>
            </a:endParaRPr>
          </a:p>
          <a:p>
            <a:endParaRPr lang="en-US" sz="2800" i="0" u="none" strike="noStrike" baseline="0" dirty="0">
              <a:solidFill>
                <a:srgbClr val="000000"/>
              </a:solidFill>
              <a:latin typeface="Calibri" panose="020F0502020204030204" pitchFamily="34" charset="0"/>
            </a:endParaRPr>
          </a:p>
          <a:p>
            <a:pPr marL="0" indent="0">
              <a:buNone/>
            </a:pPr>
            <a:r>
              <a:rPr lang="en-US" sz="2800" i="0" u="none" strike="noStrike" baseline="0">
                <a:solidFill>
                  <a:srgbClr val="000000"/>
                </a:solidFill>
                <a:latin typeface="Calibri"/>
                <a:cs typeface="Calibri"/>
              </a:rPr>
              <a:t>5) </a:t>
            </a:r>
            <a:r>
              <a:rPr lang="en-US" sz="2800" b="1" i="0" u="none" strike="noStrike" baseline="0">
                <a:solidFill>
                  <a:srgbClr val="000000"/>
                </a:solidFill>
                <a:latin typeface="Calibri"/>
                <a:cs typeface="Calibri"/>
              </a:rPr>
              <a:t>Applicants must be willing to distribute multilingual outreach information</a:t>
            </a:r>
            <a:r>
              <a:rPr lang="en-US" sz="2800" i="0" u="none" strike="noStrike" baseline="0">
                <a:solidFill>
                  <a:srgbClr val="000000"/>
                </a:solidFill>
                <a:latin typeface="Calibri"/>
                <a:cs typeface="Calibri"/>
              </a:rPr>
              <a:t> that will be provided by CT </a:t>
            </a:r>
            <a:r>
              <a:rPr lang="en-US" sz="2800" i="0" u="none" strike="noStrike" baseline="0" err="1">
                <a:solidFill>
                  <a:srgbClr val="000000"/>
                </a:solidFill>
                <a:latin typeface="Calibri"/>
                <a:cs typeface="Calibri"/>
              </a:rPr>
              <a:t>DoAg</a:t>
            </a:r>
            <a:r>
              <a:rPr lang="en-US" sz="2800" i="0" u="none" strike="noStrike" baseline="0">
                <a:solidFill>
                  <a:srgbClr val="000000"/>
                </a:solidFill>
                <a:latin typeface="Calibri"/>
                <a:cs typeface="Calibri"/>
              </a:rPr>
              <a:t> on state and federal nutrition assistance programs to recipients of food procured through this program.</a:t>
            </a:r>
            <a:r>
              <a:rPr lang="en-US" sz="2800">
                <a:solidFill>
                  <a:srgbClr val="000000"/>
                </a:solidFill>
                <a:latin typeface="Calibri"/>
                <a:cs typeface="Calibri"/>
              </a:rPr>
              <a:t> </a:t>
            </a:r>
            <a:endParaRPr lang="en-US" sz="2800" i="0" u="none" strike="noStrike" baseline="0">
              <a:solidFill>
                <a:srgbClr val="000000"/>
              </a:solidFill>
              <a:latin typeface="Calibri" panose="020F0502020204030204" pitchFamily="34" charset="0"/>
              <a:cs typeface="Calibri"/>
            </a:endParaRPr>
          </a:p>
          <a:p>
            <a:endParaRPr lang="en-US" sz="2800" i="0" u="none" strike="noStrike" baseline="0" dirty="0">
              <a:solidFill>
                <a:srgbClr val="000000"/>
              </a:solidFill>
              <a:latin typeface="Calibri" panose="020F0502020204030204" pitchFamily="34" charset="0"/>
            </a:endParaRPr>
          </a:p>
          <a:p>
            <a:pPr marL="0" indent="0">
              <a:buNone/>
            </a:pPr>
            <a:r>
              <a:rPr lang="en-US" sz="2800" i="0" u="none" strike="noStrike" baseline="0">
                <a:solidFill>
                  <a:srgbClr val="000000"/>
                </a:solidFill>
                <a:latin typeface="Calibri"/>
                <a:cs typeface="Calibri"/>
              </a:rPr>
              <a:t>6) </a:t>
            </a:r>
            <a:r>
              <a:rPr lang="en-US" sz="2800" b="1" i="0" u="none" strike="noStrike" baseline="0">
                <a:solidFill>
                  <a:srgbClr val="000000"/>
                </a:solidFill>
                <a:latin typeface="Calibri"/>
                <a:cs typeface="Calibri"/>
              </a:rPr>
              <a:t>Target populations for distribution</a:t>
            </a:r>
            <a:r>
              <a:rPr lang="en-US" sz="2800" i="0" u="none" strike="noStrike" baseline="0">
                <a:solidFill>
                  <a:srgbClr val="000000"/>
                </a:solidFill>
                <a:latin typeface="Calibri"/>
                <a:cs typeface="Calibri"/>
              </a:rPr>
              <a:t> include any low-income food insecure household, citizen or non-citizen, who is at or below the federal poverty level or who is considered Asset Limited Income Constrained Employed (ALICE)</a:t>
            </a:r>
            <a:r>
              <a:rPr lang="en-US" sz="2800">
                <a:solidFill>
                  <a:srgbClr val="000000"/>
                </a:solidFill>
                <a:latin typeface="Calibri"/>
                <a:cs typeface="Calibri"/>
              </a:rPr>
              <a:t> </a:t>
            </a:r>
            <a:endParaRPr lang="en-US" sz="2800" i="0" u="none" strike="noStrike" baseline="0">
              <a:solidFill>
                <a:srgbClr val="000000"/>
              </a:solidFill>
              <a:latin typeface="Calibri" panose="020F0502020204030204" pitchFamily="34" charset="0"/>
              <a:cs typeface="Calibri"/>
            </a:endParaRPr>
          </a:p>
          <a:p>
            <a:endParaRPr lang="en-US" dirty="0"/>
          </a:p>
        </p:txBody>
      </p:sp>
    </p:spTree>
    <p:extLst>
      <p:ext uri="{BB962C8B-B14F-4D97-AF65-F5344CB8AC3E}">
        <p14:creationId xmlns:p14="http://schemas.microsoft.com/office/powerpoint/2010/main" val="272554351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006600"/>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9421F7-367D-4A8E-B9AA-3F953609FA02}"/>
              </a:ext>
            </a:extLst>
          </p:cNvPr>
          <p:cNvSpPr>
            <a:spLocks noGrp="1"/>
          </p:cNvSpPr>
          <p:nvPr>
            <p:ph type="title"/>
          </p:nvPr>
        </p:nvSpPr>
        <p:spPr>
          <a:xfrm>
            <a:off x="789354" y="264868"/>
            <a:ext cx="10515600" cy="1325563"/>
          </a:xfrm>
        </p:spPr>
        <p:txBody>
          <a:bodyPr/>
          <a:lstStyle/>
          <a:p>
            <a:r>
              <a:rPr lang="en-US" dirty="0">
                <a:solidFill>
                  <a:schemeClr val="tx1"/>
                </a:solidFill>
              </a:rPr>
              <a:t>Awarding Priorities</a:t>
            </a:r>
          </a:p>
        </p:txBody>
      </p:sp>
      <p:sp>
        <p:nvSpPr>
          <p:cNvPr id="3" name="Content Placeholder 2">
            <a:extLst>
              <a:ext uri="{FF2B5EF4-FFF2-40B4-BE49-F238E27FC236}">
                <a16:creationId xmlns:a16="http://schemas.microsoft.com/office/drawing/2014/main" id="{507902B3-20E2-46CA-8DA9-FCC2268AC11F}"/>
              </a:ext>
            </a:extLst>
          </p:cNvPr>
          <p:cNvSpPr>
            <a:spLocks noGrp="1"/>
          </p:cNvSpPr>
          <p:nvPr>
            <p:ph idx="1"/>
          </p:nvPr>
        </p:nvSpPr>
        <p:spPr>
          <a:xfrm>
            <a:off x="749300" y="1346200"/>
            <a:ext cx="10604500" cy="4830763"/>
          </a:xfrm>
        </p:spPr>
        <p:txBody>
          <a:bodyPr vert="horz" lIns="91440" tIns="45720" rIns="91440" bIns="45720" rtlCol="0" anchor="t">
            <a:normAutofit lnSpcReduction="10000"/>
          </a:bodyPr>
          <a:lstStyle/>
          <a:p>
            <a:pPr marL="0" indent="0">
              <a:buNone/>
            </a:pPr>
            <a:r>
              <a:rPr lang="en-US" b="0" i="0" u="none" strike="noStrike" baseline="0" dirty="0">
                <a:solidFill>
                  <a:srgbClr val="000000"/>
                </a:solidFill>
                <a:latin typeface="Calibri"/>
                <a:cs typeface="Calibri"/>
              </a:rPr>
              <a:t>In the evaluation process, applications that demonstrate that they will meet these priorities will receive a higher score.</a:t>
            </a:r>
            <a:r>
              <a:rPr lang="en-US" dirty="0">
                <a:solidFill>
                  <a:srgbClr val="000000"/>
                </a:solidFill>
                <a:latin typeface="Calibri"/>
                <a:cs typeface="Calibri"/>
              </a:rPr>
              <a:t> </a:t>
            </a:r>
            <a:endParaRPr lang="en-US" b="0" i="0" u="none" strike="noStrike" baseline="0" dirty="0">
              <a:solidFill>
                <a:srgbClr val="000000"/>
              </a:solidFill>
              <a:latin typeface="Calibri" panose="020F0502020204030204" pitchFamily="34" charset="0"/>
            </a:endParaRPr>
          </a:p>
          <a:p>
            <a:pPr marL="0" indent="0">
              <a:buNone/>
            </a:pPr>
            <a:r>
              <a:rPr lang="en-US" b="0" i="0" u="none" strike="noStrike" baseline="0" dirty="0">
                <a:solidFill>
                  <a:srgbClr val="000000"/>
                </a:solidFill>
                <a:latin typeface="Calibri"/>
                <a:cs typeface="Calibri"/>
              </a:rPr>
              <a:t>1) </a:t>
            </a:r>
            <a:r>
              <a:rPr lang="en-US" b="1" i="0" u="none" strike="noStrike" baseline="0" dirty="0">
                <a:solidFill>
                  <a:srgbClr val="000000"/>
                </a:solidFill>
                <a:latin typeface="Calibri"/>
                <a:cs typeface="Calibri"/>
              </a:rPr>
              <a:t>Commitment to procure from Socially Disadvantaged Producers, small producers, and/or vendors.</a:t>
            </a:r>
            <a:r>
              <a:rPr lang="en-US" b="0" i="0" u="none" strike="noStrike" baseline="0" dirty="0">
                <a:solidFill>
                  <a:srgbClr val="000000"/>
                </a:solidFill>
                <a:latin typeface="Calibri"/>
                <a:cs typeface="Calibri"/>
              </a:rPr>
              <a:t> The higher the number of producers and total percentage of procurement funds that will be allocated to Socially Disadvantaged </a:t>
            </a:r>
            <a:r>
              <a:rPr lang="en-US" dirty="0">
                <a:solidFill>
                  <a:srgbClr val="000000"/>
                </a:solidFill>
                <a:latin typeface="Calibri"/>
                <a:cs typeface="Calibri"/>
              </a:rPr>
              <a:t>Producers</a:t>
            </a:r>
            <a:r>
              <a:rPr lang="en-US" b="0" i="0" u="none" strike="noStrike" baseline="0" dirty="0">
                <a:solidFill>
                  <a:srgbClr val="000000"/>
                </a:solidFill>
                <a:latin typeface="Calibri"/>
                <a:cs typeface="Calibri"/>
              </a:rPr>
              <a:t>, the greater consideration will be provided.</a:t>
            </a:r>
            <a:r>
              <a:rPr lang="en-US" dirty="0">
                <a:solidFill>
                  <a:srgbClr val="000000"/>
                </a:solidFill>
                <a:latin typeface="Calibri"/>
                <a:cs typeface="Calibri"/>
              </a:rPr>
              <a:t> </a:t>
            </a:r>
            <a:endParaRPr lang="en-US" b="0" i="0" u="none" strike="noStrike" baseline="0">
              <a:solidFill>
                <a:srgbClr val="000000"/>
              </a:solidFill>
              <a:latin typeface="Calibri" panose="020F0502020204030204" pitchFamily="34" charset="0"/>
              <a:cs typeface="Calibri"/>
            </a:endParaRPr>
          </a:p>
          <a:p>
            <a:r>
              <a:rPr lang="en-US" b="0" i="0" u="none" strike="noStrike" baseline="0" dirty="0">
                <a:solidFill>
                  <a:srgbClr val="000000"/>
                </a:solidFill>
                <a:latin typeface="Calibri"/>
                <a:cs typeface="Calibri"/>
              </a:rPr>
              <a:t>Producers should self-identify if they are considered Socially Disadvantaged. Please note that awardees are encouraged to add on more producers throughout the lifetime of the project and assistance may be provided in making those connections.</a:t>
            </a:r>
            <a:r>
              <a:rPr lang="en-US" dirty="0">
                <a:solidFill>
                  <a:srgbClr val="000000"/>
                </a:solidFill>
                <a:latin typeface="Calibri"/>
                <a:cs typeface="Calibri"/>
              </a:rPr>
              <a:t> </a:t>
            </a:r>
            <a:endParaRPr lang="en-US" b="0" i="0" u="none" strike="noStrike" baseline="0">
              <a:solidFill>
                <a:srgbClr val="000000"/>
              </a:solidFill>
              <a:latin typeface="Calibri" panose="020F0502020204030204" pitchFamily="34" charset="0"/>
              <a:cs typeface="Calibri"/>
            </a:endParaRPr>
          </a:p>
          <a:p>
            <a:pPr marL="0" indent="0">
              <a:buNone/>
            </a:pPr>
            <a:r>
              <a:rPr lang="en-US" b="0" i="0" u="none" strike="noStrike" baseline="0" dirty="0">
                <a:solidFill>
                  <a:srgbClr val="000000"/>
                </a:solidFill>
                <a:latin typeface="Calibri"/>
                <a:cs typeface="Calibri"/>
              </a:rPr>
              <a:t>2) </a:t>
            </a:r>
            <a:r>
              <a:rPr lang="en-US" b="1" i="0" u="none" strike="noStrike" baseline="0" dirty="0">
                <a:solidFill>
                  <a:srgbClr val="000000"/>
                </a:solidFill>
                <a:latin typeface="Calibri"/>
                <a:cs typeface="Calibri"/>
              </a:rPr>
              <a:t>Community organizations in a region that cooperatively apply for funding to create a more comprehensive project.</a:t>
            </a:r>
            <a:r>
              <a:rPr lang="en-US" b="0" i="0" u="none" strike="noStrike" baseline="0" dirty="0">
                <a:solidFill>
                  <a:srgbClr val="000000"/>
                </a:solidFill>
                <a:latin typeface="Calibri"/>
                <a:cs typeface="Calibri"/>
              </a:rPr>
              <a:t> However, there needs to be one primary applicant who will hold the agreement, as a project lead or fiduciary agent with CT </a:t>
            </a:r>
            <a:r>
              <a:rPr lang="en-US" b="0" i="0" u="none" strike="noStrike" baseline="0" dirty="0" err="1">
                <a:solidFill>
                  <a:srgbClr val="000000"/>
                </a:solidFill>
                <a:latin typeface="Calibri"/>
                <a:cs typeface="Calibri"/>
              </a:rPr>
              <a:t>DoAg</a:t>
            </a:r>
            <a:r>
              <a:rPr lang="en-US" b="0" i="0" u="none" strike="noStrike" baseline="0" dirty="0">
                <a:solidFill>
                  <a:srgbClr val="000000"/>
                </a:solidFill>
                <a:latin typeface="Calibri"/>
                <a:cs typeface="Calibri"/>
              </a:rPr>
              <a:t>. This lead entity shall be responsible for project administration and reporting.</a:t>
            </a:r>
            <a:r>
              <a:rPr lang="en-US" dirty="0">
                <a:solidFill>
                  <a:srgbClr val="000000"/>
                </a:solidFill>
                <a:latin typeface="Calibri"/>
                <a:cs typeface="Calibri"/>
              </a:rPr>
              <a:t> </a:t>
            </a:r>
            <a:endParaRPr lang="en-US" b="0" i="0" u="none" strike="noStrike" baseline="0" dirty="0">
              <a:solidFill>
                <a:srgbClr val="000000"/>
              </a:solidFill>
              <a:latin typeface="Calibri" panose="020F0502020204030204" pitchFamily="34" charset="0"/>
              <a:cs typeface="Calibri"/>
            </a:endParaRPr>
          </a:p>
          <a:p>
            <a:pPr marL="0" indent="0">
              <a:buNone/>
            </a:pPr>
            <a:r>
              <a:rPr lang="en-US" dirty="0">
                <a:solidFill>
                  <a:srgbClr val="000000"/>
                </a:solidFill>
                <a:latin typeface="Calibri"/>
                <a:cs typeface="Calibri"/>
              </a:rPr>
              <a:t>3)Projects dedicating </a:t>
            </a:r>
            <a:r>
              <a:rPr lang="en-US" b="1" dirty="0">
                <a:solidFill>
                  <a:srgbClr val="000000"/>
                </a:solidFill>
                <a:latin typeface="Calibri"/>
                <a:cs typeface="Calibri"/>
              </a:rPr>
              <a:t>more than 51% of project funds on food purchases</a:t>
            </a:r>
            <a:r>
              <a:rPr lang="en-US" dirty="0">
                <a:solidFill>
                  <a:srgbClr val="000000"/>
                </a:solidFill>
                <a:latin typeface="Calibri"/>
                <a:cs typeface="Calibri"/>
              </a:rPr>
              <a:t>.  </a:t>
            </a:r>
          </a:p>
          <a:p>
            <a:pPr marL="0" indent="0">
              <a:buNone/>
            </a:pPr>
            <a:endParaRPr lang="en-US" dirty="0"/>
          </a:p>
        </p:txBody>
      </p:sp>
    </p:spTree>
    <p:extLst>
      <p:ext uri="{BB962C8B-B14F-4D97-AF65-F5344CB8AC3E}">
        <p14:creationId xmlns:p14="http://schemas.microsoft.com/office/powerpoint/2010/main" val="330884325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006600"/>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3040AB-956F-4755-973E-65DA3535F842}"/>
              </a:ext>
            </a:extLst>
          </p:cNvPr>
          <p:cNvSpPr>
            <a:spLocks noGrp="1"/>
          </p:cNvSpPr>
          <p:nvPr>
            <p:ph type="title"/>
          </p:nvPr>
        </p:nvSpPr>
        <p:spPr>
          <a:xfrm>
            <a:off x="928077" y="482600"/>
            <a:ext cx="9875520" cy="1356360"/>
          </a:xfrm>
        </p:spPr>
        <p:txBody>
          <a:bodyPr/>
          <a:lstStyle/>
          <a:p>
            <a:r>
              <a:rPr lang="en-US" dirty="0">
                <a:solidFill>
                  <a:schemeClr val="tx1"/>
                </a:solidFill>
              </a:rPr>
              <a:t>Expenses and Payments</a:t>
            </a:r>
          </a:p>
        </p:txBody>
      </p:sp>
      <p:sp>
        <p:nvSpPr>
          <p:cNvPr id="3" name="Content Placeholder 2">
            <a:extLst>
              <a:ext uri="{FF2B5EF4-FFF2-40B4-BE49-F238E27FC236}">
                <a16:creationId xmlns:a16="http://schemas.microsoft.com/office/drawing/2014/main" id="{10FE0DF8-A6E3-4D22-8D48-5EDD46861940}"/>
              </a:ext>
            </a:extLst>
          </p:cNvPr>
          <p:cNvSpPr>
            <a:spLocks noGrp="1"/>
          </p:cNvSpPr>
          <p:nvPr>
            <p:ph idx="1"/>
          </p:nvPr>
        </p:nvSpPr>
        <p:spPr>
          <a:xfrm>
            <a:off x="729901" y="1520092"/>
            <a:ext cx="11013777" cy="5027303"/>
          </a:xfrm>
        </p:spPr>
        <p:txBody>
          <a:bodyPr vert="horz" lIns="91440" tIns="45720" rIns="91440" bIns="45720" rtlCol="0" anchor="t">
            <a:normAutofit fontScale="70000" lnSpcReduction="20000"/>
          </a:bodyPr>
          <a:lstStyle/>
          <a:p>
            <a:pPr marL="0" indent="0">
              <a:buNone/>
            </a:pPr>
            <a:r>
              <a:rPr lang="en-US" sz="2800" b="0" i="0" u="none" strike="noStrike" baseline="0" dirty="0">
                <a:solidFill>
                  <a:srgbClr val="000000"/>
                </a:solidFill>
                <a:latin typeface="Calibri"/>
                <a:cs typeface="Calibri"/>
              </a:rPr>
              <a:t>The amount awarded to an applicant through the LFPA Grant shall be a minimum of $100,000 and cannot exceed $300,000 for a 20 month- award period. There is no match required for this grant.</a:t>
            </a:r>
            <a:r>
              <a:rPr lang="en-US" sz="2800" dirty="0">
                <a:solidFill>
                  <a:srgbClr val="000000"/>
                </a:solidFill>
                <a:latin typeface="Calibri"/>
                <a:cs typeface="Calibri"/>
              </a:rPr>
              <a:t> </a:t>
            </a:r>
            <a:endParaRPr lang="en-US" sz="2800" b="0" i="0" u="none" strike="noStrike" baseline="0" dirty="0">
              <a:solidFill>
                <a:srgbClr val="000000"/>
              </a:solidFill>
              <a:latin typeface="Calibri" panose="020F0502020204030204" pitchFamily="34" charset="0"/>
              <a:cs typeface="Calibri"/>
            </a:endParaRPr>
          </a:p>
          <a:p>
            <a:pPr marL="0" indent="0">
              <a:buNone/>
            </a:pPr>
            <a:r>
              <a:rPr lang="en-US" sz="2800" b="1" i="0" u="none" strike="noStrike" baseline="0" dirty="0">
                <a:solidFill>
                  <a:srgbClr val="000000"/>
                </a:solidFill>
                <a:latin typeface="Calibri"/>
                <a:cs typeface="Calibri"/>
              </a:rPr>
              <a:t>Eligible expenses </a:t>
            </a:r>
            <a:r>
              <a:rPr lang="en-US" sz="2800" b="0" i="0" u="none" strike="noStrike" baseline="0" dirty="0">
                <a:solidFill>
                  <a:srgbClr val="000000"/>
                </a:solidFill>
                <a:latin typeface="Calibri"/>
                <a:cs typeface="Calibri"/>
              </a:rPr>
              <a:t>may include:</a:t>
            </a:r>
            <a:r>
              <a:rPr lang="en-US" sz="2800" dirty="0">
                <a:solidFill>
                  <a:srgbClr val="000000"/>
                </a:solidFill>
                <a:latin typeface="Calibri"/>
                <a:cs typeface="Calibri"/>
              </a:rPr>
              <a:t> </a:t>
            </a:r>
            <a:endParaRPr lang="en-US" sz="2800" b="0" i="0" u="none" strike="noStrike" baseline="0" dirty="0">
              <a:solidFill>
                <a:srgbClr val="000000"/>
              </a:solidFill>
              <a:latin typeface="Calibri" panose="020F0502020204030204" pitchFamily="34" charset="0"/>
              <a:cs typeface="Calibri"/>
            </a:endParaRPr>
          </a:p>
          <a:p>
            <a:pPr marL="0" indent="0">
              <a:buNone/>
            </a:pPr>
            <a:r>
              <a:rPr lang="en-US" sz="2800" b="0" i="0" u="none" strike="noStrike" baseline="0" dirty="0">
                <a:solidFill>
                  <a:srgbClr val="000000"/>
                </a:solidFill>
                <a:latin typeface="Calibri"/>
                <a:cs typeface="Calibri"/>
              </a:rPr>
              <a:t>• 10% of total funds requested shall be permitted to go towards indirect</a:t>
            </a:r>
            <a:r>
              <a:rPr lang="en-US" sz="2800" dirty="0">
                <a:solidFill>
                  <a:srgbClr val="000000"/>
                </a:solidFill>
                <a:latin typeface="Calibri"/>
                <a:cs typeface="Calibri"/>
              </a:rPr>
              <a:t> (expenses such as rent and utilities as well as other costs that are indirectly associated with the project)</a:t>
            </a:r>
            <a:endParaRPr lang="en-US" sz="2800" b="0" i="0" u="none" strike="noStrike" baseline="0" dirty="0">
              <a:solidFill>
                <a:srgbClr val="000000"/>
              </a:solidFill>
              <a:latin typeface="Calibri" panose="020F0502020204030204" pitchFamily="34" charset="0"/>
              <a:cs typeface="Calibri"/>
            </a:endParaRPr>
          </a:p>
          <a:p>
            <a:pPr marL="0" indent="0">
              <a:buNone/>
            </a:pPr>
            <a:r>
              <a:rPr lang="en-US" sz="2800" b="0" i="0" u="none" strike="noStrike" baseline="0" dirty="0">
                <a:solidFill>
                  <a:srgbClr val="000000"/>
                </a:solidFill>
                <a:latin typeface="Calibri"/>
                <a:cs typeface="Calibri"/>
              </a:rPr>
              <a:t>• Technical Assistance (TA) for small and socially disadvantaged producers is an allowable cost if it directly relates to their participation in the LFPA project. Examples of TA are assistance scaling up production, with learning to grade/package product, and with proper food safety practices.</a:t>
            </a:r>
            <a:r>
              <a:rPr lang="en-US" sz="2800" dirty="0">
                <a:solidFill>
                  <a:srgbClr val="000000"/>
                </a:solidFill>
                <a:latin typeface="Calibri"/>
                <a:cs typeface="Calibri"/>
              </a:rPr>
              <a:t> </a:t>
            </a:r>
            <a:r>
              <a:rPr lang="en-US" sz="2800" dirty="0" err="1">
                <a:solidFill>
                  <a:srgbClr val="000000"/>
                </a:solidFill>
                <a:latin typeface="Calibri"/>
                <a:cs typeface="Calibri"/>
              </a:rPr>
              <a:t>DoAg</a:t>
            </a:r>
            <a:r>
              <a:rPr lang="en-US" sz="2800" dirty="0">
                <a:solidFill>
                  <a:srgbClr val="000000"/>
                </a:solidFill>
                <a:latin typeface="Calibri"/>
                <a:cs typeface="Calibri"/>
              </a:rPr>
              <a:t> and partners will be conducting producer TA throughout the grant. </a:t>
            </a:r>
            <a:endParaRPr lang="en-US" sz="2800" b="0" i="0" u="none" strike="noStrike" baseline="0" dirty="0">
              <a:solidFill>
                <a:srgbClr val="000000"/>
              </a:solidFill>
              <a:latin typeface="Calibri" panose="020F0502020204030204" pitchFamily="34" charset="0"/>
              <a:cs typeface="Calibri"/>
            </a:endParaRPr>
          </a:p>
          <a:p>
            <a:pPr marL="0" indent="0">
              <a:buNone/>
            </a:pPr>
            <a:r>
              <a:rPr lang="en-US" sz="2800" b="0" i="0" u="none" strike="noStrike" baseline="0" dirty="0">
                <a:solidFill>
                  <a:srgbClr val="000000"/>
                </a:solidFill>
                <a:latin typeface="Calibri"/>
                <a:cs typeface="Calibri"/>
              </a:rPr>
              <a:t>• Food storage and packaging costs are eligible expenses if they are part of distribution expenses. Rental of equipment (such as cooler/warehouse space, vehicles, etc.) are allowed during the lifetime of the grant.</a:t>
            </a:r>
            <a:r>
              <a:rPr lang="en-US" sz="2800" dirty="0">
                <a:solidFill>
                  <a:srgbClr val="000000"/>
                </a:solidFill>
                <a:latin typeface="Calibri"/>
                <a:cs typeface="Calibri"/>
              </a:rPr>
              <a:t> </a:t>
            </a:r>
            <a:endParaRPr lang="en-US" sz="2800" b="0" i="0" u="none" strike="noStrike" baseline="0" dirty="0">
              <a:solidFill>
                <a:srgbClr val="000000"/>
              </a:solidFill>
              <a:latin typeface="Calibri" panose="020F0502020204030204" pitchFamily="34" charset="0"/>
              <a:cs typeface="Calibri"/>
            </a:endParaRPr>
          </a:p>
          <a:p>
            <a:pPr marL="0" indent="0">
              <a:buNone/>
            </a:pPr>
            <a:r>
              <a:rPr lang="en-US" sz="2800" b="0" i="0" u="none" strike="noStrike" baseline="0" dirty="0">
                <a:solidFill>
                  <a:srgbClr val="000000"/>
                </a:solidFill>
                <a:latin typeface="Calibri"/>
                <a:cs typeface="Calibri"/>
              </a:rPr>
              <a:t>• Supply costs for outreach and other needs related to this project.</a:t>
            </a:r>
            <a:r>
              <a:rPr lang="en-US" sz="2800" dirty="0">
                <a:solidFill>
                  <a:srgbClr val="000000"/>
                </a:solidFill>
                <a:latin typeface="Calibri"/>
                <a:cs typeface="Calibri"/>
              </a:rPr>
              <a:t> </a:t>
            </a:r>
            <a:endParaRPr lang="en-US" sz="2800" b="0" i="0" u="none" strike="noStrike" baseline="0" dirty="0">
              <a:solidFill>
                <a:srgbClr val="000000"/>
              </a:solidFill>
              <a:latin typeface="Calibri" panose="020F0502020204030204" pitchFamily="34" charset="0"/>
              <a:cs typeface="Calibri"/>
            </a:endParaRPr>
          </a:p>
          <a:p>
            <a:pPr marL="0" indent="0">
              <a:buNone/>
            </a:pPr>
            <a:r>
              <a:rPr lang="en-US" sz="2800" dirty="0">
                <a:solidFill>
                  <a:schemeClr val="tx1"/>
                </a:solidFill>
                <a:latin typeface="Calibri"/>
                <a:cs typeface="Calibri"/>
              </a:rPr>
              <a:t>It is up to each applicant to decide how to allocate the remainder of the budget between transportation, supplies, equipment rental, staffing, technical assistance for producers, or more food costs. </a:t>
            </a:r>
          </a:p>
          <a:p>
            <a:pPr marL="45720" indent="0">
              <a:buNone/>
            </a:pPr>
            <a:r>
              <a:rPr lang="en-US" dirty="0">
                <a:solidFill>
                  <a:schemeClr val="tx1"/>
                </a:solidFill>
              </a:rPr>
              <a:t>** Indirect in mistakenly written under ineligible expenses and will be fixed! </a:t>
            </a:r>
          </a:p>
        </p:txBody>
      </p:sp>
    </p:spTree>
    <p:extLst>
      <p:ext uri="{BB962C8B-B14F-4D97-AF65-F5344CB8AC3E}">
        <p14:creationId xmlns:p14="http://schemas.microsoft.com/office/powerpoint/2010/main" val="2667696770"/>
      </p:ext>
    </p:extLst>
  </p:cSld>
  <p:clrMapOvr>
    <a:masterClrMapping/>
  </p:clrMapOvr>
</p:sld>
</file>

<file path=ppt/theme/theme1.xml><?xml version="1.0" encoding="utf-8"?>
<a:theme xmlns:a="http://schemas.openxmlformats.org/drawingml/2006/main" name="Basis">
  <a:themeElements>
    <a:clrScheme name="Basis">
      <a:dk1>
        <a:srgbClr val="000000"/>
      </a:dk1>
      <a:lt1>
        <a:srgbClr val="FFFFFF"/>
      </a:lt1>
      <a:dk2>
        <a:srgbClr val="565349"/>
      </a:dk2>
      <a:lt2>
        <a:srgbClr val="DDDDDD"/>
      </a:lt2>
      <a:accent1>
        <a:srgbClr val="A6B727"/>
      </a:accent1>
      <a:accent2>
        <a:srgbClr val="DF5327"/>
      </a:accent2>
      <a:accent3>
        <a:srgbClr val="FE9E00"/>
      </a:accent3>
      <a:accent4>
        <a:srgbClr val="418AB3"/>
      </a:accent4>
      <a:accent5>
        <a:srgbClr val="D7D447"/>
      </a:accent5>
      <a:accent6>
        <a:srgbClr val="818183"/>
      </a:accent6>
      <a:hlink>
        <a:srgbClr val="F59E00"/>
      </a:hlink>
      <a:folHlink>
        <a:srgbClr val="B2B2B2"/>
      </a:folHlink>
    </a:clrScheme>
    <a:fontScheme name="Basis">
      <a:maj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Basis">
      <a:fillStyleLst>
        <a:solidFill>
          <a:schemeClr val="phClr"/>
        </a:solidFill>
        <a:solidFill>
          <a:schemeClr val="phClr">
            <a:tint val="55000"/>
            <a:satMod val="130000"/>
          </a:schemeClr>
        </a:solidFill>
        <a:gradFill rotWithShape="1">
          <a:gsLst>
            <a:gs pos="0">
              <a:schemeClr val="phClr"/>
            </a:gs>
            <a:gs pos="90000">
              <a:schemeClr val="phClr">
                <a:shade val="100000"/>
                <a:satMod val="105000"/>
              </a:schemeClr>
            </a:gs>
            <a:gs pos="100000">
              <a:schemeClr val="phClr">
                <a:shade val="80000"/>
                <a:satMod val="120000"/>
              </a:schemeClr>
            </a:gs>
          </a:gsLst>
          <a:path path="circle">
            <a:fillToRect l="100000" t="100000" r="100000" b="100000"/>
          </a:path>
        </a:gradFill>
      </a:fillStyleLst>
      <a:lnStyleLst>
        <a:ln w="10000" cap="flat" cmpd="sng" algn="ctr">
          <a:solidFill>
            <a:schemeClr val="phClr"/>
          </a:solidFill>
          <a:prstDash val="solid"/>
        </a:ln>
        <a:ln w="19050" cap="flat" cmpd="sng" algn="ctr">
          <a:solidFill>
            <a:schemeClr val="phClr"/>
          </a:solidFill>
          <a:prstDash val="solid"/>
        </a:ln>
        <a:ln w="53975" cap="flat" cmpd="dbl"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38100" dist="25400" dir="5400000" rotWithShape="0">
              <a:srgbClr val="000000">
                <a:alpha val="45000"/>
              </a:srgbClr>
            </a:outerShdw>
          </a:effectLst>
          <a:scene3d>
            <a:camera prst="orthographicFront">
              <a:rot lat="0" lon="0" rev="0"/>
            </a:camera>
            <a:lightRig rig="brightRoom" dir="t"/>
          </a:scene3d>
          <a:sp3d extrusionH="12700" contourW="25400" prstMaterial="flat">
            <a:bevelT w="63500" h="152400" prst="angle"/>
            <a:contourClr>
              <a:schemeClr val="phClr">
                <a:shade val="27000"/>
                <a:satMod val="120000"/>
              </a:schemeClr>
            </a:contourClr>
          </a:sp3d>
        </a:effectStyle>
      </a:effectStyleLst>
      <a:bgFillStyleLst>
        <a:solidFill>
          <a:schemeClr val="phClr"/>
        </a:solidFill>
        <a:solidFill>
          <a:schemeClr val="phClr">
            <a:tint val="95000"/>
            <a:shade val="95000"/>
            <a:satMod val="140000"/>
          </a:schemeClr>
        </a:solidFill>
        <a:solidFill>
          <a:schemeClr val="phClr">
            <a:tint val="90000"/>
            <a:shade val="85000"/>
            <a:satMod val="160000"/>
            <a:lumMod val="110000"/>
          </a:schemeClr>
        </a:solidFill>
      </a:bgFillStyleLst>
    </a:fmtScheme>
  </a:themeElements>
  <a:objectDefaults/>
  <a:extraClrSchemeLst/>
  <a:extLst>
    <a:ext uri="{05A4C25C-085E-4340-85A3-A5531E510DB2}">
      <thm15:themeFamily xmlns:thm15="http://schemas.microsoft.com/office/thememl/2012/main" name="Basis" id="{5665723A-49BA-4B57-8411-A56F8F207965}" vid="{90E45F77-AEFC-46EF-A7C1-5B338C297B02}"/>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8032C6921B094A4CB6C759F89BBAF4E8" ma:contentTypeVersion="11" ma:contentTypeDescription="Create a new document." ma:contentTypeScope="" ma:versionID="c4b809dba2ee8fa1a3607518157f3e85">
  <xsd:schema xmlns:xsd="http://www.w3.org/2001/XMLSchema" xmlns:xs="http://www.w3.org/2001/XMLSchema" xmlns:p="http://schemas.microsoft.com/office/2006/metadata/properties" xmlns:ns2="b73e03fc-2c2a-4eb5-9efb-9038c02c6da4" xmlns:ns3="fddfbcf2-9f8c-42e4-85dc-cc5232653894" targetNamespace="http://schemas.microsoft.com/office/2006/metadata/properties" ma:root="true" ma:fieldsID="58da7e4958739bfe085b30460e1f61b7" ns2:_="" ns3:_="">
    <xsd:import namespace="b73e03fc-2c2a-4eb5-9efb-9038c02c6da4"/>
    <xsd:import namespace="fddfbcf2-9f8c-42e4-85dc-cc5232653894"/>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OCR" minOccurs="0"/>
                <xsd:element ref="ns2:MediaServiceGenerationTime" minOccurs="0"/>
                <xsd:element ref="ns2:MediaServiceEventHashCode" minOccurs="0"/>
                <xsd:element ref="ns2:MediaServiceDateTaken" minOccurs="0"/>
                <xsd:element ref="ns2:MediaServiceLocation" minOccurs="0"/>
                <xsd:element ref="ns3:SharedWithUsers" minOccurs="0"/>
                <xsd:element ref="ns3:SharedWithDetails"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73e03fc-2c2a-4eb5-9efb-9038c02c6da4"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DateTaken" ma:index="14" nillable="true" ma:displayName="MediaServiceDateTaken" ma:hidden="true" ma:internalName="MediaServiceDateTaken" ma:readOnly="true">
      <xsd:simpleType>
        <xsd:restriction base="dms:Text"/>
      </xsd:simpleType>
    </xsd:element>
    <xsd:element name="MediaServiceLocation" ma:index="15" nillable="true" ma:displayName="Location" ma:internalName="MediaServiceLocation" ma:readOnly="true">
      <xsd:simpleType>
        <xsd:restriction base="dms:Text"/>
      </xsd:simpleType>
    </xsd:element>
    <xsd:element name="MediaLengthInSeconds" ma:index="18" nillable="true" ma:displayName="Length (seconds)"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fddfbcf2-9f8c-42e4-85dc-cc5232653894" elementFormDefault="qualified">
    <xsd:import namespace="http://schemas.microsoft.com/office/2006/documentManagement/types"/>
    <xsd:import namespace="http://schemas.microsoft.com/office/infopath/2007/PartnerControls"/>
    <xsd:element name="SharedWithUsers" ma:index="16"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7"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913963A4-A191-4BC9-A1F9-0EF1882EF4C7}">
  <ds:schemaRefs>
    <ds:schemaRef ds:uri="http://schemas.microsoft.com/office/2006/metadata/properties"/>
    <ds:schemaRef ds:uri="http://schemas.microsoft.com/office/infopath/2007/PartnerControls"/>
  </ds:schemaRefs>
</ds:datastoreItem>
</file>

<file path=customXml/itemProps2.xml><?xml version="1.0" encoding="utf-8"?>
<ds:datastoreItem xmlns:ds="http://schemas.openxmlformats.org/officeDocument/2006/customXml" ds:itemID="{8090FA09-42C9-454D-92D0-37A5B8AEEF9D}">
  <ds:schemaRefs>
    <ds:schemaRef ds:uri="http://schemas.microsoft.com/sharepoint/v3/contenttype/forms"/>
  </ds:schemaRefs>
</ds:datastoreItem>
</file>

<file path=customXml/itemProps3.xml><?xml version="1.0" encoding="utf-8"?>
<ds:datastoreItem xmlns:ds="http://schemas.openxmlformats.org/officeDocument/2006/customXml" ds:itemID="{0FC764CD-BD12-48B8-A50A-76EB4800ADA2}">
  <ds:schemaRefs>
    <ds:schemaRef ds:uri="b73e03fc-2c2a-4eb5-9efb-9038c02c6da4"/>
    <ds:schemaRef ds:uri="fddfbcf2-9f8c-42e4-85dc-cc5232653894"/>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docProps/app.xml><?xml version="1.0" encoding="utf-8"?>
<Properties xmlns="http://schemas.openxmlformats.org/officeDocument/2006/extended-properties" xmlns:vt="http://schemas.openxmlformats.org/officeDocument/2006/docPropsVTypes">
  <Template>TM03457444[[fn=Basis]]</Template>
  <TotalTime>25803</TotalTime>
  <Words>2033</Words>
  <Application>Microsoft Office PowerPoint</Application>
  <PresentationFormat>Widescreen</PresentationFormat>
  <Paragraphs>100</Paragraphs>
  <Slides>16</Slides>
  <Notes>0</Notes>
  <HiddenSlides>0</HiddenSlides>
  <MMClips>0</MMClips>
  <ScaleCrop>false</ScaleCrop>
  <HeadingPairs>
    <vt:vector size="4" baseType="variant">
      <vt:variant>
        <vt:lpstr>Theme</vt:lpstr>
      </vt:variant>
      <vt:variant>
        <vt:i4>1</vt:i4>
      </vt:variant>
      <vt:variant>
        <vt:lpstr>Slide Titles</vt:lpstr>
      </vt:variant>
      <vt:variant>
        <vt:i4>16</vt:i4>
      </vt:variant>
    </vt:vector>
  </HeadingPairs>
  <TitlesOfParts>
    <vt:vector size="17" baseType="lpstr">
      <vt:lpstr>Basis</vt:lpstr>
      <vt:lpstr>PowerPoint Presentation</vt:lpstr>
      <vt:lpstr>Overview of Local Food Purchase Agreement (LFPA) </vt:lpstr>
      <vt:lpstr>Definitions - don’t worry not going to read this all to you!</vt:lpstr>
      <vt:lpstr>LFPA Competitive Grant</vt:lpstr>
      <vt:lpstr>Eligible Applicants</vt:lpstr>
      <vt:lpstr>Project Requirements</vt:lpstr>
      <vt:lpstr>Project Requirements Cont.</vt:lpstr>
      <vt:lpstr>Awarding Priorities</vt:lpstr>
      <vt:lpstr>Expenses and Payments</vt:lpstr>
      <vt:lpstr>Payment Schedule</vt:lpstr>
      <vt:lpstr>Project Examples</vt:lpstr>
      <vt:lpstr>Application Materials</vt:lpstr>
      <vt:lpstr>Post Award and Reporting</vt:lpstr>
      <vt:lpstr>Producer Outreach and Technical Assistance</vt:lpstr>
      <vt:lpstr>Where to find all this information?</vt:lpstr>
      <vt:lpstr>Questions?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Thibodeau, Cyrena</dc:creator>
  <cp:lastModifiedBy>Thibodeau, Cyrena</cp:lastModifiedBy>
  <cp:revision>80</cp:revision>
  <dcterms:created xsi:type="dcterms:W3CDTF">2022-04-08T14:08:41Z</dcterms:created>
  <dcterms:modified xsi:type="dcterms:W3CDTF">2022-05-05T12:32:18Z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0x0101008032C6921B094A4CB6C759F89BBAF4E8</vt:lpwstr>
  </property>
</Properties>
</file>