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4" r:id="rId21"/>
    <p:sldId id="275" r:id="rId22"/>
    <p:sldId id="276" r:id="rId23"/>
    <p:sldId id="272" r:id="rId24"/>
    <p:sldId id="273" r:id="rId25"/>
  </p:sldIdLst>
  <p:sldSz cx="18288000" cy="10287000"/>
  <p:notesSz cx="6858000" cy="9144000"/>
  <p:embeddedFontLst>
    <p:embeddedFont>
      <p:font typeface="Arimo" panose="020B0604020202020204" charset="0"/>
      <p:regular r:id="rId27"/>
    </p:embeddedFont>
    <p:embeddedFont>
      <p:font typeface="Canva Sans" panose="020B0604020202020204" charset="0"/>
      <p:regular r:id="rId28"/>
    </p:embeddedFont>
    <p:embeddedFont>
      <p:font typeface="Canva Sans Bold" panose="020B0604020202020204" charset="0"/>
      <p:regular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Lato Bold" panose="020F0502020204030203" pitchFamily="34" charset="0"/>
      <p:regular r:id="rId34"/>
      <p:bold r:id="rId35"/>
    </p:embeddedFont>
    <p:embeddedFont>
      <p:font typeface="Open Sans Bold" panose="020B0806030504020204" pitchFamily="34" charset="0"/>
      <p:regular r:id="rId36"/>
      <p:bold r:id="rId37"/>
    </p:embeddedFont>
    <p:embeddedFont>
      <p:font typeface="Open Sans Bold Bold" panose="020B0604020202020204" charset="0"/>
      <p:regular r:id="rId38"/>
    </p:embeddedFont>
    <p:embeddedFont>
      <p:font typeface="Poppins" panose="00000500000000000000" pitchFamily="2" charset="0"/>
      <p:regular r:id="rId39"/>
      <p:bold r:id="rId40"/>
      <p:italic r:id="rId41"/>
      <p:boldItalic r:id="rId42"/>
    </p:embeddedFont>
    <p:embeddedFont>
      <p:font typeface="Poppins Bold" panose="00000800000000000000" pitchFamily="2" charset="0"/>
      <p:regular r:id="rId43"/>
      <p:bold r:id="rId44"/>
    </p:embeddedFont>
    <p:embeddedFont>
      <p:font typeface="Poppins Semi-Bold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11CA54-F73F-4878-AF8B-6B5CA8E91845}" v="21" dt="2024-02-22T22:25:07.956"/>
    <p1510:client id="{F9C97151-D2DD-BB8D-9650-D62DEEBF9659}" v="95" dt="2024-02-23T15:01:18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42" y="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lf, Michael" userId="S::michael.wolf@ct.gov::433f35fe-8cd0-42f1-82d1-7d3dc94056ad" providerId="AD" clId="Web-{F9C97151-D2DD-BB8D-9650-D62DEEBF9659}"/>
    <pc:docChg chg="modSld">
      <pc:chgData name="Wolf, Michael" userId="S::michael.wolf@ct.gov::433f35fe-8cd0-42f1-82d1-7d3dc94056ad" providerId="AD" clId="Web-{F9C97151-D2DD-BB8D-9650-D62DEEBF9659}" dt="2024-02-23T15:01:18.300" v="81" actId="20577"/>
      <pc:docMkLst>
        <pc:docMk/>
      </pc:docMkLst>
      <pc:sldChg chg="modSp">
        <pc:chgData name="Wolf, Michael" userId="S::michael.wolf@ct.gov::433f35fe-8cd0-42f1-82d1-7d3dc94056ad" providerId="AD" clId="Web-{F9C97151-D2DD-BB8D-9650-D62DEEBF9659}" dt="2024-02-23T14:46:06.471" v="79" actId="20577"/>
        <pc:sldMkLst>
          <pc:docMk/>
          <pc:sldMk cId="0" sldId="256"/>
        </pc:sldMkLst>
        <pc:spChg chg="mod">
          <ac:chgData name="Wolf, Michael" userId="S::michael.wolf@ct.gov::433f35fe-8cd0-42f1-82d1-7d3dc94056ad" providerId="AD" clId="Web-{F9C97151-D2DD-BB8D-9650-D62DEEBF9659}" dt="2024-02-23T14:46:06.471" v="79" actId="20577"/>
          <ac:spMkLst>
            <pc:docMk/>
            <pc:sldMk cId="0" sldId="256"/>
            <ac:spMk id="5" creationId="{00000000-0000-0000-0000-000000000000}"/>
          </ac:spMkLst>
        </pc:spChg>
      </pc:sldChg>
      <pc:sldChg chg="modSp">
        <pc:chgData name="Wolf, Michael" userId="S::michael.wolf@ct.gov::433f35fe-8cd0-42f1-82d1-7d3dc94056ad" providerId="AD" clId="Web-{F9C97151-D2DD-BB8D-9650-D62DEEBF9659}" dt="2024-02-23T13:36:48.941" v="51" actId="1076"/>
        <pc:sldMkLst>
          <pc:docMk/>
          <pc:sldMk cId="0" sldId="257"/>
        </pc:sldMkLst>
        <pc:spChg chg="mod">
          <ac:chgData name="Wolf, Michael" userId="S::michael.wolf@ct.gov::433f35fe-8cd0-42f1-82d1-7d3dc94056ad" providerId="AD" clId="Web-{F9C97151-D2DD-BB8D-9650-D62DEEBF9659}" dt="2024-02-23T13:36:48.941" v="51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Wolf, Michael" userId="S::michael.wolf@ct.gov::433f35fe-8cd0-42f1-82d1-7d3dc94056ad" providerId="AD" clId="Web-{F9C97151-D2DD-BB8D-9650-D62DEEBF9659}" dt="2024-02-23T13:36:44.238" v="50" actId="1076"/>
          <ac:spMkLst>
            <pc:docMk/>
            <pc:sldMk cId="0" sldId="257"/>
            <ac:spMk id="8" creationId="{00000000-0000-0000-0000-000000000000}"/>
          </ac:spMkLst>
        </pc:spChg>
      </pc:sldChg>
      <pc:sldChg chg="modSp">
        <pc:chgData name="Wolf, Michael" userId="S::michael.wolf@ct.gov::433f35fe-8cd0-42f1-82d1-7d3dc94056ad" providerId="AD" clId="Web-{F9C97151-D2DD-BB8D-9650-D62DEEBF9659}" dt="2024-02-23T14:11:11.137" v="69" actId="1076"/>
        <pc:sldMkLst>
          <pc:docMk/>
          <pc:sldMk cId="0" sldId="258"/>
        </pc:sldMkLst>
        <pc:spChg chg="mod">
          <ac:chgData name="Wolf, Michael" userId="S::michael.wolf@ct.gov::433f35fe-8cd0-42f1-82d1-7d3dc94056ad" providerId="AD" clId="Web-{F9C97151-D2DD-BB8D-9650-D62DEEBF9659}" dt="2024-02-23T14:10:37.168" v="64" actId="14100"/>
          <ac:spMkLst>
            <pc:docMk/>
            <pc:sldMk cId="0" sldId="258"/>
            <ac:spMk id="10" creationId="{00000000-0000-0000-0000-000000000000}"/>
          </ac:spMkLst>
        </pc:spChg>
        <pc:spChg chg="mod">
          <ac:chgData name="Wolf, Michael" userId="S::michael.wolf@ct.gov::433f35fe-8cd0-42f1-82d1-7d3dc94056ad" providerId="AD" clId="Web-{F9C97151-D2DD-BB8D-9650-D62DEEBF9659}" dt="2024-02-23T14:11:00.575" v="68" actId="14100"/>
          <ac:spMkLst>
            <pc:docMk/>
            <pc:sldMk cId="0" sldId="258"/>
            <ac:spMk id="14" creationId="{00000000-0000-0000-0000-000000000000}"/>
          </ac:spMkLst>
        </pc:spChg>
        <pc:spChg chg="mod">
          <ac:chgData name="Wolf, Michael" userId="S::michael.wolf@ct.gov::433f35fe-8cd0-42f1-82d1-7d3dc94056ad" providerId="AD" clId="Web-{F9C97151-D2DD-BB8D-9650-D62DEEBF9659}" dt="2024-02-23T14:10:45.403" v="66" actId="1076"/>
          <ac:spMkLst>
            <pc:docMk/>
            <pc:sldMk cId="0" sldId="258"/>
            <ac:spMk id="15" creationId="{00000000-0000-0000-0000-000000000000}"/>
          </ac:spMkLst>
        </pc:spChg>
        <pc:grpChg chg="mod">
          <ac:chgData name="Wolf, Michael" userId="S::michael.wolf@ct.gov::433f35fe-8cd0-42f1-82d1-7d3dc94056ad" providerId="AD" clId="Web-{F9C97151-D2DD-BB8D-9650-D62DEEBF9659}" dt="2024-02-23T14:09:56.184" v="53" actId="14100"/>
          <ac:grpSpMkLst>
            <pc:docMk/>
            <pc:sldMk cId="0" sldId="258"/>
            <ac:grpSpMk id="2" creationId="{00000000-0000-0000-0000-000000000000}"/>
          </ac:grpSpMkLst>
        </pc:grpChg>
        <pc:grpChg chg="mod">
          <ac:chgData name="Wolf, Michael" userId="S::michael.wolf@ct.gov::433f35fe-8cd0-42f1-82d1-7d3dc94056ad" providerId="AD" clId="Web-{F9C97151-D2DD-BB8D-9650-D62DEEBF9659}" dt="2024-02-23T14:10:17.778" v="58" actId="1076"/>
          <ac:grpSpMkLst>
            <pc:docMk/>
            <pc:sldMk cId="0" sldId="258"/>
            <ac:grpSpMk id="5" creationId="{00000000-0000-0000-0000-000000000000}"/>
          </ac:grpSpMkLst>
        </pc:grpChg>
        <pc:grpChg chg="mod">
          <ac:chgData name="Wolf, Michael" userId="S::michael.wolf@ct.gov::433f35fe-8cd0-42f1-82d1-7d3dc94056ad" providerId="AD" clId="Web-{F9C97151-D2DD-BB8D-9650-D62DEEBF9659}" dt="2024-02-23T14:10:17.887" v="59" actId="1076"/>
          <ac:grpSpMkLst>
            <pc:docMk/>
            <pc:sldMk cId="0" sldId="258"/>
            <ac:grpSpMk id="8" creationId="{00000000-0000-0000-0000-000000000000}"/>
          </ac:grpSpMkLst>
        </pc:grpChg>
        <pc:grpChg chg="mod">
          <ac:chgData name="Wolf, Michael" userId="S::michael.wolf@ct.gov::433f35fe-8cd0-42f1-82d1-7d3dc94056ad" providerId="AD" clId="Web-{F9C97151-D2DD-BB8D-9650-D62DEEBF9659}" dt="2024-02-23T14:11:11.137" v="69" actId="1076"/>
          <ac:grpSpMkLst>
            <pc:docMk/>
            <pc:sldMk cId="0" sldId="258"/>
            <ac:grpSpMk id="11" creationId="{00000000-0000-0000-0000-000000000000}"/>
          </ac:grpSpMkLst>
        </pc:grpChg>
      </pc:sldChg>
      <pc:sldChg chg="modSp">
        <pc:chgData name="Wolf, Michael" userId="S::michael.wolf@ct.gov::433f35fe-8cd0-42f1-82d1-7d3dc94056ad" providerId="AD" clId="Web-{F9C97151-D2DD-BB8D-9650-D62DEEBF9659}" dt="2024-02-23T13:36:29.347" v="49" actId="1076"/>
        <pc:sldMkLst>
          <pc:docMk/>
          <pc:sldMk cId="0" sldId="260"/>
        </pc:sldMkLst>
        <pc:spChg chg="mod">
          <ac:chgData name="Wolf, Michael" userId="S::michael.wolf@ct.gov::433f35fe-8cd0-42f1-82d1-7d3dc94056ad" providerId="AD" clId="Web-{F9C97151-D2DD-BB8D-9650-D62DEEBF9659}" dt="2024-02-23T13:36:29.347" v="49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Wolf, Michael" userId="S::michael.wolf@ct.gov::433f35fe-8cd0-42f1-82d1-7d3dc94056ad" providerId="AD" clId="Web-{F9C97151-D2DD-BB8D-9650-D62DEEBF9659}" dt="2024-02-23T13:35:58.174" v="46"/>
          <ac:spMkLst>
            <pc:docMk/>
            <pc:sldMk cId="0" sldId="260"/>
            <ac:spMk id="7" creationId="{00000000-0000-0000-0000-000000000000}"/>
          </ac:spMkLst>
        </pc:spChg>
        <pc:spChg chg="mod">
          <ac:chgData name="Wolf, Michael" userId="S::michael.wolf@ct.gov::433f35fe-8cd0-42f1-82d1-7d3dc94056ad" providerId="AD" clId="Web-{F9C97151-D2DD-BB8D-9650-D62DEEBF9659}" dt="2024-02-23T13:36:11.331" v="47" actId="1076"/>
          <ac:spMkLst>
            <pc:docMk/>
            <pc:sldMk cId="0" sldId="260"/>
            <ac:spMk id="9" creationId="{00000000-0000-0000-0000-000000000000}"/>
          </ac:spMkLst>
        </pc:spChg>
      </pc:sldChg>
      <pc:sldChg chg="modSp">
        <pc:chgData name="Wolf, Michael" userId="S::michael.wolf@ct.gov::433f35fe-8cd0-42f1-82d1-7d3dc94056ad" providerId="AD" clId="Web-{F9C97151-D2DD-BB8D-9650-D62DEEBF9659}" dt="2024-02-23T14:11:42.450" v="76" actId="14100"/>
        <pc:sldMkLst>
          <pc:docMk/>
          <pc:sldMk cId="0" sldId="261"/>
        </pc:sldMkLst>
        <pc:spChg chg="mod">
          <ac:chgData name="Wolf, Michael" userId="S::michael.wolf@ct.gov::433f35fe-8cd0-42f1-82d1-7d3dc94056ad" providerId="AD" clId="Web-{F9C97151-D2DD-BB8D-9650-D62DEEBF9659}" dt="2024-02-23T14:11:42.450" v="76" actId="14100"/>
          <ac:spMkLst>
            <pc:docMk/>
            <pc:sldMk cId="0" sldId="261"/>
            <ac:spMk id="10" creationId="{00000000-0000-0000-0000-000000000000}"/>
          </ac:spMkLst>
        </pc:spChg>
        <pc:grpChg chg="mod">
          <ac:chgData name="Wolf, Michael" userId="S::michael.wolf@ct.gov::433f35fe-8cd0-42f1-82d1-7d3dc94056ad" providerId="AD" clId="Web-{F9C97151-D2DD-BB8D-9650-D62DEEBF9659}" dt="2024-02-23T14:11:27.122" v="71" actId="14100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Wolf, Michael" userId="S::michael.wolf@ct.gov::433f35fe-8cd0-42f1-82d1-7d3dc94056ad" providerId="AD" clId="Web-{F9C97151-D2DD-BB8D-9650-D62DEEBF9659}" dt="2024-02-23T14:11:38.935" v="74" actId="1076"/>
          <ac:grpSpMkLst>
            <pc:docMk/>
            <pc:sldMk cId="0" sldId="261"/>
            <ac:grpSpMk id="5" creationId="{00000000-0000-0000-0000-000000000000}"/>
          </ac:grpSpMkLst>
        </pc:grpChg>
        <pc:grpChg chg="mod">
          <ac:chgData name="Wolf, Michael" userId="S::michael.wolf@ct.gov::433f35fe-8cd0-42f1-82d1-7d3dc94056ad" providerId="AD" clId="Web-{F9C97151-D2DD-BB8D-9650-D62DEEBF9659}" dt="2024-02-23T14:11:39.044" v="75" actId="1076"/>
          <ac:grpSpMkLst>
            <pc:docMk/>
            <pc:sldMk cId="0" sldId="261"/>
            <ac:grpSpMk id="8" creationId="{00000000-0000-0000-0000-000000000000}"/>
          </ac:grpSpMkLst>
        </pc:grpChg>
      </pc:sldChg>
      <pc:sldChg chg="addSp delSp modSp addAnim delAnim modAnim">
        <pc:chgData name="Wolf, Michael" userId="S::michael.wolf@ct.gov::433f35fe-8cd0-42f1-82d1-7d3dc94056ad" providerId="AD" clId="Web-{F9C97151-D2DD-BB8D-9650-D62DEEBF9659}" dt="2024-02-23T13:34:51.767" v="44"/>
        <pc:sldMkLst>
          <pc:docMk/>
          <pc:sldMk cId="0" sldId="263"/>
        </pc:sldMkLst>
        <pc:picChg chg="add del mod ord modCrop">
          <ac:chgData name="Wolf, Michael" userId="S::michael.wolf@ct.gov::433f35fe-8cd0-42f1-82d1-7d3dc94056ad" providerId="AD" clId="Web-{F9C97151-D2DD-BB8D-9650-D62DEEBF9659}" dt="2024-02-23T13:31:29.262" v="38"/>
          <ac:picMkLst>
            <pc:docMk/>
            <pc:sldMk cId="0" sldId="263"/>
            <ac:picMk id="5" creationId="{FCD830C8-F523-54DB-F301-6C1F0DEA67DE}"/>
          </ac:picMkLst>
        </pc:picChg>
      </pc:sldChg>
      <pc:sldChg chg="modSp">
        <pc:chgData name="Wolf, Michael" userId="S::michael.wolf@ct.gov::433f35fe-8cd0-42f1-82d1-7d3dc94056ad" providerId="AD" clId="Web-{F9C97151-D2DD-BB8D-9650-D62DEEBF9659}" dt="2024-02-23T15:01:18.300" v="81" actId="20577"/>
        <pc:sldMkLst>
          <pc:docMk/>
          <pc:sldMk cId="0" sldId="272"/>
        </pc:sldMkLst>
        <pc:spChg chg="mod">
          <ac:chgData name="Wolf, Michael" userId="S::michael.wolf@ct.gov::433f35fe-8cd0-42f1-82d1-7d3dc94056ad" providerId="AD" clId="Web-{F9C97151-D2DD-BB8D-9650-D62DEEBF9659}" dt="2024-02-23T15:01:18.300" v="81" actId="20577"/>
          <ac:spMkLst>
            <pc:docMk/>
            <pc:sldMk cId="0" sldId="272"/>
            <ac:spMk id="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FC977-EDED-4BFF-8B51-49835F38AC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08538-C1F1-4D37-96FA-A5B5D85E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30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08538-C1F1-4D37-96FA-A5B5D85E9B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90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ortal.ct.gov/DOAG/Commissioner/Commissioner/Agency-Grants-and-Loan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s.usda.gov/services/grants/scbgp/specialty-crop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ortal.ct.gov/DOAG/ADaRC/Publications/Specialty-Crop-Block-Grant/Documents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0" r="-7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55945" y="7562841"/>
            <a:ext cx="2141199" cy="2176117"/>
          </a:xfrm>
          <a:custGeom>
            <a:avLst/>
            <a:gdLst/>
            <a:ahLst/>
            <a:cxnLst/>
            <a:rect l="l" t="t" r="r" b="b"/>
            <a:pathLst>
              <a:path w="2141199" h="2176117">
                <a:moveTo>
                  <a:pt x="0" y="0"/>
                </a:moveTo>
                <a:lnTo>
                  <a:pt x="2141198" y="0"/>
                </a:lnTo>
                <a:lnTo>
                  <a:pt x="2141198" y="2176117"/>
                </a:lnTo>
                <a:lnTo>
                  <a:pt x="0" y="2176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71604" y="1249435"/>
            <a:ext cx="14744792" cy="5163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spc="285">
                <a:solidFill>
                  <a:srgbClr val="24E880"/>
                </a:solidFill>
                <a:latin typeface="Open Sans Bold"/>
              </a:rPr>
              <a:t>CONNECTICUT DEPARTMENT OF AGRICULTURE’S</a:t>
            </a:r>
          </a:p>
          <a:p>
            <a:pPr algn="ctr">
              <a:lnSpc>
                <a:spcPts val="6999"/>
              </a:lnSpc>
            </a:pPr>
            <a:r>
              <a:rPr lang="en-US" sz="4999" spc="254">
                <a:solidFill>
                  <a:srgbClr val="FFFFFF"/>
                </a:solidFill>
                <a:latin typeface="Open Sans Bold Bold"/>
              </a:rPr>
              <a:t>SPECIALTY CROP BLOCK GRANT PROGRAM</a:t>
            </a:r>
          </a:p>
          <a:p>
            <a:pPr algn="ctr">
              <a:lnSpc>
                <a:spcPts val="4899"/>
              </a:lnSpc>
            </a:pPr>
            <a:endParaRPr lang="en-US" sz="4999" spc="254">
              <a:solidFill>
                <a:srgbClr val="FFFFFF"/>
              </a:solidFill>
              <a:latin typeface="Open Sans Bold Bold"/>
            </a:endParaRPr>
          </a:p>
          <a:p>
            <a:pPr algn="ctr">
              <a:lnSpc>
                <a:spcPts val="6719"/>
              </a:lnSpc>
            </a:pPr>
            <a:r>
              <a:rPr lang="en-US" sz="4799" spc="244">
                <a:solidFill>
                  <a:srgbClr val="FFFFFF"/>
                </a:solidFill>
                <a:latin typeface="Open Sans Bold"/>
              </a:rPr>
              <a:t>APPLICATION TRAINING WORKSHOP</a:t>
            </a:r>
          </a:p>
          <a:p>
            <a:pPr algn="ctr">
              <a:lnSpc>
                <a:spcPts val="6719"/>
              </a:lnSpc>
            </a:pPr>
            <a:r>
              <a:rPr lang="en-US" sz="4799" spc="244">
                <a:solidFill>
                  <a:srgbClr val="FFFFFF"/>
                </a:solidFill>
                <a:latin typeface="Open Sans Bold"/>
              </a:rPr>
              <a:t>FEBRUARY 23, 2024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26775" y="7536475"/>
            <a:ext cx="11566746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spc="486" dirty="0">
                <a:solidFill>
                  <a:srgbClr val="FFFFFF"/>
                </a:solidFill>
                <a:latin typeface="Poppins"/>
              </a:rPr>
              <a:t>Michael R. Wolf </a:t>
            </a:r>
          </a:p>
          <a:p>
            <a:pPr algn="just">
              <a:lnSpc>
                <a:spcPts val="4200"/>
              </a:lnSpc>
            </a:pPr>
            <a:r>
              <a:rPr lang="en-US" sz="3000" spc="486" dirty="0">
                <a:solidFill>
                  <a:srgbClr val="FFFFFF"/>
                </a:solidFill>
                <a:latin typeface="Poppins"/>
              </a:rPr>
              <a:t>Ag. Marketing and Inspection Representative</a:t>
            </a:r>
          </a:p>
          <a:p>
            <a:pPr algn="just">
              <a:lnSpc>
                <a:spcPts val="4200"/>
              </a:lnSpc>
            </a:pPr>
            <a:r>
              <a:rPr lang="en-US" sz="3000" spc="486" dirty="0">
                <a:solidFill>
                  <a:srgbClr val="FFFFFF"/>
                </a:solidFill>
                <a:latin typeface="Poppins"/>
              </a:rPr>
              <a:t>SCBGP Coordinator</a:t>
            </a:r>
          </a:p>
          <a:p>
            <a:pPr algn="just">
              <a:lnSpc>
                <a:spcPts val="4200"/>
              </a:lnSpc>
            </a:pPr>
            <a:r>
              <a:rPr lang="en-US" sz="3000" u="sng" spc="486" dirty="0">
                <a:solidFill>
                  <a:srgbClr val="FFFFFF"/>
                </a:solidFill>
                <a:latin typeface="Poppins"/>
              </a:rPr>
              <a:t>Michael.wolf@ct.gov</a:t>
            </a:r>
            <a:r>
              <a:rPr lang="en-US" sz="3000" spc="486" dirty="0">
                <a:solidFill>
                  <a:srgbClr val="FFFFFF"/>
                </a:solidFill>
                <a:latin typeface="Poppins"/>
              </a:rPr>
              <a:t>  </a:t>
            </a:r>
            <a:r>
              <a:rPr lang="en-US" sz="3000" spc="486" dirty="0">
                <a:solidFill>
                  <a:schemeClr val="bg1"/>
                </a:solidFill>
                <a:latin typeface="Poppins"/>
              </a:rPr>
              <a:t>|  </a:t>
            </a:r>
            <a:r>
              <a:rPr lang="en-US" sz="3000" u="sng" spc="486" dirty="0">
                <a:solidFill>
                  <a:schemeClr val="bg1"/>
                </a:solidFill>
                <a:latin typeface="Poppins"/>
                <a:hlinkClick r:id="rId4" tooltip="https://portal.ct.gov/DOAG/Commissioner/Commissioner/Agency-Grants-and-Loa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CTGrown.gov/grants</a:t>
            </a:r>
            <a:endParaRPr lang="en-US" sz="3000" u="sng" spc="486">
              <a:solidFill>
                <a:schemeClr val="bg1"/>
              </a:solidFill>
              <a:latin typeface="Poppins"/>
              <a:cs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33134" y="115279"/>
            <a:ext cx="12021732" cy="10171721"/>
            <a:chOff x="0" y="0"/>
            <a:chExt cx="16028975" cy="135622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28975" cy="13562294"/>
            </a:xfrm>
            <a:custGeom>
              <a:avLst/>
              <a:gdLst/>
              <a:ahLst/>
              <a:cxnLst/>
              <a:rect l="l" t="t" r="r" b="b"/>
              <a:pathLst>
                <a:path w="16028975" h="13562294">
                  <a:moveTo>
                    <a:pt x="0" y="0"/>
                  </a:moveTo>
                  <a:lnTo>
                    <a:pt x="16028975" y="0"/>
                  </a:lnTo>
                  <a:lnTo>
                    <a:pt x="16028975" y="13562294"/>
                  </a:lnTo>
                  <a:lnTo>
                    <a:pt x="0" y="13562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2862" y="0"/>
            <a:ext cx="7960851" cy="10287000"/>
          </a:xfrm>
          <a:custGeom>
            <a:avLst/>
            <a:gdLst/>
            <a:ahLst/>
            <a:cxnLst/>
            <a:rect l="l" t="t" r="r" b="b"/>
            <a:pathLst>
              <a:path w="7960851" h="10287000">
                <a:moveTo>
                  <a:pt x="0" y="0"/>
                </a:moveTo>
                <a:lnTo>
                  <a:pt x="7960850" y="0"/>
                </a:lnTo>
                <a:lnTo>
                  <a:pt x="79608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411600" y="0"/>
            <a:ext cx="8295588" cy="10287000"/>
          </a:xfrm>
          <a:custGeom>
            <a:avLst/>
            <a:gdLst/>
            <a:ahLst/>
            <a:cxnLst/>
            <a:rect l="l" t="t" r="r" b="b"/>
            <a:pathLst>
              <a:path w="8295588" h="10287000">
                <a:moveTo>
                  <a:pt x="0" y="0"/>
                </a:moveTo>
                <a:lnTo>
                  <a:pt x="8295588" y="0"/>
                </a:lnTo>
                <a:lnTo>
                  <a:pt x="82955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17720" y="0"/>
            <a:ext cx="8116455" cy="10287000"/>
          </a:xfrm>
          <a:custGeom>
            <a:avLst/>
            <a:gdLst/>
            <a:ahLst/>
            <a:cxnLst/>
            <a:rect l="l" t="t" r="r" b="b"/>
            <a:pathLst>
              <a:path w="8116455" h="10287000">
                <a:moveTo>
                  <a:pt x="0" y="0"/>
                </a:moveTo>
                <a:lnTo>
                  <a:pt x="8116455" y="0"/>
                </a:lnTo>
                <a:lnTo>
                  <a:pt x="81164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0"/>
            <a:ext cx="8192362" cy="10287000"/>
          </a:xfrm>
          <a:custGeom>
            <a:avLst/>
            <a:gdLst/>
            <a:ahLst/>
            <a:cxnLst/>
            <a:rect l="l" t="t" r="r" b="b"/>
            <a:pathLst>
              <a:path w="8192362" h="10287000">
                <a:moveTo>
                  <a:pt x="0" y="0"/>
                </a:moveTo>
                <a:lnTo>
                  <a:pt x="8192362" y="0"/>
                </a:lnTo>
                <a:lnTo>
                  <a:pt x="81923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0617" y="0"/>
            <a:ext cx="8040283" cy="10287000"/>
          </a:xfrm>
          <a:custGeom>
            <a:avLst/>
            <a:gdLst/>
            <a:ahLst/>
            <a:cxnLst/>
            <a:rect l="l" t="t" r="r" b="b"/>
            <a:pathLst>
              <a:path w="8040283" h="10287000">
                <a:moveTo>
                  <a:pt x="0" y="0"/>
                </a:moveTo>
                <a:lnTo>
                  <a:pt x="8040282" y="0"/>
                </a:lnTo>
                <a:lnTo>
                  <a:pt x="80402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610899" y="0"/>
            <a:ext cx="7946990" cy="10287000"/>
          </a:xfrm>
          <a:custGeom>
            <a:avLst/>
            <a:gdLst/>
            <a:ahLst/>
            <a:cxnLst/>
            <a:rect l="l" t="t" r="r" b="b"/>
            <a:pathLst>
              <a:path w="7946990" h="10287000">
                <a:moveTo>
                  <a:pt x="0" y="0"/>
                </a:moveTo>
                <a:lnTo>
                  <a:pt x="7946991" y="0"/>
                </a:lnTo>
                <a:lnTo>
                  <a:pt x="794699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7534" y="0"/>
            <a:ext cx="8210832" cy="10287000"/>
          </a:xfrm>
          <a:custGeom>
            <a:avLst/>
            <a:gdLst/>
            <a:ahLst/>
            <a:cxnLst/>
            <a:rect l="l" t="t" r="r" b="b"/>
            <a:pathLst>
              <a:path w="8210832" h="10287000">
                <a:moveTo>
                  <a:pt x="0" y="0"/>
                </a:moveTo>
                <a:lnTo>
                  <a:pt x="8210832" y="0"/>
                </a:lnTo>
                <a:lnTo>
                  <a:pt x="82108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1924" y="0"/>
            <a:ext cx="7982076" cy="10287000"/>
          </a:xfrm>
          <a:custGeom>
            <a:avLst/>
            <a:gdLst/>
            <a:ahLst/>
            <a:cxnLst/>
            <a:rect l="l" t="t" r="r" b="b"/>
            <a:pathLst>
              <a:path w="7982076" h="10287000">
                <a:moveTo>
                  <a:pt x="0" y="0"/>
                </a:moveTo>
                <a:lnTo>
                  <a:pt x="7982076" y="0"/>
                </a:lnTo>
                <a:lnTo>
                  <a:pt x="79820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2541" y="0"/>
            <a:ext cx="8141459" cy="10287000"/>
          </a:xfrm>
          <a:custGeom>
            <a:avLst/>
            <a:gdLst/>
            <a:ahLst/>
            <a:cxnLst/>
            <a:rect l="l" t="t" r="r" b="b"/>
            <a:pathLst>
              <a:path w="8141459" h="10287000">
                <a:moveTo>
                  <a:pt x="0" y="0"/>
                </a:moveTo>
                <a:lnTo>
                  <a:pt x="8141459" y="0"/>
                </a:lnTo>
                <a:lnTo>
                  <a:pt x="814145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528963" y="0"/>
            <a:ext cx="8109796" cy="10287000"/>
          </a:xfrm>
          <a:custGeom>
            <a:avLst/>
            <a:gdLst/>
            <a:ahLst/>
            <a:cxnLst/>
            <a:rect l="l" t="t" r="r" b="b"/>
            <a:pathLst>
              <a:path w="8109796" h="10287000">
                <a:moveTo>
                  <a:pt x="0" y="0"/>
                </a:moveTo>
                <a:lnTo>
                  <a:pt x="8109796" y="0"/>
                </a:lnTo>
                <a:lnTo>
                  <a:pt x="81097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28793" y="0"/>
            <a:ext cx="7930507" cy="10287000"/>
          </a:xfrm>
          <a:custGeom>
            <a:avLst/>
            <a:gdLst/>
            <a:ahLst/>
            <a:cxnLst/>
            <a:rect l="l" t="t" r="r" b="b"/>
            <a:pathLst>
              <a:path w="7930507" h="10287000">
                <a:moveTo>
                  <a:pt x="0" y="0"/>
                </a:moveTo>
                <a:lnTo>
                  <a:pt x="7930507" y="0"/>
                </a:lnTo>
                <a:lnTo>
                  <a:pt x="79305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20034" y="61330"/>
            <a:ext cx="8208759" cy="10164341"/>
          </a:xfrm>
          <a:custGeom>
            <a:avLst/>
            <a:gdLst/>
            <a:ahLst/>
            <a:cxnLst/>
            <a:rect l="l" t="t" r="r" b="b"/>
            <a:pathLst>
              <a:path w="8208759" h="10164341">
                <a:moveTo>
                  <a:pt x="0" y="0"/>
                </a:moveTo>
                <a:lnTo>
                  <a:pt x="8208759" y="0"/>
                </a:lnTo>
                <a:lnTo>
                  <a:pt x="8208759" y="10164340"/>
                </a:lnTo>
                <a:lnTo>
                  <a:pt x="0" y="10164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79AE6-9E5F-2776-F4A2-661B13DA0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CF16B30-51F9-0794-5434-B3C73F48F423}"/>
              </a:ext>
            </a:extLst>
          </p:cNvPr>
          <p:cNvGrpSpPr/>
          <p:nvPr/>
        </p:nvGrpSpPr>
        <p:grpSpPr>
          <a:xfrm rot="10800000">
            <a:off x="-9525" y="-1"/>
            <a:ext cx="4498464" cy="10287000"/>
            <a:chOff x="0" y="0"/>
            <a:chExt cx="1184781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21847A4-9F00-002A-37B7-E5BD853CDC57}"/>
                </a:ext>
              </a:extLst>
            </p:cNvPr>
            <p:cNvSpPr/>
            <p:nvPr/>
          </p:nvSpPr>
          <p:spPr>
            <a:xfrm>
              <a:off x="0" y="0"/>
              <a:ext cx="1184781" cy="2709333"/>
            </a:xfrm>
            <a:custGeom>
              <a:avLst/>
              <a:gdLst/>
              <a:ahLst/>
              <a:cxnLst/>
              <a:rect l="l" t="t" r="r" b="b"/>
              <a:pathLst>
                <a:path w="1184781" h="2709333">
                  <a:moveTo>
                    <a:pt x="0" y="0"/>
                  </a:moveTo>
                  <a:lnTo>
                    <a:pt x="1184781" y="0"/>
                  </a:lnTo>
                  <a:lnTo>
                    <a:pt x="11847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A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9D43290-55DB-C5A0-53DB-53F59AB22710}"/>
                </a:ext>
              </a:extLst>
            </p:cNvPr>
            <p:cNvSpPr txBox="1"/>
            <p:nvPr/>
          </p:nvSpPr>
          <p:spPr>
            <a:xfrm>
              <a:off x="0" y="-57150"/>
              <a:ext cx="1184781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BDE76BB2-F916-4402-4B02-5B21E80F3410}"/>
              </a:ext>
            </a:extLst>
          </p:cNvPr>
          <p:cNvSpPr txBox="1"/>
          <p:nvPr/>
        </p:nvSpPr>
        <p:spPr>
          <a:xfrm>
            <a:off x="5334000" y="3162300"/>
            <a:ext cx="12496801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rtl="0" fontAlgn="base"/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Once notified by the USDA (after Oct 1st) sub-grantees will be required to complete the following documents:</a:t>
            </a:r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algn="l" rtl="0" fontAlgn="base"/>
            <a:endParaRPr lang="en-US" sz="3600" b="0" i="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Contract or Memorandum of Understanding</a:t>
            </a:r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 W-9</a:t>
            </a:r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Vendor Form</a:t>
            </a:r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Reimbursement Request Form</a:t>
            </a:r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quarterly invoices (at minimum)</a:t>
            </a:r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Submit annual and final reports</a:t>
            </a:r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3BC718C-5C67-E10E-1236-A8F420CE343D}"/>
              </a:ext>
            </a:extLst>
          </p:cNvPr>
          <p:cNvSpPr txBox="1"/>
          <p:nvPr/>
        </p:nvSpPr>
        <p:spPr>
          <a:xfrm>
            <a:off x="5334000" y="1485900"/>
            <a:ext cx="9002449" cy="88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Poppins Semi-Bold"/>
              </a:rPr>
              <a:t>Once Awarded…</a:t>
            </a:r>
          </a:p>
        </p:txBody>
      </p:sp>
      <p:pic>
        <p:nvPicPr>
          <p:cNvPr id="1026" name="Picture 2" descr="Specialty Crop Block Grant Program | Agriculture and Markets">
            <a:extLst>
              <a:ext uri="{FF2B5EF4-FFF2-40B4-BE49-F238E27FC236}">
                <a16:creationId xmlns:a16="http://schemas.microsoft.com/office/drawing/2014/main" id="{A2691F79-63A4-AF48-EB24-24AA184FD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9" r="59132"/>
          <a:stretch/>
        </p:blipFill>
        <p:spPr bwMode="auto">
          <a:xfrm>
            <a:off x="265282" y="914399"/>
            <a:ext cx="3948848" cy="84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74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92FBE-44AF-4BC6-2DEC-2DDFEC444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1102C551-24AB-67D6-1877-D17FE04471E8}"/>
              </a:ext>
            </a:extLst>
          </p:cNvPr>
          <p:cNvSpPr txBox="1"/>
          <p:nvPr/>
        </p:nvSpPr>
        <p:spPr>
          <a:xfrm>
            <a:off x="1752600" y="1257300"/>
            <a:ext cx="8624547" cy="888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00" dirty="0">
                <a:solidFill>
                  <a:srgbClr val="000000"/>
                </a:solidFill>
                <a:latin typeface="Poppins Semi-Bold"/>
              </a:rPr>
              <a:t>Reporting Requirements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-Bold"/>
              <a:ea typeface="+mn-ea"/>
              <a:cs typeface="+mn-cs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1FA38AC-180F-4AA7-A0D6-96F5C20DF19F}"/>
              </a:ext>
            </a:extLst>
          </p:cNvPr>
          <p:cNvSpPr txBox="1"/>
          <p:nvPr/>
        </p:nvSpPr>
        <p:spPr>
          <a:xfrm>
            <a:off x="685800" y="3009900"/>
            <a:ext cx="171450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rtl="0" fontAlgn="base"/>
            <a:r>
              <a:rPr lang="en-US" sz="3600" b="1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Annual Performance Reports:</a:t>
            </a:r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 An annual report is required to CT DoAg in mid-December for activities which took place during the first program year and each subsequent year until the expiration date of the grant project.</a:t>
            </a:r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algn="l" rtl="0" fontAlgn="base"/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algn="l" rtl="0" fontAlgn="base"/>
            <a:r>
              <a:rPr lang="en-US" sz="3600" b="1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Final Performance Report:</a:t>
            </a:r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 A final performance report will be required within 30 days following the end date of the grant project or grant </a:t>
            </a:r>
          </a:p>
          <a:p>
            <a:pPr algn="l" rtl="0" fontAlgn="base"/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agreement whichever comes first. The final report will be </a:t>
            </a:r>
          </a:p>
          <a:p>
            <a:pPr algn="l" rtl="0" fontAlgn="base"/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posted on the SCBGP-FB website. </a:t>
            </a:r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</p:txBody>
      </p:sp>
      <p:pic>
        <p:nvPicPr>
          <p:cNvPr id="10" name="Picture 9" descr="A person holding a bucket of beads&#10;&#10;Description automatically generated">
            <a:extLst>
              <a:ext uri="{FF2B5EF4-FFF2-40B4-BE49-F238E27FC236}">
                <a16:creationId xmlns:a16="http://schemas.microsoft.com/office/drawing/2014/main" id="{CED905E8-4EB1-9F05-5802-4BE48C4E7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300" y="5912017"/>
            <a:ext cx="49149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57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CEBBB-50F9-30F8-87D8-141F5D7D4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CD5C5057-1A1D-8DEA-8789-5F6E673642B6}"/>
              </a:ext>
            </a:extLst>
          </p:cNvPr>
          <p:cNvSpPr txBox="1"/>
          <p:nvPr/>
        </p:nvSpPr>
        <p:spPr>
          <a:xfrm>
            <a:off x="1752600" y="1257300"/>
            <a:ext cx="12573000" cy="888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00" dirty="0">
                <a:solidFill>
                  <a:srgbClr val="000000"/>
                </a:solidFill>
                <a:latin typeface="Poppins Semi-Bold"/>
              </a:rPr>
              <a:t>Reimbursement/ Payment Process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-Bold"/>
              <a:ea typeface="+mn-ea"/>
              <a:cs typeface="+mn-cs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C22A55E-2DAD-B341-ADFB-3F8DBC3B3949}"/>
              </a:ext>
            </a:extLst>
          </p:cNvPr>
          <p:cNvSpPr txBox="1"/>
          <p:nvPr/>
        </p:nvSpPr>
        <p:spPr>
          <a:xfrm>
            <a:off x="685800" y="3009900"/>
            <a:ext cx="125730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Funds will be provided on a quarterly/ reimbursement basis.</a:t>
            </a:r>
          </a:p>
          <a:p>
            <a:pPr algn="l" rtl="0" fontAlgn="base"/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Prior to release of funds, awardees must justify the use of funds and show a drawdown of any previous funds provided.</a:t>
            </a:r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algn="l" rtl="0" fontAlgn="base"/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Invoices are due the first day of the quarter</a:t>
            </a:r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algn="l" rtl="0" fontAlgn="base"/>
            <a:r>
              <a:rPr lang="en-US" sz="3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Payment will be held until all reports are received.</a:t>
            </a:r>
            <a:endParaRPr lang="en-US" sz="3600" b="0" i="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 descr="A person sitting on a computer with a piggy bank in the screen&#10;&#10;Description automatically generated">
            <a:extLst>
              <a:ext uri="{FF2B5EF4-FFF2-40B4-BE49-F238E27FC236}">
                <a16:creationId xmlns:a16="http://schemas.microsoft.com/office/drawing/2014/main" id="{3A33FD37-5F71-2647-7530-1B85C40C6F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3924300"/>
            <a:ext cx="5875139" cy="587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65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67460" y="3170344"/>
            <a:ext cx="4320540" cy="7116656"/>
            <a:chOff x="0" y="0"/>
            <a:chExt cx="1137920" cy="18743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7920" cy="1874346"/>
            </a:xfrm>
            <a:custGeom>
              <a:avLst/>
              <a:gdLst/>
              <a:ahLst/>
              <a:cxnLst/>
              <a:rect l="l" t="t" r="r" b="b"/>
              <a:pathLst>
                <a:path w="1137920" h="1874346">
                  <a:moveTo>
                    <a:pt x="0" y="0"/>
                  </a:moveTo>
                  <a:lnTo>
                    <a:pt x="1137920" y="0"/>
                  </a:lnTo>
                  <a:lnTo>
                    <a:pt x="1137920" y="1874346"/>
                  </a:lnTo>
                  <a:lnTo>
                    <a:pt x="0" y="1874346"/>
                  </a:lnTo>
                  <a:close/>
                </a:path>
              </a:pathLst>
            </a:custGeom>
            <a:solidFill>
              <a:srgbClr val="24E8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137920" cy="1931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442331" y="1524234"/>
            <a:ext cx="6816969" cy="7734066"/>
          </a:xfrm>
          <a:custGeom>
            <a:avLst/>
            <a:gdLst/>
            <a:ahLst/>
            <a:cxnLst/>
            <a:rect l="l" t="t" r="r" b="b"/>
            <a:pathLst>
              <a:path w="6816969" h="7734066">
                <a:moveTo>
                  <a:pt x="0" y="0"/>
                </a:moveTo>
                <a:lnTo>
                  <a:pt x="6816969" y="0"/>
                </a:lnTo>
                <a:lnTo>
                  <a:pt x="6816969" y="7734066"/>
                </a:lnTo>
                <a:lnTo>
                  <a:pt x="0" y="7734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0400" b="-1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817784" y="1525096"/>
            <a:ext cx="7326216" cy="934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Poppins Semi-Bold"/>
              </a:rPr>
              <a:t>Agenda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12505" y="3123741"/>
            <a:ext cx="7326216" cy="4633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13A959"/>
                </a:solidFill>
                <a:latin typeface="Poppins Semi-Bold"/>
              </a:rPr>
              <a:t>1: Program Overview</a:t>
            </a:r>
          </a:p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13A959"/>
                </a:solidFill>
                <a:latin typeface="Poppins Semi-Bold"/>
              </a:rPr>
              <a:t>2: Application</a:t>
            </a:r>
          </a:p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13A959"/>
                </a:solidFill>
                <a:latin typeface="Poppins Semi-Bold"/>
              </a:rPr>
              <a:t>3: Award Details</a:t>
            </a:r>
          </a:p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13A959"/>
                </a:solidFill>
                <a:latin typeface="Poppins Semi-Bold"/>
              </a:rPr>
              <a:t>4: FAQs</a:t>
            </a:r>
            <a:endParaRPr lang="en-US" sz="5200" dirty="0">
              <a:solidFill>
                <a:srgbClr val="13A959"/>
              </a:solidFill>
              <a:latin typeface="Poppins Semi-Bold"/>
              <a:cs typeface="Poppins Semi-Bold"/>
            </a:endParaRPr>
          </a:p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13A959"/>
                </a:solidFill>
                <a:latin typeface="Poppins Semi-Bold"/>
              </a:rPr>
              <a:t>5: Q &amp; A</a:t>
            </a:r>
            <a:endParaRPr lang="en-US" sz="5200" dirty="0">
              <a:solidFill>
                <a:srgbClr val="13A959"/>
              </a:solidFill>
              <a:latin typeface="Poppins Semi-Bold"/>
              <a:cs typeface="Poppins Semi-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96627" y="7933"/>
            <a:ext cx="4591373" cy="10279067"/>
            <a:chOff x="0" y="0"/>
            <a:chExt cx="1209250" cy="2707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09251" cy="2707244"/>
            </a:xfrm>
            <a:custGeom>
              <a:avLst/>
              <a:gdLst/>
              <a:ahLst/>
              <a:cxnLst/>
              <a:rect l="l" t="t" r="r" b="b"/>
              <a:pathLst>
                <a:path w="1209251" h="2707244">
                  <a:moveTo>
                    <a:pt x="0" y="0"/>
                  </a:moveTo>
                  <a:lnTo>
                    <a:pt x="1209251" y="0"/>
                  </a:lnTo>
                  <a:lnTo>
                    <a:pt x="1209251" y="2707244"/>
                  </a:lnTo>
                  <a:lnTo>
                    <a:pt x="0" y="2707244"/>
                  </a:lnTo>
                  <a:close/>
                </a:path>
              </a:pathLst>
            </a:custGeom>
            <a:solidFill>
              <a:srgbClr val="13A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09250" cy="2764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9433108"/>
            <a:ext cx="16075908" cy="672476"/>
            <a:chOff x="0" y="0"/>
            <a:chExt cx="4233984" cy="1771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33984" cy="177113"/>
            </a:xfrm>
            <a:custGeom>
              <a:avLst/>
              <a:gdLst/>
              <a:ahLst/>
              <a:cxnLst/>
              <a:rect l="l" t="t" r="r" b="b"/>
              <a:pathLst>
                <a:path w="4233984" h="177113">
                  <a:moveTo>
                    <a:pt x="24561" y="0"/>
                  </a:moveTo>
                  <a:lnTo>
                    <a:pt x="4209423" y="0"/>
                  </a:lnTo>
                  <a:cubicBezTo>
                    <a:pt x="4222988" y="0"/>
                    <a:pt x="4233984" y="10996"/>
                    <a:pt x="4233984" y="24561"/>
                  </a:cubicBezTo>
                  <a:lnTo>
                    <a:pt x="4233984" y="152552"/>
                  </a:lnTo>
                  <a:cubicBezTo>
                    <a:pt x="4233984" y="166117"/>
                    <a:pt x="4222988" y="177113"/>
                    <a:pt x="4209423" y="177113"/>
                  </a:cubicBezTo>
                  <a:lnTo>
                    <a:pt x="24561" y="177113"/>
                  </a:lnTo>
                  <a:cubicBezTo>
                    <a:pt x="10996" y="177113"/>
                    <a:pt x="0" y="166117"/>
                    <a:pt x="0" y="152552"/>
                  </a:cubicBezTo>
                  <a:lnTo>
                    <a:pt x="0" y="24561"/>
                  </a:lnTo>
                  <a:cubicBezTo>
                    <a:pt x="0" y="10996"/>
                    <a:pt x="10996" y="0"/>
                    <a:pt x="24561" y="0"/>
                  </a:cubicBezTo>
                  <a:close/>
                </a:path>
              </a:pathLst>
            </a:custGeom>
            <a:solidFill>
              <a:srgbClr val="26323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233984" cy="234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225675" y="1028700"/>
            <a:ext cx="6033625" cy="8222246"/>
          </a:xfrm>
          <a:custGeom>
            <a:avLst/>
            <a:gdLst/>
            <a:ahLst/>
            <a:cxnLst/>
            <a:rect l="l" t="t" r="r" b="b"/>
            <a:pathLst>
              <a:path w="6033625" h="8222246">
                <a:moveTo>
                  <a:pt x="0" y="0"/>
                </a:moveTo>
                <a:lnTo>
                  <a:pt x="6033625" y="0"/>
                </a:lnTo>
                <a:lnTo>
                  <a:pt x="6033625" y="8222246"/>
                </a:lnTo>
                <a:lnTo>
                  <a:pt x="0" y="8222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9" t="-17242" r="-16825" b="-13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07855" y="887179"/>
            <a:ext cx="5478199" cy="934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Poppins Semi-Bold"/>
              </a:rPr>
              <a:t>FAQs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2075" y="2183838"/>
            <a:ext cx="10401248" cy="664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1680" lvl="1" indent="-370840">
              <a:lnSpc>
                <a:spcPts val="6527"/>
              </a:lnSpc>
              <a:buFont typeface="Arial"/>
              <a:buChar char="•"/>
            </a:pPr>
            <a:r>
              <a:rPr lang="en-US" sz="3435" dirty="0">
                <a:solidFill>
                  <a:srgbClr val="000000"/>
                </a:solidFill>
                <a:latin typeface="Lato Bold"/>
              </a:rPr>
              <a:t>How do I download the Profile Template?</a:t>
            </a:r>
            <a:endParaRPr lang="en-US"/>
          </a:p>
          <a:p>
            <a:pPr marL="1051560" lvl="2" indent="-350520">
              <a:lnSpc>
                <a:spcPts val="4627"/>
              </a:lnSpc>
              <a:buFont typeface="Arial"/>
              <a:buChar char="⚬"/>
            </a:pPr>
            <a:r>
              <a:rPr lang="en-US" sz="2400" u="sng" dirty="0">
                <a:solidFill>
                  <a:srgbClr val="000000"/>
                </a:solidFill>
                <a:latin typeface="Lato"/>
              </a:rPr>
              <a:t>https://www.zoomgov.com/rec/share/XGwn5crFm5JE0nX9ak_U4a9KRlgNQRMudJ3SjJeZ5PulPW9TR4s-eOUinmgoiucR.QFVqvdF5qpi1stAB?startTime=1697040180000]</a:t>
            </a:r>
            <a:endParaRPr lang="en-US" sz="2400" u="sng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741680" lvl="1" indent="-370840">
              <a:lnSpc>
                <a:spcPts val="6527"/>
              </a:lnSpc>
              <a:buFont typeface="Arial"/>
              <a:buChar char="•"/>
            </a:pPr>
            <a:r>
              <a:rPr lang="en-US" sz="3435" dirty="0">
                <a:solidFill>
                  <a:srgbClr val="000000"/>
                </a:solidFill>
                <a:latin typeface="Lato Bold"/>
              </a:rPr>
              <a:t>What is the Funding Limit?</a:t>
            </a:r>
            <a:endParaRPr lang="en-US" sz="3435" dirty="0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1483360" lvl="2" indent="-494030">
              <a:lnSpc>
                <a:spcPts val="6527"/>
              </a:lnSpc>
              <a:buFont typeface="Arial"/>
              <a:buChar char="⚬"/>
            </a:pPr>
            <a:r>
              <a:rPr lang="en-US" sz="3435" dirty="0">
                <a:solidFill>
                  <a:srgbClr val="000000"/>
                </a:solidFill>
                <a:latin typeface="Lato"/>
              </a:rPr>
              <a:t>$100,000</a:t>
            </a:r>
            <a:endParaRPr lang="en-US" sz="3435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741680" lvl="1" indent="-370840">
              <a:lnSpc>
                <a:spcPts val="6527"/>
              </a:lnSpc>
              <a:buFont typeface="Arial"/>
              <a:buChar char="•"/>
            </a:pPr>
            <a:r>
              <a:rPr lang="en-US" sz="3435" dirty="0">
                <a:solidFill>
                  <a:srgbClr val="000000"/>
                </a:solidFill>
                <a:latin typeface="Lato Bold"/>
              </a:rPr>
              <a:t>Can we have Indirect Costs?</a:t>
            </a:r>
            <a:endParaRPr lang="en-US" sz="3435" dirty="0">
              <a:solidFill>
                <a:srgbClr val="000000"/>
              </a:solidFill>
              <a:latin typeface="Lato Bold"/>
              <a:ea typeface="Lato Bold"/>
              <a:cs typeface="Lato Bold"/>
            </a:endParaRPr>
          </a:p>
          <a:p>
            <a:pPr marL="1483360" lvl="2" indent="-494030">
              <a:lnSpc>
                <a:spcPts val="6527"/>
              </a:lnSpc>
              <a:buFont typeface="Arial"/>
              <a:buChar char="⚬"/>
            </a:pPr>
            <a:r>
              <a:rPr lang="en-US" sz="3435" dirty="0">
                <a:solidFill>
                  <a:srgbClr val="000000"/>
                </a:solidFill>
                <a:latin typeface="Lato"/>
              </a:rPr>
              <a:t>Ideally no, this section is in place for DoAg usage if needed.</a:t>
            </a:r>
            <a:endParaRPr lang="en-US" sz="3435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66267" y="9514952"/>
            <a:ext cx="15155465" cy="454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3"/>
              </a:lnSpc>
              <a:spcBef>
                <a:spcPct val="0"/>
              </a:spcBef>
            </a:pPr>
            <a:r>
              <a:rPr lang="en-US" sz="2681" dirty="0">
                <a:solidFill>
                  <a:srgbClr val="FFFFFF"/>
                </a:solidFill>
                <a:latin typeface="Canva Sans Bold"/>
              </a:rPr>
              <a:t>If you have any questions, contact Michael Wolf at Michael.wolf@ct.gov or 860-786-9567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0" r="-79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653275" y="5559977"/>
            <a:ext cx="313545" cy="31354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E8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662144" y="4086515"/>
            <a:ext cx="2796065" cy="2841663"/>
          </a:xfrm>
          <a:custGeom>
            <a:avLst/>
            <a:gdLst/>
            <a:ahLst/>
            <a:cxnLst/>
            <a:rect l="l" t="t" r="r" b="b"/>
            <a:pathLst>
              <a:path w="2796065" h="2841663">
                <a:moveTo>
                  <a:pt x="0" y="0"/>
                </a:moveTo>
                <a:lnTo>
                  <a:pt x="2796065" y="0"/>
                </a:lnTo>
                <a:lnTo>
                  <a:pt x="2796065" y="2841663"/>
                </a:lnTo>
                <a:lnTo>
                  <a:pt x="0" y="28416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18643" y="3819815"/>
            <a:ext cx="6932431" cy="2380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456"/>
              </a:lnSpc>
            </a:pPr>
            <a:r>
              <a:rPr lang="en-US" sz="13897" spc="708">
                <a:solidFill>
                  <a:srgbClr val="24E880"/>
                </a:solidFill>
                <a:latin typeface="Open Sans Bold"/>
              </a:rPr>
              <a:t>THANK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51074" y="3819815"/>
            <a:ext cx="4258973" cy="2380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456"/>
              </a:lnSpc>
            </a:pPr>
            <a:r>
              <a:rPr lang="en-US" sz="13897" spc="708">
                <a:solidFill>
                  <a:srgbClr val="FFFFFF"/>
                </a:solidFill>
                <a:latin typeface="Open Sans Bold"/>
              </a:rPr>
              <a:t>YOU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08171" y="6114760"/>
            <a:ext cx="9450582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611">
                <a:solidFill>
                  <a:srgbClr val="FFFFFF"/>
                </a:solidFill>
                <a:latin typeface="Poppins"/>
              </a:rPr>
              <a:t>Any 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55" y="0"/>
            <a:ext cx="3548260" cy="10287000"/>
            <a:chOff x="0" y="0"/>
            <a:chExt cx="118478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4781" cy="2709333"/>
            </a:xfrm>
            <a:custGeom>
              <a:avLst/>
              <a:gdLst/>
              <a:ahLst/>
              <a:cxnLst/>
              <a:rect l="l" t="t" r="r" b="b"/>
              <a:pathLst>
                <a:path w="1184781" h="2709333">
                  <a:moveTo>
                    <a:pt x="0" y="0"/>
                  </a:moveTo>
                  <a:lnTo>
                    <a:pt x="1184781" y="0"/>
                  </a:lnTo>
                  <a:lnTo>
                    <a:pt x="11847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A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184781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5985" y="2809204"/>
            <a:ext cx="4591479" cy="458596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0230" y="2993416"/>
            <a:ext cx="4224845" cy="4209357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7461" r="-125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1540" y="2565525"/>
            <a:ext cx="12858045" cy="5098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Poppins Semi-Bold"/>
              </a:rPr>
              <a:t>The Farm Bill defines specialty crops as, </a:t>
            </a:r>
            <a:r>
              <a:rPr lang="en-US" sz="3600" dirty="0">
                <a:solidFill>
                  <a:srgbClr val="13A959"/>
                </a:solidFill>
                <a:latin typeface="Poppins Semi-Bold"/>
              </a:rPr>
              <a:t>“Fruits and vegetables, tree nuts, dried fruits, horticulture, and nursery crops (including floriculture)."</a:t>
            </a:r>
            <a:r>
              <a:rPr lang="en-US" sz="3600" dirty="0">
                <a:solidFill>
                  <a:srgbClr val="000000"/>
                </a:solidFill>
                <a:latin typeface="Poppins Semi-Bold"/>
              </a:rPr>
              <a:t> Eligible plants must be cultivated or managed and used by people for food, medicinal purposes, and/or aesthetic gratification to be considered specialty crops. Processed products shall consist of greater than 50% of the specialty crop by weight, exclusive of added water.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184573" y="8795702"/>
            <a:ext cx="13313339" cy="655780"/>
            <a:chOff x="0" y="0"/>
            <a:chExt cx="3787060" cy="2162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87060" cy="216239"/>
            </a:xfrm>
            <a:custGeom>
              <a:avLst/>
              <a:gdLst/>
              <a:ahLst/>
              <a:cxnLst/>
              <a:rect l="l" t="t" r="r" b="b"/>
              <a:pathLst>
                <a:path w="3787060" h="216239">
                  <a:moveTo>
                    <a:pt x="27459" y="0"/>
                  </a:moveTo>
                  <a:lnTo>
                    <a:pt x="3759601" y="0"/>
                  </a:lnTo>
                  <a:cubicBezTo>
                    <a:pt x="3766883" y="0"/>
                    <a:pt x="3773868" y="2893"/>
                    <a:pt x="3779017" y="8043"/>
                  </a:cubicBezTo>
                  <a:cubicBezTo>
                    <a:pt x="3784167" y="13192"/>
                    <a:pt x="3787060" y="20177"/>
                    <a:pt x="3787060" y="27459"/>
                  </a:cubicBezTo>
                  <a:lnTo>
                    <a:pt x="3787060" y="188780"/>
                  </a:lnTo>
                  <a:cubicBezTo>
                    <a:pt x="3787060" y="203945"/>
                    <a:pt x="3774766" y="216239"/>
                    <a:pt x="3759601" y="216239"/>
                  </a:cubicBezTo>
                  <a:lnTo>
                    <a:pt x="27459" y="216239"/>
                  </a:lnTo>
                  <a:cubicBezTo>
                    <a:pt x="20177" y="216239"/>
                    <a:pt x="13192" y="213346"/>
                    <a:pt x="8043" y="208196"/>
                  </a:cubicBezTo>
                  <a:cubicBezTo>
                    <a:pt x="2893" y="203047"/>
                    <a:pt x="0" y="196062"/>
                    <a:pt x="0" y="188780"/>
                  </a:cubicBezTo>
                  <a:lnTo>
                    <a:pt x="0" y="27459"/>
                  </a:lnTo>
                  <a:cubicBezTo>
                    <a:pt x="0" y="20177"/>
                    <a:pt x="2893" y="13192"/>
                    <a:pt x="8043" y="8043"/>
                  </a:cubicBezTo>
                  <a:cubicBezTo>
                    <a:pt x="13192" y="2893"/>
                    <a:pt x="20177" y="0"/>
                    <a:pt x="27459" y="0"/>
                  </a:cubicBezTo>
                  <a:close/>
                </a:path>
              </a:pathLst>
            </a:custGeom>
            <a:solidFill>
              <a:srgbClr val="13A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3787060" cy="273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74311" y="8725311"/>
            <a:ext cx="12545541" cy="1300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 u="sng" dirty="0">
                <a:solidFill>
                  <a:schemeClr val="bg1"/>
                </a:solidFill>
                <a:latin typeface="Arimo"/>
                <a:hlinkClick r:id="rId3" tooltip="https://www.ams.usda.gov/services/grants/scbgp/specialty-cro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https://www.ams.usda.gov/services/grants/scbgp/specialty-crop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31382" y="1014665"/>
            <a:ext cx="9002449" cy="934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Poppins Semi-Bold"/>
              </a:rPr>
              <a:t>What is a Specialty Crop?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659517" cy="10287000"/>
          </a:xfrm>
          <a:custGeom>
            <a:avLst/>
            <a:gdLst/>
            <a:ahLst/>
            <a:cxnLst/>
            <a:rect l="l" t="t" r="r" b="b"/>
            <a:pathLst>
              <a:path w="7659517" h="10287000">
                <a:moveTo>
                  <a:pt x="0" y="0"/>
                </a:moveTo>
                <a:lnTo>
                  <a:pt x="7659517" y="0"/>
                </a:lnTo>
                <a:lnTo>
                  <a:pt x="765951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3" r="-3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122835" y="1839392"/>
            <a:ext cx="9661333" cy="3137716"/>
            <a:chOff x="0" y="0"/>
            <a:chExt cx="2544549" cy="8263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4549" cy="826394"/>
            </a:xfrm>
            <a:custGeom>
              <a:avLst/>
              <a:gdLst/>
              <a:ahLst/>
              <a:cxnLst/>
              <a:rect l="l" t="t" r="r" b="b"/>
              <a:pathLst>
                <a:path w="2544549" h="826394">
                  <a:moveTo>
                    <a:pt x="40868" y="0"/>
                  </a:moveTo>
                  <a:lnTo>
                    <a:pt x="2503681" y="0"/>
                  </a:lnTo>
                  <a:cubicBezTo>
                    <a:pt x="2514520" y="0"/>
                    <a:pt x="2524914" y="4306"/>
                    <a:pt x="2532579" y="11970"/>
                  </a:cubicBezTo>
                  <a:cubicBezTo>
                    <a:pt x="2540243" y="19634"/>
                    <a:pt x="2544549" y="30029"/>
                    <a:pt x="2544549" y="40868"/>
                  </a:cubicBezTo>
                  <a:lnTo>
                    <a:pt x="2544549" y="785526"/>
                  </a:lnTo>
                  <a:cubicBezTo>
                    <a:pt x="2544549" y="796365"/>
                    <a:pt x="2540243" y="806760"/>
                    <a:pt x="2532579" y="814424"/>
                  </a:cubicBezTo>
                  <a:cubicBezTo>
                    <a:pt x="2524914" y="822088"/>
                    <a:pt x="2514520" y="826394"/>
                    <a:pt x="2503681" y="826394"/>
                  </a:cubicBezTo>
                  <a:lnTo>
                    <a:pt x="40868" y="826394"/>
                  </a:lnTo>
                  <a:cubicBezTo>
                    <a:pt x="30029" y="826394"/>
                    <a:pt x="19634" y="822088"/>
                    <a:pt x="11970" y="814424"/>
                  </a:cubicBezTo>
                  <a:cubicBezTo>
                    <a:pt x="4306" y="806760"/>
                    <a:pt x="0" y="796365"/>
                    <a:pt x="0" y="785526"/>
                  </a:cubicBezTo>
                  <a:lnTo>
                    <a:pt x="0" y="40868"/>
                  </a:lnTo>
                  <a:cubicBezTo>
                    <a:pt x="0" y="30029"/>
                    <a:pt x="4306" y="19634"/>
                    <a:pt x="11970" y="11970"/>
                  </a:cubicBezTo>
                  <a:cubicBezTo>
                    <a:pt x="19634" y="4306"/>
                    <a:pt x="30029" y="0"/>
                    <a:pt x="40868" y="0"/>
                  </a:cubicBezTo>
                  <a:close/>
                </a:path>
              </a:pathLst>
            </a:custGeom>
            <a:solidFill>
              <a:srgbClr val="13A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544549" cy="883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22835" y="6455927"/>
            <a:ext cx="9661333" cy="3423466"/>
            <a:chOff x="0" y="0"/>
            <a:chExt cx="2544549" cy="9016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44549" cy="901653"/>
            </a:xfrm>
            <a:custGeom>
              <a:avLst/>
              <a:gdLst/>
              <a:ahLst/>
              <a:cxnLst/>
              <a:rect l="l" t="t" r="r" b="b"/>
              <a:pathLst>
                <a:path w="2544549" h="901653">
                  <a:moveTo>
                    <a:pt x="40868" y="0"/>
                  </a:moveTo>
                  <a:lnTo>
                    <a:pt x="2503681" y="0"/>
                  </a:lnTo>
                  <a:cubicBezTo>
                    <a:pt x="2514520" y="0"/>
                    <a:pt x="2524914" y="4306"/>
                    <a:pt x="2532579" y="11970"/>
                  </a:cubicBezTo>
                  <a:cubicBezTo>
                    <a:pt x="2540243" y="19634"/>
                    <a:pt x="2544549" y="30029"/>
                    <a:pt x="2544549" y="40868"/>
                  </a:cubicBezTo>
                  <a:lnTo>
                    <a:pt x="2544549" y="860786"/>
                  </a:lnTo>
                  <a:cubicBezTo>
                    <a:pt x="2544549" y="871625"/>
                    <a:pt x="2540243" y="882019"/>
                    <a:pt x="2532579" y="889684"/>
                  </a:cubicBezTo>
                  <a:cubicBezTo>
                    <a:pt x="2524914" y="897348"/>
                    <a:pt x="2514520" y="901653"/>
                    <a:pt x="2503681" y="901653"/>
                  </a:cubicBezTo>
                  <a:lnTo>
                    <a:pt x="40868" y="901653"/>
                  </a:lnTo>
                  <a:cubicBezTo>
                    <a:pt x="30029" y="901653"/>
                    <a:pt x="19634" y="897348"/>
                    <a:pt x="11970" y="889684"/>
                  </a:cubicBezTo>
                  <a:cubicBezTo>
                    <a:pt x="4306" y="882019"/>
                    <a:pt x="0" y="871625"/>
                    <a:pt x="0" y="860786"/>
                  </a:cubicBezTo>
                  <a:lnTo>
                    <a:pt x="0" y="40868"/>
                  </a:lnTo>
                  <a:cubicBezTo>
                    <a:pt x="0" y="30029"/>
                    <a:pt x="4306" y="19634"/>
                    <a:pt x="11970" y="11970"/>
                  </a:cubicBezTo>
                  <a:cubicBezTo>
                    <a:pt x="19634" y="4306"/>
                    <a:pt x="30029" y="0"/>
                    <a:pt x="40868" y="0"/>
                  </a:cubicBezTo>
                  <a:close/>
                </a:path>
              </a:pathLst>
            </a:custGeom>
            <a:solidFill>
              <a:srgbClr val="13A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544549" cy="958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639166" y="455253"/>
            <a:ext cx="7969535" cy="984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7"/>
              </a:lnSpc>
            </a:pPr>
            <a:r>
              <a:rPr lang="en-US" sz="5405">
                <a:solidFill>
                  <a:srgbClr val="000000"/>
                </a:solidFill>
                <a:latin typeface="Poppins Bold"/>
              </a:rPr>
              <a:t>Goal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72723" y="1825829"/>
            <a:ext cx="9097752" cy="279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3999">
                <a:solidFill>
                  <a:srgbClr val="FFFFFF"/>
                </a:solidFill>
                <a:latin typeface="Lato Bold"/>
              </a:rPr>
              <a:t>Projects must enhance the competitiveness of specialty crops in domestic and foreign markets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72723" y="6578889"/>
            <a:ext cx="8942299" cy="279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3999">
                <a:solidFill>
                  <a:srgbClr val="FFFFFF"/>
                </a:solidFill>
                <a:latin typeface="Lato Bold"/>
              </a:rPr>
              <a:t>impacting and producing measurable outcomes for the specialty crop </a:t>
            </a:r>
            <a:r>
              <a:rPr lang="en-US" sz="3999" u="sng">
                <a:solidFill>
                  <a:srgbClr val="FFFFFF"/>
                </a:solidFill>
                <a:latin typeface="Lato Bold"/>
              </a:rPr>
              <a:t>industry</a:t>
            </a:r>
            <a:r>
              <a:rPr lang="en-US" sz="3999">
                <a:solidFill>
                  <a:srgbClr val="FFFFFF"/>
                </a:solidFill>
                <a:latin typeface="Lato Bold"/>
              </a:rPr>
              <a:t>.​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39166" y="5088184"/>
            <a:ext cx="9097752" cy="96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9"/>
              </a:lnSpc>
            </a:pPr>
            <a:r>
              <a:rPr lang="en-US" sz="4399">
                <a:solidFill>
                  <a:srgbClr val="000000"/>
                </a:solidFill>
                <a:latin typeface="Lato Bold"/>
              </a:rPr>
              <a:t>while...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33"/>
            <a:ext cx="9144000" cy="10279067"/>
            <a:chOff x="0" y="0"/>
            <a:chExt cx="2408296" cy="2707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7244"/>
            </a:xfrm>
            <a:custGeom>
              <a:avLst/>
              <a:gdLst/>
              <a:ahLst/>
              <a:cxnLst/>
              <a:rect l="l" t="t" r="r" b="b"/>
              <a:pathLst>
                <a:path w="2408296" h="2707244">
                  <a:moveTo>
                    <a:pt x="0" y="0"/>
                  </a:moveTo>
                  <a:lnTo>
                    <a:pt x="2408296" y="0"/>
                  </a:lnTo>
                  <a:lnTo>
                    <a:pt x="2408296" y="2707244"/>
                  </a:lnTo>
                  <a:lnTo>
                    <a:pt x="0" y="2707244"/>
                  </a:lnTo>
                  <a:close/>
                </a:path>
              </a:pathLst>
            </a:custGeom>
            <a:solidFill>
              <a:srgbClr val="13A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08296" cy="2764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40401" y="909121"/>
            <a:ext cx="4050346" cy="819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FFFFFF"/>
                </a:solidFill>
                <a:latin typeface="Poppins Semi-Bold"/>
              </a:rPr>
              <a:t>Quick Facts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98771" y="1943100"/>
            <a:ext cx="8656941" cy="7461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9"/>
              </a:lnSpc>
            </a:pPr>
            <a:r>
              <a:rPr lang="en-US" sz="3099" dirty="0">
                <a:solidFill>
                  <a:srgbClr val="000000"/>
                </a:solidFill>
                <a:latin typeface="Lato Bold"/>
              </a:rPr>
              <a:t>February 23: </a:t>
            </a:r>
            <a:r>
              <a:rPr lang="en-US" sz="3099" dirty="0">
                <a:solidFill>
                  <a:srgbClr val="000000"/>
                </a:solidFill>
                <a:latin typeface="Lato"/>
              </a:rPr>
              <a:t>New Applicant Training Workshop </a:t>
            </a:r>
          </a:p>
          <a:p>
            <a:pPr>
              <a:lnSpc>
                <a:spcPts val="5889"/>
              </a:lnSpc>
            </a:pPr>
            <a:r>
              <a:rPr lang="en-US" sz="3099" dirty="0">
                <a:solidFill>
                  <a:srgbClr val="000000"/>
                </a:solidFill>
                <a:latin typeface="Lato Bold"/>
              </a:rPr>
              <a:t>March 4: </a:t>
            </a:r>
            <a:r>
              <a:rPr lang="en-US" sz="3099" dirty="0">
                <a:solidFill>
                  <a:srgbClr val="000000"/>
                </a:solidFill>
                <a:latin typeface="Lato"/>
              </a:rPr>
              <a:t>Full Applications Due </a:t>
            </a:r>
          </a:p>
          <a:p>
            <a:pPr>
              <a:lnSpc>
                <a:spcPts val="5889"/>
              </a:lnSpc>
            </a:pPr>
            <a:r>
              <a:rPr lang="en-US" sz="3099" dirty="0">
                <a:solidFill>
                  <a:srgbClr val="000000"/>
                </a:solidFill>
                <a:latin typeface="Lato"/>
              </a:rPr>
              <a:t>(see slides 9-16 for further details)</a:t>
            </a:r>
          </a:p>
          <a:p>
            <a:pPr>
              <a:lnSpc>
                <a:spcPts val="5889"/>
              </a:lnSpc>
            </a:pPr>
            <a:r>
              <a:rPr lang="en-US" sz="3099" dirty="0">
                <a:solidFill>
                  <a:srgbClr val="000000"/>
                </a:solidFill>
                <a:latin typeface="Lato Bold"/>
              </a:rPr>
              <a:t>March 14: </a:t>
            </a:r>
            <a:r>
              <a:rPr lang="en-US" sz="3099" dirty="0">
                <a:solidFill>
                  <a:srgbClr val="000000"/>
                </a:solidFill>
                <a:latin typeface="Lato"/>
              </a:rPr>
              <a:t>Review Panel Meeting</a:t>
            </a:r>
          </a:p>
          <a:p>
            <a:pPr>
              <a:lnSpc>
                <a:spcPts val="5889"/>
              </a:lnSpc>
            </a:pPr>
            <a:r>
              <a:rPr lang="en-US" sz="3099" dirty="0">
                <a:solidFill>
                  <a:srgbClr val="000000"/>
                </a:solidFill>
                <a:latin typeface="Lato Bold"/>
              </a:rPr>
              <a:t>April 8:</a:t>
            </a:r>
            <a:r>
              <a:rPr lang="en-US" sz="3099" dirty="0">
                <a:solidFill>
                  <a:srgbClr val="000000"/>
                </a:solidFill>
                <a:latin typeface="Lato"/>
              </a:rPr>
              <a:t> Applicants Notified of Funding Decisions</a:t>
            </a:r>
          </a:p>
          <a:p>
            <a:pPr>
              <a:lnSpc>
                <a:spcPts val="5889"/>
              </a:lnSpc>
            </a:pPr>
            <a:r>
              <a:rPr lang="en-US" sz="3099" dirty="0">
                <a:solidFill>
                  <a:srgbClr val="000000"/>
                </a:solidFill>
                <a:latin typeface="Lato Bold"/>
              </a:rPr>
              <a:t>May 1:</a:t>
            </a:r>
            <a:r>
              <a:rPr lang="en-US" sz="3099" dirty="0">
                <a:solidFill>
                  <a:srgbClr val="000000"/>
                </a:solidFill>
                <a:latin typeface="Lato"/>
              </a:rPr>
              <a:t> DoAg Application Submitted to USDA</a:t>
            </a:r>
          </a:p>
          <a:p>
            <a:pPr>
              <a:lnSpc>
                <a:spcPts val="5889"/>
              </a:lnSpc>
            </a:pPr>
            <a:r>
              <a:rPr lang="en-US" sz="3099" dirty="0">
                <a:solidFill>
                  <a:srgbClr val="000000"/>
                </a:solidFill>
                <a:latin typeface="Lato Bold"/>
              </a:rPr>
              <a:t>August:</a:t>
            </a:r>
            <a:r>
              <a:rPr lang="en-US" sz="3099" dirty="0">
                <a:solidFill>
                  <a:srgbClr val="000000"/>
                </a:solidFill>
                <a:latin typeface="Lato"/>
              </a:rPr>
              <a:t> Grantees notified of AMS decisions. Adjustments may be required. </a:t>
            </a:r>
          </a:p>
          <a:p>
            <a:pPr>
              <a:lnSpc>
                <a:spcPts val="5889"/>
              </a:lnSpc>
            </a:pPr>
            <a:r>
              <a:rPr lang="en-US" sz="3099" dirty="0">
                <a:solidFill>
                  <a:srgbClr val="000000"/>
                </a:solidFill>
                <a:latin typeface="Lato Bold"/>
              </a:rPr>
              <a:t>October 1:</a:t>
            </a:r>
            <a:r>
              <a:rPr lang="en-US" sz="3099" dirty="0">
                <a:solidFill>
                  <a:srgbClr val="000000"/>
                </a:solidFill>
                <a:latin typeface="Lato"/>
              </a:rPr>
              <a:t> Anticipated Federal Award Announcement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61549" y="904875"/>
            <a:ext cx="3571643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 spc="324">
                <a:solidFill>
                  <a:srgbClr val="000000"/>
                </a:solidFill>
                <a:latin typeface="Poppins Bold"/>
              </a:rPr>
              <a:t>Deadlines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9206" y="3218881"/>
            <a:ext cx="8005588" cy="4904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7"/>
              </a:lnSpc>
            </a:pPr>
            <a:r>
              <a:rPr lang="en-US" sz="3435" dirty="0">
                <a:solidFill>
                  <a:srgbClr val="FFFFFF"/>
                </a:solidFill>
                <a:latin typeface="Lato Bold"/>
              </a:rPr>
              <a:t>Max Award : $100,000​</a:t>
            </a:r>
          </a:p>
          <a:p>
            <a:pPr>
              <a:lnSpc>
                <a:spcPts val="6527"/>
              </a:lnSpc>
            </a:pPr>
            <a:r>
              <a:rPr lang="en-US" sz="3435" dirty="0">
                <a:solidFill>
                  <a:srgbClr val="FFFFFF"/>
                </a:solidFill>
                <a:latin typeface="Lato Bold"/>
              </a:rPr>
              <a:t>Project State Date : January 1, 2025</a:t>
            </a:r>
          </a:p>
          <a:p>
            <a:pPr>
              <a:lnSpc>
                <a:spcPts val="6527"/>
              </a:lnSpc>
            </a:pPr>
            <a:r>
              <a:rPr lang="en-US" sz="3435" dirty="0">
                <a:solidFill>
                  <a:srgbClr val="FFFFFF"/>
                </a:solidFill>
                <a:latin typeface="Lato Bold"/>
              </a:rPr>
              <a:t>Project End Date : March 1, 2027</a:t>
            </a:r>
          </a:p>
          <a:p>
            <a:pPr>
              <a:lnSpc>
                <a:spcPts val="6527"/>
              </a:lnSpc>
            </a:pPr>
            <a:r>
              <a:rPr lang="en-US" sz="3435" dirty="0">
                <a:solidFill>
                  <a:srgbClr val="FFFFFF"/>
                </a:solidFill>
                <a:latin typeface="Lato Bold"/>
              </a:rPr>
              <a:t>Award Recommendations : Review Panel​</a:t>
            </a:r>
          </a:p>
          <a:p>
            <a:pPr>
              <a:lnSpc>
                <a:spcPts val="6527"/>
              </a:lnSpc>
            </a:pPr>
            <a:r>
              <a:rPr lang="en-US" sz="3435" dirty="0">
                <a:solidFill>
                  <a:srgbClr val="FFFFFF"/>
                </a:solidFill>
                <a:latin typeface="Lato Bold"/>
              </a:rPr>
              <a:t>Final Awards : USDA, AMS​</a:t>
            </a:r>
          </a:p>
          <a:p>
            <a:pPr>
              <a:lnSpc>
                <a:spcPts val="6527"/>
              </a:lnSpc>
            </a:pPr>
            <a:endParaRPr lang="en-US" sz="3435" dirty="0">
              <a:solidFill>
                <a:srgbClr val="FFFFFF"/>
              </a:solidFill>
              <a:latin typeface="Lato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55" y="0"/>
            <a:ext cx="3741055" cy="10287000"/>
            <a:chOff x="0" y="0"/>
            <a:chExt cx="118478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4781" cy="2709333"/>
            </a:xfrm>
            <a:custGeom>
              <a:avLst/>
              <a:gdLst/>
              <a:ahLst/>
              <a:cxnLst/>
              <a:rect l="l" t="t" r="r" b="b"/>
              <a:pathLst>
                <a:path w="1184781" h="2709333">
                  <a:moveTo>
                    <a:pt x="0" y="0"/>
                  </a:moveTo>
                  <a:lnTo>
                    <a:pt x="1184781" y="0"/>
                  </a:lnTo>
                  <a:lnTo>
                    <a:pt x="11847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A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184781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8669" y="3097081"/>
            <a:ext cx="4404873" cy="43131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7749" y="3276557"/>
            <a:ext cx="4049263" cy="3957161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112" r="-251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68009" y="1598214"/>
            <a:ext cx="12955015" cy="8103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 dirty="0">
                <a:solidFill>
                  <a:srgbClr val="000000"/>
                </a:solidFill>
                <a:latin typeface="Poppins Semi-Bold"/>
              </a:rPr>
              <a:t>FUNDING PRIORITIES </a:t>
            </a:r>
          </a:p>
          <a:p>
            <a:pPr>
              <a:lnSpc>
                <a:spcPts val="4199"/>
              </a:lnSpc>
            </a:pPr>
            <a:endParaRPr lang="en-US" sz="3299" dirty="0">
              <a:solidFill>
                <a:srgbClr val="000000"/>
              </a:solidFill>
              <a:latin typeface="Poppins Semi-Bold"/>
            </a:endParaRP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Poppins Semi-Bold"/>
              </a:rPr>
              <a:t>Three new priority areas have been added for 2024:</a:t>
            </a:r>
          </a:p>
          <a:p>
            <a:pPr>
              <a:lnSpc>
                <a:spcPts val="4199"/>
              </a:lnSpc>
            </a:pPr>
            <a:endParaRPr lang="en-US" sz="2999" dirty="0">
              <a:solidFill>
                <a:srgbClr val="000000"/>
              </a:solidFill>
              <a:latin typeface="Poppins Semi-Bold"/>
            </a:endParaRPr>
          </a:p>
          <a:p>
            <a:pPr marL="514350" indent="-514350">
              <a:lnSpc>
                <a:spcPts val="4199"/>
              </a:lnSpc>
              <a:buFont typeface="+mj-lt"/>
              <a:buAutoNum type="arabicPeriod"/>
            </a:pPr>
            <a:r>
              <a:rPr lang="en-US" sz="2999" dirty="0">
                <a:solidFill>
                  <a:srgbClr val="000000"/>
                </a:solidFill>
                <a:latin typeface="Poppins Semi-Bold"/>
              </a:rPr>
              <a:t>Programs for training, mentoring, apprenticeships, farmer circles, specialty crop conferences/stipends to support specialty crop farmers who identify as black, indigenous, and people of color (BIPOC). </a:t>
            </a:r>
          </a:p>
          <a:p>
            <a:pPr marL="514350" indent="-514350">
              <a:lnSpc>
                <a:spcPts val="4199"/>
              </a:lnSpc>
              <a:buFont typeface="+mj-lt"/>
              <a:buAutoNum type="arabicPeriod"/>
            </a:pPr>
            <a:r>
              <a:rPr lang="en-US" sz="2999" dirty="0">
                <a:solidFill>
                  <a:srgbClr val="000000"/>
                </a:solidFill>
                <a:latin typeface="Poppins Semi-Bold"/>
              </a:rPr>
              <a:t>Projects and programs which support agricultural career development for specialty crop farmers who identify as BIPOC </a:t>
            </a:r>
          </a:p>
          <a:p>
            <a:pPr marL="514350" indent="-514350">
              <a:lnSpc>
                <a:spcPts val="4199"/>
              </a:lnSpc>
              <a:buFont typeface="+mj-lt"/>
              <a:buAutoNum type="arabicPeriod"/>
            </a:pPr>
            <a:r>
              <a:rPr lang="en-US" sz="2999" dirty="0">
                <a:solidFill>
                  <a:srgbClr val="000000"/>
                </a:solidFill>
                <a:latin typeface="Poppins Semi-Bold"/>
              </a:rPr>
              <a:t>Training programs for individuals who identify as BIPOC that are aspiring to become agriculture service providers but require additional training and exposure to agriculture  6  CT DoAg strongly encourages innovative projects to develop new knowledge that can strengthen specialty crop businesses.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39945" y="584910"/>
            <a:ext cx="9002449" cy="88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Poppins Semi-Bold"/>
              </a:rPr>
              <a:t>What's New?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96627" y="0"/>
            <a:ext cx="4591373" cy="6075790"/>
            <a:chOff x="0" y="0"/>
            <a:chExt cx="1209250" cy="16002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09251" cy="1600208"/>
            </a:xfrm>
            <a:custGeom>
              <a:avLst/>
              <a:gdLst/>
              <a:ahLst/>
              <a:cxnLst/>
              <a:rect l="l" t="t" r="r" b="b"/>
              <a:pathLst>
                <a:path w="1209251" h="1600208">
                  <a:moveTo>
                    <a:pt x="0" y="0"/>
                  </a:moveTo>
                  <a:lnTo>
                    <a:pt x="1209251" y="0"/>
                  </a:lnTo>
                  <a:lnTo>
                    <a:pt x="1209251" y="1600208"/>
                  </a:lnTo>
                  <a:lnTo>
                    <a:pt x="0" y="1600208"/>
                  </a:lnTo>
                  <a:close/>
                </a:path>
              </a:pathLst>
            </a:custGeom>
            <a:solidFill>
              <a:srgbClr val="13A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09250" cy="1657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489908"/>
            <a:ext cx="5478199" cy="934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Poppins Semi-Bold"/>
              </a:rPr>
              <a:t>Application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201" y="1624799"/>
            <a:ext cx="11922599" cy="572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1710" lvl="1" indent="-370855">
              <a:lnSpc>
                <a:spcPts val="6527"/>
              </a:lnSpc>
              <a:buFont typeface="Arial"/>
              <a:buChar char="•"/>
            </a:pPr>
            <a:r>
              <a:rPr lang="en-US" sz="3435" dirty="0">
                <a:solidFill>
                  <a:srgbClr val="000000"/>
                </a:solidFill>
                <a:latin typeface="Lato Bold"/>
              </a:rPr>
              <a:t>Application Period: January 19 - March 4</a:t>
            </a:r>
          </a:p>
          <a:p>
            <a:pPr marL="741710" lvl="1" indent="-370855">
              <a:lnSpc>
                <a:spcPts val="6527"/>
              </a:lnSpc>
              <a:buFont typeface="Arial"/>
              <a:buChar char="•"/>
            </a:pPr>
            <a:r>
              <a:rPr lang="en-US" sz="3435" dirty="0">
                <a:solidFill>
                  <a:srgbClr val="000000"/>
                </a:solidFill>
                <a:latin typeface="Lato Bold"/>
              </a:rPr>
              <a:t>Applications are ONLY accepted through Cognito Forms</a:t>
            </a:r>
          </a:p>
          <a:p>
            <a:pPr marL="741710" lvl="1" indent="-370855">
              <a:lnSpc>
                <a:spcPts val="6527"/>
              </a:lnSpc>
              <a:buFont typeface="Arial"/>
              <a:buChar char="•"/>
            </a:pPr>
            <a:r>
              <a:rPr lang="en-US" sz="3435" dirty="0">
                <a:solidFill>
                  <a:srgbClr val="000000"/>
                </a:solidFill>
                <a:latin typeface="Lato Bold"/>
              </a:rPr>
              <a:t>A complete application includes the following:</a:t>
            </a:r>
          </a:p>
          <a:p>
            <a:pPr marL="1483421" lvl="2" indent="-494474">
              <a:lnSpc>
                <a:spcPts val="6527"/>
              </a:lnSpc>
              <a:buFont typeface="Arial"/>
              <a:buChar char="⚬"/>
            </a:pPr>
            <a:r>
              <a:rPr lang="en-US" sz="3435" dirty="0">
                <a:solidFill>
                  <a:srgbClr val="000000"/>
                </a:solidFill>
                <a:latin typeface="Lato Bold"/>
              </a:rPr>
              <a:t>Project Profile Template (fillable PDF)</a:t>
            </a:r>
          </a:p>
          <a:p>
            <a:pPr marL="1483421" lvl="2" indent="-494474">
              <a:lnSpc>
                <a:spcPts val="6527"/>
              </a:lnSpc>
              <a:buFont typeface="Arial"/>
              <a:buChar char="⚬"/>
            </a:pPr>
            <a:r>
              <a:rPr lang="en-US" sz="3435" dirty="0">
                <a:solidFill>
                  <a:srgbClr val="000000"/>
                </a:solidFill>
                <a:latin typeface="Lato Bold"/>
              </a:rPr>
              <a:t>Budget Form</a:t>
            </a:r>
          </a:p>
          <a:p>
            <a:pPr marL="1483421" lvl="2" indent="-494474">
              <a:lnSpc>
                <a:spcPts val="6527"/>
              </a:lnSpc>
              <a:buFont typeface="Arial"/>
              <a:buChar char="⚬"/>
            </a:pPr>
            <a:r>
              <a:rPr lang="en-US" sz="3435" dirty="0">
                <a:solidFill>
                  <a:srgbClr val="000000"/>
                </a:solidFill>
                <a:latin typeface="Lato Bold"/>
              </a:rPr>
              <a:t>Work Plan</a:t>
            </a:r>
          </a:p>
          <a:p>
            <a:pPr marL="1483421" lvl="2" indent="-494474">
              <a:lnSpc>
                <a:spcPts val="6527"/>
              </a:lnSpc>
              <a:buFont typeface="Arial"/>
              <a:buChar char="⚬"/>
            </a:pPr>
            <a:r>
              <a:rPr lang="en-US" sz="3435" dirty="0">
                <a:solidFill>
                  <a:srgbClr val="000000"/>
                </a:solidFill>
                <a:latin typeface="Lato Bold"/>
              </a:rPr>
              <a:t>SAM.gov Registration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34007" y="8819758"/>
            <a:ext cx="17001543" cy="877084"/>
            <a:chOff x="0" y="0"/>
            <a:chExt cx="4477773" cy="2310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7772" cy="231002"/>
            </a:xfrm>
            <a:custGeom>
              <a:avLst/>
              <a:gdLst/>
              <a:ahLst/>
              <a:cxnLst/>
              <a:rect l="l" t="t" r="r" b="b"/>
              <a:pathLst>
                <a:path w="4477772" h="231002">
                  <a:moveTo>
                    <a:pt x="23224" y="0"/>
                  </a:moveTo>
                  <a:lnTo>
                    <a:pt x="4454549" y="0"/>
                  </a:lnTo>
                  <a:cubicBezTo>
                    <a:pt x="4467375" y="0"/>
                    <a:pt x="4477772" y="10398"/>
                    <a:pt x="4477772" y="23224"/>
                  </a:cubicBezTo>
                  <a:lnTo>
                    <a:pt x="4477772" y="207778"/>
                  </a:lnTo>
                  <a:cubicBezTo>
                    <a:pt x="4477772" y="220604"/>
                    <a:pt x="4467375" y="231002"/>
                    <a:pt x="4454549" y="231002"/>
                  </a:cubicBezTo>
                  <a:lnTo>
                    <a:pt x="23224" y="231002"/>
                  </a:lnTo>
                  <a:cubicBezTo>
                    <a:pt x="10398" y="231002"/>
                    <a:pt x="0" y="220604"/>
                    <a:pt x="0" y="207778"/>
                  </a:cubicBezTo>
                  <a:lnTo>
                    <a:pt x="0" y="23224"/>
                  </a:lnTo>
                  <a:cubicBezTo>
                    <a:pt x="0" y="10398"/>
                    <a:pt x="10398" y="0"/>
                    <a:pt x="23224" y="0"/>
                  </a:cubicBezTo>
                  <a:close/>
                </a:path>
              </a:pathLst>
            </a:custGeom>
            <a:solidFill>
              <a:srgbClr val="13A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477773" cy="288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55979" y="8928258"/>
            <a:ext cx="16176043" cy="537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7"/>
              </a:lnSpc>
            </a:pPr>
            <a:r>
              <a:rPr lang="en-US" sz="3262" u="sng" dirty="0">
                <a:solidFill>
                  <a:schemeClr val="bg1"/>
                </a:solidFill>
                <a:latin typeface="Arimo"/>
                <a:hlinkClick r:id="rId2" tooltip="https://portal.ct.gov/DOAG/ADaRC/Publications/Specialty-Crop-Block-Grant/Documen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https://portal.ct.gov/DOAG/ADaRC/Publications/Specialty-Crop-Block-Grant/Documents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018328" y="-831135"/>
            <a:ext cx="6104885" cy="9172615"/>
            <a:chOff x="0" y="0"/>
            <a:chExt cx="8139847" cy="122301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39847" cy="12230154"/>
            </a:xfrm>
            <a:custGeom>
              <a:avLst/>
              <a:gdLst/>
              <a:ahLst/>
              <a:cxnLst/>
              <a:rect l="l" t="t" r="r" b="b"/>
              <a:pathLst>
                <a:path w="8139847" h="12230154">
                  <a:moveTo>
                    <a:pt x="0" y="0"/>
                  </a:moveTo>
                  <a:lnTo>
                    <a:pt x="8139847" y="0"/>
                  </a:lnTo>
                  <a:lnTo>
                    <a:pt x="8139847" y="12230154"/>
                  </a:lnTo>
                  <a:lnTo>
                    <a:pt x="0" y="12230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154415" y="-57150"/>
            <a:ext cx="6104885" cy="8286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u="sng" dirty="0">
                <a:solidFill>
                  <a:srgbClr val="0000FF"/>
                </a:solidFill>
                <a:latin typeface="Canva Sans"/>
                <a:hlinkClick r:id="rId2" tooltip="https://portal.ct.gov/DOAG/ADaRC/Publications/Specialty-Crop-Block-Grant/Documen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solidFill>
                <a:srgbClr val="0000FF"/>
              </a:solidFill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</a:pPr>
            <a:endParaRPr lang="en-US" sz="1899" u="sng" dirty="0">
              <a:latin typeface="Canva Sans"/>
              <a:hlinkClick r:id="rId2" tooltip="https://portal.ct.gov/DOAG/ADaRC/Publications/Specialty-Crop-Block-Grant/Documen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u="sng" dirty="0">
                <a:latin typeface="Canva Sans"/>
                <a:hlinkClick r:id="rId2" tooltip="https://portal.ct.gov/DOAG/ADaRC/Publications/Specialty-Crop-Block-Grant/Documen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66529" y="0"/>
            <a:ext cx="20354529" cy="10287000"/>
          </a:xfrm>
          <a:custGeom>
            <a:avLst/>
            <a:gdLst/>
            <a:ahLst/>
            <a:cxnLst/>
            <a:rect l="l" t="t" r="r" b="b"/>
            <a:pathLst>
              <a:path w="20354529" h="10287000">
                <a:moveTo>
                  <a:pt x="0" y="0"/>
                </a:moveTo>
                <a:lnTo>
                  <a:pt x="20354529" y="0"/>
                </a:lnTo>
                <a:lnTo>
                  <a:pt x="203545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35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CD830C8-F523-54DB-F301-6C1F0DEA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911" r="-444" b="2235"/>
          <a:stretch/>
        </p:blipFill>
        <p:spPr>
          <a:xfrm>
            <a:off x="6670825" y="5143500"/>
            <a:ext cx="9353276" cy="251529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728290" y="5143500"/>
            <a:ext cx="1472160" cy="2415710"/>
          </a:xfrm>
          <a:custGeom>
            <a:avLst/>
            <a:gdLst/>
            <a:ahLst/>
            <a:cxnLst/>
            <a:rect l="l" t="t" r="r" b="b"/>
            <a:pathLst>
              <a:path w="1472160" h="2415710">
                <a:moveTo>
                  <a:pt x="0" y="0"/>
                </a:moveTo>
                <a:lnTo>
                  <a:pt x="1472160" y="0"/>
                </a:lnTo>
                <a:lnTo>
                  <a:pt x="1472160" y="2415710"/>
                </a:lnTo>
                <a:lnTo>
                  <a:pt x="0" y="2415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640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20173" y="5143500"/>
            <a:ext cx="1245246" cy="2415710"/>
          </a:xfrm>
          <a:custGeom>
            <a:avLst/>
            <a:gdLst/>
            <a:ahLst/>
            <a:cxnLst/>
            <a:rect l="l" t="t" r="r" b="b"/>
            <a:pathLst>
              <a:path w="1245246" h="2415710">
                <a:moveTo>
                  <a:pt x="0" y="0"/>
                </a:moveTo>
                <a:lnTo>
                  <a:pt x="1245246" y="0"/>
                </a:lnTo>
                <a:lnTo>
                  <a:pt x="1245246" y="2415710"/>
                </a:lnTo>
                <a:lnTo>
                  <a:pt x="0" y="2415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99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2976302" cy="129241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76303" cy="12924170"/>
            </a:xfrm>
            <a:custGeom>
              <a:avLst/>
              <a:gdLst/>
              <a:ahLst/>
              <a:cxnLst/>
              <a:rect l="l" t="t" r="r" b="b"/>
              <a:pathLst>
                <a:path w="22976303" h="12924170">
                  <a:moveTo>
                    <a:pt x="0" y="0"/>
                  </a:moveTo>
                  <a:lnTo>
                    <a:pt x="22976303" y="0"/>
                  </a:lnTo>
                  <a:lnTo>
                    <a:pt x="22976303" y="12924170"/>
                  </a:lnTo>
                  <a:lnTo>
                    <a:pt x="0" y="12924170"/>
                  </a:lnTo>
                  <a:close/>
                </a:path>
              </a:pathLst>
            </a:custGeom>
            <a:solidFill>
              <a:srgbClr val="0124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976302" cy="129813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t="-19843" r="-11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516386" y="3513035"/>
            <a:ext cx="15255228" cy="3013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33"/>
              </a:lnSpc>
            </a:pPr>
            <a:r>
              <a:rPr lang="en-US" sz="8452">
                <a:solidFill>
                  <a:srgbClr val="FFFFFF"/>
                </a:solidFill>
                <a:latin typeface="Poppins Semi-Bold"/>
              </a:rPr>
              <a:t>The Project Profile </a:t>
            </a:r>
          </a:p>
          <a:p>
            <a:pPr algn="ctr">
              <a:lnSpc>
                <a:spcPts val="11833"/>
              </a:lnSpc>
            </a:pPr>
            <a:r>
              <a:rPr lang="en-US" sz="8452">
                <a:solidFill>
                  <a:srgbClr val="FFFFFF"/>
                </a:solidFill>
                <a:latin typeface="Poppins Semi-Bold"/>
              </a:rPr>
              <a:t>(Fillable PDF)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3e03fc-2c2a-4eb5-9efb-9038c02c6da4">
      <Terms xmlns="http://schemas.microsoft.com/office/infopath/2007/PartnerControls"/>
    </lcf76f155ced4ddcb4097134ff3c332f>
    <TaxCatchAll xmlns="fddfbcf2-9f8c-42e4-85dc-cc5232653894" xsi:nil="true"/>
    <SharedWithUsers xmlns="fddfbcf2-9f8c-42e4-85dc-cc5232653894">
      <UserInfo>
        <DisplayName>Smith, Jaime</DisplayName>
        <AccountId>18</AccountId>
        <AccountType/>
      </UserInfo>
      <UserInfo>
        <DisplayName>Wolf, Michael</DisplayName>
        <AccountId>788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32C6921B094A4CB6C759F89BBAF4E8" ma:contentTypeVersion="16" ma:contentTypeDescription="Create a new document." ma:contentTypeScope="" ma:versionID="335b3fc40276d717961b625af9117fb8">
  <xsd:schema xmlns:xsd="http://www.w3.org/2001/XMLSchema" xmlns:xs="http://www.w3.org/2001/XMLSchema" xmlns:p="http://schemas.microsoft.com/office/2006/metadata/properties" xmlns:ns2="b73e03fc-2c2a-4eb5-9efb-9038c02c6da4" xmlns:ns3="fddfbcf2-9f8c-42e4-85dc-cc5232653894" targetNamespace="http://schemas.microsoft.com/office/2006/metadata/properties" ma:root="true" ma:fieldsID="b7336a98ce14d3f671da02ddf99ee0bb" ns2:_="" ns3:_="">
    <xsd:import namespace="b73e03fc-2c2a-4eb5-9efb-9038c02c6da4"/>
    <xsd:import namespace="fddfbcf2-9f8c-42e4-85dc-cc52326538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3e03fc-2c2a-4eb5-9efb-9038c02c6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fbcf2-9f8c-42e4-85dc-cc523265389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d22b03d-0548-4dad-8729-6c585d12858a}" ma:internalName="TaxCatchAll" ma:showField="CatchAllData" ma:web="fddfbcf2-9f8c-42e4-85dc-cc52326538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181E2B-EACE-4BE1-9D7D-9D6AFA40D184}">
  <ds:schemaRefs>
    <ds:schemaRef ds:uri="fddfbcf2-9f8c-42e4-85dc-cc5232653894"/>
    <ds:schemaRef ds:uri="http://purl.org/dc/dcmitype/"/>
    <ds:schemaRef ds:uri="http://schemas.microsoft.com/office/2006/metadata/properties"/>
    <ds:schemaRef ds:uri="http://www.w3.org/XML/1998/namespace"/>
    <ds:schemaRef ds:uri="b73e03fc-2c2a-4eb5-9efb-9038c02c6da4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CEDEF77-3FC3-4828-902F-F97FF8DE41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D24DAE-C2B0-4DA8-B4B0-0F7D331337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3e03fc-2c2a-4eb5-9efb-9038c02c6da4"/>
    <ds:schemaRef ds:uri="fddfbcf2-9f8c-42e4-85dc-cc52326538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744</Words>
  <Application>Microsoft Office PowerPoint</Application>
  <PresentationFormat>Custom</PresentationFormat>
  <Paragraphs>115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Agriculture’s Specialty Crop Block Grant Program Applicant Training Workshop February 23, 2024 Michael R.Wolf Ag. Marketing &amp; Inspection Representative SCBGP Coordinator Michael.wolf@ct.gov| CTGrown.gov/grants</dc:title>
  <dc:creator>Wolf, Michael</dc:creator>
  <cp:lastModifiedBy>Smith, Jaime</cp:lastModifiedBy>
  <cp:revision>57</cp:revision>
  <dcterms:created xsi:type="dcterms:W3CDTF">2006-08-16T00:00:00Z</dcterms:created>
  <dcterms:modified xsi:type="dcterms:W3CDTF">2024-02-23T15:01:24Z</dcterms:modified>
  <dc:identifier>DAF9iGueUo0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0x0101008032C6921B094A4CB6C759F89BBAF4E8</vt:lpwstr>
  </property>
  <property fmtid="{D5CDD505-2E9C-101B-9397-08002B2CF9AE}" pid="3" name="MediaServiceImageTags">
    <vt:lpwstr/>
  </property>
</Properties>
</file>