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55"/>
  </p:notesMasterIdLst>
  <p:sldIdLst>
    <p:sldId id="256" r:id="rId52"/>
    <p:sldId id="257" r:id="rId53"/>
    <p:sldId id="258" r:id="rId5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venir" charset="1" panose="020B0503020203020204"/>
      <p:regular r:id="rId10"/>
    </p:embeddedFont>
    <p:embeddedFont>
      <p:font typeface="Avenir Bold" charset="1" panose="020B0703020203020204"/>
      <p:regular r:id="rId11"/>
    </p:embeddedFont>
    <p:embeddedFont>
      <p:font typeface="Avenir Italics" charset="1" panose="020B0503020203090204"/>
      <p:regular r:id="rId12"/>
    </p:embeddedFont>
    <p:embeddedFont>
      <p:font typeface="Avenir Bold Italics" charset="1" panose="020B0703020203090204"/>
      <p:regular r:id="rId13"/>
    </p:embeddedFont>
    <p:embeddedFont>
      <p:font typeface="Avenir Light" charset="1" panose="020B0402020203020204"/>
      <p:regular r:id="rId14"/>
    </p:embeddedFont>
    <p:embeddedFont>
      <p:font typeface="Avenir Light Italics" charset="1" panose="020B0402020203090204"/>
      <p:regular r:id="rId15"/>
    </p:embeddedFont>
    <p:embeddedFont>
      <p:font typeface="Avenir Medium" charset="1" panose="020B0603020203020204"/>
      <p:regular r:id="rId16"/>
    </p:embeddedFont>
    <p:embeddedFont>
      <p:font typeface="Avenir Medium Italics" charset="1" panose="020B0603020203090204"/>
      <p:regular r:id="rId17"/>
    </p:embeddedFont>
    <p:embeddedFont>
      <p:font typeface="Avenir Ultra-Bold" charset="1" panose="020B0803020203020204"/>
      <p:regular r:id="rId18"/>
    </p:embeddedFont>
    <p:embeddedFont>
      <p:font typeface="Avenir Ultra-Bold Italics" charset="1" panose="020B0803020203090204"/>
      <p:regular r:id="rId19"/>
    </p:embeddedFont>
    <p:embeddedFont>
      <p:font typeface="Open Sauce" charset="1" panose="00000500000000000000"/>
      <p:regular r:id="rId20"/>
    </p:embeddedFont>
    <p:embeddedFont>
      <p:font typeface="Open Sauce Bold" charset="1" panose="00000800000000000000"/>
      <p:regular r:id="rId21"/>
    </p:embeddedFont>
    <p:embeddedFont>
      <p:font typeface="Open Sauce Italics" charset="1" panose="00000500000000000000"/>
      <p:regular r:id="rId22"/>
    </p:embeddedFont>
    <p:embeddedFont>
      <p:font typeface="Open Sauce Bold Italics" charset="1" panose="00000800000000000000"/>
      <p:regular r:id="rId23"/>
    </p:embeddedFont>
    <p:embeddedFont>
      <p:font typeface="Open Sauce Light" charset="1" panose="00000400000000000000"/>
      <p:regular r:id="rId24"/>
    </p:embeddedFont>
    <p:embeddedFont>
      <p:font typeface="Open Sauce Light Italics" charset="1" panose="00000400000000000000"/>
      <p:regular r:id="rId25"/>
    </p:embeddedFont>
    <p:embeddedFont>
      <p:font typeface="Open Sauce Medium" charset="1" panose="00000600000000000000"/>
      <p:regular r:id="rId26"/>
    </p:embeddedFont>
    <p:embeddedFont>
      <p:font typeface="Open Sauce Medium Italics" charset="1" panose="00000600000000000000"/>
      <p:regular r:id="rId27"/>
    </p:embeddedFont>
    <p:embeddedFont>
      <p:font typeface="Open Sauce Semi-Bold" charset="1" panose="00000700000000000000"/>
      <p:regular r:id="rId28"/>
    </p:embeddedFont>
    <p:embeddedFont>
      <p:font typeface="Open Sauce Semi-Bold Italics" charset="1" panose="00000700000000000000"/>
      <p:regular r:id="rId29"/>
    </p:embeddedFont>
    <p:embeddedFont>
      <p:font typeface="Open Sauce Heavy" charset="1" panose="00000A00000000000000"/>
      <p:regular r:id="rId30"/>
    </p:embeddedFont>
    <p:embeddedFont>
      <p:font typeface="Open Sauce Heavy Italics" charset="1" panose="00000A00000000000000"/>
      <p:regular r:id="rId31"/>
    </p:embeddedFont>
    <p:embeddedFont>
      <p:font typeface="Open Sans" charset="1" panose="020B0606030504020204"/>
      <p:regular r:id="rId32"/>
    </p:embeddedFont>
    <p:embeddedFont>
      <p:font typeface="Open Sans Bold" charset="1" panose="020B0806030504020204"/>
      <p:regular r:id="rId33"/>
    </p:embeddedFont>
    <p:embeddedFont>
      <p:font typeface="Open Sans Italics" charset="1" panose="020B0606030504020204"/>
      <p:regular r:id="rId34"/>
    </p:embeddedFont>
    <p:embeddedFont>
      <p:font typeface="Open Sans Bold Italics" charset="1" panose="020B0806030504020204"/>
      <p:regular r:id="rId35"/>
    </p:embeddedFont>
    <p:embeddedFont>
      <p:font typeface="Open Sans Light" charset="1" panose="020B0306030504020204"/>
      <p:regular r:id="rId36"/>
    </p:embeddedFont>
    <p:embeddedFont>
      <p:font typeface="Open Sans Light Italics" charset="1" panose="020B0306030504020204"/>
      <p:regular r:id="rId37"/>
    </p:embeddedFont>
    <p:embeddedFont>
      <p:font typeface="Open Sans Ultra-Bold" charset="1" panose="00000000000000000000"/>
      <p:regular r:id="rId38"/>
    </p:embeddedFont>
    <p:embeddedFont>
      <p:font typeface="Open Sans Ultra-Bold Italics" charset="1" panose="00000000000000000000"/>
      <p:regular r:id="rId39"/>
    </p:embeddedFont>
    <p:embeddedFont>
      <p:font typeface="Barlow SemiCondensed" charset="1" panose="00000506000000000000"/>
      <p:regular r:id="rId40"/>
    </p:embeddedFont>
    <p:embeddedFont>
      <p:font typeface="Barlow SemiCondensed Bold" charset="1" panose="00000806000000000000"/>
      <p:regular r:id="rId41"/>
    </p:embeddedFont>
    <p:embeddedFont>
      <p:font typeface="Barlow SemiCondensed Italics" charset="1" panose="00000506000000000000"/>
      <p:regular r:id="rId42"/>
    </p:embeddedFont>
    <p:embeddedFont>
      <p:font typeface="Barlow SemiCondensed Bold Italics" charset="1" panose="00000806000000000000"/>
      <p:regular r:id="rId43"/>
    </p:embeddedFont>
    <p:embeddedFont>
      <p:font typeface="Barlow SemiCondensed Thin" charset="1" panose="00000306000000000000"/>
      <p:regular r:id="rId44"/>
    </p:embeddedFont>
    <p:embeddedFont>
      <p:font typeface="Barlow SemiCondensed Thin Italics" charset="1" panose="00000306000000000000"/>
      <p:regular r:id="rId45"/>
    </p:embeddedFont>
    <p:embeddedFont>
      <p:font typeface="Barlow SemiCondensed Medium" charset="1" panose="00000606000000000000"/>
      <p:regular r:id="rId46"/>
    </p:embeddedFont>
    <p:embeddedFont>
      <p:font typeface="Barlow SemiCondensed Medium Italics" charset="1" panose="00000606000000000000"/>
      <p:regular r:id="rId47"/>
    </p:embeddedFont>
    <p:embeddedFont>
      <p:font typeface="Barlow SemiCondensed Semi-Bold" charset="1" panose="00000706000000000000"/>
      <p:regular r:id="rId48"/>
    </p:embeddedFont>
    <p:embeddedFont>
      <p:font typeface="Barlow SemiCondensed Semi-Bold Italics" charset="1" panose="00000706000000000000"/>
      <p:regular r:id="rId49"/>
    </p:embeddedFont>
    <p:embeddedFont>
      <p:font typeface="Barlow SemiCondensed Heavy" charset="1" panose="00000A06000000000000"/>
      <p:regular r:id="rId50"/>
    </p:embeddedFont>
    <p:embeddedFont>
      <p:font typeface="Barlow SemiCondensed Heavy Italics" charset="1" panose="00000A0600000000000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slides/slide1.xml" Type="http://schemas.openxmlformats.org/officeDocument/2006/relationships/slide"/><Relationship Id="rId53" Target="slides/slide2.xml" Type="http://schemas.openxmlformats.org/officeDocument/2006/relationships/slide"/><Relationship Id="rId54" Target="slides/slide3.xml" Type="http://schemas.openxmlformats.org/officeDocument/2006/relationships/slide"/><Relationship Id="rId55" Target="notesMasters/notesMaster1.xml" Type="http://schemas.openxmlformats.org/officeDocument/2006/relationships/notesMaster"/><Relationship Id="rId56" Target="theme/theme2.xml" Type="http://schemas.openxmlformats.org/officeDocument/2006/relationships/theme"/><Relationship Id="rId57" Target="notesSlides/notesSlide1.xml" Type="http://schemas.openxmlformats.org/officeDocument/2006/relationships/notes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Ysanet and Rosa explain the differences between their roles</a:t>
            </a:r>
          </a:p>
          <a:p>
            <a:r>
              <a:rPr lang="en-US"/>
              <a:t/>
            </a:r>
          </a:p>
          <a:p>
            <a:r>
              <a:rPr lang="en-US"/>
              <a:t>Ysanet - work with network</a:t>
            </a:r>
          </a:p>
          <a:p>
            <a:r>
              <a:rPr lang="en-US"/>
              <a:t>Rosa - work with services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0.jpe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2.png" Type="http://schemas.openxmlformats.org/officeDocument/2006/relationships/image"/><Relationship Id="rId7" Target="../media/image1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07" t="-9071" r="-3383" b="-1266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-66675"/>
            <a:ext cx="6841172" cy="1806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49"/>
              </a:lnSpc>
            </a:pPr>
            <a:r>
              <a:rPr lang="en-US" sz="5499">
                <a:solidFill>
                  <a:srgbClr val="B3430A"/>
                </a:solidFill>
                <a:latin typeface="Barlow SemiCondensed Bold"/>
              </a:rPr>
              <a:t>De un sistema a nuestro ecosistema</a:t>
            </a:r>
            <a:r>
              <a:rPr lang="en-US" sz="5499">
                <a:solidFill>
                  <a:srgbClr val="223B5D"/>
                </a:solidFill>
                <a:latin typeface="Barlow SemiCondensed"/>
              </a:rPr>
              <a:t> 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877060" y="-66675"/>
            <a:ext cx="6410940" cy="1806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49"/>
              </a:lnSpc>
            </a:pPr>
            <a:r>
              <a:rPr lang="en-US" sz="5499">
                <a:solidFill>
                  <a:srgbClr val="947F57"/>
                </a:solidFill>
                <a:latin typeface="Barlow SemiCondensed Bold"/>
              </a:rPr>
              <a:t>From a system to our  ecosystem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476919" y="8490185"/>
            <a:ext cx="1836449" cy="1836449"/>
          </a:xfrm>
          <a:custGeom>
            <a:avLst/>
            <a:gdLst/>
            <a:ahLst/>
            <a:cxnLst/>
            <a:rect r="r" b="b" t="t" l="l"/>
            <a:pathLst>
              <a:path h="1836449" w="1836449">
                <a:moveTo>
                  <a:pt x="0" y="0"/>
                </a:moveTo>
                <a:lnTo>
                  <a:pt x="1836450" y="0"/>
                </a:lnTo>
                <a:lnTo>
                  <a:pt x="1836450" y="1836450"/>
                </a:lnTo>
                <a:lnTo>
                  <a:pt x="0" y="1836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661730" y="2397164"/>
            <a:ext cx="6964540" cy="6861136"/>
          </a:xfrm>
          <a:custGeom>
            <a:avLst/>
            <a:gdLst/>
            <a:ahLst/>
            <a:cxnLst/>
            <a:rect r="r" b="b" t="t" l="l"/>
            <a:pathLst>
              <a:path h="6861136" w="6964540">
                <a:moveTo>
                  <a:pt x="0" y="0"/>
                </a:moveTo>
                <a:lnTo>
                  <a:pt x="6964540" y="0"/>
                </a:lnTo>
                <a:lnTo>
                  <a:pt x="6964540" y="6861136"/>
                </a:lnTo>
                <a:lnTo>
                  <a:pt x="0" y="6861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200601">
            <a:off x="2664877" y="1030717"/>
            <a:ext cx="6199433" cy="6029373"/>
          </a:xfrm>
          <a:custGeom>
            <a:avLst/>
            <a:gdLst/>
            <a:ahLst/>
            <a:cxnLst/>
            <a:rect r="r" b="b" t="t" l="l"/>
            <a:pathLst>
              <a:path h="6029373" w="6199433">
                <a:moveTo>
                  <a:pt x="0" y="0"/>
                </a:moveTo>
                <a:lnTo>
                  <a:pt x="6199433" y="0"/>
                </a:lnTo>
                <a:lnTo>
                  <a:pt x="6199433" y="6029373"/>
                </a:lnTo>
                <a:lnTo>
                  <a:pt x="0" y="60293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6913832">
            <a:off x="10229325" y="3721949"/>
            <a:ext cx="6381590" cy="6206534"/>
          </a:xfrm>
          <a:custGeom>
            <a:avLst/>
            <a:gdLst/>
            <a:ahLst/>
            <a:cxnLst/>
            <a:rect r="r" b="b" t="t" l="l"/>
            <a:pathLst>
              <a:path h="6206534" w="6381590">
                <a:moveTo>
                  <a:pt x="0" y="0"/>
                </a:moveTo>
                <a:lnTo>
                  <a:pt x="6381590" y="0"/>
                </a:lnTo>
                <a:lnTo>
                  <a:pt x="6381590" y="6206535"/>
                </a:lnTo>
                <a:lnTo>
                  <a:pt x="0" y="6206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492867" y="1129484"/>
            <a:ext cx="4225725" cy="4114800"/>
          </a:xfrm>
          <a:custGeom>
            <a:avLst/>
            <a:gdLst/>
            <a:ahLst/>
            <a:cxnLst/>
            <a:rect r="r" b="b" t="t" l="l"/>
            <a:pathLst>
              <a:path h="4114800" w="4225725">
                <a:moveTo>
                  <a:pt x="0" y="0"/>
                </a:moveTo>
                <a:lnTo>
                  <a:pt x="4225725" y="0"/>
                </a:lnTo>
                <a:lnTo>
                  <a:pt x="42257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92867" y="4668252"/>
            <a:ext cx="4225725" cy="4114800"/>
          </a:xfrm>
          <a:custGeom>
            <a:avLst/>
            <a:gdLst/>
            <a:ahLst/>
            <a:cxnLst/>
            <a:rect r="r" b="b" t="t" l="l"/>
            <a:pathLst>
              <a:path h="4114800" w="4225725">
                <a:moveTo>
                  <a:pt x="0" y="0"/>
                </a:moveTo>
                <a:lnTo>
                  <a:pt x="4225725" y="0"/>
                </a:lnTo>
                <a:lnTo>
                  <a:pt x="42257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152548" y="933450"/>
            <a:ext cx="2039467" cy="83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100F0D"/>
                </a:solidFill>
                <a:latin typeface="Avenir Bold"/>
              </a:rPr>
              <a:t>Relationship &amp; Reciprocity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988043" y="2052775"/>
            <a:ext cx="2368478" cy="83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3F3639"/>
                </a:solidFill>
                <a:latin typeface="Avenir Bold"/>
              </a:rPr>
              <a:t>Vínculaciones y reciprocidad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540460" y="4096896"/>
            <a:ext cx="2088637" cy="436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 Bold"/>
              </a:rPr>
              <a:t>Reparations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404230" y="5382589"/>
            <a:ext cx="2088637" cy="436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3F3639"/>
                </a:solidFill>
                <a:latin typeface="Avenir Medium"/>
              </a:rPr>
              <a:t>Desagravío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347285" y="2520770"/>
            <a:ext cx="2640758" cy="1236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3F3639"/>
                </a:solidFill>
                <a:latin typeface="Avenir Bold"/>
              </a:rPr>
              <a:t>Climate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3F3639"/>
                </a:solidFill>
                <a:latin typeface="Avenir Bold"/>
              </a:rPr>
              <a:t>Justice &amp;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3F3639"/>
                </a:solidFill>
                <a:latin typeface="Avenir Bold"/>
              </a:rPr>
              <a:t>Advocacy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21107" y="4096896"/>
            <a:ext cx="2536892" cy="83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545454"/>
                </a:solidFill>
                <a:latin typeface="Avenir Bold"/>
              </a:rPr>
              <a:t>Justicia climática y  advocacía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718592" y="7265996"/>
            <a:ext cx="2749856" cy="1346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venir Bold"/>
              </a:rPr>
              <a:t>Black Land                      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venir Bold"/>
              </a:rPr>
              <a:t>Stewardship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venir Bold"/>
              </a:rPr>
              <a:t>Cultivation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907964" y="3526031"/>
            <a:ext cx="1322784" cy="1346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Avenir Bold"/>
              </a:rPr>
              <a:t>Land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Avenir Bold"/>
              </a:rPr>
              <a:t>Network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Avenir Bold"/>
              </a:rPr>
              <a:t>Services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718592" y="5182564"/>
            <a:ext cx="1701528" cy="836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321C13"/>
                </a:solidFill>
                <a:latin typeface="Avenir Medium"/>
              </a:rPr>
              <a:t>Servicios para la red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987615" y="4877436"/>
            <a:ext cx="2640758" cy="46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3F3639"/>
                </a:solidFill>
                <a:latin typeface="Avenir Bold"/>
              </a:rPr>
              <a:t>Policy 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091481" y="5924243"/>
            <a:ext cx="2536892" cy="436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545454"/>
                </a:solidFill>
                <a:latin typeface="Avenir Bold"/>
              </a:rPr>
              <a:t>Políticas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382665" y="1839472"/>
            <a:ext cx="2446129" cy="2723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100F0D"/>
                </a:solidFill>
                <a:latin typeface="Avenir Ultra-Bold"/>
              </a:rPr>
              <a:t>Land Relationship</a:t>
            </a:r>
            <a:r>
              <a:rPr lang="en-US" sz="3000">
                <a:solidFill>
                  <a:srgbClr val="100F0D"/>
                </a:solidFill>
                <a:latin typeface="Avenir Bold"/>
              </a:rPr>
              <a:t> </a:t>
            </a:r>
          </a:p>
          <a:p>
            <a:pPr algn="ctr">
              <a:lnSpc>
                <a:spcPts val="3220"/>
              </a:lnSpc>
            </a:pPr>
          </a:p>
          <a:p>
            <a:pPr algn="ctr">
              <a:lnSpc>
                <a:spcPts val="3220"/>
              </a:lnSpc>
            </a:pP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3F3639"/>
                </a:solidFill>
                <a:latin typeface="Avenir Bold"/>
              </a:rPr>
              <a:t>Vínculaciones con la tierra</a:t>
            </a:r>
            <a:r>
              <a:rPr lang="en-US" sz="2300">
                <a:solidFill>
                  <a:srgbClr val="100F0D"/>
                </a:solidFill>
                <a:latin typeface="Avenir Bold"/>
              </a:rPr>
              <a:t>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433387" y="5354014"/>
            <a:ext cx="2446129" cy="2323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100F0D"/>
                </a:solidFill>
                <a:latin typeface="Avenir Ultra-Bold"/>
              </a:rPr>
              <a:t>NEFOC Network</a:t>
            </a:r>
          </a:p>
          <a:p>
            <a:pPr algn="ctr">
              <a:lnSpc>
                <a:spcPts val="3220"/>
              </a:lnSpc>
            </a:pPr>
          </a:p>
          <a:p>
            <a:pPr algn="ctr">
              <a:lnSpc>
                <a:spcPts val="3220"/>
              </a:lnSpc>
            </a:pP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3F3639"/>
                </a:solidFill>
                <a:latin typeface="Avenir Ultra-Bold"/>
              </a:rPr>
              <a:t>Red de NEFOC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5369" y="-95689"/>
            <a:ext cx="5164971" cy="2464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695"/>
              </a:lnSpc>
            </a:pPr>
            <a:r>
              <a:rPr lang="en-US" sz="7999" spc="-71">
                <a:solidFill>
                  <a:srgbClr val="C4AB24"/>
                </a:solidFill>
                <a:latin typeface="Barlow SemiCondensed Semi-Bold"/>
              </a:rPr>
              <a:t>NEFOC PROGRAMS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496369" y="-95689"/>
            <a:ext cx="5816999" cy="2464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695"/>
              </a:lnSpc>
            </a:pPr>
            <a:r>
              <a:rPr lang="en-US" sz="7999" spc="-71">
                <a:solidFill>
                  <a:srgbClr val="B3430A"/>
                </a:solidFill>
                <a:latin typeface="Barlow SemiCondensed Semi-Bold"/>
              </a:rPr>
              <a:t>PROGRAMAS DE NEFOC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3B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931347" y="4152576"/>
            <a:ext cx="2925340" cy="2925328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12976" r="0" b="-12976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4563133" y="4113238"/>
            <a:ext cx="2964678" cy="2964666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3682485" y="4092198"/>
            <a:ext cx="3085434" cy="3085421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7692" t="0" r="-7692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3574847" y="2577547"/>
            <a:ext cx="3300710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uce Bold"/>
              </a:rPr>
              <a:t>Rosa Rodriguez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Open Sauce Italics"/>
              </a:rPr>
              <a:t>she/her/ella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5388" y="2383815"/>
            <a:ext cx="4117256" cy="2109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Open Sauce Bold"/>
              </a:rPr>
              <a:t>Ysanet Batista Vargas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uce Italics"/>
              </a:rPr>
              <a:t>she/her/ella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5011922" y="2568022"/>
            <a:ext cx="2751237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Open Sauce Bold"/>
              </a:rPr>
              <a:t>Gaby Pereyra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Open Sauce Italics"/>
              </a:rPr>
              <a:t>Ella/her/she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0" y="-9525"/>
            <a:ext cx="8474989" cy="2208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726"/>
              </a:lnSpc>
            </a:pPr>
            <a:r>
              <a:rPr lang="en-US" sz="7200" spc="-64">
                <a:solidFill>
                  <a:srgbClr val="E4C82C"/>
                </a:solidFill>
                <a:latin typeface="Barlow SemiCondensed Semi-Bold"/>
              </a:rPr>
              <a:t>LAND NETWORK SERVICES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961986" y="-9525"/>
            <a:ext cx="8173495" cy="331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726"/>
              </a:lnSpc>
            </a:pPr>
            <a:r>
              <a:rPr lang="en-US" sz="7200">
                <a:solidFill>
                  <a:srgbClr val="B3430A"/>
                </a:solidFill>
                <a:latin typeface="Barlow SemiCondensed Semi-Bold"/>
              </a:rPr>
              <a:t>SERVICIOS PARA LA RED DE TIERRAS  </a:t>
            </a:r>
          </a:p>
          <a:p>
            <a:pPr algn="r">
              <a:lnSpc>
                <a:spcPts val="8726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819159" y="7389496"/>
            <a:ext cx="3633485" cy="1480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uce Bold"/>
              </a:rPr>
              <a:t>Land Network Services Coordinator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EC8"/>
                </a:solidFill>
                <a:latin typeface="Open Sauce Bold"/>
              </a:rPr>
              <a:t>Coordinadora de servicios para la red de tierras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433874" y="7442791"/>
            <a:ext cx="5770262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Open Sans Bold"/>
              </a:rPr>
              <a:t>Co-Director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EC8"/>
                </a:solidFill>
                <a:latin typeface="Open Sans Bold"/>
              </a:rPr>
              <a:t>Co-directora 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7763159" y="0"/>
            <a:ext cx="2198827" cy="2198827"/>
          </a:xfrm>
          <a:custGeom>
            <a:avLst/>
            <a:gdLst/>
            <a:ahLst/>
            <a:cxnLst/>
            <a:rect r="r" b="b" t="t" l="l"/>
            <a:pathLst>
              <a:path h="2198827" w="2198827">
                <a:moveTo>
                  <a:pt x="0" y="0"/>
                </a:moveTo>
                <a:lnTo>
                  <a:pt x="2198827" y="0"/>
                </a:lnTo>
                <a:lnTo>
                  <a:pt x="2198827" y="2198827"/>
                </a:lnTo>
                <a:lnTo>
                  <a:pt x="0" y="2198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8862572" y="4152576"/>
            <a:ext cx="2964678" cy="2964666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9062895" y="2623210"/>
            <a:ext cx="2350591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Open Sauce Bold"/>
              </a:rPr>
              <a:t>Saka Gupta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Open Sauce Italics"/>
              </a:rPr>
              <a:t>Elle/They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862572" y="7389496"/>
            <a:ext cx="4225396" cy="1108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uce Bold"/>
              </a:rPr>
              <a:t>Government Grant Manager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EC8"/>
                </a:solidFill>
                <a:latin typeface="Open Sauce Bold"/>
              </a:rPr>
              <a:t>Gerente de subvesiones gubernamentales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682485" y="7406596"/>
            <a:ext cx="3633485" cy="1480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uce Bold"/>
              </a:rPr>
              <a:t>Land Network Services Coordinator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EC8"/>
                </a:solidFill>
                <a:latin typeface="Open Sauce Bold"/>
              </a:rPr>
              <a:t>Coordinadora de servicios para la red de tierras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DAF74KAyFv0</dc:identifier>
  <dcterms:modified xsi:type="dcterms:W3CDTF">2011-08-01T06:04:30Z</dcterms:modified>
  <cp:revision>1</cp:revision>
  <dc:title>Reparations</dc:title>
</cp:coreProperties>
</file>