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4" r:id="rId8"/>
    <p:sldId id="259" r:id="rId9"/>
    <p:sldId id="301" r:id="rId10"/>
    <p:sldId id="260" r:id="rId11"/>
    <p:sldId id="261" r:id="rId12"/>
    <p:sldId id="262" r:id="rId13"/>
    <p:sldId id="309" r:id="rId14"/>
    <p:sldId id="306" r:id="rId15"/>
    <p:sldId id="263" r:id="rId16"/>
    <p:sldId id="307" r:id="rId17"/>
    <p:sldId id="302" r:id="rId18"/>
    <p:sldId id="265" r:id="rId19"/>
    <p:sldId id="293" r:id="rId20"/>
    <p:sldId id="294" r:id="rId21"/>
    <p:sldId id="308" r:id="rId22"/>
    <p:sldId id="267" r:id="rId23"/>
    <p:sldId id="268" r:id="rId24"/>
    <p:sldId id="269" r:id="rId25"/>
    <p:sldId id="270" r:id="rId26"/>
    <p:sldId id="272" r:id="rId27"/>
    <p:sldId id="273" r:id="rId28"/>
    <p:sldId id="305" r:id="rId29"/>
    <p:sldId id="274" r:id="rId30"/>
    <p:sldId id="303" r:id="rId31"/>
    <p:sldId id="275" r:id="rId32"/>
    <p:sldId id="276" r:id="rId33"/>
    <p:sldId id="304" r:id="rId34"/>
    <p:sldId id="296" r:id="rId35"/>
    <p:sldId id="278" r:id="rId36"/>
    <p:sldId id="279" r:id="rId37"/>
    <p:sldId id="282" r:id="rId38"/>
    <p:sldId id="283" r:id="rId39"/>
    <p:sldId id="284" r:id="rId40"/>
    <p:sldId id="298" r:id="rId41"/>
    <p:sldId id="29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8250F-77EB-4ABB-A11B-E5646C6B8DDA}" v="3" dt="2024-01-24T20:44:05.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0" d="100"/>
          <a:sy n="100" d="100"/>
        </p:scale>
        <p:origin x="45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barz, Alison" userId="9881ccb0-70bf-4356-b9cf-eeb5d746d09b" providerId="ADAL" clId="{A798250F-77EB-4ABB-A11B-E5646C6B8DDA}"/>
    <pc:docChg chg="undo custSel addSld modSld sldOrd">
      <pc:chgData name="Grabarz, Alison" userId="9881ccb0-70bf-4356-b9cf-eeb5d746d09b" providerId="ADAL" clId="{A798250F-77EB-4ABB-A11B-E5646C6B8DDA}" dt="2024-01-26T14:35:46.003" v="358" actId="14100"/>
      <pc:docMkLst>
        <pc:docMk/>
      </pc:docMkLst>
      <pc:sldChg chg="modSp mod">
        <pc:chgData name="Grabarz, Alison" userId="9881ccb0-70bf-4356-b9cf-eeb5d746d09b" providerId="ADAL" clId="{A798250F-77EB-4ABB-A11B-E5646C6B8DDA}" dt="2024-01-24T20:41:16.399" v="31" actId="1076"/>
        <pc:sldMkLst>
          <pc:docMk/>
          <pc:sldMk cId="4183171005" sldId="256"/>
        </pc:sldMkLst>
        <pc:spChg chg="mod">
          <ac:chgData name="Grabarz, Alison" userId="9881ccb0-70bf-4356-b9cf-eeb5d746d09b" providerId="ADAL" clId="{A798250F-77EB-4ABB-A11B-E5646C6B8DDA}" dt="2024-01-24T20:41:16.399" v="31" actId="1076"/>
          <ac:spMkLst>
            <pc:docMk/>
            <pc:sldMk cId="4183171005" sldId="256"/>
            <ac:spMk id="2" creationId="{89EDB84B-6324-449A-A8E5-0400DDDDB03D}"/>
          </ac:spMkLst>
        </pc:spChg>
        <pc:picChg chg="mod">
          <ac:chgData name="Grabarz, Alison" userId="9881ccb0-70bf-4356-b9cf-eeb5d746d09b" providerId="ADAL" clId="{A798250F-77EB-4ABB-A11B-E5646C6B8DDA}" dt="2024-01-24T20:41:12.654" v="30" actId="1076"/>
          <ac:picMkLst>
            <pc:docMk/>
            <pc:sldMk cId="4183171005" sldId="256"/>
            <ac:picMk id="6" creationId="{53A0359A-3C5E-C163-2658-757363D4B992}"/>
          </ac:picMkLst>
        </pc:picChg>
      </pc:sldChg>
      <pc:sldChg chg="addSp modSp mod">
        <pc:chgData name="Grabarz, Alison" userId="9881ccb0-70bf-4356-b9cf-eeb5d746d09b" providerId="ADAL" clId="{A798250F-77EB-4ABB-A11B-E5646C6B8DDA}" dt="2024-01-24T20:42:09.477" v="44" actId="1076"/>
        <pc:sldMkLst>
          <pc:docMk/>
          <pc:sldMk cId="1447895850" sldId="257"/>
        </pc:sldMkLst>
        <pc:spChg chg="mod">
          <ac:chgData name="Grabarz, Alison" userId="9881ccb0-70bf-4356-b9cf-eeb5d746d09b" providerId="ADAL" clId="{A798250F-77EB-4ABB-A11B-E5646C6B8DDA}" dt="2024-01-24T20:41:48.739" v="42" actId="14100"/>
          <ac:spMkLst>
            <pc:docMk/>
            <pc:sldMk cId="1447895850" sldId="257"/>
            <ac:spMk id="3" creationId="{D9DCC5B6-8673-4871-960C-3E722C983B5B}"/>
          </ac:spMkLst>
        </pc:spChg>
        <pc:picChg chg="add mod">
          <ac:chgData name="Grabarz, Alison" userId="9881ccb0-70bf-4356-b9cf-eeb5d746d09b" providerId="ADAL" clId="{A798250F-77EB-4ABB-A11B-E5646C6B8DDA}" dt="2024-01-24T20:42:09.477" v="44" actId="1076"/>
          <ac:picMkLst>
            <pc:docMk/>
            <pc:sldMk cId="1447895850" sldId="257"/>
            <ac:picMk id="1026" creationId="{5F47CF7F-DADE-0CFF-ACD4-DA8753538405}"/>
          </ac:picMkLst>
        </pc:picChg>
      </pc:sldChg>
      <pc:sldChg chg="addSp modSp mod">
        <pc:chgData name="Grabarz, Alison" userId="9881ccb0-70bf-4356-b9cf-eeb5d746d09b" providerId="ADAL" clId="{A798250F-77EB-4ABB-A11B-E5646C6B8DDA}" dt="2024-01-24T20:44:36.128" v="155" actId="732"/>
        <pc:sldMkLst>
          <pc:docMk/>
          <pc:sldMk cId="2066610117" sldId="258"/>
        </pc:sldMkLst>
        <pc:spChg chg="mod">
          <ac:chgData name="Grabarz, Alison" userId="9881ccb0-70bf-4356-b9cf-eeb5d746d09b" providerId="ADAL" clId="{A798250F-77EB-4ABB-A11B-E5646C6B8DDA}" dt="2024-01-24T20:44:19.441" v="153" actId="1076"/>
          <ac:spMkLst>
            <pc:docMk/>
            <pc:sldMk cId="2066610117" sldId="258"/>
            <ac:spMk id="3" creationId="{3073EB0F-EDA2-4190-9425-449E22ED43CF}"/>
          </ac:spMkLst>
        </pc:spChg>
        <pc:picChg chg="add mod modCrop">
          <ac:chgData name="Grabarz, Alison" userId="9881ccb0-70bf-4356-b9cf-eeb5d746d09b" providerId="ADAL" clId="{A798250F-77EB-4ABB-A11B-E5646C6B8DDA}" dt="2024-01-24T20:44:36.128" v="155" actId="732"/>
          <ac:picMkLst>
            <pc:docMk/>
            <pc:sldMk cId="2066610117" sldId="258"/>
            <ac:picMk id="5" creationId="{0E2D3333-4A04-3742-0973-33C7F9F87BC3}"/>
          </ac:picMkLst>
        </pc:picChg>
      </pc:sldChg>
      <pc:sldChg chg="modSp mod">
        <pc:chgData name="Grabarz, Alison" userId="9881ccb0-70bf-4356-b9cf-eeb5d746d09b" providerId="ADAL" clId="{A798250F-77EB-4ABB-A11B-E5646C6B8DDA}" dt="2024-01-24T20:45:03.442" v="156" actId="1076"/>
        <pc:sldMkLst>
          <pc:docMk/>
          <pc:sldMk cId="3975685218" sldId="259"/>
        </pc:sldMkLst>
        <pc:spChg chg="mod">
          <ac:chgData name="Grabarz, Alison" userId="9881ccb0-70bf-4356-b9cf-eeb5d746d09b" providerId="ADAL" clId="{A798250F-77EB-4ABB-A11B-E5646C6B8DDA}" dt="2024-01-24T20:45:03.442" v="156" actId="1076"/>
          <ac:spMkLst>
            <pc:docMk/>
            <pc:sldMk cId="3975685218" sldId="259"/>
            <ac:spMk id="3" creationId="{552560A2-4523-4D18-ACB8-B0AB2C44B6DA}"/>
          </ac:spMkLst>
        </pc:spChg>
      </pc:sldChg>
      <pc:sldChg chg="modSp add mod ord">
        <pc:chgData name="Grabarz, Alison" userId="9881ccb0-70bf-4356-b9cf-eeb5d746d09b" providerId="ADAL" clId="{A798250F-77EB-4ABB-A11B-E5646C6B8DDA}" dt="2024-01-26T14:35:46.003" v="358" actId="14100"/>
        <pc:sldMkLst>
          <pc:docMk/>
          <pc:sldMk cId="2848434142" sldId="309"/>
        </pc:sldMkLst>
        <pc:spChg chg="mod">
          <ac:chgData name="Grabarz, Alison" userId="9881ccb0-70bf-4356-b9cf-eeb5d746d09b" providerId="ADAL" clId="{A798250F-77EB-4ABB-A11B-E5646C6B8DDA}" dt="2024-01-26T14:35:38.486" v="356" actId="1076"/>
          <ac:spMkLst>
            <pc:docMk/>
            <pc:sldMk cId="2848434142" sldId="309"/>
            <ac:spMk id="2" creationId="{891A208C-EA10-8B03-43F0-8F257DA7BEC5}"/>
          </ac:spMkLst>
        </pc:spChg>
        <pc:spChg chg="mod">
          <ac:chgData name="Grabarz, Alison" userId="9881ccb0-70bf-4356-b9cf-eeb5d746d09b" providerId="ADAL" clId="{A798250F-77EB-4ABB-A11B-E5646C6B8DDA}" dt="2024-01-26T14:35:46.003" v="358" actId="14100"/>
          <ac:spMkLst>
            <pc:docMk/>
            <pc:sldMk cId="2848434142" sldId="309"/>
            <ac:spMk id="3" creationId="{35660946-0DC6-2316-0217-B029D835A3F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425868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33105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2211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1202661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63593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227233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3277078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319948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59266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751BC-D1FD-4607-9165-6BFF7A7E391C}"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153467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7751BC-D1FD-4607-9165-6BFF7A7E391C}"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190927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7751BC-D1FD-4607-9165-6BFF7A7E391C}"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10343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7751BC-D1FD-4607-9165-6BFF7A7E391C}"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2764926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751BC-D1FD-4607-9165-6BFF7A7E391C}"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424337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751BC-D1FD-4607-9165-6BFF7A7E391C}"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327504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7751BC-D1FD-4607-9165-6BFF7A7E391C}"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08376-17E4-40D3-A21B-3CA9D89818F1}" type="slidenum">
              <a:rPr lang="en-US" smtClean="0"/>
              <a:t>‹#›</a:t>
            </a:fld>
            <a:endParaRPr lang="en-US"/>
          </a:p>
        </p:txBody>
      </p:sp>
    </p:spTree>
    <p:extLst>
      <p:ext uri="{BB962C8B-B14F-4D97-AF65-F5344CB8AC3E}">
        <p14:creationId xmlns:p14="http://schemas.microsoft.com/office/powerpoint/2010/main" val="372425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7751BC-D1FD-4607-9165-6BFF7A7E391C}" type="datetimeFigureOut">
              <a:rPr lang="en-US" smtClean="0"/>
              <a:t>1/26/2024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8508376-17E4-40D3-A21B-3CA9D89818F1}" type="slidenum">
              <a:rPr lang="en-US" smtClean="0"/>
              <a:t>‹#›</a:t>
            </a:fld>
            <a:endParaRPr lang="en-US"/>
          </a:p>
        </p:txBody>
      </p:sp>
    </p:spTree>
    <p:extLst>
      <p:ext uri="{BB962C8B-B14F-4D97-AF65-F5344CB8AC3E}">
        <p14:creationId xmlns:p14="http://schemas.microsoft.com/office/powerpoint/2010/main" val="3413918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lison.Grabarz@ct.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Cyrena.Thibodeau@ct.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rcs.usda.gov/getting-assistance/underserved-farmers-ranchers" TargetMode="External"/><Relationship Id="rId2" Type="http://schemas.openxmlformats.org/officeDocument/2006/relationships/hyperlink" Target="https://www.ams.usda.gov/services/grants/scbgp/specialty-crop" TargetMode="External"/><Relationship Id="rId1" Type="http://schemas.openxmlformats.org/officeDocument/2006/relationships/slideLayout" Target="../slideLayouts/slideLayout2.xml"/><Relationship Id="rId5" Type="http://schemas.openxmlformats.org/officeDocument/2006/relationships/hyperlink" Target="mailto:Cyrena.Thibodeau@ct.gov" TargetMode="External"/><Relationship Id="rId4" Type="http://schemas.openxmlformats.org/officeDocument/2006/relationships/hyperlink" Target="https://www.sba.gov/federal-contracting/contracting-assistance-programs/small-disadvantaged-business"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ctfarmlink.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ognitoforms.com/ctdoag/_2024agriculturalenhancementgrantapplication" TargetMode="External"/><Relationship Id="rId2" Type="http://schemas.openxmlformats.org/officeDocument/2006/relationships/hyperlink" Target="https://portal.ct.gov/DOAG/ADaRC/Publications/Agricultural-Enhancement-Grant/Apply"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hyperlink" Target="https://portal.ct.gov/DOAG/ADaRC/Publications/Agricultural-Enhancement-Grant/Document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rtal.ct.gov/DOAG/ADaRC/Publications/Agricultural-Enhancement-Grant/Documen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ortal.ct.gov/DOAG/ADaRC/Publications/Agricultural-Enhancement-Grant/Documen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ortal.ct.gov/DOAG/ADaRC/Publications/Agricultural-Enhancement-Grant" TargetMode="External"/><Relationship Id="rId2" Type="http://schemas.openxmlformats.org/officeDocument/2006/relationships/hyperlink" Target="https://www.cognitoforms.com/ctdoag/_2024agriculturalenhancementgrantapplicat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Alison.Grabarz@ct.gov"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cga.ct.gov/current/pub/chap_105.htm#sec_7-339a" TargetMode="External"/><Relationship Id="rId2" Type="http://schemas.openxmlformats.org/officeDocument/2006/relationships/hyperlink" Target="https://www.cga.ct.gov/current/pub/chap_050.htm#sec_4-124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lainlanguage.gov/guidelines/" TargetMode="External"/><Relationship Id="rId2" Type="http://schemas.openxmlformats.org/officeDocument/2006/relationships/hyperlink" Target="https://portal.ct.gov/DOAG/Boards/Boards/Diversity-Equity-and-Inclusion-Working-Grou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portal.ct.gov/DEEP/Open-Space/Urban-Green-and-Community-Garden-Grant-Progra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B84B-6324-449A-A8E5-0400DDDDB03D}"/>
              </a:ext>
            </a:extLst>
          </p:cNvPr>
          <p:cNvSpPr>
            <a:spLocks noGrp="1"/>
          </p:cNvSpPr>
          <p:nvPr>
            <p:ph type="ctrTitle"/>
          </p:nvPr>
        </p:nvSpPr>
        <p:spPr>
          <a:xfrm>
            <a:off x="3399366" y="2552966"/>
            <a:ext cx="6430433" cy="1646302"/>
          </a:xfrm>
        </p:spPr>
        <p:txBody>
          <a:bodyPr/>
          <a:lstStyle/>
          <a:p>
            <a:r>
              <a:rPr lang="tr-TR" sz="6000" dirty="0">
                <a:solidFill>
                  <a:schemeClr val="tx2"/>
                </a:solidFill>
              </a:rPr>
              <a:t>202</a:t>
            </a:r>
            <a:r>
              <a:rPr lang="en-US" sz="6000" dirty="0">
                <a:solidFill>
                  <a:schemeClr val="tx2"/>
                </a:solidFill>
              </a:rPr>
              <a:t>4</a:t>
            </a:r>
            <a:r>
              <a:rPr lang="tr-TR" dirty="0">
                <a:solidFill>
                  <a:schemeClr val="tx2"/>
                </a:solidFill>
              </a:rPr>
              <a:t> </a:t>
            </a:r>
            <a:r>
              <a:rPr lang="en-US" dirty="0">
                <a:solidFill>
                  <a:schemeClr val="tx2"/>
                </a:solidFill>
              </a:rPr>
              <a:t>Agricultural</a:t>
            </a:r>
            <a:r>
              <a:rPr lang="tr-TR" dirty="0">
                <a:solidFill>
                  <a:schemeClr val="tx2"/>
                </a:solidFill>
              </a:rPr>
              <a:t> </a:t>
            </a:r>
            <a:br>
              <a:rPr lang="en-US" dirty="0">
                <a:solidFill>
                  <a:schemeClr val="tx2"/>
                </a:solidFill>
              </a:rPr>
            </a:br>
            <a:r>
              <a:rPr lang="en-US" dirty="0">
                <a:solidFill>
                  <a:schemeClr val="tx2"/>
                </a:solidFill>
              </a:rPr>
              <a:t>Enhancement </a:t>
            </a:r>
            <a:r>
              <a:rPr lang="tr-TR" dirty="0">
                <a:solidFill>
                  <a:schemeClr val="tx2"/>
                </a:solidFill>
              </a:rPr>
              <a:t>Grant</a:t>
            </a:r>
            <a:endParaRPr lang="en-US" dirty="0"/>
          </a:p>
        </p:txBody>
      </p:sp>
      <p:sp>
        <p:nvSpPr>
          <p:cNvPr id="3" name="Subtitle 2">
            <a:extLst>
              <a:ext uri="{FF2B5EF4-FFF2-40B4-BE49-F238E27FC236}">
                <a16:creationId xmlns:a16="http://schemas.microsoft.com/office/drawing/2014/main" id="{EF435179-5373-4118-AF64-403917F8FED0}"/>
              </a:ext>
            </a:extLst>
          </p:cNvPr>
          <p:cNvSpPr>
            <a:spLocks noGrp="1"/>
          </p:cNvSpPr>
          <p:nvPr>
            <p:ph type="subTitle" idx="1"/>
          </p:nvPr>
        </p:nvSpPr>
        <p:spPr>
          <a:xfrm>
            <a:off x="1507067" y="4625663"/>
            <a:ext cx="7766936" cy="1646302"/>
          </a:xfrm>
        </p:spPr>
        <p:txBody>
          <a:bodyPr>
            <a:normAutofit/>
          </a:bodyPr>
          <a:lstStyle/>
          <a:p>
            <a:pPr algn="ctr">
              <a:spcBef>
                <a:spcPts val="0"/>
              </a:spcBef>
            </a:pPr>
            <a:r>
              <a:rPr lang="en-US" sz="2300" dirty="0" err="1"/>
              <a:t>AliRose</a:t>
            </a:r>
            <a:r>
              <a:rPr lang="en-US" sz="2300" dirty="0"/>
              <a:t> Grabarz</a:t>
            </a:r>
            <a:br>
              <a:rPr lang="en-US" sz="2300" dirty="0"/>
            </a:br>
            <a:r>
              <a:rPr lang="en-US" sz="2300" dirty="0"/>
              <a:t>Ag Development and Resource Conservation</a:t>
            </a:r>
          </a:p>
          <a:p>
            <a:pPr algn="ctr">
              <a:spcBef>
                <a:spcPts val="0"/>
              </a:spcBef>
            </a:pPr>
            <a:r>
              <a:rPr lang="en-US" sz="2300" dirty="0"/>
              <a:t>CT Department of Agriculture </a:t>
            </a:r>
          </a:p>
          <a:p>
            <a:pPr algn="ctr">
              <a:spcBef>
                <a:spcPts val="0"/>
              </a:spcBef>
            </a:pPr>
            <a:r>
              <a:rPr lang="en-US" sz="2300" dirty="0">
                <a:hlinkClick r:id="rId2"/>
              </a:rPr>
              <a:t>Alison.Grabarz@ct.gov</a:t>
            </a:r>
            <a:r>
              <a:rPr lang="en-US" sz="2300" dirty="0"/>
              <a:t> </a:t>
            </a:r>
          </a:p>
          <a:p>
            <a:endParaRPr lang="en-US" sz="1100" dirty="0"/>
          </a:p>
        </p:txBody>
      </p:sp>
      <p:pic>
        <p:nvPicPr>
          <p:cNvPr id="6" name="Picture 5" descr="Logo&#10;&#10;Description automatically generated">
            <a:extLst>
              <a:ext uri="{FF2B5EF4-FFF2-40B4-BE49-F238E27FC236}">
                <a16:creationId xmlns:a16="http://schemas.microsoft.com/office/drawing/2014/main" id="{53A0359A-3C5E-C163-2658-757363D4B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57" y="1955800"/>
            <a:ext cx="2539547" cy="2580962"/>
          </a:xfrm>
          <a:prstGeom prst="rect">
            <a:avLst/>
          </a:prstGeom>
        </p:spPr>
      </p:pic>
    </p:spTree>
    <p:extLst>
      <p:ext uri="{BB962C8B-B14F-4D97-AF65-F5344CB8AC3E}">
        <p14:creationId xmlns:p14="http://schemas.microsoft.com/office/powerpoint/2010/main" val="4183171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208C-EA10-8B03-43F0-8F257DA7BEC5}"/>
              </a:ext>
            </a:extLst>
          </p:cNvPr>
          <p:cNvSpPr>
            <a:spLocks noGrp="1"/>
          </p:cNvSpPr>
          <p:nvPr>
            <p:ph type="title"/>
          </p:nvPr>
        </p:nvSpPr>
        <p:spPr>
          <a:xfrm>
            <a:off x="3843867" y="0"/>
            <a:ext cx="3052233" cy="800100"/>
          </a:xfrm>
        </p:spPr>
        <p:txBody>
          <a:bodyPr/>
          <a:lstStyle/>
          <a:p>
            <a:r>
              <a:rPr lang="en-US" dirty="0"/>
              <a:t>A quick aside:</a:t>
            </a:r>
          </a:p>
        </p:txBody>
      </p:sp>
      <p:sp>
        <p:nvSpPr>
          <p:cNvPr id="3" name="Content Placeholder 2">
            <a:extLst>
              <a:ext uri="{FF2B5EF4-FFF2-40B4-BE49-F238E27FC236}">
                <a16:creationId xmlns:a16="http://schemas.microsoft.com/office/drawing/2014/main" id="{35660946-0DC6-2316-0217-B029D835A3FA}"/>
              </a:ext>
            </a:extLst>
          </p:cNvPr>
          <p:cNvSpPr>
            <a:spLocks noGrp="1"/>
          </p:cNvSpPr>
          <p:nvPr>
            <p:ph idx="1"/>
          </p:nvPr>
        </p:nvSpPr>
        <p:spPr>
          <a:xfrm>
            <a:off x="321734" y="598489"/>
            <a:ext cx="10731500" cy="6128278"/>
          </a:xfrm>
        </p:spPr>
        <p:txBody>
          <a:bodyPr>
            <a:noAutofit/>
          </a:bodyPr>
          <a:lstStyle/>
          <a:p>
            <a:r>
              <a:rPr lang="en-US" dirty="0">
                <a:solidFill>
                  <a:schemeClr val="tx1"/>
                </a:solidFill>
                <a:latin typeface="Calibri" panose="020F0502020204030204" pitchFamily="34" charset="0"/>
              </a:rPr>
              <a:t>Out Now: </a:t>
            </a:r>
            <a:r>
              <a:rPr lang="en-US" dirty="0">
                <a:solidFill>
                  <a:srgbClr val="0070C0"/>
                </a:solidFill>
                <a:latin typeface="Calibri" panose="020F0502020204030204" pitchFamily="34" charset="0"/>
              </a:rPr>
              <a:t>Food Systems Capacity Building Grant</a:t>
            </a:r>
          </a:p>
          <a:p>
            <a:pPr lvl="1"/>
            <a:r>
              <a:rPr lang="en-US" sz="1800" dirty="0">
                <a:solidFill>
                  <a:schemeClr val="tx1"/>
                </a:solidFill>
                <a:latin typeface="Calibri" panose="020F0502020204030204" pitchFamily="34" charset="0"/>
                <a:cs typeface="Calibri" panose="020F0502020204030204" pitchFamily="34" charset="0"/>
              </a:rPr>
              <a:t>Due </a:t>
            </a:r>
            <a:r>
              <a:rPr lang="en-US"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March 6, 2024, at 4:00 p.m.</a:t>
            </a:r>
          </a:p>
          <a:p>
            <a:pPr lvl="1"/>
            <a:r>
              <a:rPr lang="en-US" sz="1800" dirty="0">
                <a:solidFill>
                  <a:schemeClr val="tx1"/>
                </a:solidFill>
                <a:latin typeface="Calibri" panose="020F0502020204030204" pitchFamily="34" charset="0"/>
                <a:ea typeface="Times New Roman" panose="02020603050405020304" pitchFamily="18" charset="0"/>
                <a:cs typeface="Calibri" panose="020F0502020204030204" pitchFamily="34" charset="0"/>
              </a:rPr>
              <a:t>Webinar Overview on February 8</a:t>
            </a:r>
            <a:r>
              <a:rPr lang="en-US" sz="1800" baseline="300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chemeClr val="tx1"/>
                </a:solidFill>
                <a:latin typeface="Calibri" panose="020F0502020204030204" pitchFamily="34" charset="0"/>
                <a:ea typeface="Times New Roman" panose="02020603050405020304" pitchFamily="18" charset="0"/>
                <a:cs typeface="Calibri" panose="020F0502020204030204" pitchFamily="34" charset="0"/>
              </a:rPr>
              <a:t> from 2-3pm.</a:t>
            </a:r>
            <a:endParaRPr lang="en-US"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Grant categories include: </a:t>
            </a:r>
          </a:p>
          <a:p>
            <a:pPr lvl="1"/>
            <a:r>
              <a:rPr lang="en-US" sz="1800" dirty="0">
                <a:solidFill>
                  <a:schemeClr val="tx1"/>
                </a:solidFill>
                <a:latin typeface="Calibri" panose="020F0502020204030204" pitchFamily="34" charset="0"/>
                <a:cs typeface="Calibri" panose="020F0502020204030204" pitchFamily="34" charset="0"/>
              </a:rPr>
              <a:t>Creation or continuance of a local food policy council or food working group to cover costs of development and/or implementation to address food insecurity in Connecticut municipalities.</a:t>
            </a:r>
          </a:p>
          <a:p>
            <a:pPr lvl="1"/>
            <a:r>
              <a:rPr lang="en-US" sz="1800" dirty="0">
                <a:solidFill>
                  <a:schemeClr val="tx1"/>
                </a:solidFill>
                <a:latin typeface="Calibri" panose="020F0502020204030204" pitchFamily="34" charset="0"/>
                <a:cs typeface="Calibri" panose="020F0502020204030204" pitchFamily="34" charset="0"/>
              </a:rPr>
              <a:t>Equipment associated with projects that would create and/or further food access to underserved communities.</a:t>
            </a:r>
          </a:p>
          <a:p>
            <a:pPr lvl="1"/>
            <a:r>
              <a:rPr lang="en-US" sz="1800" dirty="0">
                <a:solidFill>
                  <a:schemeClr val="tx1"/>
                </a:solidFill>
                <a:latin typeface="Calibri" panose="020F0502020204030204" pitchFamily="34" charset="0"/>
                <a:cs typeface="Calibri" panose="020F0502020204030204" pitchFamily="34" charset="0"/>
              </a:rPr>
              <a:t>Local food access to expand buying opportunities in food insecure and low food access communities.</a:t>
            </a:r>
          </a:p>
          <a:p>
            <a:pPr lvl="1"/>
            <a:r>
              <a:rPr lang="en-US" sz="1800" dirty="0">
                <a:solidFill>
                  <a:schemeClr val="tx1"/>
                </a:solidFill>
                <a:latin typeface="Calibri" panose="020F0502020204030204" pitchFamily="34" charset="0"/>
                <a:cs typeface="Calibri" panose="020F0502020204030204" pitchFamily="34" charset="0"/>
              </a:rPr>
              <a:t>Food waste and recovery projects that reduce food loos and waste, recovery efforts, and recycling programs.</a:t>
            </a:r>
          </a:p>
          <a:p>
            <a:r>
              <a:rPr lang="en-US" b="0" i="0" dirty="0">
                <a:solidFill>
                  <a:srgbClr val="0A0A0A"/>
                </a:solidFill>
                <a:effectLst/>
                <a:latin typeface="open-sans"/>
              </a:rPr>
              <a:t>The maximum amount awarded to any applicant through the Connecticut Food Policy Grant shall not exceed $20,000.00 for an 18-month grant period. </a:t>
            </a:r>
          </a:p>
          <a:p>
            <a:r>
              <a:rPr lang="en-US" b="0" i="0" dirty="0">
                <a:solidFill>
                  <a:srgbClr val="0A0A0A"/>
                </a:solidFill>
                <a:effectLst/>
                <a:latin typeface="open-sans"/>
              </a:rPr>
              <a:t>There is no match requirement for this grant.</a:t>
            </a:r>
          </a:p>
          <a:p>
            <a:r>
              <a:rPr lang="en-US" dirty="0">
                <a:solidFill>
                  <a:srgbClr val="0A0A0A"/>
                </a:solidFill>
                <a:latin typeface="open-sans"/>
                <a:cs typeface="Calibri" panose="020F0502020204030204" pitchFamily="34" charset="0"/>
              </a:rPr>
              <a:t>Eligibility: </a:t>
            </a:r>
            <a:r>
              <a:rPr lang="en-US" b="0" i="0" dirty="0">
                <a:solidFill>
                  <a:srgbClr val="0A0A0A"/>
                </a:solidFill>
                <a:effectLst/>
                <a:latin typeface="open-sans"/>
              </a:rPr>
              <a:t>Local Food Policy Councils and/or food working groups</a:t>
            </a:r>
            <a:r>
              <a:rPr lang="en-US" dirty="0">
                <a:solidFill>
                  <a:srgbClr val="0A0A0A"/>
                </a:solidFill>
                <a:latin typeface="open-sans"/>
              </a:rPr>
              <a:t>, </a:t>
            </a:r>
            <a:r>
              <a:rPr lang="en-US" b="0" i="0" dirty="0">
                <a:solidFill>
                  <a:srgbClr val="0A0A0A"/>
                </a:solidFill>
                <a:effectLst/>
                <a:latin typeface="open-sans"/>
              </a:rPr>
              <a:t>Agricultural producers, Food pantries</a:t>
            </a:r>
            <a:r>
              <a:rPr lang="en-US" dirty="0">
                <a:solidFill>
                  <a:srgbClr val="0A0A0A"/>
                </a:solidFill>
                <a:latin typeface="open-sans"/>
              </a:rPr>
              <a:t>, and </a:t>
            </a:r>
            <a:r>
              <a:rPr lang="en-US" b="0" i="0" dirty="0">
                <a:solidFill>
                  <a:srgbClr val="0A0A0A"/>
                </a:solidFill>
                <a:effectLst/>
                <a:latin typeface="open-sans"/>
              </a:rPr>
              <a:t>Farmers’ markets, singularly or jointly</a:t>
            </a:r>
          </a:p>
          <a:p>
            <a:r>
              <a:rPr lang="en-US" dirty="0">
                <a:solidFill>
                  <a:schemeClr val="tx1"/>
                </a:solidFill>
                <a:latin typeface="Calibri" panose="020F0502020204030204" pitchFamily="34" charset="0"/>
              </a:rPr>
              <a:t>Contact: </a:t>
            </a:r>
            <a:r>
              <a:rPr lang="en-US" b="0" i="0" dirty="0">
                <a:solidFill>
                  <a:srgbClr val="0A0B0B"/>
                </a:solidFill>
                <a:effectLst/>
                <a:latin typeface="open-sans"/>
                <a:hlinkClick r:id="rId2"/>
              </a:rPr>
              <a:t>Cyrena.Thibodeau@ct.gov</a:t>
            </a:r>
            <a:r>
              <a:rPr lang="en-US" b="0" i="0" dirty="0">
                <a:solidFill>
                  <a:srgbClr val="0A0B0B"/>
                </a:solidFill>
                <a:effectLst/>
                <a:latin typeface="open-sans"/>
              </a:rPr>
              <a:t> </a:t>
            </a:r>
            <a:r>
              <a:rPr lang="en-US" dirty="0">
                <a:solidFill>
                  <a:schemeClr val="tx1"/>
                </a:solidFill>
                <a:latin typeface="Calibri" panose="020F0502020204030204" pitchFamily="34" charset="0"/>
              </a:rPr>
              <a:t>for more info!</a:t>
            </a:r>
          </a:p>
          <a:p>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43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208C-EA10-8B03-43F0-8F257DA7BEC5}"/>
              </a:ext>
            </a:extLst>
          </p:cNvPr>
          <p:cNvSpPr>
            <a:spLocks noGrp="1"/>
          </p:cNvSpPr>
          <p:nvPr>
            <p:ph type="title"/>
          </p:nvPr>
        </p:nvSpPr>
        <p:spPr>
          <a:xfrm>
            <a:off x="3780367" y="71967"/>
            <a:ext cx="3052233" cy="800100"/>
          </a:xfrm>
        </p:spPr>
        <p:txBody>
          <a:bodyPr/>
          <a:lstStyle/>
          <a:p>
            <a:r>
              <a:rPr lang="en-US" dirty="0"/>
              <a:t>A quick aside:</a:t>
            </a:r>
          </a:p>
        </p:txBody>
      </p:sp>
      <p:sp>
        <p:nvSpPr>
          <p:cNvPr id="3" name="Content Placeholder 2">
            <a:extLst>
              <a:ext uri="{FF2B5EF4-FFF2-40B4-BE49-F238E27FC236}">
                <a16:creationId xmlns:a16="http://schemas.microsoft.com/office/drawing/2014/main" id="{35660946-0DC6-2316-0217-B029D835A3FA}"/>
              </a:ext>
            </a:extLst>
          </p:cNvPr>
          <p:cNvSpPr>
            <a:spLocks noGrp="1"/>
          </p:cNvSpPr>
          <p:nvPr>
            <p:ph idx="1"/>
          </p:nvPr>
        </p:nvSpPr>
        <p:spPr>
          <a:xfrm>
            <a:off x="347133" y="793223"/>
            <a:ext cx="10731500" cy="6035144"/>
          </a:xfrm>
        </p:spPr>
        <p:txBody>
          <a:bodyPr>
            <a:noAutofit/>
          </a:bodyPr>
          <a:lstStyle/>
          <a:p>
            <a:r>
              <a:rPr lang="en-US" dirty="0">
                <a:solidFill>
                  <a:schemeClr val="tx1"/>
                </a:solidFill>
                <a:latin typeface="Calibri" panose="020F0502020204030204" pitchFamily="34" charset="0"/>
              </a:rPr>
              <a:t>Coming February 2024: </a:t>
            </a:r>
            <a:r>
              <a:rPr lang="en-US" dirty="0">
                <a:solidFill>
                  <a:srgbClr val="0070C0"/>
                </a:solidFill>
                <a:latin typeface="Calibri" panose="020F0502020204030204" pitchFamily="34" charset="0"/>
              </a:rPr>
              <a:t>Regional Food System Infrastructure Grant Program</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Large-scale projects that strengthen the middle of the supply chain </a:t>
            </a:r>
            <a:r>
              <a:rPr lang="en-US" dirty="0">
                <a:solidFill>
                  <a:srgbClr val="0A0B0B"/>
                </a:solidFill>
                <a:latin typeface="open-sans"/>
              </a:rPr>
              <a:t>by expanding capacity and infrastructure for the aggregation, processing, manufacturing, storing, transportation, wholesaling, or distribution of agricultural products.</a:t>
            </a:r>
            <a:endParaRPr lang="en-US" b="0" u="none" strike="noStrike" baseline="0" dirty="0">
              <a:solidFill>
                <a:srgbClr val="000000"/>
              </a:solidFill>
              <a:latin typeface="Calibri" panose="020F0502020204030204" pitchFamily="34" charset="0"/>
            </a:endParaRPr>
          </a:p>
          <a:p>
            <a:r>
              <a:rPr lang="en-US" b="0" i="0" dirty="0">
                <a:solidFill>
                  <a:srgbClr val="0A0B0B"/>
                </a:solidFill>
                <a:effectLst/>
                <a:latin typeface="open-sans"/>
              </a:rPr>
              <a:t>Eligible Industry: </a:t>
            </a:r>
            <a:r>
              <a:rPr lang="en-US" b="1" i="0" u="none" strike="noStrike" dirty="0">
                <a:solidFill>
                  <a:srgbClr val="0000FF"/>
                </a:solidFill>
                <a:effectLst/>
                <a:latin typeface="open-sans"/>
                <a:hlinkClick r:id="rId2"/>
              </a:rPr>
              <a:t>Specialty crops</a:t>
            </a:r>
            <a:r>
              <a:rPr lang="en-US" b="0" i="0" dirty="0">
                <a:solidFill>
                  <a:srgbClr val="0A0B0B"/>
                </a:solidFill>
                <a:effectLst/>
                <a:latin typeface="open-sans"/>
              </a:rPr>
              <a:t>, dairy, grains for human consumption, aquaculture, and other food products.  Meat and poultry are ineligible industries/commodities. </a:t>
            </a:r>
            <a:endParaRPr lang="en-US" b="0" i="0" dirty="0">
              <a:solidFill>
                <a:srgbClr val="0A0A0A"/>
              </a:solidFill>
              <a:effectLst/>
              <a:latin typeface="open-sans"/>
            </a:endParaRPr>
          </a:p>
          <a:p>
            <a:r>
              <a:rPr lang="en-US" dirty="0">
                <a:solidFill>
                  <a:srgbClr val="0A0B0B"/>
                </a:solidFill>
                <a:latin typeface="open-sans"/>
              </a:rPr>
              <a:t>A</a:t>
            </a:r>
            <a:r>
              <a:rPr lang="en-US" b="0" i="0" dirty="0">
                <a:solidFill>
                  <a:srgbClr val="0A0B0B"/>
                </a:solidFill>
                <a:effectLst/>
                <a:latin typeface="open-sans"/>
              </a:rPr>
              <a:t>wards will be at least $100,000 with a 50% match of the total proposed project cost. </a:t>
            </a:r>
          </a:p>
          <a:p>
            <a:pPr lvl="1"/>
            <a:r>
              <a:rPr lang="en-US" sz="1800" b="0" i="0" dirty="0">
                <a:solidFill>
                  <a:srgbClr val="0A0B0B"/>
                </a:solidFill>
                <a:effectLst/>
                <a:latin typeface="open-sans"/>
              </a:rPr>
              <a:t>Self-identified </a:t>
            </a:r>
            <a:r>
              <a:rPr lang="en-US" sz="1800" b="1" i="0" u="none" strike="noStrike" dirty="0">
                <a:solidFill>
                  <a:srgbClr val="0000FF"/>
                </a:solidFill>
                <a:effectLst/>
                <a:latin typeface="open-sans"/>
                <a:hlinkClick r:id="rId3"/>
              </a:rPr>
              <a:t>historically underserved producers</a:t>
            </a:r>
            <a:r>
              <a:rPr lang="en-US" sz="1800" b="0" i="0" dirty="0">
                <a:solidFill>
                  <a:srgbClr val="0A0B0B"/>
                </a:solidFill>
                <a:effectLst/>
                <a:latin typeface="open-sans"/>
              </a:rPr>
              <a:t> and </a:t>
            </a:r>
            <a:r>
              <a:rPr lang="en-US" sz="1800" b="1" i="0" u="none" strike="noStrike" dirty="0">
                <a:solidFill>
                  <a:srgbClr val="0000FF"/>
                </a:solidFill>
                <a:effectLst/>
                <a:latin typeface="open-sans"/>
                <a:hlinkClick r:id="rId4"/>
              </a:rPr>
              <a:t>small disadvantaged  businesses </a:t>
            </a:r>
            <a:r>
              <a:rPr lang="en-US" sz="1800" i="0" u="none" strike="noStrike" dirty="0">
                <a:solidFill>
                  <a:schemeClr val="tx1"/>
                </a:solidFill>
                <a:effectLst/>
                <a:latin typeface="open-sans"/>
              </a:rPr>
              <a:t>contribute a 25% match. </a:t>
            </a:r>
          </a:p>
          <a:p>
            <a:pPr lvl="1"/>
            <a:r>
              <a:rPr lang="en-US" sz="1800" b="0" i="0" dirty="0">
                <a:solidFill>
                  <a:srgbClr val="0A0B0B"/>
                </a:solidFill>
                <a:effectLst/>
                <a:latin typeface="open-sans"/>
              </a:rPr>
              <a:t>In-</a:t>
            </a:r>
            <a:r>
              <a:rPr lang="en-US" sz="1800" b="0" i="0" dirty="0">
                <a:solidFill>
                  <a:srgbClr val="000000"/>
                </a:solidFill>
                <a:effectLst/>
                <a:latin typeface="open-sans"/>
              </a:rPr>
              <a:t>kind and indirect costs eligible for match.</a:t>
            </a:r>
            <a:endParaRPr lang="en-US" sz="1800" dirty="0">
              <a:solidFill>
                <a:srgbClr val="0070C0"/>
              </a:solidFill>
              <a:latin typeface="Calibri" panose="020F0502020204030204" pitchFamily="34" charset="0"/>
            </a:endParaRPr>
          </a:p>
          <a:p>
            <a:r>
              <a:rPr lang="en-US" b="0" u="none" strike="noStrike" baseline="0" dirty="0">
                <a:solidFill>
                  <a:srgbClr val="0070C0"/>
                </a:solidFill>
                <a:latin typeface="Calibri" panose="020F0502020204030204" pitchFamily="34" charset="0"/>
              </a:rPr>
              <a:t> </a:t>
            </a:r>
            <a:r>
              <a:rPr lang="en-US" dirty="0">
                <a:solidFill>
                  <a:schemeClr val="tx1"/>
                </a:solidFill>
                <a:latin typeface="Calibri" panose="020F0502020204030204" pitchFamily="34" charset="0"/>
              </a:rPr>
              <a:t>Two rounds for this program:</a:t>
            </a:r>
          </a:p>
          <a:p>
            <a:pPr lvl="1"/>
            <a:r>
              <a:rPr lang="en-US" sz="1800" dirty="0">
                <a:solidFill>
                  <a:schemeClr val="tx1"/>
                </a:solidFill>
                <a:latin typeface="Calibri" panose="020F0502020204030204" pitchFamily="34" charset="0"/>
              </a:rPr>
              <a:t>2024: Projects must impact more than one farm business.</a:t>
            </a:r>
          </a:p>
          <a:p>
            <a:pPr lvl="1"/>
            <a:r>
              <a:rPr lang="en-US" sz="1800" dirty="0">
                <a:solidFill>
                  <a:schemeClr val="tx1"/>
                </a:solidFill>
                <a:latin typeface="Calibri" panose="020F0502020204030204" pitchFamily="34" charset="0"/>
              </a:rPr>
              <a:t>2025: Projects are not required to impact more than one farm business.</a:t>
            </a:r>
          </a:p>
          <a:p>
            <a:r>
              <a:rPr lang="en-US" dirty="0">
                <a:solidFill>
                  <a:schemeClr val="tx1"/>
                </a:solidFill>
                <a:latin typeface="Calibri" panose="020F0502020204030204" pitchFamily="34" charset="0"/>
              </a:rPr>
              <a:t>Eligible applicants: </a:t>
            </a:r>
            <a:r>
              <a:rPr lang="en-US" b="0" i="0" dirty="0">
                <a:solidFill>
                  <a:srgbClr val="0A0A0A"/>
                </a:solidFill>
                <a:effectLst/>
                <a:latin typeface="open-sans"/>
              </a:rPr>
              <a:t>Agricultural producers or processors, or groups of agricultural producers and processors</a:t>
            </a:r>
            <a:r>
              <a:rPr lang="en-US" dirty="0">
                <a:solidFill>
                  <a:srgbClr val="0A0A0A"/>
                </a:solidFill>
                <a:latin typeface="open-sans"/>
              </a:rPr>
              <a:t>; Nonprofit organizations; Local government entities; Tribal governments; and Institutions such as schools, universities, or hospitals.  </a:t>
            </a:r>
          </a:p>
          <a:p>
            <a:r>
              <a:rPr lang="en-US" dirty="0">
                <a:solidFill>
                  <a:schemeClr val="tx1"/>
                </a:solidFill>
                <a:latin typeface="Calibri" panose="020F0502020204030204" pitchFamily="34" charset="0"/>
              </a:rPr>
              <a:t>Contact: </a:t>
            </a:r>
            <a:r>
              <a:rPr lang="en-US" b="0" i="0" dirty="0">
                <a:solidFill>
                  <a:srgbClr val="0A0B0B"/>
                </a:solidFill>
                <a:effectLst/>
                <a:latin typeface="open-sans"/>
                <a:hlinkClick r:id="rId5"/>
              </a:rPr>
              <a:t>Cyrena.Thibodeau@ct.gov</a:t>
            </a:r>
            <a:r>
              <a:rPr lang="en-US" b="0" i="0" dirty="0">
                <a:solidFill>
                  <a:srgbClr val="0A0B0B"/>
                </a:solidFill>
                <a:effectLst/>
                <a:latin typeface="open-sans"/>
              </a:rPr>
              <a:t> </a:t>
            </a:r>
            <a:r>
              <a:rPr lang="en-US" dirty="0">
                <a:solidFill>
                  <a:schemeClr val="tx1"/>
                </a:solidFill>
                <a:latin typeface="Calibri" panose="020F0502020204030204" pitchFamily="34" charset="0"/>
              </a:rPr>
              <a:t>for more info!</a:t>
            </a:r>
          </a:p>
          <a:p>
            <a:endParaRPr lang="en-US" b="0" i="0" dirty="0">
              <a:solidFill>
                <a:srgbClr val="0A0A0A"/>
              </a:solidFill>
              <a:effectLst/>
              <a:latin typeface="open-sans"/>
            </a:endParaRPr>
          </a:p>
        </p:txBody>
      </p:sp>
    </p:spTree>
    <p:extLst>
      <p:ext uri="{BB962C8B-B14F-4D97-AF65-F5344CB8AC3E}">
        <p14:creationId xmlns:p14="http://schemas.microsoft.com/office/powerpoint/2010/main" val="17233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8AB2-6F4D-4080-92C9-236094F543D0}"/>
              </a:ext>
            </a:extLst>
          </p:cNvPr>
          <p:cNvSpPr>
            <a:spLocks noGrp="1"/>
          </p:cNvSpPr>
          <p:nvPr>
            <p:ph type="title"/>
          </p:nvPr>
        </p:nvSpPr>
        <p:spPr/>
        <p:txBody>
          <a:bodyPr/>
          <a:lstStyle/>
          <a:p>
            <a:pPr algn="ctr"/>
            <a:r>
              <a:rPr lang="en-US" dirty="0"/>
              <a:t>5. Farmland Accessibility</a:t>
            </a:r>
          </a:p>
        </p:txBody>
      </p:sp>
      <p:sp>
        <p:nvSpPr>
          <p:cNvPr id="3" name="Content Placeholder 2">
            <a:extLst>
              <a:ext uri="{FF2B5EF4-FFF2-40B4-BE49-F238E27FC236}">
                <a16:creationId xmlns:a16="http://schemas.microsoft.com/office/drawing/2014/main" id="{1D4892B2-37F8-43DA-9FEB-3E8EC4DF1CC3}"/>
              </a:ext>
            </a:extLst>
          </p:cNvPr>
          <p:cNvSpPr>
            <a:spLocks noGrp="1"/>
          </p:cNvSpPr>
          <p:nvPr>
            <p:ph idx="1"/>
          </p:nvPr>
        </p:nvSpPr>
        <p:spPr>
          <a:xfrm>
            <a:off x="862865" y="1471719"/>
            <a:ext cx="8596668" cy="5074855"/>
          </a:xfrm>
        </p:spPr>
        <p:txBody>
          <a:bodyPr>
            <a:normAutofit fontScale="92500" lnSpcReduction="10000"/>
          </a:bodyPr>
          <a:lstStyle/>
          <a:p>
            <a:pPr marL="0" indent="0">
              <a:buNone/>
            </a:pPr>
            <a:r>
              <a:rPr lang="en-US" b="1" u="sng" dirty="0"/>
              <a:t>Question of Focus: </a:t>
            </a:r>
          </a:p>
          <a:p>
            <a:pPr marL="0" indent="0">
              <a:buNone/>
            </a:pPr>
            <a:r>
              <a:rPr lang="en-US" dirty="0">
                <a:ea typeface="+mn-lt"/>
                <a:cs typeface="+mn-lt"/>
              </a:rPr>
              <a:t>Please propose a project which addresses farmland accessibility or pilots an effort to inventory, survey, and/or prepare vacant farmland for agricultural production. This may be done through infrastructure enhancements as well as promotion of available parcels on the </a:t>
            </a:r>
            <a:r>
              <a:rPr lang="en-US" dirty="0">
                <a:ea typeface="+mn-lt"/>
                <a:cs typeface="+mn-lt"/>
                <a:hlinkClick r:id="rId2"/>
              </a:rPr>
              <a:t>CT </a:t>
            </a:r>
            <a:r>
              <a:rPr lang="en-US" dirty="0" err="1">
                <a:ea typeface="+mn-lt"/>
                <a:cs typeface="+mn-lt"/>
                <a:hlinkClick r:id="rId2"/>
              </a:rPr>
              <a:t>Farmlink</a:t>
            </a:r>
            <a:r>
              <a:rPr lang="en-US" dirty="0">
                <a:ea typeface="+mn-lt"/>
                <a:cs typeface="+mn-lt"/>
                <a:hlinkClick r:id="rId2"/>
              </a:rPr>
              <a:t> </a:t>
            </a:r>
            <a:r>
              <a:rPr lang="en-US" dirty="0">
                <a:ea typeface="+mn-lt"/>
                <a:cs typeface="+mn-lt"/>
              </a:rPr>
              <a:t>website. Projects should also improve accessibility for new farmers, current producers looking to expand, or support succession strategies for farmers exiting agriculture.</a:t>
            </a:r>
            <a:endParaRPr lang="en-US" dirty="0"/>
          </a:p>
          <a:p>
            <a:pPr marL="0" indent="0">
              <a:buNone/>
            </a:pPr>
            <a:r>
              <a:rPr lang="en-US" b="1" u="sng" dirty="0"/>
              <a:t>Project Examples:</a:t>
            </a:r>
          </a:p>
          <a:p>
            <a:r>
              <a:rPr lang="en-US" dirty="0">
                <a:ea typeface="+mn-lt"/>
                <a:cs typeface="+mn-lt"/>
              </a:rPr>
              <a:t>Working with a land trust and other partners to identify potential land for production agriculture.</a:t>
            </a:r>
          </a:p>
          <a:p>
            <a:r>
              <a:rPr lang="en-US" dirty="0">
                <a:ea typeface="+mn-lt"/>
                <a:cs typeface="+mn-lt"/>
              </a:rPr>
              <a:t>Inventorying land within a municipality(</a:t>
            </a:r>
            <a:r>
              <a:rPr lang="en-US" dirty="0" err="1">
                <a:ea typeface="+mn-lt"/>
                <a:cs typeface="+mn-lt"/>
              </a:rPr>
              <a:t>ies</a:t>
            </a:r>
            <a:r>
              <a:rPr lang="en-US" dirty="0">
                <a:ea typeface="+mn-lt"/>
                <a:cs typeface="+mn-lt"/>
              </a:rPr>
              <a:t>) that could be put into production agriculture.</a:t>
            </a:r>
          </a:p>
          <a:p>
            <a:r>
              <a:rPr lang="en-US" dirty="0">
                <a:ea typeface="+mn-lt"/>
                <a:cs typeface="+mn-lt"/>
              </a:rPr>
              <a:t>Providing support services like lease writing, transition plans, etc. for farmers.</a:t>
            </a:r>
          </a:p>
          <a:p>
            <a:pPr marL="0" indent="0">
              <a:buNone/>
            </a:pPr>
            <a:r>
              <a:rPr lang="en-US" b="1" u="sng" dirty="0">
                <a:ea typeface="+mn-lt"/>
                <a:cs typeface="+mn-lt"/>
              </a:rPr>
              <a:t>Micro Grant Opportunity:</a:t>
            </a:r>
          </a:p>
          <a:p>
            <a:pPr marL="0" indent="0">
              <a:buNone/>
            </a:pPr>
            <a:r>
              <a:rPr lang="en-US" dirty="0">
                <a:ea typeface="+mn-lt"/>
                <a:cs typeface="+mn-lt"/>
              </a:rPr>
              <a:t>Up to $5,000 for municipalities to offer reduced-rate leases of public farmland to new and beginning, BIPOC or veteran farmers.</a:t>
            </a:r>
          </a:p>
          <a:p>
            <a:pPr marL="0" indent="0">
              <a:buNone/>
            </a:pPr>
            <a:endParaRPr lang="en-US" dirty="0"/>
          </a:p>
        </p:txBody>
      </p:sp>
      <p:sp>
        <p:nvSpPr>
          <p:cNvPr id="4" name="Rectangle 3">
            <a:extLst>
              <a:ext uri="{FF2B5EF4-FFF2-40B4-BE49-F238E27FC236}">
                <a16:creationId xmlns:a16="http://schemas.microsoft.com/office/drawing/2014/main" id="{FAD47A07-D10F-2E0C-654C-3524373449C2}"/>
              </a:ext>
            </a:extLst>
          </p:cNvPr>
          <p:cNvSpPr/>
          <p:nvPr/>
        </p:nvSpPr>
        <p:spPr>
          <a:xfrm>
            <a:off x="862865" y="5256326"/>
            <a:ext cx="8596668" cy="1139688"/>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90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3B5E-459E-65FB-F1F3-1D37A9FC2D7F}"/>
              </a:ext>
            </a:extLst>
          </p:cNvPr>
          <p:cNvSpPr>
            <a:spLocks noGrp="1"/>
          </p:cNvSpPr>
          <p:nvPr>
            <p:ph type="title"/>
          </p:nvPr>
        </p:nvSpPr>
        <p:spPr/>
        <p:txBody>
          <a:bodyPr/>
          <a:lstStyle/>
          <a:p>
            <a:pPr algn="ctr"/>
            <a:r>
              <a:rPr lang="en-US" dirty="0"/>
              <a:t>6. Applicant Identified</a:t>
            </a:r>
          </a:p>
        </p:txBody>
      </p:sp>
      <p:sp>
        <p:nvSpPr>
          <p:cNvPr id="3" name="Content Placeholder 2">
            <a:extLst>
              <a:ext uri="{FF2B5EF4-FFF2-40B4-BE49-F238E27FC236}">
                <a16:creationId xmlns:a16="http://schemas.microsoft.com/office/drawing/2014/main" id="{3C242B91-7B18-2EE5-A883-C840F19F77B0}"/>
              </a:ext>
            </a:extLst>
          </p:cNvPr>
          <p:cNvSpPr>
            <a:spLocks noGrp="1"/>
          </p:cNvSpPr>
          <p:nvPr>
            <p:ph idx="1"/>
          </p:nvPr>
        </p:nvSpPr>
        <p:spPr/>
        <p:txBody>
          <a:bodyPr>
            <a:normAutofit/>
          </a:bodyPr>
          <a:lstStyle/>
          <a:p>
            <a:pPr marL="0" indent="0">
              <a:buNone/>
            </a:pPr>
            <a:r>
              <a:rPr lang="en-US" b="1" u="sng" dirty="0"/>
              <a:t>Question of Focus: </a:t>
            </a:r>
          </a:p>
          <a:p>
            <a:pPr marL="0" indent="0">
              <a:buNone/>
            </a:pPr>
            <a:r>
              <a:rPr lang="en-US" dirty="0"/>
              <a:t>Please propose a creative, innovative project to support the viability of local farms and/or the agricultural industry.</a:t>
            </a:r>
          </a:p>
          <a:p>
            <a:pPr marL="0" indent="0">
              <a:buNone/>
            </a:pPr>
            <a:endParaRPr lang="en-US" dirty="0"/>
          </a:p>
          <a:p>
            <a:pPr marL="0" indent="0">
              <a:buNone/>
            </a:pPr>
            <a:r>
              <a:rPr lang="en-US" dirty="0"/>
              <a:t>For applicants looking to pursue a project which does not fit into the previously mentioned Areas of Focus.</a:t>
            </a:r>
          </a:p>
          <a:p>
            <a:pPr marL="0" indent="0">
              <a:buNone/>
            </a:pPr>
            <a:endParaRPr lang="en-US" dirty="0"/>
          </a:p>
          <a:p>
            <a:pPr marL="0" indent="0">
              <a:buNone/>
            </a:pPr>
            <a:r>
              <a:rPr lang="en-US" b="1" u="sng" dirty="0"/>
              <a:t>Micro Grant Opportunity:</a:t>
            </a:r>
          </a:p>
          <a:p>
            <a:pPr marL="0" indent="0">
              <a:buNone/>
            </a:pPr>
            <a:r>
              <a:rPr lang="en-US" dirty="0"/>
              <a:t>Please propose a creative, innovative project to support the viability of local farms and/or the agricultural industry.</a:t>
            </a:r>
          </a:p>
        </p:txBody>
      </p:sp>
      <p:sp>
        <p:nvSpPr>
          <p:cNvPr id="4" name="Rectangle 3">
            <a:extLst>
              <a:ext uri="{FF2B5EF4-FFF2-40B4-BE49-F238E27FC236}">
                <a16:creationId xmlns:a16="http://schemas.microsoft.com/office/drawing/2014/main" id="{69635E49-92D0-F7F1-56EC-2B857FFAE091}"/>
              </a:ext>
            </a:extLst>
          </p:cNvPr>
          <p:cNvSpPr/>
          <p:nvPr/>
        </p:nvSpPr>
        <p:spPr>
          <a:xfrm>
            <a:off x="528432" y="4731393"/>
            <a:ext cx="8596668" cy="1139688"/>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13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662D-414F-6CE9-E060-489A10A0CEB0}"/>
              </a:ext>
            </a:extLst>
          </p:cNvPr>
          <p:cNvSpPr>
            <a:spLocks noGrp="1"/>
          </p:cNvSpPr>
          <p:nvPr>
            <p:ph type="title"/>
          </p:nvPr>
        </p:nvSpPr>
        <p:spPr>
          <a:xfrm>
            <a:off x="677333" y="353876"/>
            <a:ext cx="8596668" cy="1320800"/>
          </a:xfrm>
        </p:spPr>
        <p:txBody>
          <a:bodyPr/>
          <a:lstStyle/>
          <a:p>
            <a:r>
              <a:rPr lang="en-US" dirty="0"/>
              <a:t>Other Micro Grants</a:t>
            </a:r>
            <a:br>
              <a:rPr lang="en-US" dirty="0"/>
            </a:br>
            <a:endParaRPr lang="en-US" dirty="0"/>
          </a:p>
        </p:txBody>
      </p:sp>
      <p:sp>
        <p:nvSpPr>
          <p:cNvPr id="3" name="Content Placeholder 2">
            <a:extLst>
              <a:ext uri="{FF2B5EF4-FFF2-40B4-BE49-F238E27FC236}">
                <a16:creationId xmlns:a16="http://schemas.microsoft.com/office/drawing/2014/main" id="{C7062931-2573-54E0-D539-BBEE40F62AC9}"/>
              </a:ext>
            </a:extLst>
          </p:cNvPr>
          <p:cNvSpPr>
            <a:spLocks noGrp="1"/>
          </p:cNvSpPr>
          <p:nvPr>
            <p:ph idx="1"/>
          </p:nvPr>
        </p:nvSpPr>
        <p:spPr>
          <a:xfrm>
            <a:off x="677333" y="1071032"/>
            <a:ext cx="8877483" cy="5433091"/>
          </a:xfrm>
        </p:spPr>
        <p:txBody>
          <a:bodyPr>
            <a:normAutofit fontScale="92500" lnSpcReduction="10000"/>
          </a:bodyPr>
          <a:lstStyle/>
          <a:p>
            <a:pPr>
              <a:buFont typeface="+mj-lt"/>
              <a:buAutoNum type="arabicPeriod"/>
            </a:pPr>
            <a:r>
              <a:rPr lang="en-US" sz="2000" u="sng" dirty="0"/>
              <a:t>Municipal Farm Map Projects</a:t>
            </a:r>
            <a:r>
              <a:rPr lang="en-US" sz="2000" dirty="0"/>
              <a:t>. Maximum award $5,000.</a:t>
            </a:r>
          </a:p>
          <a:p>
            <a:pPr lvl="1">
              <a:buFont typeface="Courier New" panose="02070309020205020404" pitchFamily="49" charset="0"/>
              <a:buChar char="o"/>
            </a:pPr>
            <a:r>
              <a:rPr lang="en-US" sz="2000" dirty="0"/>
              <a:t>Municipalities may apply for funds to create a multilingual electronic and printed map/brochure highlighting all of farms in their town and host a map unveiling event to encourage community support of local farmers.</a:t>
            </a:r>
          </a:p>
          <a:p>
            <a:pPr lvl="1">
              <a:buFont typeface="Courier New" panose="02070309020205020404" pitchFamily="49" charset="0"/>
              <a:buChar char="o"/>
            </a:pPr>
            <a:r>
              <a:rPr lang="en-US" sz="2000" dirty="0"/>
              <a:t>Eligible Expenses: Hiring subcontractors to develop the map, materials, provide translation, and limited supplies for the unveiling event, printing the developed materials, and event promotion.</a:t>
            </a:r>
          </a:p>
          <a:p>
            <a:pPr>
              <a:buFont typeface="+mj-lt"/>
              <a:buAutoNum type="arabicPeriod"/>
            </a:pPr>
            <a:r>
              <a:rPr lang="en-US" sz="2000" u="sng" dirty="0"/>
              <a:t>Certified Farmers’ Market Promotion and Outreach</a:t>
            </a:r>
            <a:r>
              <a:rPr lang="en-US" sz="2000" dirty="0"/>
              <a:t>. Maximum award $5,000.</a:t>
            </a:r>
          </a:p>
          <a:p>
            <a:pPr lvl="1">
              <a:buFont typeface="Courier New" panose="02070309020205020404" pitchFamily="49" charset="0"/>
              <a:buChar char="o"/>
            </a:pPr>
            <a:r>
              <a:rPr lang="en-US" sz="2000" dirty="0"/>
              <a:t>Certified CT Grown farmers markets may apply for funds to develop new marketing materials to promote their market and availability of redemption for the Farmers’ Market Nutrition Program (and Supplemental Nutrition Assistance Program, if applicable) through print, digital, social, or other media outlets while using the CT Grown logo.</a:t>
            </a:r>
          </a:p>
          <a:p>
            <a:pPr lvl="1">
              <a:buFont typeface="Courier New" panose="02070309020205020404" pitchFamily="49" charset="0"/>
              <a:buChar char="o"/>
            </a:pPr>
            <a:r>
              <a:rPr lang="en-US" sz="2000" dirty="0"/>
              <a:t>Eligible Expenses: Hiring a graphic designer to create media, printing developed materials, distribution of materials, and costs of promoting the market through print, digital, social, or other media outlets.</a:t>
            </a:r>
          </a:p>
          <a:p>
            <a:pPr marL="457200" lvl="1" indent="0">
              <a:buNone/>
            </a:pPr>
            <a:endParaRPr lang="en-US" dirty="0"/>
          </a:p>
        </p:txBody>
      </p:sp>
    </p:spTree>
    <p:extLst>
      <p:ext uri="{BB962C8B-B14F-4D97-AF65-F5344CB8AC3E}">
        <p14:creationId xmlns:p14="http://schemas.microsoft.com/office/powerpoint/2010/main" val="246753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D94A-1D98-4419-A6C6-AF2448524C36}"/>
              </a:ext>
            </a:extLst>
          </p:cNvPr>
          <p:cNvSpPr>
            <a:spLocks noGrp="1"/>
          </p:cNvSpPr>
          <p:nvPr>
            <p:ph type="title"/>
          </p:nvPr>
        </p:nvSpPr>
        <p:spPr>
          <a:xfrm>
            <a:off x="677334" y="359834"/>
            <a:ext cx="8596668" cy="1320800"/>
          </a:xfrm>
        </p:spPr>
        <p:txBody>
          <a:bodyPr/>
          <a:lstStyle/>
          <a:p>
            <a:pPr algn="ctr"/>
            <a:r>
              <a:rPr lang="en-US" dirty="0"/>
              <a:t>Match Requirement, Expenses and Payment</a:t>
            </a:r>
          </a:p>
        </p:txBody>
      </p:sp>
      <p:sp>
        <p:nvSpPr>
          <p:cNvPr id="3" name="Content Placeholder 2">
            <a:extLst>
              <a:ext uri="{FF2B5EF4-FFF2-40B4-BE49-F238E27FC236}">
                <a16:creationId xmlns:a16="http://schemas.microsoft.com/office/drawing/2014/main" id="{5EC7D4F1-6476-4EC7-B9C0-1CC03458880E}"/>
              </a:ext>
            </a:extLst>
          </p:cNvPr>
          <p:cNvSpPr>
            <a:spLocks noGrp="1"/>
          </p:cNvSpPr>
          <p:nvPr>
            <p:ph idx="1"/>
          </p:nvPr>
        </p:nvSpPr>
        <p:spPr>
          <a:xfrm>
            <a:off x="387073" y="1680634"/>
            <a:ext cx="9133693" cy="4655930"/>
          </a:xfrm>
        </p:spPr>
        <p:txBody>
          <a:bodyPr>
            <a:normAutofit lnSpcReduction="10000"/>
          </a:bodyPr>
          <a:lstStyle/>
          <a:p>
            <a:r>
              <a:rPr lang="en-US" sz="2000" dirty="0"/>
              <a:t>The maximum award for applications addressing a Question of Focus is $49,999.</a:t>
            </a:r>
          </a:p>
          <a:p>
            <a:r>
              <a:rPr lang="en-US" sz="2000" dirty="0"/>
              <a:t>The maximum award for Micro Grants is $5,000.</a:t>
            </a:r>
          </a:p>
          <a:p>
            <a:r>
              <a:rPr lang="en-US" sz="2000" dirty="0"/>
              <a:t>All grants have a match requirement. </a:t>
            </a:r>
          </a:p>
          <a:p>
            <a:pPr lvl="1"/>
            <a:r>
              <a:rPr lang="en-US" sz="1800" dirty="0"/>
              <a:t>Matching funds from the applicant must be a </a:t>
            </a:r>
            <a:r>
              <a:rPr lang="en-US" sz="1800" i="1" dirty="0"/>
              <a:t>minimum </a:t>
            </a:r>
            <a:r>
              <a:rPr lang="en-US" sz="1800" dirty="0"/>
              <a:t>of 40% for Question of Focus grants.</a:t>
            </a:r>
          </a:p>
          <a:p>
            <a:pPr lvl="1"/>
            <a:r>
              <a:rPr lang="en-US" sz="1800" dirty="0"/>
              <a:t>Matching funds from the applicant must be a </a:t>
            </a:r>
            <a:r>
              <a:rPr lang="en-US" sz="1800" i="1" dirty="0"/>
              <a:t>minimum</a:t>
            </a:r>
            <a:r>
              <a:rPr lang="en-US" sz="1800" dirty="0"/>
              <a:t> of 25% for Micro Grants.</a:t>
            </a:r>
          </a:p>
          <a:p>
            <a:r>
              <a:rPr lang="en-US" sz="2000" dirty="0"/>
              <a:t>The match can consist of in-kind and/or cash contributions directly related to the project.</a:t>
            </a:r>
          </a:p>
          <a:p>
            <a:r>
              <a:rPr lang="en-US" sz="2000" dirty="0"/>
              <a:t>Employee salaries and fringe benefits to execute the project are allowable expenses, but in total cannot exceed 25% of the grant funds requested.</a:t>
            </a:r>
          </a:p>
          <a:p>
            <a:r>
              <a:rPr lang="en-US" sz="2000" dirty="0"/>
              <a:t>If a grant is providing the match, the applicant must disclose the grantor, the grant name, and amount awarded.</a:t>
            </a:r>
          </a:p>
        </p:txBody>
      </p:sp>
    </p:spTree>
    <p:extLst>
      <p:ext uri="{BB962C8B-B14F-4D97-AF65-F5344CB8AC3E}">
        <p14:creationId xmlns:p14="http://schemas.microsoft.com/office/powerpoint/2010/main" val="59195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C00F-FB10-4D8D-BFFD-38497222B868}"/>
              </a:ext>
            </a:extLst>
          </p:cNvPr>
          <p:cNvSpPr>
            <a:spLocks noGrp="1"/>
          </p:cNvSpPr>
          <p:nvPr>
            <p:ph type="title"/>
          </p:nvPr>
        </p:nvSpPr>
        <p:spPr>
          <a:xfrm>
            <a:off x="1117601" y="228600"/>
            <a:ext cx="8596668" cy="1320800"/>
          </a:xfrm>
        </p:spPr>
        <p:txBody>
          <a:bodyPr>
            <a:normAutofit fontScale="90000"/>
          </a:bodyPr>
          <a:lstStyle/>
          <a:p>
            <a:r>
              <a:rPr lang="en-US" dirty="0"/>
              <a:t>How do I determine my match requirement? Or the grant funds I can apply for?</a:t>
            </a:r>
          </a:p>
        </p:txBody>
      </p:sp>
      <p:sp>
        <p:nvSpPr>
          <p:cNvPr id="3" name="TextBox 2">
            <a:extLst>
              <a:ext uri="{FF2B5EF4-FFF2-40B4-BE49-F238E27FC236}">
                <a16:creationId xmlns:a16="http://schemas.microsoft.com/office/drawing/2014/main" id="{3607C829-3217-403A-B138-7E8A7C868EA0}"/>
              </a:ext>
            </a:extLst>
          </p:cNvPr>
          <p:cNvSpPr txBox="1"/>
          <p:nvPr/>
        </p:nvSpPr>
        <p:spPr>
          <a:xfrm>
            <a:off x="211667" y="1549400"/>
            <a:ext cx="7444803" cy="2308324"/>
          </a:xfrm>
          <a:prstGeom prst="rect">
            <a:avLst/>
          </a:prstGeom>
          <a:noFill/>
          <a:ln w="28575">
            <a:solidFill>
              <a:srgbClr val="92D050"/>
            </a:solidFill>
          </a:ln>
        </p:spPr>
        <p:txBody>
          <a:bodyPr wrap="square" rtlCol="0">
            <a:spAutoFit/>
          </a:bodyPr>
          <a:lstStyle/>
          <a:p>
            <a:pPr lvl="1"/>
            <a:r>
              <a:rPr lang="en-US" sz="2400" dirty="0"/>
              <a:t>For Question of Focus Grants:</a:t>
            </a:r>
          </a:p>
          <a:p>
            <a:pPr marL="800100" lvl="1" indent="-342900">
              <a:buAutoNum type="arabicPeriod"/>
            </a:pPr>
            <a:r>
              <a:rPr lang="en-US" sz="2400" dirty="0"/>
              <a:t>Start by finding the total cost for your project.</a:t>
            </a:r>
          </a:p>
          <a:p>
            <a:pPr marL="800100" lvl="1" indent="-342900">
              <a:buAutoNum type="arabicPeriod"/>
            </a:pPr>
            <a:r>
              <a:rPr lang="en-US" sz="2400" dirty="0"/>
              <a:t>Grant funds will cover 60% of the eligible project costs (up to $49,999).</a:t>
            </a:r>
          </a:p>
          <a:p>
            <a:pPr marL="800100" lvl="1" indent="-342900">
              <a:buAutoNum type="arabicPeriod"/>
            </a:pPr>
            <a:r>
              <a:rPr lang="en-US" sz="2400" dirty="0"/>
              <a:t>Your total match (cash + in-kind match) must equal at least 40% of the project cost.</a:t>
            </a:r>
          </a:p>
        </p:txBody>
      </p:sp>
      <p:sp>
        <p:nvSpPr>
          <p:cNvPr id="4" name="TextBox 3">
            <a:extLst>
              <a:ext uri="{FF2B5EF4-FFF2-40B4-BE49-F238E27FC236}">
                <a16:creationId xmlns:a16="http://schemas.microsoft.com/office/drawing/2014/main" id="{C21E8130-AC9F-D4E2-3AD3-FC62FB544774}"/>
              </a:ext>
            </a:extLst>
          </p:cNvPr>
          <p:cNvSpPr txBox="1"/>
          <p:nvPr/>
        </p:nvSpPr>
        <p:spPr>
          <a:xfrm>
            <a:off x="1295400" y="4321076"/>
            <a:ext cx="7683500" cy="2308324"/>
          </a:xfrm>
          <a:prstGeom prst="rect">
            <a:avLst/>
          </a:prstGeom>
          <a:noFill/>
          <a:ln w="28575">
            <a:solidFill>
              <a:srgbClr val="92D050"/>
            </a:solidFill>
          </a:ln>
        </p:spPr>
        <p:txBody>
          <a:bodyPr wrap="square" rtlCol="0">
            <a:spAutoFit/>
          </a:bodyPr>
          <a:lstStyle/>
          <a:p>
            <a:pPr lvl="1"/>
            <a:r>
              <a:rPr lang="en-US" sz="2400" dirty="0"/>
              <a:t>For Micro Grants:</a:t>
            </a:r>
          </a:p>
          <a:p>
            <a:pPr marL="800100" lvl="1" indent="-342900">
              <a:buAutoNum type="arabicPeriod"/>
            </a:pPr>
            <a:r>
              <a:rPr lang="en-US" sz="2400" dirty="0"/>
              <a:t>Start by finding the total cost for your project.</a:t>
            </a:r>
          </a:p>
          <a:p>
            <a:pPr marL="800100" lvl="1" indent="-342900">
              <a:buAutoNum type="arabicPeriod"/>
            </a:pPr>
            <a:r>
              <a:rPr lang="en-US" sz="2400" dirty="0"/>
              <a:t>Grant funds will cover 75% of the eligible project costs (up to $5,000).</a:t>
            </a:r>
          </a:p>
          <a:p>
            <a:pPr marL="800100" lvl="1" indent="-342900">
              <a:buAutoNum type="arabicPeriod"/>
            </a:pPr>
            <a:r>
              <a:rPr lang="en-US" sz="2400" dirty="0"/>
              <a:t>Your total match (cash + in-kind match) must equal at least 25% of the project cost.</a:t>
            </a:r>
          </a:p>
        </p:txBody>
      </p:sp>
    </p:spTree>
    <p:extLst>
      <p:ext uri="{BB962C8B-B14F-4D97-AF65-F5344CB8AC3E}">
        <p14:creationId xmlns:p14="http://schemas.microsoft.com/office/powerpoint/2010/main" val="341947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9FBD-2B80-4FAB-98CC-8663116DAA82}"/>
              </a:ext>
            </a:extLst>
          </p:cNvPr>
          <p:cNvSpPr>
            <a:spLocks noGrp="1"/>
          </p:cNvSpPr>
          <p:nvPr>
            <p:ph type="title"/>
          </p:nvPr>
        </p:nvSpPr>
        <p:spPr>
          <a:xfrm>
            <a:off x="677333" y="414866"/>
            <a:ext cx="8596668" cy="781878"/>
          </a:xfrm>
        </p:spPr>
        <p:txBody>
          <a:bodyPr>
            <a:normAutofit fontScale="90000"/>
          </a:bodyPr>
          <a:lstStyle/>
          <a:p>
            <a:pPr algn="ctr"/>
            <a:r>
              <a:rPr lang="en-US" dirty="0"/>
              <a:t>Match Requirement Table</a:t>
            </a:r>
            <a:br>
              <a:rPr lang="en-US" dirty="0"/>
            </a:br>
            <a:r>
              <a:rPr lang="en-US" dirty="0"/>
              <a:t>for Question of Focus Grants</a:t>
            </a:r>
          </a:p>
        </p:txBody>
      </p:sp>
      <p:graphicFrame>
        <p:nvGraphicFramePr>
          <p:cNvPr id="3" name="Table 4">
            <a:extLst>
              <a:ext uri="{FF2B5EF4-FFF2-40B4-BE49-F238E27FC236}">
                <a16:creationId xmlns:a16="http://schemas.microsoft.com/office/drawing/2014/main" id="{B1BC5756-97BF-4977-85C0-020B3A8CA103}"/>
              </a:ext>
            </a:extLst>
          </p:cNvPr>
          <p:cNvGraphicFramePr>
            <a:graphicFrameLocks noGrp="1"/>
          </p:cNvGraphicFramePr>
          <p:nvPr>
            <p:extLst>
              <p:ext uri="{D42A27DB-BD31-4B8C-83A1-F6EECF244321}">
                <p14:modId xmlns:p14="http://schemas.microsoft.com/office/powerpoint/2010/main" val="722726155"/>
              </p:ext>
            </p:extLst>
          </p:nvPr>
        </p:nvGraphicFramePr>
        <p:xfrm>
          <a:off x="911668" y="1585844"/>
          <a:ext cx="8127999" cy="48209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65462733"/>
                    </a:ext>
                  </a:extLst>
                </a:gridCol>
                <a:gridCol w="2709333">
                  <a:extLst>
                    <a:ext uri="{9D8B030D-6E8A-4147-A177-3AD203B41FA5}">
                      <a16:colId xmlns:a16="http://schemas.microsoft.com/office/drawing/2014/main" val="1118115891"/>
                    </a:ext>
                  </a:extLst>
                </a:gridCol>
                <a:gridCol w="2709333">
                  <a:extLst>
                    <a:ext uri="{9D8B030D-6E8A-4147-A177-3AD203B41FA5}">
                      <a16:colId xmlns:a16="http://schemas.microsoft.com/office/drawing/2014/main" val="1854773704"/>
                    </a:ext>
                  </a:extLst>
                </a:gridCol>
              </a:tblGrid>
              <a:tr h="370840">
                <a:tc>
                  <a:txBody>
                    <a:bodyPr/>
                    <a:lstStyle/>
                    <a:p>
                      <a:r>
                        <a:rPr lang="en-US" dirty="0">
                          <a:solidFill>
                            <a:sysClr val="windowText" lastClr="000000"/>
                          </a:solidFill>
                        </a:rPr>
                        <a:t>Project 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Grant Funds Eligible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Cash Match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7266001"/>
                  </a:ext>
                </a:extLst>
              </a:tr>
              <a:tr h="370840">
                <a:tc>
                  <a:txBody>
                    <a:bodyPr/>
                    <a:lstStyle/>
                    <a:p>
                      <a:r>
                        <a:rPr lang="en-US" dirty="0">
                          <a:solidFill>
                            <a:sysClr val="windowText" lastClr="00000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173052"/>
                  </a:ext>
                </a:extLst>
              </a:tr>
              <a:tr h="370840">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039608"/>
                  </a:ext>
                </a:extLst>
              </a:tr>
              <a:tr h="370840">
                <a:tc>
                  <a:txBody>
                    <a:bodyPr/>
                    <a:lstStyle/>
                    <a:p>
                      <a:r>
                        <a:rPr lang="en-US" dirty="0">
                          <a:solidFill>
                            <a:sysClr val="windowText" lastClr="000000"/>
                          </a:solidFill>
                        </a:rPr>
                        <a:t>$10,000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3343881"/>
                  </a:ext>
                </a:extLst>
              </a:tr>
              <a:tr h="370840">
                <a:tc>
                  <a:txBody>
                    <a:bodyPr/>
                    <a:lstStyle/>
                    <a:p>
                      <a:r>
                        <a:rPr lang="en-US" dirty="0">
                          <a:solidFill>
                            <a:sysClr val="windowText" lastClr="000000"/>
                          </a:solidFill>
                        </a:rPr>
                        <a:t>$15,000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265162"/>
                  </a:ext>
                </a:extLst>
              </a:tr>
              <a:tr h="370840">
                <a:tc>
                  <a:txBody>
                    <a:bodyPr/>
                    <a:lstStyle/>
                    <a:p>
                      <a:r>
                        <a:rPr lang="en-US" dirty="0">
                          <a:solidFill>
                            <a:sysClr val="windowText" lastClr="000000"/>
                          </a:solidFill>
                        </a:rPr>
                        <a:t>$20,000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32064"/>
                  </a:ext>
                </a:extLst>
              </a:tr>
              <a:tr h="370840">
                <a:tc>
                  <a:txBody>
                    <a:bodyPr/>
                    <a:lstStyle/>
                    <a:p>
                      <a:r>
                        <a:rPr lang="en-US" dirty="0">
                          <a:solidFill>
                            <a:sysClr val="windowText" lastClr="000000"/>
                          </a:solidFill>
                        </a:rPr>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619782"/>
                  </a:ext>
                </a:extLst>
              </a:tr>
              <a:tr h="370840">
                <a:tc>
                  <a:txBody>
                    <a:bodyPr/>
                    <a:lstStyle/>
                    <a:p>
                      <a:r>
                        <a:rPr lang="en-US" dirty="0">
                          <a:solidFill>
                            <a:sysClr val="windowText" lastClr="000000"/>
                          </a:solidFill>
                        </a:rPr>
                        <a:t>$40,000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8924472"/>
                  </a:ext>
                </a:extLst>
              </a:tr>
              <a:tr h="370840">
                <a:tc>
                  <a:txBody>
                    <a:bodyPr/>
                    <a:lstStyle/>
                    <a:p>
                      <a:r>
                        <a:rPr lang="en-US" dirty="0">
                          <a:solidFill>
                            <a:sysClr val="windowText" lastClr="000000"/>
                          </a:solidFill>
                        </a:rPr>
                        <a:t>$50,000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818937"/>
                  </a:ext>
                </a:extLst>
              </a:tr>
              <a:tr h="370840">
                <a:tc>
                  <a:txBody>
                    <a:bodyPr/>
                    <a:lstStyle/>
                    <a:p>
                      <a:r>
                        <a:rPr lang="en-US" dirty="0">
                          <a:solidFill>
                            <a:sysClr val="windowText" lastClr="000000"/>
                          </a:solidFill>
                        </a:rPr>
                        <a:t>$75,000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4357590"/>
                  </a:ext>
                </a:extLst>
              </a:tr>
              <a:tr h="370840">
                <a:tc>
                  <a:txBody>
                    <a:bodyPr/>
                    <a:lstStyle/>
                    <a:p>
                      <a:r>
                        <a:rPr lang="en-US" dirty="0">
                          <a:solidFill>
                            <a:sysClr val="windowText" lastClr="000000"/>
                          </a:solidFill>
                        </a:rPr>
                        <a:t>$83,331.67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solidFill>
                            <a:sysClr val="windowText" lastClr="000000"/>
                          </a:solidFill>
                        </a:rPr>
                        <a:t>$49,999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solidFill>
                            <a:sysClr val="windowText" lastClr="000000"/>
                          </a:solidFill>
                        </a:rPr>
                        <a:t>$33,332.67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67202728"/>
                  </a:ext>
                </a:extLst>
              </a:tr>
              <a:tr h="370840">
                <a:tc>
                  <a:txBody>
                    <a:bodyPr/>
                    <a:lstStyle/>
                    <a:p>
                      <a:r>
                        <a:rPr lang="en-US" dirty="0">
                          <a:solidFill>
                            <a:sysClr val="windowText" lastClr="000000"/>
                          </a:solidFill>
                        </a:rPr>
                        <a:t>$100,000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$50,001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8172836"/>
                  </a:ext>
                </a:extLst>
              </a:tr>
              <a:tr h="370840">
                <a:tc>
                  <a:txBody>
                    <a:bodyPr/>
                    <a:lstStyle/>
                    <a:p>
                      <a:r>
                        <a:rPr lang="en-US" dirty="0">
                          <a:solidFill>
                            <a:sysClr val="windowText" lastClr="000000"/>
                          </a:solidFill>
                        </a:rPr>
                        <a:t>$150,000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1406991"/>
                  </a:ext>
                </a:extLst>
              </a:tr>
            </a:tbl>
          </a:graphicData>
        </a:graphic>
      </p:graphicFrame>
      <p:sp>
        <p:nvSpPr>
          <p:cNvPr id="4" name="Arrow: Right 3">
            <a:extLst>
              <a:ext uri="{FF2B5EF4-FFF2-40B4-BE49-F238E27FC236}">
                <a16:creationId xmlns:a16="http://schemas.microsoft.com/office/drawing/2014/main" id="{8B3CB9C1-4646-44B5-A064-EAA139E869AF}"/>
              </a:ext>
            </a:extLst>
          </p:cNvPr>
          <p:cNvSpPr/>
          <p:nvPr/>
        </p:nvSpPr>
        <p:spPr>
          <a:xfrm>
            <a:off x="167594" y="5272156"/>
            <a:ext cx="744074" cy="4437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Arrow: Right 4">
            <a:extLst>
              <a:ext uri="{FF2B5EF4-FFF2-40B4-BE49-F238E27FC236}">
                <a16:creationId xmlns:a16="http://schemas.microsoft.com/office/drawing/2014/main" id="{4135028B-E3BA-4D5F-BFAE-D71E8C25DC33}"/>
              </a:ext>
            </a:extLst>
          </p:cNvPr>
          <p:cNvSpPr/>
          <p:nvPr/>
        </p:nvSpPr>
        <p:spPr>
          <a:xfrm rot="10800000">
            <a:off x="9039667" y="5272156"/>
            <a:ext cx="744074" cy="4437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A206A3-7C39-4C03-9394-AA4AE7228DE2}"/>
              </a:ext>
            </a:extLst>
          </p:cNvPr>
          <p:cNvSpPr txBox="1"/>
          <p:nvPr/>
        </p:nvSpPr>
        <p:spPr>
          <a:xfrm>
            <a:off x="9920947" y="4893854"/>
            <a:ext cx="2103459" cy="1200329"/>
          </a:xfrm>
          <a:prstGeom prst="rect">
            <a:avLst/>
          </a:prstGeom>
          <a:noFill/>
        </p:spPr>
        <p:txBody>
          <a:bodyPr wrap="square" rtlCol="0">
            <a:spAutoFit/>
          </a:bodyPr>
          <a:lstStyle/>
          <a:p>
            <a:r>
              <a:rPr lang="en-US" sz="2400" b="1" dirty="0"/>
              <a:t>Maximum grant award reached.</a:t>
            </a:r>
          </a:p>
        </p:txBody>
      </p:sp>
    </p:spTree>
    <p:extLst>
      <p:ext uri="{BB962C8B-B14F-4D97-AF65-F5344CB8AC3E}">
        <p14:creationId xmlns:p14="http://schemas.microsoft.com/office/powerpoint/2010/main" val="330270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9FBD-2B80-4FAB-98CC-8663116DAA82}"/>
              </a:ext>
            </a:extLst>
          </p:cNvPr>
          <p:cNvSpPr>
            <a:spLocks noGrp="1"/>
          </p:cNvSpPr>
          <p:nvPr>
            <p:ph type="title"/>
          </p:nvPr>
        </p:nvSpPr>
        <p:spPr>
          <a:xfrm>
            <a:off x="677333" y="414866"/>
            <a:ext cx="8596668" cy="781878"/>
          </a:xfrm>
        </p:spPr>
        <p:txBody>
          <a:bodyPr>
            <a:normAutofit fontScale="90000"/>
          </a:bodyPr>
          <a:lstStyle/>
          <a:p>
            <a:pPr algn="ctr"/>
            <a:r>
              <a:rPr lang="en-US" dirty="0"/>
              <a:t>Match Requirement Table</a:t>
            </a:r>
            <a:br>
              <a:rPr lang="en-US" dirty="0"/>
            </a:br>
            <a:r>
              <a:rPr lang="en-US" dirty="0"/>
              <a:t>for Micro Grants</a:t>
            </a:r>
          </a:p>
        </p:txBody>
      </p:sp>
      <p:graphicFrame>
        <p:nvGraphicFramePr>
          <p:cNvPr id="3" name="Table 4">
            <a:extLst>
              <a:ext uri="{FF2B5EF4-FFF2-40B4-BE49-F238E27FC236}">
                <a16:creationId xmlns:a16="http://schemas.microsoft.com/office/drawing/2014/main" id="{B1BC5756-97BF-4977-85C0-020B3A8CA103}"/>
              </a:ext>
            </a:extLst>
          </p:cNvPr>
          <p:cNvGraphicFramePr>
            <a:graphicFrameLocks noGrp="1"/>
          </p:cNvGraphicFramePr>
          <p:nvPr>
            <p:extLst>
              <p:ext uri="{D42A27DB-BD31-4B8C-83A1-F6EECF244321}">
                <p14:modId xmlns:p14="http://schemas.microsoft.com/office/powerpoint/2010/main" val="2811558"/>
              </p:ext>
            </p:extLst>
          </p:nvPr>
        </p:nvGraphicFramePr>
        <p:xfrm>
          <a:off x="1146002" y="1670511"/>
          <a:ext cx="8127999" cy="3708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65462733"/>
                    </a:ext>
                  </a:extLst>
                </a:gridCol>
                <a:gridCol w="2709333">
                  <a:extLst>
                    <a:ext uri="{9D8B030D-6E8A-4147-A177-3AD203B41FA5}">
                      <a16:colId xmlns:a16="http://schemas.microsoft.com/office/drawing/2014/main" val="1118115891"/>
                    </a:ext>
                  </a:extLst>
                </a:gridCol>
                <a:gridCol w="2709333">
                  <a:extLst>
                    <a:ext uri="{9D8B030D-6E8A-4147-A177-3AD203B41FA5}">
                      <a16:colId xmlns:a16="http://schemas.microsoft.com/office/drawing/2014/main" val="1854773704"/>
                    </a:ext>
                  </a:extLst>
                </a:gridCol>
              </a:tblGrid>
              <a:tr h="370840">
                <a:tc>
                  <a:txBody>
                    <a:bodyPr/>
                    <a:lstStyle/>
                    <a:p>
                      <a:pPr algn="ctr"/>
                      <a:r>
                        <a:rPr lang="en-US" dirty="0">
                          <a:solidFill>
                            <a:sysClr val="windowText" lastClr="000000"/>
                          </a:solidFill>
                        </a:rPr>
                        <a:t>Project 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Grant Funds Eligible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rPr>
                        <a:t>Cash Match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7266001"/>
                  </a:ext>
                </a:extLst>
              </a:tr>
              <a:tr h="370840">
                <a:tc>
                  <a:txBody>
                    <a:bodyPr/>
                    <a:lstStyle/>
                    <a:p>
                      <a:r>
                        <a:rPr lang="en-US" dirty="0">
                          <a:solidFill>
                            <a:sysClr val="windowText" lastClr="00000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173052"/>
                  </a:ext>
                </a:extLst>
              </a:tr>
              <a:tr h="370840">
                <a:tc>
                  <a:txBody>
                    <a:bodyPr/>
                    <a:lstStyle/>
                    <a:p>
                      <a:r>
                        <a:rPr lang="en-US" dirty="0">
                          <a:solidFill>
                            <a:sysClr val="windowText" lastClr="000000"/>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039608"/>
                  </a:ext>
                </a:extLst>
              </a:tr>
              <a:tr h="370840">
                <a:tc>
                  <a:txBody>
                    <a:bodyPr/>
                    <a:lstStyle/>
                    <a:p>
                      <a:r>
                        <a:rPr lang="en-US" dirty="0">
                          <a:solidFill>
                            <a:sysClr val="windowText" lastClr="000000"/>
                          </a:solidFill>
                        </a:rPr>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3343881"/>
                  </a:ext>
                </a:extLst>
              </a:tr>
              <a:tr h="370840">
                <a:tc>
                  <a:txBody>
                    <a:bodyPr/>
                    <a:lstStyle/>
                    <a:p>
                      <a:r>
                        <a:rPr lang="en-US" dirty="0">
                          <a:solidFill>
                            <a:sysClr val="windowText" lastClr="000000"/>
                          </a:solidFill>
                        </a:rPr>
                        <a:t>$4,000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265162"/>
                  </a:ext>
                </a:extLst>
              </a:tr>
              <a:tr h="370840">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32064"/>
                  </a:ext>
                </a:extLst>
              </a:tr>
              <a:tr h="370840">
                <a:tc>
                  <a:txBody>
                    <a:bodyPr/>
                    <a:lstStyle/>
                    <a:p>
                      <a:r>
                        <a:rPr lang="en-US" dirty="0">
                          <a:solidFill>
                            <a:sysClr val="windowText" lastClr="000000"/>
                          </a:solidFill>
                        </a:rPr>
                        <a:t>$6,000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$4,500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619782"/>
                  </a:ext>
                </a:extLst>
              </a:tr>
              <a:tr h="370840">
                <a:tc>
                  <a:txBody>
                    <a:bodyPr/>
                    <a:lstStyle/>
                    <a:p>
                      <a:r>
                        <a:rPr lang="en-US" dirty="0">
                          <a:solidFill>
                            <a:sysClr val="windowText" lastClr="000000"/>
                          </a:solidFill>
                        </a:rPr>
                        <a:t>$6,666.67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dirty="0">
                          <a:solidFill>
                            <a:sysClr val="windowText" lastClr="000000"/>
                          </a:solidFill>
                        </a:rPr>
                        <a:t>$1,666.67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68924472"/>
                  </a:ext>
                </a:extLst>
              </a:tr>
              <a:tr h="370840">
                <a:tc>
                  <a:txBody>
                    <a:bodyPr/>
                    <a:lstStyle/>
                    <a:p>
                      <a:r>
                        <a:rPr lang="en-US" dirty="0">
                          <a:solidFill>
                            <a:sysClr val="windowText" lastClr="000000"/>
                          </a:solidFill>
                        </a:rPr>
                        <a:t>$7,000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818937"/>
                  </a:ext>
                </a:extLst>
              </a:tr>
              <a:tr h="370840">
                <a:tc>
                  <a:txBody>
                    <a:bodyPr/>
                    <a:lstStyle/>
                    <a:p>
                      <a:r>
                        <a:rPr lang="en-US" dirty="0">
                          <a:solidFill>
                            <a:sysClr val="windowText" lastClr="000000"/>
                          </a:solidFill>
                        </a:rPr>
                        <a:t>$10,000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4357590"/>
                  </a:ext>
                </a:extLst>
              </a:tr>
            </a:tbl>
          </a:graphicData>
        </a:graphic>
      </p:graphicFrame>
      <p:sp>
        <p:nvSpPr>
          <p:cNvPr id="4" name="Arrow: Right 3">
            <a:extLst>
              <a:ext uri="{FF2B5EF4-FFF2-40B4-BE49-F238E27FC236}">
                <a16:creationId xmlns:a16="http://schemas.microsoft.com/office/drawing/2014/main" id="{8B3CB9C1-4646-44B5-A064-EAA139E869AF}"/>
              </a:ext>
            </a:extLst>
          </p:cNvPr>
          <p:cNvSpPr/>
          <p:nvPr/>
        </p:nvSpPr>
        <p:spPr>
          <a:xfrm>
            <a:off x="305296" y="4264622"/>
            <a:ext cx="744074" cy="4437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Arrow: Right 4">
            <a:extLst>
              <a:ext uri="{FF2B5EF4-FFF2-40B4-BE49-F238E27FC236}">
                <a16:creationId xmlns:a16="http://schemas.microsoft.com/office/drawing/2014/main" id="{4135028B-E3BA-4D5F-BFAE-D71E8C25DC33}"/>
              </a:ext>
            </a:extLst>
          </p:cNvPr>
          <p:cNvSpPr/>
          <p:nvPr/>
        </p:nvSpPr>
        <p:spPr>
          <a:xfrm rot="10800000">
            <a:off x="9225437" y="4230755"/>
            <a:ext cx="744074" cy="4437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A206A3-7C39-4C03-9394-AA4AE7228DE2}"/>
              </a:ext>
            </a:extLst>
          </p:cNvPr>
          <p:cNvSpPr txBox="1"/>
          <p:nvPr/>
        </p:nvSpPr>
        <p:spPr>
          <a:xfrm>
            <a:off x="9920947" y="3810120"/>
            <a:ext cx="2103459" cy="1200329"/>
          </a:xfrm>
          <a:prstGeom prst="rect">
            <a:avLst/>
          </a:prstGeom>
          <a:noFill/>
        </p:spPr>
        <p:txBody>
          <a:bodyPr wrap="square" rtlCol="0">
            <a:spAutoFit/>
          </a:bodyPr>
          <a:lstStyle/>
          <a:p>
            <a:r>
              <a:rPr lang="en-US" sz="2400" b="1" dirty="0"/>
              <a:t>Maximum grant award reached.</a:t>
            </a:r>
          </a:p>
        </p:txBody>
      </p:sp>
    </p:spTree>
    <p:extLst>
      <p:ext uri="{BB962C8B-B14F-4D97-AF65-F5344CB8AC3E}">
        <p14:creationId xmlns:p14="http://schemas.microsoft.com/office/powerpoint/2010/main" val="1314718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5F116-77EC-4C9B-BFE9-90D71759744A}"/>
              </a:ext>
            </a:extLst>
          </p:cNvPr>
          <p:cNvSpPr>
            <a:spLocks noGrp="1"/>
          </p:cNvSpPr>
          <p:nvPr>
            <p:ph type="title"/>
          </p:nvPr>
        </p:nvSpPr>
        <p:spPr/>
        <p:txBody>
          <a:bodyPr/>
          <a:lstStyle/>
          <a:p>
            <a:pPr algn="ctr"/>
            <a:r>
              <a:rPr lang="en-US" dirty="0"/>
              <a:t>Match Requirement, Expenses and Payment (continued)</a:t>
            </a:r>
          </a:p>
        </p:txBody>
      </p:sp>
      <p:sp>
        <p:nvSpPr>
          <p:cNvPr id="3" name="Content Placeholder 2">
            <a:extLst>
              <a:ext uri="{FF2B5EF4-FFF2-40B4-BE49-F238E27FC236}">
                <a16:creationId xmlns:a16="http://schemas.microsoft.com/office/drawing/2014/main" id="{95218575-ECC1-4581-8768-E2572DF7DBF7}"/>
              </a:ext>
            </a:extLst>
          </p:cNvPr>
          <p:cNvSpPr>
            <a:spLocks noGrp="1"/>
          </p:cNvSpPr>
          <p:nvPr>
            <p:ph idx="1"/>
          </p:nvPr>
        </p:nvSpPr>
        <p:spPr>
          <a:xfrm>
            <a:off x="1147234" y="1989666"/>
            <a:ext cx="8596668" cy="4359481"/>
          </a:xfrm>
        </p:spPr>
        <p:txBody>
          <a:bodyPr>
            <a:normAutofit/>
          </a:bodyPr>
          <a:lstStyle/>
          <a:p>
            <a:pPr marL="0" indent="0">
              <a:buNone/>
            </a:pPr>
            <a:r>
              <a:rPr lang="en-US" sz="2000" dirty="0"/>
              <a:t>Expenses that CAN be reimbursed with grant funds:</a:t>
            </a:r>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Multi-media marketing expenses </a:t>
            </a:r>
          </a:p>
          <a:p>
            <a:r>
              <a:rPr lang="en-US" sz="2000" b="0" i="0" u="none" strike="noStrike" baseline="0" dirty="0">
                <a:solidFill>
                  <a:srgbClr val="000000"/>
                </a:solidFill>
                <a:latin typeface="Calibri" panose="020F0502020204030204" pitchFamily="34" charset="0"/>
              </a:rPr>
              <a:t>Employee salaries and fringe benefits paid to execute the project (cannot exceed 25% of grant funds requested) </a:t>
            </a:r>
          </a:p>
          <a:p>
            <a:r>
              <a:rPr lang="en-US" sz="2000" b="0" i="0" u="none" strike="noStrike" baseline="0" dirty="0">
                <a:solidFill>
                  <a:srgbClr val="000000"/>
                </a:solidFill>
                <a:latin typeface="Calibri" panose="020F0502020204030204" pitchFamily="34" charset="0"/>
              </a:rPr>
              <a:t>General purpose equipment and equipment rental if it directly supports the project </a:t>
            </a:r>
          </a:p>
          <a:p>
            <a:r>
              <a:rPr lang="en-US" sz="2000" b="0" i="0" u="none" strike="noStrike" baseline="0" dirty="0">
                <a:solidFill>
                  <a:srgbClr val="000000"/>
                </a:solidFill>
                <a:latin typeface="Calibri" panose="020F0502020204030204" pitchFamily="34" charset="0"/>
              </a:rPr>
              <a:t>Consultant or contractor expenses directly related to the project </a:t>
            </a:r>
          </a:p>
          <a:p>
            <a:r>
              <a:rPr lang="en-US" sz="2000" b="0" i="0" u="none" strike="noStrike" baseline="0" dirty="0">
                <a:solidFill>
                  <a:srgbClr val="000000"/>
                </a:solidFill>
                <a:latin typeface="Calibri" panose="020F0502020204030204" pitchFamily="34" charset="0"/>
              </a:rPr>
              <a:t>Stipends, honorariums </a:t>
            </a:r>
          </a:p>
          <a:p>
            <a:r>
              <a:rPr lang="en-US" sz="2000" b="0" i="0" u="none" strike="noStrike" baseline="0" dirty="0">
                <a:solidFill>
                  <a:srgbClr val="000000"/>
                </a:solidFill>
                <a:latin typeface="Calibri" panose="020F0502020204030204" pitchFamily="34" charset="0"/>
              </a:rPr>
              <a:t>Rental fees </a:t>
            </a:r>
          </a:p>
        </p:txBody>
      </p:sp>
    </p:spTree>
    <p:extLst>
      <p:ext uri="{BB962C8B-B14F-4D97-AF65-F5344CB8AC3E}">
        <p14:creationId xmlns:p14="http://schemas.microsoft.com/office/powerpoint/2010/main" val="125538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19C3-1BA1-4DD7-B3F4-3AE714E1E130}"/>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D9DCC5B6-8673-4871-960C-3E722C983B5B}"/>
              </a:ext>
            </a:extLst>
          </p:cNvPr>
          <p:cNvSpPr>
            <a:spLocks noGrp="1"/>
          </p:cNvSpPr>
          <p:nvPr>
            <p:ph idx="1"/>
          </p:nvPr>
        </p:nvSpPr>
        <p:spPr>
          <a:xfrm>
            <a:off x="677334" y="1404731"/>
            <a:ext cx="5050366" cy="5247860"/>
          </a:xfrm>
        </p:spPr>
        <p:txBody>
          <a:bodyPr>
            <a:normAutofit/>
          </a:bodyPr>
          <a:lstStyle/>
          <a:p>
            <a:r>
              <a:rPr lang="en-US" sz="1600" dirty="0"/>
              <a:t>Welcome</a:t>
            </a:r>
          </a:p>
          <a:p>
            <a:r>
              <a:rPr lang="en-US" sz="1600" dirty="0"/>
              <a:t>Overview of the Grant</a:t>
            </a:r>
          </a:p>
          <a:p>
            <a:pPr lvl="1"/>
            <a:r>
              <a:rPr lang="en-US" dirty="0"/>
              <a:t>Program Description</a:t>
            </a:r>
          </a:p>
          <a:p>
            <a:pPr lvl="1"/>
            <a:r>
              <a:rPr lang="en-US" dirty="0"/>
              <a:t>Eligible Applicants</a:t>
            </a:r>
          </a:p>
          <a:p>
            <a:pPr lvl="1"/>
            <a:r>
              <a:rPr lang="en-US" dirty="0"/>
              <a:t>Microgrants</a:t>
            </a:r>
          </a:p>
          <a:p>
            <a:pPr lvl="1"/>
            <a:r>
              <a:rPr lang="en-US" dirty="0"/>
              <a:t>Questions of Focus</a:t>
            </a:r>
          </a:p>
          <a:p>
            <a:pPr lvl="1"/>
            <a:r>
              <a:rPr lang="en-US" dirty="0"/>
              <a:t>Match Requirement, Expenses, &amp; Payment</a:t>
            </a:r>
          </a:p>
          <a:p>
            <a:pPr lvl="1"/>
            <a:r>
              <a:rPr lang="en-US" dirty="0"/>
              <a:t>Project Duration &amp; Post Award Requirements</a:t>
            </a:r>
          </a:p>
          <a:p>
            <a:pPr lvl="1"/>
            <a:r>
              <a:rPr lang="en-US" dirty="0"/>
              <a:t>Submission Process</a:t>
            </a:r>
          </a:p>
          <a:p>
            <a:pPr lvl="2"/>
            <a:r>
              <a:rPr lang="en-US" sz="1600" dirty="0"/>
              <a:t>Required attachments</a:t>
            </a:r>
          </a:p>
          <a:p>
            <a:pPr lvl="1"/>
            <a:r>
              <a:rPr lang="en-US" dirty="0"/>
              <a:t>Evaluation Criteria and Process</a:t>
            </a:r>
          </a:p>
          <a:p>
            <a:r>
              <a:rPr lang="en-US" sz="1600" dirty="0"/>
              <a:t>Important Dates</a:t>
            </a:r>
          </a:p>
          <a:p>
            <a:r>
              <a:rPr lang="en-US" sz="1600" dirty="0"/>
              <a:t>How to Apply</a:t>
            </a:r>
          </a:p>
          <a:p>
            <a:r>
              <a:rPr lang="en-US" sz="1600" dirty="0"/>
              <a:t>Questions?</a:t>
            </a:r>
          </a:p>
          <a:p>
            <a:pPr lvl="1"/>
            <a:endParaRPr lang="en-US" dirty="0"/>
          </a:p>
          <a:p>
            <a:pPr lvl="1"/>
            <a:endParaRPr lang="en-US" dirty="0"/>
          </a:p>
        </p:txBody>
      </p:sp>
      <p:pic>
        <p:nvPicPr>
          <p:cNvPr id="1026" name="Picture 2">
            <a:extLst>
              <a:ext uri="{FF2B5EF4-FFF2-40B4-BE49-F238E27FC236}">
                <a16:creationId xmlns:a16="http://schemas.microsoft.com/office/drawing/2014/main" id="{5F47CF7F-DADE-0CFF-ACD4-DA8753538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302" y="1818217"/>
            <a:ext cx="4762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9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A6EA-49C6-4E60-A62D-191C97B692C9}"/>
              </a:ext>
            </a:extLst>
          </p:cNvPr>
          <p:cNvSpPr>
            <a:spLocks noGrp="1"/>
          </p:cNvSpPr>
          <p:nvPr>
            <p:ph type="title"/>
          </p:nvPr>
        </p:nvSpPr>
        <p:spPr>
          <a:xfrm>
            <a:off x="677333" y="325967"/>
            <a:ext cx="8596668" cy="1320800"/>
          </a:xfrm>
        </p:spPr>
        <p:txBody>
          <a:bodyPr/>
          <a:lstStyle/>
          <a:p>
            <a:pPr algn="ctr"/>
            <a:r>
              <a:rPr lang="en-US" dirty="0"/>
              <a:t>Match Requirement, Expenses and Payment (continued)</a:t>
            </a:r>
          </a:p>
        </p:txBody>
      </p:sp>
      <p:sp>
        <p:nvSpPr>
          <p:cNvPr id="3" name="Content Placeholder 2">
            <a:extLst>
              <a:ext uri="{FF2B5EF4-FFF2-40B4-BE49-F238E27FC236}">
                <a16:creationId xmlns:a16="http://schemas.microsoft.com/office/drawing/2014/main" id="{36A70314-BEBB-46D7-B71E-6831F88E6978}"/>
              </a:ext>
            </a:extLst>
          </p:cNvPr>
          <p:cNvSpPr>
            <a:spLocks noGrp="1"/>
          </p:cNvSpPr>
          <p:nvPr>
            <p:ph idx="1"/>
          </p:nvPr>
        </p:nvSpPr>
        <p:spPr>
          <a:xfrm>
            <a:off x="639233" y="1646767"/>
            <a:ext cx="9258299" cy="4927600"/>
          </a:xfrm>
        </p:spPr>
        <p:txBody>
          <a:bodyPr>
            <a:noAutofit/>
          </a:bodyPr>
          <a:lstStyle/>
          <a:p>
            <a:pPr marL="0" indent="0">
              <a:buNone/>
            </a:pPr>
            <a:r>
              <a:rPr lang="en-US" sz="2000" dirty="0"/>
              <a:t>Expenses that </a:t>
            </a:r>
            <a:r>
              <a:rPr lang="en-US" sz="2000" u="sng" dirty="0"/>
              <a:t>CANNOT be used as a match </a:t>
            </a:r>
            <a:r>
              <a:rPr lang="en-US" sz="2000" dirty="0"/>
              <a:t>and will not be funded by the grant</a:t>
            </a:r>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Any expense incurred prior to contract execution </a:t>
            </a:r>
          </a:p>
          <a:p>
            <a:r>
              <a:rPr lang="en-US" sz="2000" b="0" i="0" u="none" strike="noStrike" baseline="0" dirty="0">
                <a:solidFill>
                  <a:srgbClr val="000000"/>
                </a:solidFill>
                <a:latin typeface="Calibri" panose="020F0502020204030204" pitchFamily="34" charset="0"/>
              </a:rPr>
              <a:t>Land acquisition/mortgages </a:t>
            </a:r>
          </a:p>
          <a:p>
            <a:r>
              <a:rPr lang="en-US" sz="2000" b="0" i="0" u="none" strike="noStrike" baseline="0" dirty="0">
                <a:solidFill>
                  <a:srgbClr val="000000"/>
                </a:solidFill>
                <a:latin typeface="Calibri" panose="020F0502020204030204" pitchFamily="34" charset="0"/>
              </a:rPr>
              <a:t>Cost of borrowing (points and other fees) </a:t>
            </a:r>
          </a:p>
          <a:p>
            <a:r>
              <a:rPr lang="en-US" sz="2000" b="0" i="0" u="none" strike="noStrike" baseline="0" dirty="0">
                <a:solidFill>
                  <a:srgbClr val="000000"/>
                </a:solidFill>
                <a:latin typeface="Calibri" panose="020F0502020204030204" pitchFamily="34" charset="0"/>
              </a:rPr>
              <a:t>Expenses related to establishing a new organization/business </a:t>
            </a:r>
          </a:p>
          <a:p>
            <a:r>
              <a:rPr lang="en-US" sz="2000" b="0" i="0" u="none" strike="noStrike" baseline="0" dirty="0">
                <a:solidFill>
                  <a:srgbClr val="000000"/>
                </a:solidFill>
                <a:latin typeface="Calibri" panose="020F0502020204030204" pitchFamily="34" charset="0"/>
              </a:rPr>
              <a:t>Any portion of expense for which the applicant pays a contractor in merchandise or service in lieu of cash </a:t>
            </a:r>
          </a:p>
          <a:p>
            <a:r>
              <a:rPr lang="en-US" sz="2000" b="0" i="0" u="none" strike="noStrike" baseline="0" dirty="0">
                <a:solidFill>
                  <a:srgbClr val="000000"/>
                </a:solidFill>
                <a:latin typeface="Calibri" panose="020F0502020204030204" pitchFamily="34" charset="0"/>
              </a:rPr>
              <a:t>Tuition/tuition reimbursement or career-related/scholarship funds </a:t>
            </a:r>
          </a:p>
          <a:p>
            <a:r>
              <a:rPr lang="en-US" sz="2000" b="0" i="0" u="none" strike="noStrike" baseline="0" dirty="0">
                <a:solidFill>
                  <a:srgbClr val="000000"/>
                </a:solidFill>
                <a:latin typeface="Calibri" panose="020F0502020204030204" pitchFamily="34" charset="0"/>
              </a:rPr>
              <a:t>Routine business expenses (utilities, office supplies, etc.) </a:t>
            </a:r>
          </a:p>
          <a:p>
            <a:r>
              <a:rPr lang="en-US" sz="2000" b="0" i="0" u="none" strike="noStrike" baseline="0" dirty="0">
                <a:solidFill>
                  <a:srgbClr val="000000"/>
                </a:solidFill>
                <a:latin typeface="Calibri" panose="020F0502020204030204" pitchFamily="34" charset="0"/>
              </a:rPr>
              <a:t>Disposable supplies (office, farm, otherwise) unrelated to the project </a:t>
            </a:r>
          </a:p>
          <a:p>
            <a:r>
              <a:rPr lang="en-US" sz="2000" b="0" i="0" u="none" strike="noStrike" baseline="0" dirty="0">
                <a:solidFill>
                  <a:srgbClr val="000000"/>
                </a:solidFill>
                <a:latin typeface="Calibri" panose="020F0502020204030204" pitchFamily="34" charset="0"/>
              </a:rPr>
              <a:t>Legal expenses related to litigation </a:t>
            </a:r>
          </a:p>
          <a:p>
            <a:r>
              <a:rPr lang="en-US" sz="2000" b="0" i="0" u="none" strike="noStrike" baseline="0" dirty="0">
                <a:solidFill>
                  <a:srgbClr val="000000"/>
                </a:solidFill>
                <a:latin typeface="Calibri" panose="020F0502020204030204" pitchFamily="34" charset="0"/>
              </a:rPr>
              <a:t>Indirect or contingency costs of any percentage </a:t>
            </a:r>
          </a:p>
        </p:txBody>
      </p:sp>
    </p:spTree>
    <p:extLst>
      <p:ext uri="{BB962C8B-B14F-4D97-AF65-F5344CB8AC3E}">
        <p14:creationId xmlns:p14="http://schemas.microsoft.com/office/powerpoint/2010/main" val="3024812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91C9-24E8-43DF-ABC0-CEB2D15F93F2}"/>
              </a:ext>
            </a:extLst>
          </p:cNvPr>
          <p:cNvSpPr>
            <a:spLocks noGrp="1"/>
          </p:cNvSpPr>
          <p:nvPr>
            <p:ph type="title"/>
          </p:nvPr>
        </p:nvSpPr>
        <p:spPr/>
        <p:txBody>
          <a:bodyPr/>
          <a:lstStyle/>
          <a:p>
            <a:pPr algn="ctr"/>
            <a:r>
              <a:rPr lang="en-US" dirty="0"/>
              <a:t>Match Requirement, Expenses and Payment (continued)</a:t>
            </a:r>
          </a:p>
        </p:txBody>
      </p:sp>
      <p:sp>
        <p:nvSpPr>
          <p:cNvPr id="3" name="Content Placeholder 2">
            <a:extLst>
              <a:ext uri="{FF2B5EF4-FFF2-40B4-BE49-F238E27FC236}">
                <a16:creationId xmlns:a16="http://schemas.microsoft.com/office/drawing/2014/main" id="{B4A1A82D-17DA-4761-B1BB-057F37D5795B}"/>
              </a:ext>
            </a:extLst>
          </p:cNvPr>
          <p:cNvSpPr>
            <a:spLocks noGrp="1"/>
          </p:cNvSpPr>
          <p:nvPr>
            <p:ph idx="1"/>
          </p:nvPr>
        </p:nvSpPr>
        <p:spPr>
          <a:xfrm>
            <a:off x="1037167" y="2126722"/>
            <a:ext cx="8596668" cy="3880773"/>
          </a:xfrm>
        </p:spPr>
        <p:txBody>
          <a:bodyPr>
            <a:normAutofit/>
          </a:bodyPr>
          <a:lstStyle/>
          <a:p>
            <a:pPr marL="0" indent="0">
              <a:buNone/>
            </a:pPr>
            <a:r>
              <a:rPr lang="en-US" sz="2000" dirty="0"/>
              <a:t>Expenses that are an </a:t>
            </a:r>
            <a:r>
              <a:rPr lang="en-US" sz="2000" u="sng" dirty="0"/>
              <a:t>acceptable match</a:t>
            </a:r>
            <a:r>
              <a:rPr lang="en-US" sz="2000" dirty="0"/>
              <a:t> if they directly and meaningfully support the proposed project.</a:t>
            </a:r>
          </a:p>
          <a:p>
            <a:pPr lvl="1"/>
            <a:r>
              <a:rPr lang="en-US" sz="2000" dirty="0"/>
              <a:t>State/local/federal permits</a:t>
            </a:r>
          </a:p>
          <a:p>
            <a:pPr lvl="1"/>
            <a:r>
              <a:rPr lang="en-US" sz="2000" dirty="0"/>
              <a:t>Attorney’s fees (not related to litigation)</a:t>
            </a:r>
          </a:p>
          <a:p>
            <a:pPr lvl="1"/>
            <a:r>
              <a:rPr lang="en-US" sz="2000" dirty="0"/>
              <a:t>Consumable or disposable supplies</a:t>
            </a:r>
          </a:p>
          <a:p>
            <a:pPr lvl="1"/>
            <a:r>
              <a:rPr lang="en-US" sz="2000" dirty="0"/>
              <a:t>Employee salaries and fringe benefits paid to execute the project</a:t>
            </a:r>
          </a:p>
        </p:txBody>
      </p:sp>
    </p:spTree>
    <p:extLst>
      <p:ext uri="{BB962C8B-B14F-4D97-AF65-F5344CB8AC3E}">
        <p14:creationId xmlns:p14="http://schemas.microsoft.com/office/powerpoint/2010/main" val="238537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12BF-1389-4895-AB98-A13F38B031C1}"/>
              </a:ext>
            </a:extLst>
          </p:cNvPr>
          <p:cNvSpPr>
            <a:spLocks noGrp="1"/>
          </p:cNvSpPr>
          <p:nvPr>
            <p:ph type="title"/>
          </p:nvPr>
        </p:nvSpPr>
        <p:spPr>
          <a:xfrm>
            <a:off x="684484" y="331304"/>
            <a:ext cx="8596668" cy="1320800"/>
          </a:xfrm>
        </p:spPr>
        <p:txBody>
          <a:bodyPr/>
          <a:lstStyle/>
          <a:p>
            <a:pPr algn="ctr"/>
            <a:r>
              <a:rPr lang="en-US" dirty="0"/>
              <a:t>Project Duration &amp; Post Award Requirements</a:t>
            </a:r>
          </a:p>
        </p:txBody>
      </p:sp>
      <p:sp>
        <p:nvSpPr>
          <p:cNvPr id="3" name="Content Placeholder 2">
            <a:extLst>
              <a:ext uri="{FF2B5EF4-FFF2-40B4-BE49-F238E27FC236}">
                <a16:creationId xmlns:a16="http://schemas.microsoft.com/office/drawing/2014/main" id="{CCB8CA86-22CF-4D39-BF65-7856EF5A7979}"/>
              </a:ext>
            </a:extLst>
          </p:cNvPr>
          <p:cNvSpPr>
            <a:spLocks noGrp="1"/>
          </p:cNvSpPr>
          <p:nvPr>
            <p:ph idx="1"/>
          </p:nvPr>
        </p:nvSpPr>
        <p:spPr>
          <a:xfrm>
            <a:off x="344558" y="1831008"/>
            <a:ext cx="9965634" cy="4943061"/>
          </a:xfrm>
        </p:spPr>
        <p:txBody>
          <a:bodyPr>
            <a:normAutofit/>
          </a:bodyPr>
          <a:lstStyle/>
          <a:p>
            <a:pPr marL="0" indent="0">
              <a:buNone/>
            </a:pPr>
            <a:r>
              <a:rPr lang="en-US" dirty="0"/>
              <a:t>Applicants of awarded projects will be responsible for the following:</a:t>
            </a:r>
          </a:p>
          <a:p>
            <a:pPr lvl="1"/>
            <a:r>
              <a:rPr lang="en-US" sz="1800" dirty="0"/>
              <a:t>Signing an agreement with the State of Connecticut</a:t>
            </a:r>
          </a:p>
          <a:p>
            <a:pPr lvl="1"/>
            <a:r>
              <a:rPr lang="en-US" sz="1800" dirty="0"/>
              <a:t>Providing a Certificate of Insurance listing the state as an additional insured on the grantee’s liability insurance policy</a:t>
            </a:r>
          </a:p>
          <a:p>
            <a:pPr lvl="1"/>
            <a:r>
              <a:rPr lang="en-US" sz="1800" dirty="0"/>
              <a:t>Completing the project within the 18-24-month contractual timeframe</a:t>
            </a:r>
          </a:p>
          <a:p>
            <a:pPr lvl="1"/>
            <a:r>
              <a:rPr lang="en-US" sz="1800" dirty="0"/>
              <a:t>Submitting a final project report in the required format per the executed contract.</a:t>
            </a:r>
          </a:p>
          <a:p>
            <a:pPr lvl="1"/>
            <a:r>
              <a:rPr lang="en-US" sz="1800" dirty="0"/>
              <a:t>Submitting a final financial report itemizing actual expenses. </a:t>
            </a:r>
          </a:p>
          <a:p>
            <a:pPr lvl="2"/>
            <a:r>
              <a:rPr lang="en-US" sz="1800" dirty="0"/>
              <a:t>Copies of invoices and proof of payment must be submitted with the payment request at the conclusion of the project</a:t>
            </a:r>
          </a:p>
          <a:p>
            <a:pPr lvl="1"/>
            <a:r>
              <a:rPr lang="en-US" sz="1800" dirty="0"/>
              <a:t>Agreeing to a site inspection once the project is complete and prior to final payment being released</a:t>
            </a:r>
          </a:p>
          <a:p>
            <a:pPr lvl="1"/>
            <a:r>
              <a:rPr lang="en-US" sz="1800" dirty="0"/>
              <a:t>Other requirements as outlined in the State of Connecticut contract.</a:t>
            </a:r>
          </a:p>
          <a:p>
            <a:pPr lvl="1"/>
            <a:endParaRPr lang="en-US" sz="1800" dirty="0"/>
          </a:p>
          <a:p>
            <a:pPr lvl="1"/>
            <a:endParaRPr lang="en-US" sz="1800" dirty="0"/>
          </a:p>
          <a:p>
            <a:pPr marL="0" indent="0">
              <a:buNone/>
            </a:pPr>
            <a:endParaRPr lang="en-US" sz="2000" dirty="0"/>
          </a:p>
        </p:txBody>
      </p:sp>
    </p:spTree>
    <p:extLst>
      <p:ext uri="{BB962C8B-B14F-4D97-AF65-F5344CB8AC3E}">
        <p14:creationId xmlns:p14="http://schemas.microsoft.com/office/powerpoint/2010/main" val="2887223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0C40-48FC-4886-B739-DEF75D1C5802}"/>
              </a:ext>
            </a:extLst>
          </p:cNvPr>
          <p:cNvSpPr>
            <a:spLocks noGrp="1"/>
          </p:cNvSpPr>
          <p:nvPr>
            <p:ph type="title"/>
          </p:nvPr>
        </p:nvSpPr>
        <p:spPr/>
        <p:txBody>
          <a:bodyPr/>
          <a:lstStyle/>
          <a:p>
            <a:pPr algn="ctr"/>
            <a:r>
              <a:rPr lang="en-US" dirty="0"/>
              <a:t>Project Duration &amp; Post Award Requirements (continued)</a:t>
            </a:r>
          </a:p>
        </p:txBody>
      </p:sp>
      <p:sp>
        <p:nvSpPr>
          <p:cNvPr id="3" name="Content Placeholder 2">
            <a:extLst>
              <a:ext uri="{FF2B5EF4-FFF2-40B4-BE49-F238E27FC236}">
                <a16:creationId xmlns:a16="http://schemas.microsoft.com/office/drawing/2014/main" id="{AC52E6AA-1902-4B49-8FD4-93569BE16AF5}"/>
              </a:ext>
            </a:extLst>
          </p:cNvPr>
          <p:cNvSpPr>
            <a:spLocks noGrp="1"/>
          </p:cNvSpPr>
          <p:nvPr>
            <p:ph idx="1"/>
          </p:nvPr>
        </p:nvSpPr>
        <p:spPr/>
        <p:txBody>
          <a:bodyPr>
            <a:normAutofit/>
          </a:bodyPr>
          <a:lstStyle/>
          <a:p>
            <a:pPr>
              <a:lnSpc>
                <a:spcPct val="150000"/>
              </a:lnSpc>
            </a:pPr>
            <a:r>
              <a:rPr lang="en-US" sz="2000" dirty="0"/>
              <a:t>These are reimbursement grants. </a:t>
            </a:r>
          </a:p>
          <a:p>
            <a:pPr>
              <a:lnSpc>
                <a:spcPct val="150000"/>
              </a:lnSpc>
            </a:pPr>
            <a:r>
              <a:rPr lang="en-US" sz="2000" dirty="0"/>
              <a:t>Incomplete projects cannot be fully reimbursed.</a:t>
            </a:r>
          </a:p>
          <a:p>
            <a:pPr>
              <a:lnSpc>
                <a:spcPct val="150000"/>
              </a:lnSpc>
            </a:pPr>
            <a:r>
              <a:rPr lang="en-US" sz="2000" dirty="0"/>
              <a:t>After the agency issues a purchase order, one cash advance of up to 50% of the total grant award may be requested by the grantee.</a:t>
            </a:r>
          </a:p>
          <a:p>
            <a:pPr>
              <a:lnSpc>
                <a:spcPct val="150000"/>
              </a:lnSpc>
            </a:pPr>
            <a:r>
              <a:rPr lang="en-US" sz="2000" dirty="0"/>
              <a:t>The balance of the award will be reimbursed upon project completion and submission of required reporting documents.</a:t>
            </a:r>
          </a:p>
          <a:p>
            <a:pPr marL="0" indent="0">
              <a:buNone/>
            </a:pPr>
            <a:endParaRPr lang="en-US" dirty="0"/>
          </a:p>
        </p:txBody>
      </p:sp>
    </p:spTree>
    <p:extLst>
      <p:ext uri="{BB962C8B-B14F-4D97-AF65-F5344CB8AC3E}">
        <p14:creationId xmlns:p14="http://schemas.microsoft.com/office/powerpoint/2010/main" val="1669962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12F9-1D7A-420C-B85E-A87679774D67}"/>
              </a:ext>
            </a:extLst>
          </p:cNvPr>
          <p:cNvSpPr>
            <a:spLocks noGrp="1"/>
          </p:cNvSpPr>
          <p:nvPr>
            <p:ph type="title"/>
          </p:nvPr>
        </p:nvSpPr>
        <p:spPr>
          <a:xfrm>
            <a:off x="616924" y="935567"/>
            <a:ext cx="4103243" cy="1320800"/>
          </a:xfrm>
        </p:spPr>
        <p:txBody>
          <a:bodyPr/>
          <a:lstStyle/>
          <a:p>
            <a:r>
              <a:rPr lang="en-US" dirty="0"/>
              <a:t>Submission Process</a:t>
            </a:r>
          </a:p>
        </p:txBody>
      </p:sp>
      <p:sp>
        <p:nvSpPr>
          <p:cNvPr id="3" name="Content Placeholder 2">
            <a:extLst>
              <a:ext uri="{FF2B5EF4-FFF2-40B4-BE49-F238E27FC236}">
                <a16:creationId xmlns:a16="http://schemas.microsoft.com/office/drawing/2014/main" id="{D19D907E-3C79-47D7-89ED-055B7D9C3901}"/>
              </a:ext>
            </a:extLst>
          </p:cNvPr>
          <p:cNvSpPr>
            <a:spLocks noGrp="1"/>
          </p:cNvSpPr>
          <p:nvPr>
            <p:ph idx="1"/>
          </p:nvPr>
        </p:nvSpPr>
        <p:spPr>
          <a:xfrm>
            <a:off x="421315" y="1889654"/>
            <a:ext cx="4612118" cy="4595813"/>
          </a:xfrm>
        </p:spPr>
        <p:txBody>
          <a:bodyPr>
            <a:normAutofit/>
          </a:bodyPr>
          <a:lstStyle/>
          <a:p>
            <a:r>
              <a:rPr lang="en-US" sz="2000" dirty="0"/>
              <a:t>All Agricultural Enhancement Grant applications are required to be submitted through Cognito by February 16</a:t>
            </a:r>
            <a:r>
              <a:rPr lang="en-US" sz="2000" baseline="30000" dirty="0"/>
              <a:t>th</a:t>
            </a:r>
            <a:r>
              <a:rPr lang="en-US" sz="2000" dirty="0"/>
              <a:t> at 4:00pm</a:t>
            </a:r>
          </a:p>
          <a:p>
            <a:r>
              <a:rPr lang="en-US" sz="2000" dirty="0"/>
              <a:t>The form locks at 4:00:00. Submit well before then.</a:t>
            </a:r>
          </a:p>
          <a:p>
            <a:r>
              <a:rPr lang="en-US" sz="2000" dirty="0"/>
              <a:t>The application link is available on the Ag Enhancement website.</a:t>
            </a:r>
          </a:p>
          <a:p>
            <a:r>
              <a:rPr lang="en-US" sz="2000" dirty="0">
                <a:hlinkClick r:id="rId2"/>
              </a:rPr>
              <a:t>Agricultural Enhancement Grant (formerly Farm Viability)--Apply (ct.gov)</a:t>
            </a:r>
            <a:endParaRPr lang="en-US" sz="2000" dirty="0"/>
          </a:p>
          <a:p>
            <a:r>
              <a:rPr lang="fr-FR" dirty="0">
                <a:hlinkClick r:id="rId3"/>
              </a:rPr>
              <a:t>2024 Agricultural </a:t>
            </a:r>
            <a:r>
              <a:rPr lang="fr-FR" dirty="0" err="1">
                <a:hlinkClick r:id="rId3"/>
              </a:rPr>
              <a:t>Enhancement</a:t>
            </a:r>
            <a:r>
              <a:rPr lang="fr-FR" dirty="0">
                <a:hlinkClick r:id="rId3"/>
              </a:rPr>
              <a:t> Grant Application (cognitoforms.com)</a:t>
            </a:r>
            <a:endParaRPr lang="en-US" dirty="0"/>
          </a:p>
        </p:txBody>
      </p:sp>
      <p:pic>
        <p:nvPicPr>
          <p:cNvPr id="7" name="Picture 6">
            <a:extLst>
              <a:ext uri="{FF2B5EF4-FFF2-40B4-BE49-F238E27FC236}">
                <a16:creationId xmlns:a16="http://schemas.microsoft.com/office/drawing/2014/main" id="{F3777880-0363-698E-BC08-135D62785C1F}"/>
              </a:ext>
            </a:extLst>
          </p:cNvPr>
          <p:cNvPicPr>
            <a:picLocks noChangeAspect="1"/>
          </p:cNvPicPr>
          <p:nvPr/>
        </p:nvPicPr>
        <p:blipFill rotWithShape="1">
          <a:blip r:embed="rId4"/>
          <a:srcRect l="21389" t="7469" r="22465" b="7716"/>
          <a:stretch/>
        </p:blipFill>
        <p:spPr>
          <a:xfrm>
            <a:off x="5418667" y="935567"/>
            <a:ext cx="6396566" cy="5435302"/>
          </a:xfrm>
          <a:prstGeom prst="rect">
            <a:avLst/>
          </a:prstGeom>
        </p:spPr>
      </p:pic>
    </p:spTree>
    <p:extLst>
      <p:ext uri="{BB962C8B-B14F-4D97-AF65-F5344CB8AC3E}">
        <p14:creationId xmlns:p14="http://schemas.microsoft.com/office/powerpoint/2010/main" val="75792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0120DB-49AE-8F08-2AEF-9EB582775B29}"/>
              </a:ext>
            </a:extLst>
          </p:cNvPr>
          <p:cNvPicPr>
            <a:picLocks noChangeAspect="1"/>
          </p:cNvPicPr>
          <p:nvPr/>
        </p:nvPicPr>
        <p:blipFill rotWithShape="1">
          <a:blip r:embed="rId2"/>
          <a:srcRect l="26840" t="17099" r="27361" b="39691"/>
          <a:stretch/>
        </p:blipFill>
        <p:spPr>
          <a:xfrm>
            <a:off x="157258" y="4436662"/>
            <a:ext cx="4388340" cy="2328916"/>
          </a:xfrm>
          <a:prstGeom prst="rect">
            <a:avLst/>
          </a:prstGeom>
        </p:spPr>
      </p:pic>
      <p:sp>
        <p:nvSpPr>
          <p:cNvPr id="2" name="Title 1">
            <a:extLst>
              <a:ext uri="{FF2B5EF4-FFF2-40B4-BE49-F238E27FC236}">
                <a16:creationId xmlns:a16="http://schemas.microsoft.com/office/drawing/2014/main" id="{8549429A-7E91-133A-66D8-E9C47FF62D35}"/>
              </a:ext>
            </a:extLst>
          </p:cNvPr>
          <p:cNvSpPr>
            <a:spLocks noGrp="1"/>
          </p:cNvSpPr>
          <p:nvPr>
            <p:ph type="title"/>
          </p:nvPr>
        </p:nvSpPr>
        <p:spPr>
          <a:xfrm>
            <a:off x="1032614" y="233045"/>
            <a:ext cx="3033275" cy="781878"/>
          </a:xfrm>
        </p:spPr>
        <p:txBody>
          <a:bodyPr/>
          <a:lstStyle/>
          <a:p>
            <a:r>
              <a:rPr lang="en-US" dirty="0"/>
              <a:t>Application</a:t>
            </a:r>
          </a:p>
        </p:txBody>
      </p:sp>
      <p:pic>
        <p:nvPicPr>
          <p:cNvPr id="4" name="Picture 3">
            <a:extLst>
              <a:ext uri="{FF2B5EF4-FFF2-40B4-BE49-F238E27FC236}">
                <a16:creationId xmlns:a16="http://schemas.microsoft.com/office/drawing/2014/main" id="{3C93A7F6-12F9-1F71-B866-7E94A0DF544C}"/>
              </a:ext>
            </a:extLst>
          </p:cNvPr>
          <p:cNvPicPr>
            <a:picLocks noChangeAspect="1"/>
          </p:cNvPicPr>
          <p:nvPr/>
        </p:nvPicPr>
        <p:blipFill rotWithShape="1">
          <a:blip r:embed="rId3"/>
          <a:srcRect l="26667" t="9814" r="27049" b="26420"/>
          <a:stretch/>
        </p:blipFill>
        <p:spPr>
          <a:xfrm>
            <a:off x="84667" y="845825"/>
            <a:ext cx="4343399" cy="3365890"/>
          </a:xfrm>
          <a:prstGeom prst="rect">
            <a:avLst/>
          </a:prstGeom>
        </p:spPr>
      </p:pic>
      <p:pic>
        <p:nvPicPr>
          <p:cNvPr id="8" name="Picture 7">
            <a:extLst>
              <a:ext uri="{FF2B5EF4-FFF2-40B4-BE49-F238E27FC236}">
                <a16:creationId xmlns:a16="http://schemas.microsoft.com/office/drawing/2014/main" id="{7C84A1EA-0F90-BA3E-5E30-BD3C88073C53}"/>
              </a:ext>
            </a:extLst>
          </p:cNvPr>
          <p:cNvPicPr>
            <a:picLocks noChangeAspect="1"/>
          </p:cNvPicPr>
          <p:nvPr/>
        </p:nvPicPr>
        <p:blipFill rotWithShape="1">
          <a:blip r:embed="rId4"/>
          <a:srcRect l="26320" t="7897" r="32673" b="4509"/>
          <a:stretch/>
        </p:blipFill>
        <p:spPr>
          <a:xfrm>
            <a:off x="4296027" y="92422"/>
            <a:ext cx="4055342" cy="4872696"/>
          </a:xfrm>
          <a:prstGeom prst="rect">
            <a:avLst/>
          </a:prstGeom>
        </p:spPr>
      </p:pic>
      <p:pic>
        <p:nvPicPr>
          <p:cNvPr id="15" name="Picture 14">
            <a:extLst>
              <a:ext uri="{FF2B5EF4-FFF2-40B4-BE49-F238E27FC236}">
                <a16:creationId xmlns:a16="http://schemas.microsoft.com/office/drawing/2014/main" id="{6E4DF892-8F50-97B5-9F20-535544F96E06}"/>
              </a:ext>
            </a:extLst>
          </p:cNvPr>
          <p:cNvPicPr>
            <a:picLocks noChangeAspect="1"/>
          </p:cNvPicPr>
          <p:nvPr/>
        </p:nvPicPr>
        <p:blipFill rotWithShape="1">
          <a:blip r:embed="rId5"/>
          <a:srcRect l="26979" t="16543" r="27466" b="6235"/>
          <a:stretch/>
        </p:blipFill>
        <p:spPr>
          <a:xfrm>
            <a:off x="7763936" y="2494835"/>
            <a:ext cx="4315442" cy="4114801"/>
          </a:xfrm>
          <a:prstGeom prst="rect">
            <a:avLst/>
          </a:prstGeom>
        </p:spPr>
      </p:pic>
      <p:sp>
        <p:nvSpPr>
          <p:cNvPr id="10" name="Star: 5 Points 9">
            <a:extLst>
              <a:ext uri="{FF2B5EF4-FFF2-40B4-BE49-F238E27FC236}">
                <a16:creationId xmlns:a16="http://schemas.microsoft.com/office/drawing/2014/main" id="{00EF9C40-2287-5FDD-972D-8B781BACBC63}"/>
              </a:ext>
            </a:extLst>
          </p:cNvPr>
          <p:cNvSpPr/>
          <p:nvPr/>
        </p:nvSpPr>
        <p:spPr>
          <a:xfrm>
            <a:off x="7206086" y="5865348"/>
            <a:ext cx="765283" cy="78850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8791027D-D515-9ECE-15A1-6AE86E6E8253}"/>
              </a:ext>
            </a:extLst>
          </p:cNvPr>
          <p:cNvSpPr/>
          <p:nvPr/>
        </p:nvSpPr>
        <p:spPr>
          <a:xfrm>
            <a:off x="10730181" y="5865348"/>
            <a:ext cx="765283" cy="78850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7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0A34-49F6-42A9-A312-9728C9CEB255}"/>
              </a:ext>
            </a:extLst>
          </p:cNvPr>
          <p:cNvSpPr>
            <a:spLocks noGrp="1"/>
          </p:cNvSpPr>
          <p:nvPr>
            <p:ph type="title"/>
          </p:nvPr>
        </p:nvSpPr>
        <p:spPr/>
        <p:txBody>
          <a:bodyPr/>
          <a:lstStyle/>
          <a:p>
            <a:r>
              <a:rPr lang="en-US" dirty="0"/>
              <a:t>Application Requirements</a:t>
            </a:r>
          </a:p>
        </p:txBody>
      </p:sp>
      <p:sp>
        <p:nvSpPr>
          <p:cNvPr id="3" name="Content Placeholder 2">
            <a:extLst>
              <a:ext uri="{FF2B5EF4-FFF2-40B4-BE49-F238E27FC236}">
                <a16:creationId xmlns:a16="http://schemas.microsoft.com/office/drawing/2014/main" id="{3FD2CCC8-4373-4C66-9D90-401A29A462E0}"/>
              </a:ext>
            </a:extLst>
          </p:cNvPr>
          <p:cNvSpPr>
            <a:spLocks noGrp="1"/>
          </p:cNvSpPr>
          <p:nvPr>
            <p:ph idx="1"/>
          </p:nvPr>
        </p:nvSpPr>
        <p:spPr>
          <a:xfrm>
            <a:off x="1039928" y="1377790"/>
            <a:ext cx="8596668" cy="4955277"/>
          </a:xfrm>
        </p:spPr>
        <p:txBody>
          <a:bodyPr>
            <a:normAutofit/>
          </a:bodyPr>
          <a:lstStyle/>
          <a:p>
            <a:pPr marL="0" indent="0">
              <a:lnSpc>
                <a:spcPct val="150000"/>
              </a:lnSpc>
              <a:buNone/>
            </a:pPr>
            <a:r>
              <a:rPr lang="en-US" sz="2000" b="1" dirty="0"/>
              <a:t>A complete application includes:</a:t>
            </a:r>
          </a:p>
          <a:p>
            <a:pPr lvl="1">
              <a:lnSpc>
                <a:spcPct val="150000"/>
              </a:lnSpc>
            </a:pPr>
            <a:r>
              <a:rPr lang="en-US" sz="2000" dirty="0"/>
              <a:t>Budget Form </a:t>
            </a:r>
          </a:p>
          <a:p>
            <a:pPr lvl="1">
              <a:lnSpc>
                <a:spcPct val="150000"/>
              </a:lnSpc>
            </a:pPr>
            <a:r>
              <a:rPr lang="en-US" sz="2000" dirty="0"/>
              <a:t>Grant Narrative Questions</a:t>
            </a:r>
          </a:p>
          <a:p>
            <a:pPr lvl="1">
              <a:lnSpc>
                <a:spcPct val="150000"/>
              </a:lnSpc>
            </a:pPr>
            <a:r>
              <a:rPr lang="en-US" sz="2000" dirty="0"/>
              <a:t>Attachment of any quotes/estimates, conceptual drawings, and other budget justification items. </a:t>
            </a:r>
          </a:p>
          <a:p>
            <a:pPr lvl="1">
              <a:lnSpc>
                <a:spcPct val="150000"/>
              </a:lnSpc>
            </a:pPr>
            <a:r>
              <a:rPr lang="en-US" sz="2000" dirty="0"/>
              <a:t>If the project will be taking place on land that is leased or rented, a landlord consent form will also be required.</a:t>
            </a:r>
          </a:p>
          <a:p>
            <a:pPr marL="457200" lvl="1" indent="0">
              <a:lnSpc>
                <a:spcPct val="150000"/>
              </a:lnSpc>
              <a:buNone/>
            </a:pPr>
            <a:r>
              <a:rPr lang="en-US" sz="2000" dirty="0"/>
              <a:t>All forms and templates are available here: </a:t>
            </a:r>
            <a:r>
              <a:rPr lang="en-US" sz="2000" dirty="0">
                <a:hlinkClick r:id="rId2"/>
              </a:rPr>
              <a:t>Agricultural Enhancement Grant (formerly Farm Viability)--Documents (ct.gov)</a:t>
            </a:r>
            <a:endParaRPr lang="en-US" sz="2000" dirty="0"/>
          </a:p>
        </p:txBody>
      </p:sp>
    </p:spTree>
    <p:extLst>
      <p:ext uri="{BB962C8B-B14F-4D97-AF65-F5344CB8AC3E}">
        <p14:creationId xmlns:p14="http://schemas.microsoft.com/office/powerpoint/2010/main" val="1913543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9FEE-03F8-7898-216D-5758763995D0}"/>
              </a:ext>
            </a:extLst>
          </p:cNvPr>
          <p:cNvPicPr>
            <a:picLocks noChangeAspect="1"/>
          </p:cNvPicPr>
          <p:nvPr/>
        </p:nvPicPr>
        <p:blipFill rotWithShape="1">
          <a:blip r:embed="rId2"/>
          <a:srcRect l="34962" t="12289" r="21193" b="5209"/>
          <a:stretch/>
        </p:blipFill>
        <p:spPr>
          <a:xfrm>
            <a:off x="5599502" y="675250"/>
            <a:ext cx="5598382" cy="5922498"/>
          </a:xfrm>
          <a:prstGeom prst="rect">
            <a:avLst/>
          </a:prstGeom>
        </p:spPr>
      </p:pic>
      <p:sp>
        <p:nvSpPr>
          <p:cNvPr id="4" name="TextBox 3">
            <a:extLst>
              <a:ext uri="{FF2B5EF4-FFF2-40B4-BE49-F238E27FC236}">
                <a16:creationId xmlns:a16="http://schemas.microsoft.com/office/drawing/2014/main" id="{4FE14F74-38B1-7D21-95F2-5D108831D701}"/>
              </a:ext>
            </a:extLst>
          </p:cNvPr>
          <p:cNvSpPr txBox="1"/>
          <p:nvPr/>
        </p:nvSpPr>
        <p:spPr>
          <a:xfrm>
            <a:off x="601458" y="938107"/>
            <a:ext cx="4952389" cy="1200329"/>
          </a:xfrm>
          <a:prstGeom prst="rect">
            <a:avLst/>
          </a:prstGeom>
          <a:noFill/>
        </p:spPr>
        <p:txBody>
          <a:bodyPr wrap="square" rtlCol="0">
            <a:spAutoFit/>
          </a:bodyPr>
          <a:lstStyle/>
          <a:p>
            <a:r>
              <a:rPr lang="en-US" sz="3600" dirty="0">
                <a:solidFill>
                  <a:srgbClr val="92D050"/>
                </a:solidFill>
              </a:rPr>
              <a:t>Uploading Attachments to your Application</a:t>
            </a:r>
          </a:p>
        </p:txBody>
      </p:sp>
      <p:sp>
        <p:nvSpPr>
          <p:cNvPr id="5" name="TextBox 4">
            <a:extLst>
              <a:ext uri="{FF2B5EF4-FFF2-40B4-BE49-F238E27FC236}">
                <a16:creationId xmlns:a16="http://schemas.microsoft.com/office/drawing/2014/main" id="{CD84F72B-657B-2FC2-47D0-768DA83BEFBD}"/>
              </a:ext>
            </a:extLst>
          </p:cNvPr>
          <p:cNvSpPr txBox="1"/>
          <p:nvPr/>
        </p:nvSpPr>
        <p:spPr>
          <a:xfrm>
            <a:off x="351691" y="2690336"/>
            <a:ext cx="5247811" cy="1477328"/>
          </a:xfrm>
          <a:prstGeom prst="rect">
            <a:avLst/>
          </a:prstGeom>
          <a:noFill/>
        </p:spPr>
        <p:txBody>
          <a:bodyPr wrap="square" rtlCol="0">
            <a:spAutoFit/>
          </a:bodyPr>
          <a:lstStyle/>
          <a:p>
            <a:r>
              <a:rPr lang="en-US" dirty="0"/>
              <a:t>Attachments must be in MS Word/Excel or PDF format.</a:t>
            </a:r>
          </a:p>
          <a:p>
            <a:endParaRPr lang="en-US" dirty="0"/>
          </a:p>
          <a:p>
            <a:r>
              <a:rPr lang="en-US" dirty="0"/>
              <a:t>File formats including Pages or Numbers cannot be viewed and will not be accepted.</a:t>
            </a:r>
          </a:p>
        </p:txBody>
      </p:sp>
    </p:spTree>
    <p:extLst>
      <p:ext uri="{BB962C8B-B14F-4D97-AF65-F5344CB8AC3E}">
        <p14:creationId xmlns:p14="http://schemas.microsoft.com/office/powerpoint/2010/main" val="2817563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A30E-65B0-45DB-8A27-256E073CE91F}"/>
              </a:ext>
            </a:extLst>
          </p:cNvPr>
          <p:cNvSpPr>
            <a:spLocks noGrp="1"/>
          </p:cNvSpPr>
          <p:nvPr>
            <p:ph type="title"/>
          </p:nvPr>
        </p:nvSpPr>
        <p:spPr/>
        <p:txBody>
          <a:bodyPr/>
          <a:lstStyle/>
          <a:p>
            <a:r>
              <a:rPr lang="en-US" dirty="0"/>
              <a:t>Budget Forms</a:t>
            </a:r>
          </a:p>
        </p:txBody>
      </p:sp>
      <p:sp>
        <p:nvSpPr>
          <p:cNvPr id="3" name="Content Placeholder 2">
            <a:extLst>
              <a:ext uri="{FF2B5EF4-FFF2-40B4-BE49-F238E27FC236}">
                <a16:creationId xmlns:a16="http://schemas.microsoft.com/office/drawing/2014/main" id="{4C602E90-F7B7-42CE-827A-950F95FF3037}"/>
              </a:ext>
            </a:extLst>
          </p:cNvPr>
          <p:cNvSpPr>
            <a:spLocks noGrp="1"/>
          </p:cNvSpPr>
          <p:nvPr>
            <p:ph idx="1"/>
          </p:nvPr>
        </p:nvSpPr>
        <p:spPr>
          <a:xfrm>
            <a:off x="677334" y="1710015"/>
            <a:ext cx="3149078" cy="4770298"/>
          </a:xfrm>
        </p:spPr>
        <p:txBody>
          <a:bodyPr>
            <a:normAutofit/>
          </a:bodyPr>
          <a:lstStyle/>
          <a:p>
            <a:r>
              <a:rPr lang="en-US" dirty="0"/>
              <a:t>Go to: </a:t>
            </a:r>
            <a:r>
              <a:rPr lang="en-US" dirty="0">
                <a:hlinkClick r:id="rId2"/>
              </a:rPr>
              <a:t>Agricultural Enhancement Grant (formerly Farm Viability)--Documents (ct.gov)</a:t>
            </a:r>
            <a:endParaRPr lang="en-US" dirty="0"/>
          </a:p>
          <a:p>
            <a:r>
              <a:rPr lang="en-US" dirty="0"/>
              <a:t>Look under Documents/Forms on the left.</a:t>
            </a:r>
          </a:p>
          <a:p>
            <a:r>
              <a:rPr lang="en-US" dirty="0"/>
              <a:t>Save a copy to your computer and attach to your application.</a:t>
            </a:r>
          </a:p>
        </p:txBody>
      </p:sp>
      <p:pic>
        <p:nvPicPr>
          <p:cNvPr id="5" name="Picture 4">
            <a:extLst>
              <a:ext uri="{FF2B5EF4-FFF2-40B4-BE49-F238E27FC236}">
                <a16:creationId xmlns:a16="http://schemas.microsoft.com/office/drawing/2014/main" id="{1773BD7D-F824-62F0-1746-13EF173DF946}"/>
              </a:ext>
            </a:extLst>
          </p:cNvPr>
          <p:cNvPicPr>
            <a:picLocks noChangeAspect="1"/>
          </p:cNvPicPr>
          <p:nvPr/>
        </p:nvPicPr>
        <p:blipFill rotWithShape="1">
          <a:blip r:embed="rId3"/>
          <a:srcRect l="20556" t="9630" r="21736" b="37777"/>
          <a:stretch/>
        </p:blipFill>
        <p:spPr>
          <a:xfrm>
            <a:off x="4119630" y="965201"/>
            <a:ext cx="7729470" cy="3962400"/>
          </a:xfrm>
          <a:prstGeom prst="rect">
            <a:avLst/>
          </a:prstGeom>
        </p:spPr>
      </p:pic>
      <p:sp>
        <p:nvSpPr>
          <p:cNvPr id="6" name="Arrow: Right 5">
            <a:extLst>
              <a:ext uri="{FF2B5EF4-FFF2-40B4-BE49-F238E27FC236}">
                <a16:creationId xmlns:a16="http://schemas.microsoft.com/office/drawing/2014/main" id="{405FD953-DAF2-494D-9132-40B055B2D49F}"/>
              </a:ext>
            </a:extLst>
          </p:cNvPr>
          <p:cNvSpPr/>
          <p:nvPr/>
        </p:nvSpPr>
        <p:spPr>
          <a:xfrm>
            <a:off x="5781653" y="2997202"/>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9C03F54-DADF-40B0-9267-E9DEC35D124C}"/>
              </a:ext>
            </a:extLst>
          </p:cNvPr>
          <p:cNvSpPr/>
          <p:nvPr/>
        </p:nvSpPr>
        <p:spPr>
          <a:xfrm rot="10800000">
            <a:off x="8186887" y="3813217"/>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093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97B5-6172-48F4-9FA4-1B0C45B7F437}"/>
              </a:ext>
            </a:extLst>
          </p:cNvPr>
          <p:cNvSpPr>
            <a:spLocks noGrp="1"/>
          </p:cNvSpPr>
          <p:nvPr>
            <p:ph type="title"/>
          </p:nvPr>
        </p:nvSpPr>
        <p:spPr>
          <a:xfrm>
            <a:off x="137289" y="590843"/>
            <a:ext cx="2952130" cy="687578"/>
          </a:xfrm>
        </p:spPr>
        <p:txBody>
          <a:bodyPr>
            <a:normAutofit/>
          </a:bodyPr>
          <a:lstStyle/>
          <a:p>
            <a:r>
              <a:rPr lang="en-US" dirty="0"/>
              <a:t>Budget Form</a:t>
            </a:r>
          </a:p>
        </p:txBody>
      </p:sp>
      <p:sp>
        <p:nvSpPr>
          <p:cNvPr id="5" name="TextBox 4">
            <a:extLst>
              <a:ext uri="{FF2B5EF4-FFF2-40B4-BE49-F238E27FC236}">
                <a16:creationId xmlns:a16="http://schemas.microsoft.com/office/drawing/2014/main" id="{09F6F9DE-070D-4D3F-BBC8-36C787D515CE}"/>
              </a:ext>
            </a:extLst>
          </p:cNvPr>
          <p:cNvSpPr txBox="1"/>
          <p:nvPr/>
        </p:nvSpPr>
        <p:spPr>
          <a:xfrm>
            <a:off x="558450" y="2984778"/>
            <a:ext cx="1974166" cy="1908215"/>
          </a:xfrm>
          <a:prstGeom prst="rect">
            <a:avLst/>
          </a:prstGeom>
          <a:noFill/>
        </p:spPr>
        <p:txBody>
          <a:bodyPr wrap="square" rtlCol="0">
            <a:spAutoFit/>
          </a:bodyPr>
          <a:lstStyle/>
          <a:p>
            <a:r>
              <a:rPr lang="en-US" sz="2000" b="1" dirty="0"/>
              <a:t>Your budget must contain the following itemized categories.</a:t>
            </a:r>
          </a:p>
          <a:p>
            <a:endParaRPr lang="en-US" dirty="0"/>
          </a:p>
        </p:txBody>
      </p:sp>
      <p:pic>
        <p:nvPicPr>
          <p:cNvPr id="6" name="Picture 5">
            <a:extLst>
              <a:ext uri="{FF2B5EF4-FFF2-40B4-BE49-F238E27FC236}">
                <a16:creationId xmlns:a16="http://schemas.microsoft.com/office/drawing/2014/main" id="{A4F6BCC5-B7D0-8AAE-156C-661B4E4163A3}"/>
              </a:ext>
            </a:extLst>
          </p:cNvPr>
          <p:cNvPicPr>
            <a:picLocks noChangeAspect="1"/>
          </p:cNvPicPr>
          <p:nvPr/>
        </p:nvPicPr>
        <p:blipFill rotWithShape="1">
          <a:blip r:embed="rId2"/>
          <a:srcRect t="26296" r="54305" b="6111"/>
          <a:stretch/>
        </p:blipFill>
        <p:spPr>
          <a:xfrm>
            <a:off x="3757665" y="207369"/>
            <a:ext cx="7875886" cy="6553264"/>
          </a:xfrm>
          <a:prstGeom prst="rect">
            <a:avLst/>
          </a:prstGeom>
        </p:spPr>
      </p:pic>
      <p:sp>
        <p:nvSpPr>
          <p:cNvPr id="7" name="Star: 5 Points 6">
            <a:extLst>
              <a:ext uri="{FF2B5EF4-FFF2-40B4-BE49-F238E27FC236}">
                <a16:creationId xmlns:a16="http://schemas.microsoft.com/office/drawing/2014/main" id="{DEA800FB-FFE5-8799-E6BB-F5EBB24D5A1F}"/>
              </a:ext>
            </a:extLst>
          </p:cNvPr>
          <p:cNvSpPr/>
          <p:nvPr/>
        </p:nvSpPr>
        <p:spPr>
          <a:xfrm>
            <a:off x="10193867" y="5808197"/>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81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F7AE-2372-4991-A6CA-2C4F0F390F55}"/>
              </a:ext>
            </a:extLst>
          </p:cNvPr>
          <p:cNvSpPr>
            <a:spLocks noGrp="1"/>
          </p:cNvSpPr>
          <p:nvPr>
            <p:ph type="title"/>
          </p:nvPr>
        </p:nvSpPr>
        <p:spPr/>
        <p:txBody>
          <a:bodyPr/>
          <a:lstStyle/>
          <a:p>
            <a:r>
              <a:rPr lang="en-US" dirty="0"/>
              <a:t>Grant Description</a:t>
            </a:r>
          </a:p>
        </p:txBody>
      </p:sp>
      <p:sp>
        <p:nvSpPr>
          <p:cNvPr id="3" name="Content Placeholder 2">
            <a:extLst>
              <a:ext uri="{FF2B5EF4-FFF2-40B4-BE49-F238E27FC236}">
                <a16:creationId xmlns:a16="http://schemas.microsoft.com/office/drawing/2014/main" id="{3073EB0F-EDA2-4190-9425-449E22ED43CF}"/>
              </a:ext>
            </a:extLst>
          </p:cNvPr>
          <p:cNvSpPr>
            <a:spLocks noGrp="1"/>
          </p:cNvSpPr>
          <p:nvPr>
            <p:ph idx="1"/>
          </p:nvPr>
        </p:nvSpPr>
        <p:spPr>
          <a:xfrm>
            <a:off x="1032934" y="1350434"/>
            <a:ext cx="8596668" cy="2671233"/>
          </a:xfrm>
        </p:spPr>
        <p:txBody>
          <a:bodyPr>
            <a:normAutofit/>
          </a:bodyPr>
          <a:lstStyle/>
          <a:p>
            <a:r>
              <a:rPr lang="en-US" dirty="0">
                <a:solidFill>
                  <a:schemeClr val="tx1"/>
                </a:solidFill>
              </a:rPr>
              <a:t>The Agricultural Enhancement Grant (formerly Farm Viability Grant through December 2023) provides matching funds for projects that directly impact and/or foster agricultural viability.</a:t>
            </a:r>
          </a:p>
          <a:p>
            <a:r>
              <a:rPr lang="en-US" dirty="0">
                <a:solidFill>
                  <a:schemeClr val="tx1"/>
                </a:solidFill>
              </a:rPr>
              <a:t>All projects must advance farming and agriculture.</a:t>
            </a:r>
          </a:p>
          <a:p>
            <a:r>
              <a:rPr lang="en-US" dirty="0">
                <a:solidFill>
                  <a:schemeClr val="tx1"/>
                </a:solidFill>
              </a:rPr>
              <a:t>The Ag Enhancement Program and any awards are subject to limitations of state funding.</a:t>
            </a:r>
          </a:p>
          <a:p>
            <a:pPr lvl="1"/>
            <a:r>
              <a:rPr lang="en-US" sz="1800" dirty="0">
                <a:solidFill>
                  <a:schemeClr val="tx1"/>
                </a:solidFill>
              </a:rPr>
              <a:t>Annual program funded by the Community Investment Act</a:t>
            </a:r>
          </a:p>
        </p:txBody>
      </p:sp>
      <p:pic>
        <p:nvPicPr>
          <p:cNvPr id="5" name="Picture 4" descr="A close-up of a sign&#10;&#10;Description automatically generated">
            <a:extLst>
              <a:ext uri="{FF2B5EF4-FFF2-40B4-BE49-F238E27FC236}">
                <a16:creationId xmlns:a16="http://schemas.microsoft.com/office/drawing/2014/main" id="{0E2D3333-4A04-3742-0973-33C7F9F87BC3}"/>
              </a:ext>
            </a:extLst>
          </p:cNvPr>
          <p:cNvPicPr>
            <a:picLocks noChangeAspect="1"/>
          </p:cNvPicPr>
          <p:nvPr/>
        </p:nvPicPr>
        <p:blipFill rotWithShape="1">
          <a:blip r:embed="rId2">
            <a:extLst>
              <a:ext uri="{28A0092B-C50C-407E-A947-70E740481C1C}">
                <a14:useLocalDpi xmlns:a14="http://schemas.microsoft.com/office/drawing/2010/main" val="0"/>
              </a:ext>
            </a:extLst>
          </a:blip>
          <a:srcRect b="9837"/>
          <a:stretch/>
        </p:blipFill>
        <p:spPr>
          <a:xfrm>
            <a:off x="3466484" y="3853391"/>
            <a:ext cx="3729567" cy="2522009"/>
          </a:xfrm>
          <a:prstGeom prst="rect">
            <a:avLst/>
          </a:prstGeom>
        </p:spPr>
      </p:pic>
    </p:spTree>
    <p:extLst>
      <p:ext uri="{BB962C8B-B14F-4D97-AF65-F5344CB8AC3E}">
        <p14:creationId xmlns:p14="http://schemas.microsoft.com/office/powerpoint/2010/main" val="206661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9926-2CBB-C37C-FC96-6B747BBA174C}"/>
              </a:ext>
            </a:extLst>
          </p:cNvPr>
          <p:cNvSpPr>
            <a:spLocks noGrp="1"/>
          </p:cNvSpPr>
          <p:nvPr>
            <p:ph type="title"/>
          </p:nvPr>
        </p:nvSpPr>
        <p:spPr>
          <a:xfrm>
            <a:off x="359281" y="397566"/>
            <a:ext cx="3762144" cy="795130"/>
          </a:xfrm>
        </p:spPr>
        <p:txBody>
          <a:bodyPr/>
          <a:lstStyle/>
          <a:p>
            <a:r>
              <a:rPr lang="en-US" dirty="0"/>
              <a:t>Budget Narrative</a:t>
            </a:r>
          </a:p>
        </p:txBody>
      </p:sp>
      <p:sp>
        <p:nvSpPr>
          <p:cNvPr id="5" name="TextBox 4">
            <a:extLst>
              <a:ext uri="{FF2B5EF4-FFF2-40B4-BE49-F238E27FC236}">
                <a16:creationId xmlns:a16="http://schemas.microsoft.com/office/drawing/2014/main" id="{AACDBFC2-5157-3DF6-632C-E0DE0D520A23}"/>
              </a:ext>
            </a:extLst>
          </p:cNvPr>
          <p:cNvSpPr txBox="1"/>
          <p:nvPr/>
        </p:nvSpPr>
        <p:spPr>
          <a:xfrm>
            <a:off x="410081" y="1336008"/>
            <a:ext cx="3921172" cy="3477875"/>
          </a:xfrm>
          <a:prstGeom prst="rect">
            <a:avLst/>
          </a:prstGeom>
          <a:noFill/>
        </p:spPr>
        <p:txBody>
          <a:bodyPr wrap="square" rtlCol="0">
            <a:spAutoFit/>
          </a:bodyPr>
          <a:lstStyle/>
          <a:p>
            <a:r>
              <a:rPr lang="en-US" sz="2000" dirty="0"/>
              <a:t>Provides the justification for expenses that are not accompanied by a quote/screenshot.</a:t>
            </a:r>
          </a:p>
          <a:p>
            <a:endParaRPr lang="en-US" sz="2000" dirty="0"/>
          </a:p>
          <a:p>
            <a:r>
              <a:rPr lang="en-US" sz="2000" dirty="0"/>
              <a:t>Can include: links to products you plan to order online, the breakdown of anticipated salary or volunteer costs, and a more detailed list of materials planned on being purchased.</a:t>
            </a:r>
          </a:p>
        </p:txBody>
      </p:sp>
      <p:pic>
        <p:nvPicPr>
          <p:cNvPr id="6" name="Picture 5">
            <a:extLst>
              <a:ext uri="{FF2B5EF4-FFF2-40B4-BE49-F238E27FC236}">
                <a16:creationId xmlns:a16="http://schemas.microsoft.com/office/drawing/2014/main" id="{4082B6B7-8F0C-A318-7183-95E0F6AE8D44}"/>
              </a:ext>
            </a:extLst>
          </p:cNvPr>
          <p:cNvPicPr>
            <a:picLocks noChangeAspect="1"/>
          </p:cNvPicPr>
          <p:nvPr/>
        </p:nvPicPr>
        <p:blipFill rotWithShape="1">
          <a:blip r:embed="rId2"/>
          <a:srcRect t="25926" r="62778" b="6296"/>
          <a:stretch/>
        </p:blipFill>
        <p:spPr>
          <a:xfrm>
            <a:off x="5075493" y="361274"/>
            <a:ext cx="5990167" cy="6135451"/>
          </a:xfrm>
          <a:prstGeom prst="rect">
            <a:avLst/>
          </a:prstGeom>
        </p:spPr>
      </p:pic>
      <p:sp>
        <p:nvSpPr>
          <p:cNvPr id="7" name="Star: 5 Points 6">
            <a:extLst>
              <a:ext uri="{FF2B5EF4-FFF2-40B4-BE49-F238E27FC236}">
                <a16:creationId xmlns:a16="http://schemas.microsoft.com/office/drawing/2014/main" id="{FD8645AE-0CED-4883-266E-34324AF279D5}"/>
              </a:ext>
            </a:extLst>
          </p:cNvPr>
          <p:cNvSpPr/>
          <p:nvPr/>
        </p:nvSpPr>
        <p:spPr>
          <a:xfrm>
            <a:off x="9541933" y="5626099"/>
            <a:ext cx="723900" cy="63076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55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26D2-D728-4399-951A-A0A39FBFDF17}"/>
              </a:ext>
            </a:extLst>
          </p:cNvPr>
          <p:cNvSpPr>
            <a:spLocks noGrp="1"/>
          </p:cNvSpPr>
          <p:nvPr>
            <p:ph type="title"/>
          </p:nvPr>
        </p:nvSpPr>
        <p:spPr>
          <a:xfrm>
            <a:off x="200807" y="310506"/>
            <a:ext cx="8596668" cy="1086678"/>
          </a:xfrm>
        </p:spPr>
        <p:txBody>
          <a:bodyPr>
            <a:normAutofit/>
          </a:bodyPr>
          <a:lstStyle/>
          <a:p>
            <a:r>
              <a:rPr lang="en-US" dirty="0"/>
              <a:t>What is an in-kind match?</a:t>
            </a:r>
          </a:p>
        </p:txBody>
      </p:sp>
      <p:sp>
        <p:nvSpPr>
          <p:cNvPr id="11" name="TextBox 10">
            <a:extLst>
              <a:ext uri="{FF2B5EF4-FFF2-40B4-BE49-F238E27FC236}">
                <a16:creationId xmlns:a16="http://schemas.microsoft.com/office/drawing/2014/main" id="{773765F1-C618-4D4B-91F7-9975A2A9CF51}"/>
              </a:ext>
            </a:extLst>
          </p:cNvPr>
          <p:cNvSpPr txBox="1"/>
          <p:nvPr/>
        </p:nvSpPr>
        <p:spPr>
          <a:xfrm>
            <a:off x="704572" y="1089485"/>
            <a:ext cx="8474030" cy="6001643"/>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effectLst/>
              </a:rPr>
              <a:t>In-kind donations</a:t>
            </a:r>
            <a:r>
              <a:rPr lang="en-US" sz="2400" b="1" i="1" dirty="0">
                <a:effectLst/>
              </a:rPr>
              <a:t>= </a:t>
            </a:r>
            <a:r>
              <a:rPr lang="en-US" sz="2400" b="0" i="0" dirty="0">
                <a:effectLst/>
              </a:rPr>
              <a:t>donations or services provided in place of a cash match.</a:t>
            </a:r>
          </a:p>
          <a:p>
            <a:pPr marL="342900" indent="-342900">
              <a:buFont typeface="Wingdings" panose="05000000000000000000" pitchFamily="2" charset="2"/>
              <a:buChar char="Ø"/>
            </a:pPr>
            <a:r>
              <a:rPr lang="en-US" sz="2400" b="0" i="0" dirty="0">
                <a:effectLst/>
              </a:rPr>
              <a:t>An in-kind match is the value of any real property, equipment, goods, or services that would have been eligible costs if the recipient was required to pay for such costs.  </a:t>
            </a:r>
          </a:p>
          <a:p>
            <a:pPr marL="1257300" lvl="2" indent="-342900">
              <a:buFont typeface="Wingdings" panose="05000000000000000000" pitchFamily="2" charset="2"/>
              <a:buChar char="Ø"/>
            </a:pPr>
            <a:r>
              <a:rPr lang="en-US" sz="2400" dirty="0"/>
              <a:t>If you have volunteers assist on the completion of your grant project, their time and effort has a monetary value—even though you do not pay them for their services.</a:t>
            </a:r>
          </a:p>
          <a:p>
            <a:pPr marL="342900" indent="-342900">
              <a:buFont typeface="Wingdings" panose="05000000000000000000" pitchFamily="2" charset="2"/>
              <a:buChar char="Ø"/>
            </a:pPr>
            <a:r>
              <a:rPr lang="en-US" sz="2400" dirty="0"/>
              <a:t>The current value of a volunteer in CT is </a:t>
            </a:r>
            <a:r>
              <a:rPr lang="en-US" sz="2400" u="sng" dirty="0"/>
              <a:t>$34.56 per hour.</a:t>
            </a:r>
          </a:p>
          <a:p>
            <a:pPr marL="1257300" lvl="2" indent="-342900">
              <a:buFont typeface="Wingdings" panose="05000000000000000000" pitchFamily="2" charset="2"/>
              <a:buChar char="Ø"/>
            </a:pPr>
            <a:r>
              <a:rPr lang="en-US" sz="2400" dirty="0"/>
              <a:t>Some volunteers may have different values for their time.</a:t>
            </a:r>
          </a:p>
          <a:p>
            <a:pPr marL="342900" indent="-342900">
              <a:buFont typeface="Wingdings" panose="05000000000000000000" pitchFamily="2" charset="2"/>
              <a:buChar char="Ø"/>
            </a:pPr>
            <a:r>
              <a:rPr lang="en-US" sz="2400" dirty="0"/>
              <a:t>In-kind expenses can contribute to the match component but grant funds cannot cover them.</a:t>
            </a:r>
          </a:p>
          <a:p>
            <a:pPr marL="342900" indent="-342900">
              <a:buFont typeface="Wingdings" panose="05000000000000000000" pitchFamily="2" charset="2"/>
              <a:buChar char="Ø"/>
            </a:pPr>
            <a:endParaRPr lang="en-US" sz="2400" b="0" i="0" dirty="0">
              <a:solidFill>
                <a:srgbClr val="222222"/>
              </a:solidFill>
              <a:effectLst/>
            </a:endParaRPr>
          </a:p>
        </p:txBody>
      </p:sp>
    </p:spTree>
    <p:extLst>
      <p:ext uri="{BB962C8B-B14F-4D97-AF65-F5344CB8AC3E}">
        <p14:creationId xmlns:p14="http://schemas.microsoft.com/office/powerpoint/2010/main" val="3337345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41AE-39E8-4889-8E6A-00D68AAA025E}"/>
              </a:ext>
            </a:extLst>
          </p:cNvPr>
          <p:cNvSpPr>
            <a:spLocks noGrp="1"/>
          </p:cNvSpPr>
          <p:nvPr>
            <p:ph type="title"/>
          </p:nvPr>
        </p:nvSpPr>
        <p:spPr>
          <a:xfrm>
            <a:off x="1358618" y="245833"/>
            <a:ext cx="3245309" cy="1320800"/>
          </a:xfrm>
        </p:spPr>
        <p:txBody>
          <a:bodyPr/>
          <a:lstStyle/>
          <a:p>
            <a:r>
              <a:rPr lang="en-US" dirty="0"/>
              <a:t>Grant Narrative</a:t>
            </a:r>
          </a:p>
        </p:txBody>
      </p:sp>
      <p:sp>
        <p:nvSpPr>
          <p:cNvPr id="4" name="Content Placeholder 2">
            <a:extLst>
              <a:ext uri="{FF2B5EF4-FFF2-40B4-BE49-F238E27FC236}">
                <a16:creationId xmlns:a16="http://schemas.microsoft.com/office/drawing/2014/main" id="{9E5F27C8-F9B3-4DEC-B51B-782769F3CCD6}"/>
              </a:ext>
            </a:extLst>
          </p:cNvPr>
          <p:cNvSpPr>
            <a:spLocks noGrp="1"/>
          </p:cNvSpPr>
          <p:nvPr>
            <p:ph idx="1"/>
          </p:nvPr>
        </p:nvSpPr>
        <p:spPr>
          <a:xfrm>
            <a:off x="473666" y="1868557"/>
            <a:ext cx="2864559" cy="3723860"/>
          </a:xfrm>
        </p:spPr>
        <p:txBody>
          <a:bodyPr>
            <a:normAutofit lnSpcReduction="10000"/>
          </a:bodyPr>
          <a:lstStyle/>
          <a:p>
            <a:r>
              <a:rPr lang="en-US" sz="2000" dirty="0"/>
              <a:t>Go to: </a:t>
            </a:r>
            <a:r>
              <a:rPr lang="en-US" sz="2000" dirty="0">
                <a:hlinkClick r:id="rId2"/>
              </a:rPr>
              <a:t>Agricultural Enhancement Grant (formerly Farm Viability)--Documents (ct.gov)</a:t>
            </a:r>
            <a:endParaRPr lang="en-US" sz="2000" dirty="0"/>
          </a:p>
          <a:p>
            <a:r>
              <a:rPr lang="en-US" sz="2000" dirty="0"/>
              <a:t>Look under Documents and Forms</a:t>
            </a:r>
          </a:p>
          <a:p>
            <a:r>
              <a:rPr lang="en-US" sz="2000" dirty="0"/>
              <a:t>Save a copy to your computer and respond to the questions.</a:t>
            </a:r>
          </a:p>
        </p:txBody>
      </p:sp>
      <p:pic>
        <p:nvPicPr>
          <p:cNvPr id="8" name="Picture 7">
            <a:extLst>
              <a:ext uri="{FF2B5EF4-FFF2-40B4-BE49-F238E27FC236}">
                <a16:creationId xmlns:a16="http://schemas.microsoft.com/office/drawing/2014/main" id="{6EBA05DF-0410-E25E-E910-B163D55CEF95}"/>
              </a:ext>
            </a:extLst>
          </p:cNvPr>
          <p:cNvPicPr>
            <a:picLocks noChangeAspect="1"/>
          </p:cNvPicPr>
          <p:nvPr/>
        </p:nvPicPr>
        <p:blipFill rotWithShape="1">
          <a:blip r:embed="rId3"/>
          <a:srcRect l="21101" t="9844" r="21597" b="37470"/>
          <a:stretch/>
        </p:blipFill>
        <p:spPr>
          <a:xfrm>
            <a:off x="3942947" y="1282999"/>
            <a:ext cx="8037388" cy="4156834"/>
          </a:xfrm>
          <a:prstGeom prst="rect">
            <a:avLst/>
          </a:prstGeom>
        </p:spPr>
      </p:pic>
      <p:sp>
        <p:nvSpPr>
          <p:cNvPr id="6" name="Arrow: Right 5">
            <a:extLst>
              <a:ext uri="{FF2B5EF4-FFF2-40B4-BE49-F238E27FC236}">
                <a16:creationId xmlns:a16="http://schemas.microsoft.com/office/drawing/2014/main" id="{18EA2386-58BD-4575-BC54-7BA176C72626}"/>
              </a:ext>
            </a:extLst>
          </p:cNvPr>
          <p:cNvSpPr/>
          <p:nvPr/>
        </p:nvSpPr>
        <p:spPr>
          <a:xfrm>
            <a:off x="5671378" y="3292475"/>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98E3562-4437-4495-A1DD-1613689528C8}"/>
              </a:ext>
            </a:extLst>
          </p:cNvPr>
          <p:cNvSpPr/>
          <p:nvPr/>
        </p:nvSpPr>
        <p:spPr>
          <a:xfrm rot="10800000">
            <a:off x="8258680" y="411058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365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941A8-D98D-D8E7-4BEF-F2F3152A1DAA}"/>
              </a:ext>
            </a:extLst>
          </p:cNvPr>
          <p:cNvPicPr>
            <a:picLocks noChangeAspect="1"/>
          </p:cNvPicPr>
          <p:nvPr/>
        </p:nvPicPr>
        <p:blipFill rotWithShape="1">
          <a:blip r:embed="rId2"/>
          <a:srcRect l="14166" t="19260" r="15000" b="8642"/>
          <a:stretch/>
        </p:blipFill>
        <p:spPr>
          <a:xfrm>
            <a:off x="359707" y="1075266"/>
            <a:ext cx="9419748" cy="5393267"/>
          </a:xfrm>
          <a:prstGeom prst="rect">
            <a:avLst/>
          </a:prstGeom>
        </p:spPr>
      </p:pic>
      <p:sp>
        <p:nvSpPr>
          <p:cNvPr id="2" name="Title 1">
            <a:extLst>
              <a:ext uri="{FF2B5EF4-FFF2-40B4-BE49-F238E27FC236}">
                <a16:creationId xmlns:a16="http://schemas.microsoft.com/office/drawing/2014/main" id="{1E72BBC7-2BDD-447A-85ED-EED40B3BC8B4}"/>
              </a:ext>
            </a:extLst>
          </p:cNvPr>
          <p:cNvSpPr>
            <a:spLocks noGrp="1"/>
          </p:cNvSpPr>
          <p:nvPr>
            <p:ph type="title"/>
          </p:nvPr>
        </p:nvSpPr>
        <p:spPr>
          <a:xfrm>
            <a:off x="399039" y="477078"/>
            <a:ext cx="8596668" cy="1320800"/>
          </a:xfrm>
        </p:spPr>
        <p:txBody>
          <a:bodyPr/>
          <a:lstStyle/>
          <a:p>
            <a:r>
              <a:rPr lang="en-US" dirty="0"/>
              <a:t>Grant Narrative</a:t>
            </a:r>
          </a:p>
        </p:txBody>
      </p:sp>
      <p:sp>
        <p:nvSpPr>
          <p:cNvPr id="6" name="TextBox 5">
            <a:extLst>
              <a:ext uri="{FF2B5EF4-FFF2-40B4-BE49-F238E27FC236}">
                <a16:creationId xmlns:a16="http://schemas.microsoft.com/office/drawing/2014/main" id="{5CE8A215-2C6C-86F0-0FD2-F827052645DA}"/>
              </a:ext>
            </a:extLst>
          </p:cNvPr>
          <p:cNvSpPr txBox="1"/>
          <p:nvPr/>
        </p:nvSpPr>
        <p:spPr>
          <a:xfrm>
            <a:off x="5323634" y="3909943"/>
            <a:ext cx="5083546" cy="2031325"/>
          </a:xfrm>
          <a:prstGeom prst="rect">
            <a:avLst/>
          </a:prstGeom>
          <a:noFill/>
        </p:spPr>
        <p:txBody>
          <a:bodyPr wrap="square" rtlCol="0">
            <a:spAutoFit/>
          </a:bodyPr>
          <a:lstStyle/>
          <a:p>
            <a:r>
              <a:rPr lang="en-US" dirty="0"/>
              <a:t>The WHO, WHERE, HOW, WHY, and WHEN of your project.</a:t>
            </a:r>
          </a:p>
          <a:p>
            <a:endParaRPr lang="en-US" dirty="0"/>
          </a:p>
          <a:p>
            <a:r>
              <a:rPr lang="en-US" dirty="0"/>
              <a:t>Be thorough in your explanation of the project but keep it clear and succinct.</a:t>
            </a:r>
          </a:p>
          <a:p>
            <a:endParaRPr lang="en-US" dirty="0"/>
          </a:p>
          <a:p>
            <a:r>
              <a:rPr lang="en-US" dirty="0"/>
              <a:t>Be sure to answer all of the questions!</a:t>
            </a:r>
          </a:p>
        </p:txBody>
      </p:sp>
    </p:spTree>
    <p:extLst>
      <p:ext uri="{BB962C8B-B14F-4D97-AF65-F5344CB8AC3E}">
        <p14:creationId xmlns:p14="http://schemas.microsoft.com/office/powerpoint/2010/main" val="460418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17C5-332B-4B40-B870-256AA1117FAB}"/>
              </a:ext>
            </a:extLst>
          </p:cNvPr>
          <p:cNvSpPr>
            <a:spLocks noGrp="1"/>
          </p:cNvSpPr>
          <p:nvPr>
            <p:ph type="title"/>
          </p:nvPr>
        </p:nvSpPr>
        <p:spPr>
          <a:xfrm>
            <a:off x="731873" y="217036"/>
            <a:ext cx="3177214" cy="1320800"/>
          </a:xfrm>
        </p:spPr>
        <p:txBody>
          <a:bodyPr>
            <a:normAutofit/>
          </a:bodyPr>
          <a:lstStyle/>
          <a:p>
            <a:r>
              <a:rPr lang="en-US" dirty="0"/>
              <a:t>Landlord Consent Form</a:t>
            </a:r>
          </a:p>
        </p:txBody>
      </p:sp>
      <p:sp>
        <p:nvSpPr>
          <p:cNvPr id="6" name="TextBox 5">
            <a:extLst>
              <a:ext uri="{FF2B5EF4-FFF2-40B4-BE49-F238E27FC236}">
                <a16:creationId xmlns:a16="http://schemas.microsoft.com/office/drawing/2014/main" id="{F936FFEA-F621-4832-AF88-D981F2728341}"/>
              </a:ext>
            </a:extLst>
          </p:cNvPr>
          <p:cNvSpPr txBox="1"/>
          <p:nvPr/>
        </p:nvSpPr>
        <p:spPr>
          <a:xfrm>
            <a:off x="5624012" y="4049262"/>
            <a:ext cx="2626755" cy="1938992"/>
          </a:xfrm>
          <a:prstGeom prst="rect">
            <a:avLst/>
          </a:prstGeom>
          <a:noFill/>
        </p:spPr>
        <p:txBody>
          <a:bodyPr wrap="square" rtlCol="0">
            <a:spAutoFit/>
          </a:bodyPr>
          <a:lstStyle/>
          <a:p>
            <a:r>
              <a:rPr lang="en-US" sz="2400" dirty="0"/>
              <a:t>Required if the project will be taking place on land that is rented or leased.</a:t>
            </a:r>
          </a:p>
        </p:txBody>
      </p:sp>
      <p:pic>
        <p:nvPicPr>
          <p:cNvPr id="7" name="Picture 6">
            <a:extLst>
              <a:ext uri="{FF2B5EF4-FFF2-40B4-BE49-F238E27FC236}">
                <a16:creationId xmlns:a16="http://schemas.microsoft.com/office/drawing/2014/main" id="{5397FCF6-A584-E595-1666-AAE1967112C6}"/>
              </a:ext>
            </a:extLst>
          </p:cNvPr>
          <p:cNvPicPr>
            <a:picLocks noChangeAspect="1"/>
          </p:cNvPicPr>
          <p:nvPr/>
        </p:nvPicPr>
        <p:blipFill rotWithShape="1">
          <a:blip r:embed="rId2"/>
          <a:srcRect l="21354" t="10232" r="21632" b="38024"/>
          <a:stretch/>
        </p:blipFill>
        <p:spPr>
          <a:xfrm>
            <a:off x="5369781" y="92069"/>
            <a:ext cx="6685775" cy="3413132"/>
          </a:xfrm>
          <a:prstGeom prst="rect">
            <a:avLst/>
          </a:prstGeom>
        </p:spPr>
      </p:pic>
      <p:sp>
        <p:nvSpPr>
          <p:cNvPr id="5" name="Arrow: Right 4">
            <a:extLst>
              <a:ext uri="{FF2B5EF4-FFF2-40B4-BE49-F238E27FC236}">
                <a16:creationId xmlns:a16="http://schemas.microsoft.com/office/drawing/2014/main" id="{8476162F-D0DC-49A9-A747-8F6FC6571652}"/>
              </a:ext>
            </a:extLst>
          </p:cNvPr>
          <p:cNvSpPr/>
          <p:nvPr/>
        </p:nvSpPr>
        <p:spPr>
          <a:xfrm rot="10800000">
            <a:off x="8883254" y="1497534"/>
            <a:ext cx="1195336"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8304F6-9726-CBC5-C206-43925926B409}"/>
              </a:ext>
            </a:extLst>
          </p:cNvPr>
          <p:cNvPicPr>
            <a:picLocks noChangeAspect="1"/>
          </p:cNvPicPr>
          <p:nvPr/>
        </p:nvPicPr>
        <p:blipFill rotWithShape="1">
          <a:blip r:embed="rId3"/>
          <a:srcRect l="33784" t="21110" r="31771" b="14877"/>
          <a:stretch/>
        </p:blipFill>
        <p:spPr>
          <a:xfrm>
            <a:off x="347133" y="1466850"/>
            <a:ext cx="4827477" cy="5046465"/>
          </a:xfrm>
          <a:prstGeom prst="rect">
            <a:avLst/>
          </a:prstGeom>
          <a:ln>
            <a:solidFill>
              <a:schemeClr val="tx1"/>
            </a:solidFill>
          </a:ln>
        </p:spPr>
      </p:pic>
      <p:sp>
        <p:nvSpPr>
          <p:cNvPr id="4" name="Arrow: Right 3">
            <a:extLst>
              <a:ext uri="{FF2B5EF4-FFF2-40B4-BE49-F238E27FC236}">
                <a16:creationId xmlns:a16="http://schemas.microsoft.com/office/drawing/2014/main" id="{C3499C28-E71A-4445-9592-87E67C30F513}"/>
              </a:ext>
            </a:extLst>
          </p:cNvPr>
          <p:cNvSpPr/>
          <p:nvPr/>
        </p:nvSpPr>
        <p:spPr>
          <a:xfrm>
            <a:off x="6381838" y="2240569"/>
            <a:ext cx="1195336"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183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7608-2E87-4B5C-AB7B-A425CE7E35B3}"/>
              </a:ext>
            </a:extLst>
          </p:cNvPr>
          <p:cNvSpPr>
            <a:spLocks noGrp="1"/>
          </p:cNvSpPr>
          <p:nvPr>
            <p:ph type="title"/>
          </p:nvPr>
        </p:nvSpPr>
        <p:spPr/>
        <p:txBody>
          <a:bodyPr/>
          <a:lstStyle/>
          <a:p>
            <a:r>
              <a:rPr lang="en-US" dirty="0"/>
              <a:t>Evaluation Criteria and Process</a:t>
            </a:r>
          </a:p>
        </p:txBody>
      </p:sp>
      <p:sp>
        <p:nvSpPr>
          <p:cNvPr id="3" name="Content Placeholder 2">
            <a:extLst>
              <a:ext uri="{FF2B5EF4-FFF2-40B4-BE49-F238E27FC236}">
                <a16:creationId xmlns:a16="http://schemas.microsoft.com/office/drawing/2014/main" id="{5C336657-EDC6-4971-AA74-17F1A96FD028}"/>
              </a:ext>
            </a:extLst>
          </p:cNvPr>
          <p:cNvSpPr>
            <a:spLocks noGrp="1"/>
          </p:cNvSpPr>
          <p:nvPr>
            <p:ph idx="1"/>
          </p:nvPr>
        </p:nvSpPr>
        <p:spPr>
          <a:xfrm>
            <a:off x="774701" y="1686456"/>
            <a:ext cx="8596668" cy="3880773"/>
          </a:xfrm>
        </p:spPr>
        <p:txBody>
          <a:bodyPr>
            <a:normAutofit lnSpcReduction="10000"/>
          </a:bodyPr>
          <a:lstStyle/>
          <a:p>
            <a:r>
              <a:rPr lang="en-US" sz="2400" dirty="0"/>
              <a:t>The Agricultural Enhancement Grant is a competitive grant.</a:t>
            </a:r>
          </a:p>
          <a:p>
            <a:r>
              <a:rPr lang="en-US" sz="2400" dirty="0"/>
              <a:t>Only complete applications submitted on time will be evaluated.</a:t>
            </a:r>
          </a:p>
          <a:p>
            <a:r>
              <a:rPr lang="en-US" sz="2400" dirty="0"/>
              <a:t>The grant evaluation will be weighted heavily on the </a:t>
            </a:r>
            <a:r>
              <a:rPr lang="en-US" sz="2400" u="sng" dirty="0"/>
              <a:t>project plan described in the Grant Narrative</a:t>
            </a:r>
            <a:r>
              <a:rPr lang="en-US" sz="2400" dirty="0"/>
              <a:t>.</a:t>
            </a:r>
          </a:p>
          <a:p>
            <a:r>
              <a:rPr lang="en-US" sz="2400" dirty="0"/>
              <a:t>Quotes, estimates, letters of support, conceptual drawings, and other documentation justifying and supporting the budget and project are required to present a competitive application.</a:t>
            </a:r>
          </a:p>
        </p:txBody>
      </p:sp>
    </p:spTree>
    <p:extLst>
      <p:ext uri="{BB962C8B-B14F-4D97-AF65-F5344CB8AC3E}">
        <p14:creationId xmlns:p14="http://schemas.microsoft.com/office/powerpoint/2010/main" val="1282026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72FA-1E18-46E4-AF5C-99F1DDB3E599}"/>
              </a:ext>
            </a:extLst>
          </p:cNvPr>
          <p:cNvSpPr>
            <a:spLocks noGrp="1"/>
          </p:cNvSpPr>
          <p:nvPr>
            <p:ph type="title"/>
          </p:nvPr>
        </p:nvSpPr>
        <p:spPr/>
        <p:txBody>
          <a:bodyPr/>
          <a:lstStyle/>
          <a:p>
            <a:r>
              <a:rPr lang="en-US" dirty="0"/>
              <a:t>Important Dates</a:t>
            </a:r>
          </a:p>
        </p:txBody>
      </p:sp>
      <p:sp>
        <p:nvSpPr>
          <p:cNvPr id="3" name="Content Placeholder 2">
            <a:extLst>
              <a:ext uri="{FF2B5EF4-FFF2-40B4-BE49-F238E27FC236}">
                <a16:creationId xmlns:a16="http://schemas.microsoft.com/office/drawing/2014/main" id="{75A92ADD-5CFA-4033-A78B-A94CCF0B5843}"/>
              </a:ext>
            </a:extLst>
          </p:cNvPr>
          <p:cNvSpPr>
            <a:spLocks noGrp="1"/>
          </p:cNvSpPr>
          <p:nvPr>
            <p:ph idx="1"/>
          </p:nvPr>
        </p:nvSpPr>
        <p:spPr>
          <a:xfrm>
            <a:off x="677334" y="1789528"/>
            <a:ext cx="9063014" cy="4458872"/>
          </a:xfrm>
        </p:spPr>
        <p:txBody>
          <a:bodyPr>
            <a:normAutofit/>
          </a:bodyPr>
          <a:lstStyle/>
          <a:p>
            <a:r>
              <a:rPr lang="en-US" sz="3200" b="1" dirty="0"/>
              <a:t>Application Period: </a:t>
            </a:r>
          </a:p>
          <a:p>
            <a:pPr lvl="1"/>
            <a:r>
              <a:rPr lang="en-US" sz="3000" dirty="0"/>
              <a:t>Friday, January 5 – Friday, February 16, 2024, at 4:00 p.m.</a:t>
            </a:r>
          </a:p>
          <a:p>
            <a:r>
              <a:rPr lang="en-US" sz="3200" b="1" dirty="0"/>
              <a:t>Application Deadline: </a:t>
            </a:r>
          </a:p>
          <a:p>
            <a:pPr lvl="1"/>
            <a:r>
              <a:rPr lang="en-US" sz="3000" dirty="0"/>
              <a:t>Friday, February 16, 2024, at 4:00 p.m.</a:t>
            </a:r>
          </a:p>
          <a:p>
            <a:r>
              <a:rPr lang="en-US" sz="3200" b="1" dirty="0"/>
              <a:t>Project Start Date: </a:t>
            </a:r>
          </a:p>
          <a:p>
            <a:pPr lvl="1"/>
            <a:r>
              <a:rPr lang="en-US" sz="3000" dirty="0"/>
              <a:t>May 2024</a:t>
            </a:r>
          </a:p>
        </p:txBody>
      </p:sp>
    </p:spTree>
    <p:extLst>
      <p:ext uri="{BB962C8B-B14F-4D97-AF65-F5344CB8AC3E}">
        <p14:creationId xmlns:p14="http://schemas.microsoft.com/office/powerpoint/2010/main" val="302223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38C8-F03F-4BD0-A8C1-41EAB3D06BF7}"/>
              </a:ext>
            </a:extLst>
          </p:cNvPr>
          <p:cNvSpPr>
            <a:spLocks noGrp="1"/>
          </p:cNvSpPr>
          <p:nvPr>
            <p:ph type="title"/>
          </p:nvPr>
        </p:nvSpPr>
        <p:spPr/>
        <p:txBody>
          <a:bodyPr/>
          <a:lstStyle/>
          <a:p>
            <a:r>
              <a:rPr lang="en-US" dirty="0"/>
              <a:t>Quick Recap</a:t>
            </a:r>
          </a:p>
        </p:txBody>
      </p:sp>
      <p:sp>
        <p:nvSpPr>
          <p:cNvPr id="3" name="Content Placeholder 2">
            <a:extLst>
              <a:ext uri="{FF2B5EF4-FFF2-40B4-BE49-F238E27FC236}">
                <a16:creationId xmlns:a16="http://schemas.microsoft.com/office/drawing/2014/main" id="{267B8AF2-3B07-4F99-ADBE-F86A513BE457}"/>
              </a:ext>
            </a:extLst>
          </p:cNvPr>
          <p:cNvSpPr>
            <a:spLocks noGrp="1"/>
          </p:cNvSpPr>
          <p:nvPr>
            <p:ph idx="1"/>
          </p:nvPr>
        </p:nvSpPr>
        <p:spPr>
          <a:xfrm>
            <a:off x="677334" y="1656523"/>
            <a:ext cx="8596668" cy="4384840"/>
          </a:xfrm>
        </p:spPr>
        <p:txBody>
          <a:bodyPr>
            <a:normAutofit/>
          </a:bodyPr>
          <a:lstStyle/>
          <a:p>
            <a:r>
              <a:rPr lang="en-US" sz="2000" dirty="0"/>
              <a:t>Grant Deadline: Friday, February 16, 2024, at 4:00pm</a:t>
            </a:r>
          </a:p>
          <a:p>
            <a:r>
              <a:rPr lang="en-US" sz="2000" dirty="0"/>
              <a:t>Applicants choose ONE Question of Focus or Micro Grant to apply for.</a:t>
            </a:r>
          </a:p>
          <a:p>
            <a:r>
              <a:rPr lang="en-US" sz="2000" dirty="0"/>
              <a:t>Applicants should attach the budget form, grant narrative, landlord consent (if applicable) and quotes/estimates/budget justification items to their application</a:t>
            </a:r>
          </a:p>
          <a:p>
            <a:r>
              <a:rPr lang="en-US" sz="2000" dirty="0"/>
              <a:t>Apply at: </a:t>
            </a:r>
            <a:r>
              <a:rPr lang="fr-FR" sz="2000" dirty="0">
                <a:hlinkClick r:id="rId2"/>
              </a:rPr>
              <a:t>2024 Agricultural </a:t>
            </a:r>
            <a:r>
              <a:rPr lang="fr-FR" sz="2000" dirty="0" err="1">
                <a:hlinkClick r:id="rId2"/>
              </a:rPr>
              <a:t>Enhancement</a:t>
            </a:r>
            <a:r>
              <a:rPr lang="fr-FR" sz="2000" dirty="0">
                <a:hlinkClick r:id="rId2"/>
              </a:rPr>
              <a:t> Grant Application (cognitoforms.com)</a:t>
            </a:r>
            <a:endParaRPr lang="en-US" sz="2000" dirty="0"/>
          </a:p>
          <a:p>
            <a:r>
              <a:rPr lang="en-US" sz="2000" dirty="0"/>
              <a:t>Grant Information: </a:t>
            </a:r>
            <a:r>
              <a:rPr lang="fr-FR" sz="2000" dirty="0">
                <a:hlinkClick r:id="rId3"/>
              </a:rPr>
              <a:t>Agricultural </a:t>
            </a:r>
            <a:r>
              <a:rPr lang="fr-FR" sz="2000" dirty="0" err="1">
                <a:hlinkClick r:id="rId3"/>
              </a:rPr>
              <a:t>Enhancement</a:t>
            </a:r>
            <a:r>
              <a:rPr lang="fr-FR" sz="2000" dirty="0">
                <a:hlinkClick r:id="rId3"/>
              </a:rPr>
              <a:t> Grant (ct.gov)</a:t>
            </a:r>
            <a:endParaRPr lang="en-US" sz="2000" dirty="0"/>
          </a:p>
        </p:txBody>
      </p:sp>
    </p:spTree>
    <p:extLst>
      <p:ext uri="{BB962C8B-B14F-4D97-AF65-F5344CB8AC3E}">
        <p14:creationId xmlns:p14="http://schemas.microsoft.com/office/powerpoint/2010/main" val="1873165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8C96-8E4D-4618-A656-EDA0671C8ED9}"/>
              </a:ext>
            </a:extLst>
          </p:cNvPr>
          <p:cNvSpPr>
            <a:spLocks noGrp="1"/>
          </p:cNvSpPr>
          <p:nvPr>
            <p:ph type="title"/>
          </p:nvPr>
        </p:nvSpPr>
        <p:spPr>
          <a:xfrm>
            <a:off x="2962074" y="2460487"/>
            <a:ext cx="4530770" cy="675861"/>
          </a:xfrm>
        </p:spPr>
        <p:txBody>
          <a:bodyPr/>
          <a:lstStyle/>
          <a:p>
            <a:r>
              <a:rPr lang="en-US" dirty="0"/>
              <a:t>Contact Information</a:t>
            </a:r>
          </a:p>
        </p:txBody>
      </p:sp>
      <p:sp>
        <p:nvSpPr>
          <p:cNvPr id="3" name="Subtitle 2">
            <a:extLst>
              <a:ext uri="{FF2B5EF4-FFF2-40B4-BE49-F238E27FC236}">
                <a16:creationId xmlns:a16="http://schemas.microsoft.com/office/drawing/2014/main" id="{301A4921-81FE-449F-90DE-7AC8A88659F8}"/>
              </a:ext>
            </a:extLst>
          </p:cNvPr>
          <p:cNvSpPr txBox="1">
            <a:spLocks/>
          </p:cNvSpPr>
          <p:nvPr/>
        </p:nvSpPr>
        <p:spPr>
          <a:xfrm>
            <a:off x="1343991" y="3136348"/>
            <a:ext cx="7766936" cy="335810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en-US" sz="3200" dirty="0" err="1"/>
              <a:t>AliRose</a:t>
            </a:r>
            <a:r>
              <a:rPr lang="en-US" sz="3200" dirty="0"/>
              <a:t> Grabarz</a:t>
            </a:r>
            <a:br>
              <a:rPr lang="en-US" sz="2300" dirty="0"/>
            </a:br>
            <a:r>
              <a:rPr lang="en-US" sz="2300" dirty="0"/>
              <a:t>Ag Development and Resource Conservation</a:t>
            </a:r>
          </a:p>
          <a:p>
            <a:pPr marL="0" indent="0" algn="ctr">
              <a:lnSpc>
                <a:spcPct val="150000"/>
              </a:lnSpc>
              <a:buNone/>
            </a:pPr>
            <a:r>
              <a:rPr lang="en-US" sz="2300" dirty="0"/>
              <a:t>CT Department of Agriculture </a:t>
            </a:r>
          </a:p>
          <a:p>
            <a:pPr marL="0" indent="0" algn="ctr">
              <a:lnSpc>
                <a:spcPct val="150000"/>
              </a:lnSpc>
              <a:buNone/>
            </a:pPr>
            <a:r>
              <a:rPr lang="en-US" sz="2300" dirty="0"/>
              <a:t>(860) 993 - 5275</a:t>
            </a:r>
          </a:p>
          <a:p>
            <a:pPr marL="0" indent="0" algn="ctr">
              <a:lnSpc>
                <a:spcPct val="150000"/>
              </a:lnSpc>
              <a:buNone/>
            </a:pPr>
            <a:r>
              <a:rPr lang="en-US" sz="2300" dirty="0">
                <a:hlinkClick r:id="rId2"/>
              </a:rPr>
              <a:t>Alison.Grabarz@ct.gov</a:t>
            </a:r>
            <a:r>
              <a:rPr lang="en-US" sz="2300" dirty="0"/>
              <a:t> </a:t>
            </a:r>
          </a:p>
          <a:p>
            <a:endParaRPr lang="en-US" sz="1100" dirty="0"/>
          </a:p>
        </p:txBody>
      </p:sp>
      <p:sp>
        <p:nvSpPr>
          <p:cNvPr id="5" name="TextBox 4">
            <a:extLst>
              <a:ext uri="{FF2B5EF4-FFF2-40B4-BE49-F238E27FC236}">
                <a16:creationId xmlns:a16="http://schemas.microsoft.com/office/drawing/2014/main" id="{4F2BA40E-56A2-6C7E-F91A-70D6A108F8D0}"/>
              </a:ext>
            </a:extLst>
          </p:cNvPr>
          <p:cNvSpPr txBox="1"/>
          <p:nvPr/>
        </p:nvSpPr>
        <p:spPr>
          <a:xfrm>
            <a:off x="766864" y="874643"/>
            <a:ext cx="3805850" cy="1015663"/>
          </a:xfrm>
          <a:prstGeom prst="rect">
            <a:avLst/>
          </a:prstGeom>
          <a:noFill/>
        </p:spPr>
        <p:txBody>
          <a:bodyPr wrap="none" rtlCol="0">
            <a:spAutoFit/>
          </a:bodyPr>
          <a:lstStyle/>
          <a:p>
            <a:r>
              <a:rPr lang="en-US" sz="6000" dirty="0"/>
              <a:t>Questions?</a:t>
            </a:r>
          </a:p>
        </p:txBody>
      </p:sp>
    </p:spTree>
    <p:extLst>
      <p:ext uri="{BB962C8B-B14F-4D97-AF65-F5344CB8AC3E}">
        <p14:creationId xmlns:p14="http://schemas.microsoft.com/office/powerpoint/2010/main" val="381806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CD45-308B-42BF-BAF4-50D90366095C}"/>
              </a:ext>
            </a:extLst>
          </p:cNvPr>
          <p:cNvSpPr>
            <a:spLocks noGrp="1"/>
          </p:cNvSpPr>
          <p:nvPr>
            <p:ph type="title"/>
          </p:nvPr>
        </p:nvSpPr>
        <p:spPr/>
        <p:txBody>
          <a:bodyPr/>
          <a:lstStyle/>
          <a:p>
            <a:r>
              <a:rPr lang="en-US" dirty="0"/>
              <a:t>Eligible Applicants</a:t>
            </a:r>
          </a:p>
        </p:txBody>
      </p:sp>
      <p:sp>
        <p:nvSpPr>
          <p:cNvPr id="3" name="Content Placeholder 2">
            <a:extLst>
              <a:ext uri="{FF2B5EF4-FFF2-40B4-BE49-F238E27FC236}">
                <a16:creationId xmlns:a16="http://schemas.microsoft.com/office/drawing/2014/main" id="{3326B450-283C-4A8E-94A8-82219B8BC56C}"/>
              </a:ext>
            </a:extLst>
          </p:cNvPr>
          <p:cNvSpPr>
            <a:spLocks noGrp="1"/>
          </p:cNvSpPr>
          <p:nvPr>
            <p:ph idx="1"/>
          </p:nvPr>
        </p:nvSpPr>
        <p:spPr>
          <a:xfrm>
            <a:off x="677334" y="1590745"/>
            <a:ext cx="8596668" cy="4465498"/>
          </a:xfrm>
        </p:spPr>
        <p:txBody>
          <a:bodyPr>
            <a:normAutofit/>
          </a:bodyPr>
          <a:lstStyle/>
          <a:p>
            <a:pPr>
              <a:buFont typeface="+mj-lt"/>
              <a:buAutoNum type="arabicPeriod"/>
            </a:pPr>
            <a:r>
              <a:rPr lang="en-US" sz="2000" dirty="0">
                <a:ea typeface="+mn-lt"/>
                <a:cs typeface="+mn-lt"/>
              </a:rPr>
              <a:t>Municipalities with a current Plan of Conservation &amp; Development</a:t>
            </a:r>
            <a:endParaRPr lang="en-US" sz="1800" b="0" i="0" u="none" strike="noStrike" baseline="0" dirty="0">
              <a:solidFill>
                <a:srgbClr val="000000"/>
              </a:solidFill>
              <a:latin typeface="Calibri" panose="020F0502020204030204" pitchFamily="34" charset="0"/>
            </a:endParaRPr>
          </a:p>
          <a:p>
            <a:pPr lvl="2"/>
            <a:r>
              <a:rPr lang="en-US" sz="1800" b="0" i="0" u="none" strike="noStrike" baseline="0" dirty="0">
                <a:solidFill>
                  <a:srgbClr val="000000"/>
                </a:solidFill>
                <a:latin typeface="Calibri" panose="020F0502020204030204" pitchFamily="34" charset="0"/>
              </a:rPr>
              <a:t>Please visit the </a:t>
            </a:r>
            <a:r>
              <a:rPr lang="en-US" sz="1800" b="0" i="0" u="none" strike="noStrike" baseline="0" dirty="0">
                <a:solidFill>
                  <a:srgbClr val="0562C1"/>
                </a:solidFill>
                <a:latin typeface="Calibri" panose="020F0502020204030204" pitchFamily="34" charset="0"/>
              </a:rPr>
              <a:t>CT Office of Policy and Management website </a:t>
            </a:r>
            <a:r>
              <a:rPr lang="en-US" sz="1800" b="0" i="0" u="none" strike="noStrike" baseline="0" dirty="0">
                <a:solidFill>
                  <a:srgbClr val="000000"/>
                </a:solidFill>
                <a:latin typeface="Calibri" panose="020F0502020204030204" pitchFamily="34" charset="0"/>
              </a:rPr>
              <a:t>to determine if your municipality qualifies. </a:t>
            </a:r>
            <a:endParaRPr lang="en-US" sz="1800" dirty="0">
              <a:ea typeface="+mn-lt"/>
              <a:cs typeface="+mn-lt"/>
            </a:endParaRPr>
          </a:p>
          <a:p>
            <a:pPr>
              <a:buFont typeface="+mj-lt"/>
              <a:buAutoNum type="arabicPeriod"/>
            </a:pPr>
            <a:r>
              <a:rPr lang="en-US" sz="2000" dirty="0">
                <a:ea typeface="+mn-lt"/>
                <a:cs typeface="+mn-lt"/>
              </a:rPr>
              <a:t>Regional councils of governments organized under the provisions of sections </a:t>
            </a:r>
            <a:r>
              <a:rPr lang="en-US" sz="2000" dirty="0">
                <a:ea typeface="+mn-lt"/>
                <a:cs typeface="+mn-lt"/>
                <a:hlinkClick r:id="rId2"/>
              </a:rPr>
              <a:t>4-124i to 4-124p</a:t>
            </a:r>
            <a:r>
              <a:rPr lang="en-US" sz="2000" dirty="0">
                <a:ea typeface="+mn-lt"/>
                <a:cs typeface="+mn-lt"/>
              </a:rPr>
              <a:t>, inclusive </a:t>
            </a:r>
          </a:p>
          <a:p>
            <a:pPr>
              <a:buFont typeface="+mj-lt"/>
              <a:buAutoNum type="arabicPeriod"/>
            </a:pPr>
            <a:r>
              <a:rPr lang="en-US" sz="2000" dirty="0">
                <a:ea typeface="+mn-lt"/>
                <a:cs typeface="+mn-lt"/>
              </a:rPr>
              <a:t>Groups of municipalities that have established a regional inter-local agreement pursuant to sections </a:t>
            </a:r>
            <a:r>
              <a:rPr lang="en-US" sz="2000" dirty="0">
                <a:ea typeface="+mn-lt"/>
                <a:cs typeface="+mn-lt"/>
                <a:hlinkClick r:id="rId3"/>
              </a:rPr>
              <a:t>7- 339a to 7-339l</a:t>
            </a:r>
            <a:r>
              <a:rPr lang="en-US" sz="2000" dirty="0">
                <a:ea typeface="+mn-lt"/>
                <a:cs typeface="+mn-lt"/>
              </a:rPr>
              <a:t>, inclusive </a:t>
            </a:r>
          </a:p>
          <a:p>
            <a:pPr>
              <a:buFont typeface="+mj-lt"/>
              <a:buAutoNum type="arabicPeriod"/>
            </a:pPr>
            <a:r>
              <a:rPr lang="en-US" sz="2000" dirty="0">
                <a:ea typeface="+mn-lt"/>
                <a:cs typeface="+mn-lt"/>
              </a:rPr>
              <a:t>Agricultural non-profit organizations</a:t>
            </a:r>
          </a:p>
          <a:p>
            <a:pPr lvl="1">
              <a:buFont typeface="+mj-lt"/>
              <a:buAutoNum type="arabicPeriod"/>
            </a:pPr>
            <a:r>
              <a:rPr lang="en-US" sz="1800" dirty="0">
                <a:ea typeface="+mn-lt"/>
                <a:cs typeface="+mn-lt"/>
              </a:rPr>
              <a:t>Must be registered with the CT Secretary of State and provide a copy of their federal IRS exemption letter.</a:t>
            </a:r>
          </a:p>
          <a:p>
            <a:pPr lvl="1">
              <a:buFont typeface="+mj-lt"/>
              <a:buAutoNum type="arabicPeriod"/>
            </a:pPr>
            <a:r>
              <a:rPr lang="en-US" sz="1800" dirty="0">
                <a:ea typeface="+mn-lt"/>
                <a:cs typeface="+mn-lt"/>
              </a:rPr>
              <a:t>Must have submitted Form 990 and been in existence for the previous three years.</a:t>
            </a:r>
            <a:endParaRPr lang="en-US" sz="1800" dirty="0"/>
          </a:p>
        </p:txBody>
      </p:sp>
    </p:spTree>
    <p:extLst>
      <p:ext uri="{BB962C8B-B14F-4D97-AF65-F5344CB8AC3E}">
        <p14:creationId xmlns:p14="http://schemas.microsoft.com/office/powerpoint/2010/main" val="97055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EFAD-61BB-45D8-BD83-26AA75163A48}"/>
              </a:ext>
            </a:extLst>
          </p:cNvPr>
          <p:cNvSpPr>
            <a:spLocks noGrp="1"/>
          </p:cNvSpPr>
          <p:nvPr>
            <p:ph type="title"/>
          </p:nvPr>
        </p:nvSpPr>
        <p:spPr/>
        <p:txBody>
          <a:bodyPr/>
          <a:lstStyle/>
          <a:p>
            <a:r>
              <a:rPr lang="en-US" dirty="0"/>
              <a:t>Questions of Focus and Microgrants</a:t>
            </a:r>
          </a:p>
        </p:txBody>
      </p:sp>
      <p:sp>
        <p:nvSpPr>
          <p:cNvPr id="3" name="Content Placeholder 2">
            <a:extLst>
              <a:ext uri="{FF2B5EF4-FFF2-40B4-BE49-F238E27FC236}">
                <a16:creationId xmlns:a16="http://schemas.microsoft.com/office/drawing/2014/main" id="{552560A2-4523-4D18-ACB8-B0AB2C44B6DA}"/>
              </a:ext>
            </a:extLst>
          </p:cNvPr>
          <p:cNvSpPr>
            <a:spLocks noGrp="1"/>
          </p:cNvSpPr>
          <p:nvPr>
            <p:ph idx="1"/>
          </p:nvPr>
        </p:nvSpPr>
        <p:spPr>
          <a:xfrm>
            <a:off x="1079500" y="1597556"/>
            <a:ext cx="8596668" cy="4837112"/>
          </a:xfrm>
        </p:spPr>
        <p:txBody>
          <a:bodyPr>
            <a:normAutofit/>
          </a:bodyPr>
          <a:lstStyle/>
          <a:p>
            <a:r>
              <a:rPr lang="en-US" sz="2000" dirty="0"/>
              <a:t>Each Question of Focus and Micro Grant addresses a specific problem, interest, or need of the CT Agricultural Industry. </a:t>
            </a:r>
          </a:p>
          <a:p>
            <a:r>
              <a:rPr lang="en-US" sz="2000" dirty="0"/>
              <a:t>Eligible applicants must describe how their proposed project will address or respond to </a:t>
            </a:r>
            <a:r>
              <a:rPr lang="en-US" sz="2000" b="1" u="sng" dirty="0"/>
              <a:t>one</a:t>
            </a:r>
            <a:r>
              <a:rPr lang="en-US" sz="2000" dirty="0"/>
              <a:t> Question of Focus </a:t>
            </a:r>
            <a:r>
              <a:rPr lang="en-US" sz="2000" b="1" u="sng" dirty="0"/>
              <a:t>or</a:t>
            </a:r>
            <a:r>
              <a:rPr lang="en-US" sz="2000" dirty="0"/>
              <a:t> Micro Grant.</a:t>
            </a:r>
          </a:p>
          <a:p>
            <a:r>
              <a:rPr lang="en-US" sz="2000" dirty="0"/>
              <a:t>Applicants may only submit one application.</a:t>
            </a:r>
          </a:p>
          <a:p>
            <a:pPr marL="0" indent="0">
              <a:buNone/>
            </a:pPr>
            <a:endParaRPr lang="en-US" sz="2000" dirty="0"/>
          </a:p>
          <a:p>
            <a:r>
              <a:rPr lang="en-US" sz="2000" dirty="0"/>
              <a:t>Maximum award for projects addressing a Question of Focus: $49,999</a:t>
            </a:r>
          </a:p>
          <a:p>
            <a:pPr lvl="1"/>
            <a:r>
              <a:rPr lang="en-US" sz="1800" dirty="0"/>
              <a:t>Requires 40% cash or in-kind match</a:t>
            </a:r>
          </a:p>
          <a:p>
            <a:r>
              <a:rPr lang="en-US" sz="2000" dirty="0"/>
              <a:t>Maximum award for projects addressing a Micro Grant: $5,000</a:t>
            </a:r>
          </a:p>
          <a:p>
            <a:pPr lvl="1"/>
            <a:r>
              <a:rPr lang="en-US" sz="1800" dirty="0"/>
              <a:t>Requires 25% cash or in-kind match</a:t>
            </a:r>
          </a:p>
        </p:txBody>
      </p:sp>
    </p:spTree>
    <p:extLst>
      <p:ext uri="{BB962C8B-B14F-4D97-AF65-F5344CB8AC3E}">
        <p14:creationId xmlns:p14="http://schemas.microsoft.com/office/powerpoint/2010/main" val="3975685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E7A3-869B-416C-84ED-04D15B01C837}"/>
              </a:ext>
            </a:extLst>
          </p:cNvPr>
          <p:cNvSpPr>
            <a:spLocks noGrp="1"/>
          </p:cNvSpPr>
          <p:nvPr>
            <p:ph type="title"/>
          </p:nvPr>
        </p:nvSpPr>
        <p:spPr>
          <a:xfrm>
            <a:off x="0" y="463217"/>
            <a:ext cx="8890282" cy="1697372"/>
          </a:xfrm>
        </p:spPr>
        <p:txBody>
          <a:bodyPr>
            <a:normAutofit/>
          </a:bodyPr>
          <a:lstStyle/>
          <a:p>
            <a:pPr algn="ctr"/>
            <a:r>
              <a:rPr lang="en-US" dirty="0"/>
              <a:t>1.) Enhancing Youth Agricultural Education</a:t>
            </a:r>
          </a:p>
        </p:txBody>
      </p:sp>
      <p:sp>
        <p:nvSpPr>
          <p:cNvPr id="3" name="Content Placeholder 2">
            <a:extLst>
              <a:ext uri="{FF2B5EF4-FFF2-40B4-BE49-F238E27FC236}">
                <a16:creationId xmlns:a16="http://schemas.microsoft.com/office/drawing/2014/main" id="{826163C6-2FD4-4443-80DD-0E84E4FEDC93}"/>
              </a:ext>
            </a:extLst>
          </p:cNvPr>
          <p:cNvSpPr>
            <a:spLocks noGrp="1"/>
          </p:cNvSpPr>
          <p:nvPr>
            <p:ph idx="1"/>
          </p:nvPr>
        </p:nvSpPr>
        <p:spPr>
          <a:xfrm>
            <a:off x="544302" y="1716146"/>
            <a:ext cx="8996160" cy="4399237"/>
          </a:xfrm>
        </p:spPr>
        <p:txBody>
          <a:bodyPr>
            <a:normAutofit fontScale="92500" lnSpcReduction="10000"/>
          </a:bodyPr>
          <a:lstStyle/>
          <a:p>
            <a:pPr marL="0" indent="0">
              <a:buNone/>
            </a:pPr>
            <a:r>
              <a:rPr lang="en-US" b="1" u="sng" dirty="0"/>
              <a:t>Question of Focus:</a:t>
            </a:r>
          </a:p>
          <a:p>
            <a:pPr marL="0" indent="0">
              <a:buNone/>
            </a:pPr>
            <a:r>
              <a:rPr lang="en-US" dirty="0">
                <a:ea typeface="+mn-lt"/>
                <a:cs typeface="+mn-lt"/>
              </a:rPr>
              <a:t>Please propose a project to deliver quality agricultural education, encourage hands-on skill development, or expand the program’s available offerings through purchase of specialized agricultural equipment or infrastructure improvements to school, 4-H camp, or fair association facilities.</a:t>
            </a:r>
          </a:p>
          <a:p>
            <a:pPr marL="0" indent="0">
              <a:lnSpc>
                <a:spcPct val="150000"/>
              </a:lnSpc>
              <a:buNone/>
            </a:pPr>
            <a:r>
              <a:rPr lang="en-US" b="1" u="sng" dirty="0">
                <a:ea typeface="+mn-lt"/>
                <a:cs typeface="+mn-lt"/>
              </a:rPr>
              <a:t>Project Examples:</a:t>
            </a:r>
          </a:p>
          <a:p>
            <a:r>
              <a:rPr lang="en-US" dirty="0">
                <a:ea typeface="+mn-lt"/>
                <a:cs typeface="+mn-lt"/>
              </a:rPr>
              <a:t>Renovating an existing barn to expand the number or variety of livestock housed and available for educational opportunities.</a:t>
            </a:r>
          </a:p>
          <a:p>
            <a:r>
              <a:rPr lang="en-US" dirty="0">
                <a:ea typeface="+mn-lt"/>
                <a:cs typeface="+mn-lt"/>
              </a:rPr>
              <a:t>Purchasing cattle chutes to allow students up close and hands-on opportunities to observe and participate in vet or routine health inspections.</a:t>
            </a:r>
          </a:p>
          <a:p>
            <a:pPr marL="0" indent="0">
              <a:lnSpc>
                <a:spcPct val="150000"/>
              </a:lnSpc>
              <a:buNone/>
            </a:pPr>
            <a:r>
              <a:rPr lang="en-US" b="1" u="sng" dirty="0">
                <a:ea typeface="+mn-lt"/>
                <a:cs typeface="+mn-lt"/>
              </a:rPr>
              <a:t>Micro Grant Opportunity:</a:t>
            </a:r>
          </a:p>
          <a:p>
            <a:pPr marL="0" indent="0">
              <a:lnSpc>
                <a:spcPct val="110000"/>
              </a:lnSpc>
              <a:spcBef>
                <a:spcPts val="0"/>
              </a:spcBef>
              <a:buNone/>
            </a:pPr>
            <a:r>
              <a:rPr lang="en-US" dirty="0">
                <a:ea typeface="+mn-lt"/>
                <a:cs typeface="+mn-lt"/>
              </a:rPr>
              <a:t>Vocational Agricultural Centers, municipalities, or nonprofits may apply for up to $5,000 towards hiring agricultural experts to provide guest lectures, supplemental training, or workshops in their area of expertise.</a:t>
            </a:r>
          </a:p>
          <a:p>
            <a:pPr marL="0" indent="0">
              <a:buNone/>
            </a:pPr>
            <a:endParaRPr lang="en-US" dirty="0"/>
          </a:p>
        </p:txBody>
      </p:sp>
      <p:sp>
        <p:nvSpPr>
          <p:cNvPr id="4" name="Rectangle 3">
            <a:extLst>
              <a:ext uri="{FF2B5EF4-FFF2-40B4-BE49-F238E27FC236}">
                <a16:creationId xmlns:a16="http://schemas.microsoft.com/office/drawing/2014/main" id="{9F174513-EEEF-5F13-E1FB-5BC81EC1B540}"/>
              </a:ext>
            </a:extLst>
          </p:cNvPr>
          <p:cNvSpPr/>
          <p:nvPr/>
        </p:nvSpPr>
        <p:spPr>
          <a:xfrm>
            <a:off x="459635" y="4876748"/>
            <a:ext cx="8996160" cy="1187835"/>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65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E7A3-869B-416C-84ED-04D15B01C837}"/>
              </a:ext>
            </a:extLst>
          </p:cNvPr>
          <p:cNvSpPr>
            <a:spLocks noGrp="1"/>
          </p:cNvSpPr>
          <p:nvPr>
            <p:ph type="title"/>
          </p:nvPr>
        </p:nvSpPr>
        <p:spPr>
          <a:xfrm>
            <a:off x="677334" y="448733"/>
            <a:ext cx="8596668" cy="1320800"/>
          </a:xfrm>
        </p:spPr>
        <p:txBody>
          <a:bodyPr/>
          <a:lstStyle/>
          <a:p>
            <a:pPr algn="ctr"/>
            <a:r>
              <a:rPr lang="en-US" dirty="0"/>
              <a:t>2.) Diversity, Equity, and Inclusion (DEI) in Agriculture</a:t>
            </a:r>
          </a:p>
        </p:txBody>
      </p:sp>
      <p:sp>
        <p:nvSpPr>
          <p:cNvPr id="3" name="Content Placeholder 2">
            <a:extLst>
              <a:ext uri="{FF2B5EF4-FFF2-40B4-BE49-F238E27FC236}">
                <a16:creationId xmlns:a16="http://schemas.microsoft.com/office/drawing/2014/main" id="{826163C6-2FD4-4443-80DD-0E84E4FEDC93}"/>
              </a:ext>
            </a:extLst>
          </p:cNvPr>
          <p:cNvSpPr>
            <a:spLocks noGrp="1"/>
          </p:cNvSpPr>
          <p:nvPr>
            <p:ph idx="1"/>
          </p:nvPr>
        </p:nvSpPr>
        <p:spPr>
          <a:xfrm>
            <a:off x="677334" y="1658663"/>
            <a:ext cx="8596668" cy="4843185"/>
          </a:xfrm>
        </p:spPr>
        <p:txBody>
          <a:bodyPr>
            <a:normAutofit fontScale="92500" lnSpcReduction="20000"/>
          </a:bodyPr>
          <a:lstStyle/>
          <a:p>
            <a:pPr marL="0" indent="0">
              <a:buNone/>
            </a:pPr>
            <a:r>
              <a:rPr lang="en-US" b="1" u="sng" dirty="0"/>
              <a:t>Question of Focus:</a:t>
            </a:r>
          </a:p>
          <a:p>
            <a:pPr marL="0" indent="0">
              <a:buNone/>
            </a:pPr>
            <a:r>
              <a:rPr lang="en-US" dirty="0">
                <a:ea typeface="+mn-lt"/>
                <a:cs typeface="+mn-lt"/>
              </a:rPr>
              <a:t>Please propose a project which directly responds to or supports the agency with responding to one of the recommendations identified in the </a:t>
            </a:r>
            <a:r>
              <a:rPr lang="en-US" dirty="0">
                <a:ea typeface="+mn-lt"/>
                <a:cs typeface="+mn-lt"/>
                <a:hlinkClick r:id="rId2"/>
              </a:rPr>
              <a:t>DEI Working Group Report</a:t>
            </a:r>
            <a:r>
              <a:rPr lang="en-US" dirty="0">
                <a:ea typeface="+mn-lt"/>
                <a:cs typeface="+mn-lt"/>
              </a:rPr>
              <a:t>, or another identified area of need by your population of focus. Projects must directly benefit, and be informed by, farmers in one or more of the following classifications: BIPOC, veterans, members of the LGBTQ+ community, or people with a disability.</a:t>
            </a:r>
          </a:p>
          <a:p>
            <a:pPr marL="0" indent="0">
              <a:lnSpc>
                <a:spcPct val="150000"/>
              </a:lnSpc>
              <a:buNone/>
            </a:pPr>
            <a:r>
              <a:rPr lang="en-US" b="1" u="sng" dirty="0">
                <a:ea typeface="+mn-lt"/>
                <a:cs typeface="+mn-lt"/>
              </a:rPr>
              <a:t>Project Examples:</a:t>
            </a:r>
          </a:p>
          <a:p>
            <a:r>
              <a:rPr lang="en-US" dirty="0">
                <a:ea typeface="+mn-lt"/>
                <a:cs typeface="+mn-lt"/>
              </a:rPr>
              <a:t>Developing an agriculture education/outreach program to specifically reach BIPOC farmers.</a:t>
            </a:r>
          </a:p>
          <a:p>
            <a:r>
              <a:rPr lang="en-US" dirty="0">
                <a:ea typeface="+mn-lt"/>
                <a:cs typeface="+mn-lt"/>
              </a:rPr>
              <a:t>Redesigning a community or urban farm to be accessible to individuals with disabilities. </a:t>
            </a:r>
          </a:p>
          <a:p>
            <a:pPr marL="0" indent="0">
              <a:buNone/>
            </a:pPr>
            <a:r>
              <a:rPr lang="en-US" b="1" u="sng" dirty="0">
                <a:ea typeface="+mn-lt"/>
                <a:cs typeface="+mn-lt"/>
              </a:rPr>
              <a:t>Micro Grant Opportunity:</a:t>
            </a:r>
          </a:p>
          <a:p>
            <a:pPr marL="0" indent="0">
              <a:buNone/>
            </a:pPr>
            <a:r>
              <a:rPr lang="en-US" dirty="0">
                <a:ea typeface="+mn-lt"/>
                <a:cs typeface="+mn-lt"/>
              </a:rPr>
              <a:t>Up to $5,000 to make materials or workshops and/or other ag resources more accessible. </a:t>
            </a:r>
          </a:p>
          <a:p>
            <a:pPr marL="0" indent="0">
              <a:buNone/>
            </a:pPr>
            <a:r>
              <a:rPr lang="en-US" dirty="0">
                <a:ea typeface="+mn-lt"/>
                <a:cs typeface="+mn-lt"/>
              </a:rPr>
              <a:t>For example: Hiring a translation service for translation of agriculture-specific or culturally relevant materials, offering an in-person translator or interpreter during a workshop or training, or developing </a:t>
            </a:r>
            <a:r>
              <a:rPr lang="en-US" dirty="0">
                <a:ea typeface="+mn-lt"/>
                <a:cs typeface="+mn-lt"/>
                <a:hlinkClick r:id="rId3"/>
              </a:rPr>
              <a:t>plain language guides</a:t>
            </a:r>
            <a:r>
              <a:rPr lang="en-US" dirty="0">
                <a:ea typeface="+mn-lt"/>
                <a:cs typeface="+mn-lt"/>
              </a:rPr>
              <a:t>.</a:t>
            </a:r>
          </a:p>
          <a:p>
            <a:pPr>
              <a:lnSpc>
                <a:spcPct val="150000"/>
              </a:lnSpc>
            </a:pPr>
            <a:endParaRPr lang="en-US" b="1" u="sng" dirty="0">
              <a:ea typeface="+mn-lt"/>
              <a:cs typeface="+mn-lt"/>
            </a:endParaRPr>
          </a:p>
          <a:p>
            <a:pPr marL="0" indent="0">
              <a:buNone/>
            </a:pPr>
            <a:endParaRPr lang="en-US" dirty="0"/>
          </a:p>
        </p:txBody>
      </p:sp>
      <p:sp>
        <p:nvSpPr>
          <p:cNvPr id="4" name="Rectangle 3">
            <a:extLst>
              <a:ext uri="{FF2B5EF4-FFF2-40B4-BE49-F238E27FC236}">
                <a16:creationId xmlns:a16="http://schemas.microsoft.com/office/drawing/2014/main" id="{9C36DEB7-F1CE-781C-64B5-DD5E57EBB80F}"/>
              </a:ext>
            </a:extLst>
          </p:cNvPr>
          <p:cNvSpPr/>
          <p:nvPr/>
        </p:nvSpPr>
        <p:spPr>
          <a:xfrm>
            <a:off x="609601" y="4883114"/>
            <a:ext cx="8596669" cy="1703274"/>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15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9BB7-6C3A-4EE2-BCDB-5FC956D73D2D}"/>
              </a:ext>
            </a:extLst>
          </p:cNvPr>
          <p:cNvSpPr>
            <a:spLocks noGrp="1"/>
          </p:cNvSpPr>
          <p:nvPr>
            <p:ph type="title"/>
          </p:nvPr>
        </p:nvSpPr>
        <p:spPr/>
        <p:txBody>
          <a:bodyPr/>
          <a:lstStyle/>
          <a:p>
            <a:pPr algn="ctr"/>
            <a:r>
              <a:rPr lang="en-US" dirty="0"/>
              <a:t>3. Urban Agriculture</a:t>
            </a:r>
          </a:p>
        </p:txBody>
      </p:sp>
      <p:sp>
        <p:nvSpPr>
          <p:cNvPr id="3" name="Content Placeholder 2">
            <a:extLst>
              <a:ext uri="{FF2B5EF4-FFF2-40B4-BE49-F238E27FC236}">
                <a16:creationId xmlns:a16="http://schemas.microsoft.com/office/drawing/2014/main" id="{B5DB9D9E-4C1D-4619-89CA-E4C9898AEA0C}"/>
              </a:ext>
            </a:extLst>
          </p:cNvPr>
          <p:cNvSpPr>
            <a:spLocks noGrp="1"/>
          </p:cNvSpPr>
          <p:nvPr>
            <p:ph idx="1"/>
          </p:nvPr>
        </p:nvSpPr>
        <p:spPr>
          <a:xfrm>
            <a:off x="1164167" y="1457555"/>
            <a:ext cx="8596668" cy="5006745"/>
          </a:xfrm>
        </p:spPr>
        <p:txBody>
          <a:bodyPr>
            <a:normAutofit lnSpcReduction="10000"/>
          </a:bodyPr>
          <a:lstStyle/>
          <a:p>
            <a:pPr marL="0" indent="0">
              <a:buNone/>
            </a:pPr>
            <a:r>
              <a:rPr lang="en-US" b="1" u="sng" dirty="0"/>
              <a:t>Question of Focus:</a:t>
            </a:r>
          </a:p>
          <a:p>
            <a:pPr marL="0" indent="0">
              <a:buNone/>
            </a:pPr>
            <a:r>
              <a:rPr lang="en-US" dirty="0">
                <a:ea typeface="+mn-lt"/>
                <a:cs typeface="+mn-lt"/>
              </a:rPr>
              <a:t>Please propose a project that focuses on establishing or expanding support and resources for urban agriculture. </a:t>
            </a:r>
          </a:p>
          <a:p>
            <a:pPr marL="0" indent="0">
              <a:buNone/>
            </a:pPr>
            <a:r>
              <a:rPr lang="en-US" b="1" u="sng" dirty="0"/>
              <a:t>Project Examples:</a:t>
            </a:r>
          </a:p>
          <a:p>
            <a:r>
              <a:rPr lang="en-US" dirty="0"/>
              <a:t>Development of an urban ag master plan.</a:t>
            </a:r>
          </a:p>
          <a:p>
            <a:r>
              <a:rPr lang="en-US" dirty="0"/>
              <a:t>Purchasing irrigation equipment to increase production of an urban community garden. </a:t>
            </a:r>
          </a:p>
          <a:p>
            <a:r>
              <a:rPr lang="en-US" dirty="0"/>
              <a:t>Constructing a washing station at a community garden to allow for packaging and sale of harvested produce at a local farmers market.</a:t>
            </a:r>
          </a:p>
          <a:p>
            <a:pPr marL="0" indent="0">
              <a:buNone/>
            </a:pPr>
            <a:r>
              <a:rPr lang="en-US" b="1" u="sng" dirty="0"/>
              <a:t>Micro Grant Opportunity:</a:t>
            </a:r>
          </a:p>
          <a:p>
            <a:pPr marL="0" indent="0">
              <a:buNone/>
            </a:pPr>
            <a:r>
              <a:rPr lang="en-US" dirty="0"/>
              <a:t>Up to $5,000 for municipalities that are not eligible for DEEP’s Urban Green and Community Gardens Grant program to establish or make improvements to a previously established urban farm or garden.</a:t>
            </a:r>
          </a:p>
          <a:p>
            <a:pPr marL="0" indent="0">
              <a:buNone/>
            </a:pPr>
            <a:r>
              <a:rPr lang="en-US" dirty="0">
                <a:hlinkClick r:id="rId2"/>
              </a:rPr>
              <a:t>Click here for more on the CT DEEP Urban Green and Community Gardens Grant Program. </a:t>
            </a:r>
            <a:endParaRPr lang="en-US" dirty="0"/>
          </a:p>
          <a:p>
            <a:pPr marL="0" indent="0">
              <a:buNone/>
            </a:pPr>
            <a:endParaRPr lang="en-US" dirty="0"/>
          </a:p>
        </p:txBody>
      </p:sp>
      <p:sp>
        <p:nvSpPr>
          <p:cNvPr id="5" name="Rectangle 4">
            <a:extLst>
              <a:ext uri="{FF2B5EF4-FFF2-40B4-BE49-F238E27FC236}">
                <a16:creationId xmlns:a16="http://schemas.microsoft.com/office/drawing/2014/main" id="{C74CE8F5-5D4F-66B6-AA97-618EF35413F5}"/>
              </a:ext>
            </a:extLst>
          </p:cNvPr>
          <p:cNvSpPr/>
          <p:nvPr/>
        </p:nvSpPr>
        <p:spPr>
          <a:xfrm>
            <a:off x="1015575" y="4423095"/>
            <a:ext cx="8596669" cy="1981937"/>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6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497A-C1E7-42DC-B626-16B4B6154662}"/>
              </a:ext>
            </a:extLst>
          </p:cNvPr>
          <p:cNvSpPr>
            <a:spLocks noGrp="1"/>
          </p:cNvSpPr>
          <p:nvPr>
            <p:ph type="title"/>
          </p:nvPr>
        </p:nvSpPr>
        <p:spPr/>
        <p:txBody>
          <a:bodyPr/>
          <a:lstStyle/>
          <a:p>
            <a:pPr algn="ctr"/>
            <a:r>
              <a:rPr lang="en-US" dirty="0"/>
              <a:t>4. Food Supply Chain</a:t>
            </a:r>
          </a:p>
        </p:txBody>
      </p:sp>
      <p:sp>
        <p:nvSpPr>
          <p:cNvPr id="3" name="Content Placeholder 2">
            <a:extLst>
              <a:ext uri="{FF2B5EF4-FFF2-40B4-BE49-F238E27FC236}">
                <a16:creationId xmlns:a16="http://schemas.microsoft.com/office/drawing/2014/main" id="{FC3A2273-2E51-47A2-86B7-692E83B5B350}"/>
              </a:ext>
            </a:extLst>
          </p:cNvPr>
          <p:cNvSpPr>
            <a:spLocks noGrp="1"/>
          </p:cNvSpPr>
          <p:nvPr>
            <p:ph idx="1"/>
          </p:nvPr>
        </p:nvSpPr>
        <p:spPr>
          <a:xfrm>
            <a:off x="677334" y="1364974"/>
            <a:ext cx="8596668" cy="5141843"/>
          </a:xfrm>
        </p:spPr>
        <p:txBody>
          <a:bodyPr>
            <a:normAutofit fontScale="92500"/>
          </a:bodyPr>
          <a:lstStyle/>
          <a:p>
            <a:pPr marL="0" indent="0">
              <a:buNone/>
            </a:pPr>
            <a:r>
              <a:rPr lang="en-US" b="1" u="sng" dirty="0"/>
              <a:t>Question of Focus:</a:t>
            </a:r>
          </a:p>
          <a:p>
            <a:pPr marL="0" indent="0">
              <a:buNone/>
            </a:pPr>
            <a:r>
              <a:rPr lang="en-US" dirty="0">
                <a:ea typeface="+mn-lt"/>
                <a:cs typeface="+mn-lt"/>
              </a:rPr>
              <a:t>Please propose a project that would strengthen the local food supply by increasing production of CT Grown farm products, proposing/developing plans for meat processing facilities, or expanding marketing efforts to increase the purchase and sale of CT Grown farm products.</a:t>
            </a:r>
            <a:endParaRPr lang="en-US" dirty="0"/>
          </a:p>
          <a:p>
            <a:pPr marL="0" indent="0">
              <a:buNone/>
            </a:pPr>
            <a:r>
              <a:rPr lang="en-US" b="1" u="sng" dirty="0"/>
              <a:t>Project Examples:</a:t>
            </a:r>
          </a:p>
          <a:p>
            <a:r>
              <a:rPr lang="en-US" dirty="0">
                <a:ea typeface="+mn-lt"/>
                <a:cs typeface="+mn-lt"/>
              </a:rPr>
              <a:t>Projects that expand food hub operations to increase distribution capacity of CT Grown farm products.</a:t>
            </a:r>
            <a:endParaRPr lang="en-US" b="1" dirty="0">
              <a:ea typeface="+mn-lt"/>
              <a:cs typeface="+mn-lt"/>
            </a:endParaRPr>
          </a:p>
          <a:p>
            <a:r>
              <a:rPr lang="en-US" dirty="0">
                <a:ea typeface="+mn-lt"/>
                <a:cs typeface="+mn-lt"/>
              </a:rPr>
              <a:t>Feasibility study for creation of meat processing facility in CT.</a:t>
            </a:r>
          </a:p>
          <a:p>
            <a:r>
              <a:rPr lang="en-US" dirty="0">
                <a:ea typeface="+mn-lt"/>
                <a:cs typeface="+mn-lt"/>
              </a:rPr>
              <a:t>A food hub purchases a walk-in freezer to double the amount of CT Grown produce they can purchase and distribute.</a:t>
            </a:r>
          </a:p>
          <a:p>
            <a:pPr marL="0" indent="0">
              <a:buNone/>
            </a:pPr>
            <a:r>
              <a:rPr lang="en-US" b="1" u="sng" dirty="0">
                <a:ea typeface="+mn-lt"/>
                <a:cs typeface="+mn-lt"/>
              </a:rPr>
              <a:t>Micro Grant Opportunity:</a:t>
            </a:r>
          </a:p>
          <a:p>
            <a:pPr marL="0" indent="0">
              <a:buNone/>
            </a:pPr>
            <a:r>
              <a:rPr lang="en-US" dirty="0">
                <a:ea typeface="+mn-lt"/>
                <a:cs typeface="+mn-lt"/>
              </a:rPr>
              <a:t>Up to $5,000 to offset expenses for new and beginning, BIPOC, or veteran farmers to participate in a Certified CT Grown farmers’ market. Expenses such as town permit fees, signage, display necessities (such as tables), food safety related materials (such as portable handwashing station or coolers) would be eligible.</a:t>
            </a:r>
            <a:endParaRPr lang="en-US" dirty="0"/>
          </a:p>
        </p:txBody>
      </p:sp>
      <p:sp>
        <p:nvSpPr>
          <p:cNvPr id="4" name="Rectangle 3">
            <a:extLst>
              <a:ext uri="{FF2B5EF4-FFF2-40B4-BE49-F238E27FC236}">
                <a16:creationId xmlns:a16="http://schemas.microsoft.com/office/drawing/2014/main" id="{48B7BF0C-489E-7E32-DA9B-63A21AAE7C7F}"/>
              </a:ext>
            </a:extLst>
          </p:cNvPr>
          <p:cNvSpPr/>
          <p:nvPr/>
        </p:nvSpPr>
        <p:spPr>
          <a:xfrm>
            <a:off x="636782" y="4952999"/>
            <a:ext cx="8596669" cy="1697566"/>
          </a:xfrm>
          <a:prstGeom prst="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3093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73e03fc-2c2a-4eb5-9efb-9038c02c6da4">
      <Terms xmlns="http://schemas.microsoft.com/office/infopath/2007/PartnerControls"/>
    </lcf76f155ced4ddcb4097134ff3c332f>
    <TaxCatchAll xmlns="fddfbcf2-9f8c-42e4-85dc-cc52326538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32C6921B094A4CB6C759F89BBAF4E8" ma:contentTypeVersion="15" ma:contentTypeDescription="Create a new document." ma:contentTypeScope="" ma:versionID="56834829a2162c3a3082bac9a1c10358">
  <xsd:schema xmlns:xsd="http://www.w3.org/2001/XMLSchema" xmlns:xs="http://www.w3.org/2001/XMLSchema" xmlns:p="http://schemas.microsoft.com/office/2006/metadata/properties" xmlns:ns2="b73e03fc-2c2a-4eb5-9efb-9038c02c6da4" xmlns:ns3="fddfbcf2-9f8c-42e4-85dc-cc5232653894" targetNamespace="http://schemas.microsoft.com/office/2006/metadata/properties" ma:root="true" ma:fieldsID="996a55b6f8e427ee1c3ab8338804292c" ns2:_="" ns3:_="">
    <xsd:import namespace="b73e03fc-2c2a-4eb5-9efb-9038c02c6da4"/>
    <xsd:import namespace="fddfbcf2-9f8c-42e4-85dc-cc52326538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e03fc-2c2a-4eb5-9efb-9038c02c6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dfbcf2-9f8c-42e4-85dc-cc52326538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d22b03d-0548-4dad-8729-6c585d12858a}" ma:internalName="TaxCatchAll" ma:showField="CatchAllData" ma:web="fddfbcf2-9f8c-42e4-85dc-cc5232653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CD632D-89A0-4159-AF53-C6BCE78EA05D}">
  <ds:schemaRefs>
    <ds:schemaRef ds:uri="http://schemas.microsoft.com/office/2006/metadata/properties"/>
    <ds:schemaRef ds:uri="http://schemas.microsoft.com/office/infopath/2007/PartnerControls"/>
    <ds:schemaRef ds:uri="b73e03fc-2c2a-4eb5-9efb-9038c02c6da4"/>
    <ds:schemaRef ds:uri="fddfbcf2-9f8c-42e4-85dc-cc5232653894"/>
  </ds:schemaRefs>
</ds:datastoreItem>
</file>

<file path=customXml/itemProps2.xml><?xml version="1.0" encoding="utf-8"?>
<ds:datastoreItem xmlns:ds="http://schemas.openxmlformats.org/officeDocument/2006/customXml" ds:itemID="{D6A39830-2C66-4049-AD14-6143518BD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3e03fc-2c2a-4eb5-9efb-9038c02c6da4"/>
    <ds:schemaRef ds:uri="fddfbcf2-9f8c-42e4-85dc-cc52326538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141D05-483B-473F-83BA-11B6F32805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1245</TotalTime>
  <Words>3309</Words>
  <Application>Microsoft Office PowerPoint</Application>
  <PresentationFormat>Widescreen</PresentationFormat>
  <Paragraphs>330</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Courier New</vt:lpstr>
      <vt:lpstr>open-sans</vt:lpstr>
      <vt:lpstr>Trebuchet MS</vt:lpstr>
      <vt:lpstr>Wingdings</vt:lpstr>
      <vt:lpstr>Wingdings 3</vt:lpstr>
      <vt:lpstr>Facet</vt:lpstr>
      <vt:lpstr>2024 Agricultural  Enhancement Grant</vt:lpstr>
      <vt:lpstr>Today’s Agenda</vt:lpstr>
      <vt:lpstr>Grant Description</vt:lpstr>
      <vt:lpstr>Eligible Applicants</vt:lpstr>
      <vt:lpstr>Questions of Focus and Microgrants</vt:lpstr>
      <vt:lpstr>1.) Enhancing Youth Agricultural Education</vt:lpstr>
      <vt:lpstr>2.) Diversity, Equity, and Inclusion (DEI) in Agriculture</vt:lpstr>
      <vt:lpstr>3. Urban Agriculture</vt:lpstr>
      <vt:lpstr>4. Food Supply Chain</vt:lpstr>
      <vt:lpstr>A quick aside:</vt:lpstr>
      <vt:lpstr>A quick aside:</vt:lpstr>
      <vt:lpstr>5. Farmland Accessibility</vt:lpstr>
      <vt:lpstr>6. Applicant Identified</vt:lpstr>
      <vt:lpstr>Other Micro Grants </vt:lpstr>
      <vt:lpstr>Match Requirement, Expenses and Payment</vt:lpstr>
      <vt:lpstr>How do I determine my match requirement? Or the grant funds I can apply for?</vt:lpstr>
      <vt:lpstr>Match Requirement Table for Question of Focus Grants</vt:lpstr>
      <vt:lpstr>Match Requirement Table for Micro Grants</vt:lpstr>
      <vt:lpstr>Match Requirement, Expenses and Payment (continued)</vt:lpstr>
      <vt:lpstr>Match Requirement, Expenses and Payment (continued)</vt:lpstr>
      <vt:lpstr>Match Requirement, Expenses and Payment (continued)</vt:lpstr>
      <vt:lpstr>Project Duration &amp; Post Award Requirements</vt:lpstr>
      <vt:lpstr>Project Duration &amp; Post Award Requirements (continued)</vt:lpstr>
      <vt:lpstr>Submission Process</vt:lpstr>
      <vt:lpstr>Application</vt:lpstr>
      <vt:lpstr>Application Requirements</vt:lpstr>
      <vt:lpstr>PowerPoint Presentation</vt:lpstr>
      <vt:lpstr>Budget Forms</vt:lpstr>
      <vt:lpstr>Budget Form</vt:lpstr>
      <vt:lpstr>Budget Narrative</vt:lpstr>
      <vt:lpstr>What is an in-kind match?</vt:lpstr>
      <vt:lpstr>Grant Narrative</vt:lpstr>
      <vt:lpstr>Grant Narrative</vt:lpstr>
      <vt:lpstr>Landlord Consent Form</vt:lpstr>
      <vt:lpstr>Evaluation Criteria and Process</vt:lpstr>
      <vt:lpstr>Important Dates</vt:lpstr>
      <vt:lpstr>Quick Recap</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Farm Viability Grant</dc:title>
  <dc:creator>Grabarz, Alison</dc:creator>
  <cp:lastModifiedBy>Grabarz, Alison</cp:lastModifiedBy>
  <cp:revision>4</cp:revision>
  <dcterms:created xsi:type="dcterms:W3CDTF">2021-12-10T13:10:54Z</dcterms:created>
  <dcterms:modified xsi:type="dcterms:W3CDTF">2024-01-26T14:35:54Z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0x0101008032C6921B094A4CB6C759F89BBAF4E8</vt:lpwstr>
  </property>
  <property fmtid="{D5CDD505-2E9C-101B-9397-08002B2CF9AE}" pid="3" name="MediaServiceImageTags">
    <vt:lpwstr/>
  </property>
</Properties>
</file>