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3"/>
  </p:notesMasterIdLst>
  <p:sldIdLst>
    <p:sldId id="290" r:id="rId2"/>
    <p:sldId id="329" r:id="rId3"/>
    <p:sldId id="345" r:id="rId4"/>
    <p:sldId id="330" r:id="rId5"/>
    <p:sldId id="346" r:id="rId6"/>
    <p:sldId id="334" r:id="rId7"/>
    <p:sldId id="347" r:id="rId8"/>
    <p:sldId id="348" r:id="rId9"/>
    <p:sldId id="328" r:id="rId10"/>
    <p:sldId id="307" r:id="rId11"/>
    <p:sldId id="32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4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87476-B9F4-41D7-9149-B15BE73959B1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7D42C-BC21-40BF-B816-365B46D47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76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VIEW &gt; MASTER</a:t>
            </a:r>
            <a:r>
              <a:rPr lang="en-US" baseline="0" dirty="0"/>
              <a:t> &gt; SLIDE MASTER TO EDIT THE IMAGES ON THE TITLE AND DIVIDER SLIDES</a:t>
            </a:r>
          </a:p>
          <a:p>
            <a:r>
              <a:rPr lang="en-US" baseline="0" dirty="0"/>
              <a:t>RIGHT CLICK ON THE INDIVIDUAL IMAGES TO CHANGE THE IMAGE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C1755-625D-A742-ACDB-726AD4CDF2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42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79" y="5600678"/>
            <a:ext cx="7070969" cy="649681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877" y="6250359"/>
            <a:ext cx="4262488" cy="412261"/>
          </a:xfrm>
        </p:spPr>
        <p:txBody>
          <a:bodyPr>
            <a:normAutofit/>
          </a:bodyPr>
          <a:lstStyle>
            <a:lvl1pPr marL="0" indent="0" algn="l">
              <a:buNone/>
              <a:defRPr sz="1500" b="0" baseline="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September 27, 2017 | Thomas L. Morgart</a:t>
            </a:r>
          </a:p>
        </p:txBody>
      </p:sp>
      <p:pic>
        <p:nvPicPr>
          <p:cNvPr id="19" name="Picture 18" descr="NRCS_Title-Raindrop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5" t="48718" r="34080" b="44444"/>
          <a:stretch/>
        </p:blipFill>
        <p:spPr>
          <a:xfrm>
            <a:off x="5581900" y="3341080"/>
            <a:ext cx="445717" cy="468923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5616943" y="1249851"/>
            <a:ext cx="2266950" cy="342900"/>
          </a:xfrm>
        </p:spPr>
        <p:txBody>
          <a:bodyPr anchor="ctr">
            <a:normAutofit/>
          </a:bodyPr>
          <a:lstStyle>
            <a:lvl1pPr>
              <a:defRPr sz="1000" b="0" spc="300" baseline="0">
                <a:solidFill>
                  <a:srgbClr val="FEC20D"/>
                </a:solidFill>
              </a:defRPr>
            </a:lvl1pPr>
          </a:lstStyle>
          <a:p>
            <a:pPr lvl="0"/>
            <a:r>
              <a:rPr lang="en-US" dirty="0"/>
              <a:t>Connecticut</a:t>
            </a:r>
          </a:p>
        </p:txBody>
      </p:sp>
      <p:pic>
        <p:nvPicPr>
          <p:cNvPr id="16" name="Picture 15" descr="NRCS_Title-Raindrop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9" t="16381" b="21472"/>
          <a:stretch/>
        </p:blipFill>
        <p:spPr>
          <a:xfrm>
            <a:off x="6770076" y="1106291"/>
            <a:ext cx="2373924" cy="426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61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52" y="635000"/>
            <a:ext cx="8229600" cy="806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5" y="1600204"/>
            <a:ext cx="763172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059616" y="1609726"/>
            <a:ext cx="949203" cy="3792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1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6" y="1600204"/>
            <a:ext cx="6811108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814" y="566615"/>
            <a:ext cx="8229600" cy="94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815" y="1600204"/>
            <a:ext cx="773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3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kern="1200">
          <a:solidFill>
            <a:srgbClr val="89C32D"/>
          </a:solidFill>
          <a:latin typeface="+mj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053773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s.usda.gov/csp-enhancements-and-bundle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s.usda.gov/conservation-basics/natural-resource-concerns/climate/climate-smart-mitigation-activitie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rcs.usda.gov/sites/default/files/2022-10/CSAF%20Mitigation%20Activities%202023_1028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comet-planner.com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s.usda.gov/resources/guides-and-instructions/conservation-practice-standard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rcs.usda.gov/resources/guides-and-instructions/field-office-technical-guid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90709"/>
            <a:ext cx="8229600" cy="7161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NRCS Climate Smart Practices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35" y="6361176"/>
            <a:ext cx="6038527" cy="350708"/>
          </a:xfrm>
        </p:spPr>
        <p:txBody>
          <a:bodyPr>
            <a:normAutofit/>
          </a:bodyPr>
          <a:lstStyle/>
          <a:p>
            <a:r>
              <a:rPr lang="en-US" dirty="0"/>
              <a:t>December 19, 2022</a:t>
            </a:r>
          </a:p>
        </p:txBody>
      </p:sp>
      <p:pic>
        <p:nvPicPr>
          <p:cNvPr id="6" name="Picture 5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4553E7C1-C541-4C47-BF1C-8C2A65FD2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2" t="-1573" r="25061" b="1655"/>
          <a:stretch/>
        </p:blipFill>
        <p:spPr>
          <a:xfrm rot="5400000">
            <a:off x="4147290" y="2522597"/>
            <a:ext cx="2286000" cy="3390972"/>
          </a:xfrm>
          <a:prstGeom prst="rect">
            <a:avLst/>
          </a:prstGeom>
        </p:spPr>
      </p:pic>
      <p:pic>
        <p:nvPicPr>
          <p:cNvPr id="11" name="Content Placeholder 10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65BC98B2-99A1-4206-9F5D-3FEC633AB5D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4" y="1249362"/>
            <a:ext cx="3083791" cy="4111721"/>
          </a:xfrm>
        </p:spPr>
      </p:pic>
    </p:spTree>
    <p:extLst>
      <p:ext uri="{BB962C8B-B14F-4D97-AF65-F5344CB8AC3E}">
        <p14:creationId xmlns:p14="http://schemas.microsoft.com/office/powerpoint/2010/main" val="313879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 </a:t>
            </a:r>
          </a:p>
        </p:txBody>
      </p:sp>
      <p:pic>
        <p:nvPicPr>
          <p:cNvPr id="5" name="Picture 4" descr="A picture containing tree, nature&#10;&#10;Description automatically generated">
            <a:extLst>
              <a:ext uri="{FF2B5EF4-FFF2-40B4-BE49-F238E27FC236}">
                <a16:creationId xmlns:a16="http://schemas.microsoft.com/office/drawing/2014/main" id="{6519A5FE-629D-4D09-8CC5-0737A06D9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1" b="26627"/>
          <a:stretch/>
        </p:blipFill>
        <p:spPr>
          <a:xfrm rot="5400000">
            <a:off x="5507710" y="3221710"/>
            <a:ext cx="5257800" cy="201478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9AD4F2-64C3-4433-A6FC-3D6280BED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46" y="1600200"/>
            <a:ext cx="706440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CSP Enhancements &amp; Bundles </a:t>
            </a:r>
          </a:p>
          <a:p>
            <a:r>
              <a:rPr lang="en-US" dirty="0">
                <a:hlinkClick r:id="rId3"/>
              </a:rPr>
              <a:t>https://www.nrcs.usda.gov/csp-enhancements-and-bundles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Climate Smart Advanced Soil Health bundle</a:t>
            </a:r>
          </a:p>
          <a:p>
            <a:r>
              <a:rPr lang="en-US" dirty="0"/>
              <a:t>	Crop Rotation 		 No-till 			Cover Crop </a:t>
            </a:r>
          </a:p>
          <a:p>
            <a:r>
              <a:rPr lang="en-US" dirty="0"/>
              <a:t>	Nutrient Management 		   Pest Management </a:t>
            </a:r>
          </a:p>
          <a:p>
            <a:endParaRPr lang="en-US" dirty="0"/>
          </a:p>
          <a:p>
            <a:r>
              <a:rPr lang="en-US" dirty="0"/>
              <a:t>Cropland Soil Health Management System bundle</a:t>
            </a:r>
          </a:p>
          <a:p>
            <a:r>
              <a:rPr lang="en-US" dirty="0"/>
              <a:t>	Crop Rotation 		No-till 			Cover Crop </a:t>
            </a:r>
          </a:p>
          <a:p>
            <a:r>
              <a:rPr lang="en-US" dirty="0"/>
              <a:t>	Nutrient Management </a:t>
            </a:r>
          </a:p>
          <a:p>
            <a:endParaRPr lang="en-US" dirty="0"/>
          </a:p>
          <a:p>
            <a:r>
              <a:rPr lang="en-US" dirty="0"/>
              <a:t>Buffer Bundle #1</a:t>
            </a:r>
          </a:p>
          <a:p>
            <a:r>
              <a:rPr lang="en-US" dirty="0"/>
              <a:t>	Filter Strip 		Conservation Cover (perennial seed) </a:t>
            </a:r>
          </a:p>
          <a:p>
            <a:r>
              <a:rPr lang="en-US" dirty="0"/>
              <a:t>	Wildlife Habitat Planting 	Tree/Shrub Establishment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97" y="1128346"/>
            <a:ext cx="8229600" cy="9437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NRCS Climate Smart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566" y="2535645"/>
            <a:ext cx="3450868" cy="118706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/>
              <a:t>Questions ?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19292-7FA7-4BFC-B4CC-184C9C4F7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5879" y="3463428"/>
            <a:ext cx="1832242" cy="244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Smart Ag &amp; Forestry (CSAF) </a:t>
            </a:r>
          </a:p>
        </p:txBody>
      </p:sp>
      <p:pic>
        <p:nvPicPr>
          <p:cNvPr id="5" name="Picture 4" descr="A picture containing tree, nature&#10;&#10;Description automatically generated">
            <a:extLst>
              <a:ext uri="{FF2B5EF4-FFF2-40B4-BE49-F238E27FC236}">
                <a16:creationId xmlns:a16="http://schemas.microsoft.com/office/drawing/2014/main" id="{6519A5FE-629D-4D09-8CC5-0737A06D9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1" b="26627"/>
          <a:stretch/>
        </p:blipFill>
        <p:spPr>
          <a:xfrm rot="5400000">
            <a:off x="5507710" y="3221710"/>
            <a:ext cx="5257800" cy="201478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9AD4F2-64C3-4433-A6FC-3D6280BED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The most current information source is </a:t>
            </a:r>
          </a:p>
          <a:p>
            <a:r>
              <a:rPr lang="en-US" dirty="0">
                <a:solidFill>
                  <a:schemeClr val="tx1"/>
                </a:solidFill>
              </a:rPr>
              <a:t>CSAF Mitigation Activities List FY2023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General Overview &amp; Descriptions</a:t>
            </a:r>
          </a:p>
          <a:p>
            <a:r>
              <a:rPr lang="en-US" dirty="0">
                <a:hlinkClick r:id="rId3"/>
              </a:rPr>
              <a:t>https://www.nrcs.usda.gov/conservation-basics/natural-resource-concerns/climate/climate-smart-mitigation-activities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Specific Practice list and categories </a:t>
            </a: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https://www.nrcs.usda.gov/sites/default/files/2022-10/CSAF%20Mitigation%20Activities%202023_1028.pdf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5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Smart Ag &amp; Forestry Practices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9AD4F2-64C3-4433-A6FC-3D6280BED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1600204"/>
            <a:ext cx="6834259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List was determined by quantifiable changes</a:t>
            </a:r>
          </a:p>
          <a:p>
            <a:r>
              <a:rPr lang="en-US" dirty="0">
                <a:solidFill>
                  <a:schemeClr val="tx1"/>
                </a:solidFill>
              </a:rPr>
              <a:t>	as modeled by COMET-Planner </a:t>
            </a:r>
          </a:p>
          <a:p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http://comet-planner.com/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Quantifiable changes are: </a:t>
            </a:r>
          </a:p>
          <a:p>
            <a:r>
              <a:rPr lang="en-US" dirty="0">
                <a:solidFill>
                  <a:schemeClr val="tx1"/>
                </a:solidFill>
              </a:rPr>
              <a:t>	- reductions in greenhouse gas emissions and/or</a:t>
            </a:r>
          </a:p>
          <a:p>
            <a:r>
              <a:rPr lang="en-US" dirty="0">
                <a:solidFill>
                  <a:schemeClr val="tx1"/>
                </a:solidFill>
              </a:rPr>
              <a:t>	- increases in carbon sequestration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CSAF Mitigation list is anticipated to evolve/expand as more information is collected and feedback is received</a:t>
            </a:r>
          </a:p>
          <a:p>
            <a:r>
              <a:rPr lang="en-US" dirty="0">
                <a:solidFill>
                  <a:schemeClr val="tx1"/>
                </a:solidFill>
              </a:rPr>
              <a:t>	(yellow highlights are the most recent additions) </a:t>
            </a:r>
          </a:p>
        </p:txBody>
      </p:sp>
      <p:pic>
        <p:nvPicPr>
          <p:cNvPr id="6" name="Picture 5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05E0F076-3851-49DD-B741-FEF625121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74" y="1600200"/>
            <a:ext cx="204792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9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Smart Ag &amp; Forestry Practices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9AD4F2-64C3-4433-A6FC-3D6280BED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Categorized by Group 	</a:t>
            </a:r>
          </a:p>
          <a:p>
            <a:r>
              <a:rPr lang="en-US" dirty="0">
                <a:solidFill>
                  <a:schemeClr val="tx1"/>
                </a:solidFill>
              </a:rPr>
              <a:t>	Practice Standard Name   		</a:t>
            </a:r>
          </a:p>
          <a:p>
            <a:r>
              <a:rPr lang="en-US" dirty="0">
                <a:solidFill>
                  <a:schemeClr val="tx1"/>
                </a:solidFill>
              </a:rPr>
              <a:t>		additional, specific activities for CSP </a:t>
            </a:r>
          </a:p>
          <a:p>
            <a:r>
              <a:rPr lang="en-US" dirty="0">
                <a:solidFill>
                  <a:schemeClr val="tx1"/>
                </a:solidFill>
              </a:rPr>
              <a:t>			</a:t>
            </a:r>
            <a:r>
              <a:rPr lang="en-US" sz="1600" dirty="0">
                <a:solidFill>
                  <a:schemeClr val="tx1"/>
                </a:solidFill>
              </a:rPr>
              <a:t>(Conservation Stewardship Program)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Soil Health </a:t>
            </a:r>
          </a:p>
          <a:p>
            <a:r>
              <a:rPr lang="en-US" dirty="0">
                <a:solidFill>
                  <a:schemeClr val="tx1"/>
                </a:solidFill>
              </a:rPr>
              <a:t>	Nitrogen Management</a:t>
            </a:r>
          </a:p>
          <a:p>
            <a:r>
              <a:rPr lang="en-US" dirty="0">
                <a:solidFill>
                  <a:schemeClr val="tx1"/>
                </a:solidFill>
              </a:rPr>
              <a:t>	Livestock </a:t>
            </a:r>
          </a:p>
          <a:p>
            <a:r>
              <a:rPr lang="en-US" dirty="0">
                <a:solidFill>
                  <a:schemeClr val="tx1"/>
                </a:solidFill>
              </a:rPr>
              <a:t>	Grazing</a:t>
            </a:r>
          </a:p>
          <a:p>
            <a:r>
              <a:rPr lang="en-US" dirty="0">
                <a:solidFill>
                  <a:schemeClr val="tx1"/>
                </a:solidFill>
              </a:rPr>
              <a:t>	Forestry</a:t>
            </a:r>
          </a:p>
          <a:p>
            <a:r>
              <a:rPr lang="en-US" dirty="0">
                <a:solidFill>
                  <a:schemeClr val="tx1"/>
                </a:solidFill>
              </a:rPr>
              <a:t>	Energy / Combustion / Efficiency </a:t>
            </a:r>
          </a:p>
          <a:p>
            <a:r>
              <a:rPr lang="en-US" dirty="0">
                <a:solidFill>
                  <a:schemeClr val="tx1"/>
                </a:solidFill>
              </a:rPr>
              <a:t>	Wetlands </a:t>
            </a:r>
          </a:p>
        </p:txBody>
      </p:sp>
      <p:pic>
        <p:nvPicPr>
          <p:cNvPr id="6" name="Picture 5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C5422BE9-5873-4D53-9E67-5FC14BB4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74" y="1600200"/>
            <a:ext cx="204792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53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Smart Ag &amp; Forestry Practices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9AD4F2-64C3-4433-A6FC-3D6280BED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All Conservation Practices listed are eligible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for Farm Bill &amp; partner programs:   </a:t>
            </a:r>
          </a:p>
          <a:p>
            <a:r>
              <a:rPr lang="en-US" sz="1800" dirty="0">
                <a:solidFill>
                  <a:schemeClr val="tx1"/>
                </a:solidFill>
              </a:rPr>
              <a:t>	EQIP:  Environmental Quality Incentives Program</a:t>
            </a:r>
          </a:p>
          <a:p>
            <a:r>
              <a:rPr lang="en-US" sz="1800" dirty="0">
                <a:solidFill>
                  <a:schemeClr val="tx1"/>
                </a:solidFill>
              </a:rPr>
              <a:t>	RCPP:  Regional Conservation Partnership Program</a:t>
            </a:r>
          </a:p>
          <a:p>
            <a:r>
              <a:rPr lang="en-US" sz="1800" dirty="0">
                <a:solidFill>
                  <a:schemeClr val="tx1"/>
                </a:solidFill>
              </a:rPr>
              <a:t>	CSP:  Conservation Stewardship Program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800" dirty="0">
                <a:solidFill>
                  <a:schemeClr val="tx1"/>
                </a:solidFill>
              </a:rPr>
              <a:t>Partnerships for Climate-Smart Commodities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The listed practices are the primary targets, </a:t>
            </a:r>
          </a:p>
          <a:p>
            <a:r>
              <a:rPr lang="en-US" sz="1800" dirty="0">
                <a:solidFill>
                  <a:schemeClr val="tx1"/>
                </a:solidFill>
              </a:rPr>
              <a:t>	additional (unlisted) supporting practices may be needed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and should be included to support the primary practice. </a:t>
            </a:r>
          </a:p>
          <a:p>
            <a:r>
              <a:rPr lang="en-US" sz="1800" dirty="0">
                <a:solidFill>
                  <a:schemeClr val="tx1"/>
                </a:solidFill>
              </a:rPr>
              <a:t>		Waste Separation Facility:  pipes, pump, concrete base</a:t>
            </a:r>
          </a:p>
          <a:p>
            <a:r>
              <a:rPr lang="en-US" sz="1800" dirty="0">
                <a:solidFill>
                  <a:schemeClr val="tx1"/>
                </a:solidFill>
              </a:rPr>
              <a:t>		Prescribed Grazing:  fence, pipe, waterers</a:t>
            </a:r>
          </a:p>
          <a:p>
            <a:r>
              <a:rPr lang="en-US" sz="1800" dirty="0">
                <a:solidFill>
                  <a:schemeClr val="tx1"/>
                </a:solidFill>
              </a:rPr>
              <a:t>		Forestry:  Trails &amp; Landings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	</a:t>
            </a:r>
          </a:p>
        </p:txBody>
      </p:sp>
      <p:pic>
        <p:nvPicPr>
          <p:cNvPr id="6" name="Picture 5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C5422BE9-5873-4D53-9E67-5FC14BB4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74" y="1600200"/>
            <a:ext cx="204792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9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Smart Ag &amp; Forestry Practices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9AD4F2-64C3-4433-A6FC-3D6280BED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6" y="1355075"/>
            <a:ext cx="8805066" cy="437369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Soil Health:   practices which reduce emissions and </a:t>
            </a:r>
          </a:p>
          <a:p>
            <a:r>
              <a:rPr lang="en-US" dirty="0">
                <a:solidFill>
                  <a:schemeClr val="tx1"/>
                </a:solidFill>
              </a:rPr>
              <a:t>				increases soil carbon  </a:t>
            </a:r>
          </a:p>
          <a:p>
            <a:pPr marL="1085832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Establishing or Integrating perennial cover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			Grasses – Buffers – Grass Strips – Pollinator areas </a:t>
            </a:r>
          </a:p>
          <a:p>
            <a:pPr marL="1085832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Traditional ag practices known to help the soil</a:t>
            </a:r>
          </a:p>
          <a:p>
            <a:r>
              <a:rPr lang="en-US" dirty="0">
                <a:solidFill>
                  <a:schemeClr val="tx1"/>
                </a:solidFill>
              </a:rPr>
              <a:t>			Crop Rotations – Reduced Tillage – Cover Crops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Nutrient Management:  reduce nitrous oxide loss 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increase nutrient efficiency with timing, nutrient sources,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rates, and placement.  </a:t>
            </a:r>
          </a:p>
          <a:p>
            <a:pPr marL="1085832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Urease Inhibitors – Split Applications – Precision Ag </a:t>
            </a:r>
          </a:p>
        </p:txBody>
      </p:sp>
    </p:spTree>
    <p:extLst>
      <p:ext uri="{BB962C8B-B14F-4D97-AF65-F5344CB8AC3E}">
        <p14:creationId xmlns:p14="http://schemas.microsoft.com/office/powerpoint/2010/main" val="234920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Smart Ag &amp; Forestry Practices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9AD4F2-64C3-4433-A6FC-3D6280BED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Forestry Management:  build carbon stocks in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			perennial growth and in the soil </a:t>
            </a:r>
          </a:p>
          <a:p>
            <a:pPr marL="1485871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Riparian Areas</a:t>
            </a:r>
          </a:p>
          <a:p>
            <a:pPr marL="1485871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Tree/Shrub establishment </a:t>
            </a:r>
          </a:p>
          <a:p>
            <a:pPr marL="1485871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Upland wildlife management </a:t>
            </a:r>
          </a:p>
          <a:p>
            <a:pPr marL="1485871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Forest stand improvements </a:t>
            </a:r>
          </a:p>
          <a:p>
            <a:pPr marL="1943060" lvl="3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managing diversity </a:t>
            </a:r>
          </a:p>
          <a:p>
            <a:pPr marL="1943060" lvl="3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managing density </a:t>
            </a:r>
          </a:p>
          <a:p>
            <a:pPr marL="1943060" lvl="3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managing crop trees and mast</a:t>
            </a:r>
          </a:p>
          <a:p>
            <a:pPr marL="1943060" lvl="3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managing wildlife habitats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6" name="Picture 5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C5422BE9-5873-4D53-9E67-5FC14BB4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74" y="1600200"/>
            <a:ext cx="204792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2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Climate Smart Ag &amp; Forestry Practices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9AD4F2-64C3-4433-A6FC-3D6280BED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Grazing Management:  reduce emissions 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				 build soil carbon </a:t>
            </a:r>
          </a:p>
          <a:p>
            <a:pPr marL="1485871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converting to pasture</a:t>
            </a:r>
          </a:p>
          <a:p>
            <a:pPr marL="1485871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increasing forage diversity</a:t>
            </a:r>
          </a:p>
          <a:p>
            <a:pPr marL="1485871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managing for wildlife </a:t>
            </a:r>
          </a:p>
          <a:p>
            <a:pPr marL="1485871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pollinator habitat</a:t>
            </a:r>
          </a:p>
          <a:p>
            <a:pPr marL="1485871" lvl="2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managed grazing for </a:t>
            </a:r>
          </a:p>
          <a:p>
            <a:pPr marL="1943060" lvl="3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/>
                </a:solidFill>
              </a:rPr>
              <a:t>farm animals</a:t>
            </a:r>
          </a:p>
          <a:p>
            <a:pPr marL="1943060" lvl="3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/>
                </a:solidFill>
              </a:rPr>
              <a:t>wildlife</a:t>
            </a:r>
          </a:p>
          <a:p>
            <a:pPr marL="1943060" lvl="3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tx1"/>
                </a:solidFill>
              </a:rPr>
              <a:t>riparian or sensitive areas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6" name="Picture 5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C5422BE9-5873-4D53-9E67-5FC14BB4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074" y="1600200"/>
            <a:ext cx="204792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6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 </a:t>
            </a:r>
          </a:p>
        </p:txBody>
      </p:sp>
      <p:pic>
        <p:nvPicPr>
          <p:cNvPr id="5" name="Picture 4" descr="A picture containing tree, nature&#10;&#10;Description automatically generated">
            <a:extLst>
              <a:ext uri="{FF2B5EF4-FFF2-40B4-BE49-F238E27FC236}">
                <a16:creationId xmlns:a16="http://schemas.microsoft.com/office/drawing/2014/main" id="{6519A5FE-629D-4D09-8CC5-0737A06D9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1" b="26627"/>
          <a:stretch/>
        </p:blipFill>
        <p:spPr>
          <a:xfrm rot="5400000">
            <a:off x="5507710" y="3221710"/>
            <a:ext cx="5257800" cy="201478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9AD4F2-64C3-4433-A6FC-3D6280BED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6" y="1600204"/>
            <a:ext cx="6954232" cy="4525963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Explanations of the Conservation Practices</a:t>
            </a:r>
            <a:r>
              <a:rPr lang="en-US" dirty="0">
                <a:solidFill>
                  <a:schemeClr val="tx1"/>
                </a:solidFill>
              </a:rPr>
              <a:t>: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NRCS Conservation Practice Standards (CPS)  </a:t>
            </a:r>
          </a:p>
          <a:p>
            <a:r>
              <a:rPr lang="en-US" dirty="0">
                <a:solidFill>
                  <a:schemeClr val="tx1"/>
                </a:solidFill>
              </a:rPr>
              <a:t>	National List of all practices with baseline info</a:t>
            </a:r>
          </a:p>
          <a:p>
            <a:pPr marL="738188"/>
            <a:r>
              <a:rPr lang="en-US" sz="1800" dirty="0">
                <a:hlinkClick r:id="rId3"/>
              </a:rPr>
              <a:t>https://www.nrcs.usda.gov/resources/guides-and-instructions/conservation-practice-standards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State Specific practices with state specific info </a:t>
            </a:r>
          </a:p>
          <a:p>
            <a:r>
              <a:rPr lang="en-US" dirty="0">
                <a:solidFill>
                  <a:schemeClr val="tx1"/>
                </a:solidFill>
              </a:rPr>
              <a:t>Field Office Technical Guide</a:t>
            </a:r>
          </a:p>
          <a:p>
            <a:r>
              <a:rPr lang="en-US" dirty="0">
                <a:solidFill>
                  <a:schemeClr val="tx1"/>
                </a:solidFill>
              </a:rPr>
              <a:t>	FOTG &gt; Section 4 </a:t>
            </a:r>
          </a:p>
          <a:p>
            <a:pPr marL="738188" indent="-738188"/>
            <a:r>
              <a:rPr lang="en-US" dirty="0"/>
              <a:t>	</a:t>
            </a:r>
            <a:r>
              <a:rPr lang="en-US" dirty="0">
                <a:hlinkClick r:id="rId4"/>
              </a:rPr>
              <a:t>https://www.nrcs.usda.gov/resources/guides-and-instructions/field-office-technical-guides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753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9AB2"/>
      </a:accent1>
      <a:accent2>
        <a:srgbClr val="78BA22"/>
      </a:accent2>
      <a:accent3>
        <a:srgbClr val="FEC210"/>
      </a:accent3>
      <a:accent4>
        <a:srgbClr val="72A931"/>
      </a:accent4>
      <a:accent5>
        <a:srgbClr val="6989A6"/>
      </a:accent5>
      <a:accent6>
        <a:srgbClr val="4E667B"/>
      </a:accent6>
      <a:hlink>
        <a:srgbClr val="139AB2"/>
      </a:hlink>
      <a:folHlink>
        <a:srgbClr val="1088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vert="horz" lIns="91440" tIns="45720" rIns="91440" bIns="45720" rtlCol="0">
        <a:normAutofit/>
      </a:bodyPr>
      <a:lstStyle>
        <a:defPPr marL="742950" indent="-457200" algn="l">
          <a:buFont typeface="+mj-lt"/>
          <a:buAutoNum type="arabicPeriod" startAt="3"/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2C6921B094A4CB6C759F89BBAF4E8" ma:contentTypeVersion="14" ma:contentTypeDescription="Create a new document." ma:contentTypeScope="" ma:versionID="bd7a7b4e3430630b288e99c3879fe65e">
  <xsd:schema xmlns:xsd="http://www.w3.org/2001/XMLSchema" xmlns:xs="http://www.w3.org/2001/XMLSchema" xmlns:p="http://schemas.microsoft.com/office/2006/metadata/properties" xmlns:ns2="b73e03fc-2c2a-4eb5-9efb-9038c02c6da4" xmlns:ns3="fddfbcf2-9f8c-42e4-85dc-cc5232653894" targetNamespace="http://schemas.microsoft.com/office/2006/metadata/properties" ma:root="true" ma:fieldsID="c8c153e8e78ca39828c52e520d291e97" ns2:_="" ns3:_="">
    <xsd:import namespace="b73e03fc-2c2a-4eb5-9efb-9038c02c6da4"/>
    <xsd:import namespace="fddfbcf2-9f8c-42e4-85dc-cc5232653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e03fc-2c2a-4eb5-9efb-9038c02c6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9be3ee5-5d72-4a78-bfe6-04ec15899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bcf2-9f8c-42e4-85dc-cc5232653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d22b03d-0548-4dad-8729-6c585d12858a}" ma:internalName="TaxCatchAll" ma:showField="CatchAllData" ma:web="fddfbcf2-9f8c-42e4-85dc-cc5232653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E7E1EB-CBA9-4F1A-83C5-570EA0AF645B}"/>
</file>

<file path=customXml/itemProps2.xml><?xml version="1.0" encoding="utf-8"?>
<ds:datastoreItem xmlns:ds="http://schemas.openxmlformats.org/officeDocument/2006/customXml" ds:itemID="{74019560-29F0-4232-8D9B-79EE2774B80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7338</TotalTime>
  <Words>694</Words>
  <Application>Microsoft Office PowerPoint</Application>
  <PresentationFormat>On-screen Show (4:3)</PresentationFormat>
  <Paragraphs>120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1_Office Theme</vt:lpstr>
      <vt:lpstr>NRCS Climate Smart Practices 2023</vt:lpstr>
      <vt:lpstr>Climate Smart Ag &amp; Forestry (CSAF) </vt:lpstr>
      <vt:lpstr>Climate Smart Ag &amp; Forestry Practices</vt:lpstr>
      <vt:lpstr>Climate Smart Ag &amp; Forestry Practices</vt:lpstr>
      <vt:lpstr>Climate Smart Ag &amp; Forestry Practices</vt:lpstr>
      <vt:lpstr>Climate Smart Ag &amp; Forestry Practices</vt:lpstr>
      <vt:lpstr>Climate Smart Ag &amp; Forestry Practices</vt:lpstr>
      <vt:lpstr>Climate Smart Ag &amp; Forestry Practices</vt:lpstr>
      <vt:lpstr>More Information </vt:lpstr>
      <vt:lpstr>More Information </vt:lpstr>
      <vt:lpstr>NRCS Climate Smart Practices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Manure and Nutrient Management  on Small Farms</dc:title>
  <dc:creator>Hyde, James - NRCS, Tolland CT</dc:creator>
  <cp:lastModifiedBy>Hyde, James - NRCS, Tolland CT</cp:lastModifiedBy>
  <cp:revision>166</cp:revision>
  <dcterms:created xsi:type="dcterms:W3CDTF">2021-09-30T12:56:41Z</dcterms:created>
  <dcterms:modified xsi:type="dcterms:W3CDTF">2022-12-19T12:12:42Z</dcterms:modified>
</cp:coreProperties>
</file>