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257" r:id="rId6"/>
    <p:sldId id="258" r:id="rId7"/>
    <p:sldId id="259" r:id="rId8"/>
    <p:sldId id="261" r:id="rId9"/>
    <p:sldId id="275" r:id="rId10"/>
    <p:sldId id="260" r:id="rId11"/>
    <p:sldId id="262" r:id="rId12"/>
    <p:sldId id="263" r:id="rId13"/>
    <p:sldId id="273" r:id="rId14"/>
    <p:sldId id="264" r:id="rId15"/>
    <p:sldId id="266" r:id="rId16"/>
    <p:sldId id="265" r:id="rId17"/>
    <p:sldId id="269" r:id="rId18"/>
    <p:sldId id="270" r:id="rId19"/>
    <p:sldId id="276" r:id="rId20"/>
    <p:sldId id="271" r:id="rId21"/>
    <p:sldId id="272" r:id="rId22"/>
    <p:sldId id="277" r:id="rId23"/>
    <p:sldId id="279" r:id="rId24"/>
    <p:sldId id="267" r:id="rId25"/>
    <p:sldId id="268" r:id="rId26"/>
    <p:sldId id="278" r:id="rId27"/>
    <p:sldId id="274"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C5A6B4-421D-4A6E-87CD-1B0E77136BC5}" v="25" dt="2022-12-22T14:58:43.1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mith, Jaime" userId="S::jaime.smith@ct.gov::3f14fa99-cf25-4432-90fe-4425e62addc4" providerId="AD" clId="Web-{AC1A081D-A211-F584-8EA9-6954FEE993CC}"/>
    <pc:docChg chg="addSld delSld modSld sldOrd">
      <pc:chgData name="Smith, Jaime" userId="S::jaime.smith@ct.gov::3f14fa99-cf25-4432-90fe-4425e62addc4" providerId="AD" clId="Web-{AC1A081D-A211-F584-8EA9-6954FEE993CC}" dt="2022-12-19T14:54:34.339" v="205"/>
      <pc:docMkLst>
        <pc:docMk/>
      </pc:docMkLst>
      <pc:sldChg chg="modSp">
        <pc:chgData name="Smith, Jaime" userId="S::jaime.smith@ct.gov::3f14fa99-cf25-4432-90fe-4425e62addc4" providerId="AD" clId="Web-{AC1A081D-A211-F584-8EA9-6954FEE993CC}" dt="2022-12-19T14:27:23.616" v="32" actId="20577"/>
        <pc:sldMkLst>
          <pc:docMk/>
          <pc:sldMk cId="2304011063" sldId="256"/>
        </pc:sldMkLst>
        <pc:spChg chg="mod">
          <ac:chgData name="Smith, Jaime" userId="S::jaime.smith@ct.gov::3f14fa99-cf25-4432-90fe-4425e62addc4" providerId="AD" clId="Web-{AC1A081D-A211-F584-8EA9-6954FEE993CC}" dt="2022-12-19T14:27:23.616" v="32" actId="20577"/>
          <ac:spMkLst>
            <pc:docMk/>
            <pc:sldMk cId="2304011063" sldId="256"/>
            <ac:spMk id="2" creationId="{0C6BA11B-F03F-5701-C7D6-1A91FAAD0B71}"/>
          </ac:spMkLst>
        </pc:spChg>
      </pc:sldChg>
      <pc:sldChg chg="modSp">
        <pc:chgData name="Smith, Jaime" userId="S::jaime.smith@ct.gov::3f14fa99-cf25-4432-90fe-4425e62addc4" providerId="AD" clId="Web-{AC1A081D-A211-F584-8EA9-6954FEE993CC}" dt="2022-12-19T14:44:30.660" v="189" actId="20577"/>
        <pc:sldMkLst>
          <pc:docMk/>
          <pc:sldMk cId="1566379207" sldId="257"/>
        </pc:sldMkLst>
        <pc:spChg chg="mod">
          <ac:chgData name="Smith, Jaime" userId="S::jaime.smith@ct.gov::3f14fa99-cf25-4432-90fe-4425e62addc4" providerId="AD" clId="Web-{AC1A081D-A211-F584-8EA9-6954FEE993CC}" dt="2022-12-19T14:27:32.038" v="33" actId="20577"/>
          <ac:spMkLst>
            <pc:docMk/>
            <pc:sldMk cId="1566379207" sldId="257"/>
            <ac:spMk id="2" creationId="{45BC3363-C52F-683E-F7AA-433A04323B50}"/>
          </ac:spMkLst>
        </pc:spChg>
        <pc:spChg chg="mod">
          <ac:chgData name="Smith, Jaime" userId="S::jaime.smith@ct.gov::3f14fa99-cf25-4432-90fe-4425e62addc4" providerId="AD" clId="Web-{AC1A081D-A211-F584-8EA9-6954FEE993CC}" dt="2022-12-19T14:44:30.660" v="189" actId="20577"/>
          <ac:spMkLst>
            <pc:docMk/>
            <pc:sldMk cId="1566379207" sldId="257"/>
            <ac:spMk id="3" creationId="{E838934E-10BA-B2EB-6546-9D54D0F62443}"/>
          </ac:spMkLst>
        </pc:spChg>
      </pc:sldChg>
      <pc:sldChg chg="modSp">
        <pc:chgData name="Smith, Jaime" userId="S::jaime.smith@ct.gov::3f14fa99-cf25-4432-90fe-4425e62addc4" providerId="AD" clId="Web-{AC1A081D-A211-F584-8EA9-6954FEE993CC}" dt="2022-12-19T14:44:40.004" v="190" actId="20577"/>
        <pc:sldMkLst>
          <pc:docMk/>
          <pc:sldMk cId="674641852" sldId="258"/>
        </pc:sldMkLst>
        <pc:spChg chg="mod">
          <ac:chgData name="Smith, Jaime" userId="S::jaime.smith@ct.gov::3f14fa99-cf25-4432-90fe-4425e62addc4" providerId="AD" clId="Web-{AC1A081D-A211-F584-8EA9-6954FEE993CC}" dt="2022-12-19T14:27:52.804" v="70" actId="20577"/>
          <ac:spMkLst>
            <pc:docMk/>
            <pc:sldMk cId="674641852" sldId="258"/>
            <ac:spMk id="2" creationId="{B27D4CA4-3733-2510-6DF6-D1F2B0577A69}"/>
          </ac:spMkLst>
        </pc:spChg>
        <pc:spChg chg="mod">
          <ac:chgData name="Smith, Jaime" userId="S::jaime.smith@ct.gov::3f14fa99-cf25-4432-90fe-4425e62addc4" providerId="AD" clId="Web-{AC1A081D-A211-F584-8EA9-6954FEE993CC}" dt="2022-12-19T14:44:40.004" v="190" actId="20577"/>
          <ac:spMkLst>
            <pc:docMk/>
            <pc:sldMk cId="674641852" sldId="258"/>
            <ac:spMk id="3" creationId="{D5FBEE2E-49AB-E27B-2622-F37CF6C84E62}"/>
          </ac:spMkLst>
        </pc:spChg>
      </pc:sldChg>
      <pc:sldChg chg="modSp">
        <pc:chgData name="Smith, Jaime" userId="S::jaime.smith@ct.gov::3f14fa99-cf25-4432-90fe-4425e62addc4" providerId="AD" clId="Web-{AC1A081D-A211-F584-8EA9-6954FEE993CC}" dt="2022-12-19T14:44:46.301" v="192" actId="20577"/>
        <pc:sldMkLst>
          <pc:docMk/>
          <pc:sldMk cId="1682933529" sldId="259"/>
        </pc:sldMkLst>
        <pc:spChg chg="mod">
          <ac:chgData name="Smith, Jaime" userId="S::jaime.smith@ct.gov::3f14fa99-cf25-4432-90fe-4425e62addc4" providerId="AD" clId="Web-{AC1A081D-A211-F584-8EA9-6954FEE993CC}" dt="2022-12-19T14:28:04.742" v="73" actId="20577"/>
          <ac:spMkLst>
            <pc:docMk/>
            <pc:sldMk cId="1682933529" sldId="259"/>
            <ac:spMk id="2" creationId="{F0478FDE-1B06-DCAD-10B2-944FF5A5DCC3}"/>
          </ac:spMkLst>
        </pc:spChg>
        <pc:spChg chg="mod">
          <ac:chgData name="Smith, Jaime" userId="S::jaime.smith@ct.gov::3f14fa99-cf25-4432-90fe-4425e62addc4" providerId="AD" clId="Web-{AC1A081D-A211-F584-8EA9-6954FEE993CC}" dt="2022-12-19T14:44:46.301" v="192" actId="20577"/>
          <ac:spMkLst>
            <pc:docMk/>
            <pc:sldMk cId="1682933529" sldId="259"/>
            <ac:spMk id="3" creationId="{847F1939-578B-D2B6-88E7-231B4900C9FF}"/>
          </ac:spMkLst>
        </pc:spChg>
      </pc:sldChg>
      <pc:sldChg chg="modSp ord">
        <pc:chgData name="Smith, Jaime" userId="S::jaime.smith@ct.gov::3f14fa99-cf25-4432-90fe-4425e62addc4" providerId="AD" clId="Web-{AC1A081D-A211-F584-8EA9-6954FEE993CC}" dt="2022-12-19T14:54:31.433" v="204"/>
        <pc:sldMkLst>
          <pc:docMk/>
          <pc:sldMk cId="410755647" sldId="260"/>
        </pc:sldMkLst>
        <pc:spChg chg="mod">
          <ac:chgData name="Smith, Jaime" userId="S::jaime.smith@ct.gov::3f14fa99-cf25-4432-90fe-4425e62addc4" providerId="AD" clId="Web-{AC1A081D-A211-F584-8EA9-6954FEE993CC}" dt="2022-12-19T14:21:47.034" v="13" actId="20577"/>
          <ac:spMkLst>
            <pc:docMk/>
            <pc:sldMk cId="410755647" sldId="260"/>
            <ac:spMk id="2" creationId="{F4F683A8-D412-8E3F-CCDF-E6F4221D158A}"/>
          </ac:spMkLst>
        </pc:spChg>
        <pc:spChg chg="mod">
          <ac:chgData name="Smith, Jaime" userId="S::jaime.smith@ct.gov::3f14fa99-cf25-4432-90fe-4425e62addc4" providerId="AD" clId="Web-{AC1A081D-A211-F584-8EA9-6954FEE993CC}" dt="2022-12-19T14:47:17.912" v="201" actId="20577"/>
          <ac:spMkLst>
            <pc:docMk/>
            <pc:sldMk cId="410755647" sldId="260"/>
            <ac:spMk id="3" creationId="{FA6F805A-7683-3A83-FF26-5E1D3529DFEC}"/>
          </ac:spMkLst>
        </pc:spChg>
      </pc:sldChg>
      <pc:sldChg chg="modSp ord">
        <pc:chgData name="Smith, Jaime" userId="S::jaime.smith@ct.gov::3f14fa99-cf25-4432-90fe-4425e62addc4" providerId="AD" clId="Web-{AC1A081D-A211-F584-8EA9-6954FEE993CC}" dt="2022-12-19T14:54:34.339" v="205"/>
        <pc:sldMkLst>
          <pc:docMk/>
          <pc:sldMk cId="2934921254" sldId="261"/>
        </pc:sldMkLst>
        <pc:spChg chg="mod">
          <ac:chgData name="Smith, Jaime" userId="S::jaime.smith@ct.gov::3f14fa99-cf25-4432-90fe-4425e62addc4" providerId="AD" clId="Web-{AC1A081D-A211-F584-8EA9-6954FEE993CC}" dt="2022-12-19T14:21:52.331" v="14" actId="20577"/>
          <ac:spMkLst>
            <pc:docMk/>
            <pc:sldMk cId="2934921254" sldId="261"/>
            <ac:spMk id="2" creationId="{9455BEBD-290B-4154-794A-0717D3AA5AB5}"/>
          </ac:spMkLst>
        </pc:spChg>
      </pc:sldChg>
      <pc:sldChg chg="modSp">
        <pc:chgData name="Smith, Jaime" userId="S::jaime.smith@ct.gov::3f14fa99-cf25-4432-90fe-4425e62addc4" providerId="AD" clId="Web-{AC1A081D-A211-F584-8EA9-6954FEE993CC}" dt="2022-12-19T14:36:12.701" v="77" actId="20577"/>
        <pc:sldMkLst>
          <pc:docMk/>
          <pc:sldMk cId="2628089673" sldId="262"/>
        </pc:sldMkLst>
        <pc:spChg chg="mod">
          <ac:chgData name="Smith, Jaime" userId="S::jaime.smith@ct.gov::3f14fa99-cf25-4432-90fe-4425e62addc4" providerId="AD" clId="Web-{AC1A081D-A211-F584-8EA9-6954FEE993CC}" dt="2022-12-19T14:36:12.701" v="77" actId="20577"/>
          <ac:spMkLst>
            <pc:docMk/>
            <pc:sldMk cId="2628089673" sldId="262"/>
            <ac:spMk id="2" creationId="{0D225A89-78FD-2B53-940C-57139773DA8A}"/>
          </ac:spMkLst>
        </pc:spChg>
      </pc:sldChg>
      <pc:sldChg chg="modSp">
        <pc:chgData name="Smith, Jaime" userId="S::jaime.smith@ct.gov::3f14fa99-cf25-4432-90fe-4425e62addc4" providerId="AD" clId="Web-{AC1A081D-A211-F584-8EA9-6954FEE993CC}" dt="2022-12-19T14:36:21.982" v="78" actId="20577"/>
        <pc:sldMkLst>
          <pc:docMk/>
          <pc:sldMk cId="1293496494" sldId="263"/>
        </pc:sldMkLst>
        <pc:spChg chg="mod">
          <ac:chgData name="Smith, Jaime" userId="S::jaime.smith@ct.gov::3f14fa99-cf25-4432-90fe-4425e62addc4" providerId="AD" clId="Web-{AC1A081D-A211-F584-8EA9-6954FEE993CC}" dt="2022-12-19T14:36:21.982" v="78" actId="20577"/>
          <ac:spMkLst>
            <pc:docMk/>
            <pc:sldMk cId="1293496494" sldId="263"/>
            <ac:spMk id="2" creationId="{9B56D9F1-1CB5-74E3-FAD3-64DABAD0A9B2}"/>
          </ac:spMkLst>
        </pc:spChg>
      </pc:sldChg>
      <pc:sldChg chg="modSp">
        <pc:chgData name="Smith, Jaime" userId="S::jaime.smith@ct.gov::3f14fa99-cf25-4432-90fe-4425e62addc4" providerId="AD" clId="Web-{AC1A081D-A211-F584-8EA9-6954FEE993CC}" dt="2022-12-19T14:36:30.904" v="79" actId="20577"/>
        <pc:sldMkLst>
          <pc:docMk/>
          <pc:sldMk cId="3785955055" sldId="264"/>
        </pc:sldMkLst>
        <pc:spChg chg="mod">
          <ac:chgData name="Smith, Jaime" userId="S::jaime.smith@ct.gov::3f14fa99-cf25-4432-90fe-4425e62addc4" providerId="AD" clId="Web-{AC1A081D-A211-F584-8EA9-6954FEE993CC}" dt="2022-12-19T14:36:30.904" v="79" actId="20577"/>
          <ac:spMkLst>
            <pc:docMk/>
            <pc:sldMk cId="3785955055" sldId="264"/>
            <ac:spMk id="2" creationId="{722403A5-6562-DFF1-16B5-57C856A91B5F}"/>
          </ac:spMkLst>
        </pc:spChg>
      </pc:sldChg>
      <pc:sldChg chg="modSp">
        <pc:chgData name="Smith, Jaime" userId="S::jaime.smith@ct.gov::3f14fa99-cf25-4432-90fe-4425e62addc4" providerId="AD" clId="Web-{AC1A081D-A211-F584-8EA9-6954FEE993CC}" dt="2022-12-19T14:36:42.936" v="81" actId="20577"/>
        <pc:sldMkLst>
          <pc:docMk/>
          <pc:sldMk cId="2762899431" sldId="265"/>
        </pc:sldMkLst>
        <pc:spChg chg="mod">
          <ac:chgData name="Smith, Jaime" userId="S::jaime.smith@ct.gov::3f14fa99-cf25-4432-90fe-4425e62addc4" providerId="AD" clId="Web-{AC1A081D-A211-F584-8EA9-6954FEE993CC}" dt="2022-12-19T14:36:42.936" v="81" actId="20577"/>
          <ac:spMkLst>
            <pc:docMk/>
            <pc:sldMk cId="2762899431" sldId="265"/>
            <ac:spMk id="2" creationId="{9ECCE840-A9AF-DFCC-44B8-3B227D96800E}"/>
          </ac:spMkLst>
        </pc:spChg>
      </pc:sldChg>
      <pc:sldChg chg="modSp">
        <pc:chgData name="Smith, Jaime" userId="S::jaime.smith@ct.gov::3f14fa99-cf25-4432-90fe-4425e62addc4" providerId="AD" clId="Web-{AC1A081D-A211-F584-8EA9-6954FEE993CC}" dt="2022-12-19T14:36:35.467" v="80" actId="20577"/>
        <pc:sldMkLst>
          <pc:docMk/>
          <pc:sldMk cId="2033844749" sldId="266"/>
        </pc:sldMkLst>
        <pc:spChg chg="mod">
          <ac:chgData name="Smith, Jaime" userId="S::jaime.smith@ct.gov::3f14fa99-cf25-4432-90fe-4425e62addc4" providerId="AD" clId="Web-{AC1A081D-A211-F584-8EA9-6954FEE993CC}" dt="2022-12-19T14:36:35.467" v="80" actId="20577"/>
          <ac:spMkLst>
            <pc:docMk/>
            <pc:sldMk cId="2033844749" sldId="266"/>
            <ac:spMk id="2" creationId="{4E164A7D-01FC-57E2-B403-78EF063D9D36}"/>
          </ac:spMkLst>
        </pc:spChg>
      </pc:sldChg>
      <pc:sldChg chg="modSp">
        <pc:chgData name="Smith, Jaime" userId="S::jaime.smith@ct.gov::3f14fa99-cf25-4432-90fe-4425e62addc4" providerId="AD" clId="Web-{AC1A081D-A211-F584-8EA9-6954FEE993CC}" dt="2022-12-19T14:40:37.595" v="149" actId="20577"/>
        <pc:sldMkLst>
          <pc:docMk/>
          <pc:sldMk cId="2240461455" sldId="267"/>
        </pc:sldMkLst>
        <pc:spChg chg="mod">
          <ac:chgData name="Smith, Jaime" userId="S::jaime.smith@ct.gov::3f14fa99-cf25-4432-90fe-4425e62addc4" providerId="AD" clId="Web-{AC1A081D-A211-F584-8EA9-6954FEE993CC}" dt="2022-12-19T14:40:37.595" v="149" actId="20577"/>
          <ac:spMkLst>
            <pc:docMk/>
            <pc:sldMk cId="2240461455" sldId="267"/>
            <ac:spMk id="2" creationId="{3C5A91B1-9682-A04B-5C0A-EB0D55B58987}"/>
          </ac:spMkLst>
        </pc:spChg>
      </pc:sldChg>
      <pc:sldChg chg="modSp">
        <pc:chgData name="Smith, Jaime" userId="S::jaime.smith@ct.gov::3f14fa99-cf25-4432-90fe-4425e62addc4" providerId="AD" clId="Web-{AC1A081D-A211-F584-8EA9-6954FEE993CC}" dt="2022-12-19T14:42:33.315" v="161" actId="20577"/>
        <pc:sldMkLst>
          <pc:docMk/>
          <pc:sldMk cId="3517840421" sldId="268"/>
        </pc:sldMkLst>
        <pc:spChg chg="mod">
          <ac:chgData name="Smith, Jaime" userId="S::jaime.smith@ct.gov::3f14fa99-cf25-4432-90fe-4425e62addc4" providerId="AD" clId="Web-{AC1A081D-A211-F584-8EA9-6954FEE993CC}" dt="2022-12-19T14:40:44.173" v="150" actId="20577"/>
          <ac:spMkLst>
            <pc:docMk/>
            <pc:sldMk cId="3517840421" sldId="268"/>
            <ac:spMk id="2" creationId="{993F39DF-5CA7-53AA-071B-991F7748EF3B}"/>
          </ac:spMkLst>
        </pc:spChg>
        <pc:spChg chg="mod">
          <ac:chgData name="Smith, Jaime" userId="S::jaime.smith@ct.gov::3f14fa99-cf25-4432-90fe-4425e62addc4" providerId="AD" clId="Web-{AC1A081D-A211-F584-8EA9-6954FEE993CC}" dt="2022-12-19T14:42:33.315" v="161" actId="20577"/>
          <ac:spMkLst>
            <pc:docMk/>
            <pc:sldMk cId="3517840421" sldId="268"/>
            <ac:spMk id="3" creationId="{B40BC7D9-6AD9-2E4E-D931-5EB401E41D00}"/>
          </ac:spMkLst>
        </pc:spChg>
      </pc:sldChg>
      <pc:sldChg chg="modSp">
        <pc:chgData name="Smith, Jaime" userId="S::jaime.smith@ct.gov::3f14fa99-cf25-4432-90fe-4425e62addc4" providerId="AD" clId="Web-{AC1A081D-A211-F584-8EA9-6954FEE993CC}" dt="2022-12-19T14:36:49.670" v="82" actId="20577"/>
        <pc:sldMkLst>
          <pc:docMk/>
          <pc:sldMk cId="3931828232" sldId="269"/>
        </pc:sldMkLst>
        <pc:spChg chg="mod">
          <ac:chgData name="Smith, Jaime" userId="S::jaime.smith@ct.gov::3f14fa99-cf25-4432-90fe-4425e62addc4" providerId="AD" clId="Web-{AC1A081D-A211-F584-8EA9-6954FEE993CC}" dt="2022-12-19T14:36:49.670" v="82" actId="20577"/>
          <ac:spMkLst>
            <pc:docMk/>
            <pc:sldMk cId="3931828232" sldId="269"/>
            <ac:spMk id="2" creationId="{BEAE956A-A05A-128C-1B51-ABF2FB08F2A0}"/>
          </ac:spMkLst>
        </pc:spChg>
      </pc:sldChg>
      <pc:sldChg chg="modSp">
        <pc:chgData name="Smith, Jaime" userId="S::jaime.smith@ct.gov::3f14fa99-cf25-4432-90fe-4425e62addc4" providerId="AD" clId="Web-{AC1A081D-A211-F584-8EA9-6954FEE993CC}" dt="2022-12-19T14:38:46.843" v="123" actId="20577"/>
        <pc:sldMkLst>
          <pc:docMk/>
          <pc:sldMk cId="3086766878" sldId="270"/>
        </pc:sldMkLst>
        <pc:spChg chg="mod">
          <ac:chgData name="Smith, Jaime" userId="S::jaime.smith@ct.gov::3f14fa99-cf25-4432-90fe-4425e62addc4" providerId="AD" clId="Web-{AC1A081D-A211-F584-8EA9-6954FEE993CC}" dt="2022-12-19T14:36:56.342" v="83" actId="20577"/>
          <ac:spMkLst>
            <pc:docMk/>
            <pc:sldMk cId="3086766878" sldId="270"/>
            <ac:spMk id="2" creationId="{3C233A58-E98E-A65D-6A58-1A3B1DB5AA5E}"/>
          </ac:spMkLst>
        </pc:spChg>
        <pc:spChg chg="mod">
          <ac:chgData name="Smith, Jaime" userId="S::jaime.smith@ct.gov::3f14fa99-cf25-4432-90fe-4425e62addc4" providerId="AD" clId="Web-{AC1A081D-A211-F584-8EA9-6954FEE993CC}" dt="2022-12-19T14:38:46.843" v="123" actId="20577"/>
          <ac:spMkLst>
            <pc:docMk/>
            <pc:sldMk cId="3086766878" sldId="270"/>
            <ac:spMk id="3" creationId="{A531DFA1-06BC-EDE1-6F0E-7F31A8726956}"/>
          </ac:spMkLst>
        </pc:spChg>
      </pc:sldChg>
      <pc:sldChg chg="modSp">
        <pc:chgData name="Smith, Jaime" userId="S::jaime.smith@ct.gov::3f14fa99-cf25-4432-90fe-4425e62addc4" providerId="AD" clId="Web-{AC1A081D-A211-F584-8EA9-6954FEE993CC}" dt="2022-12-19T14:39:04.640" v="131" actId="20577"/>
        <pc:sldMkLst>
          <pc:docMk/>
          <pc:sldMk cId="3621729385" sldId="271"/>
        </pc:sldMkLst>
        <pc:spChg chg="mod">
          <ac:chgData name="Smith, Jaime" userId="S::jaime.smith@ct.gov::3f14fa99-cf25-4432-90fe-4425e62addc4" providerId="AD" clId="Web-{AC1A081D-A211-F584-8EA9-6954FEE993CC}" dt="2022-12-19T14:39:04.640" v="131" actId="20577"/>
          <ac:spMkLst>
            <pc:docMk/>
            <pc:sldMk cId="3621729385" sldId="271"/>
            <ac:spMk id="2" creationId="{A1FA4F5C-3B5D-45C9-3D77-A64A2EE21CF5}"/>
          </ac:spMkLst>
        </pc:spChg>
      </pc:sldChg>
      <pc:sldChg chg="modSp">
        <pc:chgData name="Smith, Jaime" userId="S::jaime.smith@ct.gov::3f14fa99-cf25-4432-90fe-4425e62addc4" providerId="AD" clId="Web-{AC1A081D-A211-F584-8EA9-6954FEE993CC}" dt="2022-12-19T14:41:50.596" v="155" actId="20577"/>
        <pc:sldMkLst>
          <pc:docMk/>
          <pc:sldMk cId="2735305280" sldId="272"/>
        </pc:sldMkLst>
        <pc:spChg chg="mod">
          <ac:chgData name="Smith, Jaime" userId="S::jaime.smith@ct.gov::3f14fa99-cf25-4432-90fe-4425e62addc4" providerId="AD" clId="Web-{AC1A081D-A211-F584-8EA9-6954FEE993CC}" dt="2022-12-19T14:41:50.596" v="155" actId="20577"/>
          <ac:spMkLst>
            <pc:docMk/>
            <pc:sldMk cId="2735305280" sldId="272"/>
            <ac:spMk id="2" creationId="{07B45099-3659-9752-62AE-8018CEF0E003}"/>
          </ac:spMkLst>
        </pc:spChg>
        <pc:spChg chg="mod">
          <ac:chgData name="Smith, Jaime" userId="S::jaime.smith@ct.gov::3f14fa99-cf25-4432-90fe-4425e62addc4" providerId="AD" clId="Web-{AC1A081D-A211-F584-8EA9-6954FEE993CC}" dt="2022-12-19T14:39:49.969" v="148" actId="20577"/>
          <ac:spMkLst>
            <pc:docMk/>
            <pc:sldMk cId="2735305280" sldId="272"/>
            <ac:spMk id="3" creationId="{A57E0330-682D-DF80-C619-3633A6DCED08}"/>
          </ac:spMkLst>
        </pc:spChg>
      </pc:sldChg>
      <pc:sldChg chg="modSp ord">
        <pc:chgData name="Smith, Jaime" userId="S::jaime.smith@ct.gov::3f14fa99-cf25-4432-90fe-4425e62addc4" providerId="AD" clId="Web-{AC1A081D-A211-F584-8EA9-6954FEE993CC}" dt="2022-12-19T14:41:26.595" v="154" actId="20577"/>
        <pc:sldMkLst>
          <pc:docMk/>
          <pc:sldMk cId="49289261" sldId="273"/>
        </pc:sldMkLst>
        <pc:spChg chg="mod">
          <ac:chgData name="Smith, Jaime" userId="S::jaime.smith@ct.gov::3f14fa99-cf25-4432-90fe-4425e62addc4" providerId="AD" clId="Web-{AC1A081D-A211-F584-8EA9-6954FEE993CC}" dt="2022-12-19T14:41:26.595" v="154" actId="20577"/>
          <ac:spMkLst>
            <pc:docMk/>
            <pc:sldMk cId="49289261" sldId="273"/>
            <ac:spMk id="2" creationId="{DEB966CE-BDC3-57B3-4687-93EB62C34605}"/>
          </ac:spMkLst>
        </pc:spChg>
      </pc:sldChg>
      <pc:sldChg chg="modSp">
        <pc:chgData name="Smith, Jaime" userId="S::jaime.smith@ct.gov::3f14fa99-cf25-4432-90fe-4425e62addc4" providerId="AD" clId="Web-{AC1A081D-A211-F584-8EA9-6954FEE993CC}" dt="2022-12-19T14:42:07.096" v="157" actId="20577"/>
        <pc:sldMkLst>
          <pc:docMk/>
          <pc:sldMk cId="2954188226" sldId="274"/>
        </pc:sldMkLst>
        <pc:spChg chg="mod">
          <ac:chgData name="Smith, Jaime" userId="S::jaime.smith@ct.gov::3f14fa99-cf25-4432-90fe-4425e62addc4" providerId="AD" clId="Web-{AC1A081D-A211-F584-8EA9-6954FEE993CC}" dt="2022-12-19T14:42:07.096" v="157" actId="20577"/>
          <ac:spMkLst>
            <pc:docMk/>
            <pc:sldMk cId="2954188226" sldId="274"/>
            <ac:spMk id="2" creationId="{3CE62FD9-FBF2-90C8-2E92-CD328C0CD6DB}"/>
          </ac:spMkLst>
        </pc:spChg>
      </pc:sldChg>
      <pc:sldChg chg="modSp new ord">
        <pc:chgData name="Smith, Jaime" userId="S::jaime.smith@ct.gov::3f14fa99-cf25-4432-90fe-4425e62addc4" providerId="AD" clId="Web-{AC1A081D-A211-F584-8EA9-6954FEE993CC}" dt="2022-12-19T14:54:25.168" v="203"/>
        <pc:sldMkLst>
          <pc:docMk/>
          <pc:sldMk cId="9027906" sldId="275"/>
        </pc:sldMkLst>
        <pc:spChg chg="mod">
          <ac:chgData name="Smith, Jaime" userId="S::jaime.smith@ct.gov::3f14fa99-cf25-4432-90fe-4425e62addc4" providerId="AD" clId="Web-{AC1A081D-A211-F584-8EA9-6954FEE993CC}" dt="2022-12-19T14:24:40.989" v="30" actId="1076"/>
          <ac:spMkLst>
            <pc:docMk/>
            <pc:sldMk cId="9027906" sldId="275"/>
            <ac:spMk id="2" creationId="{EDAD442D-24F2-401A-6E24-CC93C50AB09B}"/>
          </ac:spMkLst>
        </pc:spChg>
        <pc:spChg chg="mod">
          <ac:chgData name="Smith, Jaime" userId="S::jaime.smith@ct.gov::3f14fa99-cf25-4432-90fe-4425e62addc4" providerId="AD" clId="Web-{AC1A081D-A211-F584-8EA9-6954FEE993CC}" dt="2022-12-19T14:24:50.833" v="31" actId="1076"/>
          <ac:spMkLst>
            <pc:docMk/>
            <pc:sldMk cId="9027906" sldId="275"/>
            <ac:spMk id="3" creationId="{389212F2-930A-3D6C-2D79-0F8A2644C79A}"/>
          </ac:spMkLst>
        </pc:spChg>
      </pc:sldChg>
      <pc:sldChg chg="modSp new">
        <pc:chgData name="Smith, Jaime" userId="S::jaime.smith@ct.gov::3f14fa99-cf25-4432-90fe-4425e62addc4" providerId="AD" clId="Web-{AC1A081D-A211-F584-8EA9-6954FEE993CC}" dt="2022-12-19T14:38:58.125" v="130" actId="20577"/>
        <pc:sldMkLst>
          <pc:docMk/>
          <pc:sldMk cId="4044504513" sldId="276"/>
        </pc:sldMkLst>
        <pc:spChg chg="mod">
          <ac:chgData name="Smith, Jaime" userId="S::jaime.smith@ct.gov::3f14fa99-cf25-4432-90fe-4425e62addc4" providerId="AD" clId="Web-{AC1A081D-A211-F584-8EA9-6954FEE993CC}" dt="2022-12-19T14:37:26.030" v="92" actId="20577"/>
          <ac:spMkLst>
            <pc:docMk/>
            <pc:sldMk cId="4044504513" sldId="276"/>
            <ac:spMk id="2" creationId="{8B902A56-D393-AA29-8C2F-E7EB3DD0E894}"/>
          </ac:spMkLst>
        </pc:spChg>
        <pc:spChg chg="mod">
          <ac:chgData name="Smith, Jaime" userId="S::jaime.smith@ct.gov::3f14fa99-cf25-4432-90fe-4425e62addc4" providerId="AD" clId="Web-{AC1A081D-A211-F584-8EA9-6954FEE993CC}" dt="2022-12-19T14:38:58.125" v="130" actId="20577"/>
          <ac:spMkLst>
            <pc:docMk/>
            <pc:sldMk cId="4044504513" sldId="276"/>
            <ac:spMk id="3" creationId="{AFAF4388-D8C5-7B38-72A5-A807DAEDD3E2}"/>
          </ac:spMkLst>
        </pc:spChg>
      </pc:sldChg>
      <pc:sldChg chg="modSp add replId">
        <pc:chgData name="Smith, Jaime" userId="S::jaime.smith@ct.gov::3f14fa99-cf25-4432-90fe-4425e62addc4" providerId="AD" clId="Web-{AC1A081D-A211-F584-8EA9-6954FEE993CC}" dt="2022-12-19T14:41:56.033" v="156" actId="20577"/>
        <pc:sldMkLst>
          <pc:docMk/>
          <pc:sldMk cId="2736016187" sldId="277"/>
        </pc:sldMkLst>
        <pc:spChg chg="mod">
          <ac:chgData name="Smith, Jaime" userId="S::jaime.smith@ct.gov::3f14fa99-cf25-4432-90fe-4425e62addc4" providerId="AD" clId="Web-{AC1A081D-A211-F584-8EA9-6954FEE993CC}" dt="2022-12-19T14:41:56.033" v="156" actId="20577"/>
          <ac:spMkLst>
            <pc:docMk/>
            <pc:sldMk cId="2736016187" sldId="277"/>
            <ac:spMk id="2" creationId="{07B45099-3659-9752-62AE-8018CEF0E003}"/>
          </ac:spMkLst>
        </pc:spChg>
        <pc:spChg chg="mod">
          <ac:chgData name="Smith, Jaime" userId="S::jaime.smith@ct.gov::3f14fa99-cf25-4432-90fe-4425e62addc4" providerId="AD" clId="Web-{AC1A081D-A211-F584-8EA9-6954FEE993CC}" dt="2022-12-19T14:39:42.532" v="146" actId="20577"/>
          <ac:spMkLst>
            <pc:docMk/>
            <pc:sldMk cId="2736016187" sldId="277"/>
            <ac:spMk id="3" creationId="{A57E0330-682D-DF80-C619-3633A6DCED08}"/>
          </ac:spMkLst>
        </pc:spChg>
      </pc:sldChg>
      <pc:sldChg chg="delSp modSp new ord">
        <pc:chgData name="Smith, Jaime" userId="S::jaime.smith@ct.gov::3f14fa99-cf25-4432-90fe-4425e62addc4" providerId="AD" clId="Web-{AC1A081D-A211-F584-8EA9-6954FEE993CC}" dt="2022-12-19T14:43:43.863" v="186"/>
        <pc:sldMkLst>
          <pc:docMk/>
          <pc:sldMk cId="1839018269" sldId="278"/>
        </pc:sldMkLst>
        <pc:spChg chg="mod">
          <ac:chgData name="Smith, Jaime" userId="S::jaime.smith@ct.gov::3f14fa99-cf25-4432-90fe-4425e62addc4" providerId="AD" clId="Web-{AC1A081D-A211-F584-8EA9-6954FEE993CC}" dt="2022-12-19T14:43:36.566" v="185" actId="1076"/>
          <ac:spMkLst>
            <pc:docMk/>
            <pc:sldMk cId="1839018269" sldId="278"/>
            <ac:spMk id="2" creationId="{D5586E59-6851-437D-79E3-941A63F04CFE}"/>
          </ac:spMkLst>
        </pc:spChg>
        <pc:spChg chg="del">
          <ac:chgData name="Smith, Jaime" userId="S::jaime.smith@ct.gov::3f14fa99-cf25-4432-90fe-4425e62addc4" providerId="AD" clId="Web-{AC1A081D-A211-F584-8EA9-6954FEE993CC}" dt="2022-12-19T14:42:48.362" v="166"/>
          <ac:spMkLst>
            <pc:docMk/>
            <pc:sldMk cId="1839018269" sldId="278"/>
            <ac:spMk id="3" creationId="{DA66E058-0B8B-D5A5-EF9C-08540DEB7035}"/>
          </ac:spMkLst>
        </pc:spChg>
      </pc:sldChg>
      <pc:sldChg chg="new del">
        <pc:chgData name="Smith, Jaime" userId="S::jaime.smith@ct.gov::3f14fa99-cf25-4432-90fe-4425e62addc4" providerId="AD" clId="Web-{AC1A081D-A211-F584-8EA9-6954FEE993CC}" dt="2022-12-19T14:44:14.457" v="188"/>
        <pc:sldMkLst>
          <pc:docMk/>
          <pc:sldMk cId="2803916110" sldId="279"/>
        </pc:sldMkLst>
      </pc:sldChg>
    </pc:docChg>
  </pc:docChgLst>
  <pc:docChgLst>
    <pc:chgData name="Grabarz, Alison" userId="9881ccb0-70bf-4356-b9cf-eeb5d746d09b" providerId="ADAL" clId="{C0C5A6B4-421D-4A6E-87CD-1B0E77136BC5}"/>
    <pc:docChg chg="custSel addSld delSld modSld">
      <pc:chgData name="Grabarz, Alison" userId="9881ccb0-70bf-4356-b9cf-eeb5d746d09b" providerId="ADAL" clId="{C0C5A6B4-421D-4A6E-87CD-1B0E77136BC5}" dt="2022-12-22T14:59:21.735" v="1220" actId="1076"/>
      <pc:docMkLst>
        <pc:docMk/>
      </pc:docMkLst>
      <pc:sldChg chg="addSp modSp mod">
        <pc:chgData name="Grabarz, Alison" userId="9881ccb0-70bf-4356-b9cf-eeb5d746d09b" providerId="ADAL" clId="{C0C5A6B4-421D-4A6E-87CD-1B0E77136BC5}" dt="2022-12-22T14:59:21.735" v="1220" actId="1076"/>
        <pc:sldMkLst>
          <pc:docMk/>
          <pc:sldMk cId="2304011063" sldId="256"/>
        </pc:sldMkLst>
        <pc:spChg chg="add mod">
          <ac:chgData name="Grabarz, Alison" userId="9881ccb0-70bf-4356-b9cf-eeb5d746d09b" providerId="ADAL" clId="{C0C5A6B4-421D-4A6E-87CD-1B0E77136BC5}" dt="2022-12-22T14:59:21.735" v="1220" actId="1076"/>
          <ac:spMkLst>
            <pc:docMk/>
            <pc:sldMk cId="2304011063" sldId="256"/>
            <ac:spMk id="5" creationId="{2E6303E0-3B28-3B5A-19DF-2D8253B44F29}"/>
          </ac:spMkLst>
        </pc:spChg>
      </pc:sldChg>
      <pc:sldChg chg="modSp mod">
        <pc:chgData name="Grabarz, Alison" userId="9881ccb0-70bf-4356-b9cf-eeb5d746d09b" providerId="ADAL" clId="{C0C5A6B4-421D-4A6E-87CD-1B0E77136BC5}" dt="2022-12-06T20:07:03.306" v="9" actId="20577"/>
        <pc:sldMkLst>
          <pc:docMk/>
          <pc:sldMk cId="3785955055" sldId="264"/>
        </pc:sldMkLst>
        <pc:spChg chg="mod">
          <ac:chgData name="Grabarz, Alison" userId="9881ccb0-70bf-4356-b9cf-eeb5d746d09b" providerId="ADAL" clId="{C0C5A6B4-421D-4A6E-87CD-1B0E77136BC5}" dt="2022-12-06T20:07:03.306" v="9" actId="20577"/>
          <ac:spMkLst>
            <pc:docMk/>
            <pc:sldMk cId="3785955055" sldId="264"/>
            <ac:spMk id="3" creationId="{49040005-9638-6D6B-02BE-E20D5BE641DF}"/>
          </ac:spMkLst>
        </pc:spChg>
      </pc:sldChg>
      <pc:sldChg chg="modSp mod">
        <pc:chgData name="Grabarz, Alison" userId="9881ccb0-70bf-4356-b9cf-eeb5d746d09b" providerId="ADAL" clId="{C0C5A6B4-421D-4A6E-87CD-1B0E77136BC5}" dt="2022-12-02T18:18:43.856" v="8" actId="20577"/>
        <pc:sldMkLst>
          <pc:docMk/>
          <pc:sldMk cId="2033844749" sldId="266"/>
        </pc:sldMkLst>
        <pc:spChg chg="mod">
          <ac:chgData name="Grabarz, Alison" userId="9881ccb0-70bf-4356-b9cf-eeb5d746d09b" providerId="ADAL" clId="{C0C5A6B4-421D-4A6E-87CD-1B0E77136BC5}" dt="2022-12-02T18:18:43.856" v="8" actId="20577"/>
          <ac:spMkLst>
            <pc:docMk/>
            <pc:sldMk cId="2033844749" sldId="266"/>
            <ac:spMk id="3" creationId="{950D1475-F99F-A2C8-78BF-564AE3EACC15}"/>
          </ac:spMkLst>
        </pc:spChg>
        <pc:picChg chg="mod">
          <ac:chgData name="Grabarz, Alison" userId="9881ccb0-70bf-4356-b9cf-eeb5d746d09b" providerId="ADAL" clId="{C0C5A6B4-421D-4A6E-87CD-1B0E77136BC5}" dt="2022-12-02T18:18:18.882" v="1" actId="1076"/>
          <ac:picMkLst>
            <pc:docMk/>
            <pc:sldMk cId="2033844749" sldId="266"/>
            <ac:picMk id="5" creationId="{9A43D5F6-A864-8705-3DC5-5E4CD51FA581}"/>
          </ac:picMkLst>
        </pc:picChg>
      </pc:sldChg>
      <pc:sldChg chg="modSp mod">
        <pc:chgData name="Grabarz, Alison" userId="9881ccb0-70bf-4356-b9cf-eeb5d746d09b" providerId="ADAL" clId="{C0C5A6B4-421D-4A6E-87CD-1B0E77136BC5}" dt="2022-12-19T13:46:44.579" v="131" actId="20577"/>
        <pc:sldMkLst>
          <pc:docMk/>
          <pc:sldMk cId="3517840421" sldId="268"/>
        </pc:sldMkLst>
        <pc:spChg chg="mod">
          <ac:chgData name="Grabarz, Alison" userId="9881ccb0-70bf-4356-b9cf-eeb5d746d09b" providerId="ADAL" clId="{C0C5A6B4-421D-4A6E-87CD-1B0E77136BC5}" dt="2022-12-19T13:46:44.579" v="131" actId="20577"/>
          <ac:spMkLst>
            <pc:docMk/>
            <pc:sldMk cId="3517840421" sldId="268"/>
            <ac:spMk id="3" creationId="{B40BC7D9-6AD9-2E4E-D931-5EB401E41D00}"/>
          </ac:spMkLst>
        </pc:spChg>
      </pc:sldChg>
      <pc:sldChg chg="modSp mod">
        <pc:chgData name="Grabarz, Alison" userId="9881ccb0-70bf-4356-b9cf-eeb5d746d09b" providerId="ADAL" clId="{C0C5A6B4-421D-4A6E-87CD-1B0E77136BC5}" dt="2022-12-22T14:32:23.934" v="539" actId="1076"/>
        <pc:sldMkLst>
          <pc:docMk/>
          <pc:sldMk cId="3086766878" sldId="270"/>
        </pc:sldMkLst>
        <pc:spChg chg="mod">
          <ac:chgData name="Grabarz, Alison" userId="9881ccb0-70bf-4356-b9cf-eeb5d746d09b" providerId="ADAL" clId="{C0C5A6B4-421D-4A6E-87CD-1B0E77136BC5}" dt="2022-12-22T14:32:23.934" v="539" actId="1076"/>
          <ac:spMkLst>
            <pc:docMk/>
            <pc:sldMk cId="3086766878" sldId="270"/>
            <ac:spMk id="3" creationId="{A531DFA1-06BC-EDE1-6F0E-7F31A8726956}"/>
          </ac:spMkLst>
        </pc:spChg>
      </pc:sldChg>
      <pc:sldChg chg="addSp modSp mod">
        <pc:chgData name="Grabarz, Alison" userId="9881ccb0-70bf-4356-b9cf-eeb5d746d09b" providerId="ADAL" clId="{C0C5A6B4-421D-4A6E-87CD-1B0E77136BC5}" dt="2022-12-19T14:17:52.872" v="450" actId="1076"/>
        <pc:sldMkLst>
          <pc:docMk/>
          <pc:sldMk cId="3621729385" sldId="271"/>
        </pc:sldMkLst>
        <pc:spChg chg="add mod">
          <ac:chgData name="Grabarz, Alison" userId="9881ccb0-70bf-4356-b9cf-eeb5d746d09b" providerId="ADAL" clId="{C0C5A6B4-421D-4A6E-87CD-1B0E77136BC5}" dt="2022-12-19T14:17:52.872" v="450" actId="1076"/>
          <ac:spMkLst>
            <pc:docMk/>
            <pc:sldMk cId="3621729385" sldId="271"/>
            <ac:spMk id="5" creationId="{A24BA0CB-4F20-23F7-6752-1BBBC46E6ECF}"/>
          </ac:spMkLst>
        </pc:spChg>
      </pc:sldChg>
      <pc:sldChg chg="modSp mod">
        <pc:chgData name="Grabarz, Alison" userId="9881ccb0-70bf-4356-b9cf-eeb5d746d09b" providerId="ADAL" clId="{C0C5A6B4-421D-4A6E-87CD-1B0E77136BC5}" dt="2022-12-22T14:32:41.034" v="540" actId="1076"/>
        <pc:sldMkLst>
          <pc:docMk/>
          <pc:sldMk cId="2735305280" sldId="272"/>
        </pc:sldMkLst>
        <pc:spChg chg="mod">
          <ac:chgData name="Grabarz, Alison" userId="9881ccb0-70bf-4356-b9cf-eeb5d746d09b" providerId="ADAL" clId="{C0C5A6B4-421D-4A6E-87CD-1B0E77136BC5}" dt="2022-12-22T14:32:41.034" v="540" actId="1076"/>
          <ac:spMkLst>
            <pc:docMk/>
            <pc:sldMk cId="2735305280" sldId="272"/>
            <ac:spMk id="3" creationId="{A57E0330-682D-DF80-C619-3633A6DCED08}"/>
          </ac:spMkLst>
        </pc:spChg>
      </pc:sldChg>
      <pc:sldChg chg="modSp mod">
        <pc:chgData name="Grabarz, Alison" userId="9881ccb0-70bf-4356-b9cf-eeb5d746d09b" providerId="ADAL" clId="{C0C5A6B4-421D-4A6E-87CD-1B0E77136BC5}" dt="2022-12-22T14:31:44.808" v="532" actId="1076"/>
        <pc:sldMkLst>
          <pc:docMk/>
          <pc:sldMk cId="49289261" sldId="273"/>
        </pc:sldMkLst>
        <pc:spChg chg="mod">
          <ac:chgData name="Grabarz, Alison" userId="9881ccb0-70bf-4356-b9cf-eeb5d746d09b" providerId="ADAL" clId="{C0C5A6B4-421D-4A6E-87CD-1B0E77136BC5}" dt="2022-12-22T14:31:44.808" v="532" actId="1076"/>
          <ac:spMkLst>
            <pc:docMk/>
            <pc:sldMk cId="49289261" sldId="273"/>
            <ac:spMk id="3" creationId="{21F47466-67B0-44E6-F8D3-A1813C553AEB}"/>
          </ac:spMkLst>
        </pc:spChg>
      </pc:sldChg>
      <pc:sldChg chg="addSp delSp modSp new mod">
        <pc:chgData name="Grabarz, Alison" userId="9881ccb0-70bf-4356-b9cf-eeb5d746d09b" providerId="ADAL" clId="{C0C5A6B4-421D-4A6E-87CD-1B0E77136BC5}" dt="2022-12-19T14:24:05.471" v="525" actId="207"/>
        <pc:sldMkLst>
          <pc:docMk/>
          <pc:sldMk cId="2954188226" sldId="274"/>
        </pc:sldMkLst>
        <pc:spChg chg="mod">
          <ac:chgData name="Grabarz, Alison" userId="9881ccb0-70bf-4356-b9cf-eeb5d746d09b" providerId="ADAL" clId="{C0C5A6B4-421D-4A6E-87CD-1B0E77136BC5}" dt="2022-12-19T13:45:18.729" v="32" actId="20577"/>
          <ac:spMkLst>
            <pc:docMk/>
            <pc:sldMk cId="2954188226" sldId="274"/>
            <ac:spMk id="2" creationId="{3CE62FD9-FBF2-90C8-2E92-CD328C0CD6DB}"/>
          </ac:spMkLst>
        </pc:spChg>
        <pc:spChg chg="del mod">
          <ac:chgData name="Grabarz, Alison" userId="9881ccb0-70bf-4356-b9cf-eeb5d746d09b" providerId="ADAL" clId="{C0C5A6B4-421D-4A6E-87CD-1B0E77136BC5}" dt="2022-12-19T13:47:11.719" v="143" actId="478"/>
          <ac:spMkLst>
            <pc:docMk/>
            <pc:sldMk cId="2954188226" sldId="274"/>
            <ac:spMk id="3" creationId="{CC185B63-DED4-6707-06C9-AD97241A780A}"/>
          </ac:spMkLst>
        </pc:spChg>
        <pc:spChg chg="add del mod">
          <ac:chgData name="Grabarz, Alison" userId="9881ccb0-70bf-4356-b9cf-eeb5d746d09b" providerId="ADAL" clId="{C0C5A6B4-421D-4A6E-87CD-1B0E77136BC5}" dt="2022-12-19T13:47:24.179" v="148" actId="478"/>
          <ac:spMkLst>
            <pc:docMk/>
            <pc:sldMk cId="2954188226" sldId="274"/>
            <ac:spMk id="5" creationId="{2128EFD2-95D6-4E84-CA3F-6536ADDCE976}"/>
          </ac:spMkLst>
        </pc:spChg>
        <pc:spChg chg="add mod">
          <ac:chgData name="Grabarz, Alison" userId="9881ccb0-70bf-4356-b9cf-eeb5d746d09b" providerId="ADAL" clId="{C0C5A6B4-421D-4A6E-87CD-1B0E77136BC5}" dt="2022-12-19T14:23:59.667" v="524" actId="207"/>
          <ac:spMkLst>
            <pc:docMk/>
            <pc:sldMk cId="2954188226" sldId="274"/>
            <ac:spMk id="6" creationId="{557A44BF-3FE5-7E53-50A7-19AD7213BA5F}"/>
          </ac:spMkLst>
        </pc:spChg>
        <pc:spChg chg="add mod">
          <ac:chgData name="Grabarz, Alison" userId="9881ccb0-70bf-4356-b9cf-eeb5d746d09b" providerId="ADAL" clId="{C0C5A6B4-421D-4A6E-87CD-1B0E77136BC5}" dt="2022-12-19T14:24:05.471" v="525" actId="207"/>
          <ac:spMkLst>
            <pc:docMk/>
            <pc:sldMk cId="2954188226" sldId="274"/>
            <ac:spMk id="7" creationId="{8E669F81-676B-7B04-20D3-D527C03D3136}"/>
          </ac:spMkLst>
        </pc:spChg>
        <pc:spChg chg="add mod">
          <ac:chgData name="Grabarz, Alison" userId="9881ccb0-70bf-4356-b9cf-eeb5d746d09b" providerId="ADAL" clId="{C0C5A6B4-421D-4A6E-87CD-1B0E77136BC5}" dt="2022-12-19T14:19:11.399" v="518" actId="1582"/>
          <ac:spMkLst>
            <pc:docMk/>
            <pc:sldMk cId="2954188226" sldId="274"/>
            <ac:spMk id="8" creationId="{A75F882E-504D-4D30-6A75-AD337B36AFB8}"/>
          </ac:spMkLst>
        </pc:spChg>
      </pc:sldChg>
      <pc:sldChg chg="modSp mod">
        <pc:chgData name="Grabarz, Alison" userId="9881ccb0-70bf-4356-b9cf-eeb5d746d09b" providerId="ADAL" clId="{C0C5A6B4-421D-4A6E-87CD-1B0E77136BC5}" dt="2022-12-22T14:31:24.030" v="531" actId="1076"/>
        <pc:sldMkLst>
          <pc:docMk/>
          <pc:sldMk cId="9027906" sldId="275"/>
        </pc:sldMkLst>
        <pc:spChg chg="mod">
          <ac:chgData name="Grabarz, Alison" userId="9881ccb0-70bf-4356-b9cf-eeb5d746d09b" providerId="ADAL" clId="{C0C5A6B4-421D-4A6E-87CD-1B0E77136BC5}" dt="2022-12-22T14:31:24.030" v="531" actId="1076"/>
          <ac:spMkLst>
            <pc:docMk/>
            <pc:sldMk cId="9027906" sldId="275"/>
            <ac:spMk id="2" creationId="{EDAD442D-24F2-401A-6E24-CC93C50AB09B}"/>
          </ac:spMkLst>
        </pc:spChg>
        <pc:spChg chg="mod">
          <ac:chgData name="Grabarz, Alison" userId="9881ccb0-70bf-4356-b9cf-eeb5d746d09b" providerId="ADAL" clId="{C0C5A6B4-421D-4A6E-87CD-1B0E77136BC5}" dt="2022-12-22T14:31:15.410" v="529" actId="1076"/>
          <ac:spMkLst>
            <pc:docMk/>
            <pc:sldMk cId="9027906" sldId="275"/>
            <ac:spMk id="3" creationId="{389212F2-930A-3D6C-2D79-0F8A2644C79A}"/>
          </ac:spMkLst>
        </pc:spChg>
      </pc:sldChg>
      <pc:sldChg chg="modSp new del mod">
        <pc:chgData name="Grabarz, Alison" userId="9881ccb0-70bf-4356-b9cf-eeb5d746d09b" providerId="ADAL" clId="{C0C5A6B4-421D-4A6E-87CD-1B0E77136BC5}" dt="2022-12-19T14:16:08.317" v="448" actId="2696"/>
        <pc:sldMkLst>
          <pc:docMk/>
          <pc:sldMk cId="3754468492" sldId="275"/>
        </pc:sldMkLst>
        <pc:spChg chg="mod">
          <ac:chgData name="Grabarz, Alison" userId="9881ccb0-70bf-4356-b9cf-eeb5d746d09b" providerId="ADAL" clId="{C0C5A6B4-421D-4A6E-87CD-1B0E77136BC5}" dt="2022-12-19T14:15:42.959" v="447" actId="20577"/>
          <ac:spMkLst>
            <pc:docMk/>
            <pc:sldMk cId="3754468492" sldId="275"/>
            <ac:spMk id="2" creationId="{CA59AC85-1B42-17EB-6634-A26C7DE6AAAD}"/>
          </ac:spMkLst>
        </pc:spChg>
      </pc:sldChg>
      <pc:sldChg chg="modSp mod">
        <pc:chgData name="Grabarz, Alison" userId="9881ccb0-70bf-4356-b9cf-eeb5d746d09b" providerId="ADAL" clId="{C0C5A6B4-421D-4A6E-87CD-1B0E77136BC5}" dt="2022-12-22T14:32:49.960" v="542" actId="1076"/>
        <pc:sldMkLst>
          <pc:docMk/>
          <pc:sldMk cId="2736016187" sldId="277"/>
        </pc:sldMkLst>
        <pc:spChg chg="mod">
          <ac:chgData name="Grabarz, Alison" userId="9881ccb0-70bf-4356-b9cf-eeb5d746d09b" providerId="ADAL" clId="{C0C5A6B4-421D-4A6E-87CD-1B0E77136BC5}" dt="2022-12-22T14:32:49.960" v="542" actId="1076"/>
          <ac:spMkLst>
            <pc:docMk/>
            <pc:sldMk cId="2736016187" sldId="277"/>
            <ac:spMk id="3" creationId="{A57E0330-682D-DF80-C619-3633A6DCED08}"/>
          </ac:spMkLst>
        </pc:spChg>
      </pc:sldChg>
      <pc:sldChg chg="addSp modSp new mod">
        <pc:chgData name="Grabarz, Alison" userId="9881ccb0-70bf-4356-b9cf-eeb5d746d09b" providerId="ADAL" clId="{C0C5A6B4-421D-4A6E-87CD-1B0E77136BC5}" dt="2022-12-22T14:58:12.396" v="1112" actId="20577"/>
        <pc:sldMkLst>
          <pc:docMk/>
          <pc:sldMk cId="1051569416" sldId="279"/>
        </pc:sldMkLst>
        <pc:spChg chg="mod">
          <ac:chgData name="Grabarz, Alison" userId="9881ccb0-70bf-4356-b9cf-eeb5d746d09b" providerId="ADAL" clId="{C0C5A6B4-421D-4A6E-87CD-1B0E77136BC5}" dt="2022-12-22T14:33:00.313" v="573" actId="20577"/>
          <ac:spMkLst>
            <pc:docMk/>
            <pc:sldMk cId="1051569416" sldId="279"/>
            <ac:spMk id="2" creationId="{A42FAD8A-1CF7-3294-451E-0A576AF1D46A}"/>
          </ac:spMkLst>
        </pc:spChg>
        <pc:spChg chg="mod">
          <ac:chgData name="Grabarz, Alison" userId="9881ccb0-70bf-4356-b9cf-eeb5d746d09b" providerId="ADAL" clId="{C0C5A6B4-421D-4A6E-87CD-1B0E77136BC5}" dt="2022-12-22T14:37:37.456" v="1104" actId="20577"/>
          <ac:spMkLst>
            <pc:docMk/>
            <pc:sldMk cId="1051569416" sldId="279"/>
            <ac:spMk id="3" creationId="{0F1D8FAD-A29A-D627-2645-BC9D6C07000D}"/>
          </ac:spMkLst>
        </pc:spChg>
        <pc:spChg chg="add mod">
          <ac:chgData name="Grabarz, Alison" userId="9881ccb0-70bf-4356-b9cf-eeb5d746d09b" providerId="ADAL" clId="{C0C5A6B4-421D-4A6E-87CD-1B0E77136BC5}" dt="2022-12-22T14:58:12.396" v="1112" actId="20577"/>
          <ac:spMkLst>
            <pc:docMk/>
            <pc:sldMk cId="1051569416" sldId="279"/>
            <ac:spMk id="4" creationId="{B04CFC9E-CB36-6DD7-5C6B-AF2BF5504E5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BDB159A6-FAE4-4407-992B-92467BC1E5B1}" type="datetimeFigureOut">
              <a:rPr lang="en-US" smtClean="0"/>
              <a:t>12/22/2022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ED88D-6FC6-419E-B268-957A7F79AB11}"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8229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B159A6-FAE4-4407-992B-92467BC1E5B1}" type="datetimeFigureOut">
              <a:rPr lang="en-US" smtClean="0"/>
              <a:t>12/22/2022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ED88D-6FC6-419E-B268-957A7F79AB11}" type="slidenum">
              <a:rPr lang="en-US" smtClean="0"/>
              <a:t>‹#›</a:t>
            </a:fld>
            <a:endParaRPr lang="en-US"/>
          </a:p>
        </p:txBody>
      </p:sp>
    </p:spTree>
    <p:extLst>
      <p:ext uri="{BB962C8B-B14F-4D97-AF65-F5344CB8AC3E}">
        <p14:creationId xmlns:p14="http://schemas.microsoft.com/office/powerpoint/2010/main" val="3130581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B159A6-FAE4-4407-992B-92467BC1E5B1}" type="datetimeFigureOut">
              <a:rPr lang="en-US" smtClean="0"/>
              <a:t>12/22/2022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ED88D-6FC6-419E-B268-957A7F79AB11}" type="slidenum">
              <a:rPr lang="en-US" smtClean="0"/>
              <a:t>‹#›</a:t>
            </a:fld>
            <a:endParaRPr lang="en-US"/>
          </a:p>
        </p:txBody>
      </p:sp>
    </p:spTree>
    <p:extLst>
      <p:ext uri="{BB962C8B-B14F-4D97-AF65-F5344CB8AC3E}">
        <p14:creationId xmlns:p14="http://schemas.microsoft.com/office/powerpoint/2010/main" val="3055752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B159A6-FAE4-4407-992B-92467BC1E5B1}" type="datetimeFigureOut">
              <a:rPr lang="en-US" smtClean="0"/>
              <a:t>12/22/2022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ED88D-6FC6-419E-B268-957A7F79AB11}" type="slidenum">
              <a:rPr lang="en-US" smtClean="0"/>
              <a:t>‹#›</a:t>
            </a:fld>
            <a:endParaRPr lang="en-US"/>
          </a:p>
        </p:txBody>
      </p:sp>
    </p:spTree>
    <p:extLst>
      <p:ext uri="{BB962C8B-B14F-4D97-AF65-F5344CB8AC3E}">
        <p14:creationId xmlns:p14="http://schemas.microsoft.com/office/powerpoint/2010/main" val="2215941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B159A6-FAE4-4407-992B-92467BC1E5B1}" type="datetimeFigureOut">
              <a:rPr lang="en-US" smtClean="0"/>
              <a:t>12/22/2022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ED88D-6FC6-419E-B268-957A7F79AB11}"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376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DB159A6-FAE4-4407-992B-92467BC1E5B1}" type="datetimeFigureOut">
              <a:rPr lang="en-US" smtClean="0"/>
              <a:t>12/22/2022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DED88D-6FC6-419E-B268-957A7F79AB11}" type="slidenum">
              <a:rPr lang="en-US" smtClean="0"/>
              <a:t>‹#›</a:t>
            </a:fld>
            <a:endParaRPr lang="en-US"/>
          </a:p>
        </p:txBody>
      </p:sp>
    </p:spTree>
    <p:extLst>
      <p:ext uri="{BB962C8B-B14F-4D97-AF65-F5344CB8AC3E}">
        <p14:creationId xmlns:p14="http://schemas.microsoft.com/office/powerpoint/2010/main" val="69007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DB159A6-FAE4-4407-992B-92467BC1E5B1}" type="datetimeFigureOut">
              <a:rPr lang="en-US" smtClean="0"/>
              <a:t>12/22/2022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DED88D-6FC6-419E-B268-957A7F79AB11}" type="slidenum">
              <a:rPr lang="en-US" smtClean="0"/>
              <a:t>‹#›</a:t>
            </a:fld>
            <a:endParaRPr lang="en-US"/>
          </a:p>
        </p:txBody>
      </p:sp>
    </p:spTree>
    <p:extLst>
      <p:ext uri="{BB962C8B-B14F-4D97-AF65-F5344CB8AC3E}">
        <p14:creationId xmlns:p14="http://schemas.microsoft.com/office/powerpoint/2010/main" val="2770278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DB159A6-FAE4-4407-992B-92467BC1E5B1}" type="datetimeFigureOut">
              <a:rPr lang="en-US" smtClean="0"/>
              <a:t>12/22/2022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DED88D-6FC6-419E-B268-957A7F79AB11}" type="slidenum">
              <a:rPr lang="en-US" smtClean="0"/>
              <a:t>‹#›</a:t>
            </a:fld>
            <a:endParaRPr lang="en-US"/>
          </a:p>
        </p:txBody>
      </p:sp>
    </p:spTree>
    <p:extLst>
      <p:ext uri="{BB962C8B-B14F-4D97-AF65-F5344CB8AC3E}">
        <p14:creationId xmlns:p14="http://schemas.microsoft.com/office/powerpoint/2010/main" val="2348420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DB159A6-FAE4-4407-992B-92467BC1E5B1}" type="datetimeFigureOut">
              <a:rPr lang="en-US" smtClean="0"/>
              <a:t>12/22/2022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3DED88D-6FC6-419E-B268-957A7F79AB11}" type="slidenum">
              <a:rPr lang="en-US" smtClean="0"/>
              <a:t>‹#›</a:t>
            </a:fld>
            <a:endParaRPr lang="en-US"/>
          </a:p>
        </p:txBody>
      </p:sp>
    </p:spTree>
    <p:extLst>
      <p:ext uri="{BB962C8B-B14F-4D97-AF65-F5344CB8AC3E}">
        <p14:creationId xmlns:p14="http://schemas.microsoft.com/office/powerpoint/2010/main" val="1838351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DB159A6-FAE4-4407-992B-92467BC1E5B1}" type="datetimeFigureOut">
              <a:rPr lang="en-US" smtClean="0"/>
              <a:t>12/22/2022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3DED88D-6FC6-419E-B268-957A7F79AB11}" type="slidenum">
              <a:rPr lang="en-US" smtClean="0"/>
              <a:t>‹#›</a:t>
            </a:fld>
            <a:endParaRPr lang="en-US"/>
          </a:p>
        </p:txBody>
      </p:sp>
    </p:spTree>
    <p:extLst>
      <p:ext uri="{BB962C8B-B14F-4D97-AF65-F5344CB8AC3E}">
        <p14:creationId xmlns:p14="http://schemas.microsoft.com/office/powerpoint/2010/main" val="373660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B159A6-FAE4-4407-992B-92467BC1E5B1}" type="datetimeFigureOut">
              <a:rPr lang="en-US" smtClean="0"/>
              <a:t>12/22/2022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DED88D-6FC6-419E-B268-957A7F79AB11}" type="slidenum">
              <a:rPr lang="en-US" smtClean="0"/>
              <a:t>‹#›</a:t>
            </a:fld>
            <a:endParaRPr lang="en-US"/>
          </a:p>
        </p:txBody>
      </p:sp>
    </p:spTree>
    <p:extLst>
      <p:ext uri="{BB962C8B-B14F-4D97-AF65-F5344CB8AC3E}">
        <p14:creationId xmlns:p14="http://schemas.microsoft.com/office/powerpoint/2010/main" val="3699055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DB159A6-FAE4-4407-992B-92467BC1E5B1}" type="datetimeFigureOut">
              <a:rPr lang="en-US" smtClean="0"/>
              <a:t>12/22/2022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3DED88D-6FC6-419E-B268-957A7F79AB11}"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41415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ctgrown.gov/grant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Alison.Grabarz@ct.gov" TargetMode="External"/><Relationship Id="rId2" Type="http://schemas.openxmlformats.org/officeDocument/2006/relationships/hyperlink" Target="mailto:Jaime.Smith@ct.gov" TargetMode="External"/><Relationship Id="rId1" Type="http://schemas.openxmlformats.org/officeDocument/2006/relationships/slideLayout" Target="../slideLayouts/slideLayout2.xml"/><Relationship Id="rId4" Type="http://schemas.openxmlformats.org/officeDocument/2006/relationships/hyperlink" Target="https://portal.ct.gov/DOAG/ADaRC/ADaRC/Grants/Climate-Smart-Agriculture-and-Forestry-Grant/FAQ"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nrcs.usda.gov/conservation-basics/natural-resource-concerns/climate/climate-smart-mitigation-activitie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BA11B-F03F-5701-C7D6-1A91FAAD0B71}"/>
              </a:ext>
            </a:extLst>
          </p:cNvPr>
          <p:cNvSpPr>
            <a:spLocks noGrp="1"/>
          </p:cNvSpPr>
          <p:nvPr>
            <p:ph type="ctrTitle"/>
          </p:nvPr>
        </p:nvSpPr>
        <p:spPr>
          <a:xfrm>
            <a:off x="1100051" y="758951"/>
            <a:ext cx="7357607" cy="2792631"/>
          </a:xfrm>
        </p:spPr>
        <p:txBody>
          <a:bodyPr>
            <a:normAutofit fontScale="90000"/>
          </a:bodyPr>
          <a:lstStyle/>
          <a:p>
            <a:r>
              <a:rPr lang="en-US" sz="6600" b="1"/>
              <a:t>Climate Smart Farming: Agriculture and Forestry Grant Writing Workshop</a:t>
            </a:r>
          </a:p>
        </p:txBody>
      </p:sp>
      <p:sp>
        <p:nvSpPr>
          <p:cNvPr id="3" name="Subtitle 2">
            <a:extLst>
              <a:ext uri="{FF2B5EF4-FFF2-40B4-BE49-F238E27FC236}">
                <a16:creationId xmlns:a16="http://schemas.microsoft.com/office/drawing/2014/main" id="{9F2AB961-75BF-4E24-7119-6457B32CF32B}"/>
              </a:ext>
            </a:extLst>
          </p:cNvPr>
          <p:cNvSpPr>
            <a:spLocks noGrp="1"/>
          </p:cNvSpPr>
          <p:nvPr>
            <p:ph type="subTitle" idx="1"/>
          </p:nvPr>
        </p:nvSpPr>
        <p:spPr>
          <a:xfrm>
            <a:off x="1100051" y="4455620"/>
            <a:ext cx="4730906" cy="1534364"/>
          </a:xfrm>
        </p:spPr>
        <p:txBody>
          <a:bodyPr>
            <a:normAutofit/>
          </a:bodyPr>
          <a:lstStyle/>
          <a:p>
            <a:r>
              <a:rPr lang="en-US" b="1"/>
              <a:t>Jaime smith</a:t>
            </a:r>
          </a:p>
          <a:p>
            <a:pPr marL="0" marR="0">
              <a:spcBef>
                <a:spcPts val="0"/>
              </a:spcBef>
              <a:spcAft>
                <a:spcPts val="0"/>
              </a:spcAft>
            </a:pPr>
            <a:r>
              <a:rPr lang="en-US">
                <a:effectLst/>
                <a:latin typeface="Calibri Light" panose="020F0302020204030204" pitchFamily="34" charset="0"/>
                <a:ea typeface="Calibri" panose="020F0502020204030204" pitchFamily="34" charset="0"/>
                <a:cs typeface="Calibri Light" panose="020F0302020204030204" pitchFamily="34" charset="0"/>
              </a:rPr>
              <a:t>Bureau Director</a:t>
            </a:r>
          </a:p>
          <a:p>
            <a:pPr marL="0" marR="0">
              <a:spcBef>
                <a:spcPts val="0"/>
              </a:spcBef>
              <a:spcAft>
                <a:spcPts val="0"/>
              </a:spcAft>
            </a:pPr>
            <a:r>
              <a:rPr lang="en-US">
                <a:effectLst/>
                <a:latin typeface="Calibri Light" panose="020F0302020204030204" pitchFamily="34" charset="0"/>
                <a:ea typeface="Calibri" panose="020F0502020204030204" pitchFamily="34" charset="0"/>
                <a:cs typeface="Calibri Light" panose="020F0302020204030204" pitchFamily="34" charset="0"/>
              </a:rPr>
              <a:t>Agricultural Development &amp; Resource Conservation</a:t>
            </a:r>
          </a:p>
          <a:p>
            <a:endParaRPr lang="en-US"/>
          </a:p>
        </p:txBody>
      </p:sp>
      <p:sp>
        <p:nvSpPr>
          <p:cNvPr id="4" name="TextBox 3">
            <a:extLst>
              <a:ext uri="{FF2B5EF4-FFF2-40B4-BE49-F238E27FC236}">
                <a16:creationId xmlns:a16="http://schemas.microsoft.com/office/drawing/2014/main" id="{C19349CA-4BC4-A41B-9235-0D4B525E6096}"/>
              </a:ext>
            </a:extLst>
          </p:cNvPr>
          <p:cNvSpPr txBox="1"/>
          <p:nvPr/>
        </p:nvSpPr>
        <p:spPr>
          <a:xfrm>
            <a:off x="7007749" y="4455619"/>
            <a:ext cx="4468633" cy="1200329"/>
          </a:xfrm>
          <a:prstGeom prst="rect">
            <a:avLst/>
          </a:prstGeom>
          <a:noFill/>
        </p:spPr>
        <p:txBody>
          <a:bodyPr wrap="square" rtlCol="0">
            <a:spAutoFit/>
          </a:bodyPr>
          <a:lstStyle/>
          <a:p>
            <a:r>
              <a:rPr lang="en-US" sz="2400" b="1">
                <a:solidFill>
                  <a:schemeClr val="tx2"/>
                </a:solidFill>
                <a:latin typeface="+mj-lt"/>
                <a:cs typeface="Calibri Light" panose="020F0302020204030204" pitchFamily="34" charset="0"/>
              </a:rPr>
              <a:t>ALIROSE GRABARZ</a:t>
            </a:r>
          </a:p>
          <a:p>
            <a:r>
              <a:rPr lang="en-US" sz="2400">
                <a:solidFill>
                  <a:schemeClr val="tx2"/>
                </a:solidFill>
                <a:latin typeface="Calibri Light" panose="020F0302020204030204" pitchFamily="34" charset="0"/>
                <a:cs typeface="Calibri Light" panose="020F0302020204030204" pitchFamily="34" charset="0"/>
              </a:rPr>
              <a:t>AGRICULTURAL MARKETING &amp; INSPECTION REPRESENTATIVE 1</a:t>
            </a:r>
          </a:p>
        </p:txBody>
      </p:sp>
      <p:pic>
        <p:nvPicPr>
          <p:cNvPr id="6" name="Picture 5">
            <a:extLst>
              <a:ext uri="{FF2B5EF4-FFF2-40B4-BE49-F238E27FC236}">
                <a16:creationId xmlns:a16="http://schemas.microsoft.com/office/drawing/2014/main" id="{A928EE76-E76B-D058-489B-78409B7725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9813" y="1112193"/>
            <a:ext cx="2538971" cy="2580376"/>
          </a:xfrm>
          <a:prstGeom prst="rect">
            <a:avLst/>
          </a:prstGeom>
        </p:spPr>
      </p:pic>
      <p:sp>
        <p:nvSpPr>
          <p:cNvPr id="5" name="TextBox 4">
            <a:extLst>
              <a:ext uri="{FF2B5EF4-FFF2-40B4-BE49-F238E27FC236}">
                <a16:creationId xmlns:a16="http://schemas.microsoft.com/office/drawing/2014/main" id="{2E6303E0-3B28-3B5A-19DF-2D8253B44F29}"/>
              </a:ext>
            </a:extLst>
          </p:cNvPr>
          <p:cNvSpPr txBox="1"/>
          <p:nvPr/>
        </p:nvSpPr>
        <p:spPr>
          <a:xfrm>
            <a:off x="727349" y="358841"/>
            <a:ext cx="10749033" cy="400110"/>
          </a:xfrm>
          <a:prstGeom prst="rect">
            <a:avLst/>
          </a:prstGeom>
          <a:noFill/>
          <a:ln>
            <a:solidFill>
              <a:srgbClr val="FF0000"/>
            </a:solidFill>
          </a:ln>
        </p:spPr>
        <p:txBody>
          <a:bodyPr wrap="none" rtlCol="0">
            <a:spAutoFit/>
          </a:bodyPr>
          <a:lstStyle/>
          <a:p>
            <a:r>
              <a:rPr lang="en-US" sz="2000" b="1" dirty="0">
                <a:solidFill>
                  <a:srgbClr val="FF0000"/>
                </a:solidFill>
              </a:rPr>
              <a:t>This presentation was edited to reflect formatting specifications for the Grant Narrative on Slide 20.</a:t>
            </a:r>
          </a:p>
        </p:txBody>
      </p:sp>
    </p:spTree>
    <p:extLst>
      <p:ext uri="{BB962C8B-B14F-4D97-AF65-F5344CB8AC3E}">
        <p14:creationId xmlns:p14="http://schemas.microsoft.com/office/powerpoint/2010/main" val="2304011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966CE-BDC3-57B3-4687-93EB62C34605}"/>
              </a:ext>
            </a:extLst>
          </p:cNvPr>
          <p:cNvSpPr>
            <a:spLocks noGrp="1"/>
          </p:cNvSpPr>
          <p:nvPr>
            <p:ph type="title"/>
          </p:nvPr>
        </p:nvSpPr>
        <p:spPr/>
        <p:txBody>
          <a:bodyPr/>
          <a:lstStyle/>
          <a:p>
            <a:r>
              <a:rPr lang="en-US" b="1"/>
              <a:t>Evaluation Criteria and Process</a:t>
            </a:r>
            <a:endParaRPr lang="en-US" b="1">
              <a:cs typeface="Calibri Light"/>
            </a:endParaRPr>
          </a:p>
        </p:txBody>
      </p:sp>
      <p:sp>
        <p:nvSpPr>
          <p:cNvPr id="3" name="Content Placeholder 2">
            <a:extLst>
              <a:ext uri="{FF2B5EF4-FFF2-40B4-BE49-F238E27FC236}">
                <a16:creationId xmlns:a16="http://schemas.microsoft.com/office/drawing/2014/main" id="{21F47466-67B0-44E6-F8D3-A1813C553AEB}"/>
              </a:ext>
            </a:extLst>
          </p:cNvPr>
          <p:cNvSpPr>
            <a:spLocks noGrp="1"/>
          </p:cNvSpPr>
          <p:nvPr>
            <p:ph idx="1"/>
          </p:nvPr>
        </p:nvSpPr>
        <p:spPr>
          <a:xfrm>
            <a:off x="1256306" y="1845734"/>
            <a:ext cx="10935694" cy="4725663"/>
          </a:xfrm>
        </p:spPr>
        <p:txBody>
          <a:bodyPr>
            <a:normAutofit fontScale="85000" lnSpcReduction="10000"/>
          </a:bodyPr>
          <a:lstStyle/>
          <a:p>
            <a:pPr marL="0" indent="0">
              <a:buNone/>
            </a:pPr>
            <a:r>
              <a:rPr lang="en-US" sz="2600" dirty="0"/>
              <a:t>The Climate Smart Farming: Agriculture and Forestry Grant is a competitive grant.</a:t>
            </a:r>
          </a:p>
          <a:p>
            <a:pPr marL="0" indent="0">
              <a:buNone/>
            </a:pPr>
            <a:r>
              <a:rPr lang="en-US" sz="2600" dirty="0"/>
              <a:t>Only complete applications submitted on time will be evaluated.</a:t>
            </a:r>
          </a:p>
          <a:p>
            <a:pPr marL="0" indent="0">
              <a:buNone/>
            </a:pPr>
            <a:r>
              <a:rPr lang="en-US" sz="2600" dirty="0"/>
              <a:t>The evaluation will be weighted heavily on the project plan described in the Grant Narrative.</a:t>
            </a:r>
          </a:p>
          <a:p>
            <a:pPr marL="0" indent="0">
              <a:buNone/>
            </a:pPr>
            <a:r>
              <a:rPr lang="en-US" sz="2600" dirty="0"/>
              <a:t>Priority will be given to projects which support historically underserved farmers, including but not limited to:</a:t>
            </a:r>
          </a:p>
          <a:p>
            <a:pPr lvl="4">
              <a:buFont typeface="Wingdings" panose="05000000000000000000" pitchFamily="2" charset="2"/>
              <a:buChar char="§"/>
            </a:pPr>
            <a:r>
              <a:rPr lang="en-US" sz="2600" dirty="0"/>
              <a:t>BIPOC producers</a:t>
            </a:r>
          </a:p>
          <a:p>
            <a:pPr lvl="4">
              <a:buFont typeface="Wingdings" panose="05000000000000000000" pitchFamily="2" charset="2"/>
              <a:buChar char="§"/>
            </a:pPr>
            <a:r>
              <a:rPr lang="en-US" sz="2600" dirty="0"/>
              <a:t>Veterans</a:t>
            </a:r>
          </a:p>
          <a:p>
            <a:pPr lvl="4">
              <a:buFont typeface="Wingdings" panose="05000000000000000000" pitchFamily="2" charset="2"/>
              <a:buChar char="§"/>
            </a:pPr>
            <a:r>
              <a:rPr lang="en-US" sz="2600" dirty="0"/>
              <a:t>New and beginning farmers (farming for 1-3 years)</a:t>
            </a:r>
          </a:p>
          <a:p>
            <a:pPr lvl="4">
              <a:buFont typeface="Wingdings" panose="05000000000000000000" pitchFamily="2" charset="2"/>
              <a:buChar char="§"/>
            </a:pPr>
            <a:r>
              <a:rPr lang="en-US" sz="2600" dirty="0"/>
              <a:t>Anyone in a protected class</a:t>
            </a:r>
          </a:p>
          <a:p>
            <a:pPr lvl="4">
              <a:buFont typeface="Wingdings" panose="05000000000000000000" pitchFamily="2" charset="2"/>
              <a:buChar char="§"/>
            </a:pPr>
            <a:r>
              <a:rPr lang="en-US" sz="2600" dirty="0"/>
              <a:t>Anyone that speaks English as a second language</a:t>
            </a:r>
          </a:p>
          <a:p>
            <a:pPr marL="0">
              <a:buNone/>
            </a:pPr>
            <a:r>
              <a:rPr lang="en-US" sz="2600" dirty="0"/>
              <a:t>Additional information (quotes, drawings, and other documentation justifying and supporting the proposed budget and project) is strongly encouraged to present a competitive application.</a:t>
            </a:r>
          </a:p>
        </p:txBody>
      </p:sp>
    </p:spTree>
    <p:extLst>
      <p:ext uri="{BB962C8B-B14F-4D97-AF65-F5344CB8AC3E}">
        <p14:creationId xmlns:p14="http://schemas.microsoft.com/office/powerpoint/2010/main" val="49289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403A5-6562-DFF1-16B5-57C856A91B5F}"/>
              </a:ext>
            </a:extLst>
          </p:cNvPr>
          <p:cNvSpPr>
            <a:spLocks noGrp="1"/>
          </p:cNvSpPr>
          <p:nvPr>
            <p:ph type="title"/>
          </p:nvPr>
        </p:nvSpPr>
        <p:spPr/>
        <p:txBody>
          <a:bodyPr/>
          <a:lstStyle/>
          <a:p>
            <a:r>
              <a:rPr lang="en-US" b="1"/>
              <a:t>Post Award Requirements</a:t>
            </a:r>
            <a:endParaRPr lang="en-US" b="1">
              <a:cs typeface="Calibri Light"/>
            </a:endParaRPr>
          </a:p>
        </p:txBody>
      </p:sp>
      <p:sp>
        <p:nvSpPr>
          <p:cNvPr id="3" name="Content Placeholder 2">
            <a:extLst>
              <a:ext uri="{FF2B5EF4-FFF2-40B4-BE49-F238E27FC236}">
                <a16:creationId xmlns:a16="http://schemas.microsoft.com/office/drawing/2014/main" id="{49040005-9638-6D6B-02BE-E20D5BE641DF}"/>
              </a:ext>
            </a:extLst>
          </p:cNvPr>
          <p:cNvSpPr>
            <a:spLocks noGrp="1"/>
          </p:cNvSpPr>
          <p:nvPr>
            <p:ph idx="1"/>
          </p:nvPr>
        </p:nvSpPr>
        <p:spPr>
          <a:xfrm>
            <a:off x="1203297" y="1845733"/>
            <a:ext cx="10058400" cy="4555067"/>
          </a:xfrm>
        </p:spPr>
        <p:txBody>
          <a:bodyPr>
            <a:normAutofit lnSpcReduction="10000"/>
          </a:bodyPr>
          <a:lstStyle/>
          <a:p>
            <a:pPr marL="0" indent="0" algn="ctr">
              <a:buNone/>
            </a:pPr>
            <a:r>
              <a:rPr lang="en-US" b="1"/>
              <a:t>The anticipated contract start date is May 1, 2023.</a:t>
            </a:r>
          </a:p>
          <a:p>
            <a:pPr marL="0" indent="0">
              <a:buNone/>
            </a:pPr>
            <a:r>
              <a:rPr lang="en-US"/>
              <a:t>Applicants of awarded projects will be responsible for the following:</a:t>
            </a:r>
          </a:p>
          <a:p>
            <a:pPr marL="457200" indent="-457200">
              <a:buFont typeface="+mj-lt"/>
              <a:buAutoNum type="arabicPeriod"/>
            </a:pPr>
            <a:r>
              <a:rPr lang="en-US">
                <a:solidFill>
                  <a:schemeClr val="tx2"/>
                </a:solidFill>
              </a:rPr>
              <a:t>Signing a contract with the State of Connecticut.</a:t>
            </a:r>
          </a:p>
          <a:p>
            <a:pPr marL="457200" indent="-457200">
              <a:buFont typeface="+mj-lt"/>
              <a:buAutoNum type="arabicPeriod"/>
            </a:pPr>
            <a:r>
              <a:rPr lang="en-US">
                <a:solidFill>
                  <a:schemeClr val="tx2"/>
                </a:solidFill>
              </a:rPr>
              <a:t>Providing a Certificate of Insurance listing the state as an additional insured on the grantee’s liability insurance policy.</a:t>
            </a:r>
          </a:p>
          <a:p>
            <a:pPr marL="457200" indent="-457200">
              <a:buFont typeface="+mj-lt"/>
              <a:buAutoNum type="arabicPeriod"/>
            </a:pPr>
            <a:r>
              <a:rPr lang="en-US">
                <a:solidFill>
                  <a:schemeClr val="tx2"/>
                </a:solidFill>
              </a:rPr>
              <a:t>Completing the contract within the specified timeframe.</a:t>
            </a:r>
          </a:p>
          <a:p>
            <a:pPr marL="457200" indent="-457200">
              <a:buFont typeface="+mj-lt"/>
              <a:buAutoNum type="arabicPeriod"/>
            </a:pPr>
            <a:r>
              <a:rPr lang="en-US">
                <a:solidFill>
                  <a:schemeClr val="tx2"/>
                </a:solidFill>
              </a:rPr>
              <a:t>Submitting project reports in the required format per the executed contract.</a:t>
            </a:r>
          </a:p>
          <a:p>
            <a:pPr marL="457200" indent="-457200">
              <a:buFont typeface="+mj-lt"/>
              <a:buAutoNum type="arabicPeriod"/>
            </a:pPr>
            <a:r>
              <a:rPr lang="en-US">
                <a:solidFill>
                  <a:schemeClr val="tx2"/>
                </a:solidFill>
              </a:rPr>
              <a:t>Submitting regular and a final financial report itemizing actual expenses. Copies of invoices and proof of payment must be submitted with the payment request, as required by the contract.</a:t>
            </a:r>
          </a:p>
          <a:p>
            <a:pPr marL="457200" indent="-457200">
              <a:buFont typeface="+mj-lt"/>
              <a:buAutoNum type="arabicPeriod"/>
            </a:pPr>
            <a:r>
              <a:rPr lang="en-US">
                <a:solidFill>
                  <a:schemeClr val="tx2"/>
                </a:solidFill>
              </a:rPr>
              <a:t>Permit site inspections for projects.</a:t>
            </a:r>
          </a:p>
          <a:p>
            <a:pPr marL="457200" indent="-457200">
              <a:buFont typeface="+mj-lt"/>
              <a:buAutoNum type="arabicPeriod"/>
            </a:pPr>
            <a:r>
              <a:rPr lang="en-US">
                <a:solidFill>
                  <a:schemeClr val="tx2"/>
                </a:solidFill>
              </a:rPr>
              <a:t>Other requirements as stated in the State of Connecticut Contract.</a:t>
            </a:r>
          </a:p>
        </p:txBody>
      </p:sp>
    </p:spTree>
    <p:extLst>
      <p:ext uri="{BB962C8B-B14F-4D97-AF65-F5344CB8AC3E}">
        <p14:creationId xmlns:p14="http://schemas.microsoft.com/office/powerpoint/2010/main" val="3785955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64A7D-01FC-57E2-B403-78EF063D9D36}"/>
              </a:ext>
            </a:extLst>
          </p:cNvPr>
          <p:cNvSpPr>
            <a:spLocks noGrp="1"/>
          </p:cNvSpPr>
          <p:nvPr>
            <p:ph type="title"/>
          </p:nvPr>
        </p:nvSpPr>
        <p:spPr/>
        <p:txBody>
          <a:bodyPr/>
          <a:lstStyle/>
          <a:p>
            <a:r>
              <a:rPr lang="en-US" b="1"/>
              <a:t>Submission Process</a:t>
            </a:r>
            <a:endParaRPr lang="en-US" b="1">
              <a:cs typeface="Calibri Light"/>
            </a:endParaRPr>
          </a:p>
        </p:txBody>
      </p:sp>
      <p:sp>
        <p:nvSpPr>
          <p:cNvPr id="3" name="Content Placeholder 2">
            <a:extLst>
              <a:ext uri="{FF2B5EF4-FFF2-40B4-BE49-F238E27FC236}">
                <a16:creationId xmlns:a16="http://schemas.microsoft.com/office/drawing/2014/main" id="{950D1475-F99F-A2C8-78BF-564AE3EACC15}"/>
              </a:ext>
            </a:extLst>
          </p:cNvPr>
          <p:cNvSpPr>
            <a:spLocks noGrp="1"/>
          </p:cNvSpPr>
          <p:nvPr>
            <p:ph idx="1"/>
          </p:nvPr>
        </p:nvSpPr>
        <p:spPr>
          <a:xfrm>
            <a:off x="663642" y="1981937"/>
            <a:ext cx="4998720" cy="4023360"/>
          </a:xfrm>
        </p:spPr>
        <p:txBody>
          <a:bodyPr/>
          <a:lstStyle/>
          <a:p>
            <a:pPr marL="0" indent="0">
              <a:buNone/>
            </a:pPr>
            <a:r>
              <a:rPr lang="en-US" sz="2400"/>
              <a:t>Step 1: Go to </a:t>
            </a:r>
            <a:r>
              <a:rPr lang="en-US" sz="2400">
                <a:hlinkClick r:id="rId2"/>
              </a:rPr>
              <a:t>www.CTGrown.gov/grants</a:t>
            </a:r>
            <a:endParaRPr lang="en-US" sz="2400"/>
          </a:p>
          <a:p>
            <a:pPr marL="0" indent="0">
              <a:buNone/>
            </a:pPr>
            <a:r>
              <a:rPr lang="en-US" sz="2400"/>
              <a:t>Step 2: Scroll down and click on “Climate Smart Agriculture and Forestry Grant”</a:t>
            </a:r>
          </a:p>
          <a:p>
            <a:pPr marL="0" indent="0">
              <a:buNone/>
            </a:pPr>
            <a:r>
              <a:rPr lang="en-US" sz="2400"/>
              <a:t>Step 3: Click on “Apply”.</a:t>
            </a:r>
          </a:p>
          <a:p>
            <a:pPr marL="0" indent="0">
              <a:buNone/>
            </a:pPr>
            <a:r>
              <a:rPr lang="en-US" sz="2400"/>
              <a:t>Step 4: The application is embedded into the website. Fill in answers to the questions, attach the required documents, attach other items as needed, and hit Submit!</a:t>
            </a:r>
          </a:p>
          <a:p>
            <a:pPr marL="0" indent="0">
              <a:buNone/>
            </a:pPr>
            <a:endParaRPr lang="en-US"/>
          </a:p>
        </p:txBody>
      </p:sp>
      <p:pic>
        <p:nvPicPr>
          <p:cNvPr id="5" name="Picture 4">
            <a:extLst>
              <a:ext uri="{FF2B5EF4-FFF2-40B4-BE49-F238E27FC236}">
                <a16:creationId xmlns:a16="http://schemas.microsoft.com/office/drawing/2014/main" id="{9A43D5F6-A864-8705-3DC5-5E4CD51FA581}"/>
              </a:ext>
            </a:extLst>
          </p:cNvPr>
          <p:cNvPicPr>
            <a:picLocks noChangeAspect="1"/>
          </p:cNvPicPr>
          <p:nvPr/>
        </p:nvPicPr>
        <p:blipFill rotWithShape="1">
          <a:blip r:embed="rId3"/>
          <a:srcRect l="13478" t="17376" r="13153" b="5679"/>
          <a:stretch/>
        </p:blipFill>
        <p:spPr>
          <a:xfrm>
            <a:off x="5662362" y="2004760"/>
            <a:ext cx="6174480" cy="3640666"/>
          </a:xfrm>
          <a:prstGeom prst="rect">
            <a:avLst/>
          </a:prstGeom>
        </p:spPr>
      </p:pic>
    </p:spTree>
    <p:extLst>
      <p:ext uri="{BB962C8B-B14F-4D97-AF65-F5344CB8AC3E}">
        <p14:creationId xmlns:p14="http://schemas.microsoft.com/office/powerpoint/2010/main" val="2033844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CE840-A9AF-DFCC-44B8-3B227D96800E}"/>
              </a:ext>
            </a:extLst>
          </p:cNvPr>
          <p:cNvSpPr>
            <a:spLocks noGrp="1"/>
          </p:cNvSpPr>
          <p:nvPr>
            <p:ph type="title"/>
          </p:nvPr>
        </p:nvSpPr>
        <p:spPr/>
        <p:txBody>
          <a:bodyPr/>
          <a:lstStyle/>
          <a:p>
            <a:r>
              <a:rPr lang="en-US" b="1"/>
              <a:t>Application Requirements</a:t>
            </a:r>
            <a:endParaRPr lang="en-US" b="1">
              <a:cs typeface="Calibri Light"/>
            </a:endParaRPr>
          </a:p>
        </p:txBody>
      </p:sp>
      <p:sp>
        <p:nvSpPr>
          <p:cNvPr id="3" name="Content Placeholder 2">
            <a:extLst>
              <a:ext uri="{FF2B5EF4-FFF2-40B4-BE49-F238E27FC236}">
                <a16:creationId xmlns:a16="http://schemas.microsoft.com/office/drawing/2014/main" id="{D993890E-5012-673E-677A-7C72648A90E9}"/>
              </a:ext>
            </a:extLst>
          </p:cNvPr>
          <p:cNvSpPr>
            <a:spLocks noGrp="1"/>
          </p:cNvSpPr>
          <p:nvPr>
            <p:ph idx="1"/>
          </p:nvPr>
        </p:nvSpPr>
        <p:spPr>
          <a:xfrm>
            <a:off x="235889" y="2026686"/>
            <a:ext cx="5860111" cy="3110579"/>
          </a:xfrm>
        </p:spPr>
        <p:txBody>
          <a:bodyPr>
            <a:normAutofit/>
          </a:bodyPr>
          <a:lstStyle/>
          <a:p>
            <a:pPr marL="457200" indent="-457200">
              <a:buFont typeface="+mj-lt"/>
              <a:buAutoNum type="arabicPeriod"/>
            </a:pPr>
            <a:r>
              <a:rPr lang="en-US" sz="2400"/>
              <a:t>Budget Form added as an attachment.</a:t>
            </a:r>
          </a:p>
          <a:p>
            <a:pPr marL="457200" indent="-457200">
              <a:buFont typeface="+mj-lt"/>
              <a:buAutoNum type="arabicPeriod"/>
            </a:pPr>
            <a:r>
              <a:rPr lang="en-US" sz="2400"/>
              <a:t>Grant Narrative added as an attachment.</a:t>
            </a:r>
          </a:p>
          <a:p>
            <a:pPr marL="457200" indent="-457200">
              <a:buFont typeface="+mj-lt"/>
              <a:buAutoNum type="arabicPeriod"/>
            </a:pPr>
            <a:r>
              <a:rPr lang="en-US" sz="2400"/>
              <a:t>Conceptual drawings, estimates/quotes, letters of support and other budget justification materials can be added as attachments. </a:t>
            </a:r>
          </a:p>
        </p:txBody>
      </p:sp>
      <p:pic>
        <p:nvPicPr>
          <p:cNvPr id="5" name="Picture 4">
            <a:extLst>
              <a:ext uri="{FF2B5EF4-FFF2-40B4-BE49-F238E27FC236}">
                <a16:creationId xmlns:a16="http://schemas.microsoft.com/office/drawing/2014/main" id="{987107AB-E676-1A79-E590-6F735DB15343}"/>
              </a:ext>
            </a:extLst>
          </p:cNvPr>
          <p:cNvPicPr>
            <a:picLocks noChangeAspect="1"/>
          </p:cNvPicPr>
          <p:nvPr/>
        </p:nvPicPr>
        <p:blipFill rotWithShape="1">
          <a:blip r:embed="rId2"/>
          <a:srcRect l="13118" t="4157" r="28342" b="6065"/>
          <a:stretch/>
        </p:blipFill>
        <p:spPr>
          <a:xfrm>
            <a:off x="7368208" y="1604044"/>
            <a:ext cx="4587903" cy="3955861"/>
          </a:xfrm>
          <a:prstGeom prst="rect">
            <a:avLst/>
          </a:prstGeom>
        </p:spPr>
      </p:pic>
      <p:sp>
        <p:nvSpPr>
          <p:cNvPr id="6" name="TextBox 5">
            <a:extLst>
              <a:ext uri="{FF2B5EF4-FFF2-40B4-BE49-F238E27FC236}">
                <a16:creationId xmlns:a16="http://schemas.microsoft.com/office/drawing/2014/main" id="{97AD7DF9-33C3-1494-1074-91E24F979C70}"/>
              </a:ext>
            </a:extLst>
          </p:cNvPr>
          <p:cNvSpPr txBox="1"/>
          <p:nvPr/>
        </p:nvSpPr>
        <p:spPr>
          <a:xfrm>
            <a:off x="6533322" y="5658678"/>
            <a:ext cx="5658678" cy="646331"/>
          </a:xfrm>
          <a:prstGeom prst="rect">
            <a:avLst/>
          </a:prstGeom>
          <a:noFill/>
          <a:ln>
            <a:solidFill>
              <a:schemeClr val="accent2"/>
            </a:solidFill>
          </a:ln>
        </p:spPr>
        <p:txBody>
          <a:bodyPr wrap="square" rtlCol="0">
            <a:spAutoFit/>
          </a:bodyPr>
          <a:lstStyle/>
          <a:p>
            <a:r>
              <a:rPr lang="en-US"/>
              <a:t>All required documents and forms can be found under the “Documents/Forms” tab on the Climate Smart Grant page.</a:t>
            </a:r>
          </a:p>
        </p:txBody>
      </p:sp>
      <p:sp>
        <p:nvSpPr>
          <p:cNvPr id="7" name="Arrow: Right 6">
            <a:extLst>
              <a:ext uri="{FF2B5EF4-FFF2-40B4-BE49-F238E27FC236}">
                <a16:creationId xmlns:a16="http://schemas.microsoft.com/office/drawing/2014/main" id="{7EC38BD0-2BEF-F4E1-E3AC-90DEE10ADF0F}"/>
              </a:ext>
            </a:extLst>
          </p:cNvPr>
          <p:cNvSpPr/>
          <p:nvPr/>
        </p:nvSpPr>
        <p:spPr>
          <a:xfrm>
            <a:off x="8282608" y="3054801"/>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06DD3855-065F-01CA-FC7C-DE6BBBE770F4}"/>
              </a:ext>
            </a:extLst>
          </p:cNvPr>
          <p:cNvSpPr/>
          <p:nvPr/>
        </p:nvSpPr>
        <p:spPr>
          <a:xfrm rot="10800000">
            <a:off x="10044020" y="3054801"/>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28994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E956A-A05A-128C-1B51-ABF2FB08F2A0}"/>
              </a:ext>
            </a:extLst>
          </p:cNvPr>
          <p:cNvSpPr>
            <a:spLocks noGrp="1"/>
          </p:cNvSpPr>
          <p:nvPr>
            <p:ph type="title" idx="4294967295"/>
          </p:nvPr>
        </p:nvSpPr>
        <p:spPr>
          <a:xfrm>
            <a:off x="344555" y="2585035"/>
            <a:ext cx="3591339" cy="843964"/>
          </a:xfrm>
        </p:spPr>
        <p:txBody>
          <a:bodyPr/>
          <a:lstStyle/>
          <a:p>
            <a:r>
              <a:rPr lang="en-US" b="1"/>
              <a:t>Budget Form</a:t>
            </a:r>
            <a:endParaRPr lang="en-US" b="1">
              <a:cs typeface="Calibri Light"/>
            </a:endParaRPr>
          </a:p>
        </p:txBody>
      </p:sp>
      <p:pic>
        <p:nvPicPr>
          <p:cNvPr id="6" name="Picture 5">
            <a:extLst>
              <a:ext uri="{FF2B5EF4-FFF2-40B4-BE49-F238E27FC236}">
                <a16:creationId xmlns:a16="http://schemas.microsoft.com/office/drawing/2014/main" id="{01955DAE-EE7A-617D-3813-7730D0B38E6E}"/>
              </a:ext>
            </a:extLst>
          </p:cNvPr>
          <p:cNvPicPr>
            <a:picLocks noChangeAspect="1"/>
          </p:cNvPicPr>
          <p:nvPr/>
        </p:nvPicPr>
        <p:blipFill rotWithShape="1">
          <a:blip r:embed="rId2"/>
          <a:srcRect l="40435" t="16409" r="15217" b="12059"/>
          <a:stretch/>
        </p:blipFill>
        <p:spPr>
          <a:xfrm>
            <a:off x="4187687" y="118067"/>
            <a:ext cx="7301948" cy="6621865"/>
          </a:xfrm>
          <a:prstGeom prst="rect">
            <a:avLst/>
          </a:prstGeom>
        </p:spPr>
      </p:pic>
    </p:spTree>
    <p:extLst>
      <p:ext uri="{BB962C8B-B14F-4D97-AF65-F5344CB8AC3E}">
        <p14:creationId xmlns:p14="http://schemas.microsoft.com/office/powerpoint/2010/main" val="3931828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33A58-E98E-A65D-6A58-1A3B1DB5AA5E}"/>
              </a:ext>
            </a:extLst>
          </p:cNvPr>
          <p:cNvSpPr>
            <a:spLocks noGrp="1"/>
          </p:cNvSpPr>
          <p:nvPr>
            <p:ph type="title"/>
          </p:nvPr>
        </p:nvSpPr>
        <p:spPr/>
        <p:txBody>
          <a:bodyPr/>
          <a:lstStyle/>
          <a:p>
            <a:r>
              <a:rPr lang="en-US" b="1"/>
              <a:t>Grant Narrative</a:t>
            </a:r>
            <a:endParaRPr lang="en-US" b="1">
              <a:cs typeface="Calibri Light"/>
            </a:endParaRPr>
          </a:p>
        </p:txBody>
      </p:sp>
      <p:sp>
        <p:nvSpPr>
          <p:cNvPr id="3" name="Content Placeholder 2">
            <a:extLst>
              <a:ext uri="{FF2B5EF4-FFF2-40B4-BE49-F238E27FC236}">
                <a16:creationId xmlns:a16="http://schemas.microsoft.com/office/drawing/2014/main" id="{A531DFA1-06BC-EDE1-6F0E-7F31A8726956}"/>
              </a:ext>
            </a:extLst>
          </p:cNvPr>
          <p:cNvSpPr>
            <a:spLocks noGrp="1"/>
          </p:cNvSpPr>
          <p:nvPr>
            <p:ph idx="1"/>
          </p:nvPr>
        </p:nvSpPr>
        <p:spPr>
          <a:xfrm>
            <a:off x="1097280" y="2194208"/>
            <a:ext cx="10058400" cy="3598464"/>
          </a:xfrm>
        </p:spPr>
        <p:txBody>
          <a:bodyPr vert="horz" lIns="0" tIns="45720" rIns="0" bIns="45720" rtlCol="0" anchor="t">
            <a:normAutofit/>
          </a:bodyPr>
          <a:lstStyle/>
          <a:p>
            <a:pPr marL="0" indent="0">
              <a:spcBef>
                <a:spcPts val="0"/>
              </a:spcBef>
              <a:spcAft>
                <a:spcPts val="0"/>
              </a:spcAft>
              <a:buNone/>
            </a:pPr>
            <a:r>
              <a:rPr lang="en-US" sz="3000" b="1" dirty="0"/>
              <a:t>1. </a:t>
            </a:r>
            <a:r>
              <a:rPr lang="en-US" sz="3000" dirty="0"/>
              <a:t>Introduce yourself and your organization to the reviewers.  Include information such as:</a:t>
            </a:r>
            <a:endParaRPr lang="en-US" sz="3000" dirty="0">
              <a:cs typeface="Calibri"/>
            </a:endParaRPr>
          </a:p>
          <a:p>
            <a:pPr marL="0" indent="0">
              <a:spcBef>
                <a:spcPts val="0"/>
              </a:spcBef>
              <a:spcAft>
                <a:spcPts val="0"/>
              </a:spcAft>
              <a:buNone/>
            </a:pPr>
            <a:endParaRPr lang="en-US" sz="3000" dirty="0"/>
          </a:p>
          <a:p>
            <a:pPr marL="514350" indent="-514350">
              <a:spcBef>
                <a:spcPts val="0"/>
              </a:spcBef>
              <a:spcAft>
                <a:spcPts val="0"/>
              </a:spcAft>
              <a:buAutoNum type="alphaLcParenR"/>
            </a:pPr>
            <a:r>
              <a:rPr lang="en-US" sz="3000" dirty="0"/>
              <a:t>An overview of the history and mission. </a:t>
            </a:r>
            <a:endParaRPr lang="en-US" sz="3000" dirty="0">
              <a:cs typeface="Calibri"/>
            </a:endParaRPr>
          </a:p>
          <a:p>
            <a:pPr marL="514350" indent="-514350">
              <a:spcBef>
                <a:spcPts val="0"/>
              </a:spcBef>
              <a:spcAft>
                <a:spcPts val="0"/>
              </a:spcAft>
              <a:buAutoNum type="alphaLcParenR"/>
            </a:pPr>
            <a:r>
              <a:rPr lang="en-US" sz="3000" dirty="0"/>
              <a:t>Brief description of agricultural experience and background and long-term plans for agriculture. </a:t>
            </a:r>
            <a:endParaRPr lang="en-US" sz="3000" dirty="0">
              <a:cs typeface="Calibri"/>
            </a:endParaRPr>
          </a:p>
          <a:p>
            <a:pPr marL="514350" indent="-514350">
              <a:spcBef>
                <a:spcPts val="0"/>
              </a:spcBef>
              <a:spcAft>
                <a:spcPts val="0"/>
              </a:spcAft>
              <a:buAutoNum type="alphaLcParenR"/>
            </a:pPr>
            <a:r>
              <a:rPr lang="en-US" sz="3000" dirty="0"/>
              <a:t>Are there staff and/or committees dedicated to agriculture and to this project? </a:t>
            </a:r>
            <a:endParaRPr lang="en-US" sz="3000" dirty="0">
              <a:cs typeface="Calibri"/>
            </a:endParaRPr>
          </a:p>
        </p:txBody>
      </p:sp>
    </p:spTree>
    <p:extLst>
      <p:ext uri="{BB962C8B-B14F-4D97-AF65-F5344CB8AC3E}">
        <p14:creationId xmlns:p14="http://schemas.microsoft.com/office/powerpoint/2010/main" val="3086766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02A56-D393-AA29-8C2F-E7EB3DD0E894}"/>
              </a:ext>
            </a:extLst>
          </p:cNvPr>
          <p:cNvSpPr>
            <a:spLocks noGrp="1"/>
          </p:cNvSpPr>
          <p:nvPr>
            <p:ph type="title"/>
          </p:nvPr>
        </p:nvSpPr>
        <p:spPr/>
        <p:txBody>
          <a:bodyPr/>
          <a:lstStyle/>
          <a:p>
            <a:r>
              <a:rPr lang="en-US" b="1">
                <a:ea typeface="+mj-lt"/>
                <a:cs typeface="+mj-lt"/>
              </a:rPr>
              <a:t>Grant Narrative</a:t>
            </a:r>
            <a:endParaRPr lang="en-US">
              <a:ea typeface="+mj-lt"/>
              <a:cs typeface="+mj-lt"/>
            </a:endParaRPr>
          </a:p>
        </p:txBody>
      </p:sp>
      <p:sp>
        <p:nvSpPr>
          <p:cNvPr id="3" name="Content Placeholder 2">
            <a:extLst>
              <a:ext uri="{FF2B5EF4-FFF2-40B4-BE49-F238E27FC236}">
                <a16:creationId xmlns:a16="http://schemas.microsoft.com/office/drawing/2014/main" id="{AFAF4388-D8C5-7B38-72A5-A807DAEDD3E2}"/>
              </a:ext>
            </a:extLst>
          </p:cNvPr>
          <p:cNvSpPr>
            <a:spLocks noGrp="1"/>
          </p:cNvSpPr>
          <p:nvPr>
            <p:ph idx="1"/>
          </p:nvPr>
        </p:nvSpPr>
        <p:spPr>
          <a:xfrm>
            <a:off x="1231751" y="1845734"/>
            <a:ext cx="10663517" cy="4023360"/>
          </a:xfrm>
        </p:spPr>
        <p:txBody>
          <a:bodyPr vert="horz" lIns="0" tIns="45720" rIns="0" bIns="45720" rtlCol="0" anchor="t">
            <a:noAutofit/>
          </a:bodyPr>
          <a:lstStyle/>
          <a:p>
            <a:pPr>
              <a:spcBef>
                <a:spcPts val="0"/>
              </a:spcBef>
              <a:spcAft>
                <a:spcPts val="0"/>
              </a:spcAft>
            </a:pPr>
            <a:r>
              <a:rPr lang="en-US" sz="3000" b="1" dirty="0">
                <a:ea typeface="+mn-lt"/>
                <a:cs typeface="+mn-lt"/>
              </a:rPr>
              <a:t>2. Project Explanation </a:t>
            </a:r>
            <a:r>
              <a:rPr lang="en-US" sz="3000" dirty="0">
                <a:ea typeface="+mn-lt"/>
                <a:cs typeface="+mn-lt"/>
              </a:rPr>
              <a:t>– Explain in detail your project proposal and how it will address climate smart farming.  Applicants must describe:</a:t>
            </a:r>
            <a:endParaRPr lang="en-US" dirty="0">
              <a:ea typeface="+mn-lt"/>
              <a:cs typeface="+mn-lt"/>
            </a:endParaRPr>
          </a:p>
          <a:p>
            <a:pPr>
              <a:spcBef>
                <a:spcPts val="0"/>
              </a:spcBef>
              <a:spcAft>
                <a:spcPts val="0"/>
              </a:spcAft>
            </a:pPr>
            <a:endParaRPr lang="en-US" sz="3000" dirty="0">
              <a:ea typeface="+mn-lt"/>
              <a:cs typeface="+mn-lt"/>
            </a:endParaRPr>
          </a:p>
          <a:p>
            <a:pPr marL="514350" indent="-514350">
              <a:spcBef>
                <a:spcPts val="0"/>
              </a:spcBef>
              <a:spcAft>
                <a:spcPts val="0"/>
              </a:spcAft>
              <a:buAutoNum type="alphaLcParenR"/>
            </a:pPr>
            <a:r>
              <a:rPr lang="en-US" sz="3000" dirty="0">
                <a:ea typeface="+mn-lt"/>
                <a:cs typeface="+mn-lt"/>
              </a:rPr>
              <a:t>What the climate smart practices is</a:t>
            </a:r>
          </a:p>
          <a:p>
            <a:pPr marL="514350" indent="-514350">
              <a:spcBef>
                <a:spcPts val="0"/>
              </a:spcBef>
              <a:spcAft>
                <a:spcPts val="0"/>
              </a:spcAft>
              <a:buAutoNum type="alphaLcParenR"/>
            </a:pPr>
            <a:r>
              <a:rPr lang="en-US" sz="3000" dirty="0">
                <a:ea typeface="+mn-lt"/>
                <a:cs typeface="+mn-lt"/>
              </a:rPr>
              <a:t>Why the climate smart practice(s) were chosen</a:t>
            </a:r>
          </a:p>
          <a:p>
            <a:pPr marL="514350" indent="-514350">
              <a:spcBef>
                <a:spcPts val="0"/>
              </a:spcBef>
              <a:spcAft>
                <a:spcPts val="0"/>
              </a:spcAft>
              <a:buAutoNum type="alphaLcParenR"/>
            </a:pPr>
            <a:r>
              <a:rPr lang="en-US" sz="3000" dirty="0">
                <a:ea typeface="+mn-lt"/>
                <a:cs typeface="+mn-lt"/>
              </a:rPr>
              <a:t>How it will be implemented</a:t>
            </a:r>
          </a:p>
          <a:p>
            <a:pPr marL="514350" indent="-514350">
              <a:spcBef>
                <a:spcPts val="0"/>
              </a:spcBef>
              <a:spcAft>
                <a:spcPts val="0"/>
              </a:spcAft>
              <a:buAutoNum type="alphaLcParenR"/>
            </a:pPr>
            <a:r>
              <a:rPr lang="en-US" sz="3000" dirty="0">
                <a:ea typeface="+mn-lt"/>
                <a:cs typeface="+mn-lt"/>
              </a:rPr>
              <a:t>Who will benefit, and are there measurable outcomes</a:t>
            </a:r>
          </a:p>
          <a:p>
            <a:pPr marL="514350" indent="-514350">
              <a:spcBef>
                <a:spcPts val="0"/>
              </a:spcBef>
              <a:spcAft>
                <a:spcPts val="0"/>
              </a:spcAft>
              <a:buAutoNum type="alphaLcParenR"/>
            </a:pPr>
            <a:r>
              <a:rPr lang="en-US" sz="3000" dirty="0">
                <a:ea typeface="+mn-lt"/>
                <a:cs typeface="+mn-lt"/>
              </a:rPr>
              <a:t>The duration for implementation</a:t>
            </a:r>
          </a:p>
          <a:p>
            <a:pPr marL="514350" indent="-514350">
              <a:spcBef>
                <a:spcPts val="0"/>
              </a:spcBef>
              <a:spcAft>
                <a:spcPts val="0"/>
              </a:spcAft>
              <a:buAutoNum type="alphaLcParenR"/>
            </a:pPr>
            <a:r>
              <a:rPr lang="en-US" sz="3000" dirty="0">
                <a:ea typeface="+mn-lt"/>
                <a:cs typeface="+mn-lt"/>
              </a:rPr>
              <a:t>Overall project budget</a:t>
            </a:r>
          </a:p>
          <a:p>
            <a:endParaRPr lang="en-US" dirty="0">
              <a:cs typeface="Calibri"/>
            </a:endParaRPr>
          </a:p>
        </p:txBody>
      </p:sp>
    </p:spTree>
    <p:extLst>
      <p:ext uri="{BB962C8B-B14F-4D97-AF65-F5344CB8AC3E}">
        <p14:creationId xmlns:p14="http://schemas.microsoft.com/office/powerpoint/2010/main" val="40445045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A4F5C-3B5D-45C9-3D77-A64A2EE21CF5}"/>
              </a:ext>
            </a:extLst>
          </p:cNvPr>
          <p:cNvSpPr>
            <a:spLocks noGrp="1"/>
          </p:cNvSpPr>
          <p:nvPr>
            <p:ph type="title"/>
          </p:nvPr>
        </p:nvSpPr>
        <p:spPr/>
        <p:txBody>
          <a:bodyPr/>
          <a:lstStyle/>
          <a:p>
            <a:r>
              <a:rPr lang="en-US" b="1"/>
              <a:t>Grant Narrative (cont.)</a:t>
            </a:r>
            <a:endParaRPr lang="en-US" b="1">
              <a:cs typeface="Calibri Light"/>
            </a:endParaRPr>
          </a:p>
        </p:txBody>
      </p:sp>
      <p:sp>
        <p:nvSpPr>
          <p:cNvPr id="3" name="Content Placeholder 2">
            <a:extLst>
              <a:ext uri="{FF2B5EF4-FFF2-40B4-BE49-F238E27FC236}">
                <a16:creationId xmlns:a16="http://schemas.microsoft.com/office/drawing/2014/main" id="{73A9B56B-1679-1B87-8CA1-719A427B44FA}"/>
              </a:ext>
            </a:extLst>
          </p:cNvPr>
          <p:cNvSpPr>
            <a:spLocks noGrp="1"/>
          </p:cNvSpPr>
          <p:nvPr>
            <p:ph idx="1"/>
          </p:nvPr>
        </p:nvSpPr>
        <p:spPr>
          <a:xfrm>
            <a:off x="1097280" y="1737360"/>
            <a:ext cx="10058400" cy="4023360"/>
          </a:xfrm>
        </p:spPr>
        <p:txBody>
          <a:bodyPr>
            <a:normAutofit lnSpcReduction="10000"/>
          </a:bodyPr>
          <a:lstStyle/>
          <a:p>
            <a:pPr marL="0" marR="0" lvl="0" indent="0">
              <a:lnSpc>
                <a:spcPct val="107000"/>
              </a:lnSpc>
              <a:spcBef>
                <a:spcPts val="0"/>
              </a:spcBef>
              <a:spcAft>
                <a:spcPts val="600"/>
              </a:spcAft>
              <a:buNone/>
            </a:pPr>
            <a:r>
              <a:rPr lang="en-US" sz="1800" b="1">
                <a:effectLst/>
                <a:latin typeface="Calibri" panose="020F0502020204030204" pitchFamily="34" charset="0"/>
                <a:ea typeface="Calibri" panose="020F0502020204030204" pitchFamily="34" charset="0"/>
                <a:cs typeface="Times New Roman" panose="02020603050405020304" pitchFamily="18" charset="0"/>
              </a:rPr>
              <a:t>3. Project Outcome or Impact</a:t>
            </a:r>
            <a:r>
              <a:rPr lang="en-US" sz="1800">
                <a:effectLst/>
                <a:latin typeface="Calibri" panose="020F0502020204030204" pitchFamily="34" charset="0"/>
                <a:ea typeface="Calibri" panose="020F0502020204030204" pitchFamily="34" charset="0"/>
                <a:cs typeface="Times New Roman" panose="02020603050405020304" pitchFamily="18" charset="0"/>
              </a:rPr>
              <a:t> – Identify an outcome you strive to achieve through completing this project. Identify the objectives necessary to meet the outcome(s) and the process. </a:t>
            </a:r>
            <a:br>
              <a:rPr lang="en-US" sz="1800">
                <a:effectLst/>
                <a:latin typeface="Calibri" panose="020F0502020204030204" pitchFamily="34" charset="0"/>
                <a:ea typeface="Calibri" panose="020F0502020204030204" pitchFamily="34" charset="0"/>
                <a:cs typeface="Times New Roman" panose="02020603050405020304" pitchFamily="18" charset="0"/>
              </a:rPr>
            </a:br>
            <a:r>
              <a:rPr lang="en-US" sz="1800">
                <a:effectLst/>
                <a:latin typeface="Calibri" panose="020F0502020204030204" pitchFamily="34" charset="0"/>
                <a:ea typeface="Calibri" panose="020F0502020204030204" pitchFamily="34" charset="0"/>
                <a:cs typeface="Times New Roman" panose="02020603050405020304" pitchFamily="18" charset="0"/>
              </a:rPr>
              <a:t>	</a:t>
            </a:r>
            <a:r>
              <a:rPr lang="en-US" sz="1800" i="1" u="sng">
                <a:effectLst/>
                <a:latin typeface="Calibri" panose="020F0502020204030204" pitchFamily="34" charset="0"/>
                <a:ea typeface="Calibri" panose="020F0502020204030204" pitchFamily="34" charset="0"/>
                <a:cs typeface="Times New Roman" panose="02020603050405020304" pitchFamily="18" charset="0"/>
              </a:rPr>
              <a:t>For Municipal applicants</a:t>
            </a:r>
            <a:r>
              <a:rPr lang="en-US" sz="1800" i="1">
                <a:effectLst/>
                <a:latin typeface="Calibri" panose="020F0502020204030204" pitchFamily="34" charset="0"/>
                <a:ea typeface="Calibri" panose="020F0502020204030204" pitchFamily="34" charset="0"/>
                <a:cs typeface="Times New Roman" panose="02020603050405020304" pitchFamily="18" charset="0"/>
              </a:rPr>
              <a:t>: </a:t>
            </a:r>
            <a:r>
              <a:rPr lang="en-US" sz="1800">
                <a:effectLst/>
                <a:latin typeface="Calibri" panose="020F0502020204030204" pitchFamily="34" charset="0"/>
                <a:ea typeface="Calibri" panose="020F0502020204030204" pitchFamily="34" charset="0"/>
                <a:cs typeface="Times New Roman" panose="02020603050405020304" pitchFamily="18" charset="0"/>
              </a:rPr>
              <a:t>How does your project conform with the approved Plan of Conservation		and Development?</a:t>
            </a:r>
            <a:endParaRPr lang="en-US" sz="1800" b="1">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600"/>
              </a:spcAft>
              <a:buNone/>
            </a:pPr>
            <a:r>
              <a:rPr lang="en-US" sz="1800" b="1">
                <a:effectLst/>
                <a:latin typeface="Calibri" panose="020F0502020204030204" pitchFamily="34" charset="0"/>
                <a:ea typeface="Calibri" panose="020F0502020204030204" pitchFamily="34" charset="0"/>
                <a:cs typeface="Times New Roman" panose="02020603050405020304" pitchFamily="18" charset="0"/>
              </a:rPr>
              <a:t>	</a:t>
            </a:r>
            <a:r>
              <a:rPr lang="en-US" sz="1800">
                <a:effectLst/>
                <a:latin typeface="Calibri" panose="020F0502020204030204" pitchFamily="34" charset="0"/>
                <a:ea typeface="Calibri" panose="020F0502020204030204" pitchFamily="34" charset="0"/>
                <a:cs typeface="Times New Roman" panose="02020603050405020304" pitchFamily="18" charset="0"/>
              </a:rPr>
              <a:t>An </a:t>
            </a:r>
            <a:r>
              <a:rPr lang="en-US" sz="1800" i="1">
                <a:effectLst/>
                <a:latin typeface="Calibri" panose="020F0502020204030204" pitchFamily="34" charset="0"/>
                <a:ea typeface="Calibri" panose="020F0502020204030204" pitchFamily="34" charset="0"/>
                <a:cs typeface="Times New Roman" panose="02020603050405020304" pitchFamily="18" charset="0"/>
              </a:rPr>
              <a:t>outcome </a:t>
            </a:r>
            <a:r>
              <a:rPr lang="en-US" sz="1800">
                <a:effectLst/>
                <a:latin typeface="Calibri" panose="020F0502020204030204" pitchFamily="34" charset="0"/>
                <a:ea typeface="Calibri" panose="020F0502020204030204" pitchFamily="34" charset="0"/>
                <a:cs typeface="Times New Roman" panose="02020603050405020304" pitchFamily="18" charset="0"/>
              </a:rPr>
              <a:t>is defined as a quantifiable result and is a result of accomplishing the project.</a:t>
            </a:r>
            <a:r>
              <a:rPr lang="en-US" sz="1800" i="1">
                <a:effectLst/>
                <a:latin typeface="Calibri" panose="020F0502020204030204" pitchFamily="34" charset="0"/>
                <a:ea typeface="Calibri" panose="020F0502020204030204" pitchFamily="34" charset="0"/>
                <a:cs typeface="Times New Roman" panose="02020603050405020304" pitchFamily="18" charset="0"/>
              </a:rPr>
              <a:t> </a:t>
            </a:r>
            <a:endParaRPr lang="en-US" sz="1800">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600"/>
              </a:spcAft>
              <a:buNone/>
            </a:pPr>
            <a:r>
              <a:rPr lang="en-US" sz="1800" i="1">
                <a:effectLst/>
                <a:latin typeface="Calibri" panose="020F0502020204030204" pitchFamily="34" charset="0"/>
                <a:ea typeface="Calibri" panose="020F0502020204030204" pitchFamily="34" charset="0"/>
                <a:cs typeface="Times New Roman" panose="02020603050405020304" pitchFamily="18" charset="0"/>
              </a:rPr>
              <a:t>	Example:</a:t>
            </a:r>
            <a:r>
              <a:rPr lang="en-US" sz="1800">
                <a:effectLst/>
                <a:latin typeface="Calibri" panose="020F0502020204030204" pitchFamily="34" charset="0"/>
                <a:ea typeface="Calibri" panose="020F0502020204030204" pitchFamily="34" charset="0"/>
                <a:cs typeface="Times New Roman" panose="02020603050405020304" pitchFamily="18" charset="0"/>
              </a:rPr>
              <a:t> There will be a 25% engagement of eligible producers with 100% implementation of the 	identified climate smart agricultural practices. </a:t>
            </a:r>
          </a:p>
          <a:p>
            <a:pPr marL="0" marR="0" lvl="0" indent="0">
              <a:lnSpc>
                <a:spcPct val="107000"/>
              </a:lnSpc>
              <a:spcBef>
                <a:spcPts val="0"/>
              </a:spcBef>
              <a:spcAft>
                <a:spcPts val="600"/>
              </a:spcAft>
              <a:buNone/>
            </a:pP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1800" b="1">
                <a:effectLst/>
                <a:latin typeface="Calibri" panose="020F0502020204030204" pitchFamily="34" charset="0"/>
                <a:ea typeface="Calibri" panose="020F0502020204030204" pitchFamily="34" charset="0"/>
                <a:cs typeface="Times New Roman" panose="02020603050405020304" pitchFamily="18" charset="0"/>
              </a:rPr>
              <a:t>4. Project Timeline</a:t>
            </a:r>
            <a:r>
              <a:rPr lang="en-US" sz="1800">
                <a:effectLst/>
                <a:latin typeface="Calibri" panose="020F0502020204030204" pitchFamily="34" charset="0"/>
                <a:ea typeface="Calibri" panose="020F0502020204030204" pitchFamily="34" charset="0"/>
                <a:cs typeface="Times New Roman" panose="02020603050405020304" pitchFamily="18" charset="0"/>
              </a:rPr>
              <a:t> – Include all project milestones and related deadlines. No extensions will be given for projects and project timelines should reflect reasonable deadlines to accomplish objectives. No incomplete project work shall be funded.  </a:t>
            </a:r>
            <a:r>
              <a:rPr lang="en-US" sz="180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1800">
                <a:effectLst/>
                <a:latin typeface="Calibri" panose="020F0502020204030204" pitchFamily="34" charset="0"/>
                <a:ea typeface="Calibri" panose="020F0502020204030204" pitchFamily="34" charset="0"/>
                <a:cs typeface="Times New Roman" panose="02020603050405020304" pitchFamily="18" charset="0"/>
              </a:rPr>
              <a:t>	The following template will need to be used to provide the project timeline: </a:t>
            </a:r>
            <a:endParaRPr lang="en-US"/>
          </a:p>
        </p:txBody>
      </p:sp>
      <p:graphicFrame>
        <p:nvGraphicFramePr>
          <p:cNvPr id="4" name="Table 3">
            <a:extLst>
              <a:ext uri="{FF2B5EF4-FFF2-40B4-BE49-F238E27FC236}">
                <a16:creationId xmlns:a16="http://schemas.microsoft.com/office/drawing/2014/main" id="{3D0AB797-4A40-9411-7800-933FCE6EE92F}"/>
              </a:ext>
            </a:extLst>
          </p:cNvPr>
          <p:cNvGraphicFramePr>
            <a:graphicFrameLocks noGrp="1"/>
          </p:cNvGraphicFramePr>
          <p:nvPr>
            <p:extLst>
              <p:ext uri="{D42A27DB-BD31-4B8C-83A1-F6EECF244321}">
                <p14:modId xmlns:p14="http://schemas.microsoft.com/office/powerpoint/2010/main" val="3244524262"/>
              </p:ext>
            </p:extLst>
          </p:nvPr>
        </p:nvGraphicFramePr>
        <p:xfrm>
          <a:off x="3582987" y="5644358"/>
          <a:ext cx="5026025" cy="561213"/>
        </p:xfrm>
        <a:graphic>
          <a:graphicData uri="http://schemas.openxmlformats.org/drawingml/2006/table">
            <a:tbl>
              <a:tblPr firstRow="1" firstCol="1" bandRow="1">
                <a:tableStyleId>{5C22544A-7EE6-4342-B048-85BDC9FD1C3A}</a:tableStyleId>
              </a:tblPr>
              <a:tblGrid>
                <a:gridCol w="3082925">
                  <a:extLst>
                    <a:ext uri="{9D8B030D-6E8A-4147-A177-3AD203B41FA5}">
                      <a16:colId xmlns:a16="http://schemas.microsoft.com/office/drawing/2014/main" val="2330620544"/>
                    </a:ext>
                  </a:extLst>
                </a:gridCol>
                <a:gridCol w="1943100">
                  <a:extLst>
                    <a:ext uri="{9D8B030D-6E8A-4147-A177-3AD203B41FA5}">
                      <a16:colId xmlns:a16="http://schemas.microsoft.com/office/drawing/2014/main" val="3319038635"/>
                    </a:ext>
                  </a:extLst>
                </a:gridCol>
              </a:tblGrid>
              <a:tr h="0">
                <a:tc>
                  <a:txBody>
                    <a:bodyPr/>
                    <a:lstStyle/>
                    <a:p>
                      <a:pPr marL="0" marR="0" algn="ctr">
                        <a:lnSpc>
                          <a:spcPct val="107000"/>
                        </a:lnSpc>
                        <a:spcBef>
                          <a:spcPts val="0"/>
                        </a:spcBef>
                        <a:spcAft>
                          <a:spcPts val="0"/>
                        </a:spcAft>
                      </a:pPr>
                      <a:r>
                        <a:rPr lang="en-US" sz="1200">
                          <a:solidFill>
                            <a:schemeClr val="tx1"/>
                          </a:solidFill>
                          <a:effectLst/>
                        </a:rPr>
                        <a:t>Task</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algn="ctr">
                        <a:lnSpc>
                          <a:spcPct val="107000"/>
                        </a:lnSpc>
                        <a:spcBef>
                          <a:spcPts val="0"/>
                        </a:spcBef>
                        <a:spcAft>
                          <a:spcPts val="0"/>
                        </a:spcAft>
                      </a:pPr>
                      <a:r>
                        <a:rPr lang="en-US" sz="1200">
                          <a:solidFill>
                            <a:schemeClr val="tx1"/>
                          </a:solidFill>
                          <a:effectLst/>
                        </a:rPr>
                        <a:t>Anticipated Timeline</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41357809"/>
                  </a:ext>
                </a:extLst>
              </a:tr>
              <a:tr h="0">
                <a:tc>
                  <a:txBody>
                    <a:bodyPr/>
                    <a:lstStyle/>
                    <a:p>
                      <a:pPr marL="0" marR="0">
                        <a:lnSpc>
                          <a:spcPct val="107000"/>
                        </a:lnSpc>
                        <a:spcBef>
                          <a:spcPts val="0"/>
                        </a:spcBef>
                        <a:spcAft>
                          <a:spcPts val="0"/>
                        </a:spcAft>
                      </a:pPr>
                      <a:r>
                        <a:rPr lang="en-US" sz="12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a:lnSpc>
                          <a:spcPct val="107000"/>
                        </a:lnSpc>
                        <a:spcBef>
                          <a:spcPts val="0"/>
                        </a:spcBef>
                        <a:spcAft>
                          <a:spcPts val="0"/>
                        </a:spcAft>
                      </a:pPr>
                      <a:r>
                        <a:rPr lang="en-US" sz="12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4227988371"/>
                  </a:ext>
                </a:extLst>
              </a:tr>
              <a:tr h="0">
                <a:tc>
                  <a:txBody>
                    <a:bodyPr/>
                    <a:lstStyle/>
                    <a:p>
                      <a:pPr marL="0" marR="0">
                        <a:lnSpc>
                          <a:spcPct val="107000"/>
                        </a:lnSpc>
                        <a:spcBef>
                          <a:spcPts val="0"/>
                        </a:spcBef>
                        <a:spcAft>
                          <a:spcPts val="0"/>
                        </a:spcAft>
                      </a:pPr>
                      <a:r>
                        <a:rPr lang="en-US" sz="12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a:lnSpc>
                          <a:spcPct val="107000"/>
                        </a:lnSpc>
                        <a:spcBef>
                          <a:spcPts val="0"/>
                        </a:spcBef>
                        <a:spcAft>
                          <a:spcPts val="0"/>
                        </a:spcAft>
                      </a:pPr>
                      <a:r>
                        <a:rPr lang="en-US" sz="12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830471085"/>
                  </a:ext>
                </a:extLst>
              </a:tr>
            </a:tbl>
          </a:graphicData>
        </a:graphic>
      </p:graphicFrame>
      <p:sp>
        <p:nvSpPr>
          <p:cNvPr id="5" name="Star: 5 Points 4">
            <a:extLst>
              <a:ext uri="{FF2B5EF4-FFF2-40B4-BE49-F238E27FC236}">
                <a16:creationId xmlns:a16="http://schemas.microsoft.com/office/drawing/2014/main" id="{A24BA0CB-4F20-23F7-6752-1BBBC46E6ECF}"/>
              </a:ext>
            </a:extLst>
          </p:cNvPr>
          <p:cNvSpPr/>
          <p:nvPr/>
        </p:nvSpPr>
        <p:spPr>
          <a:xfrm>
            <a:off x="911750" y="2623931"/>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1729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45099-3659-9752-62AE-8018CEF0E003}"/>
              </a:ext>
            </a:extLst>
          </p:cNvPr>
          <p:cNvSpPr>
            <a:spLocks noGrp="1"/>
          </p:cNvSpPr>
          <p:nvPr>
            <p:ph type="title"/>
          </p:nvPr>
        </p:nvSpPr>
        <p:spPr/>
        <p:txBody>
          <a:bodyPr/>
          <a:lstStyle/>
          <a:p>
            <a:r>
              <a:rPr lang="en-US" b="1"/>
              <a:t>Grant Narrative (cont.)</a:t>
            </a:r>
            <a:endParaRPr lang="en-US" b="1">
              <a:cs typeface="Calibri Light"/>
            </a:endParaRPr>
          </a:p>
        </p:txBody>
      </p:sp>
      <p:sp>
        <p:nvSpPr>
          <p:cNvPr id="3" name="Content Placeholder 2">
            <a:extLst>
              <a:ext uri="{FF2B5EF4-FFF2-40B4-BE49-F238E27FC236}">
                <a16:creationId xmlns:a16="http://schemas.microsoft.com/office/drawing/2014/main" id="{A57E0330-682D-DF80-C619-3633A6DCED08}"/>
              </a:ext>
            </a:extLst>
          </p:cNvPr>
          <p:cNvSpPr>
            <a:spLocks noGrp="1"/>
          </p:cNvSpPr>
          <p:nvPr>
            <p:ph idx="1"/>
          </p:nvPr>
        </p:nvSpPr>
        <p:spPr>
          <a:xfrm>
            <a:off x="1097280" y="2056749"/>
            <a:ext cx="10058400" cy="4023360"/>
          </a:xfrm>
        </p:spPr>
        <p:txBody>
          <a:bodyPr vert="horz" lIns="0" tIns="45720" rIns="0" bIns="45720" rtlCol="0" anchor="t">
            <a:normAutofit lnSpcReduction="10000"/>
          </a:bodyPr>
          <a:lstStyle/>
          <a:p>
            <a:pPr marL="0" indent="0" fontAlgn="base">
              <a:spcBef>
                <a:spcPts val="0"/>
              </a:spcBef>
              <a:spcAft>
                <a:spcPts val="600"/>
              </a:spcAft>
              <a:buNone/>
            </a:pPr>
            <a:r>
              <a:rPr lang="en-US" sz="3000" b="1">
                <a:effectLst/>
                <a:latin typeface="Calibri"/>
                <a:ea typeface="Calibri" panose="020F0502020204030204" pitchFamily="34" charset="0"/>
                <a:cs typeface="Calibri"/>
              </a:rPr>
              <a:t>5. Target Audiences</a:t>
            </a:r>
            <a:r>
              <a:rPr lang="en-US" sz="3000">
                <a:effectLst/>
                <a:latin typeface="Calibri"/>
                <a:ea typeface="Calibri" panose="020F0502020204030204" pitchFamily="34" charset="0"/>
                <a:cs typeface="Calibri"/>
              </a:rPr>
              <a:t> – Describe your target audience.</a:t>
            </a:r>
            <a:r>
              <a:rPr lang="en-US" sz="3000">
                <a:latin typeface="Calibri"/>
                <a:ea typeface="Calibri" panose="020F0502020204030204" pitchFamily="34" charset="0"/>
                <a:cs typeface="Calibri"/>
              </a:rPr>
              <a:t> </a:t>
            </a:r>
            <a:r>
              <a:rPr lang="en-US" sz="3000">
                <a:effectLst/>
                <a:latin typeface="Calibri"/>
                <a:ea typeface="Calibri" panose="020F0502020204030204" pitchFamily="34" charset="0"/>
                <a:cs typeface="Calibri"/>
              </a:rPr>
              <a:t> How are you ensuring equity of all producers regardless of size, years of experience and ethnicity? Are you serving any </a:t>
            </a:r>
            <a:r>
              <a:rPr lang="en-US" sz="3000">
                <a:effectLst/>
                <a:latin typeface="Calibri"/>
                <a:ea typeface="Calibri" panose="020F0502020204030204" pitchFamily="34" charset="0"/>
                <a:cs typeface="Times New Roman"/>
              </a:rPr>
              <a:t>USDA identified historically underserved farmers, including but not limited to: </a:t>
            </a:r>
            <a:endParaRPr lang="en-US" sz="3000">
              <a:effectLst/>
              <a:latin typeface="Calibri"/>
              <a:ea typeface="Times New Roman" panose="02020603050405020304" pitchFamily="18" charset="0"/>
              <a:cs typeface="Times New Roman"/>
            </a:endParaRPr>
          </a:p>
          <a:p>
            <a:pPr marL="760730" lvl="2" indent="-285750" algn="just" fontAlgn="base">
              <a:spcBef>
                <a:spcPts val="0"/>
              </a:spcBef>
              <a:spcAft>
                <a:spcPts val="600"/>
              </a:spcAft>
              <a:buSzPct val="100000"/>
              <a:buFont typeface="Arial" panose="020B0604020202020204" pitchFamily="34" charset="0"/>
              <a:buChar char="•"/>
              <a:tabLst>
                <a:tab pos="457200" algn="l"/>
              </a:tabLst>
            </a:pPr>
            <a:r>
              <a:rPr lang="en-US" sz="3000">
                <a:effectLst/>
                <a:latin typeface="Calibri"/>
                <a:ea typeface="Calibri" panose="020F0502020204030204" pitchFamily="34" charset="0"/>
                <a:cs typeface="Times New Roman"/>
              </a:rPr>
              <a:t>BIPOC producers </a:t>
            </a:r>
            <a:endParaRPr lang="en-US" sz="3000">
              <a:effectLst/>
              <a:latin typeface="Calibri"/>
              <a:ea typeface="Times New Roman" panose="02020603050405020304" pitchFamily="18" charset="0"/>
              <a:cs typeface="Times New Roman"/>
            </a:endParaRPr>
          </a:p>
          <a:p>
            <a:pPr marL="760730" lvl="2" indent="-285750" fontAlgn="base">
              <a:spcBef>
                <a:spcPts val="0"/>
              </a:spcBef>
              <a:spcAft>
                <a:spcPts val="600"/>
              </a:spcAft>
              <a:buSzPct val="100000"/>
              <a:buFont typeface="Arial" panose="020B0604020202020204" pitchFamily="34" charset="0"/>
              <a:buChar char="•"/>
              <a:tabLst>
                <a:tab pos="457200" algn="l"/>
              </a:tabLst>
            </a:pPr>
            <a:r>
              <a:rPr lang="en-US" sz="3000">
                <a:effectLst/>
                <a:latin typeface="Calibri"/>
                <a:ea typeface="Calibri" panose="020F0502020204030204" pitchFamily="34" charset="0"/>
                <a:cs typeface="Times New Roman"/>
              </a:rPr>
              <a:t>Veterans </a:t>
            </a:r>
            <a:endParaRPr lang="en-US" sz="3000">
              <a:effectLst/>
              <a:latin typeface="Calibri"/>
              <a:ea typeface="Times New Roman" panose="02020603050405020304" pitchFamily="18" charset="0"/>
              <a:cs typeface="Times New Roman"/>
            </a:endParaRPr>
          </a:p>
          <a:p>
            <a:pPr marL="760730" lvl="2" indent="-285750" fontAlgn="base">
              <a:spcBef>
                <a:spcPts val="0"/>
              </a:spcBef>
              <a:spcAft>
                <a:spcPts val="600"/>
              </a:spcAft>
              <a:buSzPct val="100000"/>
              <a:buFont typeface="Arial" panose="020B0604020202020204" pitchFamily="34" charset="0"/>
              <a:buChar char="•"/>
              <a:tabLst>
                <a:tab pos="457200" algn="l"/>
              </a:tabLst>
            </a:pPr>
            <a:r>
              <a:rPr lang="en-US" sz="3000">
                <a:effectLst/>
                <a:latin typeface="Calibri"/>
                <a:ea typeface="Calibri" panose="020F0502020204030204" pitchFamily="34" charset="0"/>
                <a:cs typeface="Times New Roman"/>
              </a:rPr>
              <a:t>New and beginning farmers  </a:t>
            </a:r>
            <a:endParaRPr lang="en-US" sz="3000">
              <a:effectLst/>
              <a:latin typeface="Calibri"/>
              <a:ea typeface="Times New Roman" panose="02020603050405020304" pitchFamily="18" charset="0"/>
              <a:cs typeface="Times New Roman"/>
            </a:endParaRPr>
          </a:p>
          <a:p>
            <a:pPr marL="760730" lvl="2" indent="-285750" fontAlgn="base">
              <a:spcBef>
                <a:spcPts val="0"/>
              </a:spcBef>
              <a:spcAft>
                <a:spcPts val="600"/>
              </a:spcAft>
              <a:buSzPct val="100000"/>
              <a:buFont typeface="Arial" panose="020B0604020202020204" pitchFamily="34" charset="0"/>
              <a:buChar char="•"/>
              <a:tabLst>
                <a:tab pos="457200" algn="l"/>
              </a:tabLst>
            </a:pPr>
            <a:r>
              <a:rPr lang="en-US" sz="3000">
                <a:effectLst/>
                <a:latin typeface="Calibri"/>
                <a:ea typeface="Calibri" panose="020F0502020204030204" pitchFamily="34" charset="0"/>
                <a:cs typeface="Times New Roman"/>
              </a:rPr>
              <a:t>Anyone in a protected class </a:t>
            </a:r>
            <a:endParaRPr lang="en-US" sz="3000">
              <a:latin typeface="Calibri"/>
              <a:ea typeface="Calibri" panose="020F0502020204030204" pitchFamily="34" charset="0"/>
              <a:cs typeface="Times New Roman"/>
            </a:endParaRPr>
          </a:p>
          <a:p>
            <a:pPr marL="760730" lvl="2" indent="-285750" fontAlgn="base">
              <a:spcBef>
                <a:spcPts val="0"/>
              </a:spcBef>
              <a:spcAft>
                <a:spcPts val="600"/>
              </a:spcAft>
              <a:buSzPct val="100000"/>
              <a:buFont typeface="Arial" panose="020B0604020202020204" pitchFamily="34" charset="0"/>
              <a:buChar char="•"/>
              <a:tabLst>
                <a:tab pos="457200" algn="l"/>
              </a:tabLst>
            </a:pPr>
            <a:r>
              <a:rPr lang="en-US" sz="3000">
                <a:effectLst/>
                <a:latin typeface="Calibri"/>
                <a:ea typeface="Calibri" panose="020F0502020204030204" pitchFamily="34" charset="0"/>
                <a:cs typeface="Times New Roman"/>
              </a:rPr>
              <a:t>Anyone that speaks English as a second </a:t>
            </a:r>
            <a:r>
              <a:rPr lang="en-US" sz="3000">
                <a:latin typeface="Calibri"/>
                <a:ea typeface="Calibri" panose="020F0502020204030204" pitchFamily="34" charset="0"/>
                <a:cs typeface="Times New Roman"/>
              </a:rPr>
              <a:t>language</a:t>
            </a:r>
            <a:endParaRPr lang="en-US" sz="3000">
              <a:effectLst/>
              <a:latin typeface="Calibri"/>
              <a:ea typeface="Calibri" panose="020F0502020204030204" pitchFamily="34" charset="0"/>
              <a:cs typeface="Times New Roman"/>
            </a:endParaRPr>
          </a:p>
          <a:p>
            <a:pPr marL="817880" lvl="2" indent="-342900" fontAlgn="base">
              <a:spcBef>
                <a:spcPts val="0"/>
              </a:spcBef>
              <a:spcAft>
                <a:spcPts val="600"/>
              </a:spcAft>
              <a:buSzPts val="1000"/>
              <a:buFont typeface="Symbol" panose="05050102010706020507" pitchFamily="18" charset="2"/>
              <a:buChar char=""/>
              <a:tabLst>
                <a:tab pos="457200" algn="l"/>
              </a:tabLst>
            </a:pPr>
            <a:endParaRPr lang="en-US" sz="180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353052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45099-3659-9752-62AE-8018CEF0E003}"/>
              </a:ext>
            </a:extLst>
          </p:cNvPr>
          <p:cNvSpPr>
            <a:spLocks noGrp="1"/>
          </p:cNvSpPr>
          <p:nvPr>
            <p:ph type="title"/>
          </p:nvPr>
        </p:nvSpPr>
        <p:spPr/>
        <p:txBody>
          <a:bodyPr/>
          <a:lstStyle/>
          <a:p>
            <a:r>
              <a:rPr lang="en-US" b="1"/>
              <a:t>Grant Narrative (cont.)</a:t>
            </a:r>
            <a:endParaRPr lang="en-US" b="1">
              <a:cs typeface="Calibri Light"/>
            </a:endParaRPr>
          </a:p>
        </p:txBody>
      </p:sp>
      <p:sp>
        <p:nvSpPr>
          <p:cNvPr id="3" name="Content Placeholder 2">
            <a:extLst>
              <a:ext uri="{FF2B5EF4-FFF2-40B4-BE49-F238E27FC236}">
                <a16:creationId xmlns:a16="http://schemas.microsoft.com/office/drawing/2014/main" id="{A57E0330-682D-DF80-C619-3633A6DCED08}"/>
              </a:ext>
            </a:extLst>
          </p:cNvPr>
          <p:cNvSpPr>
            <a:spLocks noGrp="1"/>
          </p:cNvSpPr>
          <p:nvPr>
            <p:ph idx="1"/>
          </p:nvPr>
        </p:nvSpPr>
        <p:spPr>
          <a:xfrm>
            <a:off x="1066800" y="2306152"/>
            <a:ext cx="10058400" cy="1980678"/>
          </a:xfrm>
        </p:spPr>
        <p:txBody>
          <a:bodyPr vert="horz" lIns="0" tIns="45720" rIns="0" bIns="45720" rtlCol="0" anchor="t">
            <a:normAutofit/>
          </a:bodyPr>
          <a:lstStyle/>
          <a:p>
            <a:pPr marL="0" indent="0" fontAlgn="base">
              <a:spcBef>
                <a:spcPts val="0"/>
              </a:spcBef>
              <a:spcAft>
                <a:spcPts val="600"/>
              </a:spcAft>
              <a:buSzPts val="1000"/>
              <a:buNone/>
              <a:tabLst>
                <a:tab pos="457200" algn="l"/>
              </a:tabLst>
            </a:pPr>
            <a:r>
              <a:rPr lang="en-US" sz="3000" b="1" dirty="0">
                <a:latin typeface="Calibri"/>
                <a:ea typeface="Calibri" panose="020F0502020204030204" pitchFamily="34" charset="0"/>
                <a:cs typeface="Times New Roman"/>
              </a:rPr>
              <a:t>6. </a:t>
            </a:r>
            <a:r>
              <a:rPr lang="en-US" sz="3000" b="1" dirty="0">
                <a:effectLst/>
                <a:latin typeface="Calibri"/>
                <a:ea typeface="Calibri" panose="020F0502020204030204" pitchFamily="34" charset="0"/>
                <a:cs typeface="Times New Roman"/>
              </a:rPr>
              <a:t>Project Summary and Conclusions</a:t>
            </a:r>
            <a:r>
              <a:rPr lang="en-US" sz="3000" dirty="0">
                <a:effectLst/>
                <a:latin typeface="Calibri"/>
                <a:ea typeface="Calibri" panose="020F0502020204030204" pitchFamily="34" charset="0"/>
                <a:cs typeface="Times New Roman"/>
              </a:rPr>
              <a:t> – Summarize the key points of this project.</a:t>
            </a:r>
            <a:r>
              <a:rPr lang="en-US" sz="3000" dirty="0">
                <a:latin typeface="Calibri"/>
                <a:ea typeface="Calibri" panose="020F0502020204030204" pitchFamily="34" charset="0"/>
                <a:cs typeface="Times New Roman"/>
              </a:rPr>
              <a:t> </a:t>
            </a:r>
            <a:r>
              <a:rPr lang="en-US" sz="3000" dirty="0">
                <a:effectLst/>
                <a:latin typeface="Calibri"/>
                <a:ea typeface="Calibri" panose="020F0502020204030204" pitchFamily="34" charset="0"/>
                <a:cs typeface="Times New Roman"/>
              </a:rPr>
              <a:t> </a:t>
            </a:r>
            <a:r>
              <a:rPr lang="en-US" sz="3000" dirty="0">
                <a:effectLst/>
                <a:latin typeface="Calibri"/>
                <a:ea typeface="Calibri" panose="020F0502020204030204" pitchFamily="34" charset="0"/>
                <a:cs typeface="Calibri"/>
              </a:rPr>
              <a:t>Explain why the project should be supported and how the goals/outcomes directly support the implementation of climate smart farming and forestry practices.</a:t>
            </a:r>
            <a:r>
              <a:rPr lang="en-US" sz="3000" dirty="0">
                <a:latin typeface="Calibri"/>
                <a:ea typeface="Calibri" panose="020F0502020204030204" pitchFamily="34" charset="0"/>
                <a:cs typeface="Calibri"/>
              </a:rPr>
              <a:t> </a:t>
            </a:r>
            <a:endParaRPr lang="en-US" sz="3000" dirty="0">
              <a:effectLst/>
              <a:latin typeface="Calibri"/>
              <a:ea typeface="Calibri" panose="020F0502020204030204" pitchFamily="34" charset="0"/>
              <a:cs typeface="Times New Roman" panose="02020603050405020304" pitchFamily="18" charset="0"/>
            </a:endParaRPr>
          </a:p>
          <a:p>
            <a:pPr marL="474980" lvl="2" indent="0" fontAlgn="base">
              <a:spcBef>
                <a:spcPts val="0"/>
              </a:spcBef>
              <a:spcAft>
                <a:spcPts val="600"/>
              </a:spcAft>
              <a:buSzPts val="1000"/>
              <a:buNone/>
              <a:tabLst>
                <a:tab pos="457200" algn="l"/>
              </a:tabLst>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817880" lvl="2" indent="-342900" fontAlgn="base">
              <a:spcBef>
                <a:spcPts val="0"/>
              </a:spcBef>
              <a:spcAft>
                <a:spcPts val="600"/>
              </a:spcAft>
              <a:buSzPts val="1000"/>
              <a:buFont typeface="Symbol" panose="05050102010706020507" pitchFamily="18" charset="2"/>
              <a:buChar char=""/>
              <a:tabLst>
                <a:tab pos="45720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17880" lvl="2" indent="-342900" fontAlgn="base">
              <a:spcBef>
                <a:spcPts val="0"/>
              </a:spcBef>
              <a:spcAft>
                <a:spcPts val="600"/>
              </a:spcAft>
              <a:buSzPts val="1000"/>
              <a:buFont typeface="Symbol" panose="05050102010706020507" pitchFamily="18" charset="2"/>
              <a:buChar char=""/>
              <a:tabLst>
                <a:tab pos="45720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36016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C3363-C52F-683E-F7AA-433A04323B50}"/>
              </a:ext>
            </a:extLst>
          </p:cNvPr>
          <p:cNvSpPr>
            <a:spLocks noGrp="1"/>
          </p:cNvSpPr>
          <p:nvPr>
            <p:ph type="title"/>
          </p:nvPr>
        </p:nvSpPr>
        <p:spPr>
          <a:xfrm>
            <a:off x="1066800" y="881269"/>
            <a:ext cx="10058400" cy="812064"/>
          </a:xfrm>
        </p:spPr>
        <p:txBody>
          <a:bodyPr/>
          <a:lstStyle/>
          <a:p>
            <a:r>
              <a:rPr lang="en-US" b="1"/>
              <a:t>Grant Description</a:t>
            </a:r>
            <a:endParaRPr lang="en-US" b="1">
              <a:cs typeface="Calibri Light"/>
            </a:endParaRPr>
          </a:p>
        </p:txBody>
      </p:sp>
      <p:sp>
        <p:nvSpPr>
          <p:cNvPr id="3" name="Content Placeholder 2">
            <a:extLst>
              <a:ext uri="{FF2B5EF4-FFF2-40B4-BE49-F238E27FC236}">
                <a16:creationId xmlns:a16="http://schemas.microsoft.com/office/drawing/2014/main" id="{E838934E-10BA-B2EB-6546-9D54D0F62443}"/>
              </a:ext>
            </a:extLst>
          </p:cNvPr>
          <p:cNvSpPr>
            <a:spLocks noGrp="1"/>
          </p:cNvSpPr>
          <p:nvPr>
            <p:ph idx="1"/>
          </p:nvPr>
        </p:nvSpPr>
        <p:spPr>
          <a:xfrm>
            <a:off x="1163541" y="1858986"/>
            <a:ext cx="10058400" cy="4502058"/>
          </a:xfrm>
        </p:spPr>
        <p:txBody>
          <a:bodyPr vert="horz" lIns="0" tIns="45720" rIns="0" bIns="45720" rtlCol="0" anchor="t">
            <a:normAutofit/>
          </a:bodyPr>
          <a:lstStyle/>
          <a:p>
            <a:pPr marL="0" indent="0">
              <a:buNone/>
            </a:pPr>
            <a:r>
              <a:rPr lang="en-US" sz="3000"/>
              <a:t>Funding is provided through Public Act 22-118 Sec 12(b)(70) to support climate smart farming.</a:t>
            </a:r>
            <a:endParaRPr lang="en-US" sz="3000">
              <a:cs typeface="Calibri"/>
            </a:endParaRPr>
          </a:p>
          <a:p>
            <a:pPr marL="0" indent="0">
              <a:buNone/>
            </a:pPr>
            <a:endParaRPr lang="en-US" sz="3000">
              <a:cs typeface="Calibri"/>
            </a:endParaRPr>
          </a:p>
          <a:p>
            <a:pPr marL="0" indent="0">
              <a:buNone/>
            </a:pPr>
            <a:r>
              <a:rPr lang="en-US" sz="3000">
                <a:cs typeface="Calibri"/>
              </a:rPr>
              <a:t>One-time allocation of $7 million</a:t>
            </a:r>
          </a:p>
          <a:p>
            <a:pPr marL="0" indent="0">
              <a:buNone/>
            </a:pPr>
            <a:endParaRPr lang="en-US" sz="2200">
              <a:cs typeface="Calibri"/>
            </a:endParaRPr>
          </a:p>
        </p:txBody>
      </p:sp>
    </p:spTree>
    <p:extLst>
      <p:ext uri="{BB962C8B-B14F-4D97-AF65-F5344CB8AC3E}">
        <p14:creationId xmlns:p14="http://schemas.microsoft.com/office/powerpoint/2010/main" val="15663792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FAD8A-1CF7-3294-451E-0A576AF1D46A}"/>
              </a:ext>
            </a:extLst>
          </p:cNvPr>
          <p:cNvSpPr>
            <a:spLocks noGrp="1"/>
          </p:cNvSpPr>
          <p:nvPr>
            <p:ph type="title"/>
          </p:nvPr>
        </p:nvSpPr>
        <p:spPr/>
        <p:txBody>
          <a:bodyPr/>
          <a:lstStyle/>
          <a:p>
            <a:r>
              <a:rPr lang="en-US" dirty="0"/>
              <a:t>Grant Narrative Specifications</a:t>
            </a:r>
          </a:p>
        </p:txBody>
      </p:sp>
      <p:sp>
        <p:nvSpPr>
          <p:cNvPr id="3" name="Content Placeholder 2">
            <a:extLst>
              <a:ext uri="{FF2B5EF4-FFF2-40B4-BE49-F238E27FC236}">
                <a16:creationId xmlns:a16="http://schemas.microsoft.com/office/drawing/2014/main" id="{0F1D8FAD-A29A-D627-2645-BC9D6C07000D}"/>
              </a:ext>
            </a:extLst>
          </p:cNvPr>
          <p:cNvSpPr>
            <a:spLocks noGrp="1"/>
          </p:cNvSpPr>
          <p:nvPr>
            <p:ph idx="1"/>
          </p:nvPr>
        </p:nvSpPr>
        <p:spPr>
          <a:xfrm>
            <a:off x="1097280" y="1845734"/>
            <a:ext cx="10058400" cy="4273712"/>
          </a:xfrm>
        </p:spPr>
        <p:txBody>
          <a:bodyPr>
            <a:normAutofit/>
          </a:bodyPr>
          <a:lstStyle/>
          <a:p>
            <a:r>
              <a:rPr lang="en-US" sz="2400" dirty="0"/>
              <a:t>The grant narrative document should be no longer than 5 pages. Please adhere to the following format specifications:</a:t>
            </a:r>
            <a:endParaRPr lang="en-US" sz="2200" dirty="0"/>
          </a:p>
          <a:p>
            <a:pPr lvl="2"/>
            <a:r>
              <a:rPr lang="en-US" sz="2400" dirty="0"/>
              <a:t>Single-spaced</a:t>
            </a:r>
          </a:p>
          <a:p>
            <a:pPr lvl="2"/>
            <a:r>
              <a:rPr lang="en-US" sz="2400" dirty="0"/>
              <a:t>No font size smaller than 11 </a:t>
            </a:r>
            <a:r>
              <a:rPr lang="en-US" sz="2400" dirty="0" err="1"/>
              <a:t>pt</a:t>
            </a:r>
            <a:endParaRPr lang="en-US" sz="2400" dirty="0"/>
          </a:p>
          <a:p>
            <a:pPr lvl="2"/>
            <a:r>
              <a:rPr lang="en-US" sz="2400" dirty="0"/>
              <a:t>No margins smaller than 1 inch</a:t>
            </a:r>
          </a:p>
          <a:p>
            <a:pPr lvl="2"/>
            <a:endParaRPr lang="en-US" sz="2400" dirty="0"/>
          </a:p>
          <a:p>
            <a:r>
              <a:rPr lang="en-US" sz="2400" dirty="0"/>
              <a:t>The 5-page limit does not include the following:</a:t>
            </a:r>
          </a:p>
          <a:p>
            <a:pPr lvl="2"/>
            <a:r>
              <a:rPr lang="en-US" sz="2400" dirty="0"/>
              <a:t>The project timeline. (Question #4)</a:t>
            </a:r>
          </a:p>
          <a:p>
            <a:pPr lvl="2"/>
            <a:r>
              <a:rPr lang="en-US" sz="2400" dirty="0"/>
              <a:t>Letters of support, quotes, or other justification documents.</a:t>
            </a:r>
          </a:p>
          <a:p>
            <a:pPr lvl="2"/>
            <a:r>
              <a:rPr lang="en-US" sz="2400" dirty="0"/>
              <a:t>Reference page(s) (if applicable).</a:t>
            </a:r>
          </a:p>
        </p:txBody>
      </p:sp>
      <p:sp>
        <p:nvSpPr>
          <p:cNvPr id="4" name="TextBox 3">
            <a:extLst>
              <a:ext uri="{FF2B5EF4-FFF2-40B4-BE49-F238E27FC236}">
                <a16:creationId xmlns:a16="http://schemas.microsoft.com/office/drawing/2014/main" id="{B04CFC9E-CB36-6DD7-5C6B-AF2BF5504E5C}"/>
              </a:ext>
            </a:extLst>
          </p:cNvPr>
          <p:cNvSpPr txBox="1"/>
          <p:nvPr/>
        </p:nvSpPr>
        <p:spPr>
          <a:xfrm>
            <a:off x="8878792" y="286603"/>
            <a:ext cx="2867836" cy="461665"/>
          </a:xfrm>
          <a:prstGeom prst="rect">
            <a:avLst/>
          </a:prstGeom>
          <a:noFill/>
        </p:spPr>
        <p:txBody>
          <a:bodyPr wrap="none" rtlCol="0">
            <a:spAutoFit/>
          </a:bodyPr>
          <a:lstStyle/>
          <a:p>
            <a:r>
              <a:rPr lang="en-US" sz="2400" b="1" dirty="0">
                <a:solidFill>
                  <a:srgbClr val="FF0000"/>
                </a:solidFill>
              </a:rPr>
              <a:t>Updated 12/22/2022</a:t>
            </a:r>
          </a:p>
        </p:txBody>
      </p:sp>
    </p:spTree>
    <p:extLst>
      <p:ext uri="{BB962C8B-B14F-4D97-AF65-F5344CB8AC3E}">
        <p14:creationId xmlns:p14="http://schemas.microsoft.com/office/powerpoint/2010/main" val="10515694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A91B1-9682-A04B-5C0A-EB0D55B58987}"/>
              </a:ext>
            </a:extLst>
          </p:cNvPr>
          <p:cNvSpPr>
            <a:spLocks noGrp="1"/>
          </p:cNvSpPr>
          <p:nvPr>
            <p:ph type="title"/>
          </p:nvPr>
        </p:nvSpPr>
        <p:spPr>
          <a:xfrm>
            <a:off x="1097279" y="286603"/>
            <a:ext cx="10286337" cy="1450757"/>
          </a:xfrm>
        </p:spPr>
        <p:txBody>
          <a:bodyPr/>
          <a:lstStyle/>
          <a:p>
            <a:r>
              <a:rPr lang="en-US" b="1"/>
              <a:t>Uploading Attachments to the Application</a:t>
            </a:r>
            <a:endParaRPr lang="en-US" b="1">
              <a:cs typeface="Calibri Light"/>
            </a:endParaRPr>
          </a:p>
        </p:txBody>
      </p:sp>
      <p:sp>
        <p:nvSpPr>
          <p:cNvPr id="3" name="Content Placeholder 2">
            <a:extLst>
              <a:ext uri="{FF2B5EF4-FFF2-40B4-BE49-F238E27FC236}">
                <a16:creationId xmlns:a16="http://schemas.microsoft.com/office/drawing/2014/main" id="{E955CAB5-A27C-F584-36F0-911D030BF9FF}"/>
              </a:ext>
            </a:extLst>
          </p:cNvPr>
          <p:cNvSpPr>
            <a:spLocks noGrp="1"/>
          </p:cNvSpPr>
          <p:nvPr>
            <p:ph idx="1"/>
          </p:nvPr>
        </p:nvSpPr>
        <p:spPr>
          <a:xfrm>
            <a:off x="1110532" y="3167822"/>
            <a:ext cx="4687258" cy="1583266"/>
          </a:xfrm>
        </p:spPr>
        <p:txBody>
          <a:bodyPr>
            <a:normAutofit/>
          </a:bodyPr>
          <a:lstStyle/>
          <a:p>
            <a:pPr marL="0" indent="0">
              <a:buNone/>
            </a:pPr>
            <a:r>
              <a:rPr lang="en-US" sz="2400"/>
              <a:t>There is no limit to the number of budget justification materials, quotes, letters of support, drawings, sketches, etc. allowed for your application. </a:t>
            </a:r>
          </a:p>
        </p:txBody>
      </p:sp>
      <p:pic>
        <p:nvPicPr>
          <p:cNvPr id="5" name="Picture 4">
            <a:extLst>
              <a:ext uri="{FF2B5EF4-FFF2-40B4-BE49-F238E27FC236}">
                <a16:creationId xmlns:a16="http://schemas.microsoft.com/office/drawing/2014/main" id="{E5B15FCA-0FAF-DAE6-B006-9FE1479E47EA}"/>
              </a:ext>
            </a:extLst>
          </p:cNvPr>
          <p:cNvPicPr>
            <a:picLocks noChangeAspect="1"/>
          </p:cNvPicPr>
          <p:nvPr/>
        </p:nvPicPr>
        <p:blipFill rotWithShape="1">
          <a:blip r:embed="rId2"/>
          <a:srcRect l="36848" t="22210" r="29021" b="22885"/>
          <a:stretch/>
        </p:blipFill>
        <p:spPr>
          <a:xfrm>
            <a:off x="6407463" y="1845734"/>
            <a:ext cx="4674005" cy="4227443"/>
          </a:xfrm>
          <a:prstGeom prst="rect">
            <a:avLst/>
          </a:prstGeom>
        </p:spPr>
      </p:pic>
    </p:spTree>
    <p:extLst>
      <p:ext uri="{BB962C8B-B14F-4D97-AF65-F5344CB8AC3E}">
        <p14:creationId xmlns:p14="http://schemas.microsoft.com/office/powerpoint/2010/main" val="22404614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F39DF-5CA7-53AA-071B-991F7748EF3B}"/>
              </a:ext>
            </a:extLst>
          </p:cNvPr>
          <p:cNvSpPr>
            <a:spLocks noGrp="1"/>
          </p:cNvSpPr>
          <p:nvPr>
            <p:ph type="title"/>
          </p:nvPr>
        </p:nvSpPr>
        <p:spPr/>
        <p:txBody>
          <a:bodyPr/>
          <a:lstStyle/>
          <a:p>
            <a:r>
              <a:rPr lang="en-US" b="1"/>
              <a:t>Things to keep in mind:</a:t>
            </a:r>
            <a:endParaRPr lang="en-US" b="1">
              <a:cs typeface="Calibri Light"/>
            </a:endParaRPr>
          </a:p>
        </p:txBody>
      </p:sp>
      <p:sp>
        <p:nvSpPr>
          <p:cNvPr id="3" name="Content Placeholder 2">
            <a:extLst>
              <a:ext uri="{FF2B5EF4-FFF2-40B4-BE49-F238E27FC236}">
                <a16:creationId xmlns:a16="http://schemas.microsoft.com/office/drawing/2014/main" id="{B40BC7D9-6AD9-2E4E-D931-5EB401E41D00}"/>
              </a:ext>
            </a:extLst>
          </p:cNvPr>
          <p:cNvSpPr>
            <a:spLocks noGrp="1"/>
          </p:cNvSpPr>
          <p:nvPr>
            <p:ph idx="1"/>
          </p:nvPr>
        </p:nvSpPr>
        <p:spPr/>
        <p:txBody>
          <a:bodyPr vert="horz" lIns="0" tIns="45720" rIns="0" bIns="45720" rtlCol="0" anchor="t">
            <a:normAutofit/>
          </a:bodyPr>
          <a:lstStyle/>
          <a:p>
            <a:pPr>
              <a:buFont typeface="Wingdings" panose="05000000000000000000" pitchFamily="2" charset="2"/>
              <a:buChar char="§"/>
            </a:pPr>
            <a:r>
              <a:rPr lang="en-US" sz="3000"/>
              <a:t>Responses in the Cognito form application cannot be saved and returned to later. </a:t>
            </a:r>
            <a:endParaRPr lang="en-US" sz="3000">
              <a:cs typeface="Calibri"/>
            </a:endParaRPr>
          </a:p>
          <a:p>
            <a:pPr>
              <a:buFont typeface="Wingdings" panose="05000000000000000000" pitchFamily="2" charset="2"/>
              <a:buChar char="§"/>
            </a:pPr>
            <a:r>
              <a:rPr lang="en-US" sz="3000"/>
              <a:t>Check out the application questions early, gather information and needed materials, then return to the application when you are ready to submit.</a:t>
            </a:r>
            <a:endParaRPr lang="en-US" sz="3000">
              <a:cs typeface="Calibri"/>
            </a:endParaRPr>
          </a:p>
          <a:p>
            <a:pPr>
              <a:buFont typeface="Wingdings" panose="05000000000000000000" pitchFamily="2" charset="2"/>
              <a:buChar char="§"/>
            </a:pPr>
            <a:r>
              <a:rPr lang="en-US" sz="3000"/>
              <a:t>If you experience any difficulties with the application, contact </a:t>
            </a:r>
            <a:r>
              <a:rPr lang="en-US" sz="3000" err="1"/>
              <a:t>AliRose</a:t>
            </a:r>
            <a:r>
              <a:rPr lang="en-US" sz="3000"/>
              <a:t>!</a:t>
            </a:r>
            <a:endParaRPr lang="en-US" sz="3000">
              <a:cs typeface="Calibri"/>
            </a:endParaRPr>
          </a:p>
          <a:p>
            <a:pPr>
              <a:buFont typeface="Arial" panose="020B0604020202020204" pitchFamily="34" charset="0"/>
              <a:buChar char="•"/>
            </a:pPr>
            <a:endParaRPr lang="en-US" sz="2400" b="1"/>
          </a:p>
          <a:p>
            <a:pPr>
              <a:buFont typeface="Arial" panose="020B0604020202020204" pitchFamily="34" charset="0"/>
              <a:buChar char="•"/>
            </a:pPr>
            <a:endParaRPr lang="en-US" sz="2400"/>
          </a:p>
        </p:txBody>
      </p:sp>
    </p:spTree>
    <p:extLst>
      <p:ext uri="{BB962C8B-B14F-4D97-AF65-F5344CB8AC3E}">
        <p14:creationId xmlns:p14="http://schemas.microsoft.com/office/powerpoint/2010/main" val="35178404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86E59-6851-437D-79E3-941A63F04CFE}"/>
              </a:ext>
            </a:extLst>
          </p:cNvPr>
          <p:cNvSpPr>
            <a:spLocks noGrp="1"/>
          </p:cNvSpPr>
          <p:nvPr>
            <p:ph type="title"/>
          </p:nvPr>
        </p:nvSpPr>
        <p:spPr>
          <a:xfrm>
            <a:off x="492163" y="2699603"/>
            <a:ext cx="11380693" cy="1450757"/>
          </a:xfrm>
        </p:spPr>
        <p:txBody>
          <a:bodyPr>
            <a:normAutofit/>
          </a:bodyPr>
          <a:lstStyle/>
          <a:p>
            <a:r>
              <a:rPr lang="en-US" b="1">
                <a:ea typeface="+mj-lt"/>
                <a:cs typeface="+mj-lt"/>
              </a:rPr>
              <a:t>Applications are due: </a:t>
            </a:r>
            <a:r>
              <a:rPr lang="en-US" b="1">
                <a:solidFill>
                  <a:srgbClr val="404040"/>
                </a:solidFill>
                <a:ea typeface="+mj-lt"/>
                <a:cs typeface="+mj-lt"/>
              </a:rPr>
              <a:t> </a:t>
            </a:r>
            <a:br>
              <a:rPr lang="en-US" b="1">
                <a:solidFill>
                  <a:srgbClr val="404040"/>
                </a:solidFill>
                <a:ea typeface="+mj-lt"/>
                <a:cs typeface="+mj-lt"/>
              </a:rPr>
            </a:br>
            <a:r>
              <a:rPr lang="en-US" b="1">
                <a:solidFill>
                  <a:srgbClr val="FF0000"/>
                </a:solidFill>
                <a:ea typeface="+mj-lt"/>
                <a:cs typeface="+mj-lt"/>
              </a:rPr>
              <a:t>Wednesday, January 18, 2023 </a:t>
            </a:r>
            <a:r>
              <a:rPr lang="en-US" b="1">
                <a:ea typeface="+mj-lt"/>
                <a:cs typeface="+mj-lt"/>
              </a:rPr>
              <a:t>at 4:00p.m.</a:t>
            </a:r>
            <a:endParaRPr lang="en-US"/>
          </a:p>
        </p:txBody>
      </p:sp>
    </p:spTree>
    <p:extLst>
      <p:ext uri="{BB962C8B-B14F-4D97-AF65-F5344CB8AC3E}">
        <p14:creationId xmlns:p14="http://schemas.microsoft.com/office/powerpoint/2010/main" val="18390182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62FD9-FBF2-90C8-2E92-CD328C0CD6DB}"/>
              </a:ext>
            </a:extLst>
          </p:cNvPr>
          <p:cNvSpPr>
            <a:spLocks noGrp="1"/>
          </p:cNvSpPr>
          <p:nvPr>
            <p:ph type="title"/>
          </p:nvPr>
        </p:nvSpPr>
        <p:spPr/>
        <p:txBody>
          <a:bodyPr/>
          <a:lstStyle/>
          <a:p>
            <a:r>
              <a:rPr lang="en-US" b="1"/>
              <a:t>Questions?</a:t>
            </a:r>
            <a:endParaRPr lang="en-US" b="1">
              <a:cs typeface="Calibri Light"/>
            </a:endParaRPr>
          </a:p>
        </p:txBody>
      </p:sp>
      <p:sp>
        <p:nvSpPr>
          <p:cNvPr id="6" name="Subtitle 2">
            <a:extLst>
              <a:ext uri="{FF2B5EF4-FFF2-40B4-BE49-F238E27FC236}">
                <a16:creationId xmlns:a16="http://schemas.microsoft.com/office/drawing/2014/main" id="{557A44BF-3FE5-7E53-50A7-19AD7213BA5F}"/>
              </a:ext>
            </a:extLst>
          </p:cNvPr>
          <p:cNvSpPr txBox="1">
            <a:spLocks/>
          </p:cNvSpPr>
          <p:nvPr/>
        </p:nvSpPr>
        <p:spPr>
          <a:xfrm>
            <a:off x="1190045" y="2146426"/>
            <a:ext cx="4730906" cy="2279799"/>
          </a:xfrm>
          <a:prstGeom prst="rect">
            <a:avLst/>
          </a:prstGeom>
        </p:spPr>
        <p:txBody>
          <a:bodyPr vert="horz" lIns="0" tIns="45720" rIns="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2800" b="1"/>
              <a:t>Jaime Smith</a:t>
            </a:r>
            <a:br>
              <a:rPr lang="en-US" sz="2800" b="1"/>
            </a:br>
            <a:r>
              <a:rPr lang="en-US" sz="2800">
                <a:latin typeface="Calibri Light" panose="020F0302020204030204" pitchFamily="34" charset="0"/>
                <a:ea typeface="Calibri" panose="020F0502020204030204" pitchFamily="34" charset="0"/>
                <a:cs typeface="Calibri Light" panose="020F0302020204030204" pitchFamily="34" charset="0"/>
              </a:rPr>
              <a:t>Bureau Director</a:t>
            </a:r>
          </a:p>
          <a:p>
            <a:pPr marL="0" indent="0">
              <a:spcBef>
                <a:spcPts val="0"/>
              </a:spcBef>
              <a:spcAft>
                <a:spcPts val="0"/>
              </a:spcAft>
              <a:buNone/>
            </a:pPr>
            <a:r>
              <a:rPr lang="en-US" sz="2800">
                <a:latin typeface="Calibri Light" panose="020F0302020204030204" pitchFamily="34" charset="0"/>
                <a:ea typeface="Calibri" panose="020F0502020204030204" pitchFamily="34" charset="0"/>
                <a:cs typeface="Calibri Light" panose="020F0302020204030204" pitchFamily="34" charset="0"/>
              </a:rPr>
              <a:t>Agricultural Development &amp; Resource Conservation</a:t>
            </a:r>
          </a:p>
          <a:p>
            <a:pPr marL="0" indent="0">
              <a:spcBef>
                <a:spcPts val="0"/>
              </a:spcBef>
              <a:spcAft>
                <a:spcPts val="0"/>
              </a:spcAft>
              <a:buNone/>
            </a:pPr>
            <a:r>
              <a:rPr lang="en-US" sz="2800">
                <a:latin typeface="Calibri Light" panose="020F0302020204030204" pitchFamily="34" charset="0"/>
                <a:ea typeface="Calibri" panose="020F0502020204030204" pitchFamily="34" charset="0"/>
                <a:cs typeface="Calibri Light" panose="020F0302020204030204" pitchFamily="34" charset="0"/>
                <a:hlinkClick r:id="rId2">
                  <a:extLst>
                    <a:ext uri="{A12FA001-AC4F-418D-AE19-62706E023703}">
                      <ahyp:hlinkClr xmlns:ahyp="http://schemas.microsoft.com/office/drawing/2018/hyperlinkcolor" val="tx"/>
                    </a:ext>
                  </a:extLst>
                </a:hlinkClick>
              </a:rPr>
              <a:t>Jaime.Smith@ct.gov</a:t>
            </a:r>
            <a:r>
              <a:rPr lang="en-US" sz="2800">
                <a:latin typeface="Calibri Light" panose="020F0302020204030204" pitchFamily="34" charset="0"/>
                <a:ea typeface="Calibri" panose="020F0502020204030204" pitchFamily="34" charset="0"/>
                <a:cs typeface="Calibri Light" panose="020F0302020204030204" pitchFamily="34" charset="0"/>
              </a:rPr>
              <a:t> </a:t>
            </a:r>
          </a:p>
          <a:p>
            <a:pPr marL="0" indent="0">
              <a:spcBef>
                <a:spcPts val="0"/>
              </a:spcBef>
              <a:spcAft>
                <a:spcPts val="0"/>
              </a:spcAft>
              <a:buNone/>
            </a:pPr>
            <a:r>
              <a:rPr lang="en-US" sz="2800">
                <a:latin typeface="Calibri Light" panose="020F0302020204030204" pitchFamily="34" charset="0"/>
                <a:ea typeface="Calibri" panose="020F0502020204030204" pitchFamily="34" charset="0"/>
                <a:cs typeface="Calibri Light" panose="020F0302020204030204" pitchFamily="34" charset="0"/>
              </a:rPr>
              <a:t>(860) 573-1944</a:t>
            </a:r>
          </a:p>
          <a:p>
            <a:endParaRPr lang="en-US" sz="2800"/>
          </a:p>
        </p:txBody>
      </p:sp>
      <p:sp>
        <p:nvSpPr>
          <p:cNvPr id="7" name="TextBox 6">
            <a:extLst>
              <a:ext uri="{FF2B5EF4-FFF2-40B4-BE49-F238E27FC236}">
                <a16:creationId xmlns:a16="http://schemas.microsoft.com/office/drawing/2014/main" id="{8E669F81-676B-7B04-20D3-D527C03D3136}"/>
              </a:ext>
            </a:extLst>
          </p:cNvPr>
          <p:cNvSpPr txBox="1"/>
          <p:nvPr/>
        </p:nvSpPr>
        <p:spPr>
          <a:xfrm>
            <a:off x="6271051" y="2146427"/>
            <a:ext cx="4468633" cy="2246769"/>
          </a:xfrm>
          <a:prstGeom prst="rect">
            <a:avLst/>
          </a:prstGeom>
          <a:noFill/>
        </p:spPr>
        <p:txBody>
          <a:bodyPr wrap="square" rtlCol="0">
            <a:spAutoFit/>
          </a:bodyPr>
          <a:lstStyle/>
          <a:p>
            <a:r>
              <a:rPr lang="en-US" sz="2800" b="1">
                <a:solidFill>
                  <a:schemeClr val="tx2"/>
                </a:solidFill>
                <a:cs typeface="Calibri Light" panose="020F0302020204030204" pitchFamily="34" charset="0"/>
              </a:rPr>
              <a:t>AliRose Grabarz</a:t>
            </a:r>
          </a:p>
          <a:p>
            <a:r>
              <a:rPr lang="en-US" sz="2800">
                <a:solidFill>
                  <a:schemeClr val="tx1">
                    <a:lumMod val="75000"/>
                    <a:lumOff val="25000"/>
                  </a:schemeClr>
                </a:solidFill>
                <a:latin typeface="Calibri Light" panose="020F0302020204030204" pitchFamily="34" charset="0"/>
                <a:cs typeface="Calibri Light" panose="020F0302020204030204" pitchFamily="34" charset="0"/>
              </a:rPr>
              <a:t>Agricultural Marketing &amp; Inspection Representative 1</a:t>
            </a:r>
          </a:p>
          <a:p>
            <a:r>
              <a:rPr lang="en-US" sz="2800">
                <a:solidFill>
                  <a:schemeClr val="tx1">
                    <a:lumMod val="75000"/>
                    <a:lumOff val="25000"/>
                  </a:schemeClr>
                </a:solidFill>
                <a:latin typeface="+mj-lt"/>
                <a:cs typeface="Calibri Light" panose="020F0302020204030204" pitchFamily="34" charset="0"/>
                <a:hlinkClick r:id="rId3">
                  <a:extLst>
                    <a:ext uri="{A12FA001-AC4F-418D-AE19-62706E023703}">
                      <ahyp:hlinkClr xmlns:ahyp="http://schemas.microsoft.com/office/drawing/2018/hyperlinkcolor" val="tx"/>
                    </a:ext>
                  </a:extLst>
                </a:hlinkClick>
              </a:rPr>
              <a:t>Alison.Grabarz@ct.gov</a:t>
            </a:r>
            <a:r>
              <a:rPr lang="en-US" sz="2800">
                <a:solidFill>
                  <a:schemeClr val="tx1">
                    <a:lumMod val="75000"/>
                    <a:lumOff val="25000"/>
                  </a:schemeClr>
                </a:solidFill>
                <a:latin typeface="+mj-lt"/>
                <a:cs typeface="Calibri Light" panose="020F0302020204030204" pitchFamily="34" charset="0"/>
              </a:rPr>
              <a:t> </a:t>
            </a:r>
          </a:p>
          <a:p>
            <a:r>
              <a:rPr lang="en-US" sz="2800">
                <a:solidFill>
                  <a:schemeClr val="tx1">
                    <a:lumMod val="75000"/>
                    <a:lumOff val="25000"/>
                  </a:schemeClr>
                </a:solidFill>
                <a:latin typeface="+mj-lt"/>
                <a:cs typeface="Calibri Light" panose="020F0302020204030204" pitchFamily="34" charset="0"/>
              </a:rPr>
              <a:t>(860) 993-5275</a:t>
            </a:r>
          </a:p>
        </p:txBody>
      </p:sp>
      <p:sp>
        <p:nvSpPr>
          <p:cNvPr id="8" name="TextBox 7">
            <a:extLst>
              <a:ext uri="{FF2B5EF4-FFF2-40B4-BE49-F238E27FC236}">
                <a16:creationId xmlns:a16="http://schemas.microsoft.com/office/drawing/2014/main" id="{A75F882E-504D-4D30-6A75-AD337B36AFB8}"/>
              </a:ext>
            </a:extLst>
          </p:cNvPr>
          <p:cNvSpPr txBox="1"/>
          <p:nvPr/>
        </p:nvSpPr>
        <p:spPr>
          <a:xfrm>
            <a:off x="2767716" y="5499652"/>
            <a:ext cx="6306470" cy="461665"/>
          </a:xfrm>
          <a:prstGeom prst="rect">
            <a:avLst/>
          </a:prstGeom>
          <a:noFill/>
          <a:ln w="28575">
            <a:solidFill>
              <a:schemeClr val="accent2"/>
            </a:solidFill>
          </a:ln>
        </p:spPr>
        <p:txBody>
          <a:bodyPr wrap="none" rtlCol="0">
            <a:spAutoFit/>
          </a:bodyPr>
          <a:lstStyle/>
          <a:p>
            <a:r>
              <a:rPr lang="en-US" sz="2400"/>
              <a:t>FAQs are available on the Climate Smart </a:t>
            </a:r>
            <a:r>
              <a:rPr lang="en-US" sz="2400">
                <a:hlinkClick r:id="rId4"/>
              </a:rPr>
              <a:t>website</a:t>
            </a:r>
            <a:r>
              <a:rPr lang="en-US" sz="2400"/>
              <a:t>!</a:t>
            </a:r>
          </a:p>
        </p:txBody>
      </p:sp>
    </p:spTree>
    <p:extLst>
      <p:ext uri="{BB962C8B-B14F-4D97-AF65-F5344CB8AC3E}">
        <p14:creationId xmlns:p14="http://schemas.microsoft.com/office/powerpoint/2010/main" val="2954188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D4CA4-3733-2510-6DF6-D1F2B0577A69}"/>
              </a:ext>
            </a:extLst>
          </p:cNvPr>
          <p:cNvSpPr>
            <a:spLocks noGrp="1"/>
          </p:cNvSpPr>
          <p:nvPr>
            <p:ph type="title"/>
          </p:nvPr>
        </p:nvSpPr>
        <p:spPr/>
        <p:txBody>
          <a:bodyPr/>
          <a:lstStyle/>
          <a:p>
            <a:r>
              <a:rPr lang="en-US" b="1"/>
              <a:t>Eligible Applicants</a:t>
            </a:r>
            <a:endParaRPr lang="en-US" b="1">
              <a:cs typeface="Calibri Light"/>
            </a:endParaRPr>
          </a:p>
        </p:txBody>
      </p:sp>
      <p:sp>
        <p:nvSpPr>
          <p:cNvPr id="3" name="Content Placeholder 2">
            <a:extLst>
              <a:ext uri="{FF2B5EF4-FFF2-40B4-BE49-F238E27FC236}">
                <a16:creationId xmlns:a16="http://schemas.microsoft.com/office/drawing/2014/main" id="{D5FBEE2E-49AB-E27B-2622-F37CF6C84E62}"/>
              </a:ext>
            </a:extLst>
          </p:cNvPr>
          <p:cNvSpPr>
            <a:spLocks noGrp="1"/>
          </p:cNvSpPr>
          <p:nvPr>
            <p:ph idx="1"/>
          </p:nvPr>
        </p:nvSpPr>
        <p:spPr>
          <a:xfrm>
            <a:off x="1203297" y="1885491"/>
            <a:ext cx="10058400" cy="4023360"/>
          </a:xfrm>
        </p:spPr>
        <p:txBody>
          <a:bodyPr vert="horz" lIns="0" tIns="45720" rIns="0" bIns="45720" rtlCol="0" anchor="t">
            <a:normAutofit/>
          </a:bodyPr>
          <a:lstStyle/>
          <a:p>
            <a:pPr marL="0" indent="0">
              <a:buNone/>
            </a:pPr>
            <a:r>
              <a:rPr lang="en-US" sz="3000"/>
              <a:t>Any agribusiness or entity in the State of Connecticut including:</a:t>
            </a:r>
            <a:endParaRPr lang="en-US" sz="3000">
              <a:cs typeface="Calibri"/>
            </a:endParaRPr>
          </a:p>
          <a:p>
            <a:pPr marL="566420" lvl="2">
              <a:buFont typeface="Wingdings" panose="05000000000000000000" pitchFamily="2" charset="2"/>
              <a:buChar char="§"/>
            </a:pPr>
            <a:r>
              <a:rPr lang="en-US" sz="3000"/>
              <a:t>Nonprofit organizations</a:t>
            </a:r>
            <a:endParaRPr lang="en-US" sz="3000">
              <a:cs typeface="Calibri" panose="020F0502020204030204"/>
            </a:endParaRPr>
          </a:p>
          <a:p>
            <a:pPr marL="566420" lvl="2">
              <a:buFont typeface="Wingdings" panose="05000000000000000000" pitchFamily="2" charset="2"/>
              <a:buChar char="§"/>
            </a:pPr>
            <a:r>
              <a:rPr lang="en-US" sz="3000"/>
              <a:t>Soil and water conservation districts</a:t>
            </a:r>
            <a:endParaRPr lang="en-US" sz="3000">
              <a:cs typeface="Calibri" panose="020F0502020204030204"/>
            </a:endParaRPr>
          </a:p>
          <a:p>
            <a:pPr marL="566420" lvl="2">
              <a:buFont typeface="Wingdings" panose="05000000000000000000" pitchFamily="2" charset="2"/>
              <a:buChar char="§"/>
            </a:pPr>
            <a:r>
              <a:rPr lang="en-US" sz="3000"/>
              <a:t>Colleges and universities</a:t>
            </a:r>
            <a:endParaRPr lang="en-US" sz="3000">
              <a:cs typeface="Calibri" panose="020F0502020204030204"/>
            </a:endParaRPr>
          </a:p>
          <a:p>
            <a:pPr marL="566420" lvl="2">
              <a:buFont typeface="Wingdings" panose="05000000000000000000" pitchFamily="2" charset="2"/>
              <a:buChar char="§"/>
            </a:pPr>
            <a:r>
              <a:rPr lang="en-US" sz="3000"/>
              <a:t>Municipalities</a:t>
            </a:r>
            <a:endParaRPr lang="en-US" sz="3000">
              <a:cs typeface="Calibri" panose="020F0502020204030204"/>
            </a:endParaRPr>
          </a:p>
          <a:p>
            <a:pPr marL="566420" lvl="2">
              <a:buFont typeface="Wingdings" panose="05000000000000000000" pitchFamily="2" charset="2"/>
              <a:buChar char="§"/>
            </a:pPr>
            <a:r>
              <a:rPr lang="en-US" sz="3000"/>
              <a:t>For-profit organizations</a:t>
            </a:r>
            <a:endParaRPr lang="en-US" sz="3000">
              <a:cs typeface="Calibri" panose="020F0502020204030204"/>
            </a:endParaRPr>
          </a:p>
        </p:txBody>
      </p:sp>
    </p:spTree>
    <p:extLst>
      <p:ext uri="{BB962C8B-B14F-4D97-AF65-F5344CB8AC3E}">
        <p14:creationId xmlns:p14="http://schemas.microsoft.com/office/powerpoint/2010/main" val="674641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78FDE-1B06-DCAD-10B2-944FF5A5DCC3}"/>
              </a:ext>
            </a:extLst>
          </p:cNvPr>
          <p:cNvSpPr>
            <a:spLocks noGrp="1"/>
          </p:cNvSpPr>
          <p:nvPr>
            <p:ph type="title"/>
          </p:nvPr>
        </p:nvSpPr>
        <p:spPr/>
        <p:txBody>
          <a:bodyPr/>
          <a:lstStyle/>
          <a:p>
            <a:r>
              <a:rPr lang="en-US" b="1"/>
              <a:t>Other Eligibility Criteria</a:t>
            </a:r>
            <a:endParaRPr lang="en-US" b="1">
              <a:cs typeface="Calibri Light"/>
            </a:endParaRPr>
          </a:p>
        </p:txBody>
      </p:sp>
      <p:sp>
        <p:nvSpPr>
          <p:cNvPr id="3" name="Content Placeholder 2">
            <a:extLst>
              <a:ext uri="{FF2B5EF4-FFF2-40B4-BE49-F238E27FC236}">
                <a16:creationId xmlns:a16="http://schemas.microsoft.com/office/drawing/2014/main" id="{847F1939-578B-D2B6-88E7-231B4900C9FF}"/>
              </a:ext>
            </a:extLst>
          </p:cNvPr>
          <p:cNvSpPr>
            <a:spLocks noGrp="1"/>
          </p:cNvSpPr>
          <p:nvPr>
            <p:ph idx="1"/>
          </p:nvPr>
        </p:nvSpPr>
        <p:spPr/>
        <p:txBody>
          <a:bodyPr vert="horz" lIns="0" tIns="45720" rIns="0" bIns="45720" rtlCol="0" anchor="t">
            <a:noAutofit/>
          </a:bodyPr>
          <a:lstStyle/>
          <a:p>
            <a:r>
              <a:rPr lang="en-US" sz="3000"/>
              <a:t>All agricultural commodities can participate including aquaculture, agriculture, and forestry.</a:t>
            </a:r>
            <a:endParaRPr lang="en-US" sz="3000">
              <a:cs typeface="Calibri"/>
            </a:endParaRPr>
          </a:p>
          <a:p>
            <a:endParaRPr lang="en-US" sz="3000">
              <a:cs typeface="Calibri"/>
            </a:endParaRPr>
          </a:p>
          <a:p>
            <a:r>
              <a:rPr lang="en-US" sz="3000"/>
              <a:t>All production types will be supported: conventional/organic, indoor/outdoor, soil/water, urban/rural, etc.</a:t>
            </a:r>
            <a:endParaRPr lang="en-US" sz="3000">
              <a:cs typeface="Calibri"/>
            </a:endParaRPr>
          </a:p>
          <a:p>
            <a:endParaRPr lang="en-US" sz="3000">
              <a:cs typeface="Calibri"/>
            </a:endParaRPr>
          </a:p>
          <a:p>
            <a:r>
              <a:rPr lang="en-US" sz="3000"/>
              <a:t>Projects on public or privately owned land are allowed, subject to obtaining needed permissions and permitting.</a:t>
            </a:r>
            <a:endParaRPr lang="en-US" sz="3000">
              <a:cs typeface="Calibri"/>
            </a:endParaRPr>
          </a:p>
        </p:txBody>
      </p:sp>
    </p:spTree>
    <p:extLst>
      <p:ext uri="{BB962C8B-B14F-4D97-AF65-F5344CB8AC3E}">
        <p14:creationId xmlns:p14="http://schemas.microsoft.com/office/powerpoint/2010/main" val="1682933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5BEBD-290B-4154-794A-0717D3AA5AB5}"/>
              </a:ext>
            </a:extLst>
          </p:cNvPr>
          <p:cNvSpPr>
            <a:spLocks noGrp="1"/>
          </p:cNvSpPr>
          <p:nvPr>
            <p:ph type="title"/>
          </p:nvPr>
        </p:nvSpPr>
        <p:spPr/>
        <p:txBody>
          <a:bodyPr/>
          <a:lstStyle/>
          <a:p>
            <a:r>
              <a:rPr lang="en-US" b="1"/>
              <a:t>Funding Tiers &amp; Project Duration</a:t>
            </a:r>
            <a:endParaRPr lang="en-US" b="1">
              <a:cs typeface="Calibri Light"/>
            </a:endParaRPr>
          </a:p>
        </p:txBody>
      </p:sp>
      <p:sp>
        <p:nvSpPr>
          <p:cNvPr id="3" name="Content Placeholder 2">
            <a:extLst>
              <a:ext uri="{FF2B5EF4-FFF2-40B4-BE49-F238E27FC236}">
                <a16:creationId xmlns:a16="http://schemas.microsoft.com/office/drawing/2014/main" id="{4D40036A-E552-98CC-3A2D-72D1AFE618D6}"/>
              </a:ext>
            </a:extLst>
          </p:cNvPr>
          <p:cNvSpPr>
            <a:spLocks noGrp="1"/>
          </p:cNvSpPr>
          <p:nvPr>
            <p:ph idx="1"/>
          </p:nvPr>
        </p:nvSpPr>
        <p:spPr>
          <a:xfrm>
            <a:off x="3973001" y="1872238"/>
            <a:ext cx="5237259" cy="4475553"/>
          </a:xfrm>
        </p:spPr>
        <p:txBody>
          <a:bodyPr>
            <a:normAutofit fontScale="25000" lnSpcReduction="20000"/>
          </a:bodyPr>
          <a:lstStyle/>
          <a:p>
            <a:pPr marL="0" indent="0">
              <a:buNone/>
            </a:pPr>
            <a:endParaRPr lang="en-US" sz="9200"/>
          </a:p>
          <a:p>
            <a:pPr marL="0" indent="0">
              <a:buNone/>
            </a:pPr>
            <a:r>
              <a:rPr lang="en-US" sz="9200"/>
              <a:t>Tier 1: $100,000 to $249,999</a:t>
            </a:r>
            <a:br>
              <a:rPr lang="en-US" sz="9200"/>
            </a:br>
            <a:r>
              <a:rPr lang="en-US" sz="9200"/>
              <a:t>Project Duration: Up to 18 months</a:t>
            </a:r>
          </a:p>
          <a:p>
            <a:pPr marL="0" indent="0">
              <a:buNone/>
            </a:pPr>
            <a:endParaRPr lang="en-US" sz="9200"/>
          </a:p>
          <a:p>
            <a:pPr marL="0" indent="0">
              <a:buNone/>
            </a:pPr>
            <a:r>
              <a:rPr lang="en-US" sz="9200"/>
              <a:t>Tier 2: $250,000 to $499,999</a:t>
            </a:r>
            <a:br>
              <a:rPr lang="en-US" sz="9200"/>
            </a:br>
            <a:r>
              <a:rPr lang="en-US" sz="9200"/>
              <a:t>Project Duration: 18 months up to 2 years</a:t>
            </a:r>
          </a:p>
          <a:p>
            <a:pPr marL="0" indent="0">
              <a:buNone/>
            </a:pPr>
            <a:endParaRPr lang="en-US" sz="9200"/>
          </a:p>
          <a:p>
            <a:pPr marL="0" indent="0">
              <a:buNone/>
            </a:pPr>
            <a:r>
              <a:rPr lang="en-US" sz="9200"/>
              <a:t>Tier 3: $500,000 to $999,999</a:t>
            </a:r>
            <a:br>
              <a:rPr lang="en-US" sz="9200"/>
            </a:br>
            <a:r>
              <a:rPr lang="en-US" sz="9200"/>
              <a:t>Project Duration: 2-3 years</a:t>
            </a:r>
          </a:p>
          <a:p>
            <a:pPr marL="0" indent="0">
              <a:buNone/>
            </a:pPr>
            <a:r>
              <a:rPr lang="en-US" sz="9200"/>
              <a:t>				</a:t>
            </a:r>
          </a:p>
          <a:p>
            <a:pPr marL="0" indent="0">
              <a:buNone/>
            </a:pPr>
            <a:r>
              <a:rPr lang="en-US" sz="9200"/>
              <a:t>Tier 4: $1,000,000 and up</a:t>
            </a:r>
            <a:br>
              <a:rPr lang="en-US" sz="9200"/>
            </a:br>
            <a:r>
              <a:rPr lang="en-US" sz="9200"/>
              <a:t>Project Duration: 3-5 years</a:t>
            </a:r>
          </a:p>
          <a:p>
            <a:pPr marL="0" indent="0">
              <a:buNone/>
            </a:pPr>
            <a:endParaRPr lang="en-US"/>
          </a:p>
          <a:p>
            <a:pPr marL="0" indent="0">
              <a:buNone/>
            </a:pPr>
            <a:br>
              <a:rPr lang="en-US"/>
            </a:br>
            <a:endParaRPr lang="en-US"/>
          </a:p>
        </p:txBody>
      </p:sp>
    </p:spTree>
    <p:extLst>
      <p:ext uri="{BB962C8B-B14F-4D97-AF65-F5344CB8AC3E}">
        <p14:creationId xmlns:p14="http://schemas.microsoft.com/office/powerpoint/2010/main" val="2934921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D442D-24F2-401A-6E24-CC93C50AB09B}"/>
              </a:ext>
            </a:extLst>
          </p:cNvPr>
          <p:cNvSpPr>
            <a:spLocks noGrp="1"/>
          </p:cNvSpPr>
          <p:nvPr>
            <p:ph type="title"/>
          </p:nvPr>
        </p:nvSpPr>
        <p:spPr>
          <a:xfrm>
            <a:off x="604221" y="801858"/>
            <a:ext cx="10058400" cy="872335"/>
          </a:xfrm>
        </p:spPr>
        <p:txBody>
          <a:bodyPr/>
          <a:lstStyle/>
          <a:p>
            <a:r>
              <a:rPr lang="en-US" b="1" dirty="0">
                <a:cs typeface="Calibri Light"/>
              </a:rPr>
              <a:t>Project Areas</a:t>
            </a:r>
            <a:endParaRPr lang="en-US" dirty="0"/>
          </a:p>
        </p:txBody>
      </p:sp>
      <p:sp>
        <p:nvSpPr>
          <p:cNvPr id="3" name="Content Placeholder 2">
            <a:extLst>
              <a:ext uri="{FF2B5EF4-FFF2-40B4-BE49-F238E27FC236}">
                <a16:creationId xmlns:a16="http://schemas.microsoft.com/office/drawing/2014/main" id="{389212F2-930A-3D6C-2D79-0F8A2644C79A}"/>
              </a:ext>
            </a:extLst>
          </p:cNvPr>
          <p:cNvSpPr>
            <a:spLocks noGrp="1"/>
          </p:cNvSpPr>
          <p:nvPr>
            <p:ph idx="1"/>
          </p:nvPr>
        </p:nvSpPr>
        <p:spPr>
          <a:xfrm>
            <a:off x="604221" y="1804588"/>
            <a:ext cx="11425517" cy="4023360"/>
          </a:xfrm>
        </p:spPr>
        <p:txBody>
          <a:bodyPr vert="horz" lIns="0" tIns="45720" rIns="0" bIns="45720" rtlCol="0" anchor="t">
            <a:noAutofit/>
          </a:bodyPr>
          <a:lstStyle/>
          <a:p>
            <a:r>
              <a:rPr lang="en-US" sz="2400" dirty="0">
                <a:ea typeface="+mn-lt"/>
                <a:cs typeface="+mn-lt"/>
              </a:rPr>
              <a:t>Including, but not limited to:</a:t>
            </a:r>
          </a:p>
          <a:p>
            <a:pPr marL="383540" lvl="1">
              <a:buFont typeface="Wingdings,Sans-Serif" panose="020F0502020204030204" pitchFamily="34" charset="0"/>
              <a:buChar char="§"/>
            </a:pPr>
            <a:r>
              <a:rPr lang="en-US" sz="2400" dirty="0">
                <a:ea typeface="+mn-lt"/>
                <a:cs typeface="+mn-lt"/>
              </a:rPr>
              <a:t>Providing technical assistance</a:t>
            </a:r>
          </a:p>
          <a:p>
            <a:pPr marL="383540" lvl="1">
              <a:buFont typeface="Wingdings,Sans-Serif" panose="020F0502020204030204" pitchFamily="34" charset="0"/>
              <a:buChar char="§"/>
            </a:pPr>
            <a:r>
              <a:rPr lang="en-US" sz="2400" dirty="0">
                <a:ea typeface="+mn-lt"/>
                <a:cs typeface="+mn-lt"/>
              </a:rPr>
              <a:t>Distributing a grant to producers</a:t>
            </a:r>
          </a:p>
          <a:p>
            <a:pPr marL="383540" lvl="1">
              <a:buFont typeface="Wingdings,Sans-Serif" panose="020F0502020204030204" pitchFamily="34" charset="0"/>
              <a:buChar char="§"/>
            </a:pPr>
            <a:r>
              <a:rPr lang="en-US" sz="2400" dirty="0">
                <a:ea typeface="+mn-lt"/>
                <a:cs typeface="+mn-lt"/>
              </a:rPr>
              <a:t>Coordinating training programs</a:t>
            </a:r>
          </a:p>
          <a:p>
            <a:pPr marL="383540" lvl="1">
              <a:buFont typeface="Wingdings,Sans-Serif" panose="020F0502020204030204" pitchFamily="34" charset="0"/>
              <a:buChar char="§"/>
            </a:pPr>
            <a:r>
              <a:rPr lang="en-US" sz="2400" dirty="0">
                <a:ea typeface="+mn-lt"/>
                <a:cs typeface="+mn-lt"/>
              </a:rPr>
              <a:t>Coordinating projects that pilot or demonstrate water and land-based conservation practices</a:t>
            </a:r>
          </a:p>
          <a:p>
            <a:pPr marL="383540" lvl="1">
              <a:buFont typeface="Wingdings,Sans-Serif" panose="020F0502020204030204" pitchFamily="34" charset="0"/>
              <a:buChar char="§"/>
            </a:pPr>
            <a:r>
              <a:rPr lang="en-US" sz="2400" dirty="0">
                <a:ea typeface="+mn-lt"/>
                <a:cs typeface="+mn-lt"/>
              </a:rPr>
              <a:t>Establishing equipment-sharing programs</a:t>
            </a:r>
          </a:p>
          <a:p>
            <a:pPr marL="383540" lvl="1">
              <a:buFont typeface="Wingdings,Sans-Serif" panose="020F0502020204030204" pitchFamily="34" charset="0"/>
              <a:buChar char="§"/>
            </a:pPr>
            <a:r>
              <a:rPr lang="en-US" sz="2400" dirty="0">
                <a:ea typeface="+mn-lt"/>
                <a:cs typeface="+mn-lt"/>
              </a:rPr>
              <a:t>Other activities that will increase the number of farmers who are implementing climate-smart agriculture and forestry practices.</a:t>
            </a:r>
            <a:endParaRPr lang="en-US" sz="2400" dirty="0">
              <a:cs typeface="Calibri" panose="020F0502020204030204"/>
            </a:endParaRPr>
          </a:p>
          <a:p>
            <a:pPr marL="383540" lvl="1">
              <a:buFont typeface="Wingdings,Sans-Serif" panose="020F0502020204030204" pitchFamily="34" charset="0"/>
              <a:buChar char="§"/>
            </a:pPr>
            <a:r>
              <a:rPr lang="en-US" sz="2400" dirty="0">
                <a:ea typeface="+mn-lt"/>
                <a:cs typeface="+mn-lt"/>
              </a:rPr>
              <a:t>Each project should address a specific problem, interest, or need regarding climate smart farming practices or the implementation of climate smart practices for CT’s agriculture industry.</a:t>
            </a:r>
            <a:endParaRPr lang="en-US" sz="2400" dirty="0">
              <a:cs typeface="Calibri" panose="020F0502020204030204"/>
            </a:endParaRPr>
          </a:p>
        </p:txBody>
      </p:sp>
    </p:spTree>
    <p:extLst>
      <p:ext uri="{BB962C8B-B14F-4D97-AF65-F5344CB8AC3E}">
        <p14:creationId xmlns:p14="http://schemas.microsoft.com/office/powerpoint/2010/main" val="9027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683A8-D412-8E3F-CCDF-E6F4221D158A}"/>
              </a:ext>
            </a:extLst>
          </p:cNvPr>
          <p:cNvSpPr>
            <a:spLocks noGrp="1"/>
          </p:cNvSpPr>
          <p:nvPr>
            <p:ph type="title"/>
          </p:nvPr>
        </p:nvSpPr>
        <p:spPr/>
        <p:txBody>
          <a:bodyPr/>
          <a:lstStyle/>
          <a:p>
            <a:r>
              <a:rPr lang="en-US" b="1"/>
              <a:t>What makes a practice “Climate Smart”?</a:t>
            </a:r>
            <a:endParaRPr lang="en-US" b="1">
              <a:cs typeface="Calibri Light"/>
            </a:endParaRPr>
          </a:p>
        </p:txBody>
      </p:sp>
      <p:sp>
        <p:nvSpPr>
          <p:cNvPr id="3" name="Content Placeholder 2">
            <a:extLst>
              <a:ext uri="{FF2B5EF4-FFF2-40B4-BE49-F238E27FC236}">
                <a16:creationId xmlns:a16="http://schemas.microsoft.com/office/drawing/2014/main" id="{FA6F805A-7683-3A83-FF26-5E1D3529DFEC}"/>
              </a:ext>
            </a:extLst>
          </p:cNvPr>
          <p:cNvSpPr>
            <a:spLocks noGrp="1"/>
          </p:cNvSpPr>
          <p:nvPr>
            <p:ph idx="1"/>
          </p:nvPr>
        </p:nvSpPr>
        <p:spPr>
          <a:xfrm>
            <a:off x="312869" y="1845733"/>
            <a:ext cx="11425516" cy="4356283"/>
          </a:xfrm>
        </p:spPr>
        <p:txBody>
          <a:bodyPr vert="horz" lIns="0" tIns="45720" rIns="0" bIns="45720" rtlCol="0" anchor="t">
            <a:noAutofit/>
          </a:bodyPr>
          <a:lstStyle/>
          <a:p>
            <a:r>
              <a:rPr lang="en-US" sz="3000"/>
              <a:t>The climate smart agriculture practices identified by </a:t>
            </a:r>
            <a:r>
              <a:rPr lang="en-US" sz="3000">
                <a:hlinkClick r:id="rId2"/>
              </a:rPr>
              <a:t>USDA Natural Resource Conservation Service (NRCS) </a:t>
            </a:r>
            <a:r>
              <a:rPr lang="en-US" sz="3000"/>
              <a:t>will be used as a baseline.</a:t>
            </a:r>
            <a:endParaRPr lang="en-US" sz="3000">
              <a:cs typeface="Calibri"/>
            </a:endParaRPr>
          </a:p>
          <a:p>
            <a:r>
              <a:rPr lang="en-US" sz="3000"/>
              <a:t>These include: </a:t>
            </a:r>
            <a:r>
              <a:rPr lang="en-US" sz="3000" b="1"/>
              <a:t>soil health, improved nitrogen management, improved livestock waste management systems, enhanced grazing land management, improved agroforestry, forestry, and upland wildlife habitat, and restored disturbed lands</a:t>
            </a:r>
            <a:r>
              <a:rPr lang="en-US" sz="3000"/>
              <a:t>.</a:t>
            </a:r>
            <a:endParaRPr lang="en-US" sz="3000">
              <a:cs typeface="Calibri"/>
            </a:endParaRPr>
          </a:p>
          <a:p>
            <a:pPr algn="ctr"/>
            <a:r>
              <a:rPr lang="en-US" sz="3000"/>
              <a:t>Projects not specified by USDA NRCS shall still be considered if the </a:t>
            </a:r>
            <a:r>
              <a:rPr lang="en-US" sz="3000" b="1"/>
              <a:t>need, data, and reporting to justify the practice(s)</a:t>
            </a:r>
            <a:r>
              <a:rPr lang="en-US" sz="3000"/>
              <a:t> are reflected in the proposed project.</a:t>
            </a:r>
            <a:endParaRPr lang="en-US" sz="3000">
              <a:cs typeface="Calibri"/>
            </a:endParaRPr>
          </a:p>
        </p:txBody>
      </p:sp>
    </p:spTree>
    <p:extLst>
      <p:ext uri="{BB962C8B-B14F-4D97-AF65-F5344CB8AC3E}">
        <p14:creationId xmlns:p14="http://schemas.microsoft.com/office/powerpoint/2010/main" val="410755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25A89-78FD-2B53-940C-57139773DA8A}"/>
              </a:ext>
            </a:extLst>
          </p:cNvPr>
          <p:cNvSpPr>
            <a:spLocks noGrp="1"/>
          </p:cNvSpPr>
          <p:nvPr>
            <p:ph type="title"/>
          </p:nvPr>
        </p:nvSpPr>
        <p:spPr/>
        <p:txBody>
          <a:bodyPr/>
          <a:lstStyle/>
          <a:p>
            <a:r>
              <a:rPr lang="en-US" b="1"/>
              <a:t>Expenses &amp; Payment</a:t>
            </a:r>
            <a:endParaRPr lang="en-US" b="1">
              <a:cs typeface="Calibri Light"/>
            </a:endParaRPr>
          </a:p>
        </p:txBody>
      </p:sp>
      <p:sp>
        <p:nvSpPr>
          <p:cNvPr id="3" name="Content Placeholder 2">
            <a:extLst>
              <a:ext uri="{FF2B5EF4-FFF2-40B4-BE49-F238E27FC236}">
                <a16:creationId xmlns:a16="http://schemas.microsoft.com/office/drawing/2014/main" id="{0D3FABC6-50AF-13A7-49BA-F59590D32885}"/>
              </a:ext>
            </a:extLst>
          </p:cNvPr>
          <p:cNvSpPr>
            <a:spLocks noGrp="1"/>
          </p:cNvSpPr>
          <p:nvPr>
            <p:ph idx="1"/>
          </p:nvPr>
        </p:nvSpPr>
        <p:spPr>
          <a:xfrm>
            <a:off x="1216549" y="1845733"/>
            <a:ext cx="10058400" cy="4725664"/>
          </a:xfrm>
        </p:spPr>
        <p:txBody>
          <a:bodyPr>
            <a:normAutofit lnSpcReduction="10000"/>
          </a:bodyPr>
          <a:lstStyle/>
          <a:p>
            <a:pPr marL="0" indent="0" algn="ctr">
              <a:buNone/>
            </a:pPr>
            <a:r>
              <a:rPr lang="en-US" sz="2400" b="1"/>
              <a:t>There is no match requirement for this grant.</a:t>
            </a:r>
          </a:p>
          <a:p>
            <a:pPr marL="0" indent="0">
              <a:buNone/>
            </a:pPr>
            <a:r>
              <a:rPr lang="en-US" sz="2400"/>
              <a:t>Eligible Expenses:</a:t>
            </a:r>
          </a:p>
          <a:p>
            <a:pPr lvl="2">
              <a:buFont typeface="Wingdings" panose="05000000000000000000" pitchFamily="2" charset="2"/>
              <a:buChar char="§"/>
            </a:pPr>
            <a:r>
              <a:rPr lang="en-US" sz="2400"/>
              <a:t>Multi-media marketing expenses</a:t>
            </a:r>
          </a:p>
          <a:p>
            <a:pPr lvl="2">
              <a:buFont typeface="Wingdings" panose="05000000000000000000" pitchFamily="2" charset="2"/>
              <a:buChar char="§"/>
            </a:pPr>
            <a:r>
              <a:rPr lang="en-US" sz="2400"/>
              <a:t>Direct administrative costs</a:t>
            </a:r>
          </a:p>
          <a:p>
            <a:pPr lvl="2">
              <a:buFont typeface="Wingdings" panose="05000000000000000000" pitchFamily="2" charset="2"/>
              <a:buChar char="§"/>
            </a:pPr>
            <a:r>
              <a:rPr lang="en-US" sz="2400"/>
              <a:t>Equipment purchases and rentals to support implementation of climate smart farming practices</a:t>
            </a:r>
          </a:p>
          <a:p>
            <a:pPr lvl="2">
              <a:buFont typeface="Wingdings" panose="05000000000000000000" pitchFamily="2" charset="2"/>
              <a:buChar char="§"/>
            </a:pPr>
            <a:r>
              <a:rPr lang="en-US" sz="2400"/>
              <a:t>Consultant, contractor, and attorney fee expenses</a:t>
            </a:r>
          </a:p>
          <a:p>
            <a:pPr lvl="2">
              <a:buFont typeface="Wingdings" panose="05000000000000000000" pitchFamily="2" charset="2"/>
              <a:buChar char="§"/>
            </a:pPr>
            <a:r>
              <a:rPr lang="en-US" sz="2400"/>
              <a:t>Stipends, honorariums</a:t>
            </a:r>
          </a:p>
          <a:p>
            <a:pPr lvl="2">
              <a:buFont typeface="Wingdings" panose="05000000000000000000" pitchFamily="2" charset="2"/>
              <a:buChar char="§"/>
            </a:pPr>
            <a:r>
              <a:rPr lang="en-US" sz="2400"/>
              <a:t>State/local/federal permits</a:t>
            </a:r>
          </a:p>
          <a:p>
            <a:pPr lvl="2">
              <a:buFont typeface="Wingdings" panose="05000000000000000000" pitchFamily="2" charset="2"/>
              <a:buChar char="§"/>
            </a:pPr>
            <a:r>
              <a:rPr lang="en-US" sz="2400"/>
              <a:t>Indirect or overhead expense is allowed: however, it must be stated as an overall percentage for the project. The percentage may impact the competitiveness of an application.</a:t>
            </a:r>
          </a:p>
        </p:txBody>
      </p:sp>
    </p:spTree>
    <p:extLst>
      <p:ext uri="{BB962C8B-B14F-4D97-AF65-F5344CB8AC3E}">
        <p14:creationId xmlns:p14="http://schemas.microsoft.com/office/powerpoint/2010/main" val="2628089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6D9F1-1CB5-74E3-FAD3-64DABAD0A9B2}"/>
              </a:ext>
            </a:extLst>
          </p:cNvPr>
          <p:cNvSpPr>
            <a:spLocks noGrp="1"/>
          </p:cNvSpPr>
          <p:nvPr>
            <p:ph type="title"/>
          </p:nvPr>
        </p:nvSpPr>
        <p:spPr/>
        <p:txBody>
          <a:bodyPr/>
          <a:lstStyle/>
          <a:p>
            <a:r>
              <a:rPr lang="en-US" b="1"/>
              <a:t>Expenses &amp; Payment (cont.)</a:t>
            </a:r>
            <a:endParaRPr lang="en-US" b="1">
              <a:cs typeface="Calibri Light"/>
            </a:endParaRPr>
          </a:p>
        </p:txBody>
      </p:sp>
      <p:sp>
        <p:nvSpPr>
          <p:cNvPr id="3" name="Content Placeholder 2">
            <a:extLst>
              <a:ext uri="{FF2B5EF4-FFF2-40B4-BE49-F238E27FC236}">
                <a16:creationId xmlns:a16="http://schemas.microsoft.com/office/drawing/2014/main" id="{9C855E0C-586C-E8EB-49BE-4134343A635B}"/>
              </a:ext>
            </a:extLst>
          </p:cNvPr>
          <p:cNvSpPr>
            <a:spLocks noGrp="1"/>
          </p:cNvSpPr>
          <p:nvPr>
            <p:ph idx="1"/>
          </p:nvPr>
        </p:nvSpPr>
        <p:spPr/>
        <p:txBody>
          <a:bodyPr/>
          <a:lstStyle/>
          <a:p>
            <a:r>
              <a:rPr lang="en-US" sz="2400"/>
              <a:t>Ineligible Expenses:</a:t>
            </a:r>
          </a:p>
          <a:p>
            <a:pPr lvl="3">
              <a:buFont typeface="Wingdings" panose="05000000000000000000" pitchFamily="2" charset="2"/>
              <a:buChar char="§"/>
            </a:pPr>
            <a:r>
              <a:rPr lang="en-US" sz="2400"/>
              <a:t>Any expense incurred prior to contract execution</a:t>
            </a:r>
          </a:p>
          <a:p>
            <a:pPr lvl="3">
              <a:buFont typeface="Wingdings" panose="05000000000000000000" pitchFamily="2" charset="2"/>
              <a:buChar char="§"/>
            </a:pPr>
            <a:r>
              <a:rPr lang="en-US" sz="2400"/>
              <a:t>Land acquisition/mortgages</a:t>
            </a:r>
          </a:p>
          <a:p>
            <a:pPr lvl="3">
              <a:buFont typeface="Wingdings" panose="05000000000000000000" pitchFamily="2" charset="2"/>
              <a:buChar char="§"/>
            </a:pPr>
            <a:r>
              <a:rPr lang="en-US" sz="2400"/>
              <a:t>Cost of borrowing (points and other fees)</a:t>
            </a:r>
          </a:p>
          <a:p>
            <a:pPr lvl="3">
              <a:buFont typeface="Wingdings" panose="05000000000000000000" pitchFamily="2" charset="2"/>
              <a:buChar char="§"/>
            </a:pPr>
            <a:r>
              <a:rPr lang="en-US" sz="2400"/>
              <a:t>Expenses related to establishing a new organization/business</a:t>
            </a:r>
          </a:p>
          <a:p>
            <a:pPr lvl="3">
              <a:buFont typeface="Wingdings" panose="05000000000000000000" pitchFamily="2" charset="2"/>
              <a:buChar char="§"/>
            </a:pPr>
            <a:r>
              <a:rPr lang="en-US" sz="2400"/>
              <a:t>Any portion of expense for which the applicant pays a contractor in merchandise or service in lieu of cash</a:t>
            </a:r>
          </a:p>
          <a:p>
            <a:pPr lvl="3">
              <a:buFont typeface="Wingdings" panose="05000000000000000000" pitchFamily="2" charset="2"/>
              <a:buChar char="§"/>
            </a:pPr>
            <a:r>
              <a:rPr lang="en-US" sz="2400"/>
              <a:t>Tuition/tuition reimbursement or career-related/scholarship funds</a:t>
            </a:r>
          </a:p>
          <a:p>
            <a:pPr lvl="3">
              <a:buFont typeface="Wingdings" panose="05000000000000000000" pitchFamily="2" charset="2"/>
              <a:buChar char="§"/>
            </a:pPr>
            <a:r>
              <a:rPr lang="en-US" sz="2400"/>
              <a:t>Legal expenses related to litigation</a:t>
            </a:r>
          </a:p>
          <a:p>
            <a:pPr lvl="3">
              <a:buFont typeface="Wingdings" panose="05000000000000000000" pitchFamily="2" charset="2"/>
              <a:buChar char="§"/>
            </a:pPr>
            <a:r>
              <a:rPr lang="en-US" sz="2400"/>
              <a:t>Disposable supplies (office, farm, otherwise) </a:t>
            </a:r>
            <a:r>
              <a:rPr lang="en-US" sz="2400" b="1"/>
              <a:t>unrelated to the project</a:t>
            </a:r>
          </a:p>
        </p:txBody>
      </p:sp>
    </p:spTree>
    <p:extLst>
      <p:ext uri="{BB962C8B-B14F-4D97-AF65-F5344CB8AC3E}">
        <p14:creationId xmlns:p14="http://schemas.microsoft.com/office/powerpoint/2010/main" val="1293496494"/>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032C6921B094A4CB6C759F89BBAF4E8" ma:contentTypeVersion="14" ma:contentTypeDescription="Create a new document." ma:contentTypeScope="" ma:versionID="bd7a7b4e3430630b288e99c3879fe65e">
  <xsd:schema xmlns:xsd="http://www.w3.org/2001/XMLSchema" xmlns:xs="http://www.w3.org/2001/XMLSchema" xmlns:p="http://schemas.microsoft.com/office/2006/metadata/properties" xmlns:ns2="b73e03fc-2c2a-4eb5-9efb-9038c02c6da4" xmlns:ns3="fddfbcf2-9f8c-42e4-85dc-cc5232653894" targetNamespace="http://schemas.microsoft.com/office/2006/metadata/properties" ma:root="true" ma:fieldsID="c8c153e8e78ca39828c52e520d291e97" ns2:_="" ns3:_="">
    <xsd:import namespace="b73e03fc-2c2a-4eb5-9efb-9038c02c6da4"/>
    <xsd:import namespace="fddfbcf2-9f8c-42e4-85dc-cc523265389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3e03fc-2c2a-4eb5-9efb-9038c02c6d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69be3ee5-5d72-4a78-bfe6-04ec158992b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ddfbcf2-9f8c-42e4-85dc-cc523265389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4d22b03d-0548-4dad-8729-6c585d12858a}" ma:internalName="TaxCatchAll" ma:showField="CatchAllData" ma:web="fddfbcf2-9f8c-42e4-85dc-cc523265389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73e03fc-2c2a-4eb5-9efb-9038c02c6da4">
      <Terms xmlns="http://schemas.microsoft.com/office/infopath/2007/PartnerControls"/>
    </lcf76f155ced4ddcb4097134ff3c332f>
    <TaxCatchAll xmlns="fddfbcf2-9f8c-42e4-85dc-cc5232653894" xsi:nil="true"/>
  </documentManagement>
</p:properties>
</file>

<file path=customXml/itemProps1.xml><?xml version="1.0" encoding="utf-8"?>
<ds:datastoreItem xmlns:ds="http://schemas.openxmlformats.org/officeDocument/2006/customXml" ds:itemID="{AD1C64A8-B04C-4F33-8F1F-232FD5D10645}">
  <ds:schemaRefs>
    <ds:schemaRef ds:uri="http://schemas.microsoft.com/sharepoint/v3/contenttype/forms"/>
  </ds:schemaRefs>
</ds:datastoreItem>
</file>

<file path=customXml/itemProps2.xml><?xml version="1.0" encoding="utf-8"?>
<ds:datastoreItem xmlns:ds="http://schemas.openxmlformats.org/officeDocument/2006/customXml" ds:itemID="{19B67124-D698-45C9-859B-3E808B4F39B6}">
  <ds:schemaRefs>
    <ds:schemaRef ds:uri="b73e03fc-2c2a-4eb5-9efb-9038c02c6da4"/>
    <ds:schemaRef ds:uri="fddfbcf2-9f8c-42e4-85dc-cc523265389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121D162-809A-4C56-8117-C8E030878DB0}">
  <ds:schemaRefs>
    <ds:schemaRef ds:uri="b73e03fc-2c2a-4eb5-9efb-9038c02c6da4"/>
    <ds:schemaRef ds:uri="fddfbcf2-9f8c-42e4-85dc-cc5232653894"/>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Retrospect</Template>
  <TotalTime>0</TotalTime>
  <Words>1574</Words>
  <Application>Microsoft Office PowerPoint</Application>
  <PresentationFormat>Widescreen</PresentationFormat>
  <Paragraphs>166</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Calibri Light</vt:lpstr>
      <vt:lpstr>Symbol</vt:lpstr>
      <vt:lpstr>Wingdings</vt:lpstr>
      <vt:lpstr>Wingdings,Sans-Serif</vt:lpstr>
      <vt:lpstr>Retrospect</vt:lpstr>
      <vt:lpstr>Climate Smart Farming: Agriculture and Forestry Grant Writing Workshop</vt:lpstr>
      <vt:lpstr>Grant Description</vt:lpstr>
      <vt:lpstr>Eligible Applicants</vt:lpstr>
      <vt:lpstr>Other Eligibility Criteria</vt:lpstr>
      <vt:lpstr>Funding Tiers &amp; Project Duration</vt:lpstr>
      <vt:lpstr>Project Areas</vt:lpstr>
      <vt:lpstr>What makes a practice “Climate Smart”?</vt:lpstr>
      <vt:lpstr>Expenses &amp; Payment</vt:lpstr>
      <vt:lpstr>Expenses &amp; Payment (cont.)</vt:lpstr>
      <vt:lpstr>Evaluation Criteria and Process</vt:lpstr>
      <vt:lpstr>Post Award Requirements</vt:lpstr>
      <vt:lpstr>Submission Process</vt:lpstr>
      <vt:lpstr>Application Requirements</vt:lpstr>
      <vt:lpstr>Budget Form</vt:lpstr>
      <vt:lpstr>Grant Narrative</vt:lpstr>
      <vt:lpstr>Grant Narrative</vt:lpstr>
      <vt:lpstr>Grant Narrative (cont.)</vt:lpstr>
      <vt:lpstr>Grant Narrative (cont.)</vt:lpstr>
      <vt:lpstr>Grant Narrative (cont.)</vt:lpstr>
      <vt:lpstr>Grant Narrative Specifications</vt:lpstr>
      <vt:lpstr>Uploading Attachments to the Application</vt:lpstr>
      <vt:lpstr>Things to keep in mind:</vt:lpstr>
      <vt:lpstr>Applications are due:   Wednesday, January 18, 2023 at 4:00p.m.</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Climate Smart Farming: Agriculture and Forestry Grant Writing Workshop</dc:title>
  <dc:creator>Grabarz, Alison</dc:creator>
  <cp:lastModifiedBy>Grabarz, Alison</cp:lastModifiedBy>
  <cp:revision>1</cp:revision>
  <dcterms:created xsi:type="dcterms:W3CDTF">2022-12-02T16:01:26Z</dcterms:created>
  <dcterms:modified xsi:type="dcterms:W3CDTF">2022-12-22T14:59:32Z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0x0101008032C6921B094A4CB6C759F89BBAF4E8</vt:lpwstr>
  </property>
  <property fmtid="{D5CDD505-2E9C-101B-9397-08002B2CF9AE}" pid="3" name="MediaServiceImageTags">
    <vt:lpwstr/>
  </property>
</Properties>
</file>