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8" d="100"/>
          <a:sy n="98" d="100"/>
        </p:scale>
        <p:origin x="3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3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8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9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9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6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4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7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1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49777ED-ECB3-4C50-8CD8-E8E3708C7F7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5EAC3E-39D7-45E8-AB9D-2C306E94E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2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ison.Grabarz@ct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lison.Grabarz@ct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ED4E-19F4-3109-5DA3-62A06C67F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9246" y="1947333"/>
            <a:ext cx="10058400" cy="2331381"/>
          </a:xfrm>
        </p:spPr>
        <p:txBody>
          <a:bodyPr/>
          <a:lstStyle/>
          <a:p>
            <a:pPr algn="r"/>
            <a:r>
              <a:rPr lang="es" dirty="0"/>
              <a:t>Navegando por la hoja de presupuesto para subvenciones DOAG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619B0-28B9-2FD4-2382-A50E2FFD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534914"/>
            <a:ext cx="10058400" cy="1143000"/>
          </a:xfrm>
        </p:spPr>
        <p:txBody>
          <a:bodyPr/>
          <a:lstStyle/>
          <a:p>
            <a:r>
              <a:rPr lang="es" dirty="0"/>
              <a:t>AliRose Grabarz, </a:t>
            </a:r>
            <a:r>
              <a:rPr lang="es" dirty="0" err="1"/>
              <a:t>amir </a:t>
            </a:r>
            <a:r>
              <a:rPr lang="es" dirty="0"/>
              <a:t>1</a:t>
            </a:r>
          </a:p>
          <a:p>
            <a:r>
              <a:rPr lang="es" dirty="0">
                <a:hlinkClick r:id="rId2"/>
              </a:rPr>
              <a:t>Alison.Grabarz@ct.gov</a:t>
            </a:r>
            <a:r>
              <a:rPr lang="es" dirty="0"/>
              <a:t> </a:t>
            </a:r>
          </a:p>
        </p:txBody>
      </p: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DB434A94-FBC9-8F5A-DDAC-04C1E7A24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471" y="4455620"/>
            <a:ext cx="3536927" cy="130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89421-DF63-B6AC-C26E-54BB5026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Materiales y Suministros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627E-A663-AA34-6890-A4C012937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" dirty="0"/>
              <a:t>Los costos asociados con la compra de materiales y suministros esenciales para la finalización del proyecto pueden cubrirse con fondos de subvención o contribuir a su contrapartida en efectivo.</a:t>
            </a:r>
          </a:p>
          <a:p>
            <a:r>
              <a:rPr lang="es" dirty="0"/>
              <a:t>Por ejemplo: me gustaría instalar estanterías en mi tienda agrícola.</a:t>
            </a:r>
          </a:p>
          <a:p>
            <a:pPr lvl="2"/>
            <a:r>
              <a:rPr lang="es" sz="2000" dirty="0"/>
              <a:t>Si compro estanterías prefabricadas, se considerarán "Equipo".</a:t>
            </a:r>
          </a:p>
          <a:p>
            <a:pPr lvl="2"/>
            <a:r>
              <a:rPr lang="es" sz="2000" dirty="0"/>
              <a:t>Si prefiero comprar la madera, los tornillos, el tinte y otros artículos necesarios para construir mis propias estanterías, esos costos se incluirán en "Materiales y suministros".</a:t>
            </a:r>
          </a:p>
          <a:p>
            <a:r>
              <a:rPr lang="es" dirty="0"/>
              <a:t>Otro ejemplo: estoy comprando una sembradora de maíz pero necesito algunas piezas adicionales para instalar ese accesorio en mi tractor.</a:t>
            </a:r>
          </a:p>
          <a:p>
            <a:pPr lvl="2"/>
            <a:r>
              <a:rPr lang="es" sz="2000" dirty="0"/>
              <a:t>El accesorio del tractor es “Equipo”.</a:t>
            </a:r>
          </a:p>
          <a:p>
            <a:pPr lvl="2"/>
            <a:r>
              <a:rPr lang="es" sz="2000" dirty="0"/>
              <a:t>Las partes adicionales son “Materiales y Suministros”.</a:t>
            </a:r>
            <a:endParaRPr lang="en-US" sz="2600" dirty="0"/>
          </a:p>
          <a:p>
            <a:pPr marL="0">
              <a:buNone/>
            </a:pPr>
            <a:r>
              <a:rPr lang="es" dirty="0"/>
              <a:t>Puede pensar en “Materiales y suministros” como los elementos complementarios más pequeños necesarios para equipar o instalar equipos o estructuras más grandes.</a:t>
            </a:r>
          </a:p>
        </p:txBody>
      </p:sp>
    </p:spTree>
    <p:extLst>
      <p:ext uri="{BB962C8B-B14F-4D97-AF65-F5344CB8AC3E}">
        <p14:creationId xmlns:p14="http://schemas.microsoft.com/office/powerpoint/2010/main" val="248365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Mostrando esa información en la hoja de presupuesto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7419B-245D-982E-0CB0-8AF8AC6D4C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78"/>
          <a:stretch/>
        </p:blipFill>
        <p:spPr>
          <a:xfrm>
            <a:off x="2256175" y="499170"/>
            <a:ext cx="9778174" cy="525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3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C16A-B02D-56C6-8B48-DA779BF3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Contractual/Consultor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10AD-2D05-DA20-41CB-A974EFAF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Los costos asociados con la contratación de subcontratistas para completar el trabajo en el proyecto pueden financiarse con la subvención o contribuir a su contrapartida en efectivo.</a:t>
            </a:r>
          </a:p>
          <a:p>
            <a:r>
              <a:rPr lang="es" dirty="0"/>
              <a:t>Por ejemplo: contratar a un constructor para levantar una estructura, contratar a una empresa de cemento para colocar los cimientos, contratar a un electricista para instalar equipos, contratar a un plomero para instalar desagües, etc.</a:t>
            </a:r>
          </a:p>
          <a:p>
            <a:r>
              <a:rPr lang="es" dirty="0"/>
              <a:t>La cotización completa de un subcontratista debe estar contenida en la categoría "Contractual/Consultor".</a:t>
            </a:r>
          </a:p>
          <a:p>
            <a:pPr lvl="2"/>
            <a:r>
              <a:rPr lang="es" sz="2000" dirty="0"/>
              <a:t>No debe dividir los montos de las cotizaciones en Mano de obra, Materiales y suministros o Equipo.</a:t>
            </a:r>
          </a:p>
          <a:p>
            <a:pPr lvl="2"/>
            <a:r>
              <a:rPr lang="es" sz="2000" dirty="0"/>
              <a:t>Incluso si la cotización de un subcontratista contiene todos esos elementos, el monto total de la cotización debe incluirse en "Contractual/Consultor".</a:t>
            </a:r>
          </a:p>
          <a:p>
            <a:pPr marL="0">
              <a:buNone/>
            </a:pPr>
            <a:r>
              <a:rPr lang="es" dirty="0"/>
              <a:t>Para mi tienda agrícola, recibí múltiples cotizaciones de algunos subcontratistas para varios elementos del proyecto.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803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Mostrando esa información en la hoja de presupuesto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164A8-2F52-D121-5C01-87AE54916E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63"/>
          <a:stretch/>
        </p:blipFill>
        <p:spPr>
          <a:xfrm>
            <a:off x="2234450" y="584200"/>
            <a:ext cx="9738939" cy="52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1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46E-920A-03D1-265E-E12F985A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Otros costos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1736-0FBD-D618-9D48-AD54045C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Los costos asociados con elementos que no necesariamente se incluyen en ninguna de las otras categorías, pero que son necesarios para completar su proyecto, pueden ser financiados por la subvención o contribuir a su contrapartida en efectivo.</a:t>
            </a:r>
          </a:p>
          <a:p>
            <a:r>
              <a:rPr lang="es" dirty="0"/>
              <a:t>Por ejemplo: Permisos, sistemas de Punto de Venta, señalización, costos de impresión, combustible, etc.</a:t>
            </a:r>
          </a:p>
          <a:p>
            <a:r>
              <a:rPr lang="es" dirty="0"/>
              <a:t>Si alguna vez no sabe cómo clasificar una compra, le recomiendo que la incluya en "Otro".</a:t>
            </a:r>
          </a:p>
          <a:p>
            <a:r>
              <a:rPr lang="es" dirty="0"/>
              <a:t>Digamos que para mi proyecto voy a comprar señalización (Entrada/Salida, Cuida tus pasos, Paga aquí, etc.)</a:t>
            </a:r>
          </a:p>
        </p:txBody>
      </p:sp>
    </p:spTree>
    <p:extLst>
      <p:ext uri="{BB962C8B-B14F-4D97-AF65-F5344CB8AC3E}">
        <p14:creationId xmlns:p14="http://schemas.microsoft.com/office/powerpoint/2010/main" val="1212202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Mostrando esa información en la hoja de presupuesto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8B7A54-BF49-2291-93C7-5AFB5C8BD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82"/>
          <a:stretch/>
        </p:blipFill>
        <p:spPr>
          <a:xfrm>
            <a:off x="2189593" y="533400"/>
            <a:ext cx="9930797" cy="53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726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3F1B-F68E-B164-0824-766407FD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Totales del proyecto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9A22-9330-D5D7-E455-11635D2C6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Resume el costo total de los fondos de subvención solicitados, la contrapartida de efectivo y el costo total general del proyecto.</a:t>
            </a:r>
          </a:p>
          <a:p>
            <a:r>
              <a:rPr lang="es" dirty="0"/>
              <a:t>La hoja calculará su porcentaje de coincidencia a medida que la complete. El porcentaje de coincidencia debe ser:</a:t>
            </a:r>
          </a:p>
          <a:p>
            <a:pPr lvl="2"/>
            <a:r>
              <a:rPr lang="es" sz="2000" dirty="0"/>
              <a:t>Al menos el 25% para los solicitantes de la Microbeca para Nuevos Agricultores.</a:t>
            </a:r>
          </a:p>
          <a:p>
            <a:pPr lvl="2"/>
            <a:r>
              <a:rPr lang="es" sz="2000" dirty="0"/>
              <a:t>Al menos el 40% para los solicitantes de la Beca de Investigación y Desarrollo.</a:t>
            </a:r>
          </a:p>
          <a:p>
            <a:pPr lvl="2"/>
            <a:r>
              <a:rPr lang="es" sz="2000" dirty="0"/>
              <a:t>Al menos el 50% para los solicitantes de la Beca de Inversión en Infraestructuras o de Innovación y Diversificación.</a:t>
            </a:r>
          </a:p>
        </p:txBody>
      </p:sp>
    </p:spTree>
    <p:extLst>
      <p:ext uri="{BB962C8B-B14F-4D97-AF65-F5344CB8AC3E}">
        <p14:creationId xmlns:p14="http://schemas.microsoft.com/office/powerpoint/2010/main" val="178197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Ver esa información en la hoja de presupuesto.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03CAB-6ACD-DAA0-8D14-0E8F947D8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98"/>
          <a:stretch/>
        </p:blipFill>
        <p:spPr>
          <a:xfrm>
            <a:off x="2372365" y="530066"/>
            <a:ext cx="9661984" cy="51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30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500463-34CA-EC2B-442E-CB4DC80A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Narrativa presupuestaria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1E5440-2AEF-CB0B-FB98-68FCBDF04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Aquí te das información adicional sobre los gastos, si procede.</a:t>
            </a:r>
          </a:p>
          <a:p>
            <a:r>
              <a:rPr lang="es" dirty="0"/>
              <a:t>Los enlaces a productos y la explicación de los costos salariales deben ir aquí.</a:t>
            </a:r>
          </a:p>
          <a:p>
            <a:r>
              <a:rPr lang="es" dirty="0"/>
              <a:t>Si otra subvención cubre los costes de su proyecto, deberá indicarlo en esta hoja.</a:t>
            </a:r>
          </a:p>
        </p:txBody>
      </p:sp>
    </p:spTree>
    <p:extLst>
      <p:ext uri="{BB962C8B-B14F-4D97-AF65-F5344CB8AC3E}">
        <p14:creationId xmlns:p14="http://schemas.microsoft.com/office/powerpoint/2010/main" val="379727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Ver esa información en la narrativa presupuestaria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074F6-DDD1-CF15-A6B1-6FBE123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3"/>
          <a:stretch/>
        </p:blipFill>
        <p:spPr>
          <a:xfrm>
            <a:off x="2252133" y="286603"/>
            <a:ext cx="9782216" cy="5271823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55AE06DC-6A1A-DAEF-16D5-A4EA2957945F}"/>
              </a:ext>
            </a:extLst>
          </p:cNvPr>
          <p:cNvSpPr/>
          <p:nvPr/>
        </p:nvSpPr>
        <p:spPr>
          <a:xfrm>
            <a:off x="6040966" y="4478867"/>
            <a:ext cx="372534" cy="393700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07FCBD-82A4-41B7-FAFC-79AD8875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2"/>
          <a:stretch/>
        </p:blipFill>
        <p:spPr>
          <a:xfrm>
            <a:off x="990600" y="755926"/>
            <a:ext cx="10460567" cy="59623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6FC37-A1EC-6EEE-CF0E-3332A590D07B}"/>
              </a:ext>
            </a:extLst>
          </p:cNvPr>
          <p:cNvSpPr txBox="1"/>
          <p:nvPr/>
        </p:nvSpPr>
        <p:spPr>
          <a:xfrm>
            <a:off x="275167" y="139700"/>
            <a:ext cx="3004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2800" dirty="0"/>
              <a:t>Familiarizarse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DEA7B6B4-1FC9-F952-7467-0B7176222085}"/>
              </a:ext>
            </a:extLst>
          </p:cNvPr>
          <p:cNvSpPr/>
          <p:nvPr/>
        </p:nvSpPr>
        <p:spPr>
          <a:xfrm>
            <a:off x="6096000" y="6197599"/>
            <a:ext cx="330201" cy="32173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53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F97C-0A77-F55F-CF32-2BE48816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Línea de tiempo del proyecto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AFFE-9DE9-E3F8-F83F-E86DA927D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614420" cy="4023360"/>
          </a:xfrm>
        </p:spPr>
        <p:txBody>
          <a:bodyPr/>
          <a:lstStyle/>
          <a:p>
            <a:r>
              <a:rPr lang="es" dirty="0"/>
              <a:t>Incluya información sobre los principales hitos del proyecto y su fecha prevista de finalización.</a:t>
            </a:r>
          </a:p>
          <a:p>
            <a:r>
              <a:rPr lang="es" dirty="0"/>
              <a:t>El período típico del proyecto es de 18 meses. Los proyectos más grandes podrán optar por 24 meses.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FADFA-8523-55D9-9897-E190DC1D1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93" b="4179"/>
          <a:stretch/>
        </p:blipFill>
        <p:spPr>
          <a:xfrm>
            <a:off x="5791199" y="409739"/>
            <a:ext cx="4491567" cy="498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0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FA202-9B9F-F93E-1A12-94E89181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Consejos generales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5492F-1F1B-545A-0967-4EDA0D861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Ahorre con frecuencia.</a:t>
            </a:r>
          </a:p>
          <a:p>
            <a:r>
              <a:rPr lang="es" dirty="0"/>
              <a:t>Comience dividiendo cada uno de sus gastos en la columna de subvención y contrapartida en efectivo según la contrapartida en efectivo requerida.</a:t>
            </a:r>
          </a:p>
          <a:p>
            <a:pPr lvl="1"/>
            <a:r>
              <a:rPr lang="es" sz="2000" dirty="0"/>
              <a:t>Una vez que haya insertado todos los gastos, puede ajustar qué gastos preferiría que la subvención cubra por completo, qué gastos solo pueden contribuir a la contrapartida en efectivo o qué gastos no pueden cubrirse con los fondos de la subvención.</a:t>
            </a:r>
          </a:p>
          <a:p>
            <a:r>
              <a:rPr lang="es" dirty="0"/>
              <a:t>Haga pequeñas porciones a la vez y no guarde todo para el final del período de solicitud.</a:t>
            </a:r>
          </a:p>
          <a:p>
            <a:r>
              <a:rPr lang="es" dirty="0"/>
              <a:t>Asegúrese de que su porcentaje de coincidencia cumpla con los requisitos mínimos.</a:t>
            </a:r>
          </a:p>
        </p:txBody>
      </p:sp>
    </p:spTree>
    <p:extLst>
      <p:ext uri="{BB962C8B-B14F-4D97-AF65-F5344CB8AC3E}">
        <p14:creationId xmlns:p14="http://schemas.microsoft.com/office/powerpoint/2010/main" val="2557011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589D-48BD-983A-44E1-0685001A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Consejos de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BDC5-6714-58C2-5873-7BC6A456F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250353" cy="4023360"/>
          </a:xfrm>
        </p:spPr>
        <p:txBody>
          <a:bodyPr/>
          <a:lstStyle/>
          <a:p>
            <a:r>
              <a:rPr lang="es" dirty="0"/>
              <a:t>Al escribir texto, el botón "Ajustar texto" es tu amigo.</a:t>
            </a:r>
          </a:p>
          <a:p>
            <a:r>
              <a:rPr lang="es" dirty="0"/>
              <a:t>Si escribe mucha información y no puede verla toda,</a:t>
            </a:r>
          </a:p>
          <a:p>
            <a:r>
              <a:rPr lang="es" dirty="0"/>
              <a:t>Haga clic en la celda de su elección, haga clic en "Ajustar texto" y luego ajuste el ancho de su fila para que pueda ver todo.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69B87-D167-8C48-F359-E9876F726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75" b="21111"/>
          <a:stretch/>
        </p:blipFill>
        <p:spPr>
          <a:xfrm>
            <a:off x="4453469" y="458894"/>
            <a:ext cx="6781800" cy="5410200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2DE38F8A-2CCE-3A6C-4969-8DBEA6A5D015}"/>
              </a:ext>
            </a:extLst>
          </p:cNvPr>
          <p:cNvSpPr/>
          <p:nvPr/>
        </p:nvSpPr>
        <p:spPr>
          <a:xfrm>
            <a:off x="8259233" y="760097"/>
            <a:ext cx="541866" cy="50376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E3E62326-2BFA-576E-4027-9E27B2A4FCAA}"/>
              </a:ext>
            </a:extLst>
          </p:cNvPr>
          <p:cNvSpPr/>
          <p:nvPr/>
        </p:nvSpPr>
        <p:spPr>
          <a:xfrm rot="9499633">
            <a:off x="4511169" y="35729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80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D1AAE-E667-5318-0797-0D19090A3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85" b="5859"/>
          <a:stretch/>
        </p:blipFill>
        <p:spPr>
          <a:xfrm>
            <a:off x="4169832" y="444500"/>
            <a:ext cx="5672667" cy="5168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8021B-C7A6-0C75-9EC1-DB01A5BF41D9}"/>
              </a:ext>
            </a:extLst>
          </p:cNvPr>
          <p:cNvSpPr txBox="1"/>
          <p:nvPr/>
        </p:nvSpPr>
        <p:spPr>
          <a:xfrm>
            <a:off x="656167" y="2556933"/>
            <a:ext cx="283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dirty="0"/>
              <a:t>¡Ahora podemos ver todo el texto!</a:t>
            </a:r>
          </a:p>
        </p:txBody>
      </p:sp>
    </p:spTree>
    <p:extLst>
      <p:ext uri="{BB962C8B-B14F-4D97-AF65-F5344CB8AC3E}">
        <p14:creationId xmlns:p14="http://schemas.microsoft.com/office/powerpoint/2010/main" val="526015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A7B3-C040-32F4-D4F5-B23D79F1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Consejos de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59379-4C93-BF6D-6B5D-6EB1356D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809153" cy="4023360"/>
          </a:xfrm>
        </p:spPr>
        <p:txBody>
          <a:bodyPr/>
          <a:lstStyle/>
          <a:p>
            <a:r>
              <a:rPr lang="es" dirty="0"/>
              <a:t>Deje que Excel haga el trabajo por usted.</a:t>
            </a:r>
          </a:p>
          <a:p>
            <a:r>
              <a:rPr lang="es" dirty="0"/>
              <a:t>La hoja resumirá automáticamente las columnas Fondos de subvención, Contrapartida en efectivo y Costo total. También completará automáticamente el total de cada categoría de gastos (Salario, Equipo, etc.) y el % de contrapartida.</a:t>
            </a:r>
          </a:p>
          <a:p>
            <a:r>
              <a:rPr lang="es" dirty="0"/>
              <a:t>Solo inserte información en las columnas A, B y D. El resto se completará según las cifras que inserte.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408EB-536E-1603-0216-963F1A90D7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99" b="4691"/>
          <a:stretch/>
        </p:blipFill>
        <p:spPr>
          <a:xfrm>
            <a:off x="5312833" y="160866"/>
            <a:ext cx="5998633" cy="6536267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72230E1F-AB45-A539-81A4-470B97659E00}"/>
              </a:ext>
            </a:extLst>
          </p:cNvPr>
          <p:cNvSpPr/>
          <p:nvPr/>
        </p:nvSpPr>
        <p:spPr>
          <a:xfrm>
            <a:off x="6417733" y="1773765"/>
            <a:ext cx="677334" cy="68156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E06462A-2D32-AB2B-614A-177967C78631}"/>
              </a:ext>
            </a:extLst>
          </p:cNvPr>
          <p:cNvSpPr/>
          <p:nvPr/>
        </p:nvSpPr>
        <p:spPr>
          <a:xfrm>
            <a:off x="8312149" y="1773764"/>
            <a:ext cx="677334" cy="68156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DA0C181-B5B0-87EE-E9B5-93AF4049AB47}"/>
              </a:ext>
            </a:extLst>
          </p:cNvPr>
          <p:cNvSpPr/>
          <p:nvPr/>
        </p:nvSpPr>
        <p:spPr>
          <a:xfrm>
            <a:off x="9473140" y="1811865"/>
            <a:ext cx="677334" cy="68156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6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86416-0BE4-3050-C664-EBA2871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Consejos de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A5E2-4640-BA49-A210-96272C5A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Si se siente frustrado, imprima una copia de la hoja de presupuesto y escriba los montos y totales.</a:t>
            </a:r>
          </a:p>
          <a:p>
            <a:pPr lvl="2"/>
            <a:r>
              <a:rPr lang="es" sz="2000" dirty="0"/>
              <a:t>Puede cargar una imagen o una copia escaneada de una hoja de presupuesto completa si eso es lo que funciona mejor para usted.</a:t>
            </a:r>
          </a:p>
          <a:p>
            <a:pPr lvl="2"/>
            <a:r>
              <a:rPr lang="es" sz="2000" dirty="0"/>
              <a:t>Lo mismo ocurre con la narrativa y la línea de tiempo.</a:t>
            </a:r>
          </a:p>
          <a:p>
            <a:pPr marL="201168" lvl="1" indent="0">
              <a:buNone/>
            </a:pPr>
            <a:r>
              <a:rPr lang="es" sz="2000" dirty="0"/>
              <a:t>El objetivo de la hoja es obtener una visión integral de los gastos relacionados con su proyecto y asegurarse de que sean gastos elegibles que la subvención pueda cubrir.</a:t>
            </a:r>
          </a:p>
          <a:p>
            <a:pPr marL="201168" lvl="1" indent="0">
              <a:buNone/>
            </a:pPr>
            <a:r>
              <a:rPr lang="es" sz="2000" dirty="0"/>
              <a:t>Su solicitud no será rechazada si los gastos se insertan en la categoría incorrecta; la parte más importante es que el costo total del proyecto y la división de los fondos de la subvención y la contrapartida en efectivo sean correctos.</a:t>
            </a:r>
          </a:p>
        </p:txBody>
      </p:sp>
    </p:spTree>
    <p:extLst>
      <p:ext uri="{BB962C8B-B14F-4D97-AF65-F5344CB8AC3E}">
        <p14:creationId xmlns:p14="http://schemas.microsoft.com/office/powerpoint/2010/main" val="2566407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DB76-4254-9D81-C208-0661A5C4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80" y="1924903"/>
            <a:ext cx="10058400" cy="1450757"/>
          </a:xfrm>
        </p:spPr>
        <p:txBody>
          <a:bodyPr/>
          <a:lstStyle/>
          <a:p>
            <a:r>
              <a:rPr lang="es" dirty="0"/>
              <a:t>A continuación, abriré mi hoja de presupuesto y le explicaré los conceptos básicos.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5D115-C7C8-AFA0-8344-132EB05B6FCB}"/>
              </a:ext>
            </a:extLst>
          </p:cNvPr>
          <p:cNvSpPr txBox="1"/>
          <p:nvPr/>
        </p:nvSpPr>
        <p:spPr>
          <a:xfrm>
            <a:off x="4173842" y="3657600"/>
            <a:ext cx="3981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4800" dirty="0"/>
              <a:t>¿Alguna pregunta?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D03D9-01C6-84FE-2937-9387F7449605}"/>
              </a:ext>
            </a:extLst>
          </p:cNvPr>
          <p:cNvSpPr txBox="1"/>
          <p:nvPr/>
        </p:nvSpPr>
        <p:spPr>
          <a:xfrm>
            <a:off x="1016847" y="4770537"/>
            <a:ext cx="92752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" sz="2800" dirty="0"/>
              <a:t>No dude en enviarme un correo electrónico o llamarme si tiene preguntas sobre la hoja de Excel.</a:t>
            </a:r>
          </a:p>
          <a:p>
            <a:r>
              <a:rPr lang="es" sz="2800" dirty="0">
                <a:hlinkClick r:id="rId2"/>
              </a:rPr>
              <a:t>Alison.Grabarz@ct.gov</a:t>
            </a:r>
            <a:r>
              <a:rPr lang="es" sz="2800" dirty="0"/>
              <a:t> </a:t>
            </a:r>
          </a:p>
          <a:p>
            <a:r>
              <a:rPr lang="es" sz="2800" dirty="0"/>
              <a:t>(860) 993-5275</a:t>
            </a:r>
          </a:p>
        </p:txBody>
      </p:sp>
    </p:spTree>
    <p:extLst>
      <p:ext uri="{BB962C8B-B14F-4D97-AF65-F5344CB8AC3E}">
        <p14:creationId xmlns:p14="http://schemas.microsoft.com/office/powerpoint/2010/main" val="167931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F1E1-DF97-38D6-C941-D31ADC639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Mi proyecto simulado: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358E9-209D-37EE-1617-69EF49F6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" sz="2800" dirty="0"/>
              <a:t>El proyecto simulado que usaré para demostrar cómo completar la hoja de presupuesto es:</a:t>
            </a:r>
          </a:p>
          <a:p>
            <a:endParaRPr lang="en-US" sz="2800" dirty="0"/>
          </a:p>
          <a:p>
            <a:r>
              <a:rPr lang="es" sz="2800" dirty="0"/>
              <a:t>Construcción de un almacén agrícola.</a:t>
            </a:r>
          </a:p>
        </p:txBody>
      </p:sp>
    </p:spTree>
    <p:extLst>
      <p:ext uri="{BB962C8B-B14F-4D97-AF65-F5344CB8AC3E}">
        <p14:creationId xmlns:p14="http://schemas.microsoft.com/office/powerpoint/2010/main" val="22321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8DC0-A5F4-009A-B835-B0CA236C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Salario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22BC-3D5D-75E8-2113-EC2E72033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Los costos de los empleados </a:t>
            </a:r>
            <a:r>
              <a:rPr lang="es" i="1" dirty="0"/>
              <a:t>existentes </a:t>
            </a:r>
            <a:r>
              <a:rPr lang="es" dirty="0"/>
              <a:t>para realizar el trabajo en su proyecto son elegibles para ser financiados por la subvención o pueden contribuir a la contrapartida en efectivo.</a:t>
            </a:r>
          </a:p>
          <a:p>
            <a:endParaRPr lang="en-US" dirty="0"/>
          </a:p>
          <a:p>
            <a:r>
              <a:rPr lang="es" dirty="0"/>
              <a:t>Si planeo postularme para un proyecto que requerirá que dos de mis empleados trabajen en el proyecto. Necesito considerar lo siguiente antes de completar la hoja de presupuesto.</a:t>
            </a:r>
          </a:p>
          <a:p>
            <a:pPr marL="932688" lvl="2" indent="-457200">
              <a:buFont typeface="+mj-lt"/>
              <a:buAutoNum type="arabicPeriod"/>
            </a:pPr>
            <a:r>
              <a:rPr lang="es" sz="2000" dirty="0"/>
              <a:t>¿Cuál es su tarifa por hora?</a:t>
            </a:r>
          </a:p>
          <a:p>
            <a:pPr marL="932688" lvl="2" indent="-457200">
              <a:buFont typeface="+mj-lt"/>
              <a:buAutoNum type="arabicPeriod"/>
            </a:pPr>
            <a:r>
              <a:rPr lang="es" sz="2000" dirty="0"/>
              <a:t>¿Aproximadamente cuántas horas trabajarán en este proyecto?</a:t>
            </a:r>
            <a:endParaRPr lang="en-US" sz="2600" dirty="0"/>
          </a:p>
          <a:p>
            <a:pPr marL="0" indent="0">
              <a:buNone/>
            </a:pPr>
            <a:r>
              <a:rPr lang="es" dirty="0"/>
              <a:t>Digamos que mi proyecto requerirá que mis dos empleados trabajen 40 horas a $20 por hora.</a:t>
            </a:r>
          </a:p>
          <a:p>
            <a:pPr marL="0" indent="0">
              <a:buNone/>
            </a:pPr>
            <a:r>
              <a:rPr lang="es" dirty="0"/>
              <a:t>En mi descripción de la subvención, debo proporcionar una explicación clara del trabajo que realizarán mis empleados en el proyecto.</a:t>
            </a:r>
          </a:p>
        </p:txBody>
      </p:sp>
    </p:spTree>
    <p:extLst>
      <p:ext uri="{BB962C8B-B14F-4D97-AF65-F5344CB8AC3E}">
        <p14:creationId xmlns:p14="http://schemas.microsoft.com/office/powerpoint/2010/main" val="280831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Mostrando esa información en la hoja de presupuesto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4C8EE-E130-D61E-6168-42551788A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1"/>
          <a:stretch/>
        </p:blipFill>
        <p:spPr>
          <a:xfrm>
            <a:off x="2381844" y="615528"/>
            <a:ext cx="9520295" cy="512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9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047F2-7B70-E8B3-9398-A41905D8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Equipo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38A99-5482-F3FE-2BC2-F3685E13C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" dirty="0"/>
              <a:t>Los costos de compra del equipo necesario para completar el proyecto pueden financiarse con la subvención o contribuir a su contrapartida en efectivo.</a:t>
            </a:r>
          </a:p>
          <a:p>
            <a:pPr marL="0" indent="0">
              <a:buNone/>
            </a:pPr>
            <a:r>
              <a:rPr lang="es" dirty="0"/>
              <a:t>Ejemplos: accesorios para tractores, líneas de riego, invernaderos/congeladores, congeladores/enfriadores, fregaderos de procesamiento, hornos, deshidratadores, etc.</a:t>
            </a:r>
          </a:p>
          <a:p>
            <a:pPr marL="0" indent="0">
              <a:buNone/>
            </a:pPr>
            <a:r>
              <a:rPr lang="es" dirty="0"/>
              <a:t>Los elementos que son independientes y sirven para un propósito en su proyecto pueden considerarse equipos.</a:t>
            </a:r>
          </a:p>
          <a:p>
            <a:pPr marL="475488" lvl="2" indent="0">
              <a:buNone/>
            </a:pPr>
            <a:r>
              <a:rPr lang="es" sz="2000" dirty="0"/>
              <a:t>Los elementos extras adquiridos para equipar o instalar un equipo, deberán clasificarse en “Materiales y Suministros”.</a:t>
            </a:r>
          </a:p>
          <a:p>
            <a:pPr marL="0" indent="0">
              <a:buNone/>
            </a:pPr>
            <a:r>
              <a:rPr lang="es" dirty="0"/>
              <a:t>Los costos de los equipos que comprarán los subcontratistas para completar su proyecto NO deben incluirse en esta sección. Todos los costos de los subcontratistas deben clasificarse como “Subcontratista/Consultor”.</a:t>
            </a:r>
          </a:p>
          <a:p>
            <a:pPr marL="0" indent="0">
              <a:buNone/>
            </a:pPr>
            <a:r>
              <a:rPr lang="es" dirty="0"/>
              <a:t>Digamos que voy a comprar una cámara frigorífica de 8'x10' por $16,000.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4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Mostrando esa información en la hoja de presupuesto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34F41-CA3D-2022-67F1-D0BC26969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35"/>
          <a:stretch/>
        </p:blipFill>
        <p:spPr>
          <a:xfrm>
            <a:off x="2269067" y="454608"/>
            <a:ext cx="9828953" cy="53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6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B1F5-D031-D107-34E2-424A46E0A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" dirty="0"/>
              <a:t>Alquiler de Equipos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B18FD-F61B-0218-EFC6-F584E4588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" dirty="0"/>
              <a:t>Los costos asociados con el alquiler de equipos para completar su proyecto pueden financiarse con la subvención o contribuir a su contrapartida en efectivo.</a:t>
            </a:r>
          </a:p>
          <a:p>
            <a:endParaRPr lang="en-US" dirty="0"/>
          </a:p>
          <a:p>
            <a:r>
              <a:rPr lang="es" dirty="0"/>
              <a:t>En su presupuesto, calcule la cantidad de días u horas que prevé necesitar para alquilar el equipo y proporcione un desglose del costo por hora o día.</a:t>
            </a:r>
          </a:p>
          <a:p>
            <a:endParaRPr lang="en-US" dirty="0"/>
          </a:p>
          <a:p>
            <a:r>
              <a:rPr lang="es" dirty="0"/>
              <a:t>Para mi proyecto, voy a alquilar una miniexcavadora para que mis empleados puedan realizar el trabajo en el lugar antes de la construcción de la tienda agrícola.</a:t>
            </a:r>
          </a:p>
        </p:txBody>
      </p:sp>
    </p:spTree>
    <p:extLst>
      <p:ext uri="{BB962C8B-B14F-4D97-AF65-F5344CB8AC3E}">
        <p14:creationId xmlns:p14="http://schemas.microsoft.com/office/powerpoint/2010/main" val="243741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81743-C3E6-3DF7-3D04-1F79B03E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773B5-4294-A467-FEBF-AB89C3AB5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99EFA-96F1-07D1-3EB6-09EB9B47FC4F}"/>
              </a:ext>
            </a:extLst>
          </p:cNvPr>
          <p:cNvSpPr txBox="1"/>
          <p:nvPr/>
        </p:nvSpPr>
        <p:spPr>
          <a:xfrm>
            <a:off x="218611" y="2468033"/>
            <a:ext cx="2163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/>
              <a:t>Mostrando esa información en la hoja de presupuesto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944216-CF27-DCE7-815C-CB6273845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15"/>
          <a:stretch/>
        </p:blipFill>
        <p:spPr>
          <a:xfrm>
            <a:off x="2286694" y="535250"/>
            <a:ext cx="9796762" cy="52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20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3e03fc-2c2a-4eb5-9efb-9038c02c6da4">
      <Terms xmlns="http://schemas.microsoft.com/office/infopath/2007/PartnerControls"/>
    </lcf76f155ced4ddcb4097134ff3c332f>
    <TaxCatchAll xmlns="fddfbcf2-9f8c-42e4-85dc-cc52326538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2C6921B094A4CB6C759F89BBAF4E8" ma:contentTypeVersion="15" ma:contentTypeDescription="Create a new document." ma:contentTypeScope="" ma:versionID="56834829a2162c3a3082bac9a1c10358">
  <xsd:schema xmlns:xsd="http://www.w3.org/2001/XMLSchema" xmlns:xs="http://www.w3.org/2001/XMLSchema" xmlns:p="http://schemas.microsoft.com/office/2006/metadata/properties" xmlns:ns2="b73e03fc-2c2a-4eb5-9efb-9038c02c6da4" xmlns:ns3="fddfbcf2-9f8c-42e4-85dc-cc5232653894" targetNamespace="http://schemas.microsoft.com/office/2006/metadata/properties" ma:root="true" ma:fieldsID="996a55b6f8e427ee1c3ab8338804292c" ns2:_="" ns3:_="">
    <xsd:import namespace="b73e03fc-2c2a-4eb5-9efb-9038c02c6da4"/>
    <xsd:import namespace="fddfbcf2-9f8c-42e4-85dc-cc5232653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e03fc-2c2a-4eb5-9efb-9038c02c6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bcf2-9f8c-42e4-85dc-cc5232653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d22b03d-0548-4dad-8729-6c585d12858a}" ma:internalName="TaxCatchAll" ma:showField="CatchAllData" ma:web="fddfbcf2-9f8c-42e4-85dc-cc5232653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A8E98-41A9-4255-B736-4BD080BD6D16}">
  <ds:schemaRefs>
    <ds:schemaRef ds:uri="http://schemas.microsoft.com/office/2006/metadata/properties"/>
    <ds:schemaRef ds:uri="http://schemas.microsoft.com/office/infopath/2007/PartnerControls"/>
    <ds:schemaRef ds:uri="b73e03fc-2c2a-4eb5-9efb-9038c02c6da4"/>
    <ds:schemaRef ds:uri="fddfbcf2-9f8c-42e4-85dc-cc5232653894"/>
  </ds:schemaRefs>
</ds:datastoreItem>
</file>

<file path=customXml/itemProps2.xml><?xml version="1.0" encoding="utf-8"?>
<ds:datastoreItem xmlns:ds="http://schemas.openxmlformats.org/officeDocument/2006/customXml" ds:itemID="{550B07A8-4EF2-43D9-BF9A-F893E90CFA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e03fc-2c2a-4eb5-9efb-9038c02c6da4"/>
    <ds:schemaRef ds:uri="fddfbcf2-9f8c-42e4-85dc-cc5232653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2C546-AF10-43F9-AA22-DC07C23C4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</TotalTime>
  <Words>1465</Words>
  <Application>Microsoft Office PowerPoint</Application>
  <PresentationFormat>Widescreen</PresentationFormat>
  <Paragraphs>97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Retrospect</vt:lpstr>
      <vt:lpstr>Navegando por la hoja de presupuesto para subvenciones DOAG</vt:lpstr>
      <vt:lpstr>PowerPoint Presentation</vt:lpstr>
      <vt:lpstr>Mi proyecto simulado:</vt:lpstr>
      <vt:lpstr>Salario</vt:lpstr>
      <vt:lpstr>PowerPoint Presentation</vt:lpstr>
      <vt:lpstr>Equipo</vt:lpstr>
      <vt:lpstr>PowerPoint Presentation</vt:lpstr>
      <vt:lpstr>Alquiler de Equipos</vt:lpstr>
      <vt:lpstr>PowerPoint Presentation</vt:lpstr>
      <vt:lpstr>Materiales y Suministros</vt:lpstr>
      <vt:lpstr>PowerPoint Presentation</vt:lpstr>
      <vt:lpstr>Contractual/Consultor</vt:lpstr>
      <vt:lpstr>PowerPoint Presentation</vt:lpstr>
      <vt:lpstr>Otros costos</vt:lpstr>
      <vt:lpstr>PowerPoint Presentation</vt:lpstr>
      <vt:lpstr>Totales del proyecto</vt:lpstr>
      <vt:lpstr>PowerPoint Presentation</vt:lpstr>
      <vt:lpstr>Narrativa presupuestaria</vt:lpstr>
      <vt:lpstr>PowerPoint Presentation</vt:lpstr>
      <vt:lpstr>Línea de tiempo del proyecto</vt:lpstr>
      <vt:lpstr>Consejos generales</vt:lpstr>
      <vt:lpstr>Consejos de Excel</vt:lpstr>
      <vt:lpstr>PowerPoint Presentation</vt:lpstr>
      <vt:lpstr>Consejos de Excel</vt:lpstr>
      <vt:lpstr>Consejos de Excel</vt:lpstr>
      <vt:lpstr>A continuación, abriré mi hoja de presupuesto y le explicaré los conceptos básicos.</vt:lpstr>
    </vt:vector>
  </TitlesOfParts>
  <Company>State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Budget Sheet for DOAG Grants</dc:title>
  <dc:creator>Grabarz, Alison</dc:creator>
  <cp:lastModifiedBy>Grabarz, Alison</cp:lastModifiedBy>
  <cp:revision>2</cp:revision>
  <dcterms:created xsi:type="dcterms:W3CDTF">2023-11-30T13:04:29Z</dcterms:created>
  <dcterms:modified xsi:type="dcterms:W3CDTF">2023-12-19T17:06:18Z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0x0101008032C6921B094A4CB6C759F89BBAF4E8</vt:lpwstr>
  </property>
  <property fmtid="{D5CDD505-2E9C-101B-9397-08002B2CF9AE}" pid="3" name="MediaServiceImageTags">
    <vt:lpwstr/>
  </property>
</Properties>
</file>